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18"/>
  </p:notesMasterIdLst>
  <p:sldIdLst>
    <p:sldId id="308" r:id="rId2"/>
    <p:sldId id="386" r:id="rId3"/>
    <p:sldId id="309" r:id="rId4"/>
    <p:sldId id="362" r:id="rId5"/>
    <p:sldId id="396" r:id="rId6"/>
    <p:sldId id="349" r:id="rId7"/>
    <p:sldId id="310" r:id="rId8"/>
    <p:sldId id="387" r:id="rId9"/>
    <p:sldId id="311" r:id="rId10"/>
    <p:sldId id="257" r:id="rId11"/>
    <p:sldId id="388" r:id="rId12"/>
    <p:sldId id="347" r:id="rId13"/>
    <p:sldId id="327" r:id="rId14"/>
    <p:sldId id="328" r:id="rId15"/>
    <p:sldId id="258" r:id="rId16"/>
    <p:sldId id="364" r:id="rId17"/>
    <p:sldId id="259" r:id="rId18"/>
    <p:sldId id="313" r:id="rId19"/>
    <p:sldId id="365" r:id="rId20"/>
    <p:sldId id="397" r:id="rId21"/>
    <p:sldId id="350" r:id="rId22"/>
    <p:sldId id="314" r:id="rId23"/>
    <p:sldId id="263" r:id="rId24"/>
    <p:sldId id="316" r:id="rId25"/>
    <p:sldId id="366" r:id="rId26"/>
    <p:sldId id="367" r:id="rId27"/>
    <p:sldId id="315" r:id="rId28"/>
    <p:sldId id="398" r:id="rId29"/>
    <p:sldId id="264" r:id="rId30"/>
    <p:sldId id="368" r:id="rId31"/>
    <p:sldId id="399" r:id="rId32"/>
    <p:sldId id="369" r:id="rId33"/>
    <p:sldId id="265" r:id="rId34"/>
    <p:sldId id="266" r:id="rId35"/>
    <p:sldId id="400" r:id="rId36"/>
    <p:sldId id="267" r:id="rId37"/>
    <p:sldId id="370" r:id="rId38"/>
    <p:sldId id="401" r:id="rId39"/>
    <p:sldId id="268" r:id="rId40"/>
    <p:sldId id="269" r:id="rId41"/>
    <p:sldId id="330" r:id="rId42"/>
    <p:sldId id="389" r:id="rId43"/>
    <p:sldId id="371" r:id="rId44"/>
    <p:sldId id="331" r:id="rId45"/>
    <p:sldId id="351" r:id="rId46"/>
    <p:sldId id="373" r:id="rId47"/>
    <p:sldId id="372" r:id="rId48"/>
    <p:sldId id="272" r:id="rId49"/>
    <p:sldId id="374" r:id="rId50"/>
    <p:sldId id="353" r:id="rId51"/>
    <p:sldId id="332" r:id="rId52"/>
    <p:sldId id="318" r:id="rId53"/>
    <p:sldId id="407" r:id="rId54"/>
    <p:sldId id="375" r:id="rId55"/>
    <p:sldId id="319" r:id="rId56"/>
    <p:sldId id="275" r:id="rId57"/>
    <p:sldId id="320" r:id="rId58"/>
    <p:sldId id="390" r:id="rId59"/>
    <p:sldId id="270" r:id="rId60"/>
    <p:sldId id="334" r:id="rId61"/>
    <p:sldId id="402" r:id="rId62"/>
    <p:sldId id="276" r:id="rId63"/>
    <p:sldId id="277" r:id="rId64"/>
    <p:sldId id="321" r:id="rId65"/>
    <p:sldId id="333" r:id="rId66"/>
    <p:sldId id="278" r:id="rId67"/>
    <p:sldId id="391" r:id="rId68"/>
    <p:sldId id="280" r:id="rId69"/>
    <p:sldId id="281" r:id="rId70"/>
    <p:sldId id="379" r:id="rId71"/>
    <p:sldId id="324" r:id="rId72"/>
    <p:sldId id="378" r:id="rId73"/>
    <p:sldId id="325" r:id="rId74"/>
    <p:sldId id="282" r:id="rId75"/>
    <p:sldId id="326" r:id="rId76"/>
    <p:sldId id="283" r:id="rId77"/>
    <p:sldId id="286" r:id="rId78"/>
    <p:sldId id="287" r:id="rId79"/>
    <p:sldId id="288" r:id="rId80"/>
    <p:sldId id="289" r:id="rId81"/>
    <p:sldId id="392" r:id="rId82"/>
    <p:sldId id="335" r:id="rId83"/>
    <p:sldId id="290" r:id="rId84"/>
    <p:sldId id="336" r:id="rId85"/>
    <p:sldId id="381" r:id="rId86"/>
    <p:sldId id="337" r:id="rId87"/>
    <p:sldId id="355" r:id="rId88"/>
    <p:sldId id="338" r:id="rId89"/>
    <p:sldId id="339" r:id="rId90"/>
    <p:sldId id="294" r:id="rId91"/>
    <p:sldId id="295" r:id="rId92"/>
    <p:sldId id="284" r:id="rId93"/>
    <p:sldId id="403" r:id="rId94"/>
    <p:sldId id="394" r:id="rId95"/>
    <p:sldId id="296" r:id="rId96"/>
    <p:sldId id="357" r:id="rId97"/>
    <p:sldId id="346" r:id="rId98"/>
    <p:sldId id="340" r:id="rId99"/>
    <p:sldId id="299" r:id="rId100"/>
    <p:sldId id="300" r:id="rId101"/>
    <p:sldId id="301" r:id="rId102"/>
    <p:sldId id="359" r:id="rId103"/>
    <p:sldId id="343" r:id="rId104"/>
    <p:sldId id="348" r:id="rId105"/>
    <p:sldId id="382" r:id="rId106"/>
    <p:sldId id="303" r:id="rId107"/>
    <p:sldId id="304" r:id="rId108"/>
    <p:sldId id="305" r:id="rId109"/>
    <p:sldId id="383" r:id="rId110"/>
    <p:sldId id="306" r:id="rId111"/>
    <p:sldId id="385" r:id="rId112"/>
    <p:sldId id="395" r:id="rId113"/>
    <p:sldId id="341" r:id="rId114"/>
    <p:sldId id="307" r:id="rId115"/>
    <p:sldId id="342" r:id="rId116"/>
    <p:sldId id="404" r:id="rId117"/>
  </p:sldIdLst>
  <p:sldSz cx="9144000" cy="6858000" type="screen4x3"/>
  <p:notesSz cx="6858000" cy="9144000"/>
  <p:custDataLst>
    <p:tags r:id="rId119"/>
  </p:custDataLst>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FB35"/>
    <a:srgbClr val="FFFDF9"/>
    <a:srgbClr val="FFFF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9" autoAdjust="0"/>
    <p:restoredTop sz="93989" autoAdjust="0"/>
  </p:normalViewPr>
  <p:slideViewPr>
    <p:cSldViewPr snapToGrid="0">
      <p:cViewPr varScale="1">
        <p:scale>
          <a:sx n="73" d="100"/>
          <a:sy n="73" d="100"/>
        </p:scale>
        <p:origin x="-414" y="-102"/>
      </p:cViewPr>
      <p:guideLst>
        <p:guide orient="horz" pos="3529"/>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75" d="100"/>
        <a:sy n="75" d="100"/>
      </p:scale>
      <p:origin x="0" y="1960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_rels/viewProps.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slide" Target="slides/slide67.xml"/><Relationship Id="rId1" Type="http://schemas.openxmlformats.org/officeDocument/2006/relationships/slide" Target="slides/slide46.xml"/><Relationship Id="rId4"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36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1259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6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6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36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07A313B4-AB1A-46AD-8A95-CD1841CD082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smtClean="0"/>
          </a:p>
        </p:txBody>
      </p:sp>
      <p:sp>
        <p:nvSpPr>
          <p:cNvPr id="128004" name="Slide Number Placeholder 3"/>
          <p:cNvSpPr>
            <a:spLocks noGrp="1"/>
          </p:cNvSpPr>
          <p:nvPr>
            <p:ph type="sldNum" sz="quarter" idx="5"/>
          </p:nvPr>
        </p:nvSpPr>
        <p:spPr>
          <a:noFill/>
        </p:spPr>
        <p:txBody>
          <a:bodyPr/>
          <a:lstStyle/>
          <a:p>
            <a:fld id="{577CCECB-8FBD-4207-B1F9-F811523FAB1E}" type="slidenum">
              <a:rPr lang="en-US" smtClean="0"/>
              <a:pPr/>
              <a:t>12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smtClean="0"/>
          </a:p>
        </p:txBody>
      </p:sp>
      <p:sp>
        <p:nvSpPr>
          <p:cNvPr id="129028" name="Slide Number Placeholder 3"/>
          <p:cNvSpPr>
            <a:spLocks noGrp="1"/>
          </p:cNvSpPr>
          <p:nvPr>
            <p:ph type="sldNum" sz="quarter" idx="5"/>
          </p:nvPr>
        </p:nvSpPr>
        <p:spPr>
          <a:noFill/>
        </p:spPr>
        <p:txBody>
          <a:bodyPr/>
          <a:lstStyle/>
          <a:p>
            <a:fld id="{9737F43B-176E-4E79-B7DD-0B7105D3B2DC}" type="slidenum">
              <a:rPr lang="en-US" smtClean="0"/>
              <a:pPr/>
              <a:t>19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smtClean="0"/>
          </a:p>
        </p:txBody>
      </p:sp>
      <p:sp>
        <p:nvSpPr>
          <p:cNvPr id="130052" name="Slide Number Placeholder 3"/>
          <p:cNvSpPr>
            <a:spLocks noGrp="1"/>
          </p:cNvSpPr>
          <p:nvPr>
            <p:ph type="sldNum" sz="quarter" idx="5"/>
          </p:nvPr>
        </p:nvSpPr>
        <p:spPr>
          <a:noFill/>
        </p:spPr>
        <p:txBody>
          <a:bodyPr/>
          <a:lstStyle/>
          <a:p>
            <a:fld id="{EC6F5E0C-6F98-4525-8291-E349294D67D0}" type="slidenum">
              <a:rPr lang="en-US" smtClean="0"/>
              <a:pPr/>
              <a:t>20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smtClean="0"/>
          </a:p>
        </p:txBody>
      </p:sp>
      <p:sp>
        <p:nvSpPr>
          <p:cNvPr id="131076" name="Slide Number Placeholder 3"/>
          <p:cNvSpPr>
            <a:spLocks noGrp="1"/>
          </p:cNvSpPr>
          <p:nvPr>
            <p:ph type="sldNum" sz="quarter" idx="5"/>
          </p:nvPr>
        </p:nvSpPr>
        <p:spPr>
          <a:noFill/>
        </p:spPr>
        <p:txBody>
          <a:bodyPr/>
          <a:lstStyle/>
          <a:p>
            <a:fld id="{1A1BED96-6FF1-47E2-88E1-BF2E922F22C9}" type="slidenum">
              <a:rPr lang="en-US" smtClean="0"/>
              <a:pPr/>
              <a:t>42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smtClean="0"/>
          </a:p>
        </p:txBody>
      </p:sp>
      <p:sp>
        <p:nvSpPr>
          <p:cNvPr id="132100" name="Slide Number Placeholder 3"/>
          <p:cNvSpPr>
            <a:spLocks noGrp="1"/>
          </p:cNvSpPr>
          <p:nvPr>
            <p:ph type="sldNum" sz="quarter" idx="5"/>
          </p:nvPr>
        </p:nvSpPr>
        <p:spPr>
          <a:noFill/>
        </p:spPr>
        <p:txBody>
          <a:bodyPr/>
          <a:lstStyle/>
          <a:p>
            <a:fld id="{26C4648D-69B2-4409-9220-4D7554F35ECA}" type="slidenum">
              <a:rPr lang="en-US" smtClean="0"/>
              <a:pPr/>
              <a:t>57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smtClean="0"/>
          </a:p>
        </p:txBody>
      </p:sp>
      <p:sp>
        <p:nvSpPr>
          <p:cNvPr id="133124" name="Slide Number Placeholder 3"/>
          <p:cNvSpPr>
            <a:spLocks noGrp="1"/>
          </p:cNvSpPr>
          <p:nvPr>
            <p:ph type="sldNum" sz="quarter" idx="5"/>
          </p:nvPr>
        </p:nvSpPr>
        <p:spPr>
          <a:noFill/>
        </p:spPr>
        <p:txBody>
          <a:bodyPr/>
          <a:lstStyle/>
          <a:p>
            <a:fld id="{7BB26D6C-CB36-46A9-8936-3EDC5BF78608}" type="slidenum">
              <a:rPr lang="en-US" smtClean="0"/>
              <a:pPr/>
              <a:t>66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smtClean="0"/>
          </a:p>
        </p:txBody>
      </p:sp>
      <p:sp>
        <p:nvSpPr>
          <p:cNvPr id="134148" name="Slide Number Placeholder 3"/>
          <p:cNvSpPr>
            <a:spLocks noGrp="1"/>
          </p:cNvSpPr>
          <p:nvPr>
            <p:ph type="sldNum" sz="quarter" idx="5"/>
          </p:nvPr>
        </p:nvSpPr>
        <p:spPr>
          <a:noFill/>
        </p:spPr>
        <p:txBody>
          <a:bodyPr/>
          <a:lstStyle/>
          <a:p>
            <a:fld id="{B0BD2740-D8A0-4345-ABEB-6690F226F42D}" type="slidenum">
              <a:rPr lang="en-US" smtClean="0"/>
              <a:pPr/>
              <a:t>112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t>16-</a:t>
            </a:r>
            <a:fld id="{C237D8C9-375A-463A-8644-F7E48156A4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t>16-</a:t>
            </a:r>
            <a:fld id="{CD42F8C2-DD3C-4327-A099-580F1D5944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78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678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t>16-</a:t>
            </a:r>
            <a:fld id="{A94F6D86-6C69-47F1-BE05-04417A5E855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447800"/>
            <a:ext cx="88392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2400" y="4229100"/>
            <a:ext cx="88392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t>16-</a:t>
            </a:r>
            <a:fld id="{AA93AAD1-F645-4C2B-B7F6-62627381F86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447800"/>
            <a:ext cx="4343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4343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t>16-</a:t>
            </a:r>
            <a:fld id="{B5A13CB9-B169-40CF-93EC-F07DFD7B439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76200"/>
            <a:ext cx="9144000"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r>
              <a:rPr lang="en-US"/>
              <a:t>16-</a:t>
            </a:r>
            <a:fld id="{659B6D26-F601-4E7D-9A88-55ABDF0181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t>16-</a:t>
            </a:r>
            <a:fld id="{3C3C93DE-4AA4-4A28-B0C9-F7D19BAAACE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t>16-</a:t>
            </a:r>
            <a:fld id="{D8747C52-CD62-498C-8251-AE76D71F41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4478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t>16-</a:t>
            </a:r>
            <a:fld id="{240DC54E-4F4D-47F8-A15F-0FBF1AAC17B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r>
              <a:rPr lang="en-US"/>
              <a:t>16-</a:t>
            </a:r>
            <a:fld id="{0F5F70AE-2CDA-4C45-ABDE-A91A1C2022F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r>
              <a:rPr lang="en-US"/>
              <a:t>16-</a:t>
            </a:r>
            <a:fld id="{49E0ECDE-6DE8-4973-A1E9-660490CFDD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r>
              <a:rPr lang="en-US"/>
              <a:t>16-</a:t>
            </a:r>
            <a:fld id="{1BCF0B2D-378F-4640-8CA5-48D6C816AB1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t>16-</a:t>
            </a:r>
            <a:fld id="{25627BBA-A952-4625-A654-6B7289882F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t>16-</a:t>
            </a:r>
            <a:fld id="{3AD64E7E-CEFB-4B8C-9735-5AC8358F072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6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447800"/>
            <a:ext cx="88392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24" name="Rectangle 4"/>
          <p:cNvSpPr>
            <a:spLocks noGrp="1" noChangeArrowheads="1"/>
          </p:cNvSpPr>
          <p:nvPr>
            <p:ph type="ftr" sz="quarter" idx="3"/>
          </p:nvPr>
        </p:nvSpPr>
        <p:spPr bwMode="auto">
          <a:xfrm>
            <a:off x="838200" y="6400800"/>
            <a:ext cx="7239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atin typeface="Arial" charset="0"/>
              </a:defRPr>
            </a:lvl1pPr>
          </a:lstStyle>
          <a:p>
            <a:pPr>
              <a:defRPr/>
            </a:pPr>
            <a:endParaRPr lang="en-US"/>
          </a:p>
        </p:txBody>
      </p:sp>
      <p:sp>
        <p:nvSpPr>
          <p:cNvPr id="133125" name="Rectangle 5"/>
          <p:cNvSpPr>
            <a:spLocks noGrp="1" noChangeArrowheads="1"/>
          </p:cNvSpPr>
          <p:nvPr>
            <p:ph type="sldNum" sz="quarter" idx="4"/>
          </p:nvPr>
        </p:nvSpPr>
        <p:spPr bwMode="auto">
          <a:xfrm>
            <a:off x="8305800" y="6324600"/>
            <a:ext cx="838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a:latin typeface="Arial" charset="0"/>
              </a:defRPr>
            </a:lvl1pPr>
          </a:lstStyle>
          <a:p>
            <a:pPr>
              <a:defRPr/>
            </a:pPr>
            <a:r>
              <a:rPr lang="en-US"/>
              <a:t>16-</a:t>
            </a:r>
            <a:fld id="{263D7043-1529-4F6E-B35A-071EDC93B3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noFill/>
        </p:spPr>
        <p:txBody>
          <a:bodyPr/>
          <a:lstStyle/>
          <a:p>
            <a:r>
              <a:rPr lang="en-US" smtClean="0">
                <a:latin typeface="Arial" pitchFamily="34" charset="0"/>
              </a:rPr>
              <a:t>16-</a:t>
            </a:r>
            <a:fld id="{987BCB2A-E736-46E6-A212-68F157D16035}" type="slidenum">
              <a:rPr lang="en-US" smtClean="0">
                <a:latin typeface="Arial" pitchFamily="34" charset="0"/>
              </a:rPr>
              <a:pPr/>
              <a:t>1</a:t>
            </a:fld>
            <a:endParaRPr lang="en-US" smtClean="0">
              <a:latin typeface="Arial" pitchFamily="34" charset="0"/>
            </a:endParaRPr>
          </a:p>
        </p:txBody>
      </p:sp>
      <p:sp>
        <p:nvSpPr>
          <p:cNvPr id="3075" name="Rectangle 2"/>
          <p:cNvSpPr>
            <a:spLocks noGrp="1" noChangeArrowheads="1"/>
          </p:cNvSpPr>
          <p:nvPr>
            <p:ph type="title"/>
          </p:nvPr>
        </p:nvSpPr>
        <p:spPr>
          <a:xfrm>
            <a:off x="0" y="76200"/>
            <a:ext cx="9144000" cy="1019175"/>
          </a:xfrm>
        </p:spPr>
        <p:txBody>
          <a:bodyPr/>
          <a:lstStyle/>
          <a:p>
            <a:pPr eaLnBrk="1" hangingPunct="1"/>
            <a:r>
              <a:rPr lang="en-US" smtClean="0"/>
              <a:t>Sense Organs</a:t>
            </a:r>
          </a:p>
        </p:txBody>
      </p:sp>
      <p:sp>
        <p:nvSpPr>
          <p:cNvPr id="3076" name="Rectangle 3"/>
          <p:cNvSpPr>
            <a:spLocks noGrp="1" noChangeArrowheads="1"/>
          </p:cNvSpPr>
          <p:nvPr>
            <p:ph type="body" idx="1"/>
          </p:nvPr>
        </p:nvSpPr>
        <p:spPr>
          <a:xfrm>
            <a:off x="609600" y="1254125"/>
            <a:ext cx="4019550" cy="5418138"/>
          </a:xfrm>
        </p:spPr>
        <p:txBody>
          <a:bodyPr/>
          <a:lstStyle/>
          <a:p>
            <a:pPr eaLnBrk="1" hangingPunct="1"/>
            <a:r>
              <a:rPr lang="en-US" b="0" smtClean="0"/>
              <a:t>Properties and Types of Sensory Receptors</a:t>
            </a:r>
          </a:p>
          <a:p>
            <a:pPr eaLnBrk="1" hangingPunct="1"/>
            <a:endParaRPr lang="en-US" sz="1000" b="0" smtClean="0"/>
          </a:p>
          <a:p>
            <a:pPr eaLnBrk="1" hangingPunct="1"/>
            <a:r>
              <a:rPr lang="en-US" b="0" smtClean="0"/>
              <a:t>General Senses</a:t>
            </a:r>
          </a:p>
          <a:p>
            <a:pPr eaLnBrk="1" hangingPunct="1"/>
            <a:endParaRPr lang="en-US" sz="1000" b="0" smtClean="0"/>
          </a:p>
          <a:p>
            <a:pPr eaLnBrk="1" hangingPunct="1"/>
            <a:r>
              <a:rPr lang="en-US" b="0" smtClean="0"/>
              <a:t>Chemical Senses</a:t>
            </a:r>
          </a:p>
          <a:p>
            <a:pPr eaLnBrk="1" hangingPunct="1"/>
            <a:endParaRPr lang="en-US" sz="1000" b="0" smtClean="0"/>
          </a:p>
          <a:p>
            <a:pPr eaLnBrk="1" hangingPunct="1"/>
            <a:r>
              <a:rPr lang="en-US" b="0" smtClean="0"/>
              <a:t>Hearing and Equilibrium</a:t>
            </a:r>
          </a:p>
          <a:p>
            <a:pPr eaLnBrk="1" hangingPunct="1"/>
            <a:endParaRPr lang="en-US" sz="1000" b="0" smtClean="0"/>
          </a:p>
          <a:p>
            <a:pPr eaLnBrk="1" hangingPunct="1"/>
            <a:r>
              <a:rPr lang="en-US" b="0" smtClean="0"/>
              <a:t>Vision</a:t>
            </a:r>
          </a:p>
        </p:txBody>
      </p:sp>
      <p:sp>
        <p:nvSpPr>
          <p:cNvPr id="3077" name="Text Box 12"/>
          <p:cNvSpPr txBox="1">
            <a:spLocks noChangeArrowheads="1"/>
          </p:cNvSpPr>
          <p:nvPr/>
        </p:nvSpPr>
        <p:spPr bwMode="auto">
          <a:xfrm>
            <a:off x="2601913" y="6146800"/>
            <a:ext cx="1790700" cy="427038"/>
          </a:xfrm>
          <a:prstGeom prst="rect">
            <a:avLst/>
          </a:prstGeom>
          <a:noFill/>
          <a:ln w="9525">
            <a:noFill/>
            <a:miter lim="800000"/>
            <a:headEnd/>
            <a:tailEnd/>
          </a:ln>
        </p:spPr>
        <p:txBody>
          <a:bodyPr>
            <a:spAutoFit/>
          </a:bodyPr>
          <a:lstStyle/>
          <a:p>
            <a:pPr>
              <a:spcBef>
                <a:spcPct val="50000"/>
              </a:spcBef>
            </a:pPr>
            <a:r>
              <a:rPr lang="en-US" sz="2200"/>
              <a:t>Figure 16.10</a:t>
            </a:r>
          </a:p>
        </p:txBody>
      </p:sp>
      <p:sp>
        <p:nvSpPr>
          <p:cNvPr id="3078" name="Text Box 13"/>
          <p:cNvSpPr txBox="1">
            <a:spLocks noChangeArrowheads="1"/>
          </p:cNvSpPr>
          <p:nvPr/>
        </p:nvSpPr>
        <p:spPr bwMode="auto">
          <a:xfrm>
            <a:off x="7219950" y="3343275"/>
            <a:ext cx="1881188" cy="427038"/>
          </a:xfrm>
          <a:prstGeom prst="rect">
            <a:avLst/>
          </a:prstGeom>
          <a:noFill/>
          <a:ln w="9525" algn="ctr">
            <a:noFill/>
            <a:miter lim="800000"/>
            <a:headEnd/>
            <a:tailEnd/>
          </a:ln>
        </p:spPr>
        <p:txBody>
          <a:bodyPr>
            <a:spAutoFit/>
          </a:bodyPr>
          <a:lstStyle/>
          <a:p>
            <a:pPr>
              <a:spcBef>
                <a:spcPct val="50000"/>
              </a:spcBef>
            </a:pPr>
            <a:r>
              <a:rPr lang="en-US" sz="2200"/>
              <a:t>Figure 16.22</a:t>
            </a:r>
          </a:p>
        </p:txBody>
      </p:sp>
      <p:pic>
        <p:nvPicPr>
          <p:cNvPr id="3079" name="Picture 3" descr="sal25693_16_22"/>
          <p:cNvPicPr>
            <a:picLocks noChangeAspect="1" noChangeArrowheads="1"/>
          </p:cNvPicPr>
          <p:nvPr/>
        </p:nvPicPr>
        <p:blipFill>
          <a:blip r:embed="rId2" cstate="print"/>
          <a:srcRect/>
          <a:stretch>
            <a:fillRect/>
          </a:stretch>
        </p:blipFill>
        <p:spPr bwMode="auto">
          <a:xfrm>
            <a:off x="5284788" y="1441450"/>
            <a:ext cx="1636712" cy="1403350"/>
          </a:xfrm>
          <a:prstGeom prst="rect">
            <a:avLst/>
          </a:prstGeom>
          <a:noFill/>
          <a:ln w="9525">
            <a:noFill/>
            <a:miter lim="800000"/>
            <a:headEnd/>
            <a:tailEnd/>
          </a:ln>
        </p:spPr>
      </p:pic>
      <p:sp>
        <p:nvSpPr>
          <p:cNvPr id="3080" name="Rectangle 5"/>
          <p:cNvSpPr>
            <a:spLocks noChangeArrowheads="1"/>
          </p:cNvSpPr>
          <p:nvPr/>
        </p:nvSpPr>
        <p:spPr bwMode="auto">
          <a:xfrm>
            <a:off x="4686300" y="1524000"/>
            <a:ext cx="317500" cy="92075"/>
          </a:xfrm>
          <a:prstGeom prst="rect">
            <a:avLst/>
          </a:prstGeom>
          <a:noFill/>
          <a:ln w="9525">
            <a:noFill/>
            <a:miter lim="800000"/>
            <a:headEnd/>
            <a:tailEnd/>
          </a:ln>
        </p:spPr>
        <p:txBody>
          <a:bodyPr wrap="none" lIns="0" tIns="0" rIns="0" bIns="0">
            <a:spAutoFit/>
          </a:bodyPr>
          <a:lstStyle/>
          <a:p>
            <a:r>
              <a:rPr lang="en-US" sz="600" b="1">
                <a:solidFill>
                  <a:srgbClr val="000000"/>
                </a:solidFill>
              </a:rPr>
              <a:t>Eyebrow</a:t>
            </a:r>
            <a:endParaRPr lang="en-US" sz="600" b="1"/>
          </a:p>
        </p:txBody>
      </p:sp>
      <p:sp>
        <p:nvSpPr>
          <p:cNvPr id="3081" name="Rectangle 6"/>
          <p:cNvSpPr>
            <a:spLocks noChangeArrowheads="1"/>
          </p:cNvSpPr>
          <p:nvPr/>
        </p:nvSpPr>
        <p:spPr bwMode="auto">
          <a:xfrm>
            <a:off x="4686300" y="1841500"/>
            <a:ext cx="374650" cy="92075"/>
          </a:xfrm>
          <a:prstGeom prst="rect">
            <a:avLst/>
          </a:prstGeom>
          <a:noFill/>
          <a:ln w="9525">
            <a:noFill/>
            <a:miter lim="800000"/>
            <a:headEnd/>
            <a:tailEnd/>
          </a:ln>
        </p:spPr>
        <p:txBody>
          <a:bodyPr wrap="none" lIns="0" tIns="0" rIns="0" bIns="0">
            <a:spAutoFit/>
          </a:bodyPr>
          <a:lstStyle/>
          <a:p>
            <a:r>
              <a:rPr lang="en-US" sz="600" b="1">
                <a:solidFill>
                  <a:srgbClr val="000000"/>
                </a:solidFill>
              </a:rPr>
              <a:t>Eyelashes</a:t>
            </a:r>
            <a:endParaRPr lang="en-US" sz="600" b="1"/>
          </a:p>
        </p:txBody>
      </p:sp>
      <p:sp>
        <p:nvSpPr>
          <p:cNvPr id="3082" name="Rectangle 7"/>
          <p:cNvSpPr>
            <a:spLocks noChangeArrowheads="1"/>
          </p:cNvSpPr>
          <p:nvPr/>
        </p:nvSpPr>
        <p:spPr bwMode="auto">
          <a:xfrm>
            <a:off x="7040563" y="1176338"/>
            <a:ext cx="184150" cy="92075"/>
          </a:xfrm>
          <a:prstGeom prst="rect">
            <a:avLst/>
          </a:prstGeom>
          <a:noFill/>
          <a:ln w="9525">
            <a:noFill/>
            <a:miter lim="800000"/>
            <a:headEnd/>
            <a:tailEnd/>
          </a:ln>
        </p:spPr>
        <p:txBody>
          <a:bodyPr wrap="none" lIns="0" tIns="0" rIns="0" bIns="0">
            <a:spAutoFit/>
          </a:bodyPr>
          <a:lstStyle/>
          <a:p>
            <a:r>
              <a:rPr lang="en-US" sz="600" b="1">
                <a:solidFill>
                  <a:srgbClr val="000000"/>
                </a:solidFill>
              </a:rPr>
              <a:t>Pupil</a:t>
            </a:r>
            <a:endParaRPr lang="en-US" sz="600" b="1"/>
          </a:p>
        </p:txBody>
      </p:sp>
      <p:sp>
        <p:nvSpPr>
          <p:cNvPr id="3083" name="Rectangle 8"/>
          <p:cNvSpPr>
            <a:spLocks noChangeArrowheads="1"/>
          </p:cNvSpPr>
          <p:nvPr/>
        </p:nvSpPr>
        <p:spPr bwMode="auto">
          <a:xfrm>
            <a:off x="7040563" y="2001838"/>
            <a:ext cx="114300" cy="92075"/>
          </a:xfrm>
          <a:prstGeom prst="rect">
            <a:avLst/>
          </a:prstGeom>
          <a:noFill/>
          <a:ln w="9525">
            <a:noFill/>
            <a:miter lim="800000"/>
            <a:headEnd/>
            <a:tailEnd/>
          </a:ln>
        </p:spPr>
        <p:txBody>
          <a:bodyPr wrap="none" lIns="0" tIns="0" rIns="0" bIns="0">
            <a:spAutoFit/>
          </a:bodyPr>
          <a:lstStyle/>
          <a:p>
            <a:r>
              <a:rPr lang="en-US" sz="600" b="1">
                <a:solidFill>
                  <a:srgbClr val="000000"/>
                </a:solidFill>
              </a:rPr>
              <a:t>Iris</a:t>
            </a:r>
            <a:endParaRPr lang="en-US" sz="600" b="1"/>
          </a:p>
        </p:txBody>
      </p:sp>
      <p:sp>
        <p:nvSpPr>
          <p:cNvPr id="3084" name="Rectangle 9"/>
          <p:cNvSpPr>
            <a:spLocks noChangeArrowheads="1"/>
          </p:cNvSpPr>
          <p:nvPr/>
        </p:nvSpPr>
        <p:spPr bwMode="auto">
          <a:xfrm>
            <a:off x="7040563" y="2165350"/>
            <a:ext cx="230187" cy="92075"/>
          </a:xfrm>
          <a:prstGeom prst="rect">
            <a:avLst/>
          </a:prstGeom>
          <a:noFill/>
          <a:ln w="9525">
            <a:noFill/>
            <a:miter lim="800000"/>
            <a:headEnd/>
            <a:tailEnd/>
          </a:ln>
        </p:spPr>
        <p:txBody>
          <a:bodyPr wrap="none" lIns="0" tIns="0" rIns="0" bIns="0">
            <a:spAutoFit/>
          </a:bodyPr>
          <a:lstStyle/>
          <a:p>
            <a:r>
              <a:rPr lang="en-US" sz="600" b="1">
                <a:solidFill>
                  <a:srgbClr val="000000"/>
                </a:solidFill>
              </a:rPr>
              <a:t>Sclera</a:t>
            </a:r>
            <a:endParaRPr lang="en-US" sz="600" b="1"/>
          </a:p>
        </p:txBody>
      </p:sp>
      <p:sp>
        <p:nvSpPr>
          <p:cNvPr id="3085" name="Freeform 10"/>
          <p:cNvSpPr>
            <a:spLocks/>
          </p:cNvSpPr>
          <p:nvPr/>
        </p:nvSpPr>
        <p:spPr bwMode="auto">
          <a:xfrm>
            <a:off x="5022850" y="2354263"/>
            <a:ext cx="547688" cy="273050"/>
          </a:xfrm>
          <a:custGeom>
            <a:avLst/>
            <a:gdLst>
              <a:gd name="T0" fmla="*/ 0 w 823"/>
              <a:gd name="T1" fmla="*/ 2147483647 h 410"/>
              <a:gd name="T2" fmla="*/ 2147483647 w 823"/>
              <a:gd name="T3" fmla="*/ 2147483647 h 410"/>
              <a:gd name="T4" fmla="*/ 2147483647 w 823"/>
              <a:gd name="T5" fmla="*/ 0 h 410"/>
              <a:gd name="T6" fmla="*/ 0 60000 65536"/>
              <a:gd name="T7" fmla="*/ 0 60000 65536"/>
              <a:gd name="T8" fmla="*/ 0 60000 65536"/>
              <a:gd name="T9" fmla="*/ 0 w 823"/>
              <a:gd name="T10" fmla="*/ 0 h 410"/>
              <a:gd name="T11" fmla="*/ 823 w 823"/>
              <a:gd name="T12" fmla="*/ 410 h 410"/>
            </a:gdLst>
            <a:ahLst/>
            <a:cxnLst>
              <a:cxn ang="T6">
                <a:pos x="T0" y="T1"/>
              </a:cxn>
              <a:cxn ang="T7">
                <a:pos x="T2" y="T3"/>
              </a:cxn>
              <a:cxn ang="T8">
                <a:pos x="T4" y="T5"/>
              </a:cxn>
            </a:cxnLst>
            <a:rect l="T9" t="T10" r="T11" b="T12"/>
            <a:pathLst>
              <a:path w="823" h="410">
                <a:moveTo>
                  <a:pt x="0" y="410"/>
                </a:moveTo>
                <a:lnTo>
                  <a:pt x="396" y="410"/>
                </a:lnTo>
                <a:lnTo>
                  <a:pt x="823" y="0"/>
                </a:lnTo>
              </a:path>
            </a:pathLst>
          </a:custGeom>
          <a:noFill/>
          <a:ln w="30163">
            <a:solidFill>
              <a:srgbClr val="FFFFFF"/>
            </a:solidFill>
            <a:round/>
            <a:headEnd/>
            <a:tailEnd/>
          </a:ln>
        </p:spPr>
        <p:txBody>
          <a:bodyPr/>
          <a:lstStyle/>
          <a:p>
            <a:endParaRPr lang="en-US" sz="700"/>
          </a:p>
        </p:txBody>
      </p:sp>
      <p:sp>
        <p:nvSpPr>
          <p:cNvPr id="3086" name="Freeform 11"/>
          <p:cNvSpPr>
            <a:spLocks/>
          </p:cNvSpPr>
          <p:nvPr/>
        </p:nvSpPr>
        <p:spPr bwMode="auto">
          <a:xfrm>
            <a:off x="5022850" y="2357438"/>
            <a:ext cx="549275" cy="273050"/>
          </a:xfrm>
          <a:custGeom>
            <a:avLst/>
            <a:gdLst>
              <a:gd name="T0" fmla="*/ 0 w 826"/>
              <a:gd name="T1" fmla="*/ 2147483647 h 412"/>
              <a:gd name="T2" fmla="*/ 2147483647 w 826"/>
              <a:gd name="T3" fmla="*/ 2147483647 h 412"/>
              <a:gd name="T4" fmla="*/ 2147483647 w 826"/>
              <a:gd name="T5" fmla="*/ 0 h 412"/>
              <a:gd name="T6" fmla="*/ 0 60000 65536"/>
              <a:gd name="T7" fmla="*/ 0 60000 65536"/>
              <a:gd name="T8" fmla="*/ 0 60000 65536"/>
              <a:gd name="T9" fmla="*/ 0 w 826"/>
              <a:gd name="T10" fmla="*/ 0 h 412"/>
              <a:gd name="T11" fmla="*/ 826 w 826"/>
              <a:gd name="T12" fmla="*/ 412 h 412"/>
            </a:gdLst>
            <a:ahLst/>
            <a:cxnLst>
              <a:cxn ang="T6">
                <a:pos x="T0" y="T1"/>
              </a:cxn>
              <a:cxn ang="T7">
                <a:pos x="T2" y="T3"/>
              </a:cxn>
              <a:cxn ang="T8">
                <a:pos x="T4" y="T5"/>
              </a:cxn>
            </a:cxnLst>
            <a:rect l="T9" t="T10" r="T11" b="T12"/>
            <a:pathLst>
              <a:path w="826" h="412">
                <a:moveTo>
                  <a:pt x="0" y="412"/>
                </a:moveTo>
                <a:lnTo>
                  <a:pt x="396" y="412"/>
                </a:lnTo>
                <a:lnTo>
                  <a:pt x="826" y="0"/>
                </a:lnTo>
              </a:path>
            </a:pathLst>
          </a:custGeom>
          <a:noFill/>
          <a:ln w="14288">
            <a:solidFill>
              <a:srgbClr val="000000"/>
            </a:solidFill>
            <a:round/>
            <a:headEnd/>
            <a:tailEnd/>
          </a:ln>
        </p:spPr>
        <p:txBody>
          <a:bodyPr/>
          <a:lstStyle/>
          <a:p>
            <a:endParaRPr lang="en-US" sz="700"/>
          </a:p>
        </p:txBody>
      </p:sp>
      <p:sp>
        <p:nvSpPr>
          <p:cNvPr id="3087" name="Freeform 12"/>
          <p:cNvSpPr>
            <a:spLocks/>
          </p:cNvSpPr>
          <p:nvPr/>
        </p:nvSpPr>
        <p:spPr bwMode="auto">
          <a:xfrm>
            <a:off x="5113338" y="2197100"/>
            <a:ext cx="679450" cy="133350"/>
          </a:xfrm>
          <a:custGeom>
            <a:avLst/>
            <a:gdLst>
              <a:gd name="T0" fmla="*/ 0 w 1021"/>
              <a:gd name="T1" fmla="*/ 0 h 199"/>
              <a:gd name="T2" fmla="*/ 2147483647 w 1021"/>
              <a:gd name="T3" fmla="*/ 0 h 199"/>
              <a:gd name="T4" fmla="*/ 2147483647 w 1021"/>
              <a:gd name="T5" fmla="*/ 2147483647 h 199"/>
              <a:gd name="T6" fmla="*/ 0 60000 65536"/>
              <a:gd name="T7" fmla="*/ 0 60000 65536"/>
              <a:gd name="T8" fmla="*/ 0 60000 65536"/>
              <a:gd name="T9" fmla="*/ 0 w 1021"/>
              <a:gd name="T10" fmla="*/ 0 h 199"/>
              <a:gd name="T11" fmla="*/ 1021 w 1021"/>
              <a:gd name="T12" fmla="*/ 199 h 199"/>
            </a:gdLst>
            <a:ahLst/>
            <a:cxnLst>
              <a:cxn ang="T6">
                <a:pos x="T0" y="T1"/>
              </a:cxn>
              <a:cxn ang="T7">
                <a:pos x="T2" y="T3"/>
              </a:cxn>
              <a:cxn ang="T8">
                <a:pos x="T4" y="T5"/>
              </a:cxn>
            </a:cxnLst>
            <a:rect l="T9" t="T10" r="T11" b="T12"/>
            <a:pathLst>
              <a:path w="1021" h="199">
                <a:moveTo>
                  <a:pt x="0" y="0"/>
                </a:moveTo>
                <a:lnTo>
                  <a:pt x="259" y="0"/>
                </a:lnTo>
                <a:lnTo>
                  <a:pt x="1021" y="199"/>
                </a:lnTo>
              </a:path>
            </a:pathLst>
          </a:custGeom>
          <a:noFill/>
          <a:ln w="30163">
            <a:solidFill>
              <a:srgbClr val="FFFFFF"/>
            </a:solidFill>
            <a:round/>
            <a:headEnd/>
            <a:tailEnd/>
          </a:ln>
        </p:spPr>
        <p:txBody>
          <a:bodyPr/>
          <a:lstStyle/>
          <a:p>
            <a:endParaRPr lang="en-US" sz="700"/>
          </a:p>
        </p:txBody>
      </p:sp>
      <p:sp>
        <p:nvSpPr>
          <p:cNvPr id="3088" name="Freeform 13"/>
          <p:cNvSpPr>
            <a:spLocks/>
          </p:cNvSpPr>
          <p:nvPr/>
        </p:nvSpPr>
        <p:spPr bwMode="auto">
          <a:xfrm>
            <a:off x="5113338" y="2200275"/>
            <a:ext cx="681037" cy="131763"/>
          </a:xfrm>
          <a:custGeom>
            <a:avLst/>
            <a:gdLst>
              <a:gd name="T0" fmla="*/ 0 w 1024"/>
              <a:gd name="T1" fmla="*/ 0 h 199"/>
              <a:gd name="T2" fmla="*/ 2147483647 w 1024"/>
              <a:gd name="T3" fmla="*/ 0 h 199"/>
              <a:gd name="T4" fmla="*/ 2147483647 w 1024"/>
              <a:gd name="T5" fmla="*/ 2147483647 h 199"/>
              <a:gd name="T6" fmla="*/ 0 60000 65536"/>
              <a:gd name="T7" fmla="*/ 0 60000 65536"/>
              <a:gd name="T8" fmla="*/ 0 60000 65536"/>
              <a:gd name="T9" fmla="*/ 0 w 1024"/>
              <a:gd name="T10" fmla="*/ 0 h 199"/>
              <a:gd name="T11" fmla="*/ 1024 w 1024"/>
              <a:gd name="T12" fmla="*/ 199 h 199"/>
            </a:gdLst>
            <a:ahLst/>
            <a:cxnLst>
              <a:cxn ang="T6">
                <a:pos x="T0" y="T1"/>
              </a:cxn>
              <a:cxn ang="T7">
                <a:pos x="T2" y="T3"/>
              </a:cxn>
              <a:cxn ang="T8">
                <a:pos x="T4" y="T5"/>
              </a:cxn>
            </a:cxnLst>
            <a:rect l="T9" t="T10" r="T11" b="T12"/>
            <a:pathLst>
              <a:path w="1024" h="199">
                <a:moveTo>
                  <a:pt x="0" y="0"/>
                </a:moveTo>
                <a:lnTo>
                  <a:pt x="259" y="0"/>
                </a:lnTo>
                <a:lnTo>
                  <a:pt x="1024" y="199"/>
                </a:lnTo>
              </a:path>
            </a:pathLst>
          </a:custGeom>
          <a:noFill/>
          <a:ln w="14288">
            <a:solidFill>
              <a:srgbClr val="000000"/>
            </a:solidFill>
            <a:round/>
            <a:headEnd/>
            <a:tailEnd/>
          </a:ln>
        </p:spPr>
        <p:txBody>
          <a:bodyPr/>
          <a:lstStyle/>
          <a:p>
            <a:endParaRPr lang="en-US" sz="700"/>
          </a:p>
        </p:txBody>
      </p:sp>
      <p:sp>
        <p:nvSpPr>
          <p:cNvPr id="3089" name="Freeform 14"/>
          <p:cNvSpPr>
            <a:spLocks/>
          </p:cNvSpPr>
          <p:nvPr/>
        </p:nvSpPr>
        <p:spPr bwMode="auto">
          <a:xfrm>
            <a:off x="5151438" y="1882775"/>
            <a:ext cx="527050" cy="346075"/>
          </a:xfrm>
          <a:custGeom>
            <a:avLst/>
            <a:gdLst>
              <a:gd name="T0" fmla="*/ 0 w 791"/>
              <a:gd name="T1" fmla="*/ 0 h 519"/>
              <a:gd name="T2" fmla="*/ 2147483647 w 791"/>
              <a:gd name="T3" fmla="*/ 0 h 519"/>
              <a:gd name="T4" fmla="*/ 2147483647 w 791"/>
              <a:gd name="T5" fmla="*/ 2147483647 h 519"/>
              <a:gd name="T6" fmla="*/ 0 60000 65536"/>
              <a:gd name="T7" fmla="*/ 0 60000 65536"/>
              <a:gd name="T8" fmla="*/ 0 60000 65536"/>
              <a:gd name="T9" fmla="*/ 0 w 791"/>
              <a:gd name="T10" fmla="*/ 0 h 519"/>
              <a:gd name="T11" fmla="*/ 791 w 791"/>
              <a:gd name="T12" fmla="*/ 519 h 519"/>
            </a:gdLst>
            <a:ahLst/>
            <a:cxnLst>
              <a:cxn ang="T6">
                <a:pos x="T0" y="T1"/>
              </a:cxn>
              <a:cxn ang="T7">
                <a:pos x="T2" y="T3"/>
              </a:cxn>
              <a:cxn ang="T8">
                <a:pos x="T4" y="T5"/>
              </a:cxn>
            </a:cxnLst>
            <a:rect l="T9" t="T10" r="T11" b="T12"/>
            <a:pathLst>
              <a:path w="791" h="519">
                <a:moveTo>
                  <a:pt x="0" y="0"/>
                </a:moveTo>
                <a:lnTo>
                  <a:pt x="202" y="0"/>
                </a:lnTo>
                <a:lnTo>
                  <a:pt x="791" y="519"/>
                </a:lnTo>
              </a:path>
            </a:pathLst>
          </a:custGeom>
          <a:noFill/>
          <a:ln w="30163">
            <a:solidFill>
              <a:srgbClr val="FFFFFF"/>
            </a:solidFill>
            <a:round/>
            <a:headEnd/>
            <a:tailEnd/>
          </a:ln>
        </p:spPr>
        <p:txBody>
          <a:bodyPr/>
          <a:lstStyle/>
          <a:p>
            <a:endParaRPr lang="en-US" sz="700"/>
          </a:p>
        </p:txBody>
      </p:sp>
      <p:sp>
        <p:nvSpPr>
          <p:cNvPr id="3090" name="Freeform 15"/>
          <p:cNvSpPr>
            <a:spLocks/>
          </p:cNvSpPr>
          <p:nvPr/>
        </p:nvSpPr>
        <p:spPr bwMode="auto">
          <a:xfrm>
            <a:off x="5151438" y="1885950"/>
            <a:ext cx="527050" cy="344488"/>
          </a:xfrm>
          <a:custGeom>
            <a:avLst/>
            <a:gdLst>
              <a:gd name="T0" fmla="*/ 0 w 793"/>
              <a:gd name="T1" fmla="*/ 0 h 518"/>
              <a:gd name="T2" fmla="*/ 2147483647 w 793"/>
              <a:gd name="T3" fmla="*/ 0 h 518"/>
              <a:gd name="T4" fmla="*/ 2147483647 w 793"/>
              <a:gd name="T5" fmla="*/ 2147483647 h 518"/>
              <a:gd name="T6" fmla="*/ 0 60000 65536"/>
              <a:gd name="T7" fmla="*/ 0 60000 65536"/>
              <a:gd name="T8" fmla="*/ 0 60000 65536"/>
              <a:gd name="T9" fmla="*/ 0 w 793"/>
              <a:gd name="T10" fmla="*/ 0 h 518"/>
              <a:gd name="T11" fmla="*/ 793 w 793"/>
              <a:gd name="T12" fmla="*/ 518 h 518"/>
            </a:gdLst>
            <a:ahLst/>
            <a:cxnLst>
              <a:cxn ang="T6">
                <a:pos x="T0" y="T1"/>
              </a:cxn>
              <a:cxn ang="T7">
                <a:pos x="T2" y="T3"/>
              </a:cxn>
              <a:cxn ang="T8">
                <a:pos x="T4" y="T5"/>
              </a:cxn>
            </a:cxnLst>
            <a:rect l="T9" t="T10" r="T11" b="T12"/>
            <a:pathLst>
              <a:path w="793" h="518">
                <a:moveTo>
                  <a:pt x="0" y="0"/>
                </a:moveTo>
                <a:lnTo>
                  <a:pt x="202" y="0"/>
                </a:lnTo>
                <a:lnTo>
                  <a:pt x="793" y="518"/>
                </a:lnTo>
              </a:path>
            </a:pathLst>
          </a:custGeom>
          <a:noFill/>
          <a:ln w="14288">
            <a:solidFill>
              <a:srgbClr val="000000"/>
            </a:solidFill>
            <a:round/>
            <a:headEnd/>
            <a:tailEnd/>
          </a:ln>
        </p:spPr>
        <p:txBody>
          <a:bodyPr/>
          <a:lstStyle/>
          <a:p>
            <a:endParaRPr lang="en-US" sz="700"/>
          </a:p>
        </p:txBody>
      </p:sp>
      <p:sp>
        <p:nvSpPr>
          <p:cNvPr id="3091" name="Freeform 16"/>
          <p:cNvSpPr>
            <a:spLocks/>
          </p:cNvSpPr>
          <p:nvPr/>
        </p:nvSpPr>
        <p:spPr bwMode="auto">
          <a:xfrm>
            <a:off x="5187950" y="1220788"/>
            <a:ext cx="563563" cy="434975"/>
          </a:xfrm>
          <a:custGeom>
            <a:avLst/>
            <a:gdLst>
              <a:gd name="T0" fmla="*/ 0 w 847"/>
              <a:gd name="T1" fmla="*/ 0 h 653"/>
              <a:gd name="T2" fmla="*/ 2147483647 w 847"/>
              <a:gd name="T3" fmla="*/ 0 h 653"/>
              <a:gd name="T4" fmla="*/ 2147483647 w 847"/>
              <a:gd name="T5" fmla="*/ 2147483647 h 653"/>
              <a:gd name="T6" fmla="*/ 0 60000 65536"/>
              <a:gd name="T7" fmla="*/ 0 60000 65536"/>
              <a:gd name="T8" fmla="*/ 0 60000 65536"/>
              <a:gd name="T9" fmla="*/ 0 w 847"/>
              <a:gd name="T10" fmla="*/ 0 h 653"/>
              <a:gd name="T11" fmla="*/ 847 w 847"/>
              <a:gd name="T12" fmla="*/ 653 h 653"/>
            </a:gdLst>
            <a:ahLst/>
            <a:cxnLst>
              <a:cxn ang="T6">
                <a:pos x="T0" y="T1"/>
              </a:cxn>
              <a:cxn ang="T7">
                <a:pos x="T2" y="T3"/>
              </a:cxn>
              <a:cxn ang="T8">
                <a:pos x="T4" y="T5"/>
              </a:cxn>
            </a:cxnLst>
            <a:rect l="T9" t="T10" r="T11" b="T12"/>
            <a:pathLst>
              <a:path w="847" h="653">
                <a:moveTo>
                  <a:pt x="0" y="0"/>
                </a:moveTo>
                <a:lnTo>
                  <a:pt x="147" y="0"/>
                </a:lnTo>
                <a:lnTo>
                  <a:pt x="847" y="653"/>
                </a:lnTo>
              </a:path>
            </a:pathLst>
          </a:custGeom>
          <a:noFill/>
          <a:ln w="30163">
            <a:solidFill>
              <a:srgbClr val="FFFFFF"/>
            </a:solidFill>
            <a:round/>
            <a:headEnd/>
            <a:tailEnd/>
          </a:ln>
        </p:spPr>
        <p:txBody>
          <a:bodyPr/>
          <a:lstStyle/>
          <a:p>
            <a:endParaRPr lang="en-US" sz="700"/>
          </a:p>
        </p:txBody>
      </p:sp>
      <p:sp>
        <p:nvSpPr>
          <p:cNvPr id="3092" name="Freeform 17"/>
          <p:cNvSpPr>
            <a:spLocks/>
          </p:cNvSpPr>
          <p:nvPr/>
        </p:nvSpPr>
        <p:spPr bwMode="auto">
          <a:xfrm>
            <a:off x="5187950" y="1222375"/>
            <a:ext cx="565150" cy="434975"/>
          </a:xfrm>
          <a:custGeom>
            <a:avLst/>
            <a:gdLst>
              <a:gd name="T0" fmla="*/ 0 w 849"/>
              <a:gd name="T1" fmla="*/ 0 h 654"/>
              <a:gd name="T2" fmla="*/ 2147483647 w 849"/>
              <a:gd name="T3" fmla="*/ 0 h 654"/>
              <a:gd name="T4" fmla="*/ 2147483647 w 849"/>
              <a:gd name="T5" fmla="*/ 2147483647 h 654"/>
              <a:gd name="T6" fmla="*/ 0 60000 65536"/>
              <a:gd name="T7" fmla="*/ 0 60000 65536"/>
              <a:gd name="T8" fmla="*/ 0 60000 65536"/>
              <a:gd name="T9" fmla="*/ 0 w 849"/>
              <a:gd name="T10" fmla="*/ 0 h 654"/>
              <a:gd name="T11" fmla="*/ 849 w 849"/>
              <a:gd name="T12" fmla="*/ 654 h 654"/>
            </a:gdLst>
            <a:ahLst/>
            <a:cxnLst>
              <a:cxn ang="T6">
                <a:pos x="T0" y="T1"/>
              </a:cxn>
              <a:cxn ang="T7">
                <a:pos x="T2" y="T3"/>
              </a:cxn>
              <a:cxn ang="T8">
                <a:pos x="T4" y="T5"/>
              </a:cxn>
            </a:cxnLst>
            <a:rect l="T9" t="T10" r="T11" b="T12"/>
            <a:pathLst>
              <a:path w="849" h="654">
                <a:moveTo>
                  <a:pt x="0" y="0"/>
                </a:moveTo>
                <a:lnTo>
                  <a:pt x="147" y="0"/>
                </a:lnTo>
                <a:lnTo>
                  <a:pt x="849" y="654"/>
                </a:lnTo>
              </a:path>
            </a:pathLst>
          </a:custGeom>
          <a:noFill/>
          <a:ln w="14288">
            <a:solidFill>
              <a:srgbClr val="000000"/>
            </a:solidFill>
            <a:round/>
            <a:headEnd/>
            <a:tailEnd/>
          </a:ln>
        </p:spPr>
        <p:txBody>
          <a:bodyPr/>
          <a:lstStyle/>
          <a:p>
            <a:endParaRPr lang="en-US" sz="700"/>
          </a:p>
        </p:txBody>
      </p:sp>
      <p:sp>
        <p:nvSpPr>
          <p:cNvPr id="3093" name="Freeform 18"/>
          <p:cNvSpPr>
            <a:spLocks/>
          </p:cNvSpPr>
          <p:nvPr/>
        </p:nvSpPr>
        <p:spPr bwMode="auto">
          <a:xfrm>
            <a:off x="5081588" y="1568450"/>
            <a:ext cx="549275" cy="266700"/>
          </a:xfrm>
          <a:custGeom>
            <a:avLst/>
            <a:gdLst>
              <a:gd name="T0" fmla="*/ 0 w 825"/>
              <a:gd name="T1" fmla="*/ 0 h 400"/>
              <a:gd name="T2" fmla="*/ 2147483647 w 825"/>
              <a:gd name="T3" fmla="*/ 0 h 400"/>
              <a:gd name="T4" fmla="*/ 2147483647 w 825"/>
              <a:gd name="T5" fmla="*/ 2147483647 h 400"/>
              <a:gd name="T6" fmla="*/ 0 60000 65536"/>
              <a:gd name="T7" fmla="*/ 0 60000 65536"/>
              <a:gd name="T8" fmla="*/ 0 60000 65536"/>
              <a:gd name="T9" fmla="*/ 0 w 825"/>
              <a:gd name="T10" fmla="*/ 0 h 400"/>
              <a:gd name="T11" fmla="*/ 825 w 825"/>
              <a:gd name="T12" fmla="*/ 400 h 400"/>
            </a:gdLst>
            <a:ahLst/>
            <a:cxnLst>
              <a:cxn ang="T6">
                <a:pos x="T0" y="T1"/>
              </a:cxn>
              <a:cxn ang="T7">
                <a:pos x="T2" y="T3"/>
              </a:cxn>
              <a:cxn ang="T8">
                <a:pos x="T4" y="T5"/>
              </a:cxn>
            </a:cxnLst>
            <a:rect l="T9" t="T10" r="T11" b="T12"/>
            <a:pathLst>
              <a:path w="825" h="400">
                <a:moveTo>
                  <a:pt x="0" y="0"/>
                </a:moveTo>
                <a:lnTo>
                  <a:pt x="306" y="0"/>
                </a:lnTo>
                <a:lnTo>
                  <a:pt x="825" y="400"/>
                </a:lnTo>
              </a:path>
            </a:pathLst>
          </a:custGeom>
          <a:noFill/>
          <a:ln w="30163">
            <a:solidFill>
              <a:srgbClr val="FFFFFF"/>
            </a:solidFill>
            <a:round/>
            <a:headEnd/>
            <a:tailEnd/>
          </a:ln>
        </p:spPr>
        <p:txBody>
          <a:bodyPr/>
          <a:lstStyle/>
          <a:p>
            <a:endParaRPr lang="en-US" sz="700"/>
          </a:p>
        </p:txBody>
      </p:sp>
      <p:sp>
        <p:nvSpPr>
          <p:cNvPr id="3094" name="Freeform 19"/>
          <p:cNvSpPr>
            <a:spLocks/>
          </p:cNvSpPr>
          <p:nvPr/>
        </p:nvSpPr>
        <p:spPr bwMode="auto">
          <a:xfrm>
            <a:off x="5081588" y="1571625"/>
            <a:ext cx="552450" cy="263525"/>
          </a:xfrm>
          <a:custGeom>
            <a:avLst/>
            <a:gdLst>
              <a:gd name="T0" fmla="*/ 0 w 828"/>
              <a:gd name="T1" fmla="*/ 0 h 397"/>
              <a:gd name="T2" fmla="*/ 2147483647 w 828"/>
              <a:gd name="T3" fmla="*/ 0 h 397"/>
              <a:gd name="T4" fmla="*/ 2147483647 w 828"/>
              <a:gd name="T5" fmla="*/ 2147483647 h 397"/>
              <a:gd name="T6" fmla="*/ 0 60000 65536"/>
              <a:gd name="T7" fmla="*/ 0 60000 65536"/>
              <a:gd name="T8" fmla="*/ 0 60000 65536"/>
              <a:gd name="T9" fmla="*/ 0 w 828"/>
              <a:gd name="T10" fmla="*/ 0 h 397"/>
              <a:gd name="T11" fmla="*/ 828 w 828"/>
              <a:gd name="T12" fmla="*/ 397 h 397"/>
            </a:gdLst>
            <a:ahLst/>
            <a:cxnLst>
              <a:cxn ang="T6">
                <a:pos x="T0" y="T1"/>
              </a:cxn>
              <a:cxn ang="T7">
                <a:pos x="T2" y="T3"/>
              </a:cxn>
              <a:cxn ang="T8">
                <a:pos x="T4" y="T5"/>
              </a:cxn>
            </a:cxnLst>
            <a:rect l="T9" t="T10" r="T11" b="T12"/>
            <a:pathLst>
              <a:path w="828" h="397">
                <a:moveTo>
                  <a:pt x="0" y="0"/>
                </a:moveTo>
                <a:lnTo>
                  <a:pt x="306" y="0"/>
                </a:lnTo>
                <a:lnTo>
                  <a:pt x="828" y="397"/>
                </a:lnTo>
              </a:path>
            </a:pathLst>
          </a:custGeom>
          <a:noFill/>
          <a:ln w="14288">
            <a:solidFill>
              <a:srgbClr val="000000"/>
            </a:solidFill>
            <a:round/>
            <a:headEnd/>
            <a:tailEnd/>
          </a:ln>
        </p:spPr>
        <p:txBody>
          <a:bodyPr/>
          <a:lstStyle/>
          <a:p>
            <a:endParaRPr lang="en-US" sz="700"/>
          </a:p>
        </p:txBody>
      </p:sp>
      <p:sp>
        <p:nvSpPr>
          <p:cNvPr id="3095" name="Rectangle 20"/>
          <p:cNvSpPr>
            <a:spLocks noChangeArrowheads="1"/>
          </p:cNvSpPr>
          <p:nvPr/>
        </p:nvSpPr>
        <p:spPr bwMode="auto">
          <a:xfrm>
            <a:off x="4710113" y="3059113"/>
            <a:ext cx="423862" cy="92075"/>
          </a:xfrm>
          <a:prstGeom prst="rect">
            <a:avLst/>
          </a:prstGeom>
          <a:noFill/>
          <a:ln w="9525">
            <a:noFill/>
            <a:miter lim="800000"/>
            <a:headEnd/>
            <a:tailEnd/>
          </a:ln>
        </p:spPr>
        <p:txBody>
          <a:bodyPr wrap="none" lIns="0" tIns="0" rIns="0" bIns="0">
            <a:spAutoFit/>
          </a:bodyPr>
          <a:lstStyle/>
          <a:p>
            <a:r>
              <a:rPr lang="en-US" sz="600" b="1">
                <a:solidFill>
                  <a:srgbClr val="000000"/>
                </a:solidFill>
              </a:rPr>
              <a:t>Tarsal plate</a:t>
            </a:r>
            <a:endParaRPr lang="en-US" sz="600" b="1"/>
          </a:p>
        </p:txBody>
      </p:sp>
      <p:sp>
        <p:nvSpPr>
          <p:cNvPr id="3096" name="Freeform 21"/>
          <p:cNvSpPr>
            <a:spLocks/>
          </p:cNvSpPr>
          <p:nvPr/>
        </p:nvSpPr>
        <p:spPr bwMode="auto">
          <a:xfrm>
            <a:off x="5183188" y="2487613"/>
            <a:ext cx="731837" cy="615950"/>
          </a:xfrm>
          <a:custGeom>
            <a:avLst/>
            <a:gdLst>
              <a:gd name="T0" fmla="*/ 0 w 1099"/>
              <a:gd name="T1" fmla="*/ 2147483647 h 926"/>
              <a:gd name="T2" fmla="*/ 2147483647 w 1099"/>
              <a:gd name="T3" fmla="*/ 2147483647 h 926"/>
              <a:gd name="T4" fmla="*/ 2147483647 w 1099"/>
              <a:gd name="T5" fmla="*/ 0 h 926"/>
              <a:gd name="T6" fmla="*/ 0 60000 65536"/>
              <a:gd name="T7" fmla="*/ 0 60000 65536"/>
              <a:gd name="T8" fmla="*/ 0 60000 65536"/>
              <a:gd name="T9" fmla="*/ 0 w 1099"/>
              <a:gd name="T10" fmla="*/ 0 h 926"/>
              <a:gd name="T11" fmla="*/ 1099 w 1099"/>
              <a:gd name="T12" fmla="*/ 926 h 926"/>
            </a:gdLst>
            <a:ahLst/>
            <a:cxnLst>
              <a:cxn ang="T6">
                <a:pos x="T0" y="T1"/>
              </a:cxn>
              <a:cxn ang="T7">
                <a:pos x="T2" y="T3"/>
              </a:cxn>
              <a:cxn ang="T8">
                <a:pos x="T4" y="T5"/>
              </a:cxn>
            </a:cxnLst>
            <a:rect l="T9" t="T10" r="T11" b="T12"/>
            <a:pathLst>
              <a:path w="1099" h="926">
                <a:moveTo>
                  <a:pt x="0" y="926"/>
                </a:moveTo>
                <a:lnTo>
                  <a:pt x="153" y="926"/>
                </a:lnTo>
                <a:lnTo>
                  <a:pt x="1099" y="0"/>
                </a:lnTo>
              </a:path>
            </a:pathLst>
          </a:custGeom>
          <a:noFill/>
          <a:ln w="30163">
            <a:solidFill>
              <a:srgbClr val="FFFFFF"/>
            </a:solidFill>
            <a:round/>
            <a:headEnd/>
            <a:tailEnd/>
          </a:ln>
        </p:spPr>
        <p:txBody>
          <a:bodyPr/>
          <a:lstStyle/>
          <a:p>
            <a:endParaRPr lang="en-US" sz="700"/>
          </a:p>
        </p:txBody>
      </p:sp>
      <p:sp>
        <p:nvSpPr>
          <p:cNvPr id="3097" name="Freeform 22"/>
          <p:cNvSpPr>
            <a:spLocks/>
          </p:cNvSpPr>
          <p:nvPr/>
        </p:nvSpPr>
        <p:spPr bwMode="auto">
          <a:xfrm>
            <a:off x="5175250" y="2489200"/>
            <a:ext cx="742950" cy="617538"/>
          </a:xfrm>
          <a:custGeom>
            <a:avLst/>
            <a:gdLst>
              <a:gd name="T0" fmla="*/ 0 w 1116"/>
              <a:gd name="T1" fmla="*/ 2147483647 h 928"/>
              <a:gd name="T2" fmla="*/ 2147483647 w 1116"/>
              <a:gd name="T3" fmla="*/ 2147483647 h 928"/>
              <a:gd name="T4" fmla="*/ 2147483647 w 1116"/>
              <a:gd name="T5" fmla="*/ 0 h 928"/>
              <a:gd name="T6" fmla="*/ 0 60000 65536"/>
              <a:gd name="T7" fmla="*/ 0 60000 65536"/>
              <a:gd name="T8" fmla="*/ 0 60000 65536"/>
              <a:gd name="T9" fmla="*/ 0 w 1116"/>
              <a:gd name="T10" fmla="*/ 0 h 928"/>
              <a:gd name="T11" fmla="*/ 1116 w 1116"/>
              <a:gd name="T12" fmla="*/ 928 h 928"/>
            </a:gdLst>
            <a:ahLst/>
            <a:cxnLst>
              <a:cxn ang="T6">
                <a:pos x="T0" y="T1"/>
              </a:cxn>
              <a:cxn ang="T7">
                <a:pos x="T2" y="T3"/>
              </a:cxn>
              <a:cxn ang="T8">
                <a:pos x="T4" y="T5"/>
              </a:cxn>
            </a:cxnLst>
            <a:rect l="T9" t="T10" r="T11" b="T12"/>
            <a:pathLst>
              <a:path w="1116" h="928">
                <a:moveTo>
                  <a:pt x="0" y="928"/>
                </a:moveTo>
                <a:lnTo>
                  <a:pt x="167" y="928"/>
                </a:lnTo>
                <a:lnTo>
                  <a:pt x="1116" y="0"/>
                </a:lnTo>
              </a:path>
            </a:pathLst>
          </a:custGeom>
          <a:noFill/>
          <a:ln w="14288">
            <a:solidFill>
              <a:srgbClr val="000000"/>
            </a:solidFill>
            <a:round/>
            <a:headEnd/>
            <a:tailEnd/>
          </a:ln>
        </p:spPr>
        <p:txBody>
          <a:bodyPr/>
          <a:lstStyle/>
          <a:p>
            <a:endParaRPr lang="en-US" sz="700"/>
          </a:p>
        </p:txBody>
      </p:sp>
      <p:sp>
        <p:nvSpPr>
          <p:cNvPr id="3098" name="Freeform 23"/>
          <p:cNvSpPr>
            <a:spLocks/>
          </p:cNvSpPr>
          <p:nvPr/>
        </p:nvSpPr>
        <p:spPr bwMode="auto">
          <a:xfrm>
            <a:off x="6303963" y="1403350"/>
            <a:ext cx="717550" cy="698500"/>
          </a:xfrm>
          <a:custGeom>
            <a:avLst/>
            <a:gdLst>
              <a:gd name="T0" fmla="*/ 2147483647 w 1078"/>
              <a:gd name="T1" fmla="*/ 0 h 1050"/>
              <a:gd name="T2" fmla="*/ 2147483647 w 1078"/>
              <a:gd name="T3" fmla="*/ 0 h 1050"/>
              <a:gd name="T4" fmla="*/ 0 w 1078"/>
              <a:gd name="T5" fmla="*/ 2147483647 h 1050"/>
              <a:gd name="T6" fmla="*/ 0 60000 65536"/>
              <a:gd name="T7" fmla="*/ 0 60000 65536"/>
              <a:gd name="T8" fmla="*/ 0 60000 65536"/>
              <a:gd name="T9" fmla="*/ 0 w 1078"/>
              <a:gd name="T10" fmla="*/ 0 h 1050"/>
              <a:gd name="T11" fmla="*/ 1078 w 1078"/>
              <a:gd name="T12" fmla="*/ 1050 h 1050"/>
            </a:gdLst>
            <a:ahLst/>
            <a:cxnLst>
              <a:cxn ang="T6">
                <a:pos x="T0" y="T1"/>
              </a:cxn>
              <a:cxn ang="T7">
                <a:pos x="T2" y="T3"/>
              </a:cxn>
              <a:cxn ang="T8">
                <a:pos x="T4" y="T5"/>
              </a:cxn>
            </a:cxnLst>
            <a:rect l="T9" t="T10" r="T11" b="T12"/>
            <a:pathLst>
              <a:path w="1078" h="1050">
                <a:moveTo>
                  <a:pt x="1078" y="0"/>
                </a:moveTo>
                <a:lnTo>
                  <a:pt x="602" y="0"/>
                </a:lnTo>
                <a:lnTo>
                  <a:pt x="0" y="1050"/>
                </a:lnTo>
              </a:path>
            </a:pathLst>
          </a:custGeom>
          <a:noFill/>
          <a:ln w="30163">
            <a:solidFill>
              <a:srgbClr val="FFFFFF"/>
            </a:solidFill>
            <a:round/>
            <a:headEnd/>
            <a:tailEnd/>
          </a:ln>
        </p:spPr>
        <p:txBody>
          <a:bodyPr/>
          <a:lstStyle/>
          <a:p>
            <a:endParaRPr lang="en-US" sz="700"/>
          </a:p>
        </p:txBody>
      </p:sp>
      <p:sp>
        <p:nvSpPr>
          <p:cNvPr id="3099" name="Freeform 24"/>
          <p:cNvSpPr>
            <a:spLocks/>
          </p:cNvSpPr>
          <p:nvPr/>
        </p:nvSpPr>
        <p:spPr bwMode="auto">
          <a:xfrm>
            <a:off x="6302375" y="1404938"/>
            <a:ext cx="719138" cy="698500"/>
          </a:xfrm>
          <a:custGeom>
            <a:avLst/>
            <a:gdLst>
              <a:gd name="T0" fmla="*/ 2147483647 w 1079"/>
              <a:gd name="T1" fmla="*/ 0 h 1050"/>
              <a:gd name="T2" fmla="*/ 2147483647 w 1079"/>
              <a:gd name="T3" fmla="*/ 0 h 1050"/>
              <a:gd name="T4" fmla="*/ 0 w 1079"/>
              <a:gd name="T5" fmla="*/ 2147483647 h 1050"/>
              <a:gd name="T6" fmla="*/ 0 60000 65536"/>
              <a:gd name="T7" fmla="*/ 0 60000 65536"/>
              <a:gd name="T8" fmla="*/ 0 60000 65536"/>
              <a:gd name="T9" fmla="*/ 0 w 1079"/>
              <a:gd name="T10" fmla="*/ 0 h 1050"/>
              <a:gd name="T11" fmla="*/ 1079 w 1079"/>
              <a:gd name="T12" fmla="*/ 1050 h 1050"/>
            </a:gdLst>
            <a:ahLst/>
            <a:cxnLst>
              <a:cxn ang="T6">
                <a:pos x="T0" y="T1"/>
              </a:cxn>
              <a:cxn ang="T7">
                <a:pos x="T2" y="T3"/>
              </a:cxn>
              <a:cxn ang="T8">
                <a:pos x="T4" y="T5"/>
              </a:cxn>
            </a:cxnLst>
            <a:rect l="T9" t="T10" r="T11" b="T12"/>
            <a:pathLst>
              <a:path w="1079" h="1050">
                <a:moveTo>
                  <a:pt x="1079" y="0"/>
                </a:moveTo>
                <a:lnTo>
                  <a:pt x="603" y="0"/>
                </a:lnTo>
                <a:lnTo>
                  <a:pt x="0" y="1050"/>
                </a:lnTo>
              </a:path>
            </a:pathLst>
          </a:custGeom>
          <a:noFill/>
          <a:ln w="14288">
            <a:solidFill>
              <a:srgbClr val="000000"/>
            </a:solidFill>
            <a:round/>
            <a:headEnd/>
            <a:tailEnd/>
          </a:ln>
        </p:spPr>
        <p:txBody>
          <a:bodyPr/>
          <a:lstStyle/>
          <a:p>
            <a:endParaRPr lang="en-US" sz="700"/>
          </a:p>
        </p:txBody>
      </p:sp>
      <p:sp>
        <p:nvSpPr>
          <p:cNvPr id="3100" name="Freeform 25"/>
          <p:cNvSpPr>
            <a:spLocks/>
          </p:cNvSpPr>
          <p:nvPr/>
        </p:nvSpPr>
        <p:spPr bwMode="auto">
          <a:xfrm>
            <a:off x="6357938" y="1724025"/>
            <a:ext cx="663575" cy="439738"/>
          </a:xfrm>
          <a:custGeom>
            <a:avLst/>
            <a:gdLst>
              <a:gd name="T0" fmla="*/ 2147483647 w 996"/>
              <a:gd name="T1" fmla="*/ 0 h 659"/>
              <a:gd name="T2" fmla="*/ 2147483647 w 996"/>
              <a:gd name="T3" fmla="*/ 0 h 659"/>
              <a:gd name="T4" fmla="*/ 0 w 996"/>
              <a:gd name="T5" fmla="*/ 2147483647 h 659"/>
              <a:gd name="T6" fmla="*/ 0 60000 65536"/>
              <a:gd name="T7" fmla="*/ 0 60000 65536"/>
              <a:gd name="T8" fmla="*/ 0 60000 65536"/>
              <a:gd name="T9" fmla="*/ 0 w 996"/>
              <a:gd name="T10" fmla="*/ 0 h 659"/>
              <a:gd name="T11" fmla="*/ 996 w 996"/>
              <a:gd name="T12" fmla="*/ 659 h 659"/>
            </a:gdLst>
            <a:ahLst/>
            <a:cxnLst>
              <a:cxn ang="T6">
                <a:pos x="T0" y="T1"/>
              </a:cxn>
              <a:cxn ang="T7">
                <a:pos x="T2" y="T3"/>
              </a:cxn>
              <a:cxn ang="T8">
                <a:pos x="T4" y="T5"/>
              </a:cxn>
            </a:cxnLst>
            <a:rect l="T9" t="T10" r="T11" b="T12"/>
            <a:pathLst>
              <a:path w="996" h="659">
                <a:moveTo>
                  <a:pt x="996" y="0"/>
                </a:moveTo>
                <a:lnTo>
                  <a:pt x="520" y="0"/>
                </a:lnTo>
                <a:lnTo>
                  <a:pt x="0" y="659"/>
                </a:lnTo>
              </a:path>
            </a:pathLst>
          </a:custGeom>
          <a:noFill/>
          <a:ln w="30163">
            <a:solidFill>
              <a:srgbClr val="FFFFFF"/>
            </a:solidFill>
            <a:round/>
            <a:headEnd/>
            <a:tailEnd/>
          </a:ln>
        </p:spPr>
        <p:txBody>
          <a:bodyPr/>
          <a:lstStyle/>
          <a:p>
            <a:endParaRPr lang="en-US" sz="700"/>
          </a:p>
        </p:txBody>
      </p:sp>
      <p:sp>
        <p:nvSpPr>
          <p:cNvPr id="3101" name="Freeform 26"/>
          <p:cNvSpPr>
            <a:spLocks/>
          </p:cNvSpPr>
          <p:nvPr/>
        </p:nvSpPr>
        <p:spPr bwMode="auto">
          <a:xfrm>
            <a:off x="6356350" y="1727200"/>
            <a:ext cx="665163" cy="438150"/>
          </a:xfrm>
          <a:custGeom>
            <a:avLst/>
            <a:gdLst>
              <a:gd name="T0" fmla="*/ 2147483647 w 999"/>
              <a:gd name="T1" fmla="*/ 0 h 657"/>
              <a:gd name="T2" fmla="*/ 2147483647 w 999"/>
              <a:gd name="T3" fmla="*/ 0 h 657"/>
              <a:gd name="T4" fmla="*/ 0 w 999"/>
              <a:gd name="T5" fmla="*/ 2147483647 h 657"/>
              <a:gd name="T6" fmla="*/ 0 60000 65536"/>
              <a:gd name="T7" fmla="*/ 0 60000 65536"/>
              <a:gd name="T8" fmla="*/ 0 60000 65536"/>
              <a:gd name="T9" fmla="*/ 0 w 999"/>
              <a:gd name="T10" fmla="*/ 0 h 657"/>
              <a:gd name="T11" fmla="*/ 999 w 999"/>
              <a:gd name="T12" fmla="*/ 657 h 657"/>
            </a:gdLst>
            <a:ahLst/>
            <a:cxnLst>
              <a:cxn ang="T6">
                <a:pos x="T0" y="T1"/>
              </a:cxn>
              <a:cxn ang="T7">
                <a:pos x="T2" y="T3"/>
              </a:cxn>
              <a:cxn ang="T8">
                <a:pos x="T4" y="T5"/>
              </a:cxn>
            </a:cxnLst>
            <a:rect l="T9" t="T10" r="T11" b="T12"/>
            <a:pathLst>
              <a:path w="999" h="657">
                <a:moveTo>
                  <a:pt x="999" y="0"/>
                </a:moveTo>
                <a:lnTo>
                  <a:pt x="523" y="0"/>
                </a:lnTo>
                <a:lnTo>
                  <a:pt x="0" y="657"/>
                </a:lnTo>
              </a:path>
            </a:pathLst>
          </a:custGeom>
          <a:noFill/>
          <a:ln w="14288">
            <a:solidFill>
              <a:srgbClr val="000000"/>
            </a:solidFill>
            <a:round/>
            <a:headEnd/>
            <a:tailEnd/>
          </a:ln>
        </p:spPr>
        <p:txBody>
          <a:bodyPr/>
          <a:lstStyle/>
          <a:p>
            <a:endParaRPr lang="en-US" sz="700"/>
          </a:p>
        </p:txBody>
      </p:sp>
      <p:sp>
        <p:nvSpPr>
          <p:cNvPr id="3102" name="Freeform 27"/>
          <p:cNvSpPr>
            <a:spLocks/>
          </p:cNvSpPr>
          <p:nvPr/>
        </p:nvSpPr>
        <p:spPr bwMode="auto">
          <a:xfrm>
            <a:off x="6240463" y="2044700"/>
            <a:ext cx="781050" cy="236538"/>
          </a:xfrm>
          <a:custGeom>
            <a:avLst/>
            <a:gdLst>
              <a:gd name="T0" fmla="*/ 2147483647 w 1173"/>
              <a:gd name="T1" fmla="*/ 0 h 354"/>
              <a:gd name="T2" fmla="*/ 2147483647 w 1173"/>
              <a:gd name="T3" fmla="*/ 0 h 354"/>
              <a:gd name="T4" fmla="*/ 0 w 1173"/>
              <a:gd name="T5" fmla="*/ 2147483647 h 354"/>
              <a:gd name="T6" fmla="*/ 0 60000 65536"/>
              <a:gd name="T7" fmla="*/ 0 60000 65536"/>
              <a:gd name="T8" fmla="*/ 0 60000 65536"/>
              <a:gd name="T9" fmla="*/ 0 w 1173"/>
              <a:gd name="T10" fmla="*/ 0 h 354"/>
              <a:gd name="T11" fmla="*/ 1173 w 1173"/>
              <a:gd name="T12" fmla="*/ 354 h 354"/>
            </a:gdLst>
            <a:ahLst/>
            <a:cxnLst>
              <a:cxn ang="T6">
                <a:pos x="T0" y="T1"/>
              </a:cxn>
              <a:cxn ang="T7">
                <a:pos x="T2" y="T3"/>
              </a:cxn>
              <a:cxn ang="T8">
                <a:pos x="T4" y="T5"/>
              </a:cxn>
            </a:cxnLst>
            <a:rect l="T9" t="T10" r="T11" b="T12"/>
            <a:pathLst>
              <a:path w="1173" h="354">
                <a:moveTo>
                  <a:pt x="1173" y="0"/>
                </a:moveTo>
                <a:lnTo>
                  <a:pt x="697" y="0"/>
                </a:lnTo>
                <a:lnTo>
                  <a:pt x="0" y="354"/>
                </a:lnTo>
              </a:path>
            </a:pathLst>
          </a:custGeom>
          <a:noFill/>
          <a:ln w="30163">
            <a:solidFill>
              <a:srgbClr val="FFFFFF"/>
            </a:solidFill>
            <a:round/>
            <a:headEnd/>
            <a:tailEnd/>
          </a:ln>
        </p:spPr>
        <p:txBody>
          <a:bodyPr/>
          <a:lstStyle/>
          <a:p>
            <a:endParaRPr lang="en-US" sz="700"/>
          </a:p>
        </p:txBody>
      </p:sp>
      <p:sp>
        <p:nvSpPr>
          <p:cNvPr id="3103" name="Freeform 28"/>
          <p:cNvSpPr>
            <a:spLocks/>
          </p:cNvSpPr>
          <p:nvPr/>
        </p:nvSpPr>
        <p:spPr bwMode="auto">
          <a:xfrm>
            <a:off x="6238875" y="2047875"/>
            <a:ext cx="782638" cy="234950"/>
          </a:xfrm>
          <a:custGeom>
            <a:avLst/>
            <a:gdLst>
              <a:gd name="T0" fmla="*/ 2147483647 w 1176"/>
              <a:gd name="T1" fmla="*/ 0 h 354"/>
              <a:gd name="T2" fmla="*/ 2147483647 w 1176"/>
              <a:gd name="T3" fmla="*/ 0 h 354"/>
              <a:gd name="T4" fmla="*/ 0 w 1176"/>
              <a:gd name="T5" fmla="*/ 2147483647 h 354"/>
              <a:gd name="T6" fmla="*/ 0 60000 65536"/>
              <a:gd name="T7" fmla="*/ 0 60000 65536"/>
              <a:gd name="T8" fmla="*/ 0 60000 65536"/>
              <a:gd name="T9" fmla="*/ 0 w 1176"/>
              <a:gd name="T10" fmla="*/ 0 h 354"/>
              <a:gd name="T11" fmla="*/ 1176 w 1176"/>
              <a:gd name="T12" fmla="*/ 354 h 354"/>
            </a:gdLst>
            <a:ahLst/>
            <a:cxnLst>
              <a:cxn ang="T6">
                <a:pos x="T0" y="T1"/>
              </a:cxn>
              <a:cxn ang="T7">
                <a:pos x="T2" y="T3"/>
              </a:cxn>
              <a:cxn ang="T8">
                <a:pos x="T4" y="T5"/>
              </a:cxn>
            </a:cxnLst>
            <a:rect l="T9" t="T10" r="T11" b="T12"/>
            <a:pathLst>
              <a:path w="1176" h="354">
                <a:moveTo>
                  <a:pt x="1176" y="0"/>
                </a:moveTo>
                <a:lnTo>
                  <a:pt x="700" y="0"/>
                </a:lnTo>
                <a:lnTo>
                  <a:pt x="0" y="354"/>
                </a:lnTo>
              </a:path>
            </a:pathLst>
          </a:custGeom>
          <a:noFill/>
          <a:ln w="14288">
            <a:solidFill>
              <a:srgbClr val="000000"/>
            </a:solidFill>
            <a:round/>
            <a:headEnd/>
            <a:tailEnd/>
          </a:ln>
        </p:spPr>
        <p:txBody>
          <a:bodyPr/>
          <a:lstStyle/>
          <a:p>
            <a:endParaRPr lang="en-US" sz="700"/>
          </a:p>
        </p:txBody>
      </p:sp>
      <p:sp>
        <p:nvSpPr>
          <p:cNvPr id="3104" name="Freeform 29"/>
          <p:cNvSpPr>
            <a:spLocks/>
          </p:cNvSpPr>
          <p:nvPr/>
        </p:nvSpPr>
        <p:spPr bwMode="auto">
          <a:xfrm>
            <a:off x="6343650" y="2205038"/>
            <a:ext cx="677863" cy="130175"/>
          </a:xfrm>
          <a:custGeom>
            <a:avLst/>
            <a:gdLst>
              <a:gd name="T0" fmla="*/ 2147483647 w 1019"/>
              <a:gd name="T1" fmla="*/ 0 h 196"/>
              <a:gd name="T2" fmla="*/ 2147483647 w 1019"/>
              <a:gd name="T3" fmla="*/ 0 h 196"/>
              <a:gd name="T4" fmla="*/ 0 w 1019"/>
              <a:gd name="T5" fmla="*/ 2147483647 h 196"/>
              <a:gd name="T6" fmla="*/ 0 60000 65536"/>
              <a:gd name="T7" fmla="*/ 0 60000 65536"/>
              <a:gd name="T8" fmla="*/ 0 60000 65536"/>
              <a:gd name="T9" fmla="*/ 0 w 1019"/>
              <a:gd name="T10" fmla="*/ 0 h 196"/>
              <a:gd name="T11" fmla="*/ 1019 w 1019"/>
              <a:gd name="T12" fmla="*/ 196 h 196"/>
            </a:gdLst>
            <a:ahLst/>
            <a:cxnLst>
              <a:cxn ang="T6">
                <a:pos x="T0" y="T1"/>
              </a:cxn>
              <a:cxn ang="T7">
                <a:pos x="T2" y="T3"/>
              </a:cxn>
              <a:cxn ang="T8">
                <a:pos x="T4" y="T5"/>
              </a:cxn>
            </a:cxnLst>
            <a:rect l="T9" t="T10" r="T11" b="T12"/>
            <a:pathLst>
              <a:path w="1019" h="196">
                <a:moveTo>
                  <a:pt x="1019" y="0"/>
                </a:moveTo>
                <a:lnTo>
                  <a:pt x="543" y="0"/>
                </a:lnTo>
                <a:lnTo>
                  <a:pt x="0" y="196"/>
                </a:lnTo>
              </a:path>
            </a:pathLst>
          </a:custGeom>
          <a:noFill/>
          <a:ln w="30163">
            <a:solidFill>
              <a:srgbClr val="FFFFFF"/>
            </a:solidFill>
            <a:round/>
            <a:headEnd/>
            <a:tailEnd/>
          </a:ln>
        </p:spPr>
        <p:txBody>
          <a:bodyPr/>
          <a:lstStyle/>
          <a:p>
            <a:endParaRPr lang="en-US" sz="700"/>
          </a:p>
        </p:txBody>
      </p:sp>
      <p:sp>
        <p:nvSpPr>
          <p:cNvPr id="3105" name="Freeform 30"/>
          <p:cNvSpPr>
            <a:spLocks/>
          </p:cNvSpPr>
          <p:nvPr/>
        </p:nvSpPr>
        <p:spPr bwMode="auto">
          <a:xfrm>
            <a:off x="6342063" y="2208213"/>
            <a:ext cx="679450" cy="128587"/>
          </a:xfrm>
          <a:custGeom>
            <a:avLst/>
            <a:gdLst>
              <a:gd name="T0" fmla="*/ 2147483647 w 1020"/>
              <a:gd name="T1" fmla="*/ 0 h 194"/>
              <a:gd name="T2" fmla="*/ 2147483647 w 1020"/>
              <a:gd name="T3" fmla="*/ 0 h 194"/>
              <a:gd name="T4" fmla="*/ 0 w 1020"/>
              <a:gd name="T5" fmla="*/ 2147483647 h 194"/>
              <a:gd name="T6" fmla="*/ 0 60000 65536"/>
              <a:gd name="T7" fmla="*/ 0 60000 65536"/>
              <a:gd name="T8" fmla="*/ 0 60000 65536"/>
              <a:gd name="T9" fmla="*/ 0 w 1020"/>
              <a:gd name="T10" fmla="*/ 0 h 194"/>
              <a:gd name="T11" fmla="*/ 1020 w 1020"/>
              <a:gd name="T12" fmla="*/ 194 h 194"/>
            </a:gdLst>
            <a:ahLst/>
            <a:cxnLst>
              <a:cxn ang="T6">
                <a:pos x="T0" y="T1"/>
              </a:cxn>
              <a:cxn ang="T7">
                <a:pos x="T2" y="T3"/>
              </a:cxn>
              <a:cxn ang="T8">
                <a:pos x="T4" y="T5"/>
              </a:cxn>
            </a:cxnLst>
            <a:rect l="T9" t="T10" r="T11" b="T12"/>
            <a:pathLst>
              <a:path w="1020" h="194">
                <a:moveTo>
                  <a:pt x="1020" y="0"/>
                </a:moveTo>
                <a:lnTo>
                  <a:pt x="544" y="0"/>
                </a:lnTo>
                <a:lnTo>
                  <a:pt x="0" y="194"/>
                </a:lnTo>
              </a:path>
            </a:pathLst>
          </a:custGeom>
          <a:noFill/>
          <a:ln w="14288">
            <a:solidFill>
              <a:srgbClr val="000000"/>
            </a:solidFill>
            <a:round/>
            <a:headEnd/>
            <a:tailEnd/>
          </a:ln>
        </p:spPr>
        <p:txBody>
          <a:bodyPr/>
          <a:lstStyle/>
          <a:p>
            <a:endParaRPr lang="en-US" sz="700"/>
          </a:p>
        </p:txBody>
      </p:sp>
      <p:sp>
        <p:nvSpPr>
          <p:cNvPr id="3106" name="Freeform 31"/>
          <p:cNvSpPr>
            <a:spLocks/>
          </p:cNvSpPr>
          <p:nvPr/>
        </p:nvSpPr>
        <p:spPr bwMode="auto">
          <a:xfrm>
            <a:off x="6091238" y="2554288"/>
            <a:ext cx="930275" cy="452437"/>
          </a:xfrm>
          <a:custGeom>
            <a:avLst/>
            <a:gdLst>
              <a:gd name="T0" fmla="*/ 2147483647 w 1397"/>
              <a:gd name="T1" fmla="*/ 2147483647 h 680"/>
              <a:gd name="T2" fmla="*/ 2147483647 w 1397"/>
              <a:gd name="T3" fmla="*/ 2147483647 h 680"/>
              <a:gd name="T4" fmla="*/ 0 w 1397"/>
              <a:gd name="T5" fmla="*/ 0 h 680"/>
              <a:gd name="T6" fmla="*/ 0 60000 65536"/>
              <a:gd name="T7" fmla="*/ 0 60000 65536"/>
              <a:gd name="T8" fmla="*/ 0 60000 65536"/>
              <a:gd name="T9" fmla="*/ 0 w 1397"/>
              <a:gd name="T10" fmla="*/ 0 h 680"/>
              <a:gd name="T11" fmla="*/ 1397 w 1397"/>
              <a:gd name="T12" fmla="*/ 680 h 680"/>
            </a:gdLst>
            <a:ahLst/>
            <a:cxnLst>
              <a:cxn ang="T6">
                <a:pos x="T0" y="T1"/>
              </a:cxn>
              <a:cxn ang="T7">
                <a:pos x="T2" y="T3"/>
              </a:cxn>
              <a:cxn ang="T8">
                <a:pos x="T4" y="T5"/>
              </a:cxn>
            </a:cxnLst>
            <a:rect l="T9" t="T10" r="T11" b="T12"/>
            <a:pathLst>
              <a:path w="1397" h="680">
                <a:moveTo>
                  <a:pt x="1397" y="680"/>
                </a:moveTo>
                <a:lnTo>
                  <a:pt x="921" y="680"/>
                </a:lnTo>
                <a:lnTo>
                  <a:pt x="0" y="0"/>
                </a:lnTo>
              </a:path>
            </a:pathLst>
          </a:custGeom>
          <a:noFill/>
          <a:ln w="30163">
            <a:solidFill>
              <a:srgbClr val="FFFFFF"/>
            </a:solidFill>
            <a:round/>
            <a:headEnd/>
            <a:tailEnd/>
          </a:ln>
        </p:spPr>
        <p:txBody>
          <a:bodyPr/>
          <a:lstStyle/>
          <a:p>
            <a:endParaRPr lang="en-US" sz="700"/>
          </a:p>
        </p:txBody>
      </p:sp>
      <p:sp>
        <p:nvSpPr>
          <p:cNvPr id="3107" name="Freeform 32"/>
          <p:cNvSpPr>
            <a:spLocks/>
          </p:cNvSpPr>
          <p:nvPr/>
        </p:nvSpPr>
        <p:spPr bwMode="auto">
          <a:xfrm>
            <a:off x="6089650" y="2555875"/>
            <a:ext cx="931863" cy="452438"/>
          </a:xfrm>
          <a:custGeom>
            <a:avLst/>
            <a:gdLst>
              <a:gd name="T0" fmla="*/ 2147483647 w 1399"/>
              <a:gd name="T1" fmla="*/ 2147483647 h 681"/>
              <a:gd name="T2" fmla="*/ 2147483647 w 1399"/>
              <a:gd name="T3" fmla="*/ 2147483647 h 681"/>
              <a:gd name="T4" fmla="*/ 0 w 1399"/>
              <a:gd name="T5" fmla="*/ 0 h 681"/>
              <a:gd name="T6" fmla="*/ 0 60000 65536"/>
              <a:gd name="T7" fmla="*/ 0 60000 65536"/>
              <a:gd name="T8" fmla="*/ 0 60000 65536"/>
              <a:gd name="T9" fmla="*/ 0 w 1399"/>
              <a:gd name="T10" fmla="*/ 0 h 681"/>
              <a:gd name="T11" fmla="*/ 1399 w 1399"/>
              <a:gd name="T12" fmla="*/ 681 h 681"/>
            </a:gdLst>
            <a:ahLst/>
            <a:cxnLst>
              <a:cxn ang="T6">
                <a:pos x="T0" y="T1"/>
              </a:cxn>
              <a:cxn ang="T7">
                <a:pos x="T2" y="T3"/>
              </a:cxn>
              <a:cxn ang="T8">
                <a:pos x="T4" y="T5"/>
              </a:cxn>
            </a:cxnLst>
            <a:rect l="T9" t="T10" r="T11" b="T12"/>
            <a:pathLst>
              <a:path w="1399" h="681">
                <a:moveTo>
                  <a:pt x="1399" y="681"/>
                </a:moveTo>
                <a:lnTo>
                  <a:pt x="923" y="681"/>
                </a:lnTo>
                <a:lnTo>
                  <a:pt x="0" y="0"/>
                </a:lnTo>
              </a:path>
            </a:pathLst>
          </a:custGeom>
          <a:noFill/>
          <a:ln w="14288">
            <a:solidFill>
              <a:srgbClr val="000000"/>
            </a:solidFill>
            <a:round/>
            <a:headEnd/>
            <a:tailEnd/>
          </a:ln>
        </p:spPr>
        <p:txBody>
          <a:bodyPr/>
          <a:lstStyle/>
          <a:p>
            <a:endParaRPr lang="en-US" sz="700"/>
          </a:p>
        </p:txBody>
      </p:sp>
      <p:sp>
        <p:nvSpPr>
          <p:cNvPr id="3108" name="Freeform 33"/>
          <p:cNvSpPr>
            <a:spLocks/>
          </p:cNvSpPr>
          <p:nvPr/>
        </p:nvSpPr>
        <p:spPr bwMode="auto">
          <a:xfrm>
            <a:off x="6240463" y="2570163"/>
            <a:ext cx="781050" cy="220662"/>
          </a:xfrm>
          <a:custGeom>
            <a:avLst/>
            <a:gdLst>
              <a:gd name="T0" fmla="*/ 2147483647 w 1173"/>
              <a:gd name="T1" fmla="*/ 2147483647 h 331"/>
              <a:gd name="T2" fmla="*/ 2147483647 w 1173"/>
              <a:gd name="T3" fmla="*/ 2147483647 h 331"/>
              <a:gd name="T4" fmla="*/ 0 w 1173"/>
              <a:gd name="T5" fmla="*/ 0 h 331"/>
              <a:gd name="T6" fmla="*/ 0 60000 65536"/>
              <a:gd name="T7" fmla="*/ 0 60000 65536"/>
              <a:gd name="T8" fmla="*/ 0 60000 65536"/>
              <a:gd name="T9" fmla="*/ 0 w 1173"/>
              <a:gd name="T10" fmla="*/ 0 h 331"/>
              <a:gd name="T11" fmla="*/ 1173 w 1173"/>
              <a:gd name="T12" fmla="*/ 331 h 331"/>
            </a:gdLst>
            <a:ahLst/>
            <a:cxnLst>
              <a:cxn ang="T6">
                <a:pos x="T0" y="T1"/>
              </a:cxn>
              <a:cxn ang="T7">
                <a:pos x="T2" y="T3"/>
              </a:cxn>
              <a:cxn ang="T8">
                <a:pos x="T4" y="T5"/>
              </a:cxn>
            </a:cxnLst>
            <a:rect l="T9" t="T10" r="T11" b="T12"/>
            <a:pathLst>
              <a:path w="1173" h="331">
                <a:moveTo>
                  <a:pt x="1173" y="331"/>
                </a:moveTo>
                <a:lnTo>
                  <a:pt x="697" y="331"/>
                </a:lnTo>
                <a:lnTo>
                  <a:pt x="0" y="0"/>
                </a:lnTo>
              </a:path>
            </a:pathLst>
          </a:custGeom>
          <a:noFill/>
          <a:ln w="30163">
            <a:solidFill>
              <a:srgbClr val="FFFFFF"/>
            </a:solidFill>
            <a:round/>
            <a:headEnd/>
            <a:tailEnd/>
          </a:ln>
        </p:spPr>
        <p:txBody>
          <a:bodyPr/>
          <a:lstStyle/>
          <a:p>
            <a:endParaRPr lang="en-US" sz="700"/>
          </a:p>
        </p:txBody>
      </p:sp>
      <p:sp>
        <p:nvSpPr>
          <p:cNvPr id="3109" name="Freeform 34"/>
          <p:cNvSpPr>
            <a:spLocks/>
          </p:cNvSpPr>
          <p:nvPr/>
        </p:nvSpPr>
        <p:spPr bwMode="auto">
          <a:xfrm>
            <a:off x="6238875" y="2571750"/>
            <a:ext cx="782638" cy="222250"/>
          </a:xfrm>
          <a:custGeom>
            <a:avLst/>
            <a:gdLst>
              <a:gd name="T0" fmla="*/ 2147483647 w 1176"/>
              <a:gd name="T1" fmla="*/ 2147483647 h 332"/>
              <a:gd name="T2" fmla="*/ 2147483647 w 1176"/>
              <a:gd name="T3" fmla="*/ 2147483647 h 332"/>
              <a:gd name="T4" fmla="*/ 0 w 1176"/>
              <a:gd name="T5" fmla="*/ 0 h 332"/>
              <a:gd name="T6" fmla="*/ 0 60000 65536"/>
              <a:gd name="T7" fmla="*/ 0 60000 65536"/>
              <a:gd name="T8" fmla="*/ 0 60000 65536"/>
              <a:gd name="T9" fmla="*/ 0 w 1176"/>
              <a:gd name="T10" fmla="*/ 0 h 332"/>
              <a:gd name="T11" fmla="*/ 1176 w 1176"/>
              <a:gd name="T12" fmla="*/ 332 h 332"/>
            </a:gdLst>
            <a:ahLst/>
            <a:cxnLst>
              <a:cxn ang="T6">
                <a:pos x="T0" y="T1"/>
              </a:cxn>
              <a:cxn ang="T7">
                <a:pos x="T2" y="T3"/>
              </a:cxn>
              <a:cxn ang="T8">
                <a:pos x="T4" y="T5"/>
              </a:cxn>
            </a:cxnLst>
            <a:rect l="T9" t="T10" r="T11" b="T12"/>
            <a:pathLst>
              <a:path w="1176" h="332">
                <a:moveTo>
                  <a:pt x="1176" y="332"/>
                </a:moveTo>
                <a:lnTo>
                  <a:pt x="700" y="332"/>
                </a:lnTo>
                <a:lnTo>
                  <a:pt x="0" y="0"/>
                </a:lnTo>
              </a:path>
            </a:pathLst>
          </a:custGeom>
          <a:noFill/>
          <a:ln w="14288">
            <a:solidFill>
              <a:srgbClr val="000000"/>
            </a:solidFill>
            <a:round/>
            <a:headEnd/>
            <a:tailEnd/>
          </a:ln>
        </p:spPr>
        <p:txBody>
          <a:bodyPr/>
          <a:lstStyle/>
          <a:p>
            <a:endParaRPr lang="en-US" sz="700"/>
          </a:p>
        </p:txBody>
      </p:sp>
      <p:sp>
        <p:nvSpPr>
          <p:cNvPr id="3110" name="Freeform 35"/>
          <p:cNvSpPr>
            <a:spLocks/>
          </p:cNvSpPr>
          <p:nvPr/>
        </p:nvSpPr>
        <p:spPr bwMode="auto">
          <a:xfrm>
            <a:off x="6616700" y="2344738"/>
            <a:ext cx="404813" cy="74612"/>
          </a:xfrm>
          <a:custGeom>
            <a:avLst/>
            <a:gdLst>
              <a:gd name="T0" fmla="*/ 2147483647 w 607"/>
              <a:gd name="T1" fmla="*/ 0 h 112"/>
              <a:gd name="T2" fmla="*/ 2147483647 w 607"/>
              <a:gd name="T3" fmla="*/ 0 h 112"/>
              <a:gd name="T4" fmla="*/ 0 w 607"/>
              <a:gd name="T5" fmla="*/ 2147483647 h 112"/>
              <a:gd name="T6" fmla="*/ 0 60000 65536"/>
              <a:gd name="T7" fmla="*/ 0 60000 65536"/>
              <a:gd name="T8" fmla="*/ 0 60000 65536"/>
              <a:gd name="T9" fmla="*/ 0 w 607"/>
              <a:gd name="T10" fmla="*/ 0 h 112"/>
              <a:gd name="T11" fmla="*/ 607 w 607"/>
              <a:gd name="T12" fmla="*/ 112 h 112"/>
            </a:gdLst>
            <a:ahLst/>
            <a:cxnLst>
              <a:cxn ang="T6">
                <a:pos x="T0" y="T1"/>
              </a:cxn>
              <a:cxn ang="T7">
                <a:pos x="T2" y="T3"/>
              </a:cxn>
              <a:cxn ang="T8">
                <a:pos x="T4" y="T5"/>
              </a:cxn>
            </a:cxnLst>
            <a:rect l="T9" t="T10" r="T11" b="T12"/>
            <a:pathLst>
              <a:path w="607" h="112">
                <a:moveTo>
                  <a:pt x="607" y="0"/>
                </a:moveTo>
                <a:lnTo>
                  <a:pt x="131" y="0"/>
                </a:lnTo>
                <a:lnTo>
                  <a:pt x="0" y="112"/>
                </a:lnTo>
              </a:path>
            </a:pathLst>
          </a:custGeom>
          <a:noFill/>
          <a:ln w="30163">
            <a:solidFill>
              <a:srgbClr val="FFFFFF"/>
            </a:solidFill>
            <a:round/>
            <a:headEnd/>
            <a:tailEnd/>
          </a:ln>
        </p:spPr>
        <p:txBody>
          <a:bodyPr/>
          <a:lstStyle/>
          <a:p>
            <a:endParaRPr lang="en-US" sz="700"/>
          </a:p>
        </p:txBody>
      </p:sp>
      <p:sp>
        <p:nvSpPr>
          <p:cNvPr id="3111" name="Freeform 36"/>
          <p:cNvSpPr>
            <a:spLocks/>
          </p:cNvSpPr>
          <p:nvPr/>
        </p:nvSpPr>
        <p:spPr bwMode="auto">
          <a:xfrm>
            <a:off x="6616700" y="2347913"/>
            <a:ext cx="404813" cy="74612"/>
          </a:xfrm>
          <a:custGeom>
            <a:avLst/>
            <a:gdLst>
              <a:gd name="T0" fmla="*/ 2147483647 w 609"/>
              <a:gd name="T1" fmla="*/ 0 h 111"/>
              <a:gd name="T2" fmla="*/ 2147483647 w 609"/>
              <a:gd name="T3" fmla="*/ 0 h 111"/>
              <a:gd name="T4" fmla="*/ 0 w 609"/>
              <a:gd name="T5" fmla="*/ 2147483647 h 111"/>
              <a:gd name="T6" fmla="*/ 0 60000 65536"/>
              <a:gd name="T7" fmla="*/ 0 60000 65536"/>
              <a:gd name="T8" fmla="*/ 0 60000 65536"/>
              <a:gd name="T9" fmla="*/ 0 w 609"/>
              <a:gd name="T10" fmla="*/ 0 h 111"/>
              <a:gd name="T11" fmla="*/ 609 w 609"/>
              <a:gd name="T12" fmla="*/ 111 h 111"/>
            </a:gdLst>
            <a:ahLst/>
            <a:cxnLst>
              <a:cxn ang="T6">
                <a:pos x="T0" y="T1"/>
              </a:cxn>
              <a:cxn ang="T7">
                <a:pos x="T2" y="T3"/>
              </a:cxn>
              <a:cxn ang="T8">
                <a:pos x="T4" y="T5"/>
              </a:cxn>
            </a:cxnLst>
            <a:rect l="T9" t="T10" r="T11" b="T12"/>
            <a:pathLst>
              <a:path w="609" h="111">
                <a:moveTo>
                  <a:pt x="609" y="0"/>
                </a:moveTo>
                <a:lnTo>
                  <a:pt x="133" y="0"/>
                </a:lnTo>
                <a:lnTo>
                  <a:pt x="0" y="111"/>
                </a:lnTo>
              </a:path>
            </a:pathLst>
          </a:custGeom>
          <a:noFill/>
          <a:ln w="14288">
            <a:solidFill>
              <a:srgbClr val="000000"/>
            </a:solidFill>
            <a:round/>
            <a:headEnd/>
            <a:tailEnd/>
          </a:ln>
        </p:spPr>
        <p:txBody>
          <a:bodyPr/>
          <a:lstStyle/>
          <a:p>
            <a:endParaRPr lang="en-US" sz="700"/>
          </a:p>
        </p:txBody>
      </p:sp>
      <p:sp>
        <p:nvSpPr>
          <p:cNvPr id="3112" name="Freeform 37"/>
          <p:cNvSpPr>
            <a:spLocks/>
          </p:cNvSpPr>
          <p:nvPr/>
        </p:nvSpPr>
        <p:spPr bwMode="auto">
          <a:xfrm>
            <a:off x="6113463" y="1219200"/>
            <a:ext cx="908050" cy="1031875"/>
          </a:xfrm>
          <a:custGeom>
            <a:avLst/>
            <a:gdLst>
              <a:gd name="T0" fmla="*/ 2147483647 w 1364"/>
              <a:gd name="T1" fmla="*/ 0 h 1551"/>
              <a:gd name="T2" fmla="*/ 2147483647 w 1364"/>
              <a:gd name="T3" fmla="*/ 0 h 1551"/>
              <a:gd name="T4" fmla="*/ 0 w 1364"/>
              <a:gd name="T5" fmla="*/ 2147483647 h 1551"/>
              <a:gd name="T6" fmla="*/ 0 60000 65536"/>
              <a:gd name="T7" fmla="*/ 0 60000 65536"/>
              <a:gd name="T8" fmla="*/ 0 60000 65536"/>
              <a:gd name="T9" fmla="*/ 0 w 1364"/>
              <a:gd name="T10" fmla="*/ 0 h 1551"/>
              <a:gd name="T11" fmla="*/ 1364 w 1364"/>
              <a:gd name="T12" fmla="*/ 1551 h 1551"/>
            </a:gdLst>
            <a:ahLst/>
            <a:cxnLst>
              <a:cxn ang="T6">
                <a:pos x="T0" y="T1"/>
              </a:cxn>
              <a:cxn ang="T7">
                <a:pos x="T2" y="T3"/>
              </a:cxn>
              <a:cxn ang="T8">
                <a:pos x="T4" y="T5"/>
              </a:cxn>
            </a:cxnLst>
            <a:rect l="T9" t="T10" r="T11" b="T12"/>
            <a:pathLst>
              <a:path w="1364" h="1551">
                <a:moveTo>
                  <a:pt x="1364" y="0"/>
                </a:moveTo>
                <a:lnTo>
                  <a:pt x="888" y="0"/>
                </a:lnTo>
                <a:lnTo>
                  <a:pt x="0" y="1551"/>
                </a:lnTo>
              </a:path>
            </a:pathLst>
          </a:custGeom>
          <a:noFill/>
          <a:ln w="30163">
            <a:solidFill>
              <a:srgbClr val="FFFFFF"/>
            </a:solidFill>
            <a:round/>
            <a:headEnd/>
            <a:tailEnd/>
          </a:ln>
        </p:spPr>
        <p:txBody>
          <a:bodyPr/>
          <a:lstStyle/>
          <a:p>
            <a:endParaRPr lang="en-US" sz="700"/>
          </a:p>
        </p:txBody>
      </p:sp>
      <p:sp>
        <p:nvSpPr>
          <p:cNvPr id="3113" name="Freeform 38"/>
          <p:cNvSpPr>
            <a:spLocks/>
          </p:cNvSpPr>
          <p:nvPr/>
        </p:nvSpPr>
        <p:spPr bwMode="auto">
          <a:xfrm>
            <a:off x="6111875" y="1220788"/>
            <a:ext cx="909638" cy="1033462"/>
          </a:xfrm>
          <a:custGeom>
            <a:avLst/>
            <a:gdLst>
              <a:gd name="T0" fmla="*/ 2147483647 w 1367"/>
              <a:gd name="T1" fmla="*/ 0 h 1551"/>
              <a:gd name="T2" fmla="*/ 2147483647 w 1367"/>
              <a:gd name="T3" fmla="*/ 0 h 1551"/>
              <a:gd name="T4" fmla="*/ 0 w 1367"/>
              <a:gd name="T5" fmla="*/ 2147483647 h 1551"/>
              <a:gd name="T6" fmla="*/ 0 60000 65536"/>
              <a:gd name="T7" fmla="*/ 0 60000 65536"/>
              <a:gd name="T8" fmla="*/ 0 60000 65536"/>
              <a:gd name="T9" fmla="*/ 0 w 1367"/>
              <a:gd name="T10" fmla="*/ 0 h 1551"/>
              <a:gd name="T11" fmla="*/ 1367 w 1367"/>
              <a:gd name="T12" fmla="*/ 1551 h 1551"/>
            </a:gdLst>
            <a:ahLst/>
            <a:cxnLst>
              <a:cxn ang="T6">
                <a:pos x="T0" y="T1"/>
              </a:cxn>
              <a:cxn ang="T7">
                <a:pos x="T2" y="T3"/>
              </a:cxn>
              <a:cxn ang="T8">
                <a:pos x="T4" y="T5"/>
              </a:cxn>
            </a:cxnLst>
            <a:rect l="T9" t="T10" r="T11" b="T12"/>
            <a:pathLst>
              <a:path w="1367" h="1551">
                <a:moveTo>
                  <a:pt x="1367" y="0"/>
                </a:moveTo>
                <a:lnTo>
                  <a:pt x="891" y="0"/>
                </a:lnTo>
                <a:lnTo>
                  <a:pt x="0" y="1551"/>
                </a:lnTo>
              </a:path>
            </a:pathLst>
          </a:custGeom>
          <a:noFill/>
          <a:ln w="14288">
            <a:solidFill>
              <a:srgbClr val="000000"/>
            </a:solidFill>
            <a:round/>
            <a:headEnd/>
            <a:tailEnd/>
          </a:ln>
        </p:spPr>
        <p:txBody>
          <a:bodyPr/>
          <a:lstStyle/>
          <a:p>
            <a:endParaRPr lang="en-US" sz="700"/>
          </a:p>
        </p:txBody>
      </p:sp>
      <p:sp>
        <p:nvSpPr>
          <p:cNvPr id="3114" name="Line 39"/>
          <p:cNvSpPr>
            <a:spLocks noChangeShapeType="1"/>
          </p:cNvSpPr>
          <p:nvPr/>
        </p:nvSpPr>
        <p:spPr bwMode="auto">
          <a:xfrm flipH="1">
            <a:off x="5789613" y="2220913"/>
            <a:ext cx="7937" cy="207962"/>
          </a:xfrm>
          <a:prstGeom prst="line">
            <a:avLst/>
          </a:prstGeom>
          <a:noFill/>
          <a:ln w="30163">
            <a:solidFill>
              <a:srgbClr val="FFFFFF"/>
            </a:solidFill>
            <a:round/>
            <a:headEnd/>
            <a:tailEnd/>
          </a:ln>
        </p:spPr>
        <p:txBody>
          <a:bodyPr/>
          <a:lstStyle/>
          <a:p>
            <a:endParaRPr lang="en-US"/>
          </a:p>
        </p:txBody>
      </p:sp>
      <p:sp>
        <p:nvSpPr>
          <p:cNvPr id="3115" name="Line 40"/>
          <p:cNvSpPr>
            <a:spLocks noChangeShapeType="1"/>
          </p:cNvSpPr>
          <p:nvPr/>
        </p:nvSpPr>
        <p:spPr bwMode="auto">
          <a:xfrm flipH="1">
            <a:off x="5792788" y="2220913"/>
            <a:ext cx="6350" cy="207962"/>
          </a:xfrm>
          <a:prstGeom prst="line">
            <a:avLst/>
          </a:prstGeom>
          <a:noFill/>
          <a:ln w="14288">
            <a:solidFill>
              <a:srgbClr val="000000"/>
            </a:solidFill>
            <a:round/>
            <a:headEnd/>
            <a:tailEnd/>
          </a:ln>
        </p:spPr>
        <p:txBody>
          <a:bodyPr/>
          <a:lstStyle/>
          <a:p>
            <a:endParaRPr lang="en-US"/>
          </a:p>
        </p:txBody>
      </p:sp>
      <p:sp>
        <p:nvSpPr>
          <p:cNvPr id="3116" name="Line 41"/>
          <p:cNvSpPr>
            <a:spLocks noChangeShapeType="1"/>
          </p:cNvSpPr>
          <p:nvPr/>
        </p:nvSpPr>
        <p:spPr bwMode="auto">
          <a:xfrm>
            <a:off x="5762625" y="2414588"/>
            <a:ext cx="52388" cy="20637"/>
          </a:xfrm>
          <a:prstGeom prst="line">
            <a:avLst/>
          </a:prstGeom>
          <a:noFill/>
          <a:ln w="30163">
            <a:solidFill>
              <a:srgbClr val="FFFFFF"/>
            </a:solidFill>
            <a:round/>
            <a:headEnd/>
            <a:tailEnd/>
          </a:ln>
        </p:spPr>
        <p:txBody>
          <a:bodyPr/>
          <a:lstStyle/>
          <a:p>
            <a:endParaRPr lang="en-US"/>
          </a:p>
        </p:txBody>
      </p:sp>
      <p:sp>
        <p:nvSpPr>
          <p:cNvPr id="3117" name="Line 42"/>
          <p:cNvSpPr>
            <a:spLocks noChangeShapeType="1"/>
          </p:cNvSpPr>
          <p:nvPr/>
        </p:nvSpPr>
        <p:spPr bwMode="auto">
          <a:xfrm>
            <a:off x="5764213" y="2413000"/>
            <a:ext cx="52387" cy="22225"/>
          </a:xfrm>
          <a:prstGeom prst="line">
            <a:avLst/>
          </a:prstGeom>
          <a:noFill/>
          <a:ln w="14288">
            <a:solidFill>
              <a:srgbClr val="000000"/>
            </a:solidFill>
            <a:round/>
            <a:headEnd/>
            <a:tailEnd/>
          </a:ln>
        </p:spPr>
        <p:txBody>
          <a:bodyPr/>
          <a:lstStyle/>
          <a:p>
            <a:endParaRPr lang="en-US"/>
          </a:p>
        </p:txBody>
      </p:sp>
      <p:sp>
        <p:nvSpPr>
          <p:cNvPr id="3118" name="Line 43"/>
          <p:cNvSpPr>
            <a:spLocks noChangeShapeType="1"/>
          </p:cNvSpPr>
          <p:nvPr/>
        </p:nvSpPr>
        <p:spPr bwMode="auto">
          <a:xfrm flipV="1">
            <a:off x="5770563" y="2201863"/>
            <a:ext cx="50800" cy="30162"/>
          </a:xfrm>
          <a:prstGeom prst="line">
            <a:avLst/>
          </a:prstGeom>
          <a:noFill/>
          <a:ln w="30163">
            <a:solidFill>
              <a:srgbClr val="FFFFFF"/>
            </a:solidFill>
            <a:round/>
            <a:headEnd/>
            <a:tailEnd/>
          </a:ln>
        </p:spPr>
        <p:txBody>
          <a:bodyPr/>
          <a:lstStyle/>
          <a:p>
            <a:endParaRPr lang="en-US"/>
          </a:p>
        </p:txBody>
      </p:sp>
      <p:sp>
        <p:nvSpPr>
          <p:cNvPr id="3119" name="Line 44"/>
          <p:cNvSpPr>
            <a:spLocks noChangeShapeType="1"/>
          </p:cNvSpPr>
          <p:nvPr/>
        </p:nvSpPr>
        <p:spPr bwMode="auto">
          <a:xfrm flipV="1">
            <a:off x="5770563" y="2200275"/>
            <a:ext cx="52387" cy="30163"/>
          </a:xfrm>
          <a:prstGeom prst="line">
            <a:avLst/>
          </a:prstGeom>
          <a:noFill/>
          <a:ln w="14288">
            <a:solidFill>
              <a:srgbClr val="000000"/>
            </a:solidFill>
            <a:round/>
            <a:headEnd/>
            <a:tailEnd/>
          </a:ln>
        </p:spPr>
        <p:txBody>
          <a:bodyPr/>
          <a:lstStyle/>
          <a:p>
            <a:endParaRPr lang="en-US"/>
          </a:p>
        </p:txBody>
      </p:sp>
      <p:sp>
        <p:nvSpPr>
          <p:cNvPr id="3120" name="Text Box 45"/>
          <p:cNvSpPr txBox="1">
            <a:spLocks noChangeArrowheads="1"/>
          </p:cNvSpPr>
          <p:nvPr/>
        </p:nvSpPr>
        <p:spPr bwMode="auto">
          <a:xfrm>
            <a:off x="4686300" y="1173163"/>
            <a:ext cx="528638" cy="184150"/>
          </a:xfrm>
          <a:prstGeom prst="rect">
            <a:avLst/>
          </a:prstGeom>
          <a:noFill/>
          <a:ln w="9525">
            <a:noFill/>
            <a:miter lim="800000"/>
            <a:headEnd/>
            <a:tailEnd/>
          </a:ln>
        </p:spPr>
        <p:txBody>
          <a:bodyPr wrap="none" lIns="0" tIns="0" bIns="0">
            <a:spAutoFit/>
          </a:bodyPr>
          <a:lstStyle/>
          <a:p>
            <a:r>
              <a:rPr lang="en-US" sz="600" b="1"/>
              <a:t>Superciliary</a:t>
            </a:r>
          </a:p>
          <a:p>
            <a:r>
              <a:rPr lang="en-US" sz="600" b="1"/>
              <a:t>ridge</a:t>
            </a:r>
          </a:p>
        </p:txBody>
      </p:sp>
      <p:sp>
        <p:nvSpPr>
          <p:cNvPr id="3121" name="Text Box 46"/>
          <p:cNvSpPr txBox="1">
            <a:spLocks noChangeArrowheads="1"/>
          </p:cNvSpPr>
          <p:nvPr/>
        </p:nvSpPr>
        <p:spPr bwMode="auto">
          <a:xfrm>
            <a:off x="4686300" y="2155825"/>
            <a:ext cx="434975" cy="184150"/>
          </a:xfrm>
          <a:prstGeom prst="rect">
            <a:avLst/>
          </a:prstGeom>
          <a:noFill/>
          <a:ln w="9525">
            <a:noFill/>
            <a:miter lim="800000"/>
            <a:headEnd/>
            <a:tailEnd/>
          </a:ln>
        </p:spPr>
        <p:txBody>
          <a:bodyPr wrap="none" lIns="0" tIns="0" bIns="0">
            <a:spAutoFit/>
          </a:bodyPr>
          <a:lstStyle/>
          <a:p>
            <a:r>
              <a:rPr lang="en-US" sz="600" b="1"/>
              <a:t>Palpebral</a:t>
            </a:r>
          </a:p>
          <a:p>
            <a:r>
              <a:rPr lang="en-US" sz="600" b="1"/>
              <a:t>fissure</a:t>
            </a:r>
          </a:p>
        </p:txBody>
      </p:sp>
      <p:sp>
        <p:nvSpPr>
          <p:cNvPr id="3122" name="Text Box 47"/>
          <p:cNvSpPr txBox="1">
            <a:spLocks noChangeArrowheads="1"/>
          </p:cNvSpPr>
          <p:nvPr/>
        </p:nvSpPr>
        <p:spPr bwMode="auto">
          <a:xfrm>
            <a:off x="4686300" y="2586038"/>
            <a:ext cx="542925" cy="184150"/>
          </a:xfrm>
          <a:prstGeom prst="rect">
            <a:avLst/>
          </a:prstGeom>
          <a:noFill/>
          <a:ln w="9525">
            <a:noFill/>
            <a:miter lim="800000"/>
            <a:headEnd/>
            <a:tailEnd/>
          </a:ln>
        </p:spPr>
        <p:txBody>
          <a:bodyPr wrap="none" lIns="0" tIns="0" bIns="0">
            <a:spAutoFit/>
          </a:bodyPr>
          <a:lstStyle/>
          <a:p>
            <a:r>
              <a:rPr lang="en-US" sz="600" b="1"/>
              <a:t>Lateral</a:t>
            </a:r>
          </a:p>
          <a:p>
            <a:r>
              <a:rPr lang="en-US" sz="600" b="1"/>
              <a:t>commissure</a:t>
            </a:r>
          </a:p>
        </p:txBody>
      </p:sp>
      <p:sp>
        <p:nvSpPr>
          <p:cNvPr id="3123" name="Text Box 48"/>
          <p:cNvSpPr txBox="1">
            <a:spLocks noChangeArrowheads="1"/>
          </p:cNvSpPr>
          <p:nvPr/>
        </p:nvSpPr>
        <p:spPr bwMode="auto">
          <a:xfrm>
            <a:off x="7040563" y="1358900"/>
            <a:ext cx="430212" cy="276225"/>
          </a:xfrm>
          <a:prstGeom prst="rect">
            <a:avLst/>
          </a:prstGeom>
          <a:noFill/>
          <a:ln w="9525">
            <a:noFill/>
            <a:miter lim="800000"/>
            <a:headEnd/>
            <a:tailEnd/>
          </a:ln>
        </p:spPr>
        <p:txBody>
          <a:bodyPr wrap="none" lIns="0" tIns="0" bIns="0">
            <a:spAutoFit/>
          </a:bodyPr>
          <a:lstStyle/>
          <a:p>
            <a:r>
              <a:rPr lang="en-US" sz="600" b="1"/>
              <a:t>Superior</a:t>
            </a:r>
          </a:p>
          <a:p>
            <a:r>
              <a:rPr lang="en-US" sz="600" b="1"/>
              <a:t>palpebral</a:t>
            </a:r>
          </a:p>
          <a:p>
            <a:r>
              <a:rPr lang="en-US" sz="600" b="1"/>
              <a:t>sulcus</a:t>
            </a:r>
          </a:p>
        </p:txBody>
      </p:sp>
      <p:sp>
        <p:nvSpPr>
          <p:cNvPr id="3124" name="Text Box 49"/>
          <p:cNvSpPr txBox="1">
            <a:spLocks noChangeArrowheads="1"/>
          </p:cNvSpPr>
          <p:nvPr/>
        </p:nvSpPr>
        <p:spPr bwMode="auto">
          <a:xfrm>
            <a:off x="7040563" y="1685925"/>
            <a:ext cx="312737" cy="184150"/>
          </a:xfrm>
          <a:prstGeom prst="rect">
            <a:avLst/>
          </a:prstGeom>
          <a:noFill/>
          <a:ln w="9525">
            <a:noFill/>
            <a:miter lim="800000"/>
            <a:headEnd/>
            <a:tailEnd/>
          </a:ln>
        </p:spPr>
        <p:txBody>
          <a:bodyPr wrap="none" lIns="0" tIns="0" bIns="0">
            <a:spAutoFit/>
          </a:bodyPr>
          <a:lstStyle/>
          <a:p>
            <a:r>
              <a:rPr lang="en-US" sz="600" b="1"/>
              <a:t>Upper</a:t>
            </a:r>
          </a:p>
          <a:p>
            <a:r>
              <a:rPr lang="en-US" sz="600" b="1"/>
              <a:t>eyelid</a:t>
            </a:r>
          </a:p>
        </p:txBody>
      </p:sp>
      <p:sp>
        <p:nvSpPr>
          <p:cNvPr id="3125" name="Text Box 50"/>
          <p:cNvSpPr txBox="1">
            <a:spLocks noChangeArrowheads="1"/>
          </p:cNvSpPr>
          <p:nvPr/>
        </p:nvSpPr>
        <p:spPr bwMode="auto">
          <a:xfrm>
            <a:off x="7040563" y="2305050"/>
            <a:ext cx="542925" cy="184150"/>
          </a:xfrm>
          <a:prstGeom prst="rect">
            <a:avLst/>
          </a:prstGeom>
          <a:noFill/>
          <a:ln w="9525">
            <a:noFill/>
            <a:miter lim="800000"/>
            <a:headEnd/>
            <a:tailEnd/>
          </a:ln>
        </p:spPr>
        <p:txBody>
          <a:bodyPr wrap="none" lIns="0" tIns="0" bIns="0">
            <a:spAutoFit/>
          </a:bodyPr>
          <a:lstStyle/>
          <a:p>
            <a:r>
              <a:rPr lang="en-US" sz="600" b="1"/>
              <a:t>Medial</a:t>
            </a:r>
          </a:p>
          <a:p>
            <a:r>
              <a:rPr lang="en-US" sz="600" b="1"/>
              <a:t>commissure</a:t>
            </a:r>
          </a:p>
        </p:txBody>
      </p:sp>
      <p:sp>
        <p:nvSpPr>
          <p:cNvPr id="3126" name="Text Box 51"/>
          <p:cNvSpPr txBox="1">
            <a:spLocks noChangeArrowheads="1"/>
          </p:cNvSpPr>
          <p:nvPr/>
        </p:nvSpPr>
        <p:spPr bwMode="auto">
          <a:xfrm>
            <a:off x="7040563" y="2744788"/>
            <a:ext cx="315912" cy="184150"/>
          </a:xfrm>
          <a:prstGeom prst="rect">
            <a:avLst/>
          </a:prstGeom>
          <a:noFill/>
          <a:ln w="9525">
            <a:noFill/>
            <a:miter lim="800000"/>
            <a:headEnd/>
            <a:tailEnd/>
          </a:ln>
        </p:spPr>
        <p:txBody>
          <a:bodyPr wrap="none" lIns="0" tIns="0" bIns="0">
            <a:spAutoFit/>
          </a:bodyPr>
          <a:lstStyle/>
          <a:p>
            <a:r>
              <a:rPr lang="en-US" sz="600" b="1"/>
              <a:t>Lower</a:t>
            </a:r>
          </a:p>
          <a:p>
            <a:r>
              <a:rPr lang="en-US" sz="600" b="1"/>
              <a:t>eyelid</a:t>
            </a:r>
          </a:p>
        </p:txBody>
      </p:sp>
      <p:sp>
        <p:nvSpPr>
          <p:cNvPr id="3127" name="Text Box 52"/>
          <p:cNvSpPr txBox="1">
            <a:spLocks noChangeArrowheads="1"/>
          </p:cNvSpPr>
          <p:nvPr/>
        </p:nvSpPr>
        <p:spPr bwMode="auto">
          <a:xfrm>
            <a:off x="7040563" y="2962275"/>
            <a:ext cx="430212" cy="276225"/>
          </a:xfrm>
          <a:prstGeom prst="rect">
            <a:avLst/>
          </a:prstGeom>
          <a:noFill/>
          <a:ln w="9525">
            <a:noFill/>
            <a:miter lim="800000"/>
            <a:headEnd/>
            <a:tailEnd/>
          </a:ln>
        </p:spPr>
        <p:txBody>
          <a:bodyPr wrap="none" lIns="0" tIns="0" bIns="0">
            <a:spAutoFit/>
          </a:bodyPr>
          <a:lstStyle/>
          <a:p>
            <a:r>
              <a:rPr lang="en-US" sz="600" b="1"/>
              <a:t>Inferior</a:t>
            </a:r>
          </a:p>
          <a:p>
            <a:r>
              <a:rPr lang="en-US" sz="600" b="1"/>
              <a:t>palpebral</a:t>
            </a:r>
          </a:p>
          <a:p>
            <a:r>
              <a:rPr lang="en-US" sz="600" b="1"/>
              <a:t>sulcus</a:t>
            </a:r>
          </a:p>
        </p:txBody>
      </p:sp>
      <p:sp>
        <p:nvSpPr>
          <p:cNvPr id="3128" name="TextBox 24"/>
          <p:cNvSpPr txBox="1">
            <a:spLocks noChangeArrowheads="1"/>
          </p:cNvSpPr>
          <p:nvPr/>
        </p:nvSpPr>
        <p:spPr bwMode="auto">
          <a:xfrm>
            <a:off x="4440238" y="962025"/>
            <a:ext cx="3435350" cy="184150"/>
          </a:xfrm>
          <a:prstGeom prst="rect">
            <a:avLst/>
          </a:prstGeom>
          <a:noFill/>
          <a:ln w="9525">
            <a:noFill/>
            <a:miter lim="800000"/>
            <a:headEnd/>
            <a:tailEnd/>
          </a:ln>
        </p:spPr>
        <p:txBody>
          <a:bodyPr>
            <a:spAutoFit/>
          </a:bodyPr>
          <a:lstStyle/>
          <a:p>
            <a:pPr algn="ctr"/>
            <a:r>
              <a:rPr lang="en-US" sz="600">
                <a:cs typeface="Arial" pitchFamily="34" charset="0"/>
              </a:rPr>
              <a:t>Copyright © The McGraw-Hill Companies, Inc. Permission required for reproduction or display.</a:t>
            </a:r>
          </a:p>
        </p:txBody>
      </p:sp>
      <p:sp>
        <p:nvSpPr>
          <p:cNvPr id="3129" name="TextBox 24"/>
          <p:cNvSpPr txBox="1">
            <a:spLocks noChangeArrowheads="1"/>
          </p:cNvSpPr>
          <p:nvPr/>
        </p:nvSpPr>
        <p:spPr bwMode="auto">
          <a:xfrm>
            <a:off x="4827588" y="3267075"/>
            <a:ext cx="2660650" cy="184150"/>
          </a:xfrm>
          <a:prstGeom prst="rect">
            <a:avLst/>
          </a:prstGeom>
          <a:noFill/>
          <a:ln w="9525">
            <a:noFill/>
            <a:miter lim="800000"/>
            <a:headEnd/>
            <a:tailEnd/>
          </a:ln>
        </p:spPr>
        <p:txBody>
          <a:bodyPr>
            <a:spAutoFit/>
          </a:bodyPr>
          <a:lstStyle/>
          <a:p>
            <a:pPr algn="ctr"/>
            <a:r>
              <a:rPr lang="en-US" sz="600">
                <a:solidFill>
                  <a:srgbClr val="000000"/>
                </a:solidFill>
                <a:cs typeface="Arial" pitchFamily="34" charset="0"/>
              </a:rPr>
              <a:t>© The McGraw-Hill Companies, Inc./Joe DeGrandis, photographer</a:t>
            </a:r>
          </a:p>
        </p:txBody>
      </p:sp>
      <p:pic>
        <p:nvPicPr>
          <p:cNvPr id="3130" name="Picture 3" descr="sal25693_16_10"/>
          <p:cNvPicPr>
            <a:picLocks noChangeAspect="1" noChangeArrowheads="1"/>
          </p:cNvPicPr>
          <p:nvPr/>
        </p:nvPicPr>
        <p:blipFill>
          <a:blip r:embed="rId3" cstate="print"/>
          <a:srcRect/>
          <a:stretch>
            <a:fillRect/>
          </a:stretch>
        </p:blipFill>
        <p:spPr bwMode="auto">
          <a:xfrm>
            <a:off x="4575175" y="3941763"/>
            <a:ext cx="1674813" cy="2584450"/>
          </a:xfrm>
          <a:prstGeom prst="rect">
            <a:avLst/>
          </a:prstGeom>
          <a:noFill/>
          <a:ln w="9525">
            <a:noFill/>
            <a:miter lim="800000"/>
            <a:headEnd/>
            <a:tailEnd/>
          </a:ln>
        </p:spPr>
      </p:pic>
      <p:sp>
        <p:nvSpPr>
          <p:cNvPr id="3131" name="Rectangle 5"/>
          <p:cNvSpPr>
            <a:spLocks noChangeArrowheads="1"/>
          </p:cNvSpPr>
          <p:nvPr/>
        </p:nvSpPr>
        <p:spPr bwMode="auto">
          <a:xfrm>
            <a:off x="6340475" y="4364038"/>
            <a:ext cx="3016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Helix</a:t>
            </a:r>
            <a:endParaRPr lang="en-US" sz="1000" b="1"/>
          </a:p>
        </p:txBody>
      </p:sp>
      <p:sp>
        <p:nvSpPr>
          <p:cNvPr id="3132" name="Rectangle 6"/>
          <p:cNvSpPr>
            <a:spLocks noChangeArrowheads="1"/>
          </p:cNvSpPr>
          <p:nvPr/>
        </p:nvSpPr>
        <p:spPr bwMode="auto">
          <a:xfrm>
            <a:off x="6340475" y="4686300"/>
            <a:ext cx="9842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Triangular fossa</a:t>
            </a:r>
            <a:endParaRPr lang="en-US" sz="1000" b="1"/>
          </a:p>
        </p:txBody>
      </p:sp>
      <p:sp>
        <p:nvSpPr>
          <p:cNvPr id="3133" name="Rectangle 7"/>
          <p:cNvSpPr>
            <a:spLocks noChangeArrowheads="1"/>
          </p:cNvSpPr>
          <p:nvPr/>
        </p:nvSpPr>
        <p:spPr bwMode="auto">
          <a:xfrm>
            <a:off x="6340475" y="4849813"/>
            <a:ext cx="53498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Antihelix</a:t>
            </a:r>
            <a:endParaRPr lang="en-US" sz="1000" b="1"/>
          </a:p>
        </p:txBody>
      </p:sp>
      <p:sp>
        <p:nvSpPr>
          <p:cNvPr id="3134" name="Rectangle 8"/>
          <p:cNvSpPr>
            <a:spLocks noChangeArrowheads="1"/>
          </p:cNvSpPr>
          <p:nvPr/>
        </p:nvSpPr>
        <p:spPr bwMode="auto">
          <a:xfrm>
            <a:off x="6340475" y="5048250"/>
            <a:ext cx="46513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Concha</a:t>
            </a:r>
            <a:endParaRPr lang="en-US" sz="1000" b="1"/>
          </a:p>
        </p:txBody>
      </p:sp>
      <p:sp>
        <p:nvSpPr>
          <p:cNvPr id="3135" name="Rectangle 9"/>
          <p:cNvSpPr>
            <a:spLocks noChangeArrowheads="1"/>
          </p:cNvSpPr>
          <p:nvPr/>
        </p:nvSpPr>
        <p:spPr bwMode="auto">
          <a:xfrm>
            <a:off x="6340475" y="5273675"/>
            <a:ext cx="15240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External acoustic meatus</a:t>
            </a:r>
            <a:endParaRPr lang="en-US" sz="1000" b="1"/>
          </a:p>
        </p:txBody>
      </p:sp>
      <p:sp>
        <p:nvSpPr>
          <p:cNvPr id="3136" name="Rectangle 10"/>
          <p:cNvSpPr>
            <a:spLocks noChangeArrowheads="1"/>
          </p:cNvSpPr>
          <p:nvPr/>
        </p:nvSpPr>
        <p:spPr bwMode="auto">
          <a:xfrm>
            <a:off x="6340475" y="5419725"/>
            <a:ext cx="4222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Tragus</a:t>
            </a:r>
            <a:endParaRPr lang="en-US" sz="1000" b="1"/>
          </a:p>
        </p:txBody>
      </p:sp>
      <p:sp>
        <p:nvSpPr>
          <p:cNvPr id="3137" name="Rectangle 11"/>
          <p:cNvSpPr>
            <a:spLocks noChangeArrowheads="1"/>
          </p:cNvSpPr>
          <p:nvPr/>
        </p:nvSpPr>
        <p:spPr bwMode="auto">
          <a:xfrm>
            <a:off x="6340475" y="5565775"/>
            <a:ext cx="6350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Antitragus</a:t>
            </a:r>
            <a:endParaRPr lang="en-US" sz="1000" b="1"/>
          </a:p>
        </p:txBody>
      </p:sp>
      <p:sp>
        <p:nvSpPr>
          <p:cNvPr id="3138" name="Rectangle 12"/>
          <p:cNvSpPr>
            <a:spLocks noChangeArrowheads="1"/>
          </p:cNvSpPr>
          <p:nvPr/>
        </p:nvSpPr>
        <p:spPr bwMode="auto">
          <a:xfrm>
            <a:off x="6340475" y="6070600"/>
            <a:ext cx="98583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Lobule (earlobe)</a:t>
            </a:r>
            <a:endParaRPr lang="en-US" sz="1000" b="1"/>
          </a:p>
        </p:txBody>
      </p:sp>
      <p:sp>
        <p:nvSpPr>
          <p:cNvPr id="3139" name="Line 13"/>
          <p:cNvSpPr>
            <a:spLocks noChangeShapeType="1"/>
          </p:cNvSpPr>
          <p:nvPr/>
        </p:nvSpPr>
        <p:spPr bwMode="auto">
          <a:xfrm>
            <a:off x="5257800" y="4416425"/>
            <a:ext cx="1057275" cy="0"/>
          </a:xfrm>
          <a:prstGeom prst="line">
            <a:avLst/>
          </a:prstGeom>
          <a:noFill/>
          <a:ln w="30163">
            <a:solidFill>
              <a:srgbClr val="FFFFFF"/>
            </a:solidFill>
            <a:round/>
            <a:headEnd/>
            <a:tailEnd/>
          </a:ln>
        </p:spPr>
        <p:txBody>
          <a:bodyPr/>
          <a:lstStyle/>
          <a:p>
            <a:endParaRPr lang="en-US"/>
          </a:p>
        </p:txBody>
      </p:sp>
      <p:sp>
        <p:nvSpPr>
          <p:cNvPr id="3140" name="Line 14"/>
          <p:cNvSpPr>
            <a:spLocks noChangeShapeType="1"/>
          </p:cNvSpPr>
          <p:nvPr/>
        </p:nvSpPr>
        <p:spPr bwMode="auto">
          <a:xfrm>
            <a:off x="5480050" y="4733925"/>
            <a:ext cx="835025" cy="1588"/>
          </a:xfrm>
          <a:prstGeom prst="line">
            <a:avLst/>
          </a:prstGeom>
          <a:noFill/>
          <a:ln w="30163">
            <a:solidFill>
              <a:srgbClr val="FFFFFF"/>
            </a:solidFill>
            <a:round/>
            <a:headEnd/>
            <a:tailEnd/>
          </a:ln>
        </p:spPr>
        <p:txBody>
          <a:bodyPr/>
          <a:lstStyle/>
          <a:p>
            <a:endParaRPr lang="en-US"/>
          </a:p>
        </p:txBody>
      </p:sp>
      <p:sp>
        <p:nvSpPr>
          <p:cNvPr id="3141" name="Line 15"/>
          <p:cNvSpPr>
            <a:spLocks noChangeShapeType="1"/>
          </p:cNvSpPr>
          <p:nvPr/>
        </p:nvSpPr>
        <p:spPr bwMode="auto">
          <a:xfrm>
            <a:off x="5540375" y="4900613"/>
            <a:ext cx="774700" cy="1587"/>
          </a:xfrm>
          <a:prstGeom prst="line">
            <a:avLst/>
          </a:prstGeom>
          <a:noFill/>
          <a:ln w="30163">
            <a:solidFill>
              <a:srgbClr val="FFFFFF"/>
            </a:solidFill>
            <a:round/>
            <a:headEnd/>
            <a:tailEnd/>
          </a:ln>
        </p:spPr>
        <p:txBody>
          <a:bodyPr/>
          <a:lstStyle/>
          <a:p>
            <a:endParaRPr lang="en-US"/>
          </a:p>
        </p:txBody>
      </p:sp>
      <p:sp>
        <p:nvSpPr>
          <p:cNvPr id="3142" name="Line 16"/>
          <p:cNvSpPr>
            <a:spLocks noChangeShapeType="1"/>
          </p:cNvSpPr>
          <p:nvPr/>
        </p:nvSpPr>
        <p:spPr bwMode="auto">
          <a:xfrm>
            <a:off x="5778500" y="5321300"/>
            <a:ext cx="536575" cy="0"/>
          </a:xfrm>
          <a:prstGeom prst="line">
            <a:avLst/>
          </a:prstGeom>
          <a:noFill/>
          <a:ln w="30163">
            <a:solidFill>
              <a:srgbClr val="FFFFFF"/>
            </a:solidFill>
            <a:round/>
            <a:headEnd/>
            <a:tailEnd/>
          </a:ln>
        </p:spPr>
        <p:txBody>
          <a:bodyPr/>
          <a:lstStyle/>
          <a:p>
            <a:endParaRPr lang="en-US"/>
          </a:p>
        </p:txBody>
      </p:sp>
      <p:sp>
        <p:nvSpPr>
          <p:cNvPr id="3143" name="Line 17"/>
          <p:cNvSpPr>
            <a:spLocks noChangeShapeType="1"/>
          </p:cNvSpPr>
          <p:nvPr/>
        </p:nvSpPr>
        <p:spPr bwMode="auto">
          <a:xfrm>
            <a:off x="5838825" y="5456238"/>
            <a:ext cx="476250" cy="0"/>
          </a:xfrm>
          <a:prstGeom prst="line">
            <a:avLst/>
          </a:prstGeom>
          <a:noFill/>
          <a:ln w="30163">
            <a:solidFill>
              <a:srgbClr val="FFFFFF"/>
            </a:solidFill>
            <a:round/>
            <a:headEnd/>
            <a:tailEnd/>
          </a:ln>
        </p:spPr>
        <p:txBody>
          <a:bodyPr/>
          <a:lstStyle/>
          <a:p>
            <a:endParaRPr lang="en-US"/>
          </a:p>
        </p:txBody>
      </p:sp>
      <p:sp>
        <p:nvSpPr>
          <p:cNvPr id="3144" name="Line 18"/>
          <p:cNvSpPr>
            <a:spLocks noChangeShapeType="1"/>
          </p:cNvSpPr>
          <p:nvPr/>
        </p:nvSpPr>
        <p:spPr bwMode="auto">
          <a:xfrm>
            <a:off x="5783263" y="5613400"/>
            <a:ext cx="531812" cy="1588"/>
          </a:xfrm>
          <a:prstGeom prst="line">
            <a:avLst/>
          </a:prstGeom>
          <a:noFill/>
          <a:ln w="30163">
            <a:solidFill>
              <a:srgbClr val="FFFFFF"/>
            </a:solidFill>
            <a:round/>
            <a:headEnd/>
            <a:tailEnd/>
          </a:ln>
        </p:spPr>
        <p:txBody>
          <a:bodyPr/>
          <a:lstStyle/>
          <a:p>
            <a:endParaRPr lang="en-US"/>
          </a:p>
        </p:txBody>
      </p:sp>
      <p:sp>
        <p:nvSpPr>
          <p:cNvPr id="3145" name="Line 19"/>
          <p:cNvSpPr>
            <a:spLocks noChangeShapeType="1"/>
          </p:cNvSpPr>
          <p:nvPr/>
        </p:nvSpPr>
        <p:spPr bwMode="auto">
          <a:xfrm>
            <a:off x="5734050" y="6118225"/>
            <a:ext cx="581025" cy="0"/>
          </a:xfrm>
          <a:prstGeom prst="line">
            <a:avLst/>
          </a:prstGeom>
          <a:noFill/>
          <a:ln w="30163">
            <a:solidFill>
              <a:srgbClr val="FFFFFF"/>
            </a:solidFill>
            <a:round/>
            <a:headEnd/>
            <a:tailEnd/>
          </a:ln>
        </p:spPr>
        <p:txBody>
          <a:bodyPr/>
          <a:lstStyle/>
          <a:p>
            <a:endParaRPr lang="en-US"/>
          </a:p>
        </p:txBody>
      </p:sp>
      <p:sp>
        <p:nvSpPr>
          <p:cNvPr id="3146" name="Line 20"/>
          <p:cNvSpPr>
            <a:spLocks noChangeShapeType="1"/>
          </p:cNvSpPr>
          <p:nvPr/>
        </p:nvSpPr>
        <p:spPr bwMode="auto">
          <a:xfrm flipH="1" flipV="1">
            <a:off x="5572125" y="4997450"/>
            <a:ext cx="265113" cy="101600"/>
          </a:xfrm>
          <a:prstGeom prst="line">
            <a:avLst/>
          </a:prstGeom>
          <a:noFill/>
          <a:ln w="30163">
            <a:solidFill>
              <a:srgbClr val="FFFFFF"/>
            </a:solidFill>
            <a:round/>
            <a:headEnd/>
            <a:tailEnd/>
          </a:ln>
        </p:spPr>
        <p:txBody>
          <a:bodyPr/>
          <a:lstStyle/>
          <a:p>
            <a:endParaRPr lang="en-US"/>
          </a:p>
        </p:txBody>
      </p:sp>
      <p:sp>
        <p:nvSpPr>
          <p:cNvPr id="3147" name="Line 21"/>
          <p:cNvSpPr>
            <a:spLocks noChangeShapeType="1"/>
          </p:cNvSpPr>
          <p:nvPr/>
        </p:nvSpPr>
        <p:spPr bwMode="auto">
          <a:xfrm flipH="1">
            <a:off x="5583238" y="5099050"/>
            <a:ext cx="254000" cy="163513"/>
          </a:xfrm>
          <a:prstGeom prst="line">
            <a:avLst/>
          </a:prstGeom>
          <a:noFill/>
          <a:ln w="30163">
            <a:solidFill>
              <a:srgbClr val="FFFFFF"/>
            </a:solidFill>
            <a:round/>
            <a:headEnd/>
            <a:tailEnd/>
          </a:ln>
        </p:spPr>
        <p:txBody>
          <a:bodyPr/>
          <a:lstStyle/>
          <a:p>
            <a:endParaRPr lang="en-US"/>
          </a:p>
        </p:txBody>
      </p:sp>
      <p:sp>
        <p:nvSpPr>
          <p:cNvPr id="3148" name="Line 22"/>
          <p:cNvSpPr>
            <a:spLocks noChangeShapeType="1"/>
          </p:cNvSpPr>
          <p:nvPr/>
        </p:nvSpPr>
        <p:spPr bwMode="auto">
          <a:xfrm>
            <a:off x="5257800" y="4416425"/>
            <a:ext cx="1057275" cy="0"/>
          </a:xfrm>
          <a:prstGeom prst="line">
            <a:avLst/>
          </a:prstGeom>
          <a:noFill/>
          <a:ln w="14288">
            <a:solidFill>
              <a:srgbClr val="000000"/>
            </a:solidFill>
            <a:round/>
            <a:headEnd/>
            <a:tailEnd/>
          </a:ln>
        </p:spPr>
        <p:txBody>
          <a:bodyPr/>
          <a:lstStyle/>
          <a:p>
            <a:endParaRPr lang="en-US"/>
          </a:p>
        </p:txBody>
      </p:sp>
      <p:sp>
        <p:nvSpPr>
          <p:cNvPr id="3149" name="Line 23"/>
          <p:cNvSpPr>
            <a:spLocks noChangeShapeType="1"/>
          </p:cNvSpPr>
          <p:nvPr/>
        </p:nvSpPr>
        <p:spPr bwMode="auto">
          <a:xfrm>
            <a:off x="5480050" y="4733925"/>
            <a:ext cx="835025" cy="0"/>
          </a:xfrm>
          <a:prstGeom prst="line">
            <a:avLst/>
          </a:prstGeom>
          <a:noFill/>
          <a:ln w="14288">
            <a:solidFill>
              <a:srgbClr val="000000"/>
            </a:solidFill>
            <a:round/>
            <a:headEnd/>
            <a:tailEnd/>
          </a:ln>
        </p:spPr>
        <p:txBody>
          <a:bodyPr/>
          <a:lstStyle/>
          <a:p>
            <a:endParaRPr lang="en-US"/>
          </a:p>
        </p:txBody>
      </p:sp>
      <p:sp>
        <p:nvSpPr>
          <p:cNvPr id="3150" name="Line 24"/>
          <p:cNvSpPr>
            <a:spLocks noChangeShapeType="1"/>
          </p:cNvSpPr>
          <p:nvPr/>
        </p:nvSpPr>
        <p:spPr bwMode="auto">
          <a:xfrm>
            <a:off x="5540375" y="4900613"/>
            <a:ext cx="774700" cy="1587"/>
          </a:xfrm>
          <a:prstGeom prst="line">
            <a:avLst/>
          </a:prstGeom>
          <a:noFill/>
          <a:ln w="14288">
            <a:solidFill>
              <a:srgbClr val="000000"/>
            </a:solidFill>
            <a:round/>
            <a:headEnd/>
            <a:tailEnd/>
          </a:ln>
        </p:spPr>
        <p:txBody>
          <a:bodyPr/>
          <a:lstStyle/>
          <a:p>
            <a:endParaRPr lang="en-US"/>
          </a:p>
        </p:txBody>
      </p:sp>
      <p:sp>
        <p:nvSpPr>
          <p:cNvPr id="3151" name="Line 25"/>
          <p:cNvSpPr>
            <a:spLocks noChangeShapeType="1"/>
          </p:cNvSpPr>
          <p:nvPr/>
        </p:nvSpPr>
        <p:spPr bwMode="auto">
          <a:xfrm>
            <a:off x="5837238" y="5099050"/>
            <a:ext cx="477837" cy="0"/>
          </a:xfrm>
          <a:prstGeom prst="line">
            <a:avLst/>
          </a:prstGeom>
          <a:noFill/>
          <a:ln w="30163">
            <a:solidFill>
              <a:srgbClr val="FFFFFF"/>
            </a:solidFill>
            <a:round/>
            <a:headEnd/>
            <a:tailEnd/>
          </a:ln>
        </p:spPr>
        <p:txBody>
          <a:bodyPr/>
          <a:lstStyle/>
          <a:p>
            <a:endParaRPr lang="en-US"/>
          </a:p>
        </p:txBody>
      </p:sp>
      <p:sp>
        <p:nvSpPr>
          <p:cNvPr id="3152" name="Line 26"/>
          <p:cNvSpPr>
            <a:spLocks noChangeShapeType="1"/>
          </p:cNvSpPr>
          <p:nvPr/>
        </p:nvSpPr>
        <p:spPr bwMode="auto">
          <a:xfrm>
            <a:off x="5837238" y="5097463"/>
            <a:ext cx="477837" cy="0"/>
          </a:xfrm>
          <a:prstGeom prst="line">
            <a:avLst/>
          </a:prstGeom>
          <a:noFill/>
          <a:ln w="14288">
            <a:solidFill>
              <a:srgbClr val="000000"/>
            </a:solidFill>
            <a:round/>
            <a:headEnd/>
            <a:tailEnd/>
          </a:ln>
        </p:spPr>
        <p:txBody>
          <a:bodyPr/>
          <a:lstStyle/>
          <a:p>
            <a:endParaRPr lang="en-US"/>
          </a:p>
        </p:txBody>
      </p:sp>
      <p:sp>
        <p:nvSpPr>
          <p:cNvPr id="3153" name="Line 27"/>
          <p:cNvSpPr>
            <a:spLocks noChangeShapeType="1"/>
          </p:cNvSpPr>
          <p:nvPr/>
        </p:nvSpPr>
        <p:spPr bwMode="auto">
          <a:xfrm>
            <a:off x="5778500" y="5321300"/>
            <a:ext cx="536575" cy="0"/>
          </a:xfrm>
          <a:prstGeom prst="line">
            <a:avLst/>
          </a:prstGeom>
          <a:noFill/>
          <a:ln w="14288">
            <a:solidFill>
              <a:srgbClr val="000000"/>
            </a:solidFill>
            <a:round/>
            <a:headEnd/>
            <a:tailEnd/>
          </a:ln>
        </p:spPr>
        <p:txBody>
          <a:bodyPr/>
          <a:lstStyle/>
          <a:p>
            <a:endParaRPr lang="en-US"/>
          </a:p>
        </p:txBody>
      </p:sp>
      <p:sp>
        <p:nvSpPr>
          <p:cNvPr id="3154" name="Line 28"/>
          <p:cNvSpPr>
            <a:spLocks noChangeShapeType="1"/>
          </p:cNvSpPr>
          <p:nvPr/>
        </p:nvSpPr>
        <p:spPr bwMode="auto">
          <a:xfrm>
            <a:off x="5838825" y="5454650"/>
            <a:ext cx="476250" cy="0"/>
          </a:xfrm>
          <a:prstGeom prst="line">
            <a:avLst/>
          </a:prstGeom>
          <a:noFill/>
          <a:ln w="14288">
            <a:solidFill>
              <a:srgbClr val="000000"/>
            </a:solidFill>
            <a:round/>
            <a:headEnd/>
            <a:tailEnd/>
          </a:ln>
        </p:spPr>
        <p:txBody>
          <a:bodyPr/>
          <a:lstStyle/>
          <a:p>
            <a:endParaRPr lang="en-US"/>
          </a:p>
        </p:txBody>
      </p:sp>
      <p:sp>
        <p:nvSpPr>
          <p:cNvPr id="3155" name="Line 29"/>
          <p:cNvSpPr>
            <a:spLocks noChangeShapeType="1"/>
          </p:cNvSpPr>
          <p:nvPr/>
        </p:nvSpPr>
        <p:spPr bwMode="auto">
          <a:xfrm>
            <a:off x="5783263" y="5611813"/>
            <a:ext cx="531812" cy="1587"/>
          </a:xfrm>
          <a:prstGeom prst="line">
            <a:avLst/>
          </a:prstGeom>
          <a:noFill/>
          <a:ln w="14288">
            <a:solidFill>
              <a:srgbClr val="000000"/>
            </a:solidFill>
            <a:round/>
            <a:headEnd/>
            <a:tailEnd/>
          </a:ln>
        </p:spPr>
        <p:txBody>
          <a:bodyPr/>
          <a:lstStyle/>
          <a:p>
            <a:endParaRPr lang="en-US"/>
          </a:p>
        </p:txBody>
      </p:sp>
      <p:sp>
        <p:nvSpPr>
          <p:cNvPr id="3156" name="Line 30"/>
          <p:cNvSpPr>
            <a:spLocks noChangeShapeType="1"/>
          </p:cNvSpPr>
          <p:nvPr/>
        </p:nvSpPr>
        <p:spPr bwMode="auto">
          <a:xfrm>
            <a:off x="5734050" y="6118225"/>
            <a:ext cx="581025" cy="0"/>
          </a:xfrm>
          <a:prstGeom prst="line">
            <a:avLst/>
          </a:prstGeom>
          <a:noFill/>
          <a:ln w="14288">
            <a:solidFill>
              <a:srgbClr val="000000"/>
            </a:solidFill>
            <a:round/>
            <a:headEnd/>
            <a:tailEnd/>
          </a:ln>
        </p:spPr>
        <p:txBody>
          <a:bodyPr/>
          <a:lstStyle/>
          <a:p>
            <a:endParaRPr lang="en-US"/>
          </a:p>
        </p:txBody>
      </p:sp>
      <p:sp>
        <p:nvSpPr>
          <p:cNvPr id="3157" name="Line 31"/>
          <p:cNvSpPr>
            <a:spLocks noChangeShapeType="1"/>
          </p:cNvSpPr>
          <p:nvPr/>
        </p:nvSpPr>
        <p:spPr bwMode="auto">
          <a:xfrm flipH="1" flipV="1">
            <a:off x="5572125" y="4997450"/>
            <a:ext cx="265113" cy="100013"/>
          </a:xfrm>
          <a:prstGeom prst="line">
            <a:avLst/>
          </a:prstGeom>
          <a:noFill/>
          <a:ln w="14288">
            <a:solidFill>
              <a:srgbClr val="000000"/>
            </a:solidFill>
            <a:round/>
            <a:headEnd/>
            <a:tailEnd/>
          </a:ln>
        </p:spPr>
        <p:txBody>
          <a:bodyPr/>
          <a:lstStyle/>
          <a:p>
            <a:endParaRPr lang="en-US"/>
          </a:p>
        </p:txBody>
      </p:sp>
      <p:sp>
        <p:nvSpPr>
          <p:cNvPr id="3158" name="Line 32"/>
          <p:cNvSpPr>
            <a:spLocks noChangeShapeType="1"/>
          </p:cNvSpPr>
          <p:nvPr/>
        </p:nvSpPr>
        <p:spPr bwMode="auto">
          <a:xfrm flipH="1">
            <a:off x="5583238" y="5097463"/>
            <a:ext cx="254000" cy="165100"/>
          </a:xfrm>
          <a:prstGeom prst="line">
            <a:avLst/>
          </a:prstGeom>
          <a:noFill/>
          <a:ln w="14288">
            <a:solidFill>
              <a:srgbClr val="000000"/>
            </a:solidFill>
            <a:round/>
            <a:headEnd/>
            <a:tailEnd/>
          </a:ln>
        </p:spPr>
        <p:txBody>
          <a:bodyPr/>
          <a:lstStyle/>
          <a:p>
            <a:endParaRPr lang="en-US"/>
          </a:p>
        </p:txBody>
      </p:sp>
      <p:sp>
        <p:nvSpPr>
          <p:cNvPr id="3159" name="TextBox 24"/>
          <p:cNvSpPr txBox="1">
            <a:spLocks noChangeArrowheads="1"/>
          </p:cNvSpPr>
          <p:nvPr/>
        </p:nvSpPr>
        <p:spPr bwMode="auto">
          <a:xfrm>
            <a:off x="4008438" y="3721100"/>
            <a:ext cx="3556000" cy="184150"/>
          </a:xfrm>
          <a:prstGeom prst="rect">
            <a:avLst/>
          </a:prstGeom>
          <a:noFill/>
          <a:ln w="9525">
            <a:noFill/>
            <a:miter lim="800000"/>
            <a:headEnd/>
            <a:tailEnd/>
          </a:ln>
        </p:spPr>
        <p:txBody>
          <a:bodyPr>
            <a:spAutoFit/>
          </a:bodyPr>
          <a:lstStyle/>
          <a:p>
            <a:pPr algn="ctr"/>
            <a:r>
              <a:rPr lang="en-US" sz="600">
                <a:cs typeface="Arial" pitchFamily="34" charset="0"/>
              </a:rPr>
              <a:t>Copyright © The McGraw-Hill Companies, Inc. Permission required for reproduction or display.</a:t>
            </a:r>
          </a:p>
        </p:txBody>
      </p:sp>
      <p:sp>
        <p:nvSpPr>
          <p:cNvPr id="3160" name="TextBox 24"/>
          <p:cNvSpPr txBox="1">
            <a:spLocks noChangeArrowheads="1"/>
          </p:cNvSpPr>
          <p:nvPr/>
        </p:nvSpPr>
        <p:spPr bwMode="auto">
          <a:xfrm>
            <a:off x="4464050" y="6486525"/>
            <a:ext cx="2644775" cy="184150"/>
          </a:xfrm>
          <a:prstGeom prst="rect">
            <a:avLst/>
          </a:prstGeom>
          <a:noFill/>
          <a:ln w="9525">
            <a:noFill/>
            <a:miter lim="800000"/>
            <a:headEnd/>
            <a:tailEnd/>
          </a:ln>
        </p:spPr>
        <p:txBody>
          <a:bodyPr>
            <a:spAutoFit/>
          </a:bodyPr>
          <a:lstStyle/>
          <a:p>
            <a:pPr algn="ctr"/>
            <a:r>
              <a:rPr lang="en-US" sz="600">
                <a:solidFill>
                  <a:srgbClr val="000000"/>
                </a:solidFill>
                <a:cs typeface="Arial" pitchFamily="34" charset="0"/>
              </a:rPr>
              <a:t>© The McGraw-Hill Companies, Inc./Joe DeGrandis, photographer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sal25693_16_02"/>
          <p:cNvPicPr>
            <a:picLocks noChangeAspect="1" noChangeArrowheads="1"/>
          </p:cNvPicPr>
          <p:nvPr/>
        </p:nvPicPr>
        <p:blipFill>
          <a:blip r:embed="rId2" cstate="print"/>
          <a:srcRect/>
          <a:stretch>
            <a:fillRect/>
          </a:stretch>
        </p:blipFill>
        <p:spPr bwMode="auto">
          <a:xfrm>
            <a:off x="1895475" y="1181100"/>
            <a:ext cx="5327650" cy="3411538"/>
          </a:xfrm>
          <a:prstGeom prst="rect">
            <a:avLst/>
          </a:prstGeom>
          <a:noFill/>
          <a:ln w="9525">
            <a:noFill/>
            <a:miter lim="800000"/>
            <a:headEnd/>
            <a:tailEnd/>
          </a:ln>
        </p:spPr>
      </p:pic>
      <p:sp>
        <p:nvSpPr>
          <p:cNvPr id="12291" name="Rectangle 5"/>
          <p:cNvSpPr>
            <a:spLocks noChangeArrowheads="1"/>
          </p:cNvSpPr>
          <p:nvPr/>
        </p:nvSpPr>
        <p:spPr bwMode="auto">
          <a:xfrm>
            <a:off x="2451100" y="2220913"/>
            <a:ext cx="9366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Free nerve endings</a:t>
            </a:r>
            <a:endParaRPr lang="en-US" sz="800" b="1"/>
          </a:p>
        </p:txBody>
      </p:sp>
      <p:sp>
        <p:nvSpPr>
          <p:cNvPr id="12292" name="Rectangle 6"/>
          <p:cNvSpPr>
            <a:spLocks noChangeArrowheads="1"/>
          </p:cNvSpPr>
          <p:nvPr/>
        </p:nvSpPr>
        <p:spPr bwMode="auto">
          <a:xfrm>
            <a:off x="2536825" y="3419475"/>
            <a:ext cx="8350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Tactile corpuscle</a:t>
            </a:r>
            <a:endParaRPr lang="en-US" sz="800" b="1"/>
          </a:p>
        </p:txBody>
      </p:sp>
      <p:sp>
        <p:nvSpPr>
          <p:cNvPr id="12293" name="Rectangle 7"/>
          <p:cNvSpPr>
            <a:spLocks noChangeArrowheads="1"/>
          </p:cNvSpPr>
          <p:nvPr/>
        </p:nvSpPr>
        <p:spPr bwMode="auto">
          <a:xfrm>
            <a:off x="4400550" y="3419475"/>
            <a:ext cx="434975" cy="122238"/>
          </a:xfrm>
          <a:prstGeom prst="rect">
            <a:avLst/>
          </a:prstGeom>
          <a:noFill/>
          <a:ln w="9525">
            <a:noFill/>
            <a:miter lim="800000"/>
            <a:headEnd/>
            <a:tailEnd/>
          </a:ln>
        </p:spPr>
        <p:txBody>
          <a:bodyPr wrap="none" lIns="0" tIns="0" rIns="0" bIns="0">
            <a:spAutoFit/>
          </a:bodyPr>
          <a:lstStyle/>
          <a:p>
            <a:r>
              <a:rPr lang="en-US" sz="800" b="1">
                <a:solidFill>
                  <a:srgbClr val="000000"/>
                </a:solidFill>
              </a:rPr>
              <a:t>End bulb</a:t>
            </a:r>
            <a:endParaRPr lang="en-US" sz="800" b="1"/>
          </a:p>
        </p:txBody>
      </p:sp>
      <p:sp>
        <p:nvSpPr>
          <p:cNvPr id="12294" name="Rectangle 8"/>
          <p:cNvSpPr>
            <a:spLocks noChangeArrowheads="1"/>
          </p:cNvSpPr>
          <p:nvPr/>
        </p:nvSpPr>
        <p:spPr bwMode="auto">
          <a:xfrm>
            <a:off x="5961063" y="3419475"/>
            <a:ext cx="917575" cy="122238"/>
          </a:xfrm>
          <a:prstGeom prst="rect">
            <a:avLst/>
          </a:prstGeom>
          <a:noFill/>
          <a:ln w="9525">
            <a:noFill/>
            <a:miter lim="800000"/>
            <a:headEnd/>
            <a:tailEnd/>
          </a:ln>
        </p:spPr>
        <p:txBody>
          <a:bodyPr wrap="none" lIns="0" tIns="0" rIns="0" bIns="0">
            <a:spAutoFit/>
          </a:bodyPr>
          <a:lstStyle/>
          <a:p>
            <a:r>
              <a:rPr lang="en-US" sz="800" b="1">
                <a:solidFill>
                  <a:srgbClr val="000000"/>
                </a:solidFill>
              </a:rPr>
              <a:t>Bulbous corpuscle</a:t>
            </a:r>
            <a:endParaRPr lang="en-US" sz="800" b="1"/>
          </a:p>
        </p:txBody>
      </p:sp>
      <p:sp>
        <p:nvSpPr>
          <p:cNvPr id="12295" name="Rectangle 9"/>
          <p:cNvSpPr>
            <a:spLocks noChangeArrowheads="1"/>
          </p:cNvSpPr>
          <p:nvPr/>
        </p:nvSpPr>
        <p:spPr bwMode="auto">
          <a:xfrm>
            <a:off x="6096000" y="4581525"/>
            <a:ext cx="677863" cy="122238"/>
          </a:xfrm>
          <a:prstGeom prst="rect">
            <a:avLst/>
          </a:prstGeom>
          <a:noFill/>
          <a:ln w="9525">
            <a:noFill/>
            <a:miter lim="800000"/>
            <a:headEnd/>
            <a:tailEnd/>
          </a:ln>
        </p:spPr>
        <p:txBody>
          <a:bodyPr wrap="none" lIns="0" tIns="0" rIns="0" bIns="0">
            <a:spAutoFit/>
          </a:bodyPr>
          <a:lstStyle/>
          <a:p>
            <a:r>
              <a:rPr lang="en-US" sz="800" b="1">
                <a:solidFill>
                  <a:srgbClr val="000000"/>
                </a:solidFill>
              </a:rPr>
              <a:t>Tendon organ</a:t>
            </a:r>
            <a:endParaRPr lang="en-US" sz="800" b="1"/>
          </a:p>
        </p:txBody>
      </p:sp>
      <p:sp>
        <p:nvSpPr>
          <p:cNvPr id="12296" name="Rectangle 10"/>
          <p:cNvSpPr>
            <a:spLocks noChangeArrowheads="1"/>
          </p:cNvSpPr>
          <p:nvPr/>
        </p:nvSpPr>
        <p:spPr bwMode="auto">
          <a:xfrm>
            <a:off x="4291013" y="4581525"/>
            <a:ext cx="731837" cy="122238"/>
          </a:xfrm>
          <a:prstGeom prst="rect">
            <a:avLst/>
          </a:prstGeom>
          <a:noFill/>
          <a:ln w="9525">
            <a:noFill/>
            <a:miter lim="800000"/>
            <a:headEnd/>
            <a:tailEnd/>
          </a:ln>
        </p:spPr>
        <p:txBody>
          <a:bodyPr wrap="none" lIns="0" tIns="0" rIns="0" bIns="0">
            <a:spAutoFit/>
          </a:bodyPr>
          <a:lstStyle/>
          <a:p>
            <a:r>
              <a:rPr lang="en-US" sz="800" b="1">
                <a:solidFill>
                  <a:srgbClr val="000000"/>
                </a:solidFill>
              </a:rPr>
              <a:t>Muscle spindle</a:t>
            </a:r>
            <a:endParaRPr lang="en-US" sz="800" b="1"/>
          </a:p>
        </p:txBody>
      </p:sp>
      <p:sp>
        <p:nvSpPr>
          <p:cNvPr id="12297" name="Rectangle 11"/>
          <p:cNvSpPr>
            <a:spLocks noChangeArrowheads="1"/>
          </p:cNvSpPr>
          <p:nvPr/>
        </p:nvSpPr>
        <p:spPr bwMode="auto">
          <a:xfrm>
            <a:off x="2455863" y="4581525"/>
            <a:ext cx="931862" cy="122238"/>
          </a:xfrm>
          <a:prstGeom prst="rect">
            <a:avLst/>
          </a:prstGeom>
          <a:noFill/>
          <a:ln w="9525">
            <a:noFill/>
            <a:miter lim="800000"/>
            <a:headEnd/>
            <a:tailEnd/>
          </a:ln>
        </p:spPr>
        <p:txBody>
          <a:bodyPr wrap="none" lIns="0" tIns="0" rIns="0" bIns="0">
            <a:spAutoFit/>
          </a:bodyPr>
          <a:lstStyle/>
          <a:p>
            <a:r>
              <a:rPr lang="en-US" sz="800" b="1">
                <a:solidFill>
                  <a:srgbClr val="000000"/>
                </a:solidFill>
              </a:rPr>
              <a:t>Lamellar corpuscle</a:t>
            </a:r>
            <a:endParaRPr lang="en-US" sz="800" b="1"/>
          </a:p>
        </p:txBody>
      </p:sp>
      <p:sp>
        <p:nvSpPr>
          <p:cNvPr id="12298" name="Rectangle 12"/>
          <p:cNvSpPr>
            <a:spLocks noChangeArrowheads="1"/>
          </p:cNvSpPr>
          <p:nvPr/>
        </p:nvSpPr>
        <p:spPr bwMode="auto">
          <a:xfrm>
            <a:off x="4400550" y="2220913"/>
            <a:ext cx="557213" cy="122237"/>
          </a:xfrm>
          <a:prstGeom prst="rect">
            <a:avLst/>
          </a:prstGeom>
          <a:noFill/>
          <a:ln w="9525">
            <a:noFill/>
            <a:miter lim="800000"/>
            <a:headEnd/>
            <a:tailEnd/>
          </a:ln>
        </p:spPr>
        <p:txBody>
          <a:bodyPr wrap="none" lIns="0" tIns="0" rIns="0" bIns="0">
            <a:spAutoFit/>
          </a:bodyPr>
          <a:lstStyle/>
          <a:p>
            <a:r>
              <a:rPr lang="en-US" sz="800" b="1">
                <a:solidFill>
                  <a:srgbClr val="000000"/>
                </a:solidFill>
              </a:rPr>
              <a:t>Tactile disc</a:t>
            </a:r>
            <a:endParaRPr lang="en-US" sz="800" b="1"/>
          </a:p>
        </p:txBody>
      </p:sp>
      <p:sp>
        <p:nvSpPr>
          <p:cNvPr id="12299" name="Freeform 13"/>
          <p:cNvSpPr>
            <a:spLocks/>
          </p:cNvSpPr>
          <p:nvPr/>
        </p:nvSpPr>
        <p:spPr bwMode="auto">
          <a:xfrm>
            <a:off x="4941888" y="1914525"/>
            <a:ext cx="46037" cy="58738"/>
          </a:xfrm>
          <a:custGeom>
            <a:avLst/>
            <a:gdLst>
              <a:gd name="T0" fmla="*/ 2147483647 w 45"/>
              <a:gd name="T1" fmla="*/ 2147483647 h 58"/>
              <a:gd name="T2" fmla="*/ 2147483647 w 45"/>
              <a:gd name="T3" fmla="*/ 2147483647 h 58"/>
              <a:gd name="T4" fmla="*/ 2147483647 w 45"/>
              <a:gd name="T5" fmla="*/ 2147483647 h 58"/>
              <a:gd name="T6" fmla="*/ 2147483647 w 45"/>
              <a:gd name="T7" fmla="*/ 2147483647 h 58"/>
              <a:gd name="T8" fmla="*/ 2147483647 w 45"/>
              <a:gd name="T9" fmla="*/ 0 h 58"/>
              <a:gd name="T10" fmla="*/ 2147483647 w 45"/>
              <a:gd name="T11" fmla="*/ 0 h 58"/>
              <a:gd name="T12" fmla="*/ 2147483647 w 45"/>
              <a:gd name="T13" fmla="*/ 2147483647 h 58"/>
              <a:gd name="T14" fmla="*/ 2147483647 w 45"/>
              <a:gd name="T15" fmla="*/ 0 h 58"/>
              <a:gd name="T16" fmla="*/ 0 w 45"/>
              <a:gd name="T17" fmla="*/ 0 h 58"/>
              <a:gd name="T18" fmla="*/ 0 w 45"/>
              <a:gd name="T19" fmla="*/ 2147483647 h 58"/>
              <a:gd name="T20" fmla="*/ 2147483647 w 45"/>
              <a:gd name="T21" fmla="*/ 2147483647 h 58"/>
              <a:gd name="T22" fmla="*/ 2147483647 w 45"/>
              <a:gd name="T23" fmla="*/ 2147483647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58"/>
              <a:gd name="T38" fmla="*/ 45 w 45"/>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58">
                <a:moveTo>
                  <a:pt x="11" y="58"/>
                </a:moveTo>
                <a:lnTo>
                  <a:pt x="11" y="20"/>
                </a:lnTo>
                <a:lnTo>
                  <a:pt x="35" y="58"/>
                </a:lnTo>
                <a:lnTo>
                  <a:pt x="45" y="58"/>
                </a:lnTo>
                <a:lnTo>
                  <a:pt x="45" y="0"/>
                </a:lnTo>
                <a:lnTo>
                  <a:pt x="35" y="0"/>
                </a:lnTo>
                <a:lnTo>
                  <a:pt x="35" y="38"/>
                </a:lnTo>
                <a:lnTo>
                  <a:pt x="11" y="0"/>
                </a:lnTo>
                <a:lnTo>
                  <a:pt x="0" y="0"/>
                </a:lnTo>
                <a:lnTo>
                  <a:pt x="0" y="58"/>
                </a:lnTo>
                <a:lnTo>
                  <a:pt x="11" y="58"/>
                </a:lnTo>
                <a:close/>
              </a:path>
            </a:pathLst>
          </a:custGeom>
          <a:solidFill>
            <a:srgbClr val="FFFFFF"/>
          </a:solidFill>
          <a:ln w="14288">
            <a:solidFill>
              <a:srgbClr val="FFFFFF"/>
            </a:solidFill>
            <a:round/>
            <a:headEnd/>
            <a:tailEnd/>
          </a:ln>
        </p:spPr>
        <p:txBody>
          <a:bodyPr/>
          <a:lstStyle/>
          <a:p>
            <a:endParaRPr lang="en-US" sz="800">
              <a:latin typeface="Times New Roman" pitchFamily="18" charset="0"/>
            </a:endParaRPr>
          </a:p>
        </p:txBody>
      </p:sp>
      <p:sp>
        <p:nvSpPr>
          <p:cNvPr id="12300" name="Freeform 14"/>
          <p:cNvSpPr>
            <a:spLocks noEditPoints="1"/>
          </p:cNvSpPr>
          <p:nvPr/>
        </p:nvSpPr>
        <p:spPr bwMode="auto">
          <a:xfrm>
            <a:off x="4995863" y="1930400"/>
            <a:ext cx="38100" cy="42863"/>
          </a:xfrm>
          <a:custGeom>
            <a:avLst/>
            <a:gdLst>
              <a:gd name="T0" fmla="*/ 2147483647 w 38"/>
              <a:gd name="T1" fmla="*/ 2147483647 h 43"/>
              <a:gd name="T2" fmla="*/ 2147483647 w 38"/>
              <a:gd name="T3" fmla="*/ 2147483647 h 43"/>
              <a:gd name="T4" fmla="*/ 2147483647 w 38"/>
              <a:gd name="T5" fmla="*/ 2147483647 h 43"/>
              <a:gd name="T6" fmla="*/ 2147483647 w 38"/>
              <a:gd name="T7" fmla="*/ 2147483647 h 43"/>
              <a:gd name="T8" fmla="*/ 2147483647 w 38"/>
              <a:gd name="T9" fmla="*/ 2147483647 h 43"/>
              <a:gd name="T10" fmla="*/ 2147483647 w 38"/>
              <a:gd name="T11" fmla="*/ 2147483647 h 43"/>
              <a:gd name="T12" fmla="*/ 2147483647 w 38"/>
              <a:gd name="T13" fmla="*/ 2147483647 h 43"/>
              <a:gd name="T14" fmla="*/ 2147483647 w 38"/>
              <a:gd name="T15" fmla="*/ 2147483647 h 43"/>
              <a:gd name="T16" fmla="*/ 2147483647 w 38"/>
              <a:gd name="T17" fmla="*/ 2147483647 h 43"/>
              <a:gd name="T18" fmla="*/ 2147483647 w 38"/>
              <a:gd name="T19" fmla="*/ 2147483647 h 43"/>
              <a:gd name="T20" fmla="*/ 2147483647 w 38"/>
              <a:gd name="T21" fmla="*/ 2147483647 h 43"/>
              <a:gd name="T22" fmla="*/ 2147483647 w 38"/>
              <a:gd name="T23" fmla="*/ 2147483647 h 43"/>
              <a:gd name="T24" fmla="*/ 2147483647 w 38"/>
              <a:gd name="T25" fmla="*/ 2147483647 h 43"/>
              <a:gd name="T26" fmla="*/ 2147483647 w 38"/>
              <a:gd name="T27" fmla="*/ 2147483647 h 43"/>
              <a:gd name="T28" fmla="*/ 2147483647 w 38"/>
              <a:gd name="T29" fmla="*/ 2147483647 h 43"/>
              <a:gd name="T30" fmla="*/ 2147483647 w 38"/>
              <a:gd name="T31" fmla="*/ 0 h 43"/>
              <a:gd name="T32" fmla="*/ 2147483647 w 38"/>
              <a:gd name="T33" fmla="*/ 0 h 43"/>
              <a:gd name="T34" fmla="*/ 2147483647 w 38"/>
              <a:gd name="T35" fmla="*/ 2147483647 h 43"/>
              <a:gd name="T36" fmla="*/ 2147483647 w 38"/>
              <a:gd name="T37" fmla="*/ 2147483647 h 43"/>
              <a:gd name="T38" fmla="*/ 2147483647 w 38"/>
              <a:gd name="T39" fmla="*/ 2147483647 h 43"/>
              <a:gd name="T40" fmla="*/ 2147483647 w 38"/>
              <a:gd name="T41" fmla="*/ 2147483647 h 43"/>
              <a:gd name="T42" fmla="*/ 0 w 38"/>
              <a:gd name="T43" fmla="*/ 2147483647 h 43"/>
              <a:gd name="T44" fmla="*/ 0 w 38"/>
              <a:gd name="T45" fmla="*/ 2147483647 h 43"/>
              <a:gd name="T46" fmla="*/ 0 w 38"/>
              <a:gd name="T47" fmla="*/ 2147483647 h 43"/>
              <a:gd name="T48" fmla="*/ 2147483647 w 38"/>
              <a:gd name="T49" fmla="*/ 2147483647 h 43"/>
              <a:gd name="T50" fmla="*/ 2147483647 w 38"/>
              <a:gd name="T51" fmla="*/ 2147483647 h 43"/>
              <a:gd name="T52" fmla="*/ 2147483647 w 38"/>
              <a:gd name="T53" fmla="*/ 2147483647 h 43"/>
              <a:gd name="T54" fmla="*/ 2147483647 w 38"/>
              <a:gd name="T55" fmla="*/ 2147483647 h 43"/>
              <a:gd name="T56" fmla="*/ 2147483647 w 38"/>
              <a:gd name="T57" fmla="*/ 2147483647 h 43"/>
              <a:gd name="T58" fmla="*/ 2147483647 w 38"/>
              <a:gd name="T59" fmla="*/ 2147483647 h 43"/>
              <a:gd name="T60" fmla="*/ 2147483647 w 38"/>
              <a:gd name="T61" fmla="*/ 2147483647 h 43"/>
              <a:gd name="T62" fmla="*/ 2147483647 w 38"/>
              <a:gd name="T63" fmla="*/ 2147483647 h 43"/>
              <a:gd name="T64" fmla="*/ 2147483647 w 38"/>
              <a:gd name="T65" fmla="*/ 2147483647 h 43"/>
              <a:gd name="T66" fmla="*/ 2147483647 w 38"/>
              <a:gd name="T67" fmla="*/ 2147483647 h 43"/>
              <a:gd name="T68" fmla="*/ 2147483647 w 38"/>
              <a:gd name="T69" fmla="*/ 2147483647 h 43"/>
              <a:gd name="T70" fmla="*/ 2147483647 w 38"/>
              <a:gd name="T71" fmla="*/ 2147483647 h 43"/>
              <a:gd name="T72" fmla="*/ 2147483647 w 38"/>
              <a:gd name="T73" fmla="*/ 2147483647 h 43"/>
              <a:gd name="T74" fmla="*/ 2147483647 w 38"/>
              <a:gd name="T75" fmla="*/ 2147483647 h 43"/>
              <a:gd name="T76" fmla="*/ 2147483647 w 38"/>
              <a:gd name="T77" fmla="*/ 2147483647 h 43"/>
              <a:gd name="T78" fmla="*/ 2147483647 w 38"/>
              <a:gd name="T79" fmla="*/ 2147483647 h 43"/>
              <a:gd name="T80" fmla="*/ 2147483647 w 38"/>
              <a:gd name="T81" fmla="*/ 2147483647 h 43"/>
              <a:gd name="T82" fmla="*/ 2147483647 w 38"/>
              <a:gd name="T83" fmla="*/ 2147483647 h 43"/>
              <a:gd name="T84" fmla="*/ 2147483647 w 38"/>
              <a:gd name="T85" fmla="*/ 2147483647 h 43"/>
              <a:gd name="T86" fmla="*/ 2147483647 w 38"/>
              <a:gd name="T87" fmla="*/ 2147483647 h 43"/>
              <a:gd name="T88" fmla="*/ 2147483647 w 38"/>
              <a:gd name="T89" fmla="*/ 2147483647 h 43"/>
              <a:gd name="T90" fmla="*/ 2147483647 w 38"/>
              <a:gd name="T91" fmla="*/ 2147483647 h 43"/>
              <a:gd name="T92" fmla="*/ 2147483647 w 38"/>
              <a:gd name="T93" fmla="*/ 2147483647 h 43"/>
              <a:gd name="T94" fmla="*/ 2147483647 w 38"/>
              <a:gd name="T95" fmla="*/ 2147483647 h 43"/>
              <a:gd name="T96" fmla="*/ 2147483647 w 38"/>
              <a:gd name="T97" fmla="*/ 2147483647 h 43"/>
              <a:gd name="T98" fmla="*/ 2147483647 w 38"/>
              <a:gd name="T99" fmla="*/ 2147483647 h 43"/>
              <a:gd name="T100" fmla="*/ 2147483647 w 38"/>
              <a:gd name="T101" fmla="*/ 2147483647 h 43"/>
              <a:gd name="T102" fmla="*/ 2147483647 w 38"/>
              <a:gd name="T103" fmla="*/ 2147483647 h 43"/>
              <a:gd name="T104" fmla="*/ 2147483647 w 38"/>
              <a:gd name="T105" fmla="*/ 2147483647 h 43"/>
              <a:gd name="T106" fmla="*/ 2147483647 w 38"/>
              <a:gd name="T107" fmla="*/ 2147483647 h 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43"/>
              <a:gd name="T164" fmla="*/ 38 w 38"/>
              <a:gd name="T165" fmla="*/ 43 h 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43">
                <a:moveTo>
                  <a:pt x="24" y="34"/>
                </a:moveTo>
                <a:lnTo>
                  <a:pt x="24" y="34"/>
                </a:lnTo>
                <a:lnTo>
                  <a:pt x="20" y="36"/>
                </a:lnTo>
                <a:lnTo>
                  <a:pt x="17" y="34"/>
                </a:lnTo>
                <a:lnTo>
                  <a:pt x="15" y="32"/>
                </a:lnTo>
                <a:lnTo>
                  <a:pt x="11" y="31"/>
                </a:lnTo>
                <a:lnTo>
                  <a:pt x="11" y="25"/>
                </a:lnTo>
                <a:lnTo>
                  <a:pt x="38" y="25"/>
                </a:lnTo>
                <a:lnTo>
                  <a:pt x="38" y="14"/>
                </a:lnTo>
                <a:lnTo>
                  <a:pt x="33" y="7"/>
                </a:lnTo>
                <a:lnTo>
                  <a:pt x="27" y="2"/>
                </a:lnTo>
                <a:lnTo>
                  <a:pt x="18" y="0"/>
                </a:lnTo>
                <a:lnTo>
                  <a:pt x="11" y="2"/>
                </a:lnTo>
                <a:lnTo>
                  <a:pt x="6" y="7"/>
                </a:lnTo>
                <a:lnTo>
                  <a:pt x="2" y="14"/>
                </a:lnTo>
                <a:lnTo>
                  <a:pt x="0" y="23"/>
                </a:lnTo>
                <a:lnTo>
                  <a:pt x="0" y="31"/>
                </a:lnTo>
                <a:lnTo>
                  <a:pt x="4" y="36"/>
                </a:lnTo>
                <a:lnTo>
                  <a:pt x="8" y="40"/>
                </a:lnTo>
                <a:lnTo>
                  <a:pt x="11" y="41"/>
                </a:lnTo>
                <a:lnTo>
                  <a:pt x="20" y="43"/>
                </a:lnTo>
                <a:lnTo>
                  <a:pt x="26" y="43"/>
                </a:lnTo>
                <a:lnTo>
                  <a:pt x="31" y="41"/>
                </a:lnTo>
                <a:lnTo>
                  <a:pt x="35" y="36"/>
                </a:lnTo>
                <a:lnTo>
                  <a:pt x="38" y="32"/>
                </a:lnTo>
                <a:lnTo>
                  <a:pt x="27" y="31"/>
                </a:lnTo>
                <a:lnTo>
                  <a:pt x="24" y="34"/>
                </a:lnTo>
                <a:close/>
                <a:moveTo>
                  <a:pt x="11" y="18"/>
                </a:moveTo>
                <a:lnTo>
                  <a:pt x="11" y="18"/>
                </a:lnTo>
                <a:lnTo>
                  <a:pt x="11" y="14"/>
                </a:lnTo>
                <a:lnTo>
                  <a:pt x="13" y="13"/>
                </a:lnTo>
                <a:lnTo>
                  <a:pt x="17" y="9"/>
                </a:lnTo>
                <a:lnTo>
                  <a:pt x="20" y="9"/>
                </a:lnTo>
                <a:lnTo>
                  <a:pt x="22" y="9"/>
                </a:lnTo>
                <a:lnTo>
                  <a:pt x="26" y="11"/>
                </a:lnTo>
                <a:lnTo>
                  <a:pt x="27" y="14"/>
                </a:lnTo>
                <a:lnTo>
                  <a:pt x="27" y="18"/>
                </a:lnTo>
                <a:lnTo>
                  <a:pt x="11" y="18"/>
                </a:lnTo>
                <a:close/>
              </a:path>
            </a:pathLst>
          </a:custGeom>
          <a:solidFill>
            <a:srgbClr val="FFFFFF"/>
          </a:solidFill>
          <a:ln w="14288">
            <a:solidFill>
              <a:srgbClr val="FFFFFF"/>
            </a:solidFill>
            <a:round/>
            <a:headEnd/>
            <a:tailEnd/>
          </a:ln>
        </p:spPr>
        <p:txBody>
          <a:bodyPr/>
          <a:lstStyle/>
          <a:p>
            <a:endParaRPr lang="en-US" sz="800">
              <a:latin typeface="Times New Roman" pitchFamily="18" charset="0"/>
            </a:endParaRPr>
          </a:p>
        </p:txBody>
      </p:sp>
      <p:sp>
        <p:nvSpPr>
          <p:cNvPr id="12301" name="Freeform 15"/>
          <p:cNvSpPr>
            <a:spLocks/>
          </p:cNvSpPr>
          <p:nvPr/>
        </p:nvSpPr>
        <p:spPr bwMode="auto">
          <a:xfrm>
            <a:off x="5043488" y="1930400"/>
            <a:ext cx="26987" cy="42863"/>
          </a:xfrm>
          <a:custGeom>
            <a:avLst/>
            <a:gdLst>
              <a:gd name="T0" fmla="*/ 2147483647 w 27"/>
              <a:gd name="T1" fmla="*/ 2147483647 h 43"/>
              <a:gd name="T2" fmla="*/ 2147483647 w 27"/>
              <a:gd name="T3" fmla="*/ 2147483647 h 43"/>
              <a:gd name="T4" fmla="*/ 2147483647 w 27"/>
              <a:gd name="T5" fmla="*/ 2147483647 h 43"/>
              <a:gd name="T6" fmla="*/ 2147483647 w 27"/>
              <a:gd name="T7" fmla="*/ 2147483647 h 43"/>
              <a:gd name="T8" fmla="*/ 2147483647 w 27"/>
              <a:gd name="T9" fmla="*/ 2147483647 h 43"/>
              <a:gd name="T10" fmla="*/ 2147483647 w 27"/>
              <a:gd name="T11" fmla="*/ 2147483647 h 43"/>
              <a:gd name="T12" fmla="*/ 2147483647 w 27"/>
              <a:gd name="T13" fmla="*/ 2147483647 h 43"/>
              <a:gd name="T14" fmla="*/ 2147483647 w 27"/>
              <a:gd name="T15" fmla="*/ 2147483647 h 43"/>
              <a:gd name="T16" fmla="*/ 2147483647 w 27"/>
              <a:gd name="T17" fmla="*/ 2147483647 h 43"/>
              <a:gd name="T18" fmla="*/ 2147483647 w 27"/>
              <a:gd name="T19" fmla="*/ 2147483647 h 43"/>
              <a:gd name="T20" fmla="*/ 2147483647 w 27"/>
              <a:gd name="T21" fmla="*/ 2147483647 h 43"/>
              <a:gd name="T22" fmla="*/ 2147483647 w 27"/>
              <a:gd name="T23" fmla="*/ 0 h 43"/>
              <a:gd name="T24" fmla="*/ 2147483647 w 27"/>
              <a:gd name="T25" fmla="*/ 0 h 43"/>
              <a:gd name="T26" fmla="*/ 2147483647 w 27"/>
              <a:gd name="T27" fmla="*/ 2147483647 h 43"/>
              <a:gd name="T28" fmla="*/ 2147483647 w 27"/>
              <a:gd name="T29" fmla="*/ 2147483647 h 43"/>
              <a:gd name="T30" fmla="*/ 2147483647 w 27"/>
              <a:gd name="T31" fmla="*/ 2147483647 h 43"/>
              <a:gd name="T32" fmla="*/ 2147483647 w 27"/>
              <a:gd name="T33" fmla="*/ 2147483647 h 43"/>
              <a:gd name="T34" fmla="*/ 0 w 27"/>
              <a:gd name="T35" fmla="*/ 2147483647 h 43"/>
              <a:gd name="T36" fmla="*/ 0 w 27"/>
              <a:gd name="T37" fmla="*/ 2147483647 h 43"/>
              <a:gd name="T38" fmla="*/ 2147483647 w 27"/>
              <a:gd name="T39" fmla="*/ 2147483647 h 43"/>
              <a:gd name="T40" fmla="*/ 2147483647 w 27"/>
              <a:gd name="T41" fmla="*/ 2147483647 h 43"/>
              <a:gd name="T42" fmla="*/ 2147483647 w 27"/>
              <a:gd name="T43" fmla="*/ 2147483647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
              <a:gd name="T67" fmla="*/ 0 h 43"/>
              <a:gd name="T68" fmla="*/ 27 w 27"/>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 h="43">
                <a:moveTo>
                  <a:pt x="11" y="31"/>
                </a:moveTo>
                <a:lnTo>
                  <a:pt x="11" y="31"/>
                </a:lnTo>
                <a:lnTo>
                  <a:pt x="11" y="16"/>
                </a:lnTo>
                <a:lnTo>
                  <a:pt x="15" y="13"/>
                </a:lnTo>
                <a:lnTo>
                  <a:pt x="18" y="11"/>
                </a:lnTo>
                <a:lnTo>
                  <a:pt x="24" y="13"/>
                </a:lnTo>
                <a:lnTo>
                  <a:pt x="27" y="4"/>
                </a:lnTo>
                <a:lnTo>
                  <a:pt x="20" y="0"/>
                </a:lnTo>
                <a:lnTo>
                  <a:pt x="15" y="2"/>
                </a:lnTo>
                <a:lnTo>
                  <a:pt x="9" y="7"/>
                </a:lnTo>
                <a:lnTo>
                  <a:pt x="9" y="2"/>
                </a:lnTo>
                <a:lnTo>
                  <a:pt x="0" y="2"/>
                </a:lnTo>
                <a:lnTo>
                  <a:pt x="0" y="43"/>
                </a:lnTo>
                <a:lnTo>
                  <a:pt x="11" y="43"/>
                </a:lnTo>
                <a:lnTo>
                  <a:pt x="11" y="31"/>
                </a:lnTo>
                <a:close/>
              </a:path>
            </a:pathLst>
          </a:custGeom>
          <a:solidFill>
            <a:srgbClr val="FFFFFF"/>
          </a:solidFill>
          <a:ln w="14288">
            <a:solidFill>
              <a:srgbClr val="FFFFFF"/>
            </a:solidFill>
            <a:round/>
            <a:headEnd/>
            <a:tailEnd/>
          </a:ln>
        </p:spPr>
        <p:txBody>
          <a:bodyPr/>
          <a:lstStyle/>
          <a:p>
            <a:endParaRPr lang="en-US" sz="800">
              <a:latin typeface="Times New Roman" pitchFamily="18" charset="0"/>
            </a:endParaRPr>
          </a:p>
        </p:txBody>
      </p:sp>
      <p:sp>
        <p:nvSpPr>
          <p:cNvPr id="12302" name="Freeform 16"/>
          <p:cNvSpPr>
            <a:spLocks/>
          </p:cNvSpPr>
          <p:nvPr/>
        </p:nvSpPr>
        <p:spPr bwMode="auto">
          <a:xfrm>
            <a:off x="5068888" y="1931988"/>
            <a:ext cx="44450" cy="41275"/>
          </a:xfrm>
          <a:custGeom>
            <a:avLst/>
            <a:gdLst>
              <a:gd name="T0" fmla="*/ 2147483647 w 44"/>
              <a:gd name="T1" fmla="*/ 2147483647 h 41"/>
              <a:gd name="T2" fmla="*/ 2147483647 w 44"/>
              <a:gd name="T3" fmla="*/ 0 h 41"/>
              <a:gd name="T4" fmla="*/ 2147483647 w 44"/>
              <a:gd name="T5" fmla="*/ 0 h 41"/>
              <a:gd name="T6" fmla="*/ 2147483647 w 44"/>
              <a:gd name="T7" fmla="*/ 2147483647 h 41"/>
              <a:gd name="T8" fmla="*/ 2147483647 w 44"/>
              <a:gd name="T9" fmla="*/ 2147483647 h 41"/>
              <a:gd name="T10" fmla="*/ 2147483647 w 44"/>
              <a:gd name="T11" fmla="*/ 2147483647 h 41"/>
              <a:gd name="T12" fmla="*/ 2147483647 w 44"/>
              <a:gd name="T13" fmla="*/ 2147483647 h 41"/>
              <a:gd name="T14" fmla="*/ 2147483647 w 44"/>
              <a:gd name="T15" fmla="*/ 2147483647 h 41"/>
              <a:gd name="T16" fmla="*/ 2147483647 w 44"/>
              <a:gd name="T17" fmla="*/ 2147483647 h 41"/>
              <a:gd name="T18" fmla="*/ 2147483647 w 44"/>
              <a:gd name="T19" fmla="*/ 0 h 41"/>
              <a:gd name="T20" fmla="*/ 0 w 44"/>
              <a:gd name="T21" fmla="*/ 0 h 41"/>
              <a:gd name="T22" fmla="*/ 2147483647 w 44"/>
              <a:gd name="T23" fmla="*/ 2147483647 h 41"/>
              <a:gd name="T24" fmla="*/ 2147483647 w 44"/>
              <a:gd name="T25" fmla="*/ 2147483647 h 41"/>
              <a:gd name="T26" fmla="*/ 2147483647 w 44"/>
              <a:gd name="T27" fmla="*/ 2147483647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41"/>
              <a:gd name="T44" fmla="*/ 44 w 44"/>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41">
                <a:moveTo>
                  <a:pt x="28" y="41"/>
                </a:moveTo>
                <a:lnTo>
                  <a:pt x="44" y="0"/>
                </a:lnTo>
                <a:lnTo>
                  <a:pt x="33" y="0"/>
                </a:lnTo>
                <a:lnTo>
                  <a:pt x="24" y="21"/>
                </a:lnTo>
                <a:lnTo>
                  <a:pt x="24" y="25"/>
                </a:lnTo>
                <a:lnTo>
                  <a:pt x="22" y="29"/>
                </a:lnTo>
                <a:lnTo>
                  <a:pt x="20" y="21"/>
                </a:lnTo>
                <a:lnTo>
                  <a:pt x="13" y="0"/>
                </a:lnTo>
                <a:lnTo>
                  <a:pt x="0" y="0"/>
                </a:lnTo>
                <a:lnTo>
                  <a:pt x="18" y="41"/>
                </a:lnTo>
                <a:lnTo>
                  <a:pt x="28" y="41"/>
                </a:lnTo>
                <a:close/>
              </a:path>
            </a:pathLst>
          </a:custGeom>
          <a:solidFill>
            <a:srgbClr val="FFFFFF"/>
          </a:solidFill>
          <a:ln w="14288">
            <a:solidFill>
              <a:srgbClr val="FFFFFF"/>
            </a:solidFill>
            <a:round/>
            <a:headEnd/>
            <a:tailEnd/>
          </a:ln>
        </p:spPr>
        <p:txBody>
          <a:bodyPr/>
          <a:lstStyle/>
          <a:p>
            <a:endParaRPr lang="en-US" sz="800">
              <a:latin typeface="Times New Roman" pitchFamily="18" charset="0"/>
            </a:endParaRPr>
          </a:p>
        </p:txBody>
      </p:sp>
      <p:sp>
        <p:nvSpPr>
          <p:cNvPr id="12303" name="Freeform 17"/>
          <p:cNvSpPr>
            <a:spLocks noEditPoints="1"/>
          </p:cNvSpPr>
          <p:nvPr/>
        </p:nvSpPr>
        <p:spPr bwMode="auto">
          <a:xfrm>
            <a:off x="5116513" y="1930400"/>
            <a:ext cx="38100" cy="42863"/>
          </a:xfrm>
          <a:custGeom>
            <a:avLst/>
            <a:gdLst>
              <a:gd name="T0" fmla="*/ 2147483647 w 38"/>
              <a:gd name="T1" fmla="*/ 2147483647 h 43"/>
              <a:gd name="T2" fmla="*/ 2147483647 w 38"/>
              <a:gd name="T3" fmla="*/ 2147483647 h 43"/>
              <a:gd name="T4" fmla="*/ 2147483647 w 38"/>
              <a:gd name="T5" fmla="*/ 2147483647 h 43"/>
              <a:gd name="T6" fmla="*/ 2147483647 w 38"/>
              <a:gd name="T7" fmla="*/ 2147483647 h 43"/>
              <a:gd name="T8" fmla="*/ 2147483647 w 38"/>
              <a:gd name="T9" fmla="*/ 2147483647 h 43"/>
              <a:gd name="T10" fmla="*/ 2147483647 w 38"/>
              <a:gd name="T11" fmla="*/ 2147483647 h 43"/>
              <a:gd name="T12" fmla="*/ 2147483647 w 38"/>
              <a:gd name="T13" fmla="*/ 2147483647 h 43"/>
              <a:gd name="T14" fmla="*/ 2147483647 w 38"/>
              <a:gd name="T15" fmla="*/ 2147483647 h 43"/>
              <a:gd name="T16" fmla="*/ 2147483647 w 38"/>
              <a:gd name="T17" fmla="*/ 2147483647 h 43"/>
              <a:gd name="T18" fmla="*/ 2147483647 w 38"/>
              <a:gd name="T19" fmla="*/ 2147483647 h 43"/>
              <a:gd name="T20" fmla="*/ 2147483647 w 38"/>
              <a:gd name="T21" fmla="*/ 2147483647 h 43"/>
              <a:gd name="T22" fmla="*/ 2147483647 w 38"/>
              <a:gd name="T23" fmla="*/ 2147483647 h 43"/>
              <a:gd name="T24" fmla="*/ 2147483647 w 38"/>
              <a:gd name="T25" fmla="*/ 2147483647 h 43"/>
              <a:gd name="T26" fmla="*/ 2147483647 w 38"/>
              <a:gd name="T27" fmla="*/ 2147483647 h 43"/>
              <a:gd name="T28" fmla="*/ 2147483647 w 38"/>
              <a:gd name="T29" fmla="*/ 2147483647 h 43"/>
              <a:gd name="T30" fmla="*/ 2147483647 w 38"/>
              <a:gd name="T31" fmla="*/ 0 h 43"/>
              <a:gd name="T32" fmla="*/ 2147483647 w 38"/>
              <a:gd name="T33" fmla="*/ 0 h 43"/>
              <a:gd name="T34" fmla="*/ 2147483647 w 38"/>
              <a:gd name="T35" fmla="*/ 2147483647 h 43"/>
              <a:gd name="T36" fmla="*/ 2147483647 w 38"/>
              <a:gd name="T37" fmla="*/ 2147483647 h 43"/>
              <a:gd name="T38" fmla="*/ 2147483647 w 38"/>
              <a:gd name="T39" fmla="*/ 2147483647 h 43"/>
              <a:gd name="T40" fmla="*/ 2147483647 w 38"/>
              <a:gd name="T41" fmla="*/ 2147483647 h 43"/>
              <a:gd name="T42" fmla="*/ 0 w 38"/>
              <a:gd name="T43" fmla="*/ 2147483647 h 43"/>
              <a:gd name="T44" fmla="*/ 0 w 38"/>
              <a:gd name="T45" fmla="*/ 2147483647 h 43"/>
              <a:gd name="T46" fmla="*/ 2147483647 w 38"/>
              <a:gd name="T47" fmla="*/ 2147483647 h 43"/>
              <a:gd name="T48" fmla="*/ 2147483647 w 38"/>
              <a:gd name="T49" fmla="*/ 2147483647 h 43"/>
              <a:gd name="T50" fmla="*/ 2147483647 w 38"/>
              <a:gd name="T51" fmla="*/ 2147483647 h 43"/>
              <a:gd name="T52" fmla="*/ 2147483647 w 38"/>
              <a:gd name="T53" fmla="*/ 2147483647 h 43"/>
              <a:gd name="T54" fmla="*/ 2147483647 w 38"/>
              <a:gd name="T55" fmla="*/ 2147483647 h 43"/>
              <a:gd name="T56" fmla="*/ 2147483647 w 38"/>
              <a:gd name="T57" fmla="*/ 2147483647 h 43"/>
              <a:gd name="T58" fmla="*/ 2147483647 w 38"/>
              <a:gd name="T59" fmla="*/ 2147483647 h 43"/>
              <a:gd name="T60" fmla="*/ 2147483647 w 38"/>
              <a:gd name="T61" fmla="*/ 2147483647 h 43"/>
              <a:gd name="T62" fmla="*/ 2147483647 w 38"/>
              <a:gd name="T63" fmla="*/ 2147483647 h 43"/>
              <a:gd name="T64" fmla="*/ 2147483647 w 38"/>
              <a:gd name="T65" fmla="*/ 2147483647 h 43"/>
              <a:gd name="T66" fmla="*/ 2147483647 w 38"/>
              <a:gd name="T67" fmla="*/ 2147483647 h 43"/>
              <a:gd name="T68" fmla="*/ 2147483647 w 38"/>
              <a:gd name="T69" fmla="*/ 2147483647 h 43"/>
              <a:gd name="T70" fmla="*/ 2147483647 w 38"/>
              <a:gd name="T71" fmla="*/ 2147483647 h 43"/>
              <a:gd name="T72" fmla="*/ 2147483647 w 38"/>
              <a:gd name="T73" fmla="*/ 2147483647 h 43"/>
              <a:gd name="T74" fmla="*/ 2147483647 w 38"/>
              <a:gd name="T75" fmla="*/ 2147483647 h 43"/>
              <a:gd name="T76" fmla="*/ 2147483647 w 38"/>
              <a:gd name="T77" fmla="*/ 2147483647 h 43"/>
              <a:gd name="T78" fmla="*/ 2147483647 w 38"/>
              <a:gd name="T79" fmla="*/ 2147483647 h 43"/>
              <a:gd name="T80" fmla="*/ 2147483647 w 38"/>
              <a:gd name="T81" fmla="*/ 2147483647 h 43"/>
              <a:gd name="T82" fmla="*/ 2147483647 w 38"/>
              <a:gd name="T83" fmla="*/ 2147483647 h 43"/>
              <a:gd name="T84" fmla="*/ 2147483647 w 38"/>
              <a:gd name="T85" fmla="*/ 2147483647 h 43"/>
              <a:gd name="T86" fmla="*/ 2147483647 w 38"/>
              <a:gd name="T87" fmla="*/ 2147483647 h 43"/>
              <a:gd name="T88" fmla="*/ 2147483647 w 38"/>
              <a:gd name="T89" fmla="*/ 2147483647 h 43"/>
              <a:gd name="T90" fmla="*/ 2147483647 w 38"/>
              <a:gd name="T91" fmla="*/ 2147483647 h 43"/>
              <a:gd name="T92" fmla="*/ 2147483647 w 38"/>
              <a:gd name="T93" fmla="*/ 2147483647 h 43"/>
              <a:gd name="T94" fmla="*/ 2147483647 w 38"/>
              <a:gd name="T95" fmla="*/ 2147483647 h 43"/>
              <a:gd name="T96" fmla="*/ 2147483647 w 38"/>
              <a:gd name="T97" fmla="*/ 2147483647 h 43"/>
              <a:gd name="T98" fmla="*/ 2147483647 w 38"/>
              <a:gd name="T99" fmla="*/ 2147483647 h 43"/>
              <a:gd name="T100" fmla="*/ 2147483647 w 38"/>
              <a:gd name="T101" fmla="*/ 2147483647 h 43"/>
              <a:gd name="T102" fmla="*/ 2147483647 w 38"/>
              <a:gd name="T103" fmla="*/ 2147483647 h 43"/>
              <a:gd name="T104" fmla="*/ 2147483647 w 38"/>
              <a:gd name="T105" fmla="*/ 2147483647 h 43"/>
              <a:gd name="T106" fmla="*/ 2147483647 w 38"/>
              <a:gd name="T107" fmla="*/ 2147483647 h 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43"/>
              <a:gd name="T164" fmla="*/ 38 w 38"/>
              <a:gd name="T165" fmla="*/ 43 h 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43">
                <a:moveTo>
                  <a:pt x="24" y="34"/>
                </a:moveTo>
                <a:lnTo>
                  <a:pt x="24" y="34"/>
                </a:lnTo>
                <a:lnTo>
                  <a:pt x="20" y="36"/>
                </a:lnTo>
                <a:lnTo>
                  <a:pt x="17" y="34"/>
                </a:lnTo>
                <a:lnTo>
                  <a:pt x="15" y="32"/>
                </a:lnTo>
                <a:lnTo>
                  <a:pt x="13" y="31"/>
                </a:lnTo>
                <a:lnTo>
                  <a:pt x="11" y="25"/>
                </a:lnTo>
                <a:lnTo>
                  <a:pt x="38" y="25"/>
                </a:lnTo>
                <a:lnTo>
                  <a:pt x="38" y="14"/>
                </a:lnTo>
                <a:lnTo>
                  <a:pt x="33" y="7"/>
                </a:lnTo>
                <a:lnTo>
                  <a:pt x="27" y="2"/>
                </a:lnTo>
                <a:lnTo>
                  <a:pt x="18" y="0"/>
                </a:lnTo>
                <a:lnTo>
                  <a:pt x="11" y="2"/>
                </a:lnTo>
                <a:lnTo>
                  <a:pt x="6" y="7"/>
                </a:lnTo>
                <a:lnTo>
                  <a:pt x="2" y="14"/>
                </a:lnTo>
                <a:lnTo>
                  <a:pt x="0" y="23"/>
                </a:lnTo>
                <a:lnTo>
                  <a:pt x="2" y="31"/>
                </a:lnTo>
                <a:lnTo>
                  <a:pt x="4" y="36"/>
                </a:lnTo>
                <a:lnTo>
                  <a:pt x="8" y="40"/>
                </a:lnTo>
                <a:lnTo>
                  <a:pt x="11" y="41"/>
                </a:lnTo>
                <a:lnTo>
                  <a:pt x="20" y="43"/>
                </a:lnTo>
                <a:lnTo>
                  <a:pt x="26" y="43"/>
                </a:lnTo>
                <a:lnTo>
                  <a:pt x="31" y="41"/>
                </a:lnTo>
                <a:lnTo>
                  <a:pt x="35" y="36"/>
                </a:lnTo>
                <a:lnTo>
                  <a:pt x="38" y="32"/>
                </a:lnTo>
                <a:lnTo>
                  <a:pt x="27" y="31"/>
                </a:lnTo>
                <a:lnTo>
                  <a:pt x="24" y="34"/>
                </a:lnTo>
                <a:close/>
                <a:moveTo>
                  <a:pt x="11" y="18"/>
                </a:moveTo>
                <a:lnTo>
                  <a:pt x="11" y="18"/>
                </a:lnTo>
                <a:lnTo>
                  <a:pt x="13" y="14"/>
                </a:lnTo>
                <a:lnTo>
                  <a:pt x="15" y="13"/>
                </a:lnTo>
                <a:lnTo>
                  <a:pt x="17" y="9"/>
                </a:lnTo>
                <a:lnTo>
                  <a:pt x="20" y="9"/>
                </a:lnTo>
                <a:lnTo>
                  <a:pt x="22" y="9"/>
                </a:lnTo>
                <a:lnTo>
                  <a:pt x="26" y="11"/>
                </a:lnTo>
                <a:lnTo>
                  <a:pt x="27" y="14"/>
                </a:lnTo>
                <a:lnTo>
                  <a:pt x="27" y="18"/>
                </a:lnTo>
                <a:lnTo>
                  <a:pt x="11" y="18"/>
                </a:lnTo>
                <a:close/>
              </a:path>
            </a:pathLst>
          </a:custGeom>
          <a:solidFill>
            <a:srgbClr val="FFFFFF"/>
          </a:solidFill>
          <a:ln w="14288">
            <a:solidFill>
              <a:srgbClr val="FFFFFF"/>
            </a:solidFill>
            <a:round/>
            <a:headEnd/>
            <a:tailEnd/>
          </a:ln>
        </p:spPr>
        <p:txBody>
          <a:bodyPr/>
          <a:lstStyle/>
          <a:p>
            <a:endParaRPr lang="en-US" sz="800">
              <a:latin typeface="Times New Roman" pitchFamily="18" charset="0"/>
            </a:endParaRPr>
          </a:p>
        </p:txBody>
      </p:sp>
      <p:sp>
        <p:nvSpPr>
          <p:cNvPr id="12304" name="Freeform 18"/>
          <p:cNvSpPr>
            <a:spLocks noEditPoints="1"/>
          </p:cNvSpPr>
          <p:nvPr/>
        </p:nvSpPr>
        <p:spPr bwMode="auto">
          <a:xfrm>
            <a:off x="5183188" y="1930400"/>
            <a:ext cx="38100" cy="42863"/>
          </a:xfrm>
          <a:custGeom>
            <a:avLst/>
            <a:gdLst>
              <a:gd name="T0" fmla="*/ 2147483647 w 38"/>
              <a:gd name="T1" fmla="*/ 2147483647 h 43"/>
              <a:gd name="T2" fmla="*/ 2147483647 w 38"/>
              <a:gd name="T3" fmla="*/ 2147483647 h 43"/>
              <a:gd name="T4" fmla="*/ 2147483647 w 38"/>
              <a:gd name="T5" fmla="*/ 2147483647 h 43"/>
              <a:gd name="T6" fmla="*/ 2147483647 w 38"/>
              <a:gd name="T7" fmla="*/ 2147483647 h 43"/>
              <a:gd name="T8" fmla="*/ 2147483647 w 38"/>
              <a:gd name="T9" fmla="*/ 2147483647 h 43"/>
              <a:gd name="T10" fmla="*/ 2147483647 w 38"/>
              <a:gd name="T11" fmla="*/ 2147483647 h 43"/>
              <a:gd name="T12" fmla="*/ 2147483647 w 38"/>
              <a:gd name="T13" fmla="*/ 2147483647 h 43"/>
              <a:gd name="T14" fmla="*/ 2147483647 w 38"/>
              <a:gd name="T15" fmla="*/ 2147483647 h 43"/>
              <a:gd name="T16" fmla="*/ 2147483647 w 38"/>
              <a:gd name="T17" fmla="*/ 2147483647 h 43"/>
              <a:gd name="T18" fmla="*/ 2147483647 w 38"/>
              <a:gd name="T19" fmla="*/ 2147483647 h 43"/>
              <a:gd name="T20" fmla="*/ 2147483647 w 38"/>
              <a:gd name="T21" fmla="*/ 2147483647 h 43"/>
              <a:gd name="T22" fmla="*/ 2147483647 w 38"/>
              <a:gd name="T23" fmla="*/ 2147483647 h 43"/>
              <a:gd name="T24" fmla="*/ 2147483647 w 38"/>
              <a:gd name="T25" fmla="*/ 2147483647 h 43"/>
              <a:gd name="T26" fmla="*/ 2147483647 w 38"/>
              <a:gd name="T27" fmla="*/ 2147483647 h 43"/>
              <a:gd name="T28" fmla="*/ 2147483647 w 38"/>
              <a:gd name="T29" fmla="*/ 2147483647 h 43"/>
              <a:gd name="T30" fmla="*/ 2147483647 w 38"/>
              <a:gd name="T31" fmla="*/ 0 h 43"/>
              <a:gd name="T32" fmla="*/ 2147483647 w 38"/>
              <a:gd name="T33" fmla="*/ 0 h 43"/>
              <a:gd name="T34" fmla="*/ 2147483647 w 38"/>
              <a:gd name="T35" fmla="*/ 2147483647 h 43"/>
              <a:gd name="T36" fmla="*/ 2147483647 w 38"/>
              <a:gd name="T37" fmla="*/ 2147483647 h 43"/>
              <a:gd name="T38" fmla="*/ 2147483647 w 38"/>
              <a:gd name="T39" fmla="*/ 2147483647 h 43"/>
              <a:gd name="T40" fmla="*/ 0 w 38"/>
              <a:gd name="T41" fmla="*/ 2147483647 h 43"/>
              <a:gd name="T42" fmla="*/ 0 w 38"/>
              <a:gd name="T43" fmla="*/ 2147483647 h 43"/>
              <a:gd name="T44" fmla="*/ 0 w 38"/>
              <a:gd name="T45" fmla="*/ 2147483647 h 43"/>
              <a:gd name="T46" fmla="*/ 0 w 38"/>
              <a:gd name="T47" fmla="*/ 2147483647 h 43"/>
              <a:gd name="T48" fmla="*/ 2147483647 w 38"/>
              <a:gd name="T49" fmla="*/ 2147483647 h 43"/>
              <a:gd name="T50" fmla="*/ 2147483647 w 38"/>
              <a:gd name="T51" fmla="*/ 2147483647 h 43"/>
              <a:gd name="T52" fmla="*/ 2147483647 w 38"/>
              <a:gd name="T53" fmla="*/ 2147483647 h 43"/>
              <a:gd name="T54" fmla="*/ 2147483647 w 38"/>
              <a:gd name="T55" fmla="*/ 2147483647 h 43"/>
              <a:gd name="T56" fmla="*/ 2147483647 w 38"/>
              <a:gd name="T57" fmla="*/ 2147483647 h 43"/>
              <a:gd name="T58" fmla="*/ 2147483647 w 38"/>
              <a:gd name="T59" fmla="*/ 2147483647 h 43"/>
              <a:gd name="T60" fmla="*/ 2147483647 w 38"/>
              <a:gd name="T61" fmla="*/ 2147483647 h 43"/>
              <a:gd name="T62" fmla="*/ 2147483647 w 38"/>
              <a:gd name="T63" fmla="*/ 2147483647 h 43"/>
              <a:gd name="T64" fmla="*/ 2147483647 w 38"/>
              <a:gd name="T65" fmla="*/ 2147483647 h 43"/>
              <a:gd name="T66" fmla="*/ 2147483647 w 38"/>
              <a:gd name="T67" fmla="*/ 2147483647 h 43"/>
              <a:gd name="T68" fmla="*/ 2147483647 w 38"/>
              <a:gd name="T69" fmla="*/ 2147483647 h 43"/>
              <a:gd name="T70" fmla="*/ 2147483647 w 38"/>
              <a:gd name="T71" fmla="*/ 2147483647 h 43"/>
              <a:gd name="T72" fmla="*/ 2147483647 w 38"/>
              <a:gd name="T73" fmla="*/ 2147483647 h 43"/>
              <a:gd name="T74" fmla="*/ 2147483647 w 38"/>
              <a:gd name="T75" fmla="*/ 2147483647 h 43"/>
              <a:gd name="T76" fmla="*/ 2147483647 w 38"/>
              <a:gd name="T77" fmla="*/ 2147483647 h 43"/>
              <a:gd name="T78" fmla="*/ 2147483647 w 38"/>
              <a:gd name="T79" fmla="*/ 2147483647 h 43"/>
              <a:gd name="T80" fmla="*/ 2147483647 w 38"/>
              <a:gd name="T81" fmla="*/ 2147483647 h 43"/>
              <a:gd name="T82" fmla="*/ 2147483647 w 38"/>
              <a:gd name="T83" fmla="*/ 2147483647 h 43"/>
              <a:gd name="T84" fmla="*/ 2147483647 w 38"/>
              <a:gd name="T85" fmla="*/ 2147483647 h 43"/>
              <a:gd name="T86" fmla="*/ 2147483647 w 38"/>
              <a:gd name="T87" fmla="*/ 2147483647 h 43"/>
              <a:gd name="T88" fmla="*/ 2147483647 w 38"/>
              <a:gd name="T89" fmla="*/ 2147483647 h 43"/>
              <a:gd name="T90" fmla="*/ 2147483647 w 38"/>
              <a:gd name="T91" fmla="*/ 2147483647 h 43"/>
              <a:gd name="T92" fmla="*/ 2147483647 w 38"/>
              <a:gd name="T93" fmla="*/ 2147483647 h 43"/>
              <a:gd name="T94" fmla="*/ 2147483647 w 38"/>
              <a:gd name="T95" fmla="*/ 2147483647 h 43"/>
              <a:gd name="T96" fmla="*/ 2147483647 w 38"/>
              <a:gd name="T97" fmla="*/ 2147483647 h 43"/>
              <a:gd name="T98" fmla="*/ 2147483647 w 38"/>
              <a:gd name="T99" fmla="*/ 2147483647 h 43"/>
              <a:gd name="T100" fmla="*/ 2147483647 w 38"/>
              <a:gd name="T101" fmla="*/ 2147483647 h 43"/>
              <a:gd name="T102" fmla="*/ 2147483647 w 38"/>
              <a:gd name="T103" fmla="*/ 2147483647 h 43"/>
              <a:gd name="T104" fmla="*/ 2147483647 w 38"/>
              <a:gd name="T105" fmla="*/ 2147483647 h 43"/>
              <a:gd name="T106" fmla="*/ 2147483647 w 38"/>
              <a:gd name="T107" fmla="*/ 2147483647 h 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43"/>
              <a:gd name="T164" fmla="*/ 38 w 38"/>
              <a:gd name="T165" fmla="*/ 43 h 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43">
                <a:moveTo>
                  <a:pt x="23" y="34"/>
                </a:moveTo>
                <a:lnTo>
                  <a:pt x="23" y="34"/>
                </a:lnTo>
                <a:lnTo>
                  <a:pt x="20" y="36"/>
                </a:lnTo>
                <a:lnTo>
                  <a:pt x="16" y="34"/>
                </a:lnTo>
                <a:lnTo>
                  <a:pt x="13" y="32"/>
                </a:lnTo>
                <a:lnTo>
                  <a:pt x="11" y="31"/>
                </a:lnTo>
                <a:lnTo>
                  <a:pt x="11" y="25"/>
                </a:lnTo>
                <a:lnTo>
                  <a:pt x="38" y="25"/>
                </a:lnTo>
                <a:lnTo>
                  <a:pt x="36" y="14"/>
                </a:lnTo>
                <a:lnTo>
                  <a:pt x="32" y="7"/>
                </a:lnTo>
                <a:lnTo>
                  <a:pt x="27" y="2"/>
                </a:lnTo>
                <a:lnTo>
                  <a:pt x="18" y="0"/>
                </a:lnTo>
                <a:lnTo>
                  <a:pt x="11" y="2"/>
                </a:lnTo>
                <a:lnTo>
                  <a:pt x="5" y="7"/>
                </a:lnTo>
                <a:lnTo>
                  <a:pt x="0" y="14"/>
                </a:lnTo>
                <a:lnTo>
                  <a:pt x="0" y="23"/>
                </a:lnTo>
                <a:lnTo>
                  <a:pt x="0" y="31"/>
                </a:lnTo>
                <a:lnTo>
                  <a:pt x="4" y="36"/>
                </a:lnTo>
                <a:lnTo>
                  <a:pt x="7" y="40"/>
                </a:lnTo>
                <a:lnTo>
                  <a:pt x="11" y="41"/>
                </a:lnTo>
                <a:lnTo>
                  <a:pt x="20" y="43"/>
                </a:lnTo>
                <a:lnTo>
                  <a:pt x="25" y="43"/>
                </a:lnTo>
                <a:lnTo>
                  <a:pt x="31" y="41"/>
                </a:lnTo>
                <a:lnTo>
                  <a:pt x="34" y="36"/>
                </a:lnTo>
                <a:lnTo>
                  <a:pt x="38" y="32"/>
                </a:lnTo>
                <a:lnTo>
                  <a:pt x="27" y="31"/>
                </a:lnTo>
                <a:lnTo>
                  <a:pt x="23" y="34"/>
                </a:lnTo>
                <a:close/>
                <a:moveTo>
                  <a:pt x="11" y="18"/>
                </a:moveTo>
                <a:lnTo>
                  <a:pt x="11" y="18"/>
                </a:lnTo>
                <a:lnTo>
                  <a:pt x="11" y="14"/>
                </a:lnTo>
                <a:lnTo>
                  <a:pt x="13" y="13"/>
                </a:lnTo>
                <a:lnTo>
                  <a:pt x="16" y="9"/>
                </a:lnTo>
                <a:lnTo>
                  <a:pt x="18" y="9"/>
                </a:lnTo>
                <a:lnTo>
                  <a:pt x="22" y="9"/>
                </a:lnTo>
                <a:lnTo>
                  <a:pt x="25" y="11"/>
                </a:lnTo>
                <a:lnTo>
                  <a:pt x="27" y="14"/>
                </a:lnTo>
                <a:lnTo>
                  <a:pt x="27" y="18"/>
                </a:lnTo>
                <a:lnTo>
                  <a:pt x="11" y="18"/>
                </a:lnTo>
                <a:close/>
              </a:path>
            </a:pathLst>
          </a:custGeom>
          <a:solidFill>
            <a:srgbClr val="FFFFFF"/>
          </a:solidFill>
          <a:ln w="14288">
            <a:solidFill>
              <a:srgbClr val="FFFFFF"/>
            </a:solidFill>
            <a:round/>
            <a:headEnd/>
            <a:tailEnd/>
          </a:ln>
        </p:spPr>
        <p:txBody>
          <a:bodyPr/>
          <a:lstStyle/>
          <a:p>
            <a:endParaRPr lang="en-US" sz="800">
              <a:latin typeface="Times New Roman" pitchFamily="18" charset="0"/>
            </a:endParaRPr>
          </a:p>
        </p:txBody>
      </p:sp>
      <p:sp>
        <p:nvSpPr>
          <p:cNvPr id="12305" name="Freeform 19"/>
          <p:cNvSpPr>
            <a:spLocks/>
          </p:cNvSpPr>
          <p:nvPr/>
        </p:nvSpPr>
        <p:spPr bwMode="auto">
          <a:xfrm>
            <a:off x="5230813" y="1930400"/>
            <a:ext cx="38100" cy="42863"/>
          </a:xfrm>
          <a:custGeom>
            <a:avLst/>
            <a:gdLst>
              <a:gd name="T0" fmla="*/ 2147483647 w 38"/>
              <a:gd name="T1" fmla="*/ 2147483647 h 43"/>
              <a:gd name="T2" fmla="*/ 2147483647 w 38"/>
              <a:gd name="T3" fmla="*/ 2147483647 h 43"/>
              <a:gd name="T4" fmla="*/ 2147483647 w 38"/>
              <a:gd name="T5" fmla="*/ 2147483647 h 43"/>
              <a:gd name="T6" fmla="*/ 2147483647 w 38"/>
              <a:gd name="T7" fmla="*/ 2147483647 h 43"/>
              <a:gd name="T8" fmla="*/ 2147483647 w 38"/>
              <a:gd name="T9" fmla="*/ 2147483647 h 43"/>
              <a:gd name="T10" fmla="*/ 2147483647 w 38"/>
              <a:gd name="T11" fmla="*/ 2147483647 h 43"/>
              <a:gd name="T12" fmla="*/ 2147483647 w 38"/>
              <a:gd name="T13" fmla="*/ 2147483647 h 43"/>
              <a:gd name="T14" fmla="*/ 2147483647 w 38"/>
              <a:gd name="T15" fmla="*/ 2147483647 h 43"/>
              <a:gd name="T16" fmla="*/ 2147483647 w 38"/>
              <a:gd name="T17" fmla="*/ 0 h 43"/>
              <a:gd name="T18" fmla="*/ 2147483647 w 38"/>
              <a:gd name="T19" fmla="*/ 0 h 43"/>
              <a:gd name="T20" fmla="*/ 2147483647 w 38"/>
              <a:gd name="T21" fmla="*/ 2147483647 h 43"/>
              <a:gd name="T22" fmla="*/ 2147483647 w 38"/>
              <a:gd name="T23" fmla="*/ 2147483647 h 43"/>
              <a:gd name="T24" fmla="*/ 2147483647 w 38"/>
              <a:gd name="T25" fmla="*/ 2147483647 h 43"/>
              <a:gd name="T26" fmla="*/ 0 w 38"/>
              <a:gd name="T27" fmla="*/ 2147483647 h 43"/>
              <a:gd name="T28" fmla="*/ 0 w 38"/>
              <a:gd name="T29" fmla="*/ 2147483647 h 43"/>
              <a:gd name="T30" fmla="*/ 2147483647 w 38"/>
              <a:gd name="T31" fmla="*/ 2147483647 h 43"/>
              <a:gd name="T32" fmla="*/ 2147483647 w 38"/>
              <a:gd name="T33" fmla="*/ 2147483647 h 43"/>
              <a:gd name="T34" fmla="*/ 2147483647 w 38"/>
              <a:gd name="T35" fmla="*/ 2147483647 h 43"/>
              <a:gd name="T36" fmla="*/ 2147483647 w 38"/>
              <a:gd name="T37" fmla="*/ 2147483647 h 43"/>
              <a:gd name="T38" fmla="*/ 2147483647 w 38"/>
              <a:gd name="T39" fmla="*/ 2147483647 h 43"/>
              <a:gd name="T40" fmla="*/ 2147483647 w 38"/>
              <a:gd name="T41" fmla="*/ 2147483647 h 43"/>
              <a:gd name="T42" fmla="*/ 2147483647 w 38"/>
              <a:gd name="T43" fmla="*/ 2147483647 h 43"/>
              <a:gd name="T44" fmla="*/ 2147483647 w 38"/>
              <a:gd name="T45" fmla="*/ 2147483647 h 43"/>
              <a:gd name="T46" fmla="*/ 2147483647 w 38"/>
              <a:gd name="T47" fmla="*/ 2147483647 h 43"/>
              <a:gd name="T48" fmla="*/ 2147483647 w 38"/>
              <a:gd name="T49" fmla="*/ 2147483647 h 43"/>
              <a:gd name="T50" fmla="*/ 2147483647 w 38"/>
              <a:gd name="T51" fmla="*/ 2147483647 h 43"/>
              <a:gd name="T52" fmla="*/ 2147483647 w 38"/>
              <a:gd name="T53" fmla="*/ 2147483647 h 43"/>
              <a:gd name="T54" fmla="*/ 2147483647 w 38"/>
              <a:gd name="T55" fmla="*/ 2147483647 h 43"/>
              <a:gd name="T56" fmla="*/ 2147483647 w 38"/>
              <a:gd name="T57" fmla="*/ 2147483647 h 43"/>
              <a:gd name="T58" fmla="*/ 2147483647 w 38"/>
              <a:gd name="T59" fmla="*/ 2147483647 h 43"/>
              <a:gd name="T60" fmla="*/ 2147483647 w 38"/>
              <a:gd name="T61" fmla="*/ 2147483647 h 43"/>
              <a:gd name="T62" fmla="*/ 2147483647 w 38"/>
              <a:gd name="T63" fmla="*/ 2147483647 h 43"/>
              <a:gd name="T64" fmla="*/ 2147483647 w 38"/>
              <a:gd name="T65" fmla="*/ 214748364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43"/>
              <a:gd name="T101" fmla="*/ 38 w 38"/>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43">
                <a:moveTo>
                  <a:pt x="38" y="18"/>
                </a:moveTo>
                <a:lnTo>
                  <a:pt x="38" y="18"/>
                </a:lnTo>
                <a:lnTo>
                  <a:pt x="36" y="11"/>
                </a:lnTo>
                <a:lnTo>
                  <a:pt x="34" y="5"/>
                </a:lnTo>
                <a:lnTo>
                  <a:pt x="31" y="2"/>
                </a:lnTo>
                <a:lnTo>
                  <a:pt x="23" y="0"/>
                </a:lnTo>
                <a:lnTo>
                  <a:pt x="16" y="2"/>
                </a:lnTo>
                <a:lnTo>
                  <a:pt x="9" y="7"/>
                </a:lnTo>
                <a:lnTo>
                  <a:pt x="9" y="2"/>
                </a:lnTo>
                <a:lnTo>
                  <a:pt x="0" y="2"/>
                </a:lnTo>
                <a:lnTo>
                  <a:pt x="0" y="43"/>
                </a:lnTo>
                <a:lnTo>
                  <a:pt x="11" y="43"/>
                </a:lnTo>
                <a:lnTo>
                  <a:pt x="11" y="23"/>
                </a:lnTo>
                <a:lnTo>
                  <a:pt x="11" y="14"/>
                </a:lnTo>
                <a:lnTo>
                  <a:pt x="14" y="11"/>
                </a:lnTo>
                <a:lnTo>
                  <a:pt x="20" y="9"/>
                </a:lnTo>
                <a:lnTo>
                  <a:pt x="23" y="11"/>
                </a:lnTo>
                <a:lnTo>
                  <a:pt x="25" y="13"/>
                </a:lnTo>
                <a:lnTo>
                  <a:pt x="27" y="22"/>
                </a:lnTo>
                <a:lnTo>
                  <a:pt x="27" y="43"/>
                </a:lnTo>
                <a:lnTo>
                  <a:pt x="38" y="43"/>
                </a:lnTo>
                <a:lnTo>
                  <a:pt x="38" y="18"/>
                </a:lnTo>
                <a:close/>
              </a:path>
            </a:pathLst>
          </a:custGeom>
          <a:solidFill>
            <a:srgbClr val="FFFFFF"/>
          </a:solidFill>
          <a:ln w="14288">
            <a:solidFill>
              <a:srgbClr val="FFFFFF"/>
            </a:solidFill>
            <a:round/>
            <a:headEnd/>
            <a:tailEnd/>
          </a:ln>
        </p:spPr>
        <p:txBody>
          <a:bodyPr/>
          <a:lstStyle/>
          <a:p>
            <a:endParaRPr lang="en-US" sz="800">
              <a:latin typeface="Times New Roman" pitchFamily="18" charset="0"/>
            </a:endParaRPr>
          </a:p>
        </p:txBody>
      </p:sp>
      <p:sp>
        <p:nvSpPr>
          <p:cNvPr id="12306" name="Freeform 20"/>
          <p:cNvSpPr>
            <a:spLocks noEditPoints="1"/>
          </p:cNvSpPr>
          <p:nvPr/>
        </p:nvSpPr>
        <p:spPr bwMode="auto">
          <a:xfrm>
            <a:off x="5276850" y="1914525"/>
            <a:ext cx="41275" cy="58738"/>
          </a:xfrm>
          <a:custGeom>
            <a:avLst/>
            <a:gdLst>
              <a:gd name="T0" fmla="*/ 2147483647 w 41"/>
              <a:gd name="T1" fmla="*/ 0 h 58"/>
              <a:gd name="T2" fmla="*/ 2147483647 w 41"/>
              <a:gd name="T3" fmla="*/ 0 h 58"/>
              <a:gd name="T4" fmla="*/ 2147483647 w 41"/>
              <a:gd name="T5" fmla="*/ 2147483647 h 58"/>
              <a:gd name="T6" fmla="*/ 2147483647 w 41"/>
              <a:gd name="T7" fmla="*/ 2147483647 h 58"/>
              <a:gd name="T8" fmla="*/ 2147483647 w 41"/>
              <a:gd name="T9" fmla="*/ 2147483647 h 58"/>
              <a:gd name="T10" fmla="*/ 2147483647 w 41"/>
              <a:gd name="T11" fmla="*/ 2147483647 h 58"/>
              <a:gd name="T12" fmla="*/ 2147483647 w 41"/>
              <a:gd name="T13" fmla="*/ 2147483647 h 58"/>
              <a:gd name="T14" fmla="*/ 2147483647 w 41"/>
              <a:gd name="T15" fmla="*/ 2147483647 h 58"/>
              <a:gd name="T16" fmla="*/ 2147483647 w 41"/>
              <a:gd name="T17" fmla="*/ 2147483647 h 58"/>
              <a:gd name="T18" fmla="*/ 2147483647 w 41"/>
              <a:gd name="T19" fmla="*/ 2147483647 h 58"/>
              <a:gd name="T20" fmla="*/ 2147483647 w 41"/>
              <a:gd name="T21" fmla="*/ 2147483647 h 58"/>
              <a:gd name="T22" fmla="*/ 0 w 41"/>
              <a:gd name="T23" fmla="*/ 2147483647 h 58"/>
              <a:gd name="T24" fmla="*/ 0 w 41"/>
              <a:gd name="T25" fmla="*/ 2147483647 h 58"/>
              <a:gd name="T26" fmla="*/ 2147483647 w 41"/>
              <a:gd name="T27" fmla="*/ 2147483647 h 58"/>
              <a:gd name="T28" fmla="*/ 2147483647 w 41"/>
              <a:gd name="T29" fmla="*/ 2147483647 h 58"/>
              <a:gd name="T30" fmla="*/ 2147483647 w 41"/>
              <a:gd name="T31" fmla="*/ 2147483647 h 58"/>
              <a:gd name="T32" fmla="*/ 2147483647 w 41"/>
              <a:gd name="T33" fmla="*/ 2147483647 h 58"/>
              <a:gd name="T34" fmla="*/ 2147483647 w 41"/>
              <a:gd name="T35" fmla="*/ 2147483647 h 58"/>
              <a:gd name="T36" fmla="*/ 2147483647 w 41"/>
              <a:gd name="T37" fmla="*/ 2147483647 h 58"/>
              <a:gd name="T38" fmla="*/ 2147483647 w 41"/>
              <a:gd name="T39" fmla="*/ 2147483647 h 58"/>
              <a:gd name="T40" fmla="*/ 2147483647 w 41"/>
              <a:gd name="T41" fmla="*/ 2147483647 h 58"/>
              <a:gd name="T42" fmla="*/ 2147483647 w 41"/>
              <a:gd name="T43" fmla="*/ 2147483647 h 58"/>
              <a:gd name="T44" fmla="*/ 2147483647 w 41"/>
              <a:gd name="T45" fmla="*/ 2147483647 h 58"/>
              <a:gd name="T46" fmla="*/ 2147483647 w 41"/>
              <a:gd name="T47" fmla="*/ 2147483647 h 58"/>
              <a:gd name="T48" fmla="*/ 2147483647 w 41"/>
              <a:gd name="T49" fmla="*/ 0 h 58"/>
              <a:gd name="T50" fmla="*/ 2147483647 w 41"/>
              <a:gd name="T51" fmla="*/ 0 h 58"/>
              <a:gd name="T52" fmla="*/ 2147483647 w 41"/>
              <a:gd name="T53" fmla="*/ 2147483647 h 58"/>
              <a:gd name="T54" fmla="*/ 2147483647 w 41"/>
              <a:gd name="T55" fmla="*/ 2147483647 h 58"/>
              <a:gd name="T56" fmla="*/ 2147483647 w 41"/>
              <a:gd name="T57" fmla="*/ 2147483647 h 58"/>
              <a:gd name="T58" fmla="*/ 2147483647 w 41"/>
              <a:gd name="T59" fmla="*/ 2147483647 h 58"/>
              <a:gd name="T60" fmla="*/ 2147483647 w 41"/>
              <a:gd name="T61" fmla="*/ 2147483647 h 58"/>
              <a:gd name="T62" fmla="*/ 2147483647 w 41"/>
              <a:gd name="T63" fmla="*/ 2147483647 h 58"/>
              <a:gd name="T64" fmla="*/ 2147483647 w 41"/>
              <a:gd name="T65" fmla="*/ 2147483647 h 58"/>
              <a:gd name="T66" fmla="*/ 2147483647 w 41"/>
              <a:gd name="T67" fmla="*/ 2147483647 h 58"/>
              <a:gd name="T68" fmla="*/ 2147483647 w 41"/>
              <a:gd name="T69" fmla="*/ 2147483647 h 58"/>
              <a:gd name="T70" fmla="*/ 2147483647 w 41"/>
              <a:gd name="T71" fmla="*/ 2147483647 h 58"/>
              <a:gd name="T72" fmla="*/ 2147483647 w 41"/>
              <a:gd name="T73" fmla="*/ 2147483647 h 58"/>
              <a:gd name="T74" fmla="*/ 2147483647 w 41"/>
              <a:gd name="T75" fmla="*/ 2147483647 h 58"/>
              <a:gd name="T76" fmla="*/ 2147483647 w 41"/>
              <a:gd name="T77" fmla="*/ 2147483647 h 58"/>
              <a:gd name="T78" fmla="*/ 2147483647 w 41"/>
              <a:gd name="T79" fmla="*/ 2147483647 h 58"/>
              <a:gd name="T80" fmla="*/ 2147483647 w 41"/>
              <a:gd name="T81" fmla="*/ 2147483647 h 58"/>
              <a:gd name="T82" fmla="*/ 2147483647 w 41"/>
              <a:gd name="T83" fmla="*/ 2147483647 h 58"/>
              <a:gd name="T84" fmla="*/ 2147483647 w 41"/>
              <a:gd name="T85" fmla="*/ 2147483647 h 58"/>
              <a:gd name="T86" fmla="*/ 2147483647 w 41"/>
              <a:gd name="T87" fmla="*/ 2147483647 h 58"/>
              <a:gd name="T88" fmla="*/ 2147483647 w 41"/>
              <a:gd name="T89" fmla="*/ 2147483647 h 58"/>
              <a:gd name="T90" fmla="*/ 2147483647 w 41"/>
              <a:gd name="T91" fmla="*/ 2147483647 h 58"/>
              <a:gd name="T92" fmla="*/ 2147483647 w 41"/>
              <a:gd name="T93" fmla="*/ 2147483647 h 58"/>
              <a:gd name="T94" fmla="*/ 2147483647 w 41"/>
              <a:gd name="T95" fmla="*/ 2147483647 h 58"/>
              <a:gd name="T96" fmla="*/ 2147483647 w 41"/>
              <a:gd name="T97" fmla="*/ 2147483647 h 58"/>
              <a:gd name="T98" fmla="*/ 2147483647 w 41"/>
              <a:gd name="T99" fmla="*/ 2147483647 h 58"/>
              <a:gd name="T100" fmla="*/ 2147483647 w 41"/>
              <a:gd name="T101" fmla="*/ 2147483647 h 58"/>
              <a:gd name="T102" fmla="*/ 2147483647 w 41"/>
              <a:gd name="T103" fmla="*/ 2147483647 h 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
              <a:gd name="T157" fmla="*/ 0 h 58"/>
              <a:gd name="T158" fmla="*/ 41 w 41"/>
              <a:gd name="T159" fmla="*/ 58 h 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 h="58">
                <a:moveTo>
                  <a:pt x="41" y="0"/>
                </a:moveTo>
                <a:lnTo>
                  <a:pt x="31" y="0"/>
                </a:lnTo>
                <a:lnTo>
                  <a:pt x="31" y="22"/>
                </a:lnTo>
                <a:lnTo>
                  <a:pt x="25" y="17"/>
                </a:lnTo>
                <a:lnTo>
                  <a:pt x="18" y="15"/>
                </a:lnTo>
                <a:lnTo>
                  <a:pt x="11" y="17"/>
                </a:lnTo>
                <a:lnTo>
                  <a:pt x="5" y="20"/>
                </a:lnTo>
                <a:lnTo>
                  <a:pt x="2" y="28"/>
                </a:lnTo>
                <a:lnTo>
                  <a:pt x="0" y="37"/>
                </a:lnTo>
                <a:lnTo>
                  <a:pt x="2" y="46"/>
                </a:lnTo>
                <a:lnTo>
                  <a:pt x="5" y="53"/>
                </a:lnTo>
                <a:lnTo>
                  <a:pt x="11" y="58"/>
                </a:lnTo>
                <a:lnTo>
                  <a:pt x="18" y="58"/>
                </a:lnTo>
                <a:lnTo>
                  <a:pt x="25" y="56"/>
                </a:lnTo>
                <a:lnTo>
                  <a:pt x="31" y="51"/>
                </a:lnTo>
                <a:lnTo>
                  <a:pt x="31" y="58"/>
                </a:lnTo>
                <a:lnTo>
                  <a:pt x="41" y="58"/>
                </a:lnTo>
                <a:lnTo>
                  <a:pt x="41" y="0"/>
                </a:lnTo>
                <a:close/>
                <a:moveTo>
                  <a:pt x="14" y="28"/>
                </a:moveTo>
                <a:lnTo>
                  <a:pt x="14" y="28"/>
                </a:lnTo>
                <a:lnTo>
                  <a:pt x="18" y="26"/>
                </a:lnTo>
                <a:lnTo>
                  <a:pt x="22" y="24"/>
                </a:lnTo>
                <a:lnTo>
                  <a:pt x="25" y="26"/>
                </a:lnTo>
                <a:lnTo>
                  <a:pt x="27" y="28"/>
                </a:lnTo>
                <a:lnTo>
                  <a:pt x="29" y="31"/>
                </a:lnTo>
                <a:lnTo>
                  <a:pt x="31" y="37"/>
                </a:lnTo>
                <a:lnTo>
                  <a:pt x="29" y="44"/>
                </a:lnTo>
                <a:lnTo>
                  <a:pt x="27" y="47"/>
                </a:lnTo>
                <a:lnTo>
                  <a:pt x="25" y="49"/>
                </a:lnTo>
                <a:lnTo>
                  <a:pt x="22" y="51"/>
                </a:lnTo>
                <a:lnTo>
                  <a:pt x="16" y="49"/>
                </a:lnTo>
                <a:lnTo>
                  <a:pt x="14" y="46"/>
                </a:lnTo>
                <a:lnTo>
                  <a:pt x="13" y="42"/>
                </a:lnTo>
                <a:lnTo>
                  <a:pt x="13" y="37"/>
                </a:lnTo>
                <a:lnTo>
                  <a:pt x="13" y="31"/>
                </a:lnTo>
                <a:lnTo>
                  <a:pt x="14" y="28"/>
                </a:lnTo>
                <a:close/>
              </a:path>
            </a:pathLst>
          </a:custGeom>
          <a:solidFill>
            <a:srgbClr val="FFFFFF"/>
          </a:solidFill>
          <a:ln w="14288">
            <a:solidFill>
              <a:srgbClr val="FFFFFF"/>
            </a:solidFill>
            <a:round/>
            <a:headEnd/>
            <a:tailEnd/>
          </a:ln>
        </p:spPr>
        <p:txBody>
          <a:bodyPr/>
          <a:lstStyle/>
          <a:p>
            <a:endParaRPr lang="en-US" sz="800">
              <a:latin typeface="Times New Roman" pitchFamily="18" charset="0"/>
            </a:endParaRPr>
          </a:p>
        </p:txBody>
      </p:sp>
      <p:sp>
        <p:nvSpPr>
          <p:cNvPr id="12307" name="Freeform 21"/>
          <p:cNvSpPr>
            <a:spLocks noEditPoints="1"/>
          </p:cNvSpPr>
          <p:nvPr/>
        </p:nvSpPr>
        <p:spPr bwMode="auto">
          <a:xfrm>
            <a:off x="5329238" y="1914525"/>
            <a:ext cx="9525" cy="58738"/>
          </a:xfrm>
          <a:custGeom>
            <a:avLst/>
            <a:gdLst>
              <a:gd name="T0" fmla="*/ 2147483647 w 11"/>
              <a:gd name="T1" fmla="*/ 2147483647 h 58"/>
              <a:gd name="T2" fmla="*/ 2147483647 w 11"/>
              <a:gd name="T3" fmla="*/ 0 h 58"/>
              <a:gd name="T4" fmla="*/ 0 w 11"/>
              <a:gd name="T5" fmla="*/ 0 h 58"/>
              <a:gd name="T6" fmla="*/ 0 w 11"/>
              <a:gd name="T7" fmla="*/ 2147483647 h 58"/>
              <a:gd name="T8" fmla="*/ 2147483647 w 11"/>
              <a:gd name="T9" fmla="*/ 2147483647 h 58"/>
              <a:gd name="T10" fmla="*/ 2147483647 w 11"/>
              <a:gd name="T11" fmla="*/ 2147483647 h 58"/>
              <a:gd name="T12" fmla="*/ 2147483647 w 11"/>
              <a:gd name="T13" fmla="*/ 2147483647 h 58"/>
              <a:gd name="T14" fmla="*/ 2147483647 w 11"/>
              <a:gd name="T15" fmla="*/ 2147483647 h 58"/>
              <a:gd name="T16" fmla="*/ 0 w 11"/>
              <a:gd name="T17" fmla="*/ 2147483647 h 58"/>
              <a:gd name="T18" fmla="*/ 0 w 11"/>
              <a:gd name="T19" fmla="*/ 2147483647 h 58"/>
              <a:gd name="T20" fmla="*/ 2147483647 w 11"/>
              <a:gd name="T21" fmla="*/ 2147483647 h 58"/>
              <a:gd name="T22" fmla="*/ 2147483647 w 11"/>
              <a:gd name="T23" fmla="*/ 2147483647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58"/>
              <a:gd name="T38" fmla="*/ 11 w 11"/>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58">
                <a:moveTo>
                  <a:pt x="11" y="11"/>
                </a:moveTo>
                <a:lnTo>
                  <a:pt x="11" y="0"/>
                </a:lnTo>
                <a:lnTo>
                  <a:pt x="0" y="0"/>
                </a:lnTo>
                <a:lnTo>
                  <a:pt x="0" y="11"/>
                </a:lnTo>
                <a:lnTo>
                  <a:pt x="11" y="11"/>
                </a:lnTo>
                <a:close/>
                <a:moveTo>
                  <a:pt x="11" y="58"/>
                </a:moveTo>
                <a:lnTo>
                  <a:pt x="11" y="17"/>
                </a:lnTo>
                <a:lnTo>
                  <a:pt x="0" y="17"/>
                </a:lnTo>
                <a:lnTo>
                  <a:pt x="0" y="58"/>
                </a:lnTo>
                <a:lnTo>
                  <a:pt x="11" y="58"/>
                </a:lnTo>
                <a:close/>
              </a:path>
            </a:pathLst>
          </a:custGeom>
          <a:solidFill>
            <a:srgbClr val="FFFFFF"/>
          </a:solidFill>
          <a:ln w="14288">
            <a:solidFill>
              <a:srgbClr val="FFFFFF"/>
            </a:solidFill>
            <a:round/>
            <a:headEnd/>
            <a:tailEnd/>
          </a:ln>
        </p:spPr>
        <p:txBody>
          <a:bodyPr/>
          <a:lstStyle/>
          <a:p>
            <a:endParaRPr lang="en-US" sz="800">
              <a:latin typeface="Times New Roman" pitchFamily="18" charset="0"/>
            </a:endParaRPr>
          </a:p>
        </p:txBody>
      </p:sp>
      <p:sp>
        <p:nvSpPr>
          <p:cNvPr id="12308" name="Freeform 22"/>
          <p:cNvSpPr>
            <a:spLocks/>
          </p:cNvSpPr>
          <p:nvPr/>
        </p:nvSpPr>
        <p:spPr bwMode="auto">
          <a:xfrm>
            <a:off x="5349875" y="1930400"/>
            <a:ext cx="39688" cy="42863"/>
          </a:xfrm>
          <a:custGeom>
            <a:avLst/>
            <a:gdLst>
              <a:gd name="T0" fmla="*/ 2147483647 w 38"/>
              <a:gd name="T1" fmla="*/ 2147483647 h 43"/>
              <a:gd name="T2" fmla="*/ 2147483647 w 38"/>
              <a:gd name="T3" fmla="*/ 2147483647 h 43"/>
              <a:gd name="T4" fmla="*/ 2147483647 w 38"/>
              <a:gd name="T5" fmla="*/ 2147483647 h 43"/>
              <a:gd name="T6" fmla="*/ 2147483647 w 38"/>
              <a:gd name="T7" fmla="*/ 2147483647 h 43"/>
              <a:gd name="T8" fmla="*/ 2147483647 w 38"/>
              <a:gd name="T9" fmla="*/ 2147483647 h 43"/>
              <a:gd name="T10" fmla="*/ 2147483647 w 38"/>
              <a:gd name="T11" fmla="*/ 2147483647 h 43"/>
              <a:gd name="T12" fmla="*/ 2147483647 w 38"/>
              <a:gd name="T13" fmla="*/ 2147483647 h 43"/>
              <a:gd name="T14" fmla="*/ 2147483647 w 38"/>
              <a:gd name="T15" fmla="*/ 2147483647 h 43"/>
              <a:gd name="T16" fmla="*/ 2147483647 w 38"/>
              <a:gd name="T17" fmla="*/ 0 h 43"/>
              <a:gd name="T18" fmla="*/ 2147483647 w 38"/>
              <a:gd name="T19" fmla="*/ 0 h 43"/>
              <a:gd name="T20" fmla="*/ 2147483647 w 38"/>
              <a:gd name="T21" fmla="*/ 2147483647 h 43"/>
              <a:gd name="T22" fmla="*/ 2147483647 w 38"/>
              <a:gd name="T23" fmla="*/ 2147483647 h 43"/>
              <a:gd name="T24" fmla="*/ 2147483647 w 38"/>
              <a:gd name="T25" fmla="*/ 2147483647 h 43"/>
              <a:gd name="T26" fmla="*/ 0 w 38"/>
              <a:gd name="T27" fmla="*/ 2147483647 h 43"/>
              <a:gd name="T28" fmla="*/ 0 w 38"/>
              <a:gd name="T29" fmla="*/ 2147483647 h 43"/>
              <a:gd name="T30" fmla="*/ 2147483647 w 38"/>
              <a:gd name="T31" fmla="*/ 2147483647 h 43"/>
              <a:gd name="T32" fmla="*/ 2147483647 w 38"/>
              <a:gd name="T33" fmla="*/ 2147483647 h 43"/>
              <a:gd name="T34" fmla="*/ 2147483647 w 38"/>
              <a:gd name="T35" fmla="*/ 2147483647 h 43"/>
              <a:gd name="T36" fmla="*/ 2147483647 w 38"/>
              <a:gd name="T37" fmla="*/ 2147483647 h 43"/>
              <a:gd name="T38" fmla="*/ 2147483647 w 38"/>
              <a:gd name="T39" fmla="*/ 2147483647 h 43"/>
              <a:gd name="T40" fmla="*/ 2147483647 w 38"/>
              <a:gd name="T41" fmla="*/ 2147483647 h 43"/>
              <a:gd name="T42" fmla="*/ 2147483647 w 38"/>
              <a:gd name="T43" fmla="*/ 2147483647 h 43"/>
              <a:gd name="T44" fmla="*/ 2147483647 w 38"/>
              <a:gd name="T45" fmla="*/ 2147483647 h 43"/>
              <a:gd name="T46" fmla="*/ 2147483647 w 38"/>
              <a:gd name="T47" fmla="*/ 2147483647 h 43"/>
              <a:gd name="T48" fmla="*/ 2147483647 w 38"/>
              <a:gd name="T49" fmla="*/ 2147483647 h 43"/>
              <a:gd name="T50" fmla="*/ 2147483647 w 38"/>
              <a:gd name="T51" fmla="*/ 2147483647 h 43"/>
              <a:gd name="T52" fmla="*/ 2147483647 w 38"/>
              <a:gd name="T53" fmla="*/ 2147483647 h 43"/>
              <a:gd name="T54" fmla="*/ 2147483647 w 38"/>
              <a:gd name="T55" fmla="*/ 2147483647 h 43"/>
              <a:gd name="T56" fmla="*/ 2147483647 w 38"/>
              <a:gd name="T57" fmla="*/ 2147483647 h 43"/>
              <a:gd name="T58" fmla="*/ 2147483647 w 38"/>
              <a:gd name="T59" fmla="*/ 2147483647 h 43"/>
              <a:gd name="T60" fmla="*/ 2147483647 w 38"/>
              <a:gd name="T61" fmla="*/ 2147483647 h 43"/>
              <a:gd name="T62" fmla="*/ 2147483647 w 38"/>
              <a:gd name="T63" fmla="*/ 2147483647 h 43"/>
              <a:gd name="T64" fmla="*/ 2147483647 w 38"/>
              <a:gd name="T65" fmla="*/ 214748364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43"/>
              <a:gd name="T101" fmla="*/ 38 w 38"/>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43">
                <a:moveTo>
                  <a:pt x="38" y="18"/>
                </a:moveTo>
                <a:lnTo>
                  <a:pt x="38" y="18"/>
                </a:lnTo>
                <a:lnTo>
                  <a:pt x="36" y="11"/>
                </a:lnTo>
                <a:lnTo>
                  <a:pt x="34" y="5"/>
                </a:lnTo>
                <a:lnTo>
                  <a:pt x="31" y="2"/>
                </a:lnTo>
                <a:lnTo>
                  <a:pt x="23" y="0"/>
                </a:lnTo>
                <a:lnTo>
                  <a:pt x="16" y="2"/>
                </a:lnTo>
                <a:lnTo>
                  <a:pt x="9" y="7"/>
                </a:lnTo>
                <a:lnTo>
                  <a:pt x="9" y="2"/>
                </a:lnTo>
                <a:lnTo>
                  <a:pt x="0" y="2"/>
                </a:lnTo>
                <a:lnTo>
                  <a:pt x="0" y="43"/>
                </a:lnTo>
                <a:lnTo>
                  <a:pt x="11" y="43"/>
                </a:lnTo>
                <a:lnTo>
                  <a:pt x="11" y="23"/>
                </a:lnTo>
                <a:lnTo>
                  <a:pt x="11" y="14"/>
                </a:lnTo>
                <a:lnTo>
                  <a:pt x="14" y="11"/>
                </a:lnTo>
                <a:lnTo>
                  <a:pt x="20" y="9"/>
                </a:lnTo>
                <a:lnTo>
                  <a:pt x="23" y="11"/>
                </a:lnTo>
                <a:lnTo>
                  <a:pt x="25" y="13"/>
                </a:lnTo>
                <a:lnTo>
                  <a:pt x="27" y="22"/>
                </a:lnTo>
                <a:lnTo>
                  <a:pt x="27" y="43"/>
                </a:lnTo>
                <a:lnTo>
                  <a:pt x="38" y="43"/>
                </a:lnTo>
                <a:lnTo>
                  <a:pt x="38" y="18"/>
                </a:lnTo>
                <a:close/>
              </a:path>
            </a:pathLst>
          </a:custGeom>
          <a:solidFill>
            <a:srgbClr val="FFFFFF"/>
          </a:solidFill>
          <a:ln w="14288">
            <a:solidFill>
              <a:srgbClr val="FFFFFF"/>
            </a:solidFill>
            <a:round/>
            <a:headEnd/>
            <a:tailEnd/>
          </a:ln>
        </p:spPr>
        <p:txBody>
          <a:bodyPr/>
          <a:lstStyle/>
          <a:p>
            <a:endParaRPr lang="en-US" sz="800">
              <a:latin typeface="Times New Roman" pitchFamily="18" charset="0"/>
            </a:endParaRPr>
          </a:p>
        </p:txBody>
      </p:sp>
      <p:sp>
        <p:nvSpPr>
          <p:cNvPr id="12309" name="Freeform 23"/>
          <p:cNvSpPr>
            <a:spLocks noEditPoints="1"/>
          </p:cNvSpPr>
          <p:nvPr/>
        </p:nvSpPr>
        <p:spPr bwMode="auto">
          <a:xfrm>
            <a:off x="5395913" y="1930400"/>
            <a:ext cx="41275" cy="58738"/>
          </a:xfrm>
          <a:custGeom>
            <a:avLst/>
            <a:gdLst>
              <a:gd name="T0" fmla="*/ 2147483647 w 41"/>
              <a:gd name="T1" fmla="*/ 2147483647 h 59"/>
              <a:gd name="T2" fmla="*/ 2147483647 w 41"/>
              <a:gd name="T3" fmla="*/ 2147483647 h 59"/>
              <a:gd name="T4" fmla="*/ 2147483647 w 41"/>
              <a:gd name="T5" fmla="*/ 2147483647 h 59"/>
              <a:gd name="T6" fmla="*/ 2147483647 w 41"/>
              <a:gd name="T7" fmla="*/ 2147483647 h 59"/>
              <a:gd name="T8" fmla="*/ 2147483647 w 41"/>
              <a:gd name="T9" fmla="*/ 2147483647 h 59"/>
              <a:gd name="T10" fmla="*/ 2147483647 w 41"/>
              <a:gd name="T11" fmla="*/ 2147483647 h 59"/>
              <a:gd name="T12" fmla="*/ 2147483647 w 41"/>
              <a:gd name="T13" fmla="*/ 2147483647 h 59"/>
              <a:gd name="T14" fmla="*/ 2147483647 w 41"/>
              <a:gd name="T15" fmla="*/ 2147483647 h 59"/>
              <a:gd name="T16" fmla="*/ 2147483647 w 41"/>
              <a:gd name="T17" fmla="*/ 2147483647 h 59"/>
              <a:gd name="T18" fmla="*/ 2147483647 w 41"/>
              <a:gd name="T19" fmla="*/ 2147483647 h 59"/>
              <a:gd name="T20" fmla="*/ 2147483647 w 41"/>
              <a:gd name="T21" fmla="*/ 0 h 59"/>
              <a:gd name="T22" fmla="*/ 2147483647 w 41"/>
              <a:gd name="T23" fmla="*/ 2147483647 h 59"/>
              <a:gd name="T24" fmla="*/ 2147483647 w 41"/>
              <a:gd name="T25" fmla="*/ 2147483647 h 59"/>
              <a:gd name="T26" fmla="*/ 0 w 41"/>
              <a:gd name="T27" fmla="*/ 2147483647 h 59"/>
              <a:gd name="T28" fmla="*/ 2147483647 w 41"/>
              <a:gd name="T29" fmla="*/ 2147483647 h 59"/>
              <a:gd name="T30" fmla="*/ 2147483647 w 41"/>
              <a:gd name="T31" fmla="*/ 2147483647 h 59"/>
              <a:gd name="T32" fmla="*/ 2147483647 w 41"/>
              <a:gd name="T33" fmla="*/ 2147483647 h 59"/>
              <a:gd name="T34" fmla="*/ 2147483647 w 41"/>
              <a:gd name="T35" fmla="*/ 2147483647 h 59"/>
              <a:gd name="T36" fmla="*/ 2147483647 w 41"/>
              <a:gd name="T37" fmla="*/ 2147483647 h 59"/>
              <a:gd name="T38" fmla="*/ 2147483647 w 41"/>
              <a:gd name="T39" fmla="*/ 2147483647 h 59"/>
              <a:gd name="T40" fmla="*/ 2147483647 w 41"/>
              <a:gd name="T41" fmla="*/ 2147483647 h 59"/>
              <a:gd name="T42" fmla="*/ 2147483647 w 41"/>
              <a:gd name="T43" fmla="*/ 2147483647 h 59"/>
              <a:gd name="T44" fmla="*/ 2147483647 w 41"/>
              <a:gd name="T45" fmla="*/ 2147483647 h 59"/>
              <a:gd name="T46" fmla="*/ 2147483647 w 41"/>
              <a:gd name="T47" fmla="*/ 2147483647 h 59"/>
              <a:gd name="T48" fmla="*/ 2147483647 w 41"/>
              <a:gd name="T49" fmla="*/ 2147483647 h 59"/>
              <a:gd name="T50" fmla="*/ 2147483647 w 41"/>
              <a:gd name="T51" fmla="*/ 2147483647 h 59"/>
              <a:gd name="T52" fmla="*/ 2147483647 w 41"/>
              <a:gd name="T53" fmla="*/ 2147483647 h 59"/>
              <a:gd name="T54" fmla="*/ 2147483647 w 41"/>
              <a:gd name="T55" fmla="*/ 2147483647 h 59"/>
              <a:gd name="T56" fmla="*/ 2147483647 w 41"/>
              <a:gd name="T57" fmla="*/ 2147483647 h 59"/>
              <a:gd name="T58" fmla="*/ 2147483647 w 41"/>
              <a:gd name="T59" fmla="*/ 2147483647 h 59"/>
              <a:gd name="T60" fmla="*/ 2147483647 w 41"/>
              <a:gd name="T61" fmla="*/ 2147483647 h 59"/>
              <a:gd name="T62" fmla="*/ 2147483647 w 41"/>
              <a:gd name="T63" fmla="*/ 2147483647 h 59"/>
              <a:gd name="T64" fmla="*/ 2147483647 w 41"/>
              <a:gd name="T65" fmla="*/ 2147483647 h 59"/>
              <a:gd name="T66" fmla="*/ 2147483647 w 41"/>
              <a:gd name="T67" fmla="*/ 2147483647 h 59"/>
              <a:gd name="T68" fmla="*/ 2147483647 w 41"/>
              <a:gd name="T69" fmla="*/ 2147483647 h 59"/>
              <a:gd name="T70" fmla="*/ 2147483647 w 41"/>
              <a:gd name="T71" fmla="*/ 2147483647 h 59"/>
              <a:gd name="T72" fmla="*/ 2147483647 w 41"/>
              <a:gd name="T73" fmla="*/ 2147483647 h 59"/>
              <a:gd name="T74" fmla="*/ 2147483647 w 41"/>
              <a:gd name="T75" fmla="*/ 2147483647 h 59"/>
              <a:gd name="T76" fmla="*/ 2147483647 w 41"/>
              <a:gd name="T77" fmla="*/ 2147483647 h 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
              <a:gd name="T118" fmla="*/ 0 h 59"/>
              <a:gd name="T119" fmla="*/ 41 w 41"/>
              <a:gd name="T120" fmla="*/ 59 h 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 h="59">
                <a:moveTo>
                  <a:pt x="2" y="47"/>
                </a:moveTo>
                <a:lnTo>
                  <a:pt x="2" y="47"/>
                </a:lnTo>
                <a:lnTo>
                  <a:pt x="4" y="52"/>
                </a:lnTo>
                <a:lnTo>
                  <a:pt x="7" y="56"/>
                </a:lnTo>
                <a:lnTo>
                  <a:pt x="13" y="59"/>
                </a:lnTo>
                <a:lnTo>
                  <a:pt x="22" y="59"/>
                </a:lnTo>
                <a:lnTo>
                  <a:pt x="31" y="58"/>
                </a:lnTo>
                <a:lnTo>
                  <a:pt x="36" y="56"/>
                </a:lnTo>
                <a:lnTo>
                  <a:pt x="40" y="50"/>
                </a:lnTo>
                <a:lnTo>
                  <a:pt x="41" y="38"/>
                </a:lnTo>
                <a:lnTo>
                  <a:pt x="41" y="2"/>
                </a:lnTo>
                <a:lnTo>
                  <a:pt x="31" y="2"/>
                </a:lnTo>
                <a:lnTo>
                  <a:pt x="31" y="7"/>
                </a:lnTo>
                <a:lnTo>
                  <a:pt x="25" y="2"/>
                </a:lnTo>
                <a:lnTo>
                  <a:pt x="18" y="0"/>
                </a:lnTo>
                <a:lnTo>
                  <a:pt x="11" y="2"/>
                </a:lnTo>
                <a:lnTo>
                  <a:pt x="5" y="5"/>
                </a:lnTo>
                <a:lnTo>
                  <a:pt x="2" y="13"/>
                </a:lnTo>
                <a:lnTo>
                  <a:pt x="0" y="22"/>
                </a:lnTo>
                <a:lnTo>
                  <a:pt x="2" y="29"/>
                </a:lnTo>
                <a:lnTo>
                  <a:pt x="4" y="36"/>
                </a:lnTo>
                <a:lnTo>
                  <a:pt x="11" y="41"/>
                </a:lnTo>
                <a:lnTo>
                  <a:pt x="18" y="43"/>
                </a:lnTo>
                <a:lnTo>
                  <a:pt x="25" y="41"/>
                </a:lnTo>
                <a:lnTo>
                  <a:pt x="31" y="36"/>
                </a:lnTo>
                <a:lnTo>
                  <a:pt x="31" y="41"/>
                </a:lnTo>
                <a:lnTo>
                  <a:pt x="29" y="47"/>
                </a:lnTo>
                <a:lnTo>
                  <a:pt x="27" y="50"/>
                </a:lnTo>
                <a:lnTo>
                  <a:pt x="22" y="50"/>
                </a:lnTo>
                <a:lnTo>
                  <a:pt x="16" y="50"/>
                </a:lnTo>
                <a:lnTo>
                  <a:pt x="14" y="47"/>
                </a:lnTo>
                <a:lnTo>
                  <a:pt x="2" y="45"/>
                </a:lnTo>
                <a:lnTo>
                  <a:pt x="2" y="47"/>
                </a:lnTo>
                <a:close/>
                <a:moveTo>
                  <a:pt x="14" y="13"/>
                </a:moveTo>
                <a:lnTo>
                  <a:pt x="14" y="13"/>
                </a:lnTo>
                <a:lnTo>
                  <a:pt x="18" y="11"/>
                </a:lnTo>
                <a:lnTo>
                  <a:pt x="22" y="9"/>
                </a:lnTo>
                <a:lnTo>
                  <a:pt x="25" y="11"/>
                </a:lnTo>
                <a:lnTo>
                  <a:pt x="27" y="13"/>
                </a:lnTo>
                <a:lnTo>
                  <a:pt x="29" y="16"/>
                </a:lnTo>
                <a:lnTo>
                  <a:pt x="31" y="22"/>
                </a:lnTo>
                <a:lnTo>
                  <a:pt x="29" y="27"/>
                </a:lnTo>
                <a:lnTo>
                  <a:pt x="27" y="31"/>
                </a:lnTo>
                <a:lnTo>
                  <a:pt x="23" y="34"/>
                </a:lnTo>
                <a:lnTo>
                  <a:pt x="20" y="34"/>
                </a:lnTo>
                <a:lnTo>
                  <a:pt x="18" y="34"/>
                </a:lnTo>
                <a:lnTo>
                  <a:pt x="14" y="31"/>
                </a:lnTo>
                <a:lnTo>
                  <a:pt x="13" y="27"/>
                </a:lnTo>
                <a:lnTo>
                  <a:pt x="13" y="22"/>
                </a:lnTo>
                <a:lnTo>
                  <a:pt x="13" y="16"/>
                </a:lnTo>
                <a:lnTo>
                  <a:pt x="14" y="13"/>
                </a:lnTo>
                <a:close/>
              </a:path>
            </a:pathLst>
          </a:custGeom>
          <a:solidFill>
            <a:srgbClr val="FFFFFF"/>
          </a:solidFill>
          <a:ln w="14288">
            <a:solidFill>
              <a:srgbClr val="FFFFFF"/>
            </a:solidFill>
            <a:round/>
            <a:headEnd/>
            <a:tailEnd/>
          </a:ln>
        </p:spPr>
        <p:txBody>
          <a:bodyPr/>
          <a:lstStyle/>
          <a:p>
            <a:endParaRPr lang="en-US" sz="800">
              <a:latin typeface="Times New Roman" pitchFamily="18" charset="0"/>
            </a:endParaRPr>
          </a:p>
        </p:txBody>
      </p:sp>
      <p:sp>
        <p:nvSpPr>
          <p:cNvPr id="12310" name="Rectangle 24"/>
          <p:cNvSpPr>
            <a:spLocks noChangeArrowheads="1"/>
          </p:cNvSpPr>
          <p:nvPr/>
        </p:nvSpPr>
        <p:spPr bwMode="auto">
          <a:xfrm>
            <a:off x="6069013" y="2220913"/>
            <a:ext cx="635000" cy="122237"/>
          </a:xfrm>
          <a:prstGeom prst="rect">
            <a:avLst/>
          </a:prstGeom>
          <a:noFill/>
          <a:ln w="9525">
            <a:noFill/>
            <a:miter lim="800000"/>
            <a:headEnd/>
            <a:tailEnd/>
          </a:ln>
        </p:spPr>
        <p:txBody>
          <a:bodyPr wrap="none" lIns="0" tIns="0" rIns="0" bIns="0">
            <a:spAutoFit/>
          </a:bodyPr>
          <a:lstStyle/>
          <a:p>
            <a:r>
              <a:rPr lang="en-US" sz="800" b="1">
                <a:solidFill>
                  <a:srgbClr val="000000"/>
                </a:solidFill>
              </a:rPr>
              <a:t>Hair receptor</a:t>
            </a:r>
            <a:endParaRPr lang="en-US" sz="800" b="1"/>
          </a:p>
        </p:txBody>
      </p:sp>
      <p:sp>
        <p:nvSpPr>
          <p:cNvPr id="12311" name="Freeform 25"/>
          <p:cNvSpPr>
            <a:spLocks/>
          </p:cNvSpPr>
          <p:nvPr/>
        </p:nvSpPr>
        <p:spPr bwMode="auto">
          <a:xfrm>
            <a:off x="4610100" y="1795463"/>
            <a:ext cx="325438" cy="153987"/>
          </a:xfrm>
          <a:custGeom>
            <a:avLst/>
            <a:gdLst>
              <a:gd name="T0" fmla="*/ 2147483647 w 323"/>
              <a:gd name="T1" fmla="*/ 2147483647 h 153"/>
              <a:gd name="T2" fmla="*/ 2147483647 w 323"/>
              <a:gd name="T3" fmla="*/ 2147483647 h 153"/>
              <a:gd name="T4" fmla="*/ 0 w 323"/>
              <a:gd name="T5" fmla="*/ 0 h 153"/>
              <a:gd name="T6" fmla="*/ 0 60000 65536"/>
              <a:gd name="T7" fmla="*/ 0 60000 65536"/>
              <a:gd name="T8" fmla="*/ 0 60000 65536"/>
              <a:gd name="T9" fmla="*/ 0 w 323"/>
              <a:gd name="T10" fmla="*/ 0 h 153"/>
              <a:gd name="T11" fmla="*/ 323 w 323"/>
              <a:gd name="T12" fmla="*/ 153 h 153"/>
            </a:gdLst>
            <a:ahLst/>
            <a:cxnLst>
              <a:cxn ang="T6">
                <a:pos x="T0" y="T1"/>
              </a:cxn>
              <a:cxn ang="T7">
                <a:pos x="T2" y="T3"/>
              </a:cxn>
              <a:cxn ang="T8">
                <a:pos x="T4" y="T5"/>
              </a:cxn>
            </a:cxnLst>
            <a:rect l="T9" t="T10" r="T11" b="T12"/>
            <a:pathLst>
              <a:path w="323" h="153">
                <a:moveTo>
                  <a:pt x="323" y="153"/>
                </a:moveTo>
                <a:lnTo>
                  <a:pt x="251" y="153"/>
                </a:lnTo>
                <a:lnTo>
                  <a:pt x="0" y="0"/>
                </a:lnTo>
              </a:path>
            </a:pathLst>
          </a:custGeom>
          <a:noFill/>
          <a:ln w="14288">
            <a:solidFill>
              <a:srgbClr val="FFFFFF"/>
            </a:solidFill>
            <a:round/>
            <a:headEnd/>
            <a:tailEnd/>
          </a:ln>
        </p:spPr>
        <p:txBody>
          <a:bodyPr/>
          <a:lstStyle/>
          <a:p>
            <a:endParaRPr lang="en-US" sz="800">
              <a:latin typeface="Times New Roman" pitchFamily="18" charset="0"/>
            </a:endParaRPr>
          </a:p>
        </p:txBody>
      </p:sp>
      <p:sp>
        <p:nvSpPr>
          <p:cNvPr id="12312" name="Freeform 26"/>
          <p:cNvSpPr>
            <a:spLocks/>
          </p:cNvSpPr>
          <p:nvPr/>
        </p:nvSpPr>
        <p:spPr bwMode="auto">
          <a:xfrm>
            <a:off x="4268788" y="1695450"/>
            <a:ext cx="254000" cy="254000"/>
          </a:xfrm>
          <a:custGeom>
            <a:avLst/>
            <a:gdLst>
              <a:gd name="T0" fmla="*/ 0 w 252"/>
              <a:gd name="T1" fmla="*/ 2147483647 h 253"/>
              <a:gd name="T2" fmla="*/ 2147483647 w 252"/>
              <a:gd name="T3" fmla="*/ 2147483647 h 253"/>
              <a:gd name="T4" fmla="*/ 2147483647 w 252"/>
              <a:gd name="T5" fmla="*/ 0 h 253"/>
              <a:gd name="T6" fmla="*/ 0 60000 65536"/>
              <a:gd name="T7" fmla="*/ 0 60000 65536"/>
              <a:gd name="T8" fmla="*/ 0 60000 65536"/>
              <a:gd name="T9" fmla="*/ 0 w 252"/>
              <a:gd name="T10" fmla="*/ 0 h 253"/>
              <a:gd name="T11" fmla="*/ 252 w 252"/>
              <a:gd name="T12" fmla="*/ 253 h 253"/>
            </a:gdLst>
            <a:ahLst/>
            <a:cxnLst>
              <a:cxn ang="T6">
                <a:pos x="T0" y="T1"/>
              </a:cxn>
              <a:cxn ang="T7">
                <a:pos x="T2" y="T3"/>
              </a:cxn>
              <a:cxn ang="T8">
                <a:pos x="T4" y="T5"/>
              </a:cxn>
            </a:cxnLst>
            <a:rect l="T9" t="T10" r="T11" b="T12"/>
            <a:pathLst>
              <a:path w="252" h="253">
                <a:moveTo>
                  <a:pt x="0" y="253"/>
                </a:moveTo>
                <a:lnTo>
                  <a:pt x="72" y="253"/>
                </a:lnTo>
                <a:lnTo>
                  <a:pt x="252" y="0"/>
                </a:lnTo>
              </a:path>
            </a:pathLst>
          </a:custGeom>
          <a:noFill/>
          <a:ln w="14288">
            <a:solidFill>
              <a:srgbClr val="FFFFFF"/>
            </a:solidFill>
            <a:round/>
            <a:headEnd/>
            <a:tailEnd/>
          </a:ln>
        </p:spPr>
        <p:txBody>
          <a:bodyPr/>
          <a:lstStyle/>
          <a:p>
            <a:endParaRPr lang="en-US" sz="800">
              <a:latin typeface="Times New Roman" pitchFamily="18" charset="0"/>
            </a:endParaRPr>
          </a:p>
        </p:txBody>
      </p:sp>
      <p:sp>
        <p:nvSpPr>
          <p:cNvPr id="12313" name="Freeform 27"/>
          <p:cNvSpPr>
            <a:spLocks/>
          </p:cNvSpPr>
          <p:nvPr/>
        </p:nvSpPr>
        <p:spPr bwMode="auto">
          <a:xfrm>
            <a:off x="4605338" y="1789113"/>
            <a:ext cx="323850" cy="153987"/>
          </a:xfrm>
          <a:custGeom>
            <a:avLst/>
            <a:gdLst>
              <a:gd name="T0" fmla="*/ 0 w 323"/>
              <a:gd name="T1" fmla="*/ 0 h 153"/>
              <a:gd name="T2" fmla="*/ 2147483647 w 323"/>
              <a:gd name="T3" fmla="*/ 2147483647 h 153"/>
              <a:gd name="T4" fmla="*/ 2147483647 w 323"/>
              <a:gd name="T5" fmla="*/ 2147483647 h 153"/>
              <a:gd name="T6" fmla="*/ 0 60000 65536"/>
              <a:gd name="T7" fmla="*/ 0 60000 65536"/>
              <a:gd name="T8" fmla="*/ 0 60000 65536"/>
              <a:gd name="T9" fmla="*/ 0 w 323"/>
              <a:gd name="T10" fmla="*/ 0 h 153"/>
              <a:gd name="T11" fmla="*/ 323 w 323"/>
              <a:gd name="T12" fmla="*/ 153 h 153"/>
            </a:gdLst>
            <a:ahLst/>
            <a:cxnLst>
              <a:cxn ang="T6">
                <a:pos x="T0" y="T1"/>
              </a:cxn>
              <a:cxn ang="T7">
                <a:pos x="T2" y="T3"/>
              </a:cxn>
              <a:cxn ang="T8">
                <a:pos x="T4" y="T5"/>
              </a:cxn>
            </a:cxnLst>
            <a:rect l="T9" t="T10" r="T11" b="T12"/>
            <a:pathLst>
              <a:path w="323" h="153">
                <a:moveTo>
                  <a:pt x="0" y="0"/>
                </a:moveTo>
                <a:lnTo>
                  <a:pt x="251" y="153"/>
                </a:lnTo>
                <a:lnTo>
                  <a:pt x="323" y="153"/>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12314" name="Freeform 28"/>
          <p:cNvSpPr>
            <a:spLocks/>
          </p:cNvSpPr>
          <p:nvPr/>
        </p:nvSpPr>
        <p:spPr bwMode="auto">
          <a:xfrm>
            <a:off x="4270375" y="1692275"/>
            <a:ext cx="252413" cy="250825"/>
          </a:xfrm>
          <a:custGeom>
            <a:avLst/>
            <a:gdLst>
              <a:gd name="T0" fmla="*/ 0 w 251"/>
              <a:gd name="T1" fmla="*/ 2147483647 h 250"/>
              <a:gd name="T2" fmla="*/ 2147483647 w 251"/>
              <a:gd name="T3" fmla="*/ 2147483647 h 250"/>
              <a:gd name="T4" fmla="*/ 2147483647 w 251"/>
              <a:gd name="T5" fmla="*/ 0 h 250"/>
              <a:gd name="T6" fmla="*/ 0 60000 65536"/>
              <a:gd name="T7" fmla="*/ 0 60000 65536"/>
              <a:gd name="T8" fmla="*/ 0 60000 65536"/>
              <a:gd name="T9" fmla="*/ 0 w 251"/>
              <a:gd name="T10" fmla="*/ 0 h 250"/>
              <a:gd name="T11" fmla="*/ 251 w 251"/>
              <a:gd name="T12" fmla="*/ 250 h 250"/>
            </a:gdLst>
            <a:ahLst/>
            <a:cxnLst>
              <a:cxn ang="T6">
                <a:pos x="T0" y="T1"/>
              </a:cxn>
              <a:cxn ang="T7">
                <a:pos x="T2" y="T3"/>
              </a:cxn>
              <a:cxn ang="T8">
                <a:pos x="T4" y="T5"/>
              </a:cxn>
            </a:cxnLst>
            <a:rect l="T9" t="T10" r="T11" b="T12"/>
            <a:pathLst>
              <a:path w="251" h="250">
                <a:moveTo>
                  <a:pt x="0" y="250"/>
                </a:moveTo>
                <a:lnTo>
                  <a:pt x="72" y="250"/>
                </a:lnTo>
                <a:lnTo>
                  <a:pt x="251" y="0"/>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12315" name="Freeform 29"/>
          <p:cNvSpPr>
            <a:spLocks/>
          </p:cNvSpPr>
          <p:nvPr/>
        </p:nvSpPr>
        <p:spPr bwMode="auto">
          <a:xfrm>
            <a:off x="3851275" y="1922463"/>
            <a:ext cx="44450" cy="52387"/>
          </a:xfrm>
          <a:custGeom>
            <a:avLst/>
            <a:gdLst>
              <a:gd name="T0" fmla="*/ 2147483647 w 45"/>
              <a:gd name="T1" fmla="*/ 2147483647 h 58"/>
              <a:gd name="T2" fmla="*/ 2147483647 w 45"/>
              <a:gd name="T3" fmla="*/ 2147483647 h 58"/>
              <a:gd name="T4" fmla="*/ 2147483647 w 45"/>
              <a:gd name="T5" fmla="*/ 2147483647 h 58"/>
              <a:gd name="T6" fmla="*/ 2147483647 w 45"/>
              <a:gd name="T7" fmla="*/ 0 h 58"/>
              <a:gd name="T8" fmla="*/ 0 w 45"/>
              <a:gd name="T9" fmla="*/ 0 h 58"/>
              <a:gd name="T10" fmla="*/ 0 w 45"/>
              <a:gd name="T11" fmla="*/ 2147483647 h 58"/>
              <a:gd name="T12" fmla="*/ 2147483647 w 45"/>
              <a:gd name="T13" fmla="*/ 2147483647 h 58"/>
              <a:gd name="T14" fmla="*/ 2147483647 w 45"/>
              <a:gd name="T15" fmla="*/ 2147483647 h 58"/>
              <a:gd name="T16" fmla="*/ 2147483647 w 45"/>
              <a:gd name="T17" fmla="*/ 2147483647 h 58"/>
              <a:gd name="T18" fmla="*/ 2147483647 w 45"/>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8"/>
              <a:gd name="T32" fmla="*/ 45 w 45"/>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8">
                <a:moveTo>
                  <a:pt x="28" y="58"/>
                </a:moveTo>
                <a:lnTo>
                  <a:pt x="28" y="11"/>
                </a:lnTo>
                <a:lnTo>
                  <a:pt x="45" y="11"/>
                </a:lnTo>
                <a:lnTo>
                  <a:pt x="45" y="0"/>
                </a:lnTo>
                <a:lnTo>
                  <a:pt x="0" y="0"/>
                </a:lnTo>
                <a:lnTo>
                  <a:pt x="0" y="11"/>
                </a:lnTo>
                <a:lnTo>
                  <a:pt x="16" y="11"/>
                </a:lnTo>
                <a:lnTo>
                  <a:pt x="16" y="58"/>
                </a:lnTo>
                <a:lnTo>
                  <a:pt x="28" y="58"/>
                </a:lnTo>
                <a:close/>
              </a:path>
            </a:pathLst>
          </a:custGeom>
          <a:solidFill>
            <a:srgbClr val="FFFFFF"/>
          </a:solidFill>
          <a:ln w="14351">
            <a:solidFill>
              <a:srgbClr val="FFFFFF"/>
            </a:solidFill>
            <a:round/>
            <a:headEnd/>
            <a:tailEnd/>
          </a:ln>
        </p:spPr>
        <p:txBody>
          <a:bodyPr/>
          <a:lstStyle/>
          <a:p>
            <a:endParaRPr lang="en-US" sz="800">
              <a:latin typeface="Times New Roman" pitchFamily="18" charset="0"/>
            </a:endParaRPr>
          </a:p>
        </p:txBody>
      </p:sp>
      <p:sp>
        <p:nvSpPr>
          <p:cNvPr id="12316" name="Freeform 30"/>
          <p:cNvSpPr>
            <a:spLocks noEditPoints="1"/>
          </p:cNvSpPr>
          <p:nvPr/>
        </p:nvSpPr>
        <p:spPr bwMode="auto">
          <a:xfrm>
            <a:off x="3902075" y="1930400"/>
            <a:ext cx="39688" cy="38100"/>
          </a:xfrm>
          <a:custGeom>
            <a:avLst/>
            <a:gdLst>
              <a:gd name="T0" fmla="*/ 2147483647 w 40"/>
              <a:gd name="T1" fmla="*/ 2147483647 h 43"/>
              <a:gd name="T2" fmla="*/ 2147483647 w 40"/>
              <a:gd name="T3" fmla="*/ 2147483647 h 43"/>
              <a:gd name="T4" fmla="*/ 2147483647 w 40"/>
              <a:gd name="T5" fmla="*/ 2147483647 h 43"/>
              <a:gd name="T6" fmla="*/ 2147483647 w 40"/>
              <a:gd name="T7" fmla="*/ 2147483647 h 43"/>
              <a:gd name="T8" fmla="*/ 2147483647 w 40"/>
              <a:gd name="T9" fmla="*/ 2147483647 h 43"/>
              <a:gd name="T10" fmla="*/ 2147483647 w 40"/>
              <a:gd name="T11" fmla="*/ 2147483647 h 43"/>
              <a:gd name="T12" fmla="*/ 2147483647 w 40"/>
              <a:gd name="T13" fmla="*/ 2147483647 h 43"/>
              <a:gd name="T14" fmla="*/ 0 w 40"/>
              <a:gd name="T15" fmla="*/ 2147483647 h 43"/>
              <a:gd name="T16" fmla="*/ 2147483647 w 40"/>
              <a:gd name="T17" fmla="*/ 2147483647 h 43"/>
              <a:gd name="T18" fmla="*/ 2147483647 w 40"/>
              <a:gd name="T19" fmla="*/ 2147483647 h 43"/>
              <a:gd name="T20" fmla="*/ 2147483647 w 40"/>
              <a:gd name="T21" fmla="*/ 2147483647 h 43"/>
              <a:gd name="T22" fmla="*/ 2147483647 w 40"/>
              <a:gd name="T23" fmla="*/ 2147483647 h 43"/>
              <a:gd name="T24" fmla="*/ 2147483647 w 40"/>
              <a:gd name="T25" fmla="*/ 2147483647 h 43"/>
              <a:gd name="T26" fmla="*/ 2147483647 w 40"/>
              <a:gd name="T27" fmla="*/ 2147483647 h 43"/>
              <a:gd name="T28" fmla="*/ 2147483647 w 40"/>
              <a:gd name="T29" fmla="*/ 2147483647 h 43"/>
              <a:gd name="T30" fmla="*/ 2147483647 w 40"/>
              <a:gd name="T31" fmla="*/ 2147483647 h 43"/>
              <a:gd name="T32" fmla="*/ 2147483647 w 40"/>
              <a:gd name="T33" fmla="*/ 2147483647 h 43"/>
              <a:gd name="T34" fmla="*/ 2147483647 w 40"/>
              <a:gd name="T35" fmla="*/ 2147483647 h 43"/>
              <a:gd name="T36" fmla="*/ 2147483647 w 40"/>
              <a:gd name="T37" fmla="*/ 2147483647 h 43"/>
              <a:gd name="T38" fmla="*/ 2147483647 w 40"/>
              <a:gd name="T39" fmla="*/ 2147483647 h 43"/>
              <a:gd name="T40" fmla="*/ 2147483647 w 40"/>
              <a:gd name="T41" fmla="*/ 2147483647 h 43"/>
              <a:gd name="T42" fmla="*/ 2147483647 w 40"/>
              <a:gd name="T43" fmla="*/ 0 h 43"/>
              <a:gd name="T44" fmla="*/ 2147483647 w 40"/>
              <a:gd name="T45" fmla="*/ 2147483647 h 43"/>
              <a:gd name="T46" fmla="*/ 2147483647 w 40"/>
              <a:gd name="T47" fmla="*/ 2147483647 h 43"/>
              <a:gd name="T48" fmla="*/ 2147483647 w 40"/>
              <a:gd name="T49" fmla="*/ 2147483647 h 43"/>
              <a:gd name="T50" fmla="*/ 2147483647 w 40"/>
              <a:gd name="T51" fmla="*/ 2147483647 h 43"/>
              <a:gd name="T52" fmla="*/ 2147483647 w 40"/>
              <a:gd name="T53" fmla="*/ 2147483647 h 43"/>
              <a:gd name="T54" fmla="*/ 2147483647 w 40"/>
              <a:gd name="T55" fmla="*/ 2147483647 h 43"/>
              <a:gd name="T56" fmla="*/ 2147483647 w 40"/>
              <a:gd name="T57" fmla="*/ 2147483647 h 43"/>
              <a:gd name="T58" fmla="*/ 2147483647 w 40"/>
              <a:gd name="T59" fmla="*/ 2147483647 h 43"/>
              <a:gd name="T60" fmla="*/ 2147483647 w 40"/>
              <a:gd name="T61" fmla="*/ 2147483647 h 43"/>
              <a:gd name="T62" fmla="*/ 2147483647 w 40"/>
              <a:gd name="T63" fmla="*/ 2147483647 h 43"/>
              <a:gd name="T64" fmla="*/ 2147483647 w 40"/>
              <a:gd name="T65" fmla="*/ 2147483647 h 43"/>
              <a:gd name="T66" fmla="*/ 2147483647 w 40"/>
              <a:gd name="T67" fmla="*/ 2147483647 h 43"/>
              <a:gd name="T68" fmla="*/ 2147483647 w 40"/>
              <a:gd name="T69" fmla="*/ 2147483647 h 43"/>
              <a:gd name="T70" fmla="*/ 2147483647 w 40"/>
              <a:gd name="T71" fmla="*/ 2147483647 h 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43"/>
              <a:gd name="T110" fmla="*/ 40 w 40"/>
              <a:gd name="T111" fmla="*/ 43 h 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43">
                <a:moveTo>
                  <a:pt x="14" y="11"/>
                </a:moveTo>
                <a:lnTo>
                  <a:pt x="14" y="11"/>
                </a:lnTo>
                <a:lnTo>
                  <a:pt x="18" y="9"/>
                </a:lnTo>
                <a:lnTo>
                  <a:pt x="25" y="11"/>
                </a:lnTo>
                <a:lnTo>
                  <a:pt x="25" y="14"/>
                </a:lnTo>
                <a:lnTo>
                  <a:pt x="25" y="16"/>
                </a:lnTo>
                <a:lnTo>
                  <a:pt x="16" y="18"/>
                </a:lnTo>
                <a:lnTo>
                  <a:pt x="7" y="22"/>
                </a:lnTo>
                <a:lnTo>
                  <a:pt x="2" y="25"/>
                </a:lnTo>
                <a:lnTo>
                  <a:pt x="0" y="32"/>
                </a:lnTo>
                <a:lnTo>
                  <a:pt x="2" y="36"/>
                </a:lnTo>
                <a:lnTo>
                  <a:pt x="4" y="40"/>
                </a:lnTo>
                <a:lnTo>
                  <a:pt x="9" y="43"/>
                </a:lnTo>
                <a:lnTo>
                  <a:pt x="14" y="43"/>
                </a:lnTo>
                <a:lnTo>
                  <a:pt x="22" y="43"/>
                </a:lnTo>
                <a:lnTo>
                  <a:pt x="27" y="38"/>
                </a:lnTo>
                <a:lnTo>
                  <a:pt x="27" y="40"/>
                </a:lnTo>
                <a:lnTo>
                  <a:pt x="29" y="43"/>
                </a:lnTo>
                <a:lnTo>
                  <a:pt x="40" y="43"/>
                </a:lnTo>
                <a:lnTo>
                  <a:pt x="38" y="38"/>
                </a:lnTo>
                <a:lnTo>
                  <a:pt x="36" y="29"/>
                </a:lnTo>
                <a:lnTo>
                  <a:pt x="36" y="16"/>
                </a:lnTo>
                <a:lnTo>
                  <a:pt x="36" y="7"/>
                </a:lnTo>
                <a:lnTo>
                  <a:pt x="31" y="2"/>
                </a:lnTo>
                <a:lnTo>
                  <a:pt x="25" y="2"/>
                </a:lnTo>
                <a:lnTo>
                  <a:pt x="20" y="0"/>
                </a:lnTo>
                <a:lnTo>
                  <a:pt x="13" y="2"/>
                </a:lnTo>
                <a:lnTo>
                  <a:pt x="7" y="4"/>
                </a:lnTo>
                <a:lnTo>
                  <a:pt x="4" y="7"/>
                </a:lnTo>
                <a:lnTo>
                  <a:pt x="2" y="13"/>
                </a:lnTo>
                <a:lnTo>
                  <a:pt x="11" y="14"/>
                </a:lnTo>
                <a:lnTo>
                  <a:pt x="14" y="11"/>
                </a:lnTo>
                <a:close/>
                <a:moveTo>
                  <a:pt x="25" y="25"/>
                </a:moveTo>
                <a:lnTo>
                  <a:pt x="25" y="25"/>
                </a:lnTo>
                <a:lnTo>
                  <a:pt x="25" y="31"/>
                </a:lnTo>
                <a:lnTo>
                  <a:pt x="23" y="34"/>
                </a:lnTo>
                <a:lnTo>
                  <a:pt x="18" y="36"/>
                </a:lnTo>
                <a:lnTo>
                  <a:pt x="13" y="34"/>
                </a:lnTo>
                <a:lnTo>
                  <a:pt x="11" y="31"/>
                </a:lnTo>
                <a:lnTo>
                  <a:pt x="13" y="29"/>
                </a:lnTo>
                <a:lnTo>
                  <a:pt x="13" y="27"/>
                </a:lnTo>
                <a:lnTo>
                  <a:pt x="20" y="25"/>
                </a:lnTo>
                <a:lnTo>
                  <a:pt x="25" y="23"/>
                </a:lnTo>
                <a:lnTo>
                  <a:pt x="25" y="25"/>
                </a:lnTo>
                <a:close/>
              </a:path>
            </a:pathLst>
          </a:custGeom>
          <a:solidFill>
            <a:srgbClr val="FFFFFF"/>
          </a:solidFill>
          <a:ln w="14351">
            <a:solidFill>
              <a:srgbClr val="FFFFFF"/>
            </a:solidFill>
            <a:round/>
            <a:headEnd/>
            <a:tailEnd/>
          </a:ln>
        </p:spPr>
        <p:txBody>
          <a:bodyPr/>
          <a:lstStyle/>
          <a:p>
            <a:endParaRPr lang="en-US" sz="800">
              <a:latin typeface="Times New Roman" pitchFamily="18" charset="0"/>
            </a:endParaRPr>
          </a:p>
        </p:txBody>
      </p:sp>
      <p:sp>
        <p:nvSpPr>
          <p:cNvPr id="12317" name="Freeform 31"/>
          <p:cNvSpPr>
            <a:spLocks/>
          </p:cNvSpPr>
          <p:nvPr/>
        </p:nvSpPr>
        <p:spPr bwMode="auto">
          <a:xfrm>
            <a:off x="3946525" y="1927225"/>
            <a:ext cx="41275" cy="39688"/>
          </a:xfrm>
          <a:custGeom>
            <a:avLst/>
            <a:gdLst>
              <a:gd name="T0" fmla="*/ 2147483647 w 40"/>
              <a:gd name="T1" fmla="*/ 2147483647 h 43"/>
              <a:gd name="T2" fmla="*/ 2147483647 w 40"/>
              <a:gd name="T3" fmla="*/ 2147483647 h 43"/>
              <a:gd name="T4" fmla="*/ 2147483647 w 40"/>
              <a:gd name="T5" fmla="*/ 2147483647 h 43"/>
              <a:gd name="T6" fmla="*/ 2147483647 w 40"/>
              <a:gd name="T7" fmla="*/ 0 h 43"/>
              <a:gd name="T8" fmla="*/ 2147483647 w 40"/>
              <a:gd name="T9" fmla="*/ 0 h 43"/>
              <a:gd name="T10" fmla="*/ 2147483647 w 40"/>
              <a:gd name="T11" fmla="*/ 2147483647 h 43"/>
              <a:gd name="T12" fmla="*/ 2147483647 w 40"/>
              <a:gd name="T13" fmla="*/ 2147483647 h 43"/>
              <a:gd name="T14" fmla="*/ 2147483647 w 40"/>
              <a:gd name="T15" fmla="*/ 2147483647 h 43"/>
              <a:gd name="T16" fmla="*/ 2147483647 w 40"/>
              <a:gd name="T17" fmla="*/ 2147483647 h 43"/>
              <a:gd name="T18" fmla="*/ 0 w 40"/>
              <a:gd name="T19" fmla="*/ 2147483647 h 43"/>
              <a:gd name="T20" fmla="*/ 0 w 40"/>
              <a:gd name="T21" fmla="*/ 2147483647 h 43"/>
              <a:gd name="T22" fmla="*/ 2147483647 w 40"/>
              <a:gd name="T23" fmla="*/ 2147483647 h 43"/>
              <a:gd name="T24" fmla="*/ 2147483647 w 40"/>
              <a:gd name="T25" fmla="*/ 2147483647 h 43"/>
              <a:gd name="T26" fmla="*/ 2147483647 w 40"/>
              <a:gd name="T27" fmla="*/ 2147483647 h 43"/>
              <a:gd name="T28" fmla="*/ 2147483647 w 40"/>
              <a:gd name="T29" fmla="*/ 2147483647 h 43"/>
              <a:gd name="T30" fmla="*/ 2147483647 w 40"/>
              <a:gd name="T31" fmla="*/ 2147483647 h 43"/>
              <a:gd name="T32" fmla="*/ 2147483647 w 40"/>
              <a:gd name="T33" fmla="*/ 2147483647 h 43"/>
              <a:gd name="T34" fmla="*/ 2147483647 w 40"/>
              <a:gd name="T35" fmla="*/ 2147483647 h 43"/>
              <a:gd name="T36" fmla="*/ 2147483647 w 40"/>
              <a:gd name="T37" fmla="*/ 2147483647 h 43"/>
              <a:gd name="T38" fmla="*/ 2147483647 w 40"/>
              <a:gd name="T39" fmla="*/ 2147483647 h 43"/>
              <a:gd name="T40" fmla="*/ 2147483647 w 40"/>
              <a:gd name="T41" fmla="*/ 2147483647 h 43"/>
              <a:gd name="T42" fmla="*/ 2147483647 w 40"/>
              <a:gd name="T43" fmla="*/ 2147483647 h 43"/>
              <a:gd name="T44" fmla="*/ 2147483647 w 40"/>
              <a:gd name="T45" fmla="*/ 2147483647 h 43"/>
              <a:gd name="T46" fmla="*/ 2147483647 w 40"/>
              <a:gd name="T47" fmla="*/ 2147483647 h 43"/>
              <a:gd name="T48" fmla="*/ 2147483647 w 40"/>
              <a:gd name="T49" fmla="*/ 2147483647 h 43"/>
              <a:gd name="T50" fmla="*/ 2147483647 w 40"/>
              <a:gd name="T51" fmla="*/ 2147483647 h 43"/>
              <a:gd name="T52" fmla="*/ 2147483647 w 40"/>
              <a:gd name="T53" fmla="*/ 2147483647 h 43"/>
              <a:gd name="T54" fmla="*/ 2147483647 w 40"/>
              <a:gd name="T55" fmla="*/ 2147483647 h 43"/>
              <a:gd name="T56" fmla="*/ 2147483647 w 40"/>
              <a:gd name="T57" fmla="*/ 2147483647 h 43"/>
              <a:gd name="T58" fmla="*/ 2147483647 w 40"/>
              <a:gd name="T59" fmla="*/ 2147483647 h 43"/>
              <a:gd name="T60" fmla="*/ 2147483647 w 40"/>
              <a:gd name="T61" fmla="*/ 2147483647 h 43"/>
              <a:gd name="T62" fmla="*/ 2147483647 w 40"/>
              <a:gd name="T63" fmla="*/ 2147483647 h 43"/>
              <a:gd name="T64" fmla="*/ 2147483647 w 40"/>
              <a:gd name="T65" fmla="*/ 2147483647 h 43"/>
              <a:gd name="T66" fmla="*/ 2147483647 w 40"/>
              <a:gd name="T67" fmla="*/ 2147483647 h 43"/>
              <a:gd name="T68" fmla="*/ 2147483647 w 40"/>
              <a:gd name="T69" fmla="*/ 2147483647 h 43"/>
              <a:gd name="T70" fmla="*/ 2147483647 w 40"/>
              <a:gd name="T71" fmla="*/ 2147483647 h 43"/>
              <a:gd name="T72" fmla="*/ 2147483647 w 40"/>
              <a:gd name="T73" fmla="*/ 2147483647 h 43"/>
              <a:gd name="T74" fmla="*/ 2147483647 w 40"/>
              <a:gd name="T75" fmla="*/ 2147483647 h 43"/>
              <a:gd name="T76" fmla="*/ 2147483647 w 40"/>
              <a:gd name="T77" fmla="*/ 2147483647 h 43"/>
              <a:gd name="T78" fmla="*/ 2147483647 w 40"/>
              <a:gd name="T79" fmla="*/ 2147483647 h 43"/>
              <a:gd name="T80" fmla="*/ 2147483647 w 40"/>
              <a:gd name="T81" fmla="*/ 2147483647 h 43"/>
              <a:gd name="T82" fmla="*/ 2147483647 w 40"/>
              <a:gd name="T83" fmla="*/ 2147483647 h 43"/>
              <a:gd name="T84" fmla="*/ 2147483647 w 40"/>
              <a:gd name="T85" fmla="*/ 2147483647 h 43"/>
              <a:gd name="T86" fmla="*/ 2147483647 w 40"/>
              <a:gd name="T87" fmla="*/ 2147483647 h 43"/>
              <a:gd name="T88" fmla="*/ 2147483647 w 40"/>
              <a:gd name="T89" fmla="*/ 2147483647 h 43"/>
              <a:gd name="T90" fmla="*/ 2147483647 w 40"/>
              <a:gd name="T91" fmla="*/ 2147483647 h 43"/>
              <a:gd name="T92" fmla="*/ 2147483647 w 40"/>
              <a:gd name="T93" fmla="*/ 2147483647 h 43"/>
              <a:gd name="T94" fmla="*/ 2147483647 w 40"/>
              <a:gd name="T95" fmla="*/ 2147483647 h 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3"/>
              <a:gd name="T146" fmla="*/ 40 w 40"/>
              <a:gd name="T147" fmla="*/ 43 h 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3">
                <a:moveTo>
                  <a:pt x="33" y="4"/>
                </a:moveTo>
                <a:lnTo>
                  <a:pt x="33" y="4"/>
                </a:lnTo>
                <a:lnTo>
                  <a:pt x="27" y="2"/>
                </a:lnTo>
                <a:lnTo>
                  <a:pt x="20" y="0"/>
                </a:lnTo>
                <a:lnTo>
                  <a:pt x="11" y="2"/>
                </a:lnTo>
                <a:lnTo>
                  <a:pt x="5" y="7"/>
                </a:lnTo>
                <a:lnTo>
                  <a:pt x="2" y="13"/>
                </a:lnTo>
                <a:lnTo>
                  <a:pt x="0" y="22"/>
                </a:lnTo>
                <a:lnTo>
                  <a:pt x="2" y="31"/>
                </a:lnTo>
                <a:lnTo>
                  <a:pt x="5" y="38"/>
                </a:lnTo>
                <a:lnTo>
                  <a:pt x="11" y="43"/>
                </a:lnTo>
                <a:lnTo>
                  <a:pt x="20" y="43"/>
                </a:lnTo>
                <a:lnTo>
                  <a:pt x="27" y="43"/>
                </a:lnTo>
                <a:lnTo>
                  <a:pt x="33" y="40"/>
                </a:lnTo>
                <a:lnTo>
                  <a:pt x="36" y="36"/>
                </a:lnTo>
                <a:lnTo>
                  <a:pt x="40" y="29"/>
                </a:lnTo>
                <a:lnTo>
                  <a:pt x="29" y="27"/>
                </a:lnTo>
                <a:lnTo>
                  <a:pt x="25" y="32"/>
                </a:lnTo>
                <a:lnTo>
                  <a:pt x="20" y="34"/>
                </a:lnTo>
                <a:lnTo>
                  <a:pt x="16" y="34"/>
                </a:lnTo>
                <a:lnTo>
                  <a:pt x="14" y="32"/>
                </a:lnTo>
                <a:lnTo>
                  <a:pt x="13" y="27"/>
                </a:lnTo>
                <a:lnTo>
                  <a:pt x="11" y="22"/>
                </a:lnTo>
                <a:lnTo>
                  <a:pt x="13" y="16"/>
                </a:lnTo>
                <a:lnTo>
                  <a:pt x="14" y="13"/>
                </a:lnTo>
                <a:lnTo>
                  <a:pt x="16" y="11"/>
                </a:lnTo>
                <a:lnTo>
                  <a:pt x="20" y="9"/>
                </a:lnTo>
                <a:lnTo>
                  <a:pt x="25" y="11"/>
                </a:lnTo>
                <a:lnTo>
                  <a:pt x="27" y="16"/>
                </a:lnTo>
                <a:lnTo>
                  <a:pt x="38" y="14"/>
                </a:lnTo>
                <a:lnTo>
                  <a:pt x="36" y="9"/>
                </a:lnTo>
                <a:lnTo>
                  <a:pt x="33" y="4"/>
                </a:lnTo>
                <a:close/>
              </a:path>
            </a:pathLst>
          </a:custGeom>
          <a:solidFill>
            <a:srgbClr val="FFFFFF"/>
          </a:solidFill>
          <a:ln w="14351">
            <a:solidFill>
              <a:srgbClr val="FFFFFF"/>
            </a:solidFill>
            <a:round/>
            <a:headEnd/>
            <a:tailEnd/>
          </a:ln>
        </p:spPr>
        <p:txBody>
          <a:bodyPr/>
          <a:lstStyle/>
          <a:p>
            <a:endParaRPr lang="en-US" sz="800">
              <a:latin typeface="Times New Roman" pitchFamily="18" charset="0"/>
            </a:endParaRPr>
          </a:p>
        </p:txBody>
      </p:sp>
      <p:sp>
        <p:nvSpPr>
          <p:cNvPr id="12318" name="Freeform 32"/>
          <p:cNvSpPr>
            <a:spLocks/>
          </p:cNvSpPr>
          <p:nvPr/>
        </p:nvSpPr>
        <p:spPr bwMode="auto">
          <a:xfrm>
            <a:off x="3990975" y="1916113"/>
            <a:ext cx="25400" cy="50800"/>
          </a:xfrm>
          <a:custGeom>
            <a:avLst/>
            <a:gdLst>
              <a:gd name="T0" fmla="*/ 2147483647 w 25"/>
              <a:gd name="T1" fmla="*/ 2147483647 h 56"/>
              <a:gd name="T2" fmla="*/ 2147483647 w 25"/>
              <a:gd name="T3" fmla="*/ 0 h 56"/>
              <a:gd name="T4" fmla="*/ 2147483647 w 25"/>
              <a:gd name="T5" fmla="*/ 2147483647 h 56"/>
              <a:gd name="T6" fmla="*/ 2147483647 w 25"/>
              <a:gd name="T7" fmla="*/ 2147483647 h 56"/>
              <a:gd name="T8" fmla="*/ 0 w 25"/>
              <a:gd name="T9" fmla="*/ 2147483647 h 56"/>
              <a:gd name="T10" fmla="*/ 0 w 25"/>
              <a:gd name="T11" fmla="*/ 2147483647 h 56"/>
              <a:gd name="T12" fmla="*/ 2147483647 w 25"/>
              <a:gd name="T13" fmla="*/ 2147483647 h 56"/>
              <a:gd name="T14" fmla="*/ 2147483647 w 25"/>
              <a:gd name="T15" fmla="*/ 2147483647 h 56"/>
              <a:gd name="T16" fmla="*/ 2147483647 w 25"/>
              <a:gd name="T17" fmla="*/ 2147483647 h 56"/>
              <a:gd name="T18" fmla="*/ 2147483647 w 25"/>
              <a:gd name="T19" fmla="*/ 2147483647 h 56"/>
              <a:gd name="T20" fmla="*/ 2147483647 w 25"/>
              <a:gd name="T21" fmla="*/ 2147483647 h 56"/>
              <a:gd name="T22" fmla="*/ 2147483647 w 25"/>
              <a:gd name="T23" fmla="*/ 2147483647 h 56"/>
              <a:gd name="T24" fmla="*/ 2147483647 w 25"/>
              <a:gd name="T25" fmla="*/ 2147483647 h 56"/>
              <a:gd name="T26" fmla="*/ 2147483647 w 25"/>
              <a:gd name="T27" fmla="*/ 2147483647 h 56"/>
              <a:gd name="T28" fmla="*/ 2147483647 w 25"/>
              <a:gd name="T29" fmla="*/ 2147483647 h 56"/>
              <a:gd name="T30" fmla="*/ 2147483647 w 25"/>
              <a:gd name="T31" fmla="*/ 2147483647 h 56"/>
              <a:gd name="T32" fmla="*/ 2147483647 w 25"/>
              <a:gd name="T33" fmla="*/ 2147483647 h 56"/>
              <a:gd name="T34" fmla="*/ 2147483647 w 25"/>
              <a:gd name="T35" fmla="*/ 2147483647 h 56"/>
              <a:gd name="T36" fmla="*/ 2147483647 w 25"/>
              <a:gd name="T37" fmla="*/ 2147483647 h 56"/>
              <a:gd name="T38" fmla="*/ 2147483647 w 25"/>
              <a:gd name="T39" fmla="*/ 2147483647 h 56"/>
              <a:gd name="T40" fmla="*/ 2147483647 w 25"/>
              <a:gd name="T41" fmla="*/ 2147483647 h 56"/>
              <a:gd name="T42" fmla="*/ 2147483647 w 25"/>
              <a:gd name="T43" fmla="*/ 2147483647 h 56"/>
              <a:gd name="T44" fmla="*/ 2147483647 w 25"/>
              <a:gd name="T45" fmla="*/ 2147483647 h 56"/>
              <a:gd name="T46" fmla="*/ 2147483647 w 25"/>
              <a:gd name="T47" fmla="*/ 2147483647 h 56"/>
              <a:gd name="T48" fmla="*/ 2147483647 w 25"/>
              <a:gd name="T49" fmla="*/ 2147483647 h 56"/>
              <a:gd name="T50" fmla="*/ 2147483647 w 25"/>
              <a:gd name="T51" fmla="*/ 2147483647 h 56"/>
              <a:gd name="T52" fmla="*/ 2147483647 w 25"/>
              <a:gd name="T53" fmla="*/ 2147483647 h 56"/>
              <a:gd name="T54" fmla="*/ 2147483647 w 25"/>
              <a:gd name="T55" fmla="*/ 2147483647 h 56"/>
              <a:gd name="T56" fmla="*/ 2147483647 w 25"/>
              <a:gd name="T57" fmla="*/ 2147483647 h 56"/>
              <a:gd name="T58" fmla="*/ 2147483647 w 25"/>
              <a:gd name="T59" fmla="*/ 2147483647 h 56"/>
              <a:gd name="T60" fmla="*/ 2147483647 w 25"/>
              <a:gd name="T61" fmla="*/ 2147483647 h 56"/>
              <a:gd name="T62" fmla="*/ 2147483647 w 25"/>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56"/>
              <a:gd name="T98" fmla="*/ 25 w 25"/>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56">
                <a:moveTo>
                  <a:pt x="16" y="15"/>
                </a:moveTo>
                <a:lnTo>
                  <a:pt x="16" y="0"/>
                </a:lnTo>
                <a:lnTo>
                  <a:pt x="5" y="6"/>
                </a:lnTo>
                <a:lnTo>
                  <a:pt x="5" y="15"/>
                </a:lnTo>
                <a:lnTo>
                  <a:pt x="0" y="15"/>
                </a:lnTo>
                <a:lnTo>
                  <a:pt x="0" y="24"/>
                </a:lnTo>
                <a:lnTo>
                  <a:pt x="5" y="24"/>
                </a:lnTo>
                <a:lnTo>
                  <a:pt x="5" y="42"/>
                </a:lnTo>
                <a:lnTo>
                  <a:pt x="5" y="49"/>
                </a:lnTo>
                <a:lnTo>
                  <a:pt x="7" y="53"/>
                </a:lnTo>
                <a:lnTo>
                  <a:pt x="10" y="56"/>
                </a:lnTo>
                <a:lnTo>
                  <a:pt x="16" y="56"/>
                </a:lnTo>
                <a:lnTo>
                  <a:pt x="25" y="54"/>
                </a:lnTo>
                <a:lnTo>
                  <a:pt x="23" y="47"/>
                </a:lnTo>
                <a:lnTo>
                  <a:pt x="19" y="47"/>
                </a:lnTo>
                <a:lnTo>
                  <a:pt x="18" y="47"/>
                </a:lnTo>
                <a:lnTo>
                  <a:pt x="16" y="45"/>
                </a:lnTo>
                <a:lnTo>
                  <a:pt x="16" y="40"/>
                </a:lnTo>
                <a:lnTo>
                  <a:pt x="16" y="24"/>
                </a:lnTo>
                <a:lnTo>
                  <a:pt x="23" y="24"/>
                </a:lnTo>
                <a:lnTo>
                  <a:pt x="23" y="15"/>
                </a:lnTo>
                <a:lnTo>
                  <a:pt x="16" y="15"/>
                </a:lnTo>
                <a:close/>
              </a:path>
            </a:pathLst>
          </a:custGeom>
          <a:solidFill>
            <a:srgbClr val="FFFFFF"/>
          </a:solidFill>
          <a:ln w="14351">
            <a:solidFill>
              <a:srgbClr val="FFFFFF"/>
            </a:solidFill>
            <a:round/>
            <a:headEnd/>
            <a:tailEnd/>
          </a:ln>
        </p:spPr>
        <p:txBody>
          <a:bodyPr/>
          <a:lstStyle/>
          <a:p>
            <a:endParaRPr lang="en-US" sz="800">
              <a:latin typeface="Times New Roman" pitchFamily="18" charset="0"/>
            </a:endParaRPr>
          </a:p>
        </p:txBody>
      </p:sp>
      <p:sp>
        <p:nvSpPr>
          <p:cNvPr id="12319" name="Freeform 33"/>
          <p:cNvSpPr>
            <a:spLocks noEditPoints="1"/>
          </p:cNvSpPr>
          <p:nvPr/>
        </p:nvSpPr>
        <p:spPr bwMode="auto">
          <a:xfrm>
            <a:off x="4025900" y="1914525"/>
            <a:ext cx="11113" cy="52388"/>
          </a:xfrm>
          <a:custGeom>
            <a:avLst/>
            <a:gdLst>
              <a:gd name="T0" fmla="*/ 2147483647 w 11"/>
              <a:gd name="T1" fmla="*/ 2147483647 h 58"/>
              <a:gd name="T2" fmla="*/ 2147483647 w 11"/>
              <a:gd name="T3" fmla="*/ 0 h 58"/>
              <a:gd name="T4" fmla="*/ 0 w 11"/>
              <a:gd name="T5" fmla="*/ 0 h 58"/>
              <a:gd name="T6" fmla="*/ 0 w 11"/>
              <a:gd name="T7" fmla="*/ 2147483647 h 58"/>
              <a:gd name="T8" fmla="*/ 2147483647 w 11"/>
              <a:gd name="T9" fmla="*/ 2147483647 h 58"/>
              <a:gd name="T10" fmla="*/ 2147483647 w 11"/>
              <a:gd name="T11" fmla="*/ 2147483647 h 58"/>
              <a:gd name="T12" fmla="*/ 2147483647 w 11"/>
              <a:gd name="T13" fmla="*/ 2147483647 h 58"/>
              <a:gd name="T14" fmla="*/ 2147483647 w 11"/>
              <a:gd name="T15" fmla="*/ 2147483647 h 58"/>
              <a:gd name="T16" fmla="*/ 0 w 11"/>
              <a:gd name="T17" fmla="*/ 2147483647 h 58"/>
              <a:gd name="T18" fmla="*/ 0 w 11"/>
              <a:gd name="T19" fmla="*/ 2147483647 h 58"/>
              <a:gd name="T20" fmla="*/ 2147483647 w 11"/>
              <a:gd name="T21" fmla="*/ 2147483647 h 58"/>
              <a:gd name="T22" fmla="*/ 2147483647 w 11"/>
              <a:gd name="T23" fmla="*/ 2147483647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58"/>
              <a:gd name="T38" fmla="*/ 11 w 11"/>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58">
                <a:moveTo>
                  <a:pt x="11" y="11"/>
                </a:moveTo>
                <a:lnTo>
                  <a:pt x="11" y="0"/>
                </a:lnTo>
                <a:lnTo>
                  <a:pt x="0" y="0"/>
                </a:lnTo>
                <a:lnTo>
                  <a:pt x="0" y="11"/>
                </a:lnTo>
                <a:lnTo>
                  <a:pt x="11" y="11"/>
                </a:lnTo>
                <a:close/>
                <a:moveTo>
                  <a:pt x="11" y="58"/>
                </a:moveTo>
                <a:lnTo>
                  <a:pt x="11" y="17"/>
                </a:lnTo>
                <a:lnTo>
                  <a:pt x="0" y="17"/>
                </a:lnTo>
                <a:lnTo>
                  <a:pt x="0" y="58"/>
                </a:lnTo>
                <a:lnTo>
                  <a:pt x="11" y="58"/>
                </a:lnTo>
                <a:close/>
              </a:path>
            </a:pathLst>
          </a:custGeom>
          <a:solidFill>
            <a:srgbClr val="FFFFFF"/>
          </a:solidFill>
          <a:ln w="14351">
            <a:solidFill>
              <a:srgbClr val="FFFFFF"/>
            </a:solidFill>
            <a:round/>
            <a:headEnd/>
            <a:tailEnd/>
          </a:ln>
        </p:spPr>
        <p:txBody>
          <a:bodyPr/>
          <a:lstStyle/>
          <a:p>
            <a:endParaRPr lang="en-US" sz="800">
              <a:latin typeface="Times New Roman" pitchFamily="18" charset="0"/>
            </a:endParaRPr>
          </a:p>
        </p:txBody>
      </p:sp>
      <p:sp>
        <p:nvSpPr>
          <p:cNvPr id="12320" name="Freeform 34"/>
          <p:cNvSpPr>
            <a:spLocks/>
          </p:cNvSpPr>
          <p:nvPr/>
        </p:nvSpPr>
        <p:spPr bwMode="auto">
          <a:xfrm>
            <a:off x="4054475" y="1914525"/>
            <a:ext cx="9525" cy="52388"/>
          </a:xfrm>
          <a:custGeom>
            <a:avLst/>
            <a:gdLst>
              <a:gd name="T0" fmla="*/ 2147483647 w 10"/>
              <a:gd name="T1" fmla="*/ 2147483647 h 58"/>
              <a:gd name="T2" fmla="*/ 2147483647 w 10"/>
              <a:gd name="T3" fmla="*/ 0 h 58"/>
              <a:gd name="T4" fmla="*/ 0 w 10"/>
              <a:gd name="T5" fmla="*/ 0 h 58"/>
              <a:gd name="T6" fmla="*/ 0 w 10"/>
              <a:gd name="T7" fmla="*/ 2147483647 h 58"/>
              <a:gd name="T8" fmla="*/ 2147483647 w 10"/>
              <a:gd name="T9" fmla="*/ 2147483647 h 58"/>
              <a:gd name="T10" fmla="*/ 2147483647 w 10"/>
              <a:gd name="T11" fmla="*/ 2147483647 h 58"/>
              <a:gd name="T12" fmla="*/ 0 60000 65536"/>
              <a:gd name="T13" fmla="*/ 0 60000 65536"/>
              <a:gd name="T14" fmla="*/ 0 60000 65536"/>
              <a:gd name="T15" fmla="*/ 0 60000 65536"/>
              <a:gd name="T16" fmla="*/ 0 60000 65536"/>
              <a:gd name="T17" fmla="*/ 0 60000 65536"/>
              <a:gd name="T18" fmla="*/ 0 w 10"/>
              <a:gd name="T19" fmla="*/ 0 h 58"/>
              <a:gd name="T20" fmla="*/ 10 w 10"/>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 h="58">
                <a:moveTo>
                  <a:pt x="10" y="58"/>
                </a:moveTo>
                <a:lnTo>
                  <a:pt x="10" y="0"/>
                </a:lnTo>
                <a:lnTo>
                  <a:pt x="0" y="0"/>
                </a:lnTo>
                <a:lnTo>
                  <a:pt x="0" y="58"/>
                </a:lnTo>
                <a:lnTo>
                  <a:pt x="10" y="58"/>
                </a:lnTo>
                <a:close/>
              </a:path>
            </a:pathLst>
          </a:custGeom>
          <a:solidFill>
            <a:srgbClr val="FFFFFF"/>
          </a:solidFill>
          <a:ln w="14351">
            <a:solidFill>
              <a:srgbClr val="FFFFFF"/>
            </a:solidFill>
            <a:round/>
            <a:headEnd/>
            <a:tailEnd/>
          </a:ln>
        </p:spPr>
        <p:txBody>
          <a:bodyPr/>
          <a:lstStyle/>
          <a:p>
            <a:endParaRPr lang="en-US" sz="800">
              <a:latin typeface="Times New Roman" pitchFamily="18" charset="0"/>
            </a:endParaRPr>
          </a:p>
        </p:txBody>
      </p:sp>
      <p:sp>
        <p:nvSpPr>
          <p:cNvPr id="12321" name="Freeform 35"/>
          <p:cNvSpPr>
            <a:spLocks noEditPoints="1"/>
          </p:cNvSpPr>
          <p:nvPr/>
        </p:nvSpPr>
        <p:spPr bwMode="auto">
          <a:xfrm>
            <a:off x="4071938" y="1925638"/>
            <a:ext cx="38100" cy="39687"/>
          </a:xfrm>
          <a:custGeom>
            <a:avLst/>
            <a:gdLst>
              <a:gd name="T0" fmla="*/ 2147483647 w 37"/>
              <a:gd name="T1" fmla="*/ 2147483647 h 43"/>
              <a:gd name="T2" fmla="*/ 2147483647 w 37"/>
              <a:gd name="T3" fmla="*/ 2147483647 h 43"/>
              <a:gd name="T4" fmla="*/ 2147483647 w 37"/>
              <a:gd name="T5" fmla="*/ 2147483647 h 43"/>
              <a:gd name="T6" fmla="*/ 2147483647 w 37"/>
              <a:gd name="T7" fmla="*/ 2147483647 h 43"/>
              <a:gd name="T8" fmla="*/ 2147483647 w 37"/>
              <a:gd name="T9" fmla="*/ 2147483647 h 43"/>
              <a:gd name="T10" fmla="*/ 2147483647 w 37"/>
              <a:gd name="T11" fmla="*/ 2147483647 h 43"/>
              <a:gd name="T12" fmla="*/ 2147483647 w 37"/>
              <a:gd name="T13" fmla="*/ 2147483647 h 43"/>
              <a:gd name="T14" fmla="*/ 2147483647 w 37"/>
              <a:gd name="T15" fmla="*/ 2147483647 h 43"/>
              <a:gd name="T16" fmla="*/ 2147483647 w 37"/>
              <a:gd name="T17" fmla="*/ 2147483647 h 43"/>
              <a:gd name="T18" fmla="*/ 2147483647 w 37"/>
              <a:gd name="T19" fmla="*/ 2147483647 h 43"/>
              <a:gd name="T20" fmla="*/ 2147483647 w 37"/>
              <a:gd name="T21" fmla="*/ 2147483647 h 43"/>
              <a:gd name="T22" fmla="*/ 2147483647 w 37"/>
              <a:gd name="T23" fmla="*/ 2147483647 h 43"/>
              <a:gd name="T24" fmla="*/ 2147483647 w 37"/>
              <a:gd name="T25" fmla="*/ 2147483647 h 43"/>
              <a:gd name="T26" fmla="*/ 2147483647 w 37"/>
              <a:gd name="T27" fmla="*/ 2147483647 h 43"/>
              <a:gd name="T28" fmla="*/ 2147483647 w 37"/>
              <a:gd name="T29" fmla="*/ 2147483647 h 43"/>
              <a:gd name="T30" fmla="*/ 2147483647 w 37"/>
              <a:gd name="T31" fmla="*/ 0 h 43"/>
              <a:gd name="T32" fmla="*/ 2147483647 w 37"/>
              <a:gd name="T33" fmla="*/ 0 h 43"/>
              <a:gd name="T34" fmla="*/ 2147483647 w 37"/>
              <a:gd name="T35" fmla="*/ 2147483647 h 43"/>
              <a:gd name="T36" fmla="*/ 2147483647 w 37"/>
              <a:gd name="T37" fmla="*/ 2147483647 h 43"/>
              <a:gd name="T38" fmla="*/ 2147483647 w 37"/>
              <a:gd name="T39" fmla="*/ 2147483647 h 43"/>
              <a:gd name="T40" fmla="*/ 2147483647 w 37"/>
              <a:gd name="T41" fmla="*/ 2147483647 h 43"/>
              <a:gd name="T42" fmla="*/ 0 w 37"/>
              <a:gd name="T43" fmla="*/ 2147483647 h 43"/>
              <a:gd name="T44" fmla="*/ 0 w 37"/>
              <a:gd name="T45" fmla="*/ 2147483647 h 43"/>
              <a:gd name="T46" fmla="*/ 2147483647 w 37"/>
              <a:gd name="T47" fmla="*/ 2147483647 h 43"/>
              <a:gd name="T48" fmla="*/ 2147483647 w 37"/>
              <a:gd name="T49" fmla="*/ 2147483647 h 43"/>
              <a:gd name="T50" fmla="*/ 2147483647 w 37"/>
              <a:gd name="T51" fmla="*/ 2147483647 h 43"/>
              <a:gd name="T52" fmla="*/ 2147483647 w 37"/>
              <a:gd name="T53" fmla="*/ 2147483647 h 43"/>
              <a:gd name="T54" fmla="*/ 2147483647 w 37"/>
              <a:gd name="T55" fmla="*/ 2147483647 h 43"/>
              <a:gd name="T56" fmla="*/ 2147483647 w 37"/>
              <a:gd name="T57" fmla="*/ 2147483647 h 43"/>
              <a:gd name="T58" fmla="*/ 2147483647 w 37"/>
              <a:gd name="T59" fmla="*/ 2147483647 h 43"/>
              <a:gd name="T60" fmla="*/ 2147483647 w 37"/>
              <a:gd name="T61" fmla="*/ 2147483647 h 43"/>
              <a:gd name="T62" fmla="*/ 2147483647 w 37"/>
              <a:gd name="T63" fmla="*/ 2147483647 h 43"/>
              <a:gd name="T64" fmla="*/ 2147483647 w 37"/>
              <a:gd name="T65" fmla="*/ 2147483647 h 43"/>
              <a:gd name="T66" fmla="*/ 2147483647 w 37"/>
              <a:gd name="T67" fmla="*/ 2147483647 h 43"/>
              <a:gd name="T68" fmla="*/ 2147483647 w 37"/>
              <a:gd name="T69" fmla="*/ 2147483647 h 43"/>
              <a:gd name="T70" fmla="*/ 2147483647 w 37"/>
              <a:gd name="T71" fmla="*/ 2147483647 h 43"/>
              <a:gd name="T72" fmla="*/ 2147483647 w 37"/>
              <a:gd name="T73" fmla="*/ 2147483647 h 43"/>
              <a:gd name="T74" fmla="*/ 2147483647 w 37"/>
              <a:gd name="T75" fmla="*/ 2147483647 h 43"/>
              <a:gd name="T76" fmla="*/ 2147483647 w 37"/>
              <a:gd name="T77" fmla="*/ 2147483647 h 43"/>
              <a:gd name="T78" fmla="*/ 2147483647 w 37"/>
              <a:gd name="T79" fmla="*/ 2147483647 h 43"/>
              <a:gd name="T80" fmla="*/ 2147483647 w 37"/>
              <a:gd name="T81" fmla="*/ 2147483647 h 43"/>
              <a:gd name="T82" fmla="*/ 2147483647 w 37"/>
              <a:gd name="T83" fmla="*/ 2147483647 h 43"/>
              <a:gd name="T84" fmla="*/ 2147483647 w 37"/>
              <a:gd name="T85" fmla="*/ 2147483647 h 43"/>
              <a:gd name="T86" fmla="*/ 2147483647 w 37"/>
              <a:gd name="T87" fmla="*/ 2147483647 h 43"/>
              <a:gd name="T88" fmla="*/ 2147483647 w 37"/>
              <a:gd name="T89" fmla="*/ 2147483647 h 43"/>
              <a:gd name="T90" fmla="*/ 2147483647 w 37"/>
              <a:gd name="T91" fmla="*/ 2147483647 h 43"/>
              <a:gd name="T92" fmla="*/ 2147483647 w 37"/>
              <a:gd name="T93" fmla="*/ 2147483647 h 43"/>
              <a:gd name="T94" fmla="*/ 2147483647 w 37"/>
              <a:gd name="T95" fmla="*/ 2147483647 h 43"/>
              <a:gd name="T96" fmla="*/ 2147483647 w 37"/>
              <a:gd name="T97" fmla="*/ 2147483647 h 43"/>
              <a:gd name="T98" fmla="*/ 2147483647 w 37"/>
              <a:gd name="T99" fmla="*/ 2147483647 h 43"/>
              <a:gd name="T100" fmla="*/ 2147483647 w 37"/>
              <a:gd name="T101" fmla="*/ 2147483647 h 43"/>
              <a:gd name="T102" fmla="*/ 2147483647 w 37"/>
              <a:gd name="T103" fmla="*/ 2147483647 h 43"/>
              <a:gd name="T104" fmla="*/ 2147483647 w 37"/>
              <a:gd name="T105" fmla="*/ 2147483647 h 43"/>
              <a:gd name="T106" fmla="*/ 2147483647 w 37"/>
              <a:gd name="T107" fmla="*/ 2147483647 h 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
              <a:gd name="T163" fmla="*/ 0 h 43"/>
              <a:gd name="T164" fmla="*/ 37 w 37"/>
              <a:gd name="T165" fmla="*/ 43 h 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 h="43">
                <a:moveTo>
                  <a:pt x="25" y="34"/>
                </a:moveTo>
                <a:lnTo>
                  <a:pt x="25" y="34"/>
                </a:lnTo>
                <a:lnTo>
                  <a:pt x="19" y="36"/>
                </a:lnTo>
                <a:lnTo>
                  <a:pt x="16" y="34"/>
                </a:lnTo>
                <a:lnTo>
                  <a:pt x="14" y="32"/>
                </a:lnTo>
                <a:lnTo>
                  <a:pt x="12" y="31"/>
                </a:lnTo>
                <a:lnTo>
                  <a:pt x="10" y="25"/>
                </a:lnTo>
                <a:lnTo>
                  <a:pt x="37" y="25"/>
                </a:lnTo>
                <a:lnTo>
                  <a:pt x="37" y="14"/>
                </a:lnTo>
                <a:lnTo>
                  <a:pt x="34" y="7"/>
                </a:lnTo>
                <a:lnTo>
                  <a:pt x="27" y="2"/>
                </a:lnTo>
                <a:lnTo>
                  <a:pt x="19" y="0"/>
                </a:lnTo>
                <a:lnTo>
                  <a:pt x="10" y="2"/>
                </a:lnTo>
                <a:lnTo>
                  <a:pt x="5" y="7"/>
                </a:lnTo>
                <a:lnTo>
                  <a:pt x="1" y="14"/>
                </a:lnTo>
                <a:lnTo>
                  <a:pt x="0" y="23"/>
                </a:lnTo>
                <a:lnTo>
                  <a:pt x="1" y="31"/>
                </a:lnTo>
                <a:lnTo>
                  <a:pt x="3" y="36"/>
                </a:lnTo>
                <a:lnTo>
                  <a:pt x="7" y="40"/>
                </a:lnTo>
                <a:lnTo>
                  <a:pt x="10" y="41"/>
                </a:lnTo>
                <a:lnTo>
                  <a:pt x="19" y="43"/>
                </a:lnTo>
                <a:lnTo>
                  <a:pt x="27" y="43"/>
                </a:lnTo>
                <a:lnTo>
                  <a:pt x="30" y="41"/>
                </a:lnTo>
                <a:lnTo>
                  <a:pt x="36" y="36"/>
                </a:lnTo>
                <a:lnTo>
                  <a:pt x="37" y="32"/>
                </a:lnTo>
                <a:lnTo>
                  <a:pt x="27" y="31"/>
                </a:lnTo>
                <a:lnTo>
                  <a:pt x="25" y="34"/>
                </a:lnTo>
                <a:close/>
                <a:moveTo>
                  <a:pt x="10" y="18"/>
                </a:moveTo>
                <a:lnTo>
                  <a:pt x="10" y="18"/>
                </a:lnTo>
                <a:lnTo>
                  <a:pt x="12" y="14"/>
                </a:lnTo>
                <a:lnTo>
                  <a:pt x="14" y="13"/>
                </a:lnTo>
                <a:lnTo>
                  <a:pt x="16" y="9"/>
                </a:lnTo>
                <a:lnTo>
                  <a:pt x="19" y="9"/>
                </a:lnTo>
                <a:lnTo>
                  <a:pt x="23" y="9"/>
                </a:lnTo>
                <a:lnTo>
                  <a:pt x="25" y="11"/>
                </a:lnTo>
                <a:lnTo>
                  <a:pt x="27" y="14"/>
                </a:lnTo>
                <a:lnTo>
                  <a:pt x="27" y="18"/>
                </a:lnTo>
                <a:lnTo>
                  <a:pt x="10" y="18"/>
                </a:lnTo>
                <a:close/>
              </a:path>
            </a:pathLst>
          </a:custGeom>
          <a:solidFill>
            <a:srgbClr val="FFFFFF"/>
          </a:solidFill>
          <a:ln w="14351">
            <a:solidFill>
              <a:srgbClr val="FFFFFF"/>
            </a:solidFill>
            <a:round/>
            <a:headEnd/>
            <a:tailEnd/>
          </a:ln>
        </p:spPr>
        <p:txBody>
          <a:bodyPr/>
          <a:lstStyle/>
          <a:p>
            <a:endParaRPr lang="en-US" sz="800">
              <a:latin typeface="Times New Roman" pitchFamily="18" charset="0"/>
            </a:endParaRPr>
          </a:p>
        </p:txBody>
      </p:sp>
      <p:sp>
        <p:nvSpPr>
          <p:cNvPr id="12322" name="Freeform 36"/>
          <p:cNvSpPr>
            <a:spLocks/>
          </p:cNvSpPr>
          <p:nvPr/>
        </p:nvSpPr>
        <p:spPr bwMode="auto">
          <a:xfrm>
            <a:off x="4129088" y="1930400"/>
            <a:ext cx="39687" cy="38100"/>
          </a:xfrm>
          <a:custGeom>
            <a:avLst/>
            <a:gdLst>
              <a:gd name="T0" fmla="*/ 2147483647 w 40"/>
              <a:gd name="T1" fmla="*/ 2147483647 h 43"/>
              <a:gd name="T2" fmla="*/ 2147483647 w 40"/>
              <a:gd name="T3" fmla="*/ 2147483647 h 43"/>
              <a:gd name="T4" fmla="*/ 2147483647 w 40"/>
              <a:gd name="T5" fmla="*/ 2147483647 h 43"/>
              <a:gd name="T6" fmla="*/ 2147483647 w 40"/>
              <a:gd name="T7" fmla="*/ 0 h 43"/>
              <a:gd name="T8" fmla="*/ 2147483647 w 40"/>
              <a:gd name="T9" fmla="*/ 0 h 43"/>
              <a:gd name="T10" fmla="*/ 2147483647 w 40"/>
              <a:gd name="T11" fmla="*/ 2147483647 h 43"/>
              <a:gd name="T12" fmla="*/ 2147483647 w 40"/>
              <a:gd name="T13" fmla="*/ 2147483647 h 43"/>
              <a:gd name="T14" fmla="*/ 2147483647 w 40"/>
              <a:gd name="T15" fmla="*/ 2147483647 h 43"/>
              <a:gd name="T16" fmla="*/ 2147483647 w 40"/>
              <a:gd name="T17" fmla="*/ 2147483647 h 43"/>
              <a:gd name="T18" fmla="*/ 0 w 40"/>
              <a:gd name="T19" fmla="*/ 2147483647 h 43"/>
              <a:gd name="T20" fmla="*/ 0 w 40"/>
              <a:gd name="T21" fmla="*/ 2147483647 h 43"/>
              <a:gd name="T22" fmla="*/ 2147483647 w 40"/>
              <a:gd name="T23" fmla="*/ 2147483647 h 43"/>
              <a:gd name="T24" fmla="*/ 2147483647 w 40"/>
              <a:gd name="T25" fmla="*/ 2147483647 h 43"/>
              <a:gd name="T26" fmla="*/ 2147483647 w 40"/>
              <a:gd name="T27" fmla="*/ 2147483647 h 43"/>
              <a:gd name="T28" fmla="*/ 2147483647 w 40"/>
              <a:gd name="T29" fmla="*/ 2147483647 h 43"/>
              <a:gd name="T30" fmla="*/ 2147483647 w 40"/>
              <a:gd name="T31" fmla="*/ 2147483647 h 43"/>
              <a:gd name="T32" fmla="*/ 2147483647 w 40"/>
              <a:gd name="T33" fmla="*/ 2147483647 h 43"/>
              <a:gd name="T34" fmla="*/ 2147483647 w 40"/>
              <a:gd name="T35" fmla="*/ 2147483647 h 43"/>
              <a:gd name="T36" fmla="*/ 2147483647 w 40"/>
              <a:gd name="T37" fmla="*/ 2147483647 h 43"/>
              <a:gd name="T38" fmla="*/ 2147483647 w 40"/>
              <a:gd name="T39" fmla="*/ 2147483647 h 43"/>
              <a:gd name="T40" fmla="*/ 2147483647 w 40"/>
              <a:gd name="T41" fmla="*/ 2147483647 h 43"/>
              <a:gd name="T42" fmla="*/ 2147483647 w 40"/>
              <a:gd name="T43" fmla="*/ 2147483647 h 43"/>
              <a:gd name="T44" fmla="*/ 2147483647 w 40"/>
              <a:gd name="T45" fmla="*/ 2147483647 h 43"/>
              <a:gd name="T46" fmla="*/ 2147483647 w 40"/>
              <a:gd name="T47" fmla="*/ 2147483647 h 43"/>
              <a:gd name="T48" fmla="*/ 2147483647 w 40"/>
              <a:gd name="T49" fmla="*/ 2147483647 h 43"/>
              <a:gd name="T50" fmla="*/ 2147483647 w 40"/>
              <a:gd name="T51" fmla="*/ 2147483647 h 43"/>
              <a:gd name="T52" fmla="*/ 2147483647 w 40"/>
              <a:gd name="T53" fmla="*/ 2147483647 h 43"/>
              <a:gd name="T54" fmla="*/ 2147483647 w 40"/>
              <a:gd name="T55" fmla="*/ 2147483647 h 43"/>
              <a:gd name="T56" fmla="*/ 2147483647 w 40"/>
              <a:gd name="T57" fmla="*/ 2147483647 h 43"/>
              <a:gd name="T58" fmla="*/ 2147483647 w 40"/>
              <a:gd name="T59" fmla="*/ 2147483647 h 43"/>
              <a:gd name="T60" fmla="*/ 2147483647 w 40"/>
              <a:gd name="T61" fmla="*/ 2147483647 h 43"/>
              <a:gd name="T62" fmla="*/ 2147483647 w 40"/>
              <a:gd name="T63" fmla="*/ 2147483647 h 43"/>
              <a:gd name="T64" fmla="*/ 2147483647 w 40"/>
              <a:gd name="T65" fmla="*/ 2147483647 h 43"/>
              <a:gd name="T66" fmla="*/ 2147483647 w 40"/>
              <a:gd name="T67" fmla="*/ 2147483647 h 43"/>
              <a:gd name="T68" fmla="*/ 2147483647 w 40"/>
              <a:gd name="T69" fmla="*/ 2147483647 h 43"/>
              <a:gd name="T70" fmla="*/ 2147483647 w 40"/>
              <a:gd name="T71" fmla="*/ 2147483647 h 43"/>
              <a:gd name="T72" fmla="*/ 2147483647 w 40"/>
              <a:gd name="T73" fmla="*/ 2147483647 h 43"/>
              <a:gd name="T74" fmla="*/ 2147483647 w 40"/>
              <a:gd name="T75" fmla="*/ 2147483647 h 43"/>
              <a:gd name="T76" fmla="*/ 2147483647 w 40"/>
              <a:gd name="T77" fmla="*/ 2147483647 h 43"/>
              <a:gd name="T78" fmla="*/ 2147483647 w 40"/>
              <a:gd name="T79" fmla="*/ 2147483647 h 43"/>
              <a:gd name="T80" fmla="*/ 2147483647 w 40"/>
              <a:gd name="T81" fmla="*/ 2147483647 h 43"/>
              <a:gd name="T82" fmla="*/ 2147483647 w 40"/>
              <a:gd name="T83" fmla="*/ 2147483647 h 43"/>
              <a:gd name="T84" fmla="*/ 2147483647 w 40"/>
              <a:gd name="T85" fmla="*/ 2147483647 h 43"/>
              <a:gd name="T86" fmla="*/ 2147483647 w 40"/>
              <a:gd name="T87" fmla="*/ 2147483647 h 43"/>
              <a:gd name="T88" fmla="*/ 2147483647 w 40"/>
              <a:gd name="T89" fmla="*/ 2147483647 h 43"/>
              <a:gd name="T90" fmla="*/ 2147483647 w 40"/>
              <a:gd name="T91" fmla="*/ 2147483647 h 43"/>
              <a:gd name="T92" fmla="*/ 2147483647 w 40"/>
              <a:gd name="T93" fmla="*/ 2147483647 h 43"/>
              <a:gd name="T94" fmla="*/ 2147483647 w 40"/>
              <a:gd name="T95" fmla="*/ 2147483647 h 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3"/>
              <a:gd name="T146" fmla="*/ 40 w 40"/>
              <a:gd name="T147" fmla="*/ 43 h 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3">
                <a:moveTo>
                  <a:pt x="33" y="4"/>
                </a:moveTo>
                <a:lnTo>
                  <a:pt x="33" y="4"/>
                </a:lnTo>
                <a:lnTo>
                  <a:pt x="27" y="2"/>
                </a:lnTo>
                <a:lnTo>
                  <a:pt x="20" y="0"/>
                </a:lnTo>
                <a:lnTo>
                  <a:pt x="13" y="2"/>
                </a:lnTo>
                <a:lnTo>
                  <a:pt x="6" y="7"/>
                </a:lnTo>
                <a:lnTo>
                  <a:pt x="2" y="13"/>
                </a:lnTo>
                <a:lnTo>
                  <a:pt x="0" y="22"/>
                </a:lnTo>
                <a:lnTo>
                  <a:pt x="2" y="31"/>
                </a:lnTo>
                <a:lnTo>
                  <a:pt x="6" y="38"/>
                </a:lnTo>
                <a:lnTo>
                  <a:pt x="13" y="43"/>
                </a:lnTo>
                <a:lnTo>
                  <a:pt x="20" y="43"/>
                </a:lnTo>
                <a:lnTo>
                  <a:pt x="27" y="43"/>
                </a:lnTo>
                <a:lnTo>
                  <a:pt x="33" y="40"/>
                </a:lnTo>
                <a:lnTo>
                  <a:pt x="36" y="36"/>
                </a:lnTo>
                <a:lnTo>
                  <a:pt x="40" y="29"/>
                </a:lnTo>
                <a:lnTo>
                  <a:pt x="29" y="27"/>
                </a:lnTo>
                <a:lnTo>
                  <a:pt x="26" y="32"/>
                </a:lnTo>
                <a:lnTo>
                  <a:pt x="20" y="34"/>
                </a:lnTo>
                <a:lnTo>
                  <a:pt x="17" y="34"/>
                </a:lnTo>
                <a:lnTo>
                  <a:pt x="15" y="32"/>
                </a:lnTo>
                <a:lnTo>
                  <a:pt x="13" y="27"/>
                </a:lnTo>
                <a:lnTo>
                  <a:pt x="11" y="22"/>
                </a:lnTo>
                <a:lnTo>
                  <a:pt x="13" y="16"/>
                </a:lnTo>
                <a:lnTo>
                  <a:pt x="15" y="13"/>
                </a:lnTo>
                <a:lnTo>
                  <a:pt x="17" y="11"/>
                </a:lnTo>
                <a:lnTo>
                  <a:pt x="20" y="9"/>
                </a:lnTo>
                <a:lnTo>
                  <a:pt x="26" y="11"/>
                </a:lnTo>
                <a:lnTo>
                  <a:pt x="29" y="16"/>
                </a:lnTo>
                <a:lnTo>
                  <a:pt x="38" y="14"/>
                </a:lnTo>
                <a:lnTo>
                  <a:pt x="36" y="9"/>
                </a:lnTo>
                <a:lnTo>
                  <a:pt x="33" y="4"/>
                </a:lnTo>
                <a:close/>
              </a:path>
            </a:pathLst>
          </a:custGeom>
          <a:solidFill>
            <a:srgbClr val="FFFFFF"/>
          </a:solidFill>
          <a:ln w="14351">
            <a:solidFill>
              <a:srgbClr val="FFFFFF"/>
            </a:solidFill>
            <a:round/>
            <a:headEnd/>
            <a:tailEnd/>
          </a:ln>
        </p:spPr>
        <p:txBody>
          <a:bodyPr/>
          <a:lstStyle/>
          <a:p>
            <a:endParaRPr lang="en-US" sz="800">
              <a:latin typeface="Times New Roman" pitchFamily="18" charset="0"/>
            </a:endParaRPr>
          </a:p>
        </p:txBody>
      </p:sp>
      <p:sp>
        <p:nvSpPr>
          <p:cNvPr id="12323" name="Freeform 37"/>
          <p:cNvSpPr>
            <a:spLocks noEditPoints="1"/>
          </p:cNvSpPr>
          <p:nvPr/>
        </p:nvSpPr>
        <p:spPr bwMode="auto">
          <a:xfrm>
            <a:off x="4175125" y="1930400"/>
            <a:ext cx="38100" cy="38100"/>
          </a:xfrm>
          <a:custGeom>
            <a:avLst/>
            <a:gdLst>
              <a:gd name="T0" fmla="*/ 2147483647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2147483647 h 43"/>
              <a:gd name="T26" fmla="*/ 2147483647 w 39"/>
              <a:gd name="T27" fmla="*/ 2147483647 h 43"/>
              <a:gd name="T28" fmla="*/ 2147483647 w 39"/>
              <a:gd name="T29" fmla="*/ 2147483647 h 43"/>
              <a:gd name="T30" fmla="*/ 2147483647 w 39"/>
              <a:gd name="T31" fmla="*/ 0 h 43"/>
              <a:gd name="T32" fmla="*/ 2147483647 w 39"/>
              <a:gd name="T33" fmla="*/ 0 h 43"/>
              <a:gd name="T34" fmla="*/ 2147483647 w 39"/>
              <a:gd name="T35" fmla="*/ 2147483647 h 43"/>
              <a:gd name="T36" fmla="*/ 2147483647 w 39"/>
              <a:gd name="T37" fmla="*/ 2147483647 h 43"/>
              <a:gd name="T38" fmla="*/ 2147483647 w 39"/>
              <a:gd name="T39" fmla="*/ 2147483647 h 43"/>
              <a:gd name="T40" fmla="*/ 2147483647 w 39"/>
              <a:gd name="T41" fmla="*/ 2147483647 h 43"/>
              <a:gd name="T42" fmla="*/ 0 w 39"/>
              <a:gd name="T43" fmla="*/ 2147483647 h 43"/>
              <a:gd name="T44" fmla="*/ 0 w 39"/>
              <a:gd name="T45" fmla="*/ 2147483647 h 43"/>
              <a:gd name="T46" fmla="*/ 2147483647 w 39"/>
              <a:gd name="T47" fmla="*/ 2147483647 h 43"/>
              <a:gd name="T48" fmla="*/ 2147483647 w 39"/>
              <a:gd name="T49" fmla="*/ 2147483647 h 43"/>
              <a:gd name="T50" fmla="*/ 2147483647 w 39"/>
              <a:gd name="T51" fmla="*/ 2147483647 h 43"/>
              <a:gd name="T52" fmla="*/ 2147483647 w 39"/>
              <a:gd name="T53" fmla="*/ 2147483647 h 43"/>
              <a:gd name="T54" fmla="*/ 2147483647 w 39"/>
              <a:gd name="T55" fmla="*/ 2147483647 h 43"/>
              <a:gd name="T56" fmla="*/ 2147483647 w 39"/>
              <a:gd name="T57" fmla="*/ 2147483647 h 43"/>
              <a:gd name="T58" fmla="*/ 2147483647 w 39"/>
              <a:gd name="T59" fmla="*/ 2147483647 h 43"/>
              <a:gd name="T60" fmla="*/ 2147483647 w 39"/>
              <a:gd name="T61" fmla="*/ 2147483647 h 43"/>
              <a:gd name="T62" fmla="*/ 2147483647 w 39"/>
              <a:gd name="T63" fmla="*/ 2147483647 h 43"/>
              <a:gd name="T64" fmla="*/ 2147483647 w 39"/>
              <a:gd name="T65" fmla="*/ 2147483647 h 43"/>
              <a:gd name="T66" fmla="*/ 2147483647 w 39"/>
              <a:gd name="T67" fmla="*/ 2147483647 h 43"/>
              <a:gd name="T68" fmla="*/ 2147483647 w 39"/>
              <a:gd name="T69" fmla="*/ 2147483647 h 43"/>
              <a:gd name="T70" fmla="*/ 2147483647 w 39"/>
              <a:gd name="T71" fmla="*/ 2147483647 h 43"/>
              <a:gd name="T72" fmla="*/ 2147483647 w 39"/>
              <a:gd name="T73" fmla="*/ 2147483647 h 43"/>
              <a:gd name="T74" fmla="*/ 2147483647 w 39"/>
              <a:gd name="T75" fmla="*/ 2147483647 h 43"/>
              <a:gd name="T76" fmla="*/ 2147483647 w 39"/>
              <a:gd name="T77" fmla="*/ 2147483647 h 43"/>
              <a:gd name="T78" fmla="*/ 2147483647 w 39"/>
              <a:gd name="T79" fmla="*/ 2147483647 h 43"/>
              <a:gd name="T80" fmla="*/ 2147483647 w 39"/>
              <a:gd name="T81" fmla="*/ 2147483647 h 43"/>
              <a:gd name="T82" fmla="*/ 2147483647 w 39"/>
              <a:gd name="T83" fmla="*/ 2147483647 h 43"/>
              <a:gd name="T84" fmla="*/ 2147483647 w 39"/>
              <a:gd name="T85" fmla="*/ 2147483647 h 43"/>
              <a:gd name="T86" fmla="*/ 2147483647 w 39"/>
              <a:gd name="T87" fmla="*/ 2147483647 h 43"/>
              <a:gd name="T88" fmla="*/ 2147483647 w 39"/>
              <a:gd name="T89" fmla="*/ 2147483647 h 43"/>
              <a:gd name="T90" fmla="*/ 2147483647 w 39"/>
              <a:gd name="T91" fmla="*/ 2147483647 h 43"/>
              <a:gd name="T92" fmla="*/ 2147483647 w 39"/>
              <a:gd name="T93" fmla="*/ 2147483647 h 43"/>
              <a:gd name="T94" fmla="*/ 2147483647 w 39"/>
              <a:gd name="T95" fmla="*/ 2147483647 h 43"/>
              <a:gd name="T96" fmla="*/ 2147483647 w 39"/>
              <a:gd name="T97" fmla="*/ 2147483647 h 43"/>
              <a:gd name="T98" fmla="*/ 2147483647 w 39"/>
              <a:gd name="T99" fmla="*/ 2147483647 h 43"/>
              <a:gd name="T100" fmla="*/ 2147483647 w 39"/>
              <a:gd name="T101" fmla="*/ 2147483647 h 43"/>
              <a:gd name="T102" fmla="*/ 2147483647 w 39"/>
              <a:gd name="T103" fmla="*/ 2147483647 h 43"/>
              <a:gd name="T104" fmla="*/ 2147483647 w 39"/>
              <a:gd name="T105" fmla="*/ 2147483647 h 43"/>
              <a:gd name="T106" fmla="*/ 2147483647 w 39"/>
              <a:gd name="T107" fmla="*/ 2147483647 h 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
              <a:gd name="T163" fmla="*/ 0 h 43"/>
              <a:gd name="T164" fmla="*/ 39 w 39"/>
              <a:gd name="T165" fmla="*/ 43 h 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 h="43">
                <a:moveTo>
                  <a:pt x="25" y="34"/>
                </a:moveTo>
                <a:lnTo>
                  <a:pt x="25" y="34"/>
                </a:lnTo>
                <a:lnTo>
                  <a:pt x="19" y="36"/>
                </a:lnTo>
                <a:lnTo>
                  <a:pt x="18" y="34"/>
                </a:lnTo>
                <a:lnTo>
                  <a:pt x="14" y="32"/>
                </a:lnTo>
                <a:lnTo>
                  <a:pt x="12" y="31"/>
                </a:lnTo>
                <a:lnTo>
                  <a:pt x="12" y="25"/>
                </a:lnTo>
                <a:lnTo>
                  <a:pt x="39" y="25"/>
                </a:lnTo>
                <a:lnTo>
                  <a:pt x="37" y="14"/>
                </a:lnTo>
                <a:lnTo>
                  <a:pt x="34" y="7"/>
                </a:lnTo>
                <a:lnTo>
                  <a:pt x="27" y="2"/>
                </a:lnTo>
                <a:lnTo>
                  <a:pt x="19" y="0"/>
                </a:lnTo>
                <a:lnTo>
                  <a:pt x="12" y="2"/>
                </a:lnTo>
                <a:lnTo>
                  <a:pt x="5" y="7"/>
                </a:lnTo>
                <a:lnTo>
                  <a:pt x="1" y="14"/>
                </a:lnTo>
                <a:lnTo>
                  <a:pt x="0" y="23"/>
                </a:lnTo>
                <a:lnTo>
                  <a:pt x="1" y="31"/>
                </a:lnTo>
                <a:lnTo>
                  <a:pt x="5" y="36"/>
                </a:lnTo>
                <a:lnTo>
                  <a:pt x="7" y="40"/>
                </a:lnTo>
                <a:lnTo>
                  <a:pt x="10" y="41"/>
                </a:lnTo>
                <a:lnTo>
                  <a:pt x="19" y="43"/>
                </a:lnTo>
                <a:lnTo>
                  <a:pt x="27" y="43"/>
                </a:lnTo>
                <a:lnTo>
                  <a:pt x="32" y="41"/>
                </a:lnTo>
                <a:lnTo>
                  <a:pt x="36" y="36"/>
                </a:lnTo>
                <a:lnTo>
                  <a:pt x="37" y="32"/>
                </a:lnTo>
                <a:lnTo>
                  <a:pt x="27" y="31"/>
                </a:lnTo>
                <a:lnTo>
                  <a:pt x="25" y="34"/>
                </a:lnTo>
                <a:close/>
                <a:moveTo>
                  <a:pt x="12" y="18"/>
                </a:moveTo>
                <a:lnTo>
                  <a:pt x="12" y="18"/>
                </a:lnTo>
                <a:lnTo>
                  <a:pt x="12" y="14"/>
                </a:lnTo>
                <a:lnTo>
                  <a:pt x="14" y="13"/>
                </a:lnTo>
                <a:lnTo>
                  <a:pt x="16" y="9"/>
                </a:lnTo>
                <a:lnTo>
                  <a:pt x="19" y="9"/>
                </a:lnTo>
                <a:lnTo>
                  <a:pt x="23" y="9"/>
                </a:lnTo>
                <a:lnTo>
                  <a:pt x="25" y="11"/>
                </a:lnTo>
                <a:lnTo>
                  <a:pt x="27" y="14"/>
                </a:lnTo>
                <a:lnTo>
                  <a:pt x="28" y="18"/>
                </a:lnTo>
                <a:lnTo>
                  <a:pt x="12" y="18"/>
                </a:lnTo>
                <a:close/>
              </a:path>
            </a:pathLst>
          </a:custGeom>
          <a:solidFill>
            <a:srgbClr val="FFFFFF"/>
          </a:solidFill>
          <a:ln w="14351">
            <a:solidFill>
              <a:srgbClr val="FFFFFF"/>
            </a:solidFill>
            <a:round/>
            <a:headEnd/>
            <a:tailEnd/>
          </a:ln>
        </p:spPr>
        <p:txBody>
          <a:bodyPr/>
          <a:lstStyle/>
          <a:p>
            <a:endParaRPr lang="en-US" sz="800">
              <a:latin typeface="Times New Roman" pitchFamily="18" charset="0"/>
            </a:endParaRPr>
          </a:p>
        </p:txBody>
      </p:sp>
      <p:sp>
        <p:nvSpPr>
          <p:cNvPr id="12324" name="Freeform 38"/>
          <p:cNvSpPr>
            <a:spLocks/>
          </p:cNvSpPr>
          <p:nvPr/>
        </p:nvSpPr>
        <p:spPr bwMode="auto">
          <a:xfrm>
            <a:off x="4222750" y="1914525"/>
            <a:ext cx="11113" cy="52388"/>
          </a:xfrm>
          <a:custGeom>
            <a:avLst/>
            <a:gdLst>
              <a:gd name="T0" fmla="*/ 2147483647 w 11"/>
              <a:gd name="T1" fmla="*/ 2147483647 h 58"/>
              <a:gd name="T2" fmla="*/ 2147483647 w 11"/>
              <a:gd name="T3" fmla="*/ 0 h 58"/>
              <a:gd name="T4" fmla="*/ 0 w 11"/>
              <a:gd name="T5" fmla="*/ 0 h 58"/>
              <a:gd name="T6" fmla="*/ 0 w 11"/>
              <a:gd name="T7" fmla="*/ 2147483647 h 58"/>
              <a:gd name="T8" fmla="*/ 2147483647 w 11"/>
              <a:gd name="T9" fmla="*/ 2147483647 h 58"/>
              <a:gd name="T10" fmla="*/ 2147483647 w 11"/>
              <a:gd name="T11" fmla="*/ 2147483647 h 58"/>
              <a:gd name="T12" fmla="*/ 0 60000 65536"/>
              <a:gd name="T13" fmla="*/ 0 60000 65536"/>
              <a:gd name="T14" fmla="*/ 0 60000 65536"/>
              <a:gd name="T15" fmla="*/ 0 60000 65536"/>
              <a:gd name="T16" fmla="*/ 0 60000 65536"/>
              <a:gd name="T17" fmla="*/ 0 60000 65536"/>
              <a:gd name="T18" fmla="*/ 0 w 11"/>
              <a:gd name="T19" fmla="*/ 0 h 58"/>
              <a:gd name="T20" fmla="*/ 11 w 1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1" h="58">
                <a:moveTo>
                  <a:pt x="11" y="58"/>
                </a:moveTo>
                <a:lnTo>
                  <a:pt x="11" y="0"/>
                </a:lnTo>
                <a:lnTo>
                  <a:pt x="0" y="0"/>
                </a:lnTo>
                <a:lnTo>
                  <a:pt x="0" y="58"/>
                </a:lnTo>
                <a:lnTo>
                  <a:pt x="11" y="58"/>
                </a:lnTo>
                <a:close/>
              </a:path>
            </a:pathLst>
          </a:custGeom>
          <a:solidFill>
            <a:srgbClr val="FFFFFF"/>
          </a:solidFill>
          <a:ln w="14351">
            <a:solidFill>
              <a:srgbClr val="FFFFFF"/>
            </a:solidFill>
            <a:round/>
            <a:headEnd/>
            <a:tailEnd/>
          </a:ln>
        </p:spPr>
        <p:txBody>
          <a:bodyPr/>
          <a:lstStyle/>
          <a:p>
            <a:endParaRPr lang="en-US" sz="800">
              <a:latin typeface="Times New Roman" pitchFamily="18" charset="0"/>
            </a:endParaRPr>
          </a:p>
        </p:txBody>
      </p:sp>
      <p:sp>
        <p:nvSpPr>
          <p:cNvPr id="12325" name="Freeform 39"/>
          <p:cNvSpPr>
            <a:spLocks/>
          </p:cNvSpPr>
          <p:nvPr/>
        </p:nvSpPr>
        <p:spPr bwMode="auto">
          <a:xfrm>
            <a:off x="4244975" y="1914525"/>
            <a:ext cx="11113" cy="52388"/>
          </a:xfrm>
          <a:custGeom>
            <a:avLst/>
            <a:gdLst>
              <a:gd name="T0" fmla="*/ 2147483647 w 11"/>
              <a:gd name="T1" fmla="*/ 2147483647 h 58"/>
              <a:gd name="T2" fmla="*/ 2147483647 w 11"/>
              <a:gd name="T3" fmla="*/ 0 h 58"/>
              <a:gd name="T4" fmla="*/ 0 w 11"/>
              <a:gd name="T5" fmla="*/ 0 h 58"/>
              <a:gd name="T6" fmla="*/ 0 w 11"/>
              <a:gd name="T7" fmla="*/ 2147483647 h 58"/>
              <a:gd name="T8" fmla="*/ 2147483647 w 11"/>
              <a:gd name="T9" fmla="*/ 2147483647 h 58"/>
              <a:gd name="T10" fmla="*/ 2147483647 w 11"/>
              <a:gd name="T11" fmla="*/ 2147483647 h 58"/>
              <a:gd name="T12" fmla="*/ 0 60000 65536"/>
              <a:gd name="T13" fmla="*/ 0 60000 65536"/>
              <a:gd name="T14" fmla="*/ 0 60000 65536"/>
              <a:gd name="T15" fmla="*/ 0 60000 65536"/>
              <a:gd name="T16" fmla="*/ 0 60000 65536"/>
              <a:gd name="T17" fmla="*/ 0 60000 65536"/>
              <a:gd name="T18" fmla="*/ 0 w 11"/>
              <a:gd name="T19" fmla="*/ 0 h 58"/>
              <a:gd name="T20" fmla="*/ 11 w 1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1" h="58">
                <a:moveTo>
                  <a:pt x="11" y="58"/>
                </a:moveTo>
                <a:lnTo>
                  <a:pt x="11" y="0"/>
                </a:lnTo>
                <a:lnTo>
                  <a:pt x="0" y="0"/>
                </a:lnTo>
                <a:lnTo>
                  <a:pt x="0" y="58"/>
                </a:lnTo>
                <a:lnTo>
                  <a:pt x="11" y="58"/>
                </a:lnTo>
                <a:close/>
              </a:path>
            </a:pathLst>
          </a:custGeom>
          <a:solidFill>
            <a:srgbClr val="FFFFFF"/>
          </a:solidFill>
          <a:ln w="14351">
            <a:solidFill>
              <a:srgbClr val="FFFFFF"/>
            </a:solidFill>
            <a:round/>
            <a:headEnd/>
            <a:tailEnd/>
          </a:ln>
        </p:spPr>
        <p:txBody>
          <a:bodyPr/>
          <a:lstStyle/>
          <a:p>
            <a:endParaRPr lang="en-US" sz="800">
              <a:latin typeface="Times New Roman" pitchFamily="18" charset="0"/>
            </a:endParaRPr>
          </a:p>
        </p:txBody>
      </p:sp>
      <p:sp>
        <p:nvSpPr>
          <p:cNvPr id="12326" name="Rectangle 40"/>
          <p:cNvSpPr>
            <a:spLocks noChangeArrowheads="1"/>
          </p:cNvSpPr>
          <p:nvPr/>
        </p:nvSpPr>
        <p:spPr bwMode="auto">
          <a:xfrm>
            <a:off x="5000625" y="1900238"/>
            <a:ext cx="646113" cy="122237"/>
          </a:xfrm>
          <a:prstGeom prst="rect">
            <a:avLst/>
          </a:prstGeom>
          <a:noFill/>
          <a:ln w="9525">
            <a:noFill/>
            <a:miter lim="800000"/>
            <a:headEnd/>
            <a:tailEnd/>
          </a:ln>
        </p:spPr>
        <p:txBody>
          <a:bodyPr wrap="none" lIns="0" tIns="0" rIns="0" bIns="0">
            <a:spAutoFit/>
          </a:bodyPr>
          <a:lstStyle/>
          <a:p>
            <a:r>
              <a:rPr lang="en-US" sz="800" b="1">
                <a:solidFill>
                  <a:srgbClr val="000000"/>
                </a:solidFill>
              </a:rPr>
              <a:t>Nerve ending</a:t>
            </a:r>
            <a:endParaRPr lang="en-US" sz="800" b="1"/>
          </a:p>
        </p:txBody>
      </p:sp>
      <p:sp>
        <p:nvSpPr>
          <p:cNvPr id="12327" name="Rectangle 41"/>
          <p:cNvSpPr>
            <a:spLocks noChangeArrowheads="1"/>
          </p:cNvSpPr>
          <p:nvPr/>
        </p:nvSpPr>
        <p:spPr bwMode="auto">
          <a:xfrm>
            <a:off x="3711575" y="1893888"/>
            <a:ext cx="5238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Tactile cell</a:t>
            </a:r>
            <a:endParaRPr lang="en-US" sz="800" b="1"/>
          </a:p>
        </p:txBody>
      </p:sp>
      <p:sp>
        <p:nvSpPr>
          <p:cNvPr id="12328" name="Slide Number Placeholder 4"/>
          <p:cNvSpPr>
            <a:spLocks noGrp="1"/>
          </p:cNvSpPr>
          <p:nvPr>
            <p:ph type="sldNum" sz="quarter" idx="11"/>
          </p:nvPr>
        </p:nvSpPr>
        <p:spPr>
          <a:noFill/>
        </p:spPr>
        <p:txBody>
          <a:bodyPr/>
          <a:lstStyle/>
          <a:p>
            <a:r>
              <a:rPr lang="en-US" smtClean="0">
                <a:latin typeface="Arial" pitchFamily="34" charset="0"/>
              </a:rPr>
              <a:t>16-</a:t>
            </a:r>
            <a:fld id="{B96A6B8A-1733-4D06-A267-9D0D7BC53741}" type="slidenum">
              <a:rPr lang="en-US" smtClean="0">
                <a:latin typeface="Arial" pitchFamily="34" charset="0"/>
              </a:rPr>
              <a:pPr/>
              <a:t>10</a:t>
            </a:fld>
            <a:endParaRPr lang="en-US" smtClean="0">
              <a:latin typeface="Arial" pitchFamily="34" charset="0"/>
            </a:endParaRPr>
          </a:p>
        </p:txBody>
      </p:sp>
      <p:sp>
        <p:nvSpPr>
          <p:cNvPr id="12329" name="Rectangle 2"/>
          <p:cNvSpPr>
            <a:spLocks noGrp="1" noChangeArrowheads="1"/>
          </p:cNvSpPr>
          <p:nvPr>
            <p:ph type="title"/>
          </p:nvPr>
        </p:nvSpPr>
        <p:spPr/>
        <p:txBody>
          <a:bodyPr/>
          <a:lstStyle/>
          <a:p>
            <a:pPr eaLnBrk="1" hangingPunct="1"/>
            <a:r>
              <a:rPr lang="en-US" smtClean="0"/>
              <a:t>Encapsulated Nerve Endings</a:t>
            </a:r>
          </a:p>
        </p:txBody>
      </p:sp>
      <p:sp>
        <p:nvSpPr>
          <p:cNvPr id="12330" name="Rectangle 3"/>
          <p:cNvSpPr>
            <a:spLocks noGrp="1" noChangeArrowheads="1"/>
          </p:cNvSpPr>
          <p:nvPr>
            <p:ph type="body" idx="1"/>
          </p:nvPr>
        </p:nvSpPr>
        <p:spPr>
          <a:xfrm>
            <a:off x="669925" y="4759325"/>
            <a:ext cx="8474075" cy="1860550"/>
          </a:xfrm>
        </p:spPr>
        <p:txBody>
          <a:bodyPr/>
          <a:lstStyle/>
          <a:p>
            <a:pPr eaLnBrk="1" hangingPunct="1"/>
            <a:r>
              <a:rPr lang="en-US" sz="2800" b="0" smtClean="0"/>
              <a:t>dendrites wrapped by glial cells or connective tissue</a:t>
            </a:r>
          </a:p>
          <a:p>
            <a:pPr eaLnBrk="1" hangingPunct="1"/>
            <a:r>
              <a:rPr lang="en-US" sz="2800" b="0" smtClean="0"/>
              <a:t>connective tissue enhances sensitivity or selectivity of response</a:t>
            </a:r>
          </a:p>
          <a:p>
            <a:pPr lvl="1" eaLnBrk="1" hangingPunct="1"/>
            <a:endParaRPr lang="en-US" smtClean="0"/>
          </a:p>
        </p:txBody>
      </p:sp>
      <p:sp>
        <p:nvSpPr>
          <p:cNvPr id="12331" name="Text Box 12"/>
          <p:cNvSpPr txBox="1">
            <a:spLocks noChangeArrowheads="1"/>
          </p:cNvSpPr>
          <p:nvPr/>
        </p:nvSpPr>
        <p:spPr bwMode="auto">
          <a:xfrm>
            <a:off x="6889750" y="4048125"/>
            <a:ext cx="1701800" cy="427038"/>
          </a:xfrm>
          <a:prstGeom prst="rect">
            <a:avLst/>
          </a:prstGeom>
          <a:noFill/>
          <a:ln w="9525" algn="ctr">
            <a:noFill/>
            <a:miter lim="800000"/>
            <a:headEnd/>
            <a:tailEnd/>
          </a:ln>
        </p:spPr>
        <p:txBody>
          <a:bodyPr>
            <a:spAutoFit/>
          </a:bodyPr>
          <a:lstStyle/>
          <a:p>
            <a:pPr>
              <a:spcBef>
                <a:spcPct val="50000"/>
              </a:spcBef>
            </a:pPr>
            <a:r>
              <a:rPr lang="en-US" sz="2200"/>
              <a:t>Figure 16.2</a:t>
            </a:r>
          </a:p>
        </p:txBody>
      </p:sp>
      <p:sp>
        <p:nvSpPr>
          <p:cNvPr id="12332" name="TextBox 24"/>
          <p:cNvSpPr txBox="1">
            <a:spLocks noChangeArrowheads="1"/>
          </p:cNvSpPr>
          <p:nvPr/>
        </p:nvSpPr>
        <p:spPr bwMode="auto">
          <a:xfrm>
            <a:off x="1781175" y="1016000"/>
            <a:ext cx="5546725" cy="198438"/>
          </a:xfrm>
          <a:prstGeom prst="rect">
            <a:avLst/>
          </a:prstGeom>
          <a:noFill/>
          <a:ln w="9525">
            <a:noFill/>
            <a:miter lim="800000"/>
            <a:headEnd/>
            <a:tailEnd/>
          </a:ln>
        </p:spPr>
        <p:txBody>
          <a:bodyPr>
            <a:spAutoFit/>
          </a:bodyPr>
          <a:lstStyle/>
          <a:p>
            <a:pPr algn="ctr"/>
            <a:r>
              <a:rPr lang="en-US" sz="700">
                <a:cs typeface="Arial" pitchFamily="34" charset="0"/>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4"/>
          <p:cNvSpPr>
            <a:spLocks noGrp="1"/>
          </p:cNvSpPr>
          <p:nvPr>
            <p:ph type="sldNum" sz="quarter" idx="11"/>
          </p:nvPr>
        </p:nvSpPr>
        <p:spPr>
          <a:noFill/>
        </p:spPr>
        <p:txBody>
          <a:bodyPr/>
          <a:lstStyle/>
          <a:p>
            <a:r>
              <a:rPr lang="en-US" smtClean="0">
                <a:latin typeface="Arial" pitchFamily="34" charset="0"/>
              </a:rPr>
              <a:t>16-</a:t>
            </a:r>
            <a:fld id="{3C1CC8BD-89D0-47EE-928F-556F6BF45DFC}" type="slidenum">
              <a:rPr lang="en-US" smtClean="0">
                <a:latin typeface="Arial" pitchFamily="34" charset="0"/>
              </a:rPr>
              <a:pPr/>
              <a:t>100</a:t>
            </a:fld>
            <a:endParaRPr lang="en-US" smtClean="0">
              <a:latin typeface="Arial" pitchFamily="34" charset="0"/>
            </a:endParaRPr>
          </a:p>
        </p:txBody>
      </p:sp>
      <p:sp>
        <p:nvSpPr>
          <p:cNvPr id="108547" name="Rectangle 2"/>
          <p:cNvSpPr>
            <a:spLocks noGrp="1" noChangeArrowheads="1"/>
          </p:cNvSpPr>
          <p:nvPr>
            <p:ph type="title"/>
          </p:nvPr>
        </p:nvSpPr>
        <p:spPr>
          <a:xfrm>
            <a:off x="0" y="-76200"/>
            <a:ext cx="9144000" cy="1322388"/>
          </a:xfrm>
        </p:spPr>
        <p:txBody>
          <a:bodyPr/>
          <a:lstStyle/>
          <a:p>
            <a:pPr eaLnBrk="1" hangingPunct="1"/>
            <a:r>
              <a:rPr lang="en-US" sz="4000" smtClean="0"/>
              <a:t>Generating the Optic Nerve Signal</a:t>
            </a:r>
            <a:br>
              <a:rPr lang="en-US" sz="4000" smtClean="0"/>
            </a:br>
            <a:r>
              <a:rPr lang="en-US" sz="3600" smtClean="0"/>
              <a:t>Rhodopsin Bleaching/Regeneration</a:t>
            </a:r>
            <a:endParaRPr lang="en-US" smtClean="0"/>
          </a:p>
        </p:txBody>
      </p:sp>
      <p:sp>
        <p:nvSpPr>
          <p:cNvPr id="108548" name="Rectangle 3"/>
          <p:cNvSpPr>
            <a:spLocks noGrp="1" noChangeArrowheads="1"/>
          </p:cNvSpPr>
          <p:nvPr>
            <p:ph type="body" idx="1"/>
          </p:nvPr>
        </p:nvSpPr>
        <p:spPr>
          <a:xfrm>
            <a:off x="76200" y="4724400"/>
            <a:ext cx="9067800" cy="2133600"/>
          </a:xfrm>
        </p:spPr>
        <p:txBody>
          <a:bodyPr/>
          <a:lstStyle/>
          <a:p>
            <a:pPr eaLnBrk="1" hangingPunct="1">
              <a:lnSpc>
                <a:spcPct val="90000"/>
              </a:lnSpc>
            </a:pPr>
            <a:r>
              <a:rPr lang="en-US" sz="2400" b="0" smtClean="0"/>
              <a:t>rhodopsin absorbs light, converted from bent shape in dark (cis-retinal) to straight (trans-retinal) </a:t>
            </a:r>
          </a:p>
          <a:p>
            <a:pPr lvl="1" eaLnBrk="1" hangingPunct="1">
              <a:lnSpc>
                <a:spcPct val="90000"/>
              </a:lnSpc>
            </a:pPr>
            <a:r>
              <a:rPr lang="en-US" sz="2000" b="0" smtClean="0"/>
              <a:t>retinal dissociates from opsin (bleaching)</a:t>
            </a:r>
          </a:p>
          <a:p>
            <a:pPr lvl="1" eaLnBrk="1" hangingPunct="1">
              <a:lnSpc>
                <a:spcPct val="90000"/>
              </a:lnSpc>
            </a:pPr>
            <a:r>
              <a:rPr lang="en-US" sz="2000" b="0" smtClean="0"/>
              <a:t>5 minutes to regenerate 50% of bleached rhodopsin</a:t>
            </a:r>
          </a:p>
          <a:p>
            <a:pPr eaLnBrk="1" hangingPunct="1">
              <a:lnSpc>
                <a:spcPct val="90000"/>
              </a:lnSpc>
            </a:pPr>
            <a:r>
              <a:rPr lang="en-US" sz="2400" b="0" smtClean="0"/>
              <a:t>cones are faster to regenerate their photopsin – 90</a:t>
            </a:r>
            <a:br>
              <a:rPr lang="en-US" sz="2400" b="0" smtClean="0"/>
            </a:br>
            <a:r>
              <a:rPr lang="en-US" sz="2400" b="0" smtClean="0"/>
              <a:t>seconds for 50%</a:t>
            </a:r>
          </a:p>
        </p:txBody>
      </p:sp>
      <p:sp>
        <p:nvSpPr>
          <p:cNvPr id="108549" name="Text Box 10"/>
          <p:cNvSpPr txBox="1">
            <a:spLocks noChangeArrowheads="1"/>
          </p:cNvSpPr>
          <p:nvPr/>
        </p:nvSpPr>
        <p:spPr bwMode="auto">
          <a:xfrm>
            <a:off x="441325" y="2560638"/>
            <a:ext cx="2206625" cy="427037"/>
          </a:xfrm>
          <a:prstGeom prst="rect">
            <a:avLst/>
          </a:prstGeom>
          <a:noFill/>
          <a:ln w="9525" algn="ctr">
            <a:noFill/>
            <a:miter lim="800000"/>
            <a:headEnd/>
            <a:tailEnd/>
          </a:ln>
        </p:spPr>
        <p:txBody>
          <a:bodyPr>
            <a:spAutoFit/>
          </a:bodyPr>
          <a:lstStyle/>
          <a:p>
            <a:pPr>
              <a:spcBef>
                <a:spcPct val="50000"/>
              </a:spcBef>
            </a:pPr>
            <a:r>
              <a:rPr lang="en-US" sz="2200"/>
              <a:t>Figure 16.37</a:t>
            </a:r>
          </a:p>
        </p:txBody>
      </p:sp>
      <p:pic>
        <p:nvPicPr>
          <p:cNvPr id="108550" name="Picture 3" descr="sal25693_16_37"/>
          <p:cNvPicPr>
            <a:picLocks noChangeAspect="1" noChangeArrowheads="1"/>
          </p:cNvPicPr>
          <p:nvPr/>
        </p:nvPicPr>
        <p:blipFill>
          <a:blip r:embed="rId2" cstate="print"/>
          <a:srcRect/>
          <a:stretch>
            <a:fillRect/>
          </a:stretch>
        </p:blipFill>
        <p:spPr bwMode="auto">
          <a:xfrm>
            <a:off x="2822575" y="1411288"/>
            <a:ext cx="3379788" cy="3294062"/>
          </a:xfrm>
          <a:prstGeom prst="rect">
            <a:avLst/>
          </a:prstGeom>
          <a:noFill/>
          <a:ln w="9525">
            <a:noFill/>
            <a:miter lim="800000"/>
            <a:headEnd/>
            <a:tailEnd/>
          </a:ln>
        </p:spPr>
      </p:pic>
      <p:sp>
        <p:nvSpPr>
          <p:cNvPr id="108551" name="Rectangle 5"/>
          <p:cNvSpPr>
            <a:spLocks noChangeArrowheads="1"/>
          </p:cNvSpPr>
          <p:nvPr/>
        </p:nvSpPr>
        <p:spPr bwMode="auto">
          <a:xfrm>
            <a:off x="5086350" y="2198688"/>
            <a:ext cx="49213" cy="106362"/>
          </a:xfrm>
          <a:prstGeom prst="rect">
            <a:avLst/>
          </a:prstGeom>
          <a:noFill/>
          <a:ln w="9525">
            <a:noFill/>
            <a:miter lim="800000"/>
            <a:headEnd/>
            <a:tailEnd/>
          </a:ln>
        </p:spPr>
        <p:txBody>
          <a:bodyPr wrap="none" lIns="0" tIns="0" rIns="0" bIns="0">
            <a:spAutoFit/>
          </a:bodyPr>
          <a:lstStyle/>
          <a:p>
            <a:r>
              <a:rPr lang="en-US" sz="700" b="1">
                <a:solidFill>
                  <a:srgbClr val="000000"/>
                </a:solidFill>
              </a:rPr>
              <a:t>1</a:t>
            </a:r>
            <a:endParaRPr lang="en-US" sz="700" b="1"/>
          </a:p>
        </p:txBody>
      </p:sp>
      <p:sp>
        <p:nvSpPr>
          <p:cNvPr id="108552" name="Rectangle 6"/>
          <p:cNvSpPr>
            <a:spLocks noChangeArrowheads="1"/>
          </p:cNvSpPr>
          <p:nvPr/>
        </p:nvSpPr>
        <p:spPr bwMode="auto">
          <a:xfrm>
            <a:off x="2886075" y="1374775"/>
            <a:ext cx="450850" cy="106363"/>
          </a:xfrm>
          <a:prstGeom prst="rect">
            <a:avLst/>
          </a:prstGeom>
          <a:noFill/>
          <a:ln w="9525">
            <a:noFill/>
            <a:miter lim="800000"/>
            <a:headEnd/>
            <a:tailEnd/>
          </a:ln>
        </p:spPr>
        <p:txBody>
          <a:bodyPr wrap="none" lIns="0" tIns="0" rIns="0" bIns="0">
            <a:spAutoFit/>
          </a:bodyPr>
          <a:lstStyle/>
          <a:p>
            <a:r>
              <a:rPr lang="en-US" sz="700" b="1">
                <a:solidFill>
                  <a:srgbClr val="000000"/>
                </a:solidFill>
              </a:rPr>
              <a:t>In the dark</a:t>
            </a:r>
            <a:endParaRPr lang="en-US" sz="700" b="1"/>
          </a:p>
        </p:txBody>
      </p:sp>
      <p:sp>
        <p:nvSpPr>
          <p:cNvPr id="108553" name="Rectangle 7"/>
          <p:cNvSpPr>
            <a:spLocks noChangeArrowheads="1"/>
          </p:cNvSpPr>
          <p:nvPr/>
        </p:nvSpPr>
        <p:spPr bwMode="auto">
          <a:xfrm>
            <a:off x="4532313" y="1374775"/>
            <a:ext cx="452437" cy="106363"/>
          </a:xfrm>
          <a:prstGeom prst="rect">
            <a:avLst/>
          </a:prstGeom>
          <a:noFill/>
          <a:ln w="9525">
            <a:noFill/>
            <a:miter lim="800000"/>
            <a:headEnd/>
            <a:tailEnd/>
          </a:ln>
        </p:spPr>
        <p:txBody>
          <a:bodyPr wrap="none" lIns="0" tIns="0" rIns="0" bIns="0">
            <a:spAutoFit/>
          </a:bodyPr>
          <a:lstStyle/>
          <a:p>
            <a:r>
              <a:rPr lang="en-US" sz="700" b="1">
                <a:solidFill>
                  <a:srgbClr val="000000"/>
                </a:solidFill>
              </a:rPr>
              <a:t>In the light</a:t>
            </a:r>
            <a:endParaRPr lang="en-US" sz="700" b="1"/>
          </a:p>
        </p:txBody>
      </p:sp>
      <p:sp>
        <p:nvSpPr>
          <p:cNvPr id="108554" name="Rectangle 8"/>
          <p:cNvSpPr>
            <a:spLocks noChangeArrowheads="1"/>
          </p:cNvSpPr>
          <p:nvPr/>
        </p:nvSpPr>
        <p:spPr bwMode="auto">
          <a:xfrm>
            <a:off x="5526088" y="2795588"/>
            <a:ext cx="49212" cy="106362"/>
          </a:xfrm>
          <a:prstGeom prst="rect">
            <a:avLst/>
          </a:prstGeom>
          <a:noFill/>
          <a:ln w="9525">
            <a:noFill/>
            <a:miter lim="800000"/>
            <a:headEnd/>
            <a:tailEnd/>
          </a:ln>
        </p:spPr>
        <p:txBody>
          <a:bodyPr wrap="none" lIns="0" tIns="0" rIns="0" bIns="0">
            <a:spAutoFit/>
          </a:bodyPr>
          <a:lstStyle/>
          <a:p>
            <a:r>
              <a:rPr lang="en-US" sz="700" b="1">
                <a:solidFill>
                  <a:srgbClr val="000000"/>
                </a:solidFill>
              </a:rPr>
              <a:t>2</a:t>
            </a:r>
            <a:endParaRPr lang="en-US" sz="700" b="1"/>
          </a:p>
        </p:txBody>
      </p:sp>
      <p:sp>
        <p:nvSpPr>
          <p:cNvPr id="108555" name="Rectangle 9"/>
          <p:cNvSpPr>
            <a:spLocks noChangeArrowheads="1"/>
          </p:cNvSpPr>
          <p:nvPr/>
        </p:nvSpPr>
        <p:spPr bwMode="auto">
          <a:xfrm>
            <a:off x="3849688" y="4191000"/>
            <a:ext cx="49212" cy="106363"/>
          </a:xfrm>
          <a:prstGeom prst="rect">
            <a:avLst/>
          </a:prstGeom>
          <a:noFill/>
          <a:ln w="9525">
            <a:noFill/>
            <a:miter lim="800000"/>
            <a:headEnd/>
            <a:tailEnd/>
          </a:ln>
        </p:spPr>
        <p:txBody>
          <a:bodyPr wrap="none" lIns="0" tIns="0" rIns="0" bIns="0">
            <a:spAutoFit/>
          </a:bodyPr>
          <a:lstStyle/>
          <a:p>
            <a:r>
              <a:rPr lang="en-US" sz="700" b="1">
                <a:solidFill>
                  <a:srgbClr val="000000"/>
                </a:solidFill>
              </a:rPr>
              <a:t>4</a:t>
            </a:r>
            <a:endParaRPr lang="en-US" sz="700" b="1"/>
          </a:p>
        </p:txBody>
      </p:sp>
      <p:sp>
        <p:nvSpPr>
          <p:cNvPr id="108556" name="Rectangle 10"/>
          <p:cNvSpPr>
            <a:spLocks noChangeArrowheads="1"/>
          </p:cNvSpPr>
          <p:nvPr/>
        </p:nvSpPr>
        <p:spPr bwMode="auto">
          <a:xfrm>
            <a:off x="2943225" y="2765425"/>
            <a:ext cx="49213" cy="106363"/>
          </a:xfrm>
          <a:prstGeom prst="rect">
            <a:avLst/>
          </a:prstGeom>
          <a:noFill/>
          <a:ln w="9525">
            <a:noFill/>
            <a:miter lim="800000"/>
            <a:headEnd/>
            <a:tailEnd/>
          </a:ln>
        </p:spPr>
        <p:txBody>
          <a:bodyPr wrap="none" lIns="0" tIns="0" rIns="0" bIns="0">
            <a:spAutoFit/>
          </a:bodyPr>
          <a:lstStyle/>
          <a:p>
            <a:r>
              <a:rPr lang="en-US" sz="700" b="1">
                <a:solidFill>
                  <a:srgbClr val="000000"/>
                </a:solidFill>
              </a:rPr>
              <a:t>5</a:t>
            </a:r>
            <a:endParaRPr lang="en-US" sz="700" b="1"/>
          </a:p>
        </p:txBody>
      </p:sp>
      <p:sp>
        <p:nvSpPr>
          <p:cNvPr id="108557" name="Rectangle 11"/>
          <p:cNvSpPr>
            <a:spLocks noChangeArrowheads="1"/>
          </p:cNvSpPr>
          <p:nvPr/>
        </p:nvSpPr>
        <p:spPr bwMode="auto">
          <a:xfrm>
            <a:off x="2943225" y="2060575"/>
            <a:ext cx="49213" cy="106363"/>
          </a:xfrm>
          <a:prstGeom prst="rect">
            <a:avLst/>
          </a:prstGeom>
          <a:noFill/>
          <a:ln w="9525">
            <a:noFill/>
            <a:miter lim="800000"/>
            <a:headEnd/>
            <a:tailEnd/>
          </a:ln>
        </p:spPr>
        <p:txBody>
          <a:bodyPr wrap="none" lIns="0" tIns="0" rIns="0" bIns="0">
            <a:spAutoFit/>
          </a:bodyPr>
          <a:lstStyle/>
          <a:p>
            <a:r>
              <a:rPr lang="en-US" sz="700" b="1">
                <a:solidFill>
                  <a:srgbClr val="000000"/>
                </a:solidFill>
              </a:rPr>
              <a:t>6</a:t>
            </a:r>
            <a:endParaRPr lang="en-US" sz="700" b="1"/>
          </a:p>
        </p:txBody>
      </p:sp>
      <p:sp>
        <p:nvSpPr>
          <p:cNvPr id="108558" name="Rectangle 12"/>
          <p:cNvSpPr>
            <a:spLocks noChangeArrowheads="1"/>
          </p:cNvSpPr>
          <p:nvPr/>
        </p:nvSpPr>
        <p:spPr bwMode="auto">
          <a:xfrm>
            <a:off x="4578350" y="3797300"/>
            <a:ext cx="49213" cy="106363"/>
          </a:xfrm>
          <a:prstGeom prst="rect">
            <a:avLst/>
          </a:prstGeom>
          <a:noFill/>
          <a:ln w="9525">
            <a:noFill/>
            <a:miter lim="800000"/>
            <a:headEnd/>
            <a:tailEnd/>
          </a:ln>
        </p:spPr>
        <p:txBody>
          <a:bodyPr wrap="none" lIns="0" tIns="0" rIns="0" bIns="0">
            <a:spAutoFit/>
          </a:bodyPr>
          <a:lstStyle/>
          <a:p>
            <a:r>
              <a:rPr lang="en-US" sz="700" b="1">
                <a:solidFill>
                  <a:srgbClr val="000000"/>
                </a:solidFill>
              </a:rPr>
              <a:t>3</a:t>
            </a:r>
            <a:endParaRPr lang="en-US" sz="700" b="1"/>
          </a:p>
        </p:txBody>
      </p:sp>
      <p:sp>
        <p:nvSpPr>
          <p:cNvPr id="108559" name="Rectangle 13"/>
          <p:cNvSpPr>
            <a:spLocks noChangeArrowheads="1"/>
          </p:cNvSpPr>
          <p:nvPr/>
        </p:nvSpPr>
        <p:spPr bwMode="auto">
          <a:xfrm>
            <a:off x="4521200" y="4252913"/>
            <a:ext cx="1308100" cy="106362"/>
          </a:xfrm>
          <a:prstGeom prst="rect">
            <a:avLst/>
          </a:prstGeom>
          <a:noFill/>
          <a:ln w="9525">
            <a:noFill/>
            <a:miter lim="800000"/>
            <a:headEnd/>
            <a:tailEnd/>
          </a:ln>
        </p:spPr>
        <p:txBody>
          <a:bodyPr lIns="0" tIns="0" rIns="0" bIns="0">
            <a:spAutoFit/>
          </a:bodyPr>
          <a:lstStyle/>
          <a:p>
            <a:r>
              <a:rPr lang="en-US" sz="700" b="1">
                <a:solidFill>
                  <a:srgbClr val="000000"/>
                </a:solidFill>
              </a:rPr>
              <a:t>Cessation of dark current</a:t>
            </a:r>
            <a:endParaRPr lang="en-US" sz="700" b="1"/>
          </a:p>
        </p:txBody>
      </p:sp>
      <p:sp>
        <p:nvSpPr>
          <p:cNvPr id="108560" name="Rectangle 14"/>
          <p:cNvSpPr>
            <a:spLocks noChangeArrowheads="1"/>
          </p:cNvSpPr>
          <p:nvPr/>
        </p:nvSpPr>
        <p:spPr bwMode="auto">
          <a:xfrm>
            <a:off x="4438650" y="4527550"/>
            <a:ext cx="1262063" cy="106363"/>
          </a:xfrm>
          <a:prstGeom prst="rect">
            <a:avLst/>
          </a:prstGeom>
          <a:noFill/>
          <a:ln w="9525">
            <a:noFill/>
            <a:miter lim="800000"/>
            <a:headEnd/>
            <a:tailEnd/>
          </a:ln>
        </p:spPr>
        <p:txBody>
          <a:bodyPr wrap="none" lIns="0" tIns="0" rIns="0" bIns="0">
            <a:spAutoFit/>
          </a:bodyPr>
          <a:lstStyle/>
          <a:p>
            <a:r>
              <a:rPr lang="en-US" sz="700" b="1">
                <a:solidFill>
                  <a:srgbClr val="000000"/>
                </a:solidFill>
              </a:rPr>
              <a:t>Signals created in optic nerve</a:t>
            </a:r>
            <a:endParaRPr lang="en-US" sz="700" b="1"/>
          </a:p>
        </p:txBody>
      </p:sp>
      <p:sp>
        <p:nvSpPr>
          <p:cNvPr id="108561" name="Rectangle 15"/>
          <p:cNvSpPr>
            <a:spLocks noChangeArrowheads="1"/>
          </p:cNvSpPr>
          <p:nvPr/>
        </p:nvSpPr>
        <p:spPr bwMode="auto">
          <a:xfrm>
            <a:off x="4343400" y="2230438"/>
            <a:ext cx="422275" cy="106362"/>
          </a:xfrm>
          <a:prstGeom prst="rect">
            <a:avLst/>
          </a:prstGeom>
          <a:noFill/>
          <a:ln w="9525">
            <a:noFill/>
            <a:miter lim="800000"/>
            <a:headEnd/>
            <a:tailEnd/>
          </a:ln>
        </p:spPr>
        <p:txBody>
          <a:bodyPr wrap="none" lIns="0" tIns="0" rIns="0" bIns="0">
            <a:spAutoFit/>
          </a:bodyPr>
          <a:lstStyle/>
          <a:p>
            <a:r>
              <a:rPr lang="en-US" sz="700" b="1">
                <a:solidFill>
                  <a:srgbClr val="000000"/>
                </a:solidFill>
              </a:rPr>
              <a:t>cis-retinal</a:t>
            </a:r>
            <a:endParaRPr lang="en-US" sz="700" b="1"/>
          </a:p>
        </p:txBody>
      </p:sp>
      <p:sp>
        <p:nvSpPr>
          <p:cNvPr id="108562" name="Rectangle 16"/>
          <p:cNvSpPr>
            <a:spLocks noChangeArrowheads="1"/>
          </p:cNvSpPr>
          <p:nvPr/>
        </p:nvSpPr>
        <p:spPr bwMode="auto">
          <a:xfrm>
            <a:off x="4364038" y="1843088"/>
            <a:ext cx="252412" cy="106362"/>
          </a:xfrm>
          <a:prstGeom prst="rect">
            <a:avLst/>
          </a:prstGeom>
          <a:noFill/>
          <a:ln w="9525">
            <a:noFill/>
            <a:miter lim="800000"/>
            <a:headEnd/>
            <a:tailEnd/>
          </a:ln>
        </p:spPr>
        <p:txBody>
          <a:bodyPr wrap="none" lIns="0" tIns="0" rIns="0" bIns="0">
            <a:spAutoFit/>
          </a:bodyPr>
          <a:lstStyle/>
          <a:p>
            <a:r>
              <a:rPr lang="en-US" sz="700" b="1">
                <a:solidFill>
                  <a:srgbClr val="000000"/>
                </a:solidFill>
              </a:rPr>
              <a:t>Opsin</a:t>
            </a:r>
            <a:endParaRPr lang="en-US" sz="700" b="1"/>
          </a:p>
        </p:txBody>
      </p:sp>
      <p:sp>
        <p:nvSpPr>
          <p:cNvPr id="108563" name="Text Box 17"/>
          <p:cNvSpPr txBox="1">
            <a:spLocks noChangeArrowheads="1"/>
          </p:cNvSpPr>
          <p:nvPr/>
        </p:nvSpPr>
        <p:spPr bwMode="auto">
          <a:xfrm>
            <a:off x="3036888" y="2060575"/>
            <a:ext cx="1114425" cy="319088"/>
          </a:xfrm>
          <a:prstGeom prst="rect">
            <a:avLst/>
          </a:prstGeom>
          <a:noFill/>
          <a:ln w="9525">
            <a:noFill/>
            <a:miter lim="800000"/>
            <a:headEnd/>
            <a:tailEnd/>
          </a:ln>
        </p:spPr>
        <p:txBody>
          <a:bodyPr wrap="none" lIns="0" tIns="0" bIns="0">
            <a:spAutoFit/>
          </a:bodyPr>
          <a:lstStyle/>
          <a:p>
            <a:r>
              <a:rPr lang="en-US" sz="700" b="1">
                <a:solidFill>
                  <a:schemeClr val="bg1"/>
                </a:solidFill>
              </a:rPr>
              <a:t>Opsin and cis-retinal</a:t>
            </a:r>
          </a:p>
          <a:p>
            <a:r>
              <a:rPr lang="en-US" sz="700" b="1">
                <a:solidFill>
                  <a:schemeClr val="bg1"/>
                </a:solidFill>
              </a:rPr>
              <a:t>enzymatically combine</a:t>
            </a:r>
          </a:p>
          <a:p>
            <a:r>
              <a:rPr lang="en-US" sz="700" b="1">
                <a:solidFill>
                  <a:schemeClr val="bg1"/>
                </a:solidFill>
              </a:rPr>
              <a:t>to regenerate rhodopsin</a:t>
            </a:r>
          </a:p>
        </p:txBody>
      </p:sp>
      <p:sp>
        <p:nvSpPr>
          <p:cNvPr id="108564" name="Text Box 18"/>
          <p:cNvSpPr txBox="1">
            <a:spLocks noChangeArrowheads="1"/>
          </p:cNvSpPr>
          <p:nvPr/>
        </p:nvSpPr>
        <p:spPr bwMode="auto">
          <a:xfrm>
            <a:off x="3036888" y="2765425"/>
            <a:ext cx="742950" cy="425450"/>
          </a:xfrm>
          <a:prstGeom prst="rect">
            <a:avLst/>
          </a:prstGeom>
          <a:noFill/>
          <a:ln w="9525">
            <a:noFill/>
            <a:miter lim="800000"/>
            <a:headEnd/>
            <a:tailEnd/>
          </a:ln>
        </p:spPr>
        <p:txBody>
          <a:bodyPr wrap="none" lIns="0" tIns="0" bIns="0">
            <a:spAutoFit/>
          </a:bodyPr>
          <a:lstStyle/>
          <a:p>
            <a:r>
              <a:rPr lang="en-US" sz="700" b="1">
                <a:solidFill>
                  <a:schemeClr val="bg1"/>
                </a:solidFill>
              </a:rPr>
              <a:t>Trans-retinal is</a:t>
            </a:r>
          </a:p>
          <a:p>
            <a:r>
              <a:rPr lang="en-US" sz="700" b="1">
                <a:solidFill>
                  <a:schemeClr val="bg1"/>
                </a:solidFill>
              </a:rPr>
              <a:t>enzymatically</a:t>
            </a:r>
          </a:p>
          <a:p>
            <a:r>
              <a:rPr lang="en-US" sz="700" b="1">
                <a:solidFill>
                  <a:schemeClr val="bg1"/>
                </a:solidFill>
              </a:rPr>
              <a:t>converted back</a:t>
            </a:r>
          </a:p>
          <a:p>
            <a:r>
              <a:rPr lang="en-US" sz="700" b="1">
                <a:solidFill>
                  <a:schemeClr val="bg1"/>
                </a:solidFill>
              </a:rPr>
              <a:t>to cis-retinal</a:t>
            </a:r>
          </a:p>
        </p:txBody>
      </p:sp>
      <p:sp>
        <p:nvSpPr>
          <p:cNvPr id="108565" name="Text Box 19"/>
          <p:cNvSpPr txBox="1">
            <a:spLocks noChangeArrowheads="1"/>
          </p:cNvSpPr>
          <p:nvPr/>
        </p:nvSpPr>
        <p:spPr bwMode="auto">
          <a:xfrm>
            <a:off x="3948113" y="4191000"/>
            <a:ext cx="631825" cy="319088"/>
          </a:xfrm>
          <a:prstGeom prst="rect">
            <a:avLst/>
          </a:prstGeom>
          <a:noFill/>
          <a:ln w="9525">
            <a:noFill/>
            <a:miter lim="800000"/>
            <a:headEnd/>
            <a:tailEnd/>
          </a:ln>
        </p:spPr>
        <p:txBody>
          <a:bodyPr wrap="none" lIns="0" tIns="0" bIns="0">
            <a:spAutoFit/>
          </a:bodyPr>
          <a:lstStyle/>
          <a:p>
            <a:r>
              <a:rPr lang="en-US" sz="700" b="1"/>
              <a:t>Trans-retinal</a:t>
            </a:r>
          </a:p>
          <a:p>
            <a:r>
              <a:rPr lang="en-US" sz="700" b="1"/>
              <a:t>separates</a:t>
            </a:r>
          </a:p>
          <a:p>
            <a:r>
              <a:rPr lang="en-US" sz="700" b="1"/>
              <a:t>from opsin</a:t>
            </a:r>
          </a:p>
        </p:txBody>
      </p:sp>
      <p:sp>
        <p:nvSpPr>
          <p:cNvPr id="108566" name="Text Box 20"/>
          <p:cNvSpPr txBox="1">
            <a:spLocks noChangeArrowheads="1"/>
          </p:cNvSpPr>
          <p:nvPr/>
        </p:nvSpPr>
        <p:spPr bwMode="auto">
          <a:xfrm>
            <a:off x="4673600" y="3797300"/>
            <a:ext cx="1073150" cy="319088"/>
          </a:xfrm>
          <a:prstGeom prst="rect">
            <a:avLst/>
          </a:prstGeom>
          <a:noFill/>
          <a:ln w="9525">
            <a:noFill/>
            <a:miter lim="800000"/>
            <a:headEnd/>
            <a:tailEnd/>
          </a:ln>
        </p:spPr>
        <p:txBody>
          <a:bodyPr wrap="none" lIns="0" tIns="0" bIns="0">
            <a:spAutoFit/>
          </a:bodyPr>
          <a:lstStyle/>
          <a:p>
            <a:r>
              <a:rPr lang="en-US" sz="700" b="1"/>
              <a:t>Opsin triggers reaction</a:t>
            </a:r>
          </a:p>
          <a:p>
            <a:r>
              <a:rPr lang="en-US" sz="700" b="1"/>
              <a:t>cascade that breaks</a:t>
            </a:r>
          </a:p>
          <a:p>
            <a:r>
              <a:rPr lang="en-US" sz="700" b="1"/>
              <a:t>down cGMP</a:t>
            </a:r>
          </a:p>
        </p:txBody>
      </p:sp>
      <p:sp>
        <p:nvSpPr>
          <p:cNvPr id="108567" name="Text Box 21"/>
          <p:cNvSpPr txBox="1">
            <a:spLocks noChangeArrowheads="1"/>
          </p:cNvSpPr>
          <p:nvPr/>
        </p:nvSpPr>
        <p:spPr bwMode="auto">
          <a:xfrm>
            <a:off x="5616575" y="2795588"/>
            <a:ext cx="661988" cy="319087"/>
          </a:xfrm>
          <a:prstGeom prst="rect">
            <a:avLst/>
          </a:prstGeom>
          <a:noFill/>
          <a:ln w="9525">
            <a:noFill/>
            <a:miter lim="800000"/>
            <a:headEnd/>
            <a:tailEnd/>
          </a:ln>
        </p:spPr>
        <p:txBody>
          <a:bodyPr wrap="none" lIns="0" tIns="0" bIns="0">
            <a:spAutoFit/>
          </a:bodyPr>
          <a:lstStyle/>
          <a:p>
            <a:r>
              <a:rPr lang="en-US" sz="700" b="1"/>
              <a:t>Cis-retinal</a:t>
            </a:r>
          </a:p>
          <a:p>
            <a:r>
              <a:rPr lang="en-US" sz="700" b="1"/>
              <a:t>isomerizes to</a:t>
            </a:r>
          </a:p>
          <a:p>
            <a:r>
              <a:rPr lang="en-US" sz="700" b="1"/>
              <a:t>trans-retinal</a:t>
            </a:r>
          </a:p>
        </p:txBody>
      </p:sp>
      <p:sp>
        <p:nvSpPr>
          <p:cNvPr id="108568" name="Text Box 22"/>
          <p:cNvSpPr txBox="1">
            <a:spLocks noChangeArrowheads="1"/>
          </p:cNvSpPr>
          <p:nvPr/>
        </p:nvSpPr>
        <p:spPr bwMode="auto">
          <a:xfrm>
            <a:off x="5187950" y="2197100"/>
            <a:ext cx="923925" cy="212725"/>
          </a:xfrm>
          <a:prstGeom prst="rect">
            <a:avLst/>
          </a:prstGeom>
          <a:noFill/>
          <a:ln w="9525">
            <a:noFill/>
            <a:miter lim="800000"/>
            <a:headEnd/>
            <a:tailEnd/>
          </a:ln>
        </p:spPr>
        <p:txBody>
          <a:bodyPr wrap="none" lIns="0" tIns="0" bIns="0">
            <a:spAutoFit/>
          </a:bodyPr>
          <a:lstStyle/>
          <a:p>
            <a:r>
              <a:rPr lang="en-US" sz="700" b="1"/>
              <a:t>Rhodopsin absorbs</a:t>
            </a:r>
          </a:p>
          <a:p>
            <a:r>
              <a:rPr lang="en-US" sz="700" b="1"/>
              <a:t>photon of light</a:t>
            </a:r>
          </a:p>
        </p:txBody>
      </p:sp>
      <p:sp>
        <p:nvSpPr>
          <p:cNvPr id="108569" name="TextBox 24"/>
          <p:cNvSpPr txBox="1">
            <a:spLocks noChangeArrowheads="1"/>
          </p:cNvSpPr>
          <p:nvPr/>
        </p:nvSpPr>
        <p:spPr bwMode="auto">
          <a:xfrm>
            <a:off x="2314575" y="1152525"/>
            <a:ext cx="4479925" cy="184150"/>
          </a:xfrm>
          <a:prstGeom prst="rect">
            <a:avLst/>
          </a:prstGeom>
          <a:noFill/>
          <a:ln w="9525">
            <a:noFill/>
            <a:miter lim="800000"/>
            <a:headEnd/>
            <a:tailEnd/>
          </a:ln>
        </p:spPr>
        <p:txBody>
          <a:bodyPr>
            <a:spAutoFit/>
          </a:bodyPr>
          <a:lstStyle/>
          <a:p>
            <a:pPr algn="ctr"/>
            <a:r>
              <a:rPr lang="en-US" sz="600">
                <a:cs typeface="Arial" pitchFamily="34" charset="0"/>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4"/>
          <p:cNvSpPr>
            <a:spLocks noGrp="1"/>
          </p:cNvSpPr>
          <p:nvPr>
            <p:ph type="sldNum" sz="quarter" idx="11"/>
          </p:nvPr>
        </p:nvSpPr>
        <p:spPr>
          <a:noFill/>
        </p:spPr>
        <p:txBody>
          <a:bodyPr/>
          <a:lstStyle/>
          <a:p>
            <a:r>
              <a:rPr lang="en-US" smtClean="0">
                <a:latin typeface="Arial" pitchFamily="34" charset="0"/>
              </a:rPr>
              <a:t>16-</a:t>
            </a:r>
            <a:fld id="{752BE513-C77B-434F-9D09-9693F77C64DC}" type="slidenum">
              <a:rPr lang="en-US" smtClean="0">
                <a:latin typeface="Arial" pitchFamily="34" charset="0"/>
              </a:rPr>
              <a:pPr/>
              <a:t>101</a:t>
            </a:fld>
            <a:endParaRPr lang="en-US" smtClean="0">
              <a:latin typeface="Arial" pitchFamily="34" charset="0"/>
            </a:endParaRPr>
          </a:p>
        </p:txBody>
      </p:sp>
      <p:sp>
        <p:nvSpPr>
          <p:cNvPr id="109571" name="Rectangle 2"/>
          <p:cNvSpPr>
            <a:spLocks noGrp="1" noChangeArrowheads="1"/>
          </p:cNvSpPr>
          <p:nvPr>
            <p:ph type="title"/>
          </p:nvPr>
        </p:nvSpPr>
        <p:spPr/>
        <p:txBody>
          <a:bodyPr/>
          <a:lstStyle/>
          <a:p>
            <a:pPr eaLnBrk="1" hangingPunct="1"/>
            <a:r>
              <a:rPr lang="en-US" smtClean="0"/>
              <a:t>Generating Visual Signals</a:t>
            </a:r>
          </a:p>
        </p:txBody>
      </p:sp>
      <p:sp>
        <p:nvSpPr>
          <p:cNvPr id="109572" name="Text Box 14"/>
          <p:cNvSpPr txBox="1">
            <a:spLocks noChangeArrowheads="1"/>
          </p:cNvSpPr>
          <p:nvPr/>
        </p:nvSpPr>
        <p:spPr bwMode="auto">
          <a:xfrm>
            <a:off x="295275" y="2701925"/>
            <a:ext cx="1916113" cy="427038"/>
          </a:xfrm>
          <a:prstGeom prst="rect">
            <a:avLst/>
          </a:prstGeom>
          <a:noFill/>
          <a:ln w="9525" algn="ctr">
            <a:noFill/>
            <a:miter lim="800000"/>
            <a:headEnd/>
            <a:tailEnd/>
          </a:ln>
        </p:spPr>
        <p:txBody>
          <a:bodyPr>
            <a:spAutoFit/>
          </a:bodyPr>
          <a:lstStyle/>
          <a:p>
            <a:pPr>
              <a:spcBef>
                <a:spcPct val="50000"/>
              </a:spcBef>
            </a:pPr>
            <a:r>
              <a:rPr lang="en-US" sz="2200"/>
              <a:t>Figure 16.38</a:t>
            </a:r>
          </a:p>
        </p:txBody>
      </p:sp>
      <p:pic>
        <p:nvPicPr>
          <p:cNvPr id="109573" name="Picture 3" descr="sal25693_16_38"/>
          <p:cNvPicPr>
            <a:picLocks noChangeAspect="1" noChangeArrowheads="1"/>
          </p:cNvPicPr>
          <p:nvPr/>
        </p:nvPicPr>
        <p:blipFill>
          <a:blip r:embed="rId2" cstate="print"/>
          <a:srcRect/>
          <a:stretch>
            <a:fillRect/>
          </a:stretch>
        </p:blipFill>
        <p:spPr bwMode="auto">
          <a:xfrm>
            <a:off x="2573338" y="1319213"/>
            <a:ext cx="3959225" cy="5281612"/>
          </a:xfrm>
          <a:prstGeom prst="rect">
            <a:avLst/>
          </a:prstGeom>
          <a:noFill/>
          <a:ln w="9525">
            <a:noFill/>
            <a:miter lim="800000"/>
            <a:headEnd/>
            <a:tailEnd/>
          </a:ln>
        </p:spPr>
      </p:pic>
      <p:sp>
        <p:nvSpPr>
          <p:cNvPr id="109574" name="Rectangle 5"/>
          <p:cNvSpPr>
            <a:spLocks noChangeArrowheads="1"/>
          </p:cNvSpPr>
          <p:nvPr/>
        </p:nvSpPr>
        <p:spPr bwMode="auto">
          <a:xfrm>
            <a:off x="4567238" y="1987550"/>
            <a:ext cx="42862" cy="93663"/>
          </a:xfrm>
          <a:prstGeom prst="rect">
            <a:avLst/>
          </a:prstGeom>
          <a:noFill/>
          <a:ln w="9525">
            <a:noFill/>
            <a:miter lim="800000"/>
            <a:headEnd/>
            <a:tailEnd/>
          </a:ln>
        </p:spPr>
        <p:txBody>
          <a:bodyPr wrap="none" lIns="0" tIns="0" rIns="0" bIns="0">
            <a:spAutoFit/>
          </a:bodyPr>
          <a:lstStyle/>
          <a:p>
            <a:r>
              <a:rPr lang="en-US" sz="600" b="1">
                <a:solidFill>
                  <a:srgbClr val="000000"/>
                </a:solidFill>
              </a:rPr>
              <a:t>1</a:t>
            </a:r>
            <a:endParaRPr lang="en-US" sz="600" b="1"/>
          </a:p>
        </p:txBody>
      </p:sp>
      <p:sp>
        <p:nvSpPr>
          <p:cNvPr id="109575" name="Rectangle 6"/>
          <p:cNvSpPr>
            <a:spLocks noChangeArrowheads="1"/>
          </p:cNvSpPr>
          <p:nvPr/>
        </p:nvSpPr>
        <p:spPr bwMode="auto">
          <a:xfrm>
            <a:off x="2620963" y="1979613"/>
            <a:ext cx="41275" cy="92075"/>
          </a:xfrm>
          <a:prstGeom prst="rect">
            <a:avLst/>
          </a:prstGeom>
          <a:noFill/>
          <a:ln w="9525">
            <a:noFill/>
            <a:miter lim="800000"/>
            <a:headEnd/>
            <a:tailEnd/>
          </a:ln>
        </p:spPr>
        <p:txBody>
          <a:bodyPr wrap="none" lIns="0" tIns="0" rIns="0" bIns="0">
            <a:spAutoFit/>
          </a:bodyPr>
          <a:lstStyle/>
          <a:p>
            <a:r>
              <a:rPr lang="en-US" sz="600" b="1">
                <a:solidFill>
                  <a:srgbClr val="000000"/>
                </a:solidFill>
              </a:rPr>
              <a:t>1</a:t>
            </a:r>
            <a:endParaRPr lang="en-US" sz="600" b="1"/>
          </a:p>
        </p:txBody>
      </p:sp>
      <p:sp>
        <p:nvSpPr>
          <p:cNvPr id="109576" name="Rectangle 7"/>
          <p:cNvSpPr>
            <a:spLocks noChangeArrowheads="1"/>
          </p:cNvSpPr>
          <p:nvPr/>
        </p:nvSpPr>
        <p:spPr bwMode="auto">
          <a:xfrm>
            <a:off x="2625725" y="4281488"/>
            <a:ext cx="42863" cy="92075"/>
          </a:xfrm>
          <a:prstGeom prst="rect">
            <a:avLst/>
          </a:prstGeom>
          <a:noFill/>
          <a:ln w="9525">
            <a:noFill/>
            <a:miter lim="800000"/>
            <a:headEnd/>
            <a:tailEnd/>
          </a:ln>
        </p:spPr>
        <p:txBody>
          <a:bodyPr wrap="none" lIns="0" tIns="0" rIns="0" bIns="0">
            <a:spAutoFit/>
          </a:bodyPr>
          <a:lstStyle/>
          <a:p>
            <a:r>
              <a:rPr lang="en-US" sz="600" b="1">
                <a:solidFill>
                  <a:srgbClr val="000000"/>
                </a:solidFill>
              </a:rPr>
              <a:t>2</a:t>
            </a:r>
            <a:endParaRPr lang="en-US" sz="600" b="1"/>
          </a:p>
        </p:txBody>
      </p:sp>
      <p:sp>
        <p:nvSpPr>
          <p:cNvPr id="109577" name="Rectangle 8"/>
          <p:cNvSpPr>
            <a:spLocks noChangeArrowheads="1"/>
          </p:cNvSpPr>
          <p:nvPr/>
        </p:nvSpPr>
        <p:spPr bwMode="auto">
          <a:xfrm>
            <a:off x="2628900" y="5053013"/>
            <a:ext cx="42863" cy="92075"/>
          </a:xfrm>
          <a:prstGeom prst="rect">
            <a:avLst/>
          </a:prstGeom>
          <a:noFill/>
          <a:ln w="9525">
            <a:noFill/>
            <a:miter lim="800000"/>
            <a:headEnd/>
            <a:tailEnd/>
          </a:ln>
        </p:spPr>
        <p:txBody>
          <a:bodyPr wrap="none" lIns="0" tIns="0" rIns="0" bIns="0">
            <a:spAutoFit/>
          </a:bodyPr>
          <a:lstStyle/>
          <a:p>
            <a:r>
              <a:rPr lang="en-US" sz="600" b="1">
                <a:solidFill>
                  <a:srgbClr val="000000"/>
                </a:solidFill>
              </a:rPr>
              <a:t>3</a:t>
            </a:r>
            <a:endParaRPr lang="en-US" sz="600" b="1"/>
          </a:p>
        </p:txBody>
      </p:sp>
      <p:sp>
        <p:nvSpPr>
          <p:cNvPr id="109578" name="Rectangle 9"/>
          <p:cNvSpPr>
            <a:spLocks noChangeArrowheads="1"/>
          </p:cNvSpPr>
          <p:nvPr/>
        </p:nvSpPr>
        <p:spPr bwMode="auto">
          <a:xfrm>
            <a:off x="2624138" y="5621338"/>
            <a:ext cx="42862" cy="92075"/>
          </a:xfrm>
          <a:prstGeom prst="rect">
            <a:avLst/>
          </a:prstGeom>
          <a:noFill/>
          <a:ln w="9525">
            <a:noFill/>
            <a:miter lim="800000"/>
            <a:headEnd/>
            <a:tailEnd/>
          </a:ln>
        </p:spPr>
        <p:txBody>
          <a:bodyPr wrap="none" lIns="0" tIns="0" rIns="0" bIns="0">
            <a:spAutoFit/>
          </a:bodyPr>
          <a:lstStyle/>
          <a:p>
            <a:r>
              <a:rPr lang="en-US" sz="600" b="1">
                <a:solidFill>
                  <a:srgbClr val="000000"/>
                </a:solidFill>
              </a:rPr>
              <a:t>4</a:t>
            </a:r>
            <a:endParaRPr lang="en-US" sz="600" b="1"/>
          </a:p>
        </p:txBody>
      </p:sp>
      <p:sp>
        <p:nvSpPr>
          <p:cNvPr id="109579" name="Rectangle 10"/>
          <p:cNvSpPr>
            <a:spLocks noChangeArrowheads="1"/>
          </p:cNvSpPr>
          <p:nvPr/>
        </p:nvSpPr>
        <p:spPr bwMode="auto">
          <a:xfrm>
            <a:off x="2628900" y="6107113"/>
            <a:ext cx="42863" cy="92075"/>
          </a:xfrm>
          <a:prstGeom prst="rect">
            <a:avLst/>
          </a:prstGeom>
          <a:noFill/>
          <a:ln w="9525">
            <a:noFill/>
            <a:miter lim="800000"/>
            <a:headEnd/>
            <a:tailEnd/>
          </a:ln>
        </p:spPr>
        <p:txBody>
          <a:bodyPr wrap="none" lIns="0" tIns="0" rIns="0" bIns="0">
            <a:spAutoFit/>
          </a:bodyPr>
          <a:lstStyle/>
          <a:p>
            <a:r>
              <a:rPr lang="en-US" sz="600" b="1">
                <a:solidFill>
                  <a:srgbClr val="000000"/>
                </a:solidFill>
              </a:rPr>
              <a:t>5</a:t>
            </a:r>
            <a:endParaRPr lang="en-US" sz="600" b="1"/>
          </a:p>
        </p:txBody>
      </p:sp>
      <p:sp>
        <p:nvSpPr>
          <p:cNvPr id="109580" name="Rectangle 11"/>
          <p:cNvSpPr>
            <a:spLocks noChangeArrowheads="1"/>
          </p:cNvSpPr>
          <p:nvPr/>
        </p:nvSpPr>
        <p:spPr bwMode="auto">
          <a:xfrm>
            <a:off x="4562475" y="4310063"/>
            <a:ext cx="42863" cy="92075"/>
          </a:xfrm>
          <a:prstGeom prst="rect">
            <a:avLst/>
          </a:prstGeom>
          <a:noFill/>
          <a:ln w="9525">
            <a:noFill/>
            <a:miter lim="800000"/>
            <a:headEnd/>
            <a:tailEnd/>
          </a:ln>
        </p:spPr>
        <p:txBody>
          <a:bodyPr wrap="none" lIns="0" tIns="0" rIns="0" bIns="0">
            <a:spAutoFit/>
          </a:bodyPr>
          <a:lstStyle/>
          <a:p>
            <a:r>
              <a:rPr lang="en-US" sz="600" b="1">
                <a:solidFill>
                  <a:srgbClr val="000000"/>
                </a:solidFill>
              </a:rPr>
              <a:t>2</a:t>
            </a:r>
            <a:endParaRPr lang="en-US" sz="600" b="1"/>
          </a:p>
        </p:txBody>
      </p:sp>
      <p:sp>
        <p:nvSpPr>
          <p:cNvPr id="109581" name="Rectangle 12"/>
          <p:cNvSpPr>
            <a:spLocks noChangeArrowheads="1"/>
          </p:cNvSpPr>
          <p:nvPr/>
        </p:nvSpPr>
        <p:spPr bwMode="auto">
          <a:xfrm>
            <a:off x="4562475" y="5019675"/>
            <a:ext cx="42863" cy="90488"/>
          </a:xfrm>
          <a:prstGeom prst="rect">
            <a:avLst/>
          </a:prstGeom>
          <a:noFill/>
          <a:ln w="9525">
            <a:noFill/>
            <a:miter lim="800000"/>
            <a:headEnd/>
            <a:tailEnd/>
          </a:ln>
        </p:spPr>
        <p:txBody>
          <a:bodyPr wrap="none" lIns="0" tIns="0" rIns="0" bIns="0">
            <a:spAutoFit/>
          </a:bodyPr>
          <a:lstStyle/>
          <a:p>
            <a:r>
              <a:rPr lang="en-US" sz="600" b="1">
                <a:solidFill>
                  <a:srgbClr val="000000"/>
                </a:solidFill>
              </a:rPr>
              <a:t>3</a:t>
            </a:r>
            <a:endParaRPr lang="en-US" sz="600" b="1"/>
          </a:p>
        </p:txBody>
      </p:sp>
      <p:sp>
        <p:nvSpPr>
          <p:cNvPr id="109582" name="Rectangle 13"/>
          <p:cNvSpPr>
            <a:spLocks noChangeArrowheads="1"/>
          </p:cNvSpPr>
          <p:nvPr/>
        </p:nvSpPr>
        <p:spPr bwMode="auto">
          <a:xfrm>
            <a:off x="4562475" y="5594350"/>
            <a:ext cx="42863" cy="93663"/>
          </a:xfrm>
          <a:prstGeom prst="rect">
            <a:avLst/>
          </a:prstGeom>
          <a:noFill/>
          <a:ln w="9525">
            <a:noFill/>
            <a:miter lim="800000"/>
            <a:headEnd/>
            <a:tailEnd/>
          </a:ln>
        </p:spPr>
        <p:txBody>
          <a:bodyPr wrap="none" lIns="0" tIns="0" rIns="0" bIns="0">
            <a:spAutoFit/>
          </a:bodyPr>
          <a:lstStyle/>
          <a:p>
            <a:r>
              <a:rPr lang="en-US" sz="600" b="1">
                <a:solidFill>
                  <a:srgbClr val="000000"/>
                </a:solidFill>
              </a:rPr>
              <a:t>4</a:t>
            </a:r>
            <a:endParaRPr lang="en-US" sz="600" b="1"/>
          </a:p>
        </p:txBody>
      </p:sp>
      <p:sp>
        <p:nvSpPr>
          <p:cNvPr id="109583" name="Rectangle 14"/>
          <p:cNvSpPr>
            <a:spLocks noChangeArrowheads="1"/>
          </p:cNvSpPr>
          <p:nvPr/>
        </p:nvSpPr>
        <p:spPr bwMode="auto">
          <a:xfrm>
            <a:off x="4562475" y="6099175"/>
            <a:ext cx="42863" cy="92075"/>
          </a:xfrm>
          <a:prstGeom prst="rect">
            <a:avLst/>
          </a:prstGeom>
          <a:noFill/>
          <a:ln w="9525">
            <a:noFill/>
            <a:miter lim="800000"/>
            <a:headEnd/>
            <a:tailEnd/>
          </a:ln>
        </p:spPr>
        <p:txBody>
          <a:bodyPr wrap="none" lIns="0" tIns="0" rIns="0" bIns="0">
            <a:spAutoFit/>
          </a:bodyPr>
          <a:lstStyle/>
          <a:p>
            <a:r>
              <a:rPr lang="en-US" sz="600" b="1">
                <a:solidFill>
                  <a:srgbClr val="000000"/>
                </a:solidFill>
              </a:rPr>
              <a:t>5</a:t>
            </a:r>
            <a:endParaRPr lang="en-US" sz="600" b="1"/>
          </a:p>
        </p:txBody>
      </p:sp>
      <p:sp>
        <p:nvSpPr>
          <p:cNvPr id="109584" name="Rectangle 15"/>
          <p:cNvSpPr>
            <a:spLocks noChangeArrowheads="1"/>
          </p:cNvSpPr>
          <p:nvPr/>
        </p:nvSpPr>
        <p:spPr bwMode="auto">
          <a:xfrm>
            <a:off x="3846513" y="2749550"/>
            <a:ext cx="295275" cy="92075"/>
          </a:xfrm>
          <a:prstGeom prst="rect">
            <a:avLst/>
          </a:prstGeom>
          <a:noFill/>
          <a:ln w="9525">
            <a:noFill/>
            <a:miter lim="800000"/>
            <a:headEnd/>
            <a:tailEnd/>
          </a:ln>
        </p:spPr>
        <p:txBody>
          <a:bodyPr wrap="none" lIns="0" tIns="0" rIns="0" bIns="0">
            <a:spAutoFit/>
          </a:bodyPr>
          <a:lstStyle/>
          <a:p>
            <a:r>
              <a:rPr lang="en-US" sz="600" b="1">
                <a:solidFill>
                  <a:srgbClr val="FFFFFF"/>
                </a:solidFill>
              </a:rPr>
              <a:t>Rod cell</a:t>
            </a:r>
            <a:endParaRPr lang="en-US" sz="600" b="1"/>
          </a:p>
        </p:txBody>
      </p:sp>
      <p:sp>
        <p:nvSpPr>
          <p:cNvPr id="109585" name="Rectangle 16"/>
          <p:cNvSpPr>
            <a:spLocks noChangeArrowheads="1"/>
          </p:cNvSpPr>
          <p:nvPr/>
        </p:nvSpPr>
        <p:spPr bwMode="auto">
          <a:xfrm>
            <a:off x="3792538" y="5056188"/>
            <a:ext cx="409575" cy="90487"/>
          </a:xfrm>
          <a:prstGeom prst="rect">
            <a:avLst/>
          </a:prstGeom>
          <a:noFill/>
          <a:ln w="9525">
            <a:noFill/>
            <a:miter lim="800000"/>
            <a:headEnd/>
            <a:tailEnd/>
          </a:ln>
        </p:spPr>
        <p:txBody>
          <a:bodyPr wrap="none" lIns="0" tIns="0" rIns="0" bIns="0">
            <a:spAutoFit/>
          </a:bodyPr>
          <a:lstStyle/>
          <a:p>
            <a:r>
              <a:rPr lang="en-US" sz="600" b="1">
                <a:solidFill>
                  <a:srgbClr val="FFFFFF"/>
                </a:solidFill>
              </a:rPr>
              <a:t>Bipolar cell</a:t>
            </a:r>
            <a:endParaRPr lang="en-US" sz="600" b="1"/>
          </a:p>
        </p:txBody>
      </p:sp>
      <p:sp>
        <p:nvSpPr>
          <p:cNvPr id="109586" name="Rectangle 17"/>
          <p:cNvSpPr>
            <a:spLocks noChangeArrowheads="1"/>
          </p:cNvSpPr>
          <p:nvPr/>
        </p:nvSpPr>
        <p:spPr bwMode="auto">
          <a:xfrm>
            <a:off x="3792538" y="5883275"/>
            <a:ext cx="474662" cy="92075"/>
          </a:xfrm>
          <a:prstGeom prst="rect">
            <a:avLst/>
          </a:prstGeom>
          <a:noFill/>
          <a:ln w="9525">
            <a:noFill/>
            <a:miter lim="800000"/>
            <a:headEnd/>
            <a:tailEnd/>
          </a:ln>
        </p:spPr>
        <p:txBody>
          <a:bodyPr wrap="none" lIns="0" tIns="0" rIns="0" bIns="0">
            <a:spAutoFit/>
          </a:bodyPr>
          <a:lstStyle/>
          <a:p>
            <a:r>
              <a:rPr lang="en-US" sz="600" b="1">
                <a:solidFill>
                  <a:srgbClr val="FFFFFF"/>
                </a:solidFill>
              </a:rPr>
              <a:t>Ganglion cell</a:t>
            </a:r>
            <a:endParaRPr lang="en-US" sz="600" b="1"/>
          </a:p>
        </p:txBody>
      </p:sp>
      <p:sp>
        <p:nvSpPr>
          <p:cNvPr id="109587" name="Rectangle 18"/>
          <p:cNvSpPr>
            <a:spLocks noChangeArrowheads="1"/>
          </p:cNvSpPr>
          <p:nvPr/>
        </p:nvSpPr>
        <p:spPr bwMode="auto">
          <a:xfrm>
            <a:off x="4679950" y="1987550"/>
            <a:ext cx="393700" cy="93663"/>
          </a:xfrm>
          <a:prstGeom prst="rect">
            <a:avLst/>
          </a:prstGeom>
          <a:noFill/>
          <a:ln w="9525">
            <a:noFill/>
            <a:miter lim="800000"/>
            <a:headEnd/>
            <a:tailEnd/>
          </a:ln>
        </p:spPr>
        <p:txBody>
          <a:bodyPr wrap="none" lIns="0" tIns="0" rIns="0" bIns="0">
            <a:spAutoFit/>
          </a:bodyPr>
          <a:lstStyle/>
          <a:p>
            <a:r>
              <a:rPr lang="en-US" sz="600" b="1">
                <a:solidFill>
                  <a:srgbClr val="000000"/>
                </a:solidFill>
              </a:rPr>
              <a:t>Rhodopsin</a:t>
            </a:r>
            <a:endParaRPr lang="en-US" sz="600" b="1"/>
          </a:p>
        </p:txBody>
      </p:sp>
      <p:sp>
        <p:nvSpPr>
          <p:cNvPr id="109588" name="Rectangle 19"/>
          <p:cNvSpPr>
            <a:spLocks noChangeArrowheads="1"/>
          </p:cNvSpPr>
          <p:nvPr/>
        </p:nvSpPr>
        <p:spPr bwMode="auto">
          <a:xfrm>
            <a:off x="4679950" y="2093913"/>
            <a:ext cx="476250" cy="92075"/>
          </a:xfrm>
          <a:prstGeom prst="rect">
            <a:avLst/>
          </a:prstGeom>
          <a:noFill/>
          <a:ln w="9525">
            <a:noFill/>
            <a:miter lim="800000"/>
            <a:headEnd/>
            <a:tailEnd/>
          </a:ln>
        </p:spPr>
        <p:txBody>
          <a:bodyPr wrap="none" lIns="0" tIns="0" rIns="0" bIns="0">
            <a:spAutoFit/>
          </a:bodyPr>
          <a:lstStyle/>
          <a:p>
            <a:r>
              <a:rPr lang="en-US" sz="600" b="1">
                <a:solidFill>
                  <a:srgbClr val="000000"/>
                </a:solidFill>
              </a:rPr>
              <a:t>absorbs light</a:t>
            </a:r>
            <a:endParaRPr lang="en-US" sz="600" b="1"/>
          </a:p>
        </p:txBody>
      </p:sp>
      <p:sp>
        <p:nvSpPr>
          <p:cNvPr id="109589" name="Rectangle 20"/>
          <p:cNvSpPr>
            <a:spLocks noChangeArrowheads="1"/>
          </p:cNvSpPr>
          <p:nvPr/>
        </p:nvSpPr>
        <p:spPr bwMode="auto">
          <a:xfrm>
            <a:off x="2624138" y="6607175"/>
            <a:ext cx="498475" cy="92075"/>
          </a:xfrm>
          <a:prstGeom prst="rect">
            <a:avLst/>
          </a:prstGeom>
          <a:noFill/>
          <a:ln w="9525">
            <a:noFill/>
            <a:miter lim="800000"/>
            <a:headEnd/>
            <a:tailEnd/>
          </a:ln>
        </p:spPr>
        <p:txBody>
          <a:bodyPr wrap="none" lIns="0" tIns="0" rIns="0" bIns="0">
            <a:spAutoFit/>
          </a:bodyPr>
          <a:lstStyle/>
          <a:p>
            <a:r>
              <a:rPr lang="en-US" sz="600" b="1">
                <a:solidFill>
                  <a:srgbClr val="000000"/>
                </a:solidFill>
              </a:rPr>
              <a:t>(a) In the dark</a:t>
            </a:r>
            <a:endParaRPr lang="en-US" sz="600" b="1"/>
          </a:p>
        </p:txBody>
      </p:sp>
      <p:sp>
        <p:nvSpPr>
          <p:cNvPr id="109590" name="Rectangle 21"/>
          <p:cNvSpPr>
            <a:spLocks noChangeArrowheads="1"/>
          </p:cNvSpPr>
          <p:nvPr/>
        </p:nvSpPr>
        <p:spPr bwMode="auto">
          <a:xfrm>
            <a:off x="4567238" y="6607175"/>
            <a:ext cx="498475" cy="92075"/>
          </a:xfrm>
          <a:prstGeom prst="rect">
            <a:avLst/>
          </a:prstGeom>
          <a:noFill/>
          <a:ln w="9525">
            <a:noFill/>
            <a:miter lim="800000"/>
            <a:headEnd/>
            <a:tailEnd/>
          </a:ln>
        </p:spPr>
        <p:txBody>
          <a:bodyPr wrap="none" lIns="0" tIns="0" rIns="0" bIns="0">
            <a:spAutoFit/>
          </a:bodyPr>
          <a:lstStyle/>
          <a:p>
            <a:r>
              <a:rPr lang="en-US" sz="600" b="1">
                <a:solidFill>
                  <a:srgbClr val="000000"/>
                </a:solidFill>
              </a:rPr>
              <a:t>(b) In the light</a:t>
            </a:r>
            <a:endParaRPr lang="en-US" sz="600" b="1"/>
          </a:p>
        </p:txBody>
      </p:sp>
      <p:sp>
        <p:nvSpPr>
          <p:cNvPr id="109591" name="Line 22"/>
          <p:cNvSpPr>
            <a:spLocks noChangeShapeType="1"/>
          </p:cNvSpPr>
          <p:nvPr/>
        </p:nvSpPr>
        <p:spPr bwMode="auto">
          <a:xfrm>
            <a:off x="3178175" y="4460875"/>
            <a:ext cx="334963" cy="1588"/>
          </a:xfrm>
          <a:prstGeom prst="line">
            <a:avLst/>
          </a:prstGeom>
          <a:noFill/>
          <a:ln w="9525">
            <a:solidFill>
              <a:srgbClr val="FFFFFF"/>
            </a:solidFill>
            <a:round/>
            <a:headEnd/>
            <a:tailEnd/>
          </a:ln>
        </p:spPr>
        <p:txBody>
          <a:bodyPr/>
          <a:lstStyle/>
          <a:p>
            <a:endParaRPr lang="en-US"/>
          </a:p>
        </p:txBody>
      </p:sp>
      <p:sp>
        <p:nvSpPr>
          <p:cNvPr id="109592" name="Line 23"/>
          <p:cNvSpPr>
            <a:spLocks noChangeShapeType="1"/>
          </p:cNvSpPr>
          <p:nvPr/>
        </p:nvSpPr>
        <p:spPr bwMode="auto">
          <a:xfrm>
            <a:off x="3228975" y="5119688"/>
            <a:ext cx="241300" cy="1587"/>
          </a:xfrm>
          <a:prstGeom prst="line">
            <a:avLst/>
          </a:prstGeom>
          <a:noFill/>
          <a:ln w="9525">
            <a:solidFill>
              <a:srgbClr val="FFFFFF"/>
            </a:solidFill>
            <a:round/>
            <a:headEnd/>
            <a:tailEnd/>
          </a:ln>
        </p:spPr>
        <p:txBody>
          <a:bodyPr/>
          <a:lstStyle/>
          <a:p>
            <a:endParaRPr lang="en-US"/>
          </a:p>
        </p:txBody>
      </p:sp>
      <p:sp>
        <p:nvSpPr>
          <p:cNvPr id="109593" name="Line 24"/>
          <p:cNvSpPr>
            <a:spLocks noChangeShapeType="1"/>
          </p:cNvSpPr>
          <p:nvPr/>
        </p:nvSpPr>
        <p:spPr bwMode="auto">
          <a:xfrm>
            <a:off x="3262313" y="5702300"/>
            <a:ext cx="274637" cy="1588"/>
          </a:xfrm>
          <a:prstGeom prst="line">
            <a:avLst/>
          </a:prstGeom>
          <a:noFill/>
          <a:ln w="9525">
            <a:solidFill>
              <a:srgbClr val="FFFFFF"/>
            </a:solidFill>
            <a:round/>
            <a:headEnd/>
            <a:tailEnd/>
          </a:ln>
        </p:spPr>
        <p:txBody>
          <a:bodyPr/>
          <a:lstStyle/>
          <a:p>
            <a:endParaRPr lang="en-US"/>
          </a:p>
        </p:txBody>
      </p:sp>
      <p:sp>
        <p:nvSpPr>
          <p:cNvPr id="109594" name="Line 25"/>
          <p:cNvSpPr>
            <a:spLocks noChangeShapeType="1"/>
          </p:cNvSpPr>
          <p:nvPr/>
        </p:nvSpPr>
        <p:spPr bwMode="auto">
          <a:xfrm>
            <a:off x="3254375" y="6183313"/>
            <a:ext cx="334963" cy="0"/>
          </a:xfrm>
          <a:prstGeom prst="line">
            <a:avLst/>
          </a:prstGeom>
          <a:noFill/>
          <a:ln w="9525">
            <a:solidFill>
              <a:srgbClr val="FFFFFF"/>
            </a:solidFill>
            <a:round/>
            <a:headEnd/>
            <a:tailEnd/>
          </a:ln>
        </p:spPr>
        <p:txBody>
          <a:bodyPr/>
          <a:lstStyle/>
          <a:p>
            <a:endParaRPr lang="en-US"/>
          </a:p>
        </p:txBody>
      </p:sp>
      <p:sp>
        <p:nvSpPr>
          <p:cNvPr id="109595" name="Line 26"/>
          <p:cNvSpPr>
            <a:spLocks noChangeShapeType="1"/>
          </p:cNvSpPr>
          <p:nvPr/>
        </p:nvSpPr>
        <p:spPr bwMode="auto">
          <a:xfrm>
            <a:off x="5006975" y="4586288"/>
            <a:ext cx="479425" cy="1587"/>
          </a:xfrm>
          <a:prstGeom prst="line">
            <a:avLst/>
          </a:prstGeom>
          <a:noFill/>
          <a:ln w="9525">
            <a:solidFill>
              <a:srgbClr val="000000"/>
            </a:solidFill>
            <a:round/>
            <a:headEnd/>
            <a:tailEnd/>
          </a:ln>
        </p:spPr>
        <p:txBody>
          <a:bodyPr/>
          <a:lstStyle/>
          <a:p>
            <a:endParaRPr lang="en-US"/>
          </a:p>
        </p:txBody>
      </p:sp>
      <p:sp>
        <p:nvSpPr>
          <p:cNvPr id="109596" name="Line 27"/>
          <p:cNvSpPr>
            <a:spLocks noChangeShapeType="1"/>
          </p:cNvSpPr>
          <p:nvPr/>
        </p:nvSpPr>
        <p:spPr bwMode="auto">
          <a:xfrm>
            <a:off x="5162550" y="5081588"/>
            <a:ext cx="249238" cy="1587"/>
          </a:xfrm>
          <a:prstGeom prst="line">
            <a:avLst/>
          </a:prstGeom>
          <a:noFill/>
          <a:ln w="9525">
            <a:solidFill>
              <a:srgbClr val="000000"/>
            </a:solidFill>
            <a:round/>
            <a:headEnd/>
            <a:tailEnd/>
          </a:ln>
        </p:spPr>
        <p:txBody>
          <a:bodyPr/>
          <a:lstStyle/>
          <a:p>
            <a:endParaRPr lang="en-US"/>
          </a:p>
        </p:txBody>
      </p:sp>
      <p:sp>
        <p:nvSpPr>
          <p:cNvPr id="109597" name="Line 28"/>
          <p:cNvSpPr>
            <a:spLocks noChangeShapeType="1"/>
          </p:cNvSpPr>
          <p:nvPr/>
        </p:nvSpPr>
        <p:spPr bwMode="auto">
          <a:xfrm>
            <a:off x="5070475" y="6180138"/>
            <a:ext cx="458788" cy="1587"/>
          </a:xfrm>
          <a:prstGeom prst="line">
            <a:avLst/>
          </a:prstGeom>
          <a:noFill/>
          <a:ln w="9525">
            <a:solidFill>
              <a:srgbClr val="000000"/>
            </a:solidFill>
            <a:round/>
            <a:headEnd/>
            <a:tailEnd/>
          </a:ln>
        </p:spPr>
        <p:txBody>
          <a:bodyPr/>
          <a:lstStyle/>
          <a:p>
            <a:endParaRPr lang="en-US"/>
          </a:p>
        </p:txBody>
      </p:sp>
      <p:sp>
        <p:nvSpPr>
          <p:cNvPr id="109598" name="Line 29"/>
          <p:cNvSpPr>
            <a:spLocks noChangeShapeType="1"/>
          </p:cNvSpPr>
          <p:nvPr/>
        </p:nvSpPr>
        <p:spPr bwMode="auto">
          <a:xfrm flipH="1">
            <a:off x="5241925" y="2149475"/>
            <a:ext cx="250825" cy="1588"/>
          </a:xfrm>
          <a:prstGeom prst="line">
            <a:avLst/>
          </a:prstGeom>
          <a:noFill/>
          <a:ln w="9525">
            <a:solidFill>
              <a:srgbClr val="000000"/>
            </a:solidFill>
            <a:round/>
            <a:headEnd/>
            <a:tailEnd/>
          </a:ln>
        </p:spPr>
        <p:txBody>
          <a:bodyPr/>
          <a:lstStyle/>
          <a:p>
            <a:endParaRPr lang="en-US"/>
          </a:p>
        </p:txBody>
      </p:sp>
      <p:sp>
        <p:nvSpPr>
          <p:cNvPr id="109599" name="Line 30"/>
          <p:cNvSpPr>
            <a:spLocks noChangeShapeType="1"/>
          </p:cNvSpPr>
          <p:nvPr/>
        </p:nvSpPr>
        <p:spPr bwMode="auto">
          <a:xfrm>
            <a:off x="3432175" y="2155825"/>
            <a:ext cx="141288" cy="1588"/>
          </a:xfrm>
          <a:prstGeom prst="line">
            <a:avLst/>
          </a:prstGeom>
          <a:noFill/>
          <a:ln w="9525">
            <a:solidFill>
              <a:srgbClr val="FFFFFF"/>
            </a:solidFill>
            <a:round/>
            <a:headEnd/>
            <a:tailEnd/>
          </a:ln>
        </p:spPr>
        <p:txBody>
          <a:bodyPr/>
          <a:lstStyle/>
          <a:p>
            <a:endParaRPr lang="en-US"/>
          </a:p>
        </p:txBody>
      </p:sp>
      <p:sp>
        <p:nvSpPr>
          <p:cNvPr id="109600" name="Line 31"/>
          <p:cNvSpPr>
            <a:spLocks noChangeShapeType="1"/>
          </p:cNvSpPr>
          <p:nvPr/>
        </p:nvSpPr>
        <p:spPr bwMode="auto">
          <a:xfrm>
            <a:off x="5172075" y="5657850"/>
            <a:ext cx="252413" cy="1588"/>
          </a:xfrm>
          <a:prstGeom prst="line">
            <a:avLst/>
          </a:prstGeom>
          <a:noFill/>
          <a:ln w="9525">
            <a:solidFill>
              <a:srgbClr val="000000"/>
            </a:solidFill>
            <a:round/>
            <a:headEnd/>
            <a:tailEnd/>
          </a:ln>
        </p:spPr>
        <p:txBody>
          <a:bodyPr/>
          <a:lstStyle/>
          <a:p>
            <a:endParaRPr lang="en-US"/>
          </a:p>
        </p:txBody>
      </p:sp>
      <p:sp>
        <p:nvSpPr>
          <p:cNvPr id="109601" name="Text Box 32"/>
          <p:cNvSpPr txBox="1">
            <a:spLocks noChangeArrowheads="1"/>
          </p:cNvSpPr>
          <p:nvPr/>
        </p:nvSpPr>
        <p:spPr bwMode="auto">
          <a:xfrm>
            <a:off x="2717800" y="1979613"/>
            <a:ext cx="681038" cy="185737"/>
          </a:xfrm>
          <a:prstGeom prst="rect">
            <a:avLst/>
          </a:prstGeom>
          <a:noFill/>
          <a:ln w="9525">
            <a:noFill/>
            <a:miter lim="800000"/>
            <a:headEnd/>
            <a:tailEnd/>
          </a:ln>
        </p:spPr>
        <p:txBody>
          <a:bodyPr wrap="none" lIns="0" tIns="0" bIns="0">
            <a:spAutoFit/>
          </a:bodyPr>
          <a:lstStyle/>
          <a:p>
            <a:r>
              <a:rPr lang="en-US" sz="600" b="1">
                <a:solidFill>
                  <a:schemeClr val="bg1"/>
                </a:solidFill>
              </a:rPr>
              <a:t>Rhodopsin</a:t>
            </a:r>
          </a:p>
          <a:p>
            <a:r>
              <a:rPr lang="en-US" sz="600" b="1">
                <a:solidFill>
                  <a:schemeClr val="bg1"/>
                </a:solidFill>
              </a:rPr>
              <a:t>absorbs no light</a:t>
            </a:r>
          </a:p>
        </p:txBody>
      </p:sp>
      <p:sp>
        <p:nvSpPr>
          <p:cNvPr id="109602" name="Text Box 33"/>
          <p:cNvSpPr txBox="1">
            <a:spLocks noChangeArrowheads="1"/>
          </p:cNvSpPr>
          <p:nvPr/>
        </p:nvSpPr>
        <p:spPr bwMode="auto">
          <a:xfrm>
            <a:off x="2724150" y="4281488"/>
            <a:ext cx="715963" cy="185737"/>
          </a:xfrm>
          <a:prstGeom prst="rect">
            <a:avLst/>
          </a:prstGeom>
          <a:noFill/>
          <a:ln w="9525">
            <a:noFill/>
            <a:miter lim="800000"/>
            <a:headEnd/>
            <a:tailEnd/>
          </a:ln>
        </p:spPr>
        <p:txBody>
          <a:bodyPr wrap="none" lIns="0" tIns="0" bIns="0">
            <a:spAutoFit/>
          </a:bodyPr>
          <a:lstStyle/>
          <a:p>
            <a:r>
              <a:rPr lang="en-US" sz="600" b="1">
                <a:solidFill>
                  <a:schemeClr val="bg1"/>
                </a:solidFill>
              </a:rPr>
              <a:t>Rod cell releases</a:t>
            </a:r>
          </a:p>
          <a:p>
            <a:r>
              <a:rPr lang="en-US" sz="600" b="1">
                <a:solidFill>
                  <a:schemeClr val="bg1"/>
                </a:solidFill>
              </a:rPr>
              <a:t>glutamate</a:t>
            </a:r>
          </a:p>
        </p:txBody>
      </p:sp>
      <p:sp>
        <p:nvSpPr>
          <p:cNvPr id="109603" name="Text Box 34"/>
          <p:cNvSpPr txBox="1">
            <a:spLocks noChangeArrowheads="1"/>
          </p:cNvSpPr>
          <p:nvPr/>
        </p:nvSpPr>
        <p:spPr bwMode="auto">
          <a:xfrm>
            <a:off x="2727325" y="5059363"/>
            <a:ext cx="501650" cy="185737"/>
          </a:xfrm>
          <a:prstGeom prst="rect">
            <a:avLst/>
          </a:prstGeom>
          <a:noFill/>
          <a:ln w="9525">
            <a:noFill/>
            <a:miter lim="800000"/>
            <a:headEnd/>
            <a:tailEnd/>
          </a:ln>
        </p:spPr>
        <p:txBody>
          <a:bodyPr wrap="none" lIns="0" tIns="0" bIns="0">
            <a:spAutoFit/>
          </a:bodyPr>
          <a:lstStyle/>
          <a:p>
            <a:r>
              <a:rPr lang="en-US" sz="600" b="1">
                <a:solidFill>
                  <a:schemeClr val="bg1"/>
                </a:solidFill>
              </a:rPr>
              <a:t>Bipolar cell</a:t>
            </a:r>
          </a:p>
          <a:p>
            <a:r>
              <a:rPr lang="en-US" sz="600" b="1">
                <a:solidFill>
                  <a:schemeClr val="bg1"/>
                </a:solidFill>
              </a:rPr>
              <a:t>inhibited</a:t>
            </a:r>
          </a:p>
        </p:txBody>
      </p:sp>
      <p:sp>
        <p:nvSpPr>
          <p:cNvPr id="109604" name="Text Box 35"/>
          <p:cNvSpPr txBox="1">
            <a:spLocks noChangeArrowheads="1"/>
          </p:cNvSpPr>
          <p:nvPr/>
        </p:nvSpPr>
        <p:spPr bwMode="auto">
          <a:xfrm>
            <a:off x="2727325" y="5621338"/>
            <a:ext cx="538163" cy="184150"/>
          </a:xfrm>
          <a:prstGeom prst="rect">
            <a:avLst/>
          </a:prstGeom>
          <a:noFill/>
          <a:ln w="9525">
            <a:noFill/>
            <a:miter lim="800000"/>
            <a:headEnd/>
            <a:tailEnd/>
          </a:ln>
        </p:spPr>
        <p:txBody>
          <a:bodyPr wrap="none" lIns="0" tIns="0" bIns="0">
            <a:spAutoFit/>
          </a:bodyPr>
          <a:lstStyle/>
          <a:p>
            <a:r>
              <a:rPr lang="en-US" sz="600" b="1">
                <a:solidFill>
                  <a:schemeClr val="bg1"/>
                </a:solidFill>
              </a:rPr>
              <a:t>No synaptic</a:t>
            </a:r>
          </a:p>
          <a:p>
            <a:r>
              <a:rPr lang="en-US" sz="600" b="1">
                <a:solidFill>
                  <a:schemeClr val="bg1"/>
                </a:solidFill>
              </a:rPr>
              <a:t>activity here</a:t>
            </a:r>
          </a:p>
        </p:txBody>
      </p:sp>
      <p:sp>
        <p:nvSpPr>
          <p:cNvPr id="109605" name="Text Box 36"/>
          <p:cNvSpPr txBox="1">
            <a:spLocks noChangeArrowheads="1"/>
          </p:cNvSpPr>
          <p:nvPr/>
        </p:nvSpPr>
        <p:spPr bwMode="auto">
          <a:xfrm>
            <a:off x="2727325" y="6100763"/>
            <a:ext cx="684213" cy="184150"/>
          </a:xfrm>
          <a:prstGeom prst="rect">
            <a:avLst/>
          </a:prstGeom>
          <a:noFill/>
          <a:ln w="9525">
            <a:noFill/>
            <a:miter lim="800000"/>
            <a:headEnd/>
            <a:tailEnd/>
          </a:ln>
        </p:spPr>
        <p:txBody>
          <a:bodyPr wrap="none" lIns="0" tIns="0" bIns="0">
            <a:spAutoFit/>
          </a:bodyPr>
          <a:lstStyle/>
          <a:p>
            <a:r>
              <a:rPr lang="en-US" sz="600" b="1">
                <a:solidFill>
                  <a:schemeClr val="bg1"/>
                </a:solidFill>
              </a:rPr>
              <a:t>No signal in</a:t>
            </a:r>
          </a:p>
          <a:p>
            <a:r>
              <a:rPr lang="en-US" sz="600" b="1">
                <a:solidFill>
                  <a:schemeClr val="bg1"/>
                </a:solidFill>
              </a:rPr>
              <a:t>optic nerve fiber</a:t>
            </a:r>
          </a:p>
        </p:txBody>
      </p:sp>
      <p:sp>
        <p:nvSpPr>
          <p:cNvPr id="109606" name="Text Box 37"/>
          <p:cNvSpPr txBox="1">
            <a:spLocks noChangeArrowheads="1"/>
          </p:cNvSpPr>
          <p:nvPr/>
        </p:nvSpPr>
        <p:spPr bwMode="auto">
          <a:xfrm>
            <a:off x="4675188" y="4311650"/>
            <a:ext cx="465137" cy="276225"/>
          </a:xfrm>
          <a:prstGeom prst="rect">
            <a:avLst/>
          </a:prstGeom>
          <a:noFill/>
          <a:ln w="9525">
            <a:noFill/>
            <a:miter lim="800000"/>
            <a:headEnd/>
            <a:tailEnd/>
          </a:ln>
        </p:spPr>
        <p:txBody>
          <a:bodyPr wrap="none" lIns="0" tIns="0" bIns="0">
            <a:spAutoFit/>
          </a:bodyPr>
          <a:lstStyle/>
          <a:p>
            <a:r>
              <a:rPr lang="en-US" sz="600" b="1"/>
              <a:t>Glutamate</a:t>
            </a:r>
          </a:p>
          <a:p>
            <a:r>
              <a:rPr lang="en-US" sz="600" b="1"/>
              <a:t>secretion</a:t>
            </a:r>
          </a:p>
          <a:p>
            <a:r>
              <a:rPr lang="en-US" sz="600" b="1"/>
              <a:t>ceases</a:t>
            </a:r>
          </a:p>
        </p:txBody>
      </p:sp>
      <p:sp>
        <p:nvSpPr>
          <p:cNvPr id="109607" name="Text Box 38"/>
          <p:cNvSpPr txBox="1">
            <a:spLocks noChangeArrowheads="1"/>
          </p:cNvSpPr>
          <p:nvPr/>
        </p:nvSpPr>
        <p:spPr bwMode="auto">
          <a:xfrm>
            <a:off x="4660900" y="5024438"/>
            <a:ext cx="501650" cy="276225"/>
          </a:xfrm>
          <a:prstGeom prst="rect">
            <a:avLst/>
          </a:prstGeom>
          <a:noFill/>
          <a:ln w="9525">
            <a:noFill/>
            <a:miter lim="800000"/>
            <a:headEnd/>
            <a:tailEnd/>
          </a:ln>
        </p:spPr>
        <p:txBody>
          <a:bodyPr wrap="none" lIns="0" tIns="0" bIns="0">
            <a:spAutoFit/>
          </a:bodyPr>
          <a:lstStyle/>
          <a:p>
            <a:r>
              <a:rPr lang="en-US" sz="600" b="1"/>
              <a:t>Bipolar cell</a:t>
            </a:r>
          </a:p>
          <a:p>
            <a:r>
              <a:rPr lang="en-US" sz="600" b="1"/>
              <a:t>no longer</a:t>
            </a:r>
          </a:p>
          <a:p>
            <a:r>
              <a:rPr lang="en-US" sz="600" b="1"/>
              <a:t>inhibited</a:t>
            </a:r>
          </a:p>
        </p:txBody>
      </p:sp>
      <p:sp>
        <p:nvSpPr>
          <p:cNvPr id="109608" name="Text Box 39"/>
          <p:cNvSpPr txBox="1">
            <a:spLocks noChangeArrowheads="1"/>
          </p:cNvSpPr>
          <p:nvPr/>
        </p:nvSpPr>
        <p:spPr bwMode="auto">
          <a:xfrm>
            <a:off x="4670425" y="5605463"/>
            <a:ext cx="703263" cy="276225"/>
          </a:xfrm>
          <a:prstGeom prst="rect">
            <a:avLst/>
          </a:prstGeom>
          <a:noFill/>
          <a:ln w="9525">
            <a:noFill/>
            <a:miter lim="800000"/>
            <a:headEnd/>
            <a:tailEnd/>
          </a:ln>
        </p:spPr>
        <p:txBody>
          <a:bodyPr wrap="none" lIns="0" tIns="0" bIns="0">
            <a:spAutoFit/>
          </a:bodyPr>
          <a:lstStyle/>
          <a:p>
            <a:r>
              <a:rPr lang="en-US" sz="600" b="1"/>
              <a:t>Bipolar cell</a:t>
            </a:r>
          </a:p>
          <a:p>
            <a:r>
              <a:rPr lang="en-US" sz="600" b="1"/>
              <a:t>releases</a:t>
            </a:r>
          </a:p>
          <a:p>
            <a:r>
              <a:rPr lang="en-US" sz="600" b="1"/>
              <a:t>neurotransmitter</a:t>
            </a:r>
          </a:p>
        </p:txBody>
      </p:sp>
      <p:sp>
        <p:nvSpPr>
          <p:cNvPr id="109609" name="Text Box 40"/>
          <p:cNvSpPr txBox="1">
            <a:spLocks noChangeArrowheads="1"/>
          </p:cNvSpPr>
          <p:nvPr/>
        </p:nvSpPr>
        <p:spPr bwMode="auto">
          <a:xfrm>
            <a:off x="4681538" y="6115050"/>
            <a:ext cx="684212" cy="185738"/>
          </a:xfrm>
          <a:prstGeom prst="rect">
            <a:avLst/>
          </a:prstGeom>
          <a:noFill/>
          <a:ln w="9525">
            <a:noFill/>
            <a:miter lim="800000"/>
            <a:headEnd/>
            <a:tailEnd/>
          </a:ln>
        </p:spPr>
        <p:txBody>
          <a:bodyPr wrap="none" lIns="0" tIns="0" bIns="0">
            <a:spAutoFit/>
          </a:bodyPr>
          <a:lstStyle/>
          <a:p>
            <a:r>
              <a:rPr lang="en-US" sz="600" b="1"/>
              <a:t>Signal in</a:t>
            </a:r>
          </a:p>
          <a:p>
            <a:r>
              <a:rPr lang="en-US" sz="600" b="1"/>
              <a:t>optic nerve fiber</a:t>
            </a:r>
          </a:p>
        </p:txBody>
      </p:sp>
      <p:sp>
        <p:nvSpPr>
          <p:cNvPr id="109610" name="TextBox 24"/>
          <p:cNvSpPr txBox="1">
            <a:spLocks noChangeArrowheads="1"/>
          </p:cNvSpPr>
          <p:nvPr/>
        </p:nvSpPr>
        <p:spPr bwMode="auto">
          <a:xfrm>
            <a:off x="2689225" y="1090613"/>
            <a:ext cx="3730625" cy="184150"/>
          </a:xfrm>
          <a:prstGeom prst="rect">
            <a:avLst/>
          </a:prstGeom>
          <a:noFill/>
          <a:ln w="9525">
            <a:noFill/>
            <a:miter lim="800000"/>
            <a:headEnd/>
            <a:tailEnd/>
          </a:ln>
        </p:spPr>
        <p:txBody>
          <a:bodyPr>
            <a:spAutoFit/>
          </a:bodyPr>
          <a:lstStyle/>
          <a:p>
            <a:pPr algn="ctr"/>
            <a:r>
              <a:rPr lang="en-US" sz="600">
                <a:cs typeface="Arial" pitchFamily="34" charset="0"/>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p:cNvSpPr>
            <a:spLocks noGrp="1"/>
          </p:cNvSpPr>
          <p:nvPr>
            <p:ph type="sldNum" sz="quarter" idx="11"/>
          </p:nvPr>
        </p:nvSpPr>
        <p:spPr>
          <a:noFill/>
        </p:spPr>
        <p:txBody>
          <a:bodyPr/>
          <a:lstStyle/>
          <a:p>
            <a:r>
              <a:rPr lang="en-US" smtClean="0">
                <a:latin typeface="Arial" pitchFamily="34" charset="0"/>
              </a:rPr>
              <a:t>16-</a:t>
            </a:r>
            <a:fld id="{188D3C69-4A30-4DE3-8BE6-3FE423AC0CF8}" type="slidenum">
              <a:rPr lang="en-US" smtClean="0">
                <a:latin typeface="Arial" pitchFamily="34" charset="0"/>
              </a:rPr>
              <a:pPr/>
              <a:t>102</a:t>
            </a:fld>
            <a:endParaRPr lang="en-US" smtClean="0">
              <a:latin typeface="Arial" pitchFamily="34" charset="0"/>
            </a:endParaRPr>
          </a:p>
        </p:txBody>
      </p:sp>
      <p:sp>
        <p:nvSpPr>
          <p:cNvPr id="110595" name="Rectangle 2"/>
          <p:cNvSpPr>
            <a:spLocks noGrp="1" noChangeArrowheads="1"/>
          </p:cNvSpPr>
          <p:nvPr>
            <p:ph type="title"/>
          </p:nvPr>
        </p:nvSpPr>
        <p:spPr>
          <a:xfrm>
            <a:off x="0" y="0"/>
            <a:ext cx="9144000" cy="1143000"/>
          </a:xfrm>
        </p:spPr>
        <p:txBody>
          <a:bodyPr/>
          <a:lstStyle/>
          <a:p>
            <a:pPr eaLnBrk="1" hangingPunct="1"/>
            <a:r>
              <a:rPr lang="en-US" smtClean="0"/>
              <a:t>Generating Optic Nerve Signals</a:t>
            </a:r>
          </a:p>
        </p:txBody>
      </p:sp>
      <p:sp>
        <p:nvSpPr>
          <p:cNvPr id="110596" name="Rectangle 3"/>
          <p:cNvSpPr>
            <a:spLocks noGrp="1" noChangeArrowheads="1"/>
          </p:cNvSpPr>
          <p:nvPr>
            <p:ph type="body" idx="1"/>
          </p:nvPr>
        </p:nvSpPr>
        <p:spPr>
          <a:xfrm>
            <a:off x="304800" y="1087438"/>
            <a:ext cx="8839200" cy="5410200"/>
          </a:xfrm>
        </p:spPr>
        <p:txBody>
          <a:bodyPr/>
          <a:lstStyle/>
          <a:p>
            <a:pPr eaLnBrk="1" hangingPunct="1"/>
            <a:r>
              <a:rPr lang="en-US" sz="2000" b="0" smtClean="0"/>
              <a:t>in dark, rods steadily release the neurotransmitter, glutamate from basal end of cell</a:t>
            </a:r>
          </a:p>
          <a:p>
            <a:pPr eaLnBrk="1" hangingPunct="1"/>
            <a:endParaRPr lang="en-US" sz="800" b="0" smtClean="0"/>
          </a:p>
          <a:p>
            <a:pPr eaLnBrk="1" hangingPunct="1"/>
            <a:r>
              <a:rPr lang="en-US" sz="2000" b="0" smtClean="0"/>
              <a:t>when rods absorb light, glutamate secretion ceases</a:t>
            </a:r>
          </a:p>
          <a:p>
            <a:pPr eaLnBrk="1" hangingPunct="1"/>
            <a:endParaRPr lang="en-US" sz="800" b="0" smtClean="0"/>
          </a:p>
          <a:p>
            <a:pPr eaLnBrk="1" hangingPunct="1"/>
            <a:r>
              <a:rPr lang="en-US" sz="2000" b="0" smtClean="0"/>
              <a:t>bipolar cells sensitive to these on and off pulses of glutamate secretion</a:t>
            </a:r>
          </a:p>
          <a:p>
            <a:pPr lvl="1" eaLnBrk="1" hangingPunct="1"/>
            <a:r>
              <a:rPr lang="en-US" sz="1800" b="0" smtClean="0"/>
              <a:t>some bipolar cells inhibited by glutamate and excited when secretion stops</a:t>
            </a:r>
          </a:p>
          <a:p>
            <a:pPr lvl="2" eaLnBrk="1" hangingPunct="1"/>
            <a:r>
              <a:rPr lang="en-US" sz="1600" b="0" smtClean="0"/>
              <a:t>these cells excited by rising light intensities</a:t>
            </a:r>
          </a:p>
          <a:p>
            <a:pPr lvl="1" eaLnBrk="1" hangingPunct="1"/>
            <a:r>
              <a:rPr lang="en-US" sz="1800" b="0" smtClean="0"/>
              <a:t>other bipolar cells are excited by glutamate and respond when light intensity drops</a:t>
            </a:r>
          </a:p>
          <a:p>
            <a:pPr lvl="1" eaLnBrk="1" hangingPunct="1"/>
            <a:endParaRPr lang="en-US" sz="800" b="0" smtClean="0"/>
          </a:p>
          <a:p>
            <a:pPr eaLnBrk="1" hangingPunct="1"/>
            <a:r>
              <a:rPr lang="en-US" sz="2000" b="0" smtClean="0"/>
              <a:t>when bipolar cells detect fluctuations in light intensity, they stimulate ganglion cells directly or indirectly</a:t>
            </a:r>
          </a:p>
          <a:p>
            <a:pPr eaLnBrk="1" hangingPunct="1"/>
            <a:endParaRPr lang="en-US" sz="800" b="0" smtClean="0"/>
          </a:p>
          <a:p>
            <a:pPr eaLnBrk="1" hangingPunct="1"/>
            <a:r>
              <a:rPr lang="en-US" sz="2000" b="0" smtClean="0"/>
              <a:t>ganglion cells are the only retinal cells that produce action potentials</a:t>
            </a:r>
          </a:p>
          <a:p>
            <a:pPr eaLnBrk="1" hangingPunct="1"/>
            <a:endParaRPr lang="en-US" sz="800" b="0" smtClean="0"/>
          </a:p>
          <a:p>
            <a:pPr eaLnBrk="1" hangingPunct="1"/>
            <a:r>
              <a:rPr lang="en-US" sz="2000" b="0" smtClean="0"/>
              <a:t>ganglion cells respond to the bipolar cells with rising and falling firing frequencies</a:t>
            </a:r>
          </a:p>
          <a:p>
            <a:pPr eaLnBrk="1" hangingPunct="1"/>
            <a:endParaRPr lang="en-US" sz="800" b="0" smtClean="0"/>
          </a:p>
          <a:p>
            <a:pPr eaLnBrk="1" hangingPunct="1"/>
            <a:r>
              <a:rPr lang="en-US" sz="2000" b="0" smtClean="0"/>
              <a:t>via optic nerve, these changes provide visual signals to the brain</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4"/>
          <p:cNvSpPr>
            <a:spLocks noGrp="1"/>
          </p:cNvSpPr>
          <p:nvPr>
            <p:ph type="sldNum" sz="quarter" idx="11"/>
          </p:nvPr>
        </p:nvSpPr>
        <p:spPr>
          <a:noFill/>
        </p:spPr>
        <p:txBody>
          <a:bodyPr/>
          <a:lstStyle/>
          <a:p>
            <a:r>
              <a:rPr lang="en-US" smtClean="0">
                <a:latin typeface="Arial" pitchFamily="34" charset="0"/>
              </a:rPr>
              <a:t>16-</a:t>
            </a:r>
            <a:fld id="{36826E29-4981-4A3A-915D-664DBC58EF59}" type="slidenum">
              <a:rPr lang="en-US" smtClean="0">
                <a:latin typeface="Arial" pitchFamily="34" charset="0"/>
              </a:rPr>
              <a:pPr/>
              <a:t>103</a:t>
            </a:fld>
            <a:endParaRPr lang="en-US" smtClean="0">
              <a:latin typeface="Arial" pitchFamily="34" charset="0"/>
            </a:endParaRPr>
          </a:p>
        </p:txBody>
      </p:sp>
      <p:sp>
        <p:nvSpPr>
          <p:cNvPr id="111619" name="Rectangle 2"/>
          <p:cNvSpPr>
            <a:spLocks noGrp="1" noChangeArrowheads="1"/>
          </p:cNvSpPr>
          <p:nvPr>
            <p:ph type="title"/>
          </p:nvPr>
        </p:nvSpPr>
        <p:spPr/>
        <p:txBody>
          <a:bodyPr/>
          <a:lstStyle/>
          <a:p>
            <a:pPr eaLnBrk="1" hangingPunct="1"/>
            <a:r>
              <a:rPr lang="en-US" smtClean="0"/>
              <a:t>Light and Dark Adaptation</a:t>
            </a:r>
          </a:p>
        </p:txBody>
      </p:sp>
      <p:sp>
        <p:nvSpPr>
          <p:cNvPr id="111620" name="Rectangle 3"/>
          <p:cNvSpPr>
            <a:spLocks noGrp="1" noChangeArrowheads="1"/>
          </p:cNvSpPr>
          <p:nvPr>
            <p:ph type="body" idx="1"/>
          </p:nvPr>
        </p:nvSpPr>
        <p:spPr>
          <a:xfrm>
            <a:off x="706438" y="1239838"/>
            <a:ext cx="7786687" cy="5410200"/>
          </a:xfrm>
        </p:spPr>
        <p:txBody>
          <a:bodyPr/>
          <a:lstStyle/>
          <a:p>
            <a:pPr eaLnBrk="1" hangingPunct="1"/>
            <a:r>
              <a:rPr lang="en-US" sz="2400" smtClean="0"/>
              <a:t>light adaptation </a:t>
            </a:r>
            <a:r>
              <a:rPr lang="en-US" sz="2400" b="0" smtClean="0"/>
              <a:t>(walk out into sunlight)</a:t>
            </a:r>
          </a:p>
          <a:p>
            <a:pPr lvl="1" eaLnBrk="1" hangingPunct="1"/>
            <a:r>
              <a:rPr lang="en-US" sz="2000" b="0" smtClean="0"/>
              <a:t>pupil constriction and pain from over stimulated retinas</a:t>
            </a:r>
          </a:p>
          <a:p>
            <a:pPr lvl="1" eaLnBrk="1" hangingPunct="1"/>
            <a:r>
              <a:rPr lang="en-US" sz="2000" b="0" smtClean="0"/>
              <a:t>pupils constrict to reduce pain &amp; intensity</a:t>
            </a:r>
          </a:p>
          <a:p>
            <a:pPr lvl="1" eaLnBrk="1" hangingPunct="1"/>
            <a:r>
              <a:rPr lang="en-US" sz="2000" b="0" smtClean="0"/>
              <a:t>color vision and acuity below normal for 5 to 10 minutes</a:t>
            </a:r>
          </a:p>
          <a:p>
            <a:pPr lvl="1" eaLnBrk="1" hangingPunct="1"/>
            <a:r>
              <a:rPr lang="en-US" sz="2000" b="0" smtClean="0"/>
              <a:t>time needed for pigment bleaching to adjust retinal sensitivity to high light intensity</a:t>
            </a:r>
          </a:p>
          <a:p>
            <a:pPr lvl="1" eaLnBrk="1" hangingPunct="1"/>
            <a:r>
              <a:rPr lang="en-US" sz="2000" b="0" smtClean="0"/>
              <a:t>rod vision nonfunctional</a:t>
            </a:r>
          </a:p>
          <a:p>
            <a:pPr lvl="1" eaLnBrk="1" hangingPunct="1"/>
            <a:endParaRPr lang="en-US" sz="1200" b="0" smtClean="0"/>
          </a:p>
          <a:p>
            <a:pPr eaLnBrk="1" hangingPunct="1"/>
            <a:r>
              <a:rPr lang="en-US" sz="2400" smtClean="0"/>
              <a:t>dark adaptation </a:t>
            </a:r>
            <a:r>
              <a:rPr lang="en-US" sz="2400" b="0" smtClean="0"/>
              <a:t>(turn lights off)</a:t>
            </a:r>
          </a:p>
          <a:p>
            <a:pPr lvl="1" eaLnBrk="1" hangingPunct="1"/>
            <a:r>
              <a:rPr lang="en-US" sz="2000" b="0" smtClean="0"/>
              <a:t>dilation of pupils occurs</a:t>
            </a:r>
          </a:p>
          <a:p>
            <a:pPr lvl="1" eaLnBrk="1" hangingPunct="1"/>
            <a:r>
              <a:rPr lang="en-US" sz="2000" b="0" smtClean="0"/>
              <a:t>rod pigment was bleached by lights</a:t>
            </a:r>
          </a:p>
          <a:p>
            <a:pPr lvl="1" eaLnBrk="1" hangingPunct="1"/>
            <a:r>
              <a:rPr lang="en-US" sz="2000" b="0" smtClean="0"/>
              <a:t>in dark, rhodopsin regenerates faster than it bleaches</a:t>
            </a:r>
          </a:p>
          <a:p>
            <a:pPr lvl="1" eaLnBrk="1" hangingPunct="1"/>
            <a:r>
              <a:rPr lang="en-US" sz="2000" b="0" smtClean="0"/>
              <a:t>in a minute or two night (scotopic) vision begins to function</a:t>
            </a:r>
          </a:p>
          <a:p>
            <a:pPr lvl="1" eaLnBrk="1" hangingPunct="1"/>
            <a:r>
              <a:rPr lang="en-US" sz="2000" b="0" smtClean="0"/>
              <a:t>after 20 to 30 minutes the amount of regenerated rhodopsin is sufficient for your eyes to reach maximum sensitivity</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
        <p:cNvGrpSpPr/>
        <p:nvPr/>
      </p:nvGrpSpPr>
      <p:grpSpPr>
        <a:xfrm>
          <a:off x="0" y="0"/>
          <a:ext cx="0" cy="0"/>
          <a:chOff x="0" y="0"/>
          <a:chExt cx="0" cy="0"/>
        </a:xfrm>
      </p:grpSpPr>
      <p:sp>
        <p:nvSpPr>
          <p:cNvPr id="112642" name="Slide Number Placeholder 4"/>
          <p:cNvSpPr>
            <a:spLocks noGrp="1"/>
          </p:cNvSpPr>
          <p:nvPr>
            <p:ph type="sldNum" sz="quarter" idx="11"/>
          </p:nvPr>
        </p:nvSpPr>
        <p:spPr>
          <a:noFill/>
        </p:spPr>
        <p:txBody>
          <a:bodyPr/>
          <a:lstStyle/>
          <a:p>
            <a:r>
              <a:rPr lang="en-US" smtClean="0">
                <a:latin typeface="Arial" pitchFamily="34" charset="0"/>
              </a:rPr>
              <a:t>16-</a:t>
            </a:r>
            <a:fld id="{2744462E-83F0-4A7F-A867-509CC25F2514}" type="slidenum">
              <a:rPr lang="en-US" smtClean="0">
                <a:latin typeface="Arial" pitchFamily="34" charset="0"/>
              </a:rPr>
              <a:pPr/>
              <a:t>104</a:t>
            </a:fld>
            <a:endParaRPr lang="en-US" smtClean="0">
              <a:latin typeface="Arial" pitchFamily="34" charset="0"/>
            </a:endParaRPr>
          </a:p>
        </p:txBody>
      </p:sp>
      <p:sp>
        <p:nvSpPr>
          <p:cNvPr id="112643" name="Rectangle 2"/>
          <p:cNvSpPr>
            <a:spLocks noGrp="1" noChangeArrowheads="1"/>
          </p:cNvSpPr>
          <p:nvPr>
            <p:ph type="title"/>
          </p:nvPr>
        </p:nvSpPr>
        <p:spPr>
          <a:xfrm>
            <a:off x="0" y="242888"/>
            <a:ext cx="9144000" cy="1143000"/>
          </a:xfrm>
        </p:spPr>
        <p:txBody>
          <a:bodyPr/>
          <a:lstStyle/>
          <a:p>
            <a:pPr eaLnBrk="1" hangingPunct="1"/>
            <a:r>
              <a:rPr lang="en-US" smtClean="0"/>
              <a:t>Dual Visual System</a:t>
            </a:r>
          </a:p>
        </p:txBody>
      </p:sp>
      <p:sp>
        <p:nvSpPr>
          <p:cNvPr id="112644" name="Rectangle 3"/>
          <p:cNvSpPr>
            <a:spLocks noGrp="1" noChangeArrowheads="1"/>
          </p:cNvSpPr>
          <p:nvPr>
            <p:ph type="body" idx="1"/>
          </p:nvPr>
        </p:nvSpPr>
        <p:spPr>
          <a:xfrm>
            <a:off x="615950" y="1524000"/>
            <a:ext cx="8077200" cy="5334000"/>
          </a:xfrm>
        </p:spPr>
        <p:txBody>
          <a:bodyPr/>
          <a:lstStyle/>
          <a:p>
            <a:pPr eaLnBrk="1" hangingPunct="1"/>
            <a:r>
              <a:rPr lang="en-US" smtClean="0"/>
              <a:t>duplicity theory of vision </a:t>
            </a:r>
            <a:r>
              <a:rPr lang="en-US" b="0" smtClean="0"/>
              <a:t>explains why we have both rods and cones</a:t>
            </a:r>
          </a:p>
          <a:p>
            <a:pPr lvl="1" eaLnBrk="1" hangingPunct="1"/>
            <a:r>
              <a:rPr lang="en-US" b="0" smtClean="0"/>
              <a:t>a single type of receptor can not produce both high sensitivity and high resolution</a:t>
            </a:r>
          </a:p>
          <a:p>
            <a:pPr lvl="1" eaLnBrk="1" hangingPunct="1"/>
            <a:endParaRPr lang="en-US" sz="1200" b="0" smtClean="0"/>
          </a:p>
          <a:p>
            <a:pPr eaLnBrk="1" hangingPunct="1"/>
            <a:r>
              <a:rPr lang="en-US" b="0" smtClean="0"/>
              <a:t>it takes one type of cell and neural circuit for sensitive night vision</a:t>
            </a:r>
          </a:p>
          <a:p>
            <a:pPr eaLnBrk="1" hangingPunct="1"/>
            <a:endParaRPr lang="en-US" sz="1200" b="0" smtClean="0"/>
          </a:p>
          <a:p>
            <a:pPr eaLnBrk="1" hangingPunct="1"/>
            <a:r>
              <a:rPr lang="en-US" b="0" smtClean="0"/>
              <a:t>it takes a different cell type and neuronal circuit for high resolution daytime vision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4"/>
          <p:cNvSpPr>
            <a:spLocks noGrp="1"/>
          </p:cNvSpPr>
          <p:nvPr>
            <p:ph type="sldNum" sz="quarter" idx="11"/>
          </p:nvPr>
        </p:nvSpPr>
        <p:spPr>
          <a:noFill/>
        </p:spPr>
        <p:txBody>
          <a:bodyPr/>
          <a:lstStyle/>
          <a:p>
            <a:r>
              <a:rPr lang="en-US" smtClean="0">
                <a:latin typeface="Arial" pitchFamily="34" charset="0"/>
              </a:rPr>
              <a:t>16-</a:t>
            </a:r>
            <a:fld id="{11881FE8-EFEB-4A54-98A7-037D922494AC}" type="slidenum">
              <a:rPr lang="en-US" smtClean="0">
                <a:latin typeface="Arial" pitchFamily="34" charset="0"/>
              </a:rPr>
              <a:pPr/>
              <a:t>105</a:t>
            </a:fld>
            <a:endParaRPr lang="en-US" smtClean="0">
              <a:latin typeface="Arial" pitchFamily="34" charset="0"/>
            </a:endParaRPr>
          </a:p>
        </p:txBody>
      </p:sp>
      <p:sp>
        <p:nvSpPr>
          <p:cNvPr id="113667" name="Rectangle 2"/>
          <p:cNvSpPr>
            <a:spLocks noGrp="1" noChangeArrowheads="1"/>
          </p:cNvSpPr>
          <p:nvPr>
            <p:ph type="title"/>
          </p:nvPr>
        </p:nvSpPr>
        <p:spPr/>
        <p:txBody>
          <a:bodyPr/>
          <a:lstStyle/>
          <a:p>
            <a:pPr eaLnBrk="1" hangingPunct="1"/>
            <a:r>
              <a:rPr lang="en-US" smtClean="0"/>
              <a:t>Duplicity Theory</a:t>
            </a:r>
          </a:p>
        </p:txBody>
      </p:sp>
      <p:sp>
        <p:nvSpPr>
          <p:cNvPr id="113668" name="Text Box 8"/>
          <p:cNvSpPr txBox="1">
            <a:spLocks noChangeArrowheads="1"/>
          </p:cNvSpPr>
          <p:nvPr/>
        </p:nvSpPr>
        <p:spPr bwMode="auto">
          <a:xfrm>
            <a:off x="3113088" y="6246813"/>
            <a:ext cx="2916237" cy="427037"/>
          </a:xfrm>
          <a:prstGeom prst="rect">
            <a:avLst/>
          </a:prstGeom>
          <a:noFill/>
          <a:ln w="9525" algn="ctr">
            <a:noFill/>
            <a:miter lim="800000"/>
            <a:headEnd/>
            <a:tailEnd/>
          </a:ln>
        </p:spPr>
        <p:txBody>
          <a:bodyPr>
            <a:spAutoFit/>
          </a:bodyPr>
          <a:lstStyle/>
          <a:p>
            <a:pPr>
              <a:spcBef>
                <a:spcPct val="50000"/>
              </a:spcBef>
            </a:pPr>
            <a:r>
              <a:rPr lang="en-US" sz="2200"/>
              <a:t>Figure 16.39 a-b</a:t>
            </a:r>
          </a:p>
        </p:txBody>
      </p:sp>
      <p:pic>
        <p:nvPicPr>
          <p:cNvPr id="113669" name="Picture 3" descr="sal25693_16_39"/>
          <p:cNvPicPr>
            <a:picLocks noChangeAspect="1" noChangeArrowheads="1"/>
          </p:cNvPicPr>
          <p:nvPr/>
        </p:nvPicPr>
        <p:blipFill>
          <a:blip r:embed="rId2" cstate="print"/>
          <a:srcRect/>
          <a:stretch>
            <a:fillRect/>
          </a:stretch>
        </p:blipFill>
        <p:spPr bwMode="auto">
          <a:xfrm>
            <a:off x="473075" y="1936750"/>
            <a:ext cx="7513638" cy="3856038"/>
          </a:xfrm>
          <a:prstGeom prst="rect">
            <a:avLst/>
          </a:prstGeom>
          <a:noFill/>
          <a:ln w="9525">
            <a:noFill/>
            <a:miter lim="800000"/>
            <a:headEnd/>
            <a:tailEnd/>
          </a:ln>
        </p:spPr>
      </p:pic>
      <p:sp>
        <p:nvSpPr>
          <p:cNvPr id="113670" name="Rectangle 5"/>
          <p:cNvSpPr>
            <a:spLocks noChangeArrowheads="1"/>
          </p:cNvSpPr>
          <p:nvPr/>
        </p:nvSpPr>
        <p:spPr bwMode="auto">
          <a:xfrm>
            <a:off x="3948113" y="2832100"/>
            <a:ext cx="3175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Rods</a:t>
            </a:r>
            <a:endParaRPr lang="en-US" sz="2400" b="1"/>
          </a:p>
        </p:txBody>
      </p:sp>
      <p:sp>
        <p:nvSpPr>
          <p:cNvPr id="113671" name="Rectangle 6"/>
          <p:cNvSpPr>
            <a:spLocks noChangeArrowheads="1"/>
          </p:cNvSpPr>
          <p:nvPr/>
        </p:nvSpPr>
        <p:spPr bwMode="auto">
          <a:xfrm>
            <a:off x="525463" y="5900738"/>
            <a:ext cx="119538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 Scotopic system</a:t>
            </a:r>
            <a:endParaRPr lang="en-US" sz="2400" b="1"/>
          </a:p>
        </p:txBody>
      </p:sp>
      <p:sp>
        <p:nvSpPr>
          <p:cNvPr id="113672" name="Rectangle 7"/>
          <p:cNvSpPr>
            <a:spLocks noChangeArrowheads="1"/>
          </p:cNvSpPr>
          <p:nvPr/>
        </p:nvSpPr>
        <p:spPr bwMode="auto">
          <a:xfrm>
            <a:off x="4767263" y="5900738"/>
            <a:ext cx="121126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(b) Photopic system</a:t>
            </a:r>
            <a:endParaRPr lang="en-US" sz="2400" b="1"/>
          </a:p>
        </p:txBody>
      </p:sp>
      <p:sp>
        <p:nvSpPr>
          <p:cNvPr id="113673" name="Rectangle 8"/>
          <p:cNvSpPr>
            <a:spLocks noChangeArrowheads="1"/>
          </p:cNvSpPr>
          <p:nvPr/>
        </p:nvSpPr>
        <p:spPr bwMode="auto">
          <a:xfrm>
            <a:off x="8013700" y="2709863"/>
            <a:ext cx="3873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Cones</a:t>
            </a:r>
            <a:endParaRPr lang="en-US" sz="2400" b="1"/>
          </a:p>
        </p:txBody>
      </p:sp>
      <p:sp>
        <p:nvSpPr>
          <p:cNvPr id="113674" name="Line 9"/>
          <p:cNvSpPr>
            <a:spLocks noChangeShapeType="1"/>
          </p:cNvSpPr>
          <p:nvPr/>
        </p:nvSpPr>
        <p:spPr bwMode="auto">
          <a:xfrm>
            <a:off x="6176963" y="1792288"/>
            <a:ext cx="1587" cy="146050"/>
          </a:xfrm>
          <a:prstGeom prst="line">
            <a:avLst/>
          </a:prstGeom>
          <a:noFill/>
          <a:ln w="7938">
            <a:solidFill>
              <a:srgbClr val="000000"/>
            </a:solidFill>
            <a:round/>
            <a:headEnd/>
            <a:tailEnd/>
          </a:ln>
        </p:spPr>
        <p:txBody>
          <a:bodyPr/>
          <a:lstStyle/>
          <a:p>
            <a:endParaRPr lang="en-US"/>
          </a:p>
        </p:txBody>
      </p:sp>
      <p:sp>
        <p:nvSpPr>
          <p:cNvPr id="113675" name="Line 10"/>
          <p:cNvSpPr>
            <a:spLocks noChangeShapeType="1"/>
          </p:cNvSpPr>
          <p:nvPr/>
        </p:nvSpPr>
        <p:spPr bwMode="auto">
          <a:xfrm>
            <a:off x="6503988" y="1792288"/>
            <a:ext cx="1587" cy="146050"/>
          </a:xfrm>
          <a:prstGeom prst="line">
            <a:avLst/>
          </a:prstGeom>
          <a:noFill/>
          <a:ln w="7938">
            <a:solidFill>
              <a:srgbClr val="000000"/>
            </a:solidFill>
            <a:round/>
            <a:headEnd/>
            <a:tailEnd/>
          </a:ln>
        </p:spPr>
        <p:txBody>
          <a:bodyPr/>
          <a:lstStyle/>
          <a:p>
            <a:endParaRPr lang="en-US"/>
          </a:p>
        </p:txBody>
      </p:sp>
      <p:sp>
        <p:nvSpPr>
          <p:cNvPr id="113676" name="Line 11"/>
          <p:cNvSpPr>
            <a:spLocks noChangeShapeType="1"/>
          </p:cNvSpPr>
          <p:nvPr/>
        </p:nvSpPr>
        <p:spPr bwMode="auto">
          <a:xfrm>
            <a:off x="6175375" y="1863725"/>
            <a:ext cx="328613" cy="1588"/>
          </a:xfrm>
          <a:prstGeom prst="line">
            <a:avLst/>
          </a:prstGeom>
          <a:noFill/>
          <a:ln w="7938">
            <a:solidFill>
              <a:srgbClr val="000000"/>
            </a:solidFill>
            <a:round/>
            <a:headEnd/>
            <a:tailEnd/>
          </a:ln>
        </p:spPr>
        <p:txBody>
          <a:bodyPr/>
          <a:lstStyle/>
          <a:p>
            <a:endParaRPr lang="en-US"/>
          </a:p>
        </p:txBody>
      </p:sp>
      <p:sp>
        <p:nvSpPr>
          <p:cNvPr id="113677" name="Line 12"/>
          <p:cNvSpPr>
            <a:spLocks noChangeShapeType="1"/>
          </p:cNvSpPr>
          <p:nvPr/>
        </p:nvSpPr>
        <p:spPr bwMode="auto">
          <a:xfrm>
            <a:off x="547688" y="1792288"/>
            <a:ext cx="1587" cy="146050"/>
          </a:xfrm>
          <a:prstGeom prst="line">
            <a:avLst/>
          </a:prstGeom>
          <a:noFill/>
          <a:ln w="7938">
            <a:solidFill>
              <a:srgbClr val="000000"/>
            </a:solidFill>
            <a:round/>
            <a:headEnd/>
            <a:tailEnd/>
          </a:ln>
        </p:spPr>
        <p:txBody>
          <a:bodyPr/>
          <a:lstStyle/>
          <a:p>
            <a:endParaRPr lang="en-US"/>
          </a:p>
        </p:txBody>
      </p:sp>
      <p:sp>
        <p:nvSpPr>
          <p:cNvPr id="113678" name="Line 13"/>
          <p:cNvSpPr>
            <a:spLocks noChangeShapeType="1"/>
          </p:cNvSpPr>
          <p:nvPr/>
        </p:nvSpPr>
        <p:spPr bwMode="auto">
          <a:xfrm>
            <a:off x="3867150" y="1792288"/>
            <a:ext cx="1588" cy="146050"/>
          </a:xfrm>
          <a:prstGeom prst="line">
            <a:avLst/>
          </a:prstGeom>
          <a:noFill/>
          <a:ln w="7938">
            <a:solidFill>
              <a:srgbClr val="000000"/>
            </a:solidFill>
            <a:round/>
            <a:headEnd/>
            <a:tailEnd/>
          </a:ln>
        </p:spPr>
        <p:txBody>
          <a:bodyPr/>
          <a:lstStyle/>
          <a:p>
            <a:endParaRPr lang="en-US"/>
          </a:p>
        </p:txBody>
      </p:sp>
      <p:sp>
        <p:nvSpPr>
          <p:cNvPr id="113679" name="Line 14"/>
          <p:cNvSpPr>
            <a:spLocks noChangeShapeType="1"/>
          </p:cNvSpPr>
          <p:nvPr/>
        </p:nvSpPr>
        <p:spPr bwMode="auto">
          <a:xfrm>
            <a:off x="544513" y="1863725"/>
            <a:ext cx="3322637" cy="1588"/>
          </a:xfrm>
          <a:prstGeom prst="line">
            <a:avLst/>
          </a:prstGeom>
          <a:noFill/>
          <a:ln w="7938">
            <a:solidFill>
              <a:srgbClr val="000000"/>
            </a:solidFill>
            <a:round/>
            <a:headEnd/>
            <a:tailEnd/>
          </a:ln>
        </p:spPr>
        <p:txBody>
          <a:bodyPr/>
          <a:lstStyle/>
          <a:p>
            <a:endParaRPr lang="en-US"/>
          </a:p>
        </p:txBody>
      </p:sp>
      <p:sp>
        <p:nvSpPr>
          <p:cNvPr id="113680" name="Text Box 15"/>
          <p:cNvSpPr txBox="1">
            <a:spLocks noChangeArrowheads="1"/>
          </p:cNvSpPr>
          <p:nvPr/>
        </p:nvSpPr>
        <p:spPr bwMode="auto">
          <a:xfrm>
            <a:off x="1627188" y="1652588"/>
            <a:ext cx="1006475" cy="152400"/>
          </a:xfrm>
          <a:prstGeom prst="rect">
            <a:avLst/>
          </a:prstGeom>
          <a:noFill/>
          <a:ln w="9525">
            <a:noFill/>
            <a:miter lim="800000"/>
            <a:headEnd/>
            <a:tailEnd/>
          </a:ln>
        </p:spPr>
        <p:txBody>
          <a:bodyPr wrap="none" lIns="0" tIns="0" bIns="0">
            <a:spAutoFit/>
          </a:bodyPr>
          <a:lstStyle/>
          <a:p>
            <a:r>
              <a:rPr lang="en-US" sz="1000" b="1"/>
              <a:t>1 mm</a:t>
            </a:r>
            <a:r>
              <a:rPr lang="en-US" sz="1000" b="1" baseline="30000"/>
              <a:t>2</a:t>
            </a:r>
            <a:r>
              <a:rPr lang="en-US" sz="1000" b="1"/>
              <a:t> of retina</a:t>
            </a:r>
          </a:p>
        </p:txBody>
      </p:sp>
      <p:sp>
        <p:nvSpPr>
          <p:cNvPr id="113681" name="Text Box 16"/>
          <p:cNvSpPr txBox="1">
            <a:spLocks noChangeArrowheads="1"/>
          </p:cNvSpPr>
          <p:nvPr/>
        </p:nvSpPr>
        <p:spPr bwMode="auto">
          <a:xfrm>
            <a:off x="3948113" y="4271963"/>
            <a:ext cx="528637" cy="304800"/>
          </a:xfrm>
          <a:prstGeom prst="rect">
            <a:avLst/>
          </a:prstGeom>
          <a:noFill/>
          <a:ln w="9525">
            <a:noFill/>
            <a:miter lim="800000"/>
            <a:headEnd/>
            <a:tailEnd/>
          </a:ln>
        </p:spPr>
        <p:txBody>
          <a:bodyPr wrap="none" lIns="0" tIns="0" bIns="0">
            <a:spAutoFit/>
          </a:bodyPr>
          <a:lstStyle/>
          <a:p>
            <a:r>
              <a:rPr lang="en-US" sz="1000" b="1"/>
              <a:t>Bipolar</a:t>
            </a:r>
          </a:p>
          <a:p>
            <a:r>
              <a:rPr lang="en-US" sz="1000" b="1"/>
              <a:t>cells</a:t>
            </a:r>
          </a:p>
        </p:txBody>
      </p:sp>
      <p:sp>
        <p:nvSpPr>
          <p:cNvPr id="113682" name="Text Box 17"/>
          <p:cNvSpPr txBox="1">
            <a:spLocks noChangeArrowheads="1"/>
          </p:cNvSpPr>
          <p:nvPr/>
        </p:nvSpPr>
        <p:spPr bwMode="auto">
          <a:xfrm>
            <a:off x="3948113" y="4995863"/>
            <a:ext cx="641350" cy="304800"/>
          </a:xfrm>
          <a:prstGeom prst="rect">
            <a:avLst/>
          </a:prstGeom>
          <a:noFill/>
          <a:ln w="9525">
            <a:noFill/>
            <a:miter lim="800000"/>
            <a:headEnd/>
            <a:tailEnd/>
          </a:ln>
        </p:spPr>
        <p:txBody>
          <a:bodyPr wrap="none" lIns="0" tIns="0" bIns="0">
            <a:spAutoFit/>
          </a:bodyPr>
          <a:lstStyle/>
          <a:p>
            <a:r>
              <a:rPr lang="en-US" sz="1000" b="1"/>
              <a:t>Ganglion</a:t>
            </a:r>
          </a:p>
          <a:p>
            <a:r>
              <a:rPr lang="en-US" sz="1000" b="1"/>
              <a:t>cell</a:t>
            </a:r>
          </a:p>
        </p:txBody>
      </p:sp>
      <p:sp>
        <p:nvSpPr>
          <p:cNvPr id="113683" name="Text Box 18"/>
          <p:cNvSpPr txBox="1">
            <a:spLocks noChangeArrowheads="1"/>
          </p:cNvSpPr>
          <p:nvPr/>
        </p:nvSpPr>
        <p:spPr bwMode="auto">
          <a:xfrm>
            <a:off x="3948113" y="5541963"/>
            <a:ext cx="428625" cy="457200"/>
          </a:xfrm>
          <a:prstGeom prst="rect">
            <a:avLst/>
          </a:prstGeom>
          <a:noFill/>
          <a:ln w="9525">
            <a:noFill/>
            <a:miter lim="800000"/>
            <a:headEnd/>
            <a:tailEnd/>
          </a:ln>
        </p:spPr>
        <p:txBody>
          <a:bodyPr wrap="none" lIns="0" tIns="0" bIns="0">
            <a:spAutoFit/>
          </a:bodyPr>
          <a:lstStyle/>
          <a:p>
            <a:r>
              <a:rPr lang="en-US" sz="1000" b="1"/>
              <a:t>Optic</a:t>
            </a:r>
          </a:p>
          <a:p>
            <a:r>
              <a:rPr lang="en-US" sz="1000" b="1"/>
              <a:t>nerve</a:t>
            </a:r>
          </a:p>
          <a:p>
            <a:r>
              <a:rPr lang="en-US" sz="1000" b="1"/>
              <a:t>fiber</a:t>
            </a:r>
          </a:p>
        </p:txBody>
      </p:sp>
      <p:sp>
        <p:nvSpPr>
          <p:cNvPr id="113684" name="Text Box 19"/>
          <p:cNvSpPr txBox="1">
            <a:spLocks noChangeArrowheads="1"/>
          </p:cNvSpPr>
          <p:nvPr/>
        </p:nvSpPr>
        <p:spPr bwMode="auto">
          <a:xfrm>
            <a:off x="8013700" y="3992563"/>
            <a:ext cx="528638" cy="304800"/>
          </a:xfrm>
          <a:prstGeom prst="rect">
            <a:avLst/>
          </a:prstGeom>
          <a:noFill/>
          <a:ln w="9525">
            <a:noFill/>
            <a:miter lim="800000"/>
            <a:headEnd/>
            <a:tailEnd/>
          </a:ln>
        </p:spPr>
        <p:txBody>
          <a:bodyPr wrap="none" lIns="0" tIns="0" bIns="0">
            <a:spAutoFit/>
          </a:bodyPr>
          <a:lstStyle/>
          <a:p>
            <a:r>
              <a:rPr lang="en-US" sz="1000" b="1"/>
              <a:t>Bipolar</a:t>
            </a:r>
          </a:p>
          <a:p>
            <a:r>
              <a:rPr lang="en-US" sz="1000" b="1"/>
              <a:t>cells</a:t>
            </a:r>
          </a:p>
        </p:txBody>
      </p:sp>
      <p:sp>
        <p:nvSpPr>
          <p:cNvPr id="113685" name="Text Box 20"/>
          <p:cNvSpPr txBox="1">
            <a:spLocks noChangeArrowheads="1"/>
          </p:cNvSpPr>
          <p:nvPr/>
        </p:nvSpPr>
        <p:spPr bwMode="auto">
          <a:xfrm>
            <a:off x="8013700" y="4691063"/>
            <a:ext cx="641350" cy="304800"/>
          </a:xfrm>
          <a:prstGeom prst="rect">
            <a:avLst/>
          </a:prstGeom>
          <a:noFill/>
          <a:ln w="9525">
            <a:noFill/>
            <a:miter lim="800000"/>
            <a:headEnd/>
            <a:tailEnd/>
          </a:ln>
        </p:spPr>
        <p:txBody>
          <a:bodyPr wrap="none" lIns="0" tIns="0" bIns="0">
            <a:spAutoFit/>
          </a:bodyPr>
          <a:lstStyle/>
          <a:p>
            <a:r>
              <a:rPr lang="en-US" sz="1000" b="1"/>
              <a:t>Ganglion</a:t>
            </a:r>
          </a:p>
          <a:p>
            <a:r>
              <a:rPr lang="en-US" sz="1000" b="1"/>
              <a:t>cells</a:t>
            </a:r>
          </a:p>
        </p:txBody>
      </p:sp>
      <p:sp>
        <p:nvSpPr>
          <p:cNvPr id="113686" name="Text Box 21"/>
          <p:cNvSpPr txBox="1">
            <a:spLocks noChangeArrowheads="1"/>
          </p:cNvSpPr>
          <p:nvPr/>
        </p:nvSpPr>
        <p:spPr bwMode="auto">
          <a:xfrm>
            <a:off x="8013700" y="5103813"/>
            <a:ext cx="436563" cy="457200"/>
          </a:xfrm>
          <a:prstGeom prst="rect">
            <a:avLst/>
          </a:prstGeom>
          <a:noFill/>
          <a:ln w="9525">
            <a:noFill/>
            <a:miter lim="800000"/>
            <a:headEnd/>
            <a:tailEnd/>
          </a:ln>
        </p:spPr>
        <p:txBody>
          <a:bodyPr wrap="none" lIns="0" tIns="0" bIns="0">
            <a:spAutoFit/>
          </a:bodyPr>
          <a:lstStyle/>
          <a:p>
            <a:r>
              <a:rPr lang="en-US" sz="1000" b="1"/>
              <a:t>Optic</a:t>
            </a:r>
          </a:p>
          <a:p>
            <a:r>
              <a:rPr lang="en-US" sz="1000" b="1"/>
              <a:t>nerve</a:t>
            </a:r>
          </a:p>
          <a:p>
            <a:r>
              <a:rPr lang="en-US" sz="1000" b="1"/>
              <a:t>fibers</a:t>
            </a:r>
          </a:p>
        </p:txBody>
      </p:sp>
      <p:sp>
        <p:nvSpPr>
          <p:cNvPr id="113687" name="Text Box 22"/>
          <p:cNvSpPr txBox="1">
            <a:spLocks noChangeArrowheads="1"/>
          </p:cNvSpPr>
          <p:nvPr/>
        </p:nvSpPr>
        <p:spPr bwMode="auto">
          <a:xfrm>
            <a:off x="6078538" y="1468438"/>
            <a:ext cx="592137" cy="304800"/>
          </a:xfrm>
          <a:prstGeom prst="rect">
            <a:avLst/>
          </a:prstGeom>
          <a:noFill/>
          <a:ln w="9525">
            <a:noFill/>
            <a:miter lim="800000"/>
            <a:headEnd/>
            <a:tailEnd/>
          </a:ln>
        </p:spPr>
        <p:txBody>
          <a:bodyPr wrap="none" lIns="0" tIns="0" bIns="0">
            <a:spAutoFit/>
          </a:bodyPr>
          <a:lstStyle/>
          <a:p>
            <a:pPr algn="ctr"/>
            <a:r>
              <a:rPr lang="en-US" sz="1000" b="1"/>
              <a:t>2 </a:t>
            </a:r>
            <a:r>
              <a:rPr lang="el-GR" sz="1000" b="1">
                <a:cs typeface="Arial" pitchFamily="34" charset="0"/>
              </a:rPr>
              <a:t>μ</a:t>
            </a:r>
            <a:r>
              <a:rPr lang="en-US" sz="1000" b="1"/>
              <a:t>m</a:t>
            </a:r>
            <a:r>
              <a:rPr lang="en-US" sz="1000" b="1" baseline="30000"/>
              <a:t>2</a:t>
            </a:r>
          </a:p>
          <a:p>
            <a:pPr algn="ctr"/>
            <a:r>
              <a:rPr lang="en-US" sz="1000" b="1"/>
              <a:t>of retina</a:t>
            </a:r>
          </a:p>
        </p:txBody>
      </p:sp>
      <p:sp>
        <p:nvSpPr>
          <p:cNvPr id="4" name="TextBox 24"/>
          <p:cNvSpPr txBox="1">
            <a:spLocks noChangeArrowheads="1"/>
          </p:cNvSpPr>
          <p:nvPr/>
        </p:nvSpPr>
        <p:spPr bwMode="auto">
          <a:xfrm>
            <a:off x="2314575" y="1157288"/>
            <a:ext cx="4479925" cy="214312"/>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4"/>
          <p:cNvSpPr>
            <a:spLocks noGrp="1"/>
          </p:cNvSpPr>
          <p:nvPr>
            <p:ph type="sldNum" sz="quarter" idx="11"/>
          </p:nvPr>
        </p:nvSpPr>
        <p:spPr>
          <a:noFill/>
        </p:spPr>
        <p:txBody>
          <a:bodyPr/>
          <a:lstStyle/>
          <a:p>
            <a:r>
              <a:rPr lang="en-US" smtClean="0">
                <a:latin typeface="Arial" pitchFamily="34" charset="0"/>
              </a:rPr>
              <a:t>16-</a:t>
            </a:r>
            <a:fld id="{0CCAF3DA-7FFA-4FD8-BC15-479A4996C433}" type="slidenum">
              <a:rPr lang="en-US" smtClean="0">
                <a:latin typeface="Arial" pitchFamily="34" charset="0"/>
              </a:rPr>
              <a:pPr/>
              <a:t>106</a:t>
            </a:fld>
            <a:endParaRPr lang="en-US" smtClean="0">
              <a:latin typeface="Arial" pitchFamily="34" charset="0"/>
            </a:endParaRPr>
          </a:p>
        </p:txBody>
      </p:sp>
      <p:sp>
        <p:nvSpPr>
          <p:cNvPr id="114691" name="Rectangle 3"/>
          <p:cNvSpPr>
            <a:spLocks noGrp="1" noChangeArrowheads="1"/>
          </p:cNvSpPr>
          <p:nvPr>
            <p:ph type="body" idx="1"/>
          </p:nvPr>
        </p:nvSpPr>
        <p:spPr>
          <a:xfrm>
            <a:off x="277813" y="1149350"/>
            <a:ext cx="8610600" cy="5708650"/>
          </a:xfrm>
        </p:spPr>
        <p:txBody>
          <a:bodyPr/>
          <a:lstStyle/>
          <a:p>
            <a:pPr eaLnBrk="1" hangingPunct="1"/>
            <a:r>
              <a:rPr lang="en-US" b="0" smtClean="0"/>
              <a:t>rods sensitive – react even in dim light</a:t>
            </a:r>
          </a:p>
          <a:p>
            <a:pPr lvl="1" eaLnBrk="1" hangingPunct="1"/>
            <a:r>
              <a:rPr lang="en-US" b="0" smtClean="0"/>
              <a:t>extensive neuronal convergence</a:t>
            </a:r>
          </a:p>
          <a:p>
            <a:pPr lvl="1" eaLnBrk="1" hangingPunct="1"/>
            <a:r>
              <a:rPr lang="en-US" b="0" smtClean="0"/>
              <a:t>600 rods converge on 1 bipolar cell</a:t>
            </a:r>
          </a:p>
          <a:p>
            <a:pPr lvl="1" eaLnBrk="1" hangingPunct="1"/>
            <a:r>
              <a:rPr lang="en-US" b="0" smtClean="0"/>
              <a:t>many bipolar converge on each ganglion cell</a:t>
            </a:r>
          </a:p>
          <a:p>
            <a:pPr lvl="1" eaLnBrk="1" hangingPunct="1"/>
            <a:r>
              <a:rPr lang="en-US" b="0" smtClean="0"/>
              <a:t>results in high degree of spatial summation </a:t>
            </a:r>
          </a:p>
          <a:p>
            <a:pPr lvl="2" eaLnBrk="1" hangingPunct="1"/>
            <a:r>
              <a:rPr lang="en-US" b="0" smtClean="0"/>
              <a:t>one ganglion cells receives information from 1 mm</a:t>
            </a:r>
            <a:r>
              <a:rPr lang="en-US" b="0" baseline="30000" smtClean="0"/>
              <a:t>2</a:t>
            </a:r>
            <a:r>
              <a:rPr lang="en-US" b="0" smtClean="0"/>
              <a:t>  of retina producing only a coarse image</a:t>
            </a:r>
          </a:p>
          <a:p>
            <a:pPr lvl="2" eaLnBrk="1" hangingPunct="1"/>
            <a:endParaRPr lang="en-US" sz="800" b="0" smtClean="0"/>
          </a:p>
          <a:p>
            <a:pPr eaLnBrk="1" hangingPunct="1"/>
            <a:r>
              <a:rPr lang="en-US" b="0" smtClean="0"/>
              <a:t>edges of retina have widely-spaced rod cells, act as motion detectors</a:t>
            </a:r>
          </a:p>
          <a:p>
            <a:pPr lvl="1" eaLnBrk="1" hangingPunct="1"/>
            <a:r>
              <a:rPr lang="en-US" b="0" smtClean="0"/>
              <a:t>low resolution system only</a:t>
            </a:r>
          </a:p>
          <a:p>
            <a:pPr lvl="1" eaLnBrk="1" hangingPunct="1"/>
            <a:r>
              <a:rPr lang="en-US" b="0" smtClean="0"/>
              <a:t>cannot resolve finely detailed images</a:t>
            </a:r>
          </a:p>
        </p:txBody>
      </p:sp>
      <p:sp>
        <p:nvSpPr>
          <p:cNvPr id="114692" name="Rectangle 2"/>
          <p:cNvSpPr>
            <a:spLocks noGrp="1" noChangeArrowheads="1"/>
          </p:cNvSpPr>
          <p:nvPr>
            <p:ph type="title"/>
          </p:nvPr>
        </p:nvSpPr>
        <p:spPr/>
        <p:txBody>
          <a:bodyPr/>
          <a:lstStyle/>
          <a:p>
            <a:pPr eaLnBrk="1" hangingPunct="1"/>
            <a:r>
              <a:rPr lang="en-US" smtClean="0"/>
              <a:t>Scotopic System (Night Vision)</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4"/>
          <p:cNvSpPr>
            <a:spLocks noGrp="1"/>
          </p:cNvSpPr>
          <p:nvPr>
            <p:ph type="sldNum" sz="quarter" idx="11"/>
          </p:nvPr>
        </p:nvSpPr>
        <p:spPr>
          <a:noFill/>
        </p:spPr>
        <p:txBody>
          <a:bodyPr/>
          <a:lstStyle/>
          <a:p>
            <a:r>
              <a:rPr lang="en-US" smtClean="0">
                <a:latin typeface="Arial" pitchFamily="34" charset="0"/>
              </a:rPr>
              <a:t>16-</a:t>
            </a:r>
            <a:fld id="{C4D00FFC-DDC7-404B-8AB7-4AA89907DD7A}" type="slidenum">
              <a:rPr lang="en-US" smtClean="0">
                <a:latin typeface="Arial" pitchFamily="34" charset="0"/>
              </a:rPr>
              <a:pPr/>
              <a:t>107</a:t>
            </a:fld>
            <a:endParaRPr lang="en-US" smtClean="0">
              <a:latin typeface="Arial" pitchFamily="34" charset="0"/>
            </a:endParaRPr>
          </a:p>
        </p:txBody>
      </p:sp>
      <p:sp>
        <p:nvSpPr>
          <p:cNvPr id="115715" name="Rectangle 2"/>
          <p:cNvSpPr>
            <a:spLocks noGrp="1" noChangeArrowheads="1"/>
          </p:cNvSpPr>
          <p:nvPr>
            <p:ph type="title"/>
          </p:nvPr>
        </p:nvSpPr>
        <p:spPr/>
        <p:txBody>
          <a:bodyPr/>
          <a:lstStyle/>
          <a:p>
            <a:pPr eaLnBrk="1" hangingPunct="1"/>
            <a:r>
              <a:rPr lang="en-US" smtClean="0"/>
              <a:t>Color Vision</a:t>
            </a:r>
            <a:br>
              <a:rPr lang="en-US" smtClean="0"/>
            </a:br>
            <a:r>
              <a:rPr lang="en-US" smtClean="0"/>
              <a:t>Photopic System (Day Vision)</a:t>
            </a:r>
          </a:p>
        </p:txBody>
      </p:sp>
      <p:sp>
        <p:nvSpPr>
          <p:cNvPr id="115716" name="Rectangle 3"/>
          <p:cNvSpPr>
            <a:spLocks noGrp="1" noChangeArrowheads="1"/>
          </p:cNvSpPr>
          <p:nvPr>
            <p:ph type="body" idx="1"/>
          </p:nvPr>
        </p:nvSpPr>
        <p:spPr>
          <a:xfrm>
            <a:off x="636588" y="1731963"/>
            <a:ext cx="7974012" cy="4765675"/>
          </a:xfrm>
        </p:spPr>
        <p:txBody>
          <a:bodyPr/>
          <a:lstStyle/>
          <a:p>
            <a:pPr eaLnBrk="1" hangingPunct="1"/>
            <a:r>
              <a:rPr lang="en-US" b="0" smtClean="0"/>
              <a:t>fovea contains only 4000 tiny cone cells (no rods)</a:t>
            </a:r>
          </a:p>
          <a:p>
            <a:pPr lvl="1" eaLnBrk="1" hangingPunct="1"/>
            <a:r>
              <a:rPr lang="en-US" b="0" smtClean="0"/>
              <a:t>no neuronal convergence</a:t>
            </a:r>
          </a:p>
          <a:p>
            <a:pPr lvl="1" eaLnBrk="1" hangingPunct="1"/>
            <a:r>
              <a:rPr lang="en-US" b="0" smtClean="0"/>
              <a:t>each foveal cone cell has “private line to brain”</a:t>
            </a:r>
          </a:p>
          <a:p>
            <a:pPr lvl="1" eaLnBrk="1" hangingPunct="1"/>
            <a:endParaRPr lang="en-US" b="0" smtClean="0"/>
          </a:p>
          <a:p>
            <a:pPr eaLnBrk="1" hangingPunct="1"/>
            <a:r>
              <a:rPr lang="en-US" b="0" smtClean="0"/>
              <a:t>high-resolution color vision</a:t>
            </a:r>
          </a:p>
          <a:p>
            <a:pPr lvl="1" eaLnBrk="1" hangingPunct="1"/>
            <a:r>
              <a:rPr lang="en-US" b="0" smtClean="0"/>
              <a:t>little spatial summation so less sensitivity to dim light</a:t>
            </a:r>
            <a:endParaRPr 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4"/>
          <p:cNvSpPr>
            <a:spLocks noGrp="1"/>
          </p:cNvSpPr>
          <p:nvPr>
            <p:ph type="sldNum" sz="quarter" idx="11"/>
          </p:nvPr>
        </p:nvSpPr>
        <p:spPr>
          <a:noFill/>
        </p:spPr>
        <p:txBody>
          <a:bodyPr/>
          <a:lstStyle/>
          <a:p>
            <a:r>
              <a:rPr lang="en-US" smtClean="0">
                <a:latin typeface="Arial" pitchFamily="34" charset="0"/>
              </a:rPr>
              <a:t>16-</a:t>
            </a:r>
            <a:fld id="{656DCEEB-4918-4ADD-B090-8D44814A72F9}" type="slidenum">
              <a:rPr lang="en-US" smtClean="0">
                <a:latin typeface="Arial" pitchFamily="34" charset="0"/>
              </a:rPr>
              <a:pPr/>
              <a:t>108</a:t>
            </a:fld>
            <a:endParaRPr lang="en-US" smtClean="0">
              <a:latin typeface="Arial" pitchFamily="34" charset="0"/>
            </a:endParaRPr>
          </a:p>
        </p:txBody>
      </p:sp>
      <p:sp>
        <p:nvSpPr>
          <p:cNvPr id="116739" name="Rectangle 2"/>
          <p:cNvSpPr>
            <a:spLocks noGrp="1" noChangeArrowheads="1"/>
          </p:cNvSpPr>
          <p:nvPr>
            <p:ph type="title"/>
          </p:nvPr>
        </p:nvSpPr>
        <p:spPr>
          <a:xfrm>
            <a:off x="0" y="0"/>
            <a:ext cx="9144000" cy="1039813"/>
          </a:xfrm>
        </p:spPr>
        <p:txBody>
          <a:bodyPr/>
          <a:lstStyle/>
          <a:p>
            <a:pPr eaLnBrk="1" hangingPunct="1"/>
            <a:r>
              <a:rPr lang="en-US" smtClean="0"/>
              <a:t>Color Vision</a:t>
            </a:r>
          </a:p>
        </p:txBody>
      </p:sp>
      <p:sp>
        <p:nvSpPr>
          <p:cNvPr id="116740" name="Rectangle 3"/>
          <p:cNvSpPr>
            <a:spLocks noGrp="1" noChangeArrowheads="1"/>
          </p:cNvSpPr>
          <p:nvPr>
            <p:ph type="body" idx="1"/>
          </p:nvPr>
        </p:nvSpPr>
        <p:spPr>
          <a:xfrm>
            <a:off x="346075" y="1004888"/>
            <a:ext cx="4706938" cy="5562600"/>
          </a:xfrm>
        </p:spPr>
        <p:txBody>
          <a:bodyPr/>
          <a:lstStyle/>
          <a:p>
            <a:pPr eaLnBrk="1" hangingPunct="1">
              <a:lnSpc>
                <a:spcPct val="80000"/>
              </a:lnSpc>
            </a:pPr>
            <a:r>
              <a:rPr lang="en-US" sz="2400" b="0" smtClean="0"/>
              <a:t>primates have well developed color vision</a:t>
            </a:r>
          </a:p>
          <a:p>
            <a:pPr lvl="1" eaLnBrk="1" hangingPunct="1">
              <a:lnSpc>
                <a:spcPct val="80000"/>
              </a:lnSpc>
            </a:pPr>
            <a:r>
              <a:rPr lang="en-US" sz="2000" b="0" smtClean="0"/>
              <a:t>nocturnal vertebrates </a:t>
            </a:r>
          </a:p>
          <a:p>
            <a:pPr lvl="1" eaLnBrk="1" hangingPunct="1">
              <a:lnSpc>
                <a:spcPct val="80000"/>
              </a:lnSpc>
              <a:buFontTx/>
              <a:buNone/>
            </a:pPr>
            <a:r>
              <a:rPr lang="en-US" sz="2000" b="0" smtClean="0"/>
              <a:t>	have only rods</a:t>
            </a:r>
          </a:p>
          <a:p>
            <a:pPr lvl="1" eaLnBrk="1" hangingPunct="1">
              <a:lnSpc>
                <a:spcPct val="80000"/>
              </a:lnSpc>
              <a:buFontTx/>
              <a:buNone/>
            </a:pPr>
            <a:endParaRPr lang="en-US" sz="800" b="0" smtClean="0"/>
          </a:p>
          <a:p>
            <a:pPr eaLnBrk="1" hangingPunct="1">
              <a:lnSpc>
                <a:spcPct val="80000"/>
              </a:lnSpc>
            </a:pPr>
            <a:r>
              <a:rPr lang="en-US" sz="2400" smtClean="0"/>
              <a:t>three types of cones </a:t>
            </a:r>
            <a:r>
              <a:rPr lang="en-US" sz="2400" b="0" smtClean="0"/>
              <a:t>are named for absorption peaks of their photopsins</a:t>
            </a:r>
          </a:p>
          <a:p>
            <a:pPr lvl="1" eaLnBrk="1" hangingPunct="1">
              <a:lnSpc>
                <a:spcPct val="80000"/>
              </a:lnSpc>
            </a:pPr>
            <a:r>
              <a:rPr lang="en-US" sz="2000" smtClean="0"/>
              <a:t>short-wavelength</a:t>
            </a:r>
            <a:r>
              <a:rPr lang="en-US" sz="2000" b="0" smtClean="0"/>
              <a:t> (S) cones peak sensitivity  at 420 nm</a:t>
            </a:r>
          </a:p>
          <a:p>
            <a:pPr lvl="1" eaLnBrk="1" hangingPunct="1">
              <a:lnSpc>
                <a:spcPct val="80000"/>
              </a:lnSpc>
            </a:pPr>
            <a:r>
              <a:rPr lang="en-US" sz="2000" smtClean="0"/>
              <a:t>medium-wavelength</a:t>
            </a:r>
            <a:r>
              <a:rPr lang="en-US" sz="2000" b="0" smtClean="0"/>
              <a:t> (M) cones peak at 531 nm</a:t>
            </a:r>
          </a:p>
          <a:p>
            <a:pPr lvl="1" eaLnBrk="1" hangingPunct="1">
              <a:lnSpc>
                <a:spcPct val="80000"/>
              </a:lnSpc>
            </a:pPr>
            <a:r>
              <a:rPr lang="en-US" sz="2000" smtClean="0"/>
              <a:t>long-wavelength</a:t>
            </a:r>
            <a:r>
              <a:rPr lang="en-US" sz="2000" b="0" smtClean="0"/>
              <a:t> (L) cones peak at 558 nm</a:t>
            </a:r>
          </a:p>
          <a:p>
            <a:pPr lvl="1" eaLnBrk="1" hangingPunct="1">
              <a:lnSpc>
                <a:spcPct val="80000"/>
              </a:lnSpc>
            </a:pPr>
            <a:endParaRPr lang="en-US" sz="800" b="0" smtClean="0"/>
          </a:p>
          <a:p>
            <a:pPr eaLnBrk="1" hangingPunct="1">
              <a:lnSpc>
                <a:spcPct val="80000"/>
              </a:lnSpc>
            </a:pPr>
            <a:r>
              <a:rPr lang="en-US" sz="2400" smtClean="0"/>
              <a:t>color perception </a:t>
            </a:r>
            <a:r>
              <a:rPr lang="en-US" sz="2400" b="0" smtClean="0"/>
              <a:t>based on mixture of nerve signals representing cones of different absorption peaks</a:t>
            </a:r>
          </a:p>
        </p:txBody>
      </p:sp>
      <p:sp>
        <p:nvSpPr>
          <p:cNvPr id="116741" name="Text Box 10"/>
          <p:cNvSpPr txBox="1">
            <a:spLocks noChangeArrowheads="1"/>
          </p:cNvSpPr>
          <p:nvPr/>
        </p:nvSpPr>
        <p:spPr bwMode="auto">
          <a:xfrm>
            <a:off x="6145213" y="6065838"/>
            <a:ext cx="2206625" cy="427037"/>
          </a:xfrm>
          <a:prstGeom prst="rect">
            <a:avLst/>
          </a:prstGeom>
          <a:noFill/>
          <a:ln w="9525" algn="ctr">
            <a:noFill/>
            <a:miter lim="800000"/>
            <a:headEnd/>
            <a:tailEnd/>
          </a:ln>
        </p:spPr>
        <p:txBody>
          <a:bodyPr>
            <a:spAutoFit/>
          </a:bodyPr>
          <a:lstStyle/>
          <a:p>
            <a:pPr>
              <a:spcBef>
                <a:spcPct val="50000"/>
              </a:spcBef>
            </a:pPr>
            <a:r>
              <a:rPr lang="en-US" sz="2200"/>
              <a:t>Figure 16.40</a:t>
            </a:r>
          </a:p>
        </p:txBody>
      </p:sp>
      <p:pic>
        <p:nvPicPr>
          <p:cNvPr id="116742" name="Picture 3" descr="sal25693_16_40"/>
          <p:cNvPicPr>
            <a:picLocks noChangeAspect="1" noChangeArrowheads="1"/>
          </p:cNvPicPr>
          <p:nvPr/>
        </p:nvPicPr>
        <p:blipFill>
          <a:blip r:embed="rId2" cstate="print"/>
          <a:srcRect/>
          <a:stretch>
            <a:fillRect/>
          </a:stretch>
        </p:blipFill>
        <p:spPr bwMode="auto">
          <a:xfrm>
            <a:off x="5430838" y="1743075"/>
            <a:ext cx="3367087" cy="4141788"/>
          </a:xfrm>
          <a:prstGeom prst="rect">
            <a:avLst/>
          </a:prstGeom>
          <a:noFill/>
          <a:ln w="9525">
            <a:noFill/>
            <a:miter lim="800000"/>
            <a:headEnd/>
            <a:tailEnd/>
          </a:ln>
        </p:spPr>
      </p:pic>
      <p:sp>
        <p:nvSpPr>
          <p:cNvPr id="116743" name="Rectangle 5"/>
          <p:cNvSpPr>
            <a:spLocks noChangeArrowheads="1"/>
          </p:cNvSpPr>
          <p:nvPr/>
        </p:nvSpPr>
        <p:spPr bwMode="auto">
          <a:xfrm>
            <a:off x="5245100" y="1743075"/>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100</a:t>
            </a:r>
            <a:endParaRPr lang="en-US" sz="900" b="1"/>
          </a:p>
        </p:txBody>
      </p:sp>
      <p:sp>
        <p:nvSpPr>
          <p:cNvPr id="116744" name="Rectangle 6"/>
          <p:cNvSpPr>
            <a:spLocks noChangeArrowheads="1"/>
          </p:cNvSpPr>
          <p:nvPr/>
        </p:nvSpPr>
        <p:spPr bwMode="auto">
          <a:xfrm>
            <a:off x="5305425" y="2098675"/>
            <a:ext cx="1270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80</a:t>
            </a:r>
            <a:endParaRPr lang="en-US" sz="900" b="1"/>
          </a:p>
        </p:txBody>
      </p:sp>
      <p:sp>
        <p:nvSpPr>
          <p:cNvPr id="116745" name="Rectangle 7"/>
          <p:cNvSpPr>
            <a:spLocks noChangeArrowheads="1"/>
          </p:cNvSpPr>
          <p:nvPr/>
        </p:nvSpPr>
        <p:spPr bwMode="auto">
          <a:xfrm>
            <a:off x="5305425" y="2439988"/>
            <a:ext cx="1270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60</a:t>
            </a:r>
            <a:endParaRPr lang="en-US" sz="900" b="1"/>
          </a:p>
        </p:txBody>
      </p:sp>
      <p:sp>
        <p:nvSpPr>
          <p:cNvPr id="116746" name="Rectangle 8"/>
          <p:cNvSpPr>
            <a:spLocks noChangeArrowheads="1"/>
          </p:cNvSpPr>
          <p:nvPr/>
        </p:nvSpPr>
        <p:spPr bwMode="auto">
          <a:xfrm>
            <a:off x="5305425" y="2749550"/>
            <a:ext cx="1270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40</a:t>
            </a:r>
            <a:endParaRPr lang="en-US" sz="900" b="1"/>
          </a:p>
        </p:txBody>
      </p:sp>
      <p:sp>
        <p:nvSpPr>
          <p:cNvPr id="116747" name="Rectangle 9"/>
          <p:cNvSpPr>
            <a:spLocks noChangeArrowheads="1"/>
          </p:cNvSpPr>
          <p:nvPr/>
        </p:nvSpPr>
        <p:spPr bwMode="auto">
          <a:xfrm>
            <a:off x="5305425" y="3052763"/>
            <a:ext cx="1270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20</a:t>
            </a:r>
            <a:endParaRPr lang="en-US" sz="900" b="1"/>
          </a:p>
        </p:txBody>
      </p:sp>
      <p:sp>
        <p:nvSpPr>
          <p:cNvPr id="116748" name="Rectangle 10"/>
          <p:cNvSpPr>
            <a:spLocks noChangeArrowheads="1"/>
          </p:cNvSpPr>
          <p:nvPr/>
        </p:nvSpPr>
        <p:spPr bwMode="auto">
          <a:xfrm>
            <a:off x="5902325" y="5070475"/>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400</a:t>
            </a:r>
            <a:endParaRPr lang="en-US" sz="900" b="1"/>
          </a:p>
        </p:txBody>
      </p:sp>
      <p:sp>
        <p:nvSpPr>
          <p:cNvPr id="116749" name="Rectangle 11"/>
          <p:cNvSpPr>
            <a:spLocks noChangeArrowheads="1"/>
          </p:cNvSpPr>
          <p:nvPr/>
        </p:nvSpPr>
        <p:spPr bwMode="auto">
          <a:xfrm>
            <a:off x="5902325" y="5195888"/>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450</a:t>
            </a:r>
            <a:endParaRPr lang="en-US" sz="900" b="1"/>
          </a:p>
        </p:txBody>
      </p:sp>
      <p:sp>
        <p:nvSpPr>
          <p:cNvPr id="116750" name="Rectangle 12"/>
          <p:cNvSpPr>
            <a:spLocks noChangeArrowheads="1"/>
          </p:cNvSpPr>
          <p:nvPr/>
        </p:nvSpPr>
        <p:spPr bwMode="auto">
          <a:xfrm>
            <a:off x="5902325" y="5318125"/>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500</a:t>
            </a:r>
            <a:endParaRPr lang="en-US" sz="900" b="1"/>
          </a:p>
        </p:txBody>
      </p:sp>
      <p:sp>
        <p:nvSpPr>
          <p:cNvPr id="116751" name="Rectangle 13"/>
          <p:cNvSpPr>
            <a:spLocks noChangeArrowheads="1"/>
          </p:cNvSpPr>
          <p:nvPr/>
        </p:nvSpPr>
        <p:spPr bwMode="auto">
          <a:xfrm>
            <a:off x="5902325" y="5440363"/>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550</a:t>
            </a:r>
            <a:endParaRPr lang="en-US" sz="900" b="1"/>
          </a:p>
        </p:txBody>
      </p:sp>
      <p:sp>
        <p:nvSpPr>
          <p:cNvPr id="116752" name="Rectangle 14"/>
          <p:cNvSpPr>
            <a:spLocks noChangeArrowheads="1"/>
          </p:cNvSpPr>
          <p:nvPr/>
        </p:nvSpPr>
        <p:spPr bwMode="auto">
          <a:xfrm>
            <a:off x="5902325" y="5561013"/>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625</a:t>
            </a:r>
            <a:endParaRPr lang="en-US" sz="900" b="1"/>
          </a:p>
        </p:txBody>
      </p:sp>
      <p:sp>
        <p:nvSpPr>
          <p:cNvPr id="116753" name="Rectangle 15"/>
          <p:cNvSpPr>
            <a:spLocks noChangeArrowheads="1"/>
          </p:cNvSpPr>
          <p:nvPr/>
        </p:nvSpPr>
        <p:spPr bwMode="auto">
          <a:xfrm>
            <a:off x="5902325" y="5683250"/>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675</a:t>
            </a:r>
            <a:endParaRPr lang="en-US" sz="900" b="1"/>
          </a:p>
        </p:txBody>
      </p:sp>
      <p:sp>
        <p:nvSpPr>
          <p:cNvPr id="116754" name="Rectangle 16"/>
          <p:cNvSpPr>
            <a:spLocks noChangeArrowheads="1"/>
          </p:cNvSpPr>
          <p:nvPr/>
        </p:nvSpPr>
        <p:spPr bwMode="auto">
          <a:xfrm>
            <a:off x="6764338" y="5070475"/>
            <a:ext cx="5842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50 :   0 :   0</a:t>
            </a:r>
            <a:endParaRPr lang="en-US" sz="900" b="1"/>
          </a:p>
        </p:txBody>
      </p:sp>
      <p:sp>
        <p:nvSpPr>
          <p:cNvPr id="116755" name="Rectangle 17"/>
          <p:cNvSpPr>
            <a:spLocks noChangeArrowheads="1"/>
          </p:cNvSpPr>
          <p:nvPr/>
        </p:nvSpPr>
        <p:spPr bwMode="auto">
          <a:xfrm>
            <a:off x="6764338" y="5195888"/>
            <a:ext cx="5842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72 : 30 :   0</a:t>
            </a:r>
            <a:endParaRPr lang="en-US" sz="900" b="1"/>
          </a:p>
        </p:txBody>
      </p:sp>
      <p:sp>
        <p:nvSpPr>
          <p:cNvPr id="116756" name="Rectangle 18"/>
          <p:cNvSpPr>
            <a:spLocks noChangeArrowheads="1"/>
          </p:cNvSpPr>
          <p:nvPr/>
        </p:nvSpPr>
        <p:spPr bwMode="auto">
          <a:xfrm>
            <a:off x="6764338" y="5318125"/>
            <a:ext cx="5842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20 : 82 : 60</a:t>
            </a:r>
            <a:endParaRPr lang="en-US" sz="900" b="1"/>
          </a:p>
        </p:txBody>
      </p:sp>
      <p:sp>
        <p:nvSpPr>
          <p:cNvPr id="116757" name="Rectangle 19"/>
          <p:cNvSpPr>
            <a:spLocks noChangeArrowheads="1"/>
          </p:cNvSpPr>
          <p:nvPr/>
        </p:nvSpPr>
        <p:spPr bwMode="auto">
          <a:xfrm>
            <a:off x="6764338" y="5440363"/>
            <a:ext cx="5842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  0 : 85 : 97</a:t>
            </a:r>
            <a:endParaRPr lang="en-US" sz="900" b="1"/>
          </a:p>
        </p:txBody>
      </p:sp>
      <p:sp>
        <p:nvSpPr>
          <p:cNvPr id="116758" name="Rectangle 20"/>
          <p:cNvSpPr>
            <a:spLocks noChangeArrowheads="1"/>
          </p:cNvSpPr>
          <p:nvPr/>
        </p:nvSpPr>
        <p:spPr bwMode="auto">
          <a:xfrm>
            <a:off x="6764338" y="5561013"/>
            <a:ext cx="5842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  0 :   3 : 35</a:t>
            </a:r>
            <a:endParaRPr lang="en-US" sz="900" b="1"/>
          </a:p>
        </p:txBody>
      </p:sp>
      <p:sp>
        <p:nvSpPr>
          <p:cNvPr id="116759" name="Rectangle 21"/>
          <p:cNvSpPr>
            <a:spLocks noChangeArrowheads="1"/>
          </p:cNvSpPr>
          <p:nvPr/>
        </p:nvSpPr>
        <p:spPr bwMode="auto">
          <a:xfrm>
            <a:off x="6764338" y="5683250"/>
            <a:ext cx="5842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  0 :   0 :   5</a:t>
            </a:r>
            <a:endParaRPr lang="en-US" sz="900" b="1"/>
          </a:p>
        </p:txBody>
      </p:sp>
      <p:sp>
        <p:nvSpPr>
          <p:cNvPr id="116760" name="Rectangle 22"/>
          <p:cNvSpPr>
            <a:spLocks noChangeArrowheads="1"/>
          </p:cNvSpPr>
          <p:nvPr/>
        </p:nvSpPr>
        <p:spPr bwMode="auto">
          <a:xfrm>
            <a:off x="7681913" y="4837113"/>
            <a:ext cx="7747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Perceived hue</a:t>
            </a:r>
            <a:endParaRPr lang="en-US" sz="900" b="1"/>
          </a:p>
        </p:txBody>
      </p:sp>
      <p:sp>
        <p:nvSpPr>
          <p:cNvPr id="116761" name="Rectangle 23"/>
          <p:cNvSpPr>
            <a:spLocks noChangeArrowheads="1"/>
          </p:cNvSpPr>
          <p:nvPr/>
        </p:nvSpPr>
        <p:spPr bwMode="auto">
          <a:xfrm>
            <a:off x="7762875" y="5195888"/>
            <a:ext cx="2476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Blue</a:t>
            </a:r>
            <a:endParaRPr lang="en-US" sz="900" b="1"/>
          </a:p>
        </p:txBody>
      </p:sp>
      <p:sp>
        <p:nvSpPr>
          <p:cNvPr id="116762" name="Rectangle 24"/>
          <p:cNvSpPr>
            <a:spLocks noChangeArrowheads="1"/>
          </p:cNvSpPr>
          <p:nvPr/>
        </p:nvSpPr>
        <p:spPr bwMode="auto">
          <a:xfrm>
            <a:off x="7762875" y="5318125"/>
            <a:ext cx="5969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Blue-green</a:t>
            </a:r>
            <a:endParaRPr lang="en-US" sz="900" b="1"/>
          </a:p>
        </p:txBody>
      </p:sp>
      <p:sp>
        <p:nvSpPr>
          <p:cNvPr id="116763" name="Rectangle 25"/>
          <p:cNvSpPr>
            <a:spLocks noChangeArrowheads="1"/>
          </p:cNvSpPr>
          <p:nvPr/>
        </p:nvSpPr>
        <p:spPr bwMode="auto">
          <a:xfrm>
            <a:off x="7762875" y="5440363"/>
            <a:ext cx="3302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Green</a:t>
            </a:r>
            <a:endParaRPr lang="en-US" sz="900" b="1"/>
          </a:p>
        </p:txBody>
      </p:sp>
      <p:sp>
        <p:nvSpPr>
          <p:cNvPr id="116764" name="Rectangle 26"/>
          <p:cNvSpPr>
            <a:spLocks noChangeArrowheads="1"/>
          </p:cNvSpPr>
          <p:nvPr/>
        </p:nvSpPr>
        <p:spPr bwMode="auto">
          <a:xfrm>
            <a:off x="7762875" y="5561013"/>
            <a:ext cx="4000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Orange</a:t>
            </a:r>
            <a:endParaRPr lang="en-US" sz="900" b="1"/>
          </a:p>
        </p:txBody>
      </p:sp>
      <p:sp>
        <p:nvSpPr>
          <p:cNvPr id="116765" name="Rectangle 27"/>
          <p:cNvSpPr>
            <a:spLocks noChangeArrowheads="1"/>
          </p:cNvSpPr>
          <p:nvPr/>
        </p:nvSpPr>
        <p:spPr bwMode="auto">
          <a:xfrm>
            <a:off x="7762875" y="5683250"/>
            <a:ext cx="2159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Red</a:t>
            </a:r>
            <a:endParaRPr lang="en-US" sz="900" b="1"/>
          </a:p>
        </p:txBody>
      </p:sp>
      <p:sp>
        <p:nvSpPr>
          <p:cNvPr id="116766" name="Rectangle 28"/>
          <p:cNvSpPr>
            <a:spLocks noChangeArrowheads="1"/>
          </p:cNvSpPr>
          <p:nvPr/>
        </p:nvSpPr>
        <p:spPr bwMode="auto">
          <a:xfrm>
            <a:off x="5532438" y="3925888"/>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400</a:t>
            </a:r>
            <a:endParaRPr lang="en-US" sz="900" b="1"/>
          </a:p>
        </p:txBody>
      </p:sp>
      <p:sp>
        <p:nvSpPr>
          <p:cNvPr id="116767" name="Rectangle 29"/>
          <p:cNvSpPr>
            <a:spLocks noChangeArrowheads="1"/>
          </p:cNvSpPr>
          <p:nvPr/>
        </p:nvSpPr>
        <p:spPr bwMode="auto">
          <a:xfrm>
            <a:off x="6580188" y="3925888"/>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500</a:t>
            </a:r>
            <a:endParaRPr lang="en-US" sz="900" b="1"/>
          </a:p>
        </p:txBody>
      </p:sp>
      <p:sp>
        <p:nvSpPr>
          <p:cNvPr id="116768" name="Rectangle 30"/>
          <p:cNvSpPr>
            <a:spLocks noChangeArrowheads="1"/>
          </p:cNvSpPr>
          <p:nvPr/>
        </p:nvSpPr>
        <p:spPr bwMode="auto">
          <a:xfrm>
            <a:off x="7561263" y="3925888"/>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600</a:t>
            </a:r>
            <a:endParaRPr lang="en-US" sz="900" b="1"/>
          </a:p>
        </p:txBody>
      </p:sp>
      <p:sp>
        <p:nvSpPr>
          <p:cNvPr id="116769" name="Rectangle 31"/>
          <p:cNvSpPr>
            <a:spLocks noChangeArrowheads="1"/>
          </p:cNvSpPr>
          <p:nvPr/>
        </p:nvSpPr>
        <p:spPr bwMode="auto">
          <a:xfrm>
            <a:off x="8621713" y="3925888"/>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700</a:t>
            </a:r>
            <a:endParaRPr lang="en-US" sz="900" b="1"/>
          </a:p>
        </p:txBody>
      </p:sp>
      <p:sp>
        <p:nvSpPr>
          <p:cNvPr id="116770" name="Text Box 32"/>
          <p:cNvSpPr txBox="1">
            <a:spLocks noChangeArrowheads="1"/>
          </p:cNvSpPr>
          <p:nvPr/>
        </p:nvSpPr>
        <p:spPr bwMode="auto">
          <a:xfrm>
            <a:off x="5651500" y="1487488"/>
            <a:ext cx="530225" cy="273050"/>
          </a:xfrm>
          <a:prstGeom prst="rect">
            <a:avLst/>
          </a:prstGeom>
          <a:noFill/>
          <a:ln w="9525">
            <a:noFill/>
            <a:miter lim="800000"/>
            <a:headEnd/>
            <a:tailEnd/>
          </a:ln>
        </p:spPr>
        <p:txBody>
          <a:bodyPr wrap="none" lIns="0" tIns="0" bIns="0">
            <a:spAutoFit/>
          </a:bodyPr>
          <a:lstStyle/>
          <a:p>
            <a:pPr algn="ctr"/>
            <a:r>
              <a:rPr lang="en-US" sz="900" b="1"/>
              <a:t>S cones</a:t>
            </a:r>
          </a:p>
          <a:p>
            <a:pPr algn="ctr"/>
            <a:r>
              <a:rPr lang="en-US" sz="900" b="1"/>
              <a:t>420 nm</a:t>
            </a:r>
          </a:p>
        </p:txBody>
      </p:sp>
      <p:sp>
        <p:nvSpPr>
          <p:cNvPr id="116771" name="Text Box 33"/>
          <p:cNvSpPr txBox="1">
            <a:spLocks noChangeArrowheads="1"/>
          </p:cNvSpPr>
          <p:nvPr/>
        </p:nvSpPr>
        <p:spPr bwMode="auto">
          <a:xfrm>
            <a:off x="6311900" y="1487488"/>
            <a:ext cx="484188" cy="273050"/>
          </a:xfrm>
          <a:prstGeom prst="rect">
            <a:avLst/>
          </a:prstGeom>
          <a:noFill/>
          <a:ln w="9525">
            <a:noFill/>
            <a:miter lim="800000"/>
            <a:headEnd/>
            <a:tailEnd/>
          </a:ln>
        </p:spPr>
        <p:txBody>
          <a:bodyPr wrap="none" lIns="0" tIns="0" bIns="0">
            <a:spAutoFit/>
          </a:bodyPr>
          <a:lstStyle/>
          <a:p>
            <a:pPr algn="ctr"/>
            <a:r>
              <a:rPr lang="en-US" sz="900" b="1"/>
              <a:t>Rods</a:t>
            </a:r>
          </a:p>
          <a:p>
            <a:pPr algn="ctr"/>
            <a:r>
              <a:rPr lang="en-US" sz="900" b="1"/>
              <a:t>500 nm</a:t>
            </a:r>
          </a:p>
        </p:txBody>
      </p:sp>
      <p:sp>
        <p:nvSpPr>
          <p:cNvPr id="116772" name="Text Box 34"/>
          <p:cNvSpPr txBox="1">
            <a:spLocks noChangeArrowheads="1"/>
          </p:cNvSpPr>
          <p:nvPr/>
        </p:nvSpPr>
        <p:spPr bwMode="auto">
          <a:xfrm>
            <a:off x="6784975" y="1487488"/>
            <a:ext cx="549275" cy="273050"/>
          </a:xfrm>
          <a:prstGeom prst="rect">
            <a:avLst/>
          </a:prstGeom>
          <a:noFill/>
          <a:ln w="9525">
            <a:noFill/>
            <a:miter lim="800000"/>
            <a:headEnd/>
            <a:tailEnd/>
          </a:ln>
        </p:spPr>
        <p:txBody>
          <a:bodyPr wrap="none" lIns="0" tIns="0" bIns="0">
            <a:spAutoFit/>
          </a:bodyPr>
          <a:lstStyle/>
          <a:p>
            <a:pPr algn="ctr"/>
            <a:r>
              <a:rPr lang="en-US" sz="900" b="1"/>
              <a:t>M cones</a:t>
            </a:r>
          </a:p>
          <a:p>
            <a:pPr algn="ctr"/>
            <a:r>
              <a:rPr lang="en-US" sz="900" b="1"/>
              <a:t>531 nm</a:t>
            </a:r>
          </a:p>
        </p:txBody>
      </p:sp>
      <p:sp>
        <p:nvSpPr>
          <p:cNvPr id="116773" name="Text Box 35"/>
          <p:cNvSpPr txBox="1">
            <a:spLocks noChangeArrowheads="1"/>
          </p:cNvSpPr>
          <p:nvPr/>
        </p:nvSpPr>
        <p:spPr bwMode="auto">
          <a:xfrm>
            <a:off x="7264400" y="1487488"/>
            <a:ext cx="587375" cy="273050"/>
          </a:xfrm>
          <a:prstGeom prst="rect">
            <a:avLst/>
          </a:prstGeom>
          <a:noFill/>
          <a:ln w="9525">
            <a:noFill/>
            <a:miter lim="800000"/>
            <a:headEnd/>
            <a:tailEnd/>
          </a:ln>
        </p:spPr>
        <p:txBody>
          <a:bodyPr wrap="none" lIns="0" tIns="0" bIns="0">
            <a:spAutoFit/>
          </a:bodyPr>
          <a:lstStyle/>
          <a:p>
            <a:pPr algn="ctr"/>
            <a:r>
              <a:rPr lang="en-US" sz="900" b="1"/>
              <a:t> L  cones</a:t>
            </a:r>
          </a:p>
          <a:p>
            <a:pPr algn="ctr"/>
            <a:r>
              <a:rPr lang="en-US" sz="900" b="1"/>
              <a:t>558 nm</a:t>
            </a:r>
          </a:p>
        </p:txBody>
      </p:sp>
      <p:sp>
        <p:nvSpPr>
          <p:cNvPr id="116774" name="Text Box 36"/>
          <p:cNvSpPr txBox="1">
            <a:spLocks noChangeArrowheads="1"/>
          </p:cNvSpPr>
          <p:nvPr/>
        </p:nvSpPr>
        <p:spPr bwMode="auto">
          <a:xfrm>
            <a:off x="6597650" y="4117975"/>
            <a:ext cx="1012825" cy="136525"/>
          </a:xfrm>
          <a:prstGeom prst="rect">
            <a:avLst/>
          </a:prstGeom>
          <a:noFill/>
          <a:ln w="9525">
            <a:noFill/>
            <a:miter lim="800000"/>
            <a:headEnd/>
            <a:tailEnd/>
          </a:ln>
        </p:spPr>
        <p:txBody>
          <a:bodyPr wrap="none" lIns="0" tIns="0" bIns="0">
            <a:spAutoFit/>
          </a:bodyPr>
          <a:lstStyle/>
          <a:p>
            <a:r>
              <a:rPr lang="en-US" sz="900" b="1"/>
              <a:t>Wavelength (nm)</a:t>
            </a:r>
          </a:p>
        </p:txBody>
      </p:sp>
      <p:sp>
        <p:nvSpPr>
          <p:cNvPr id="116775" name="Text Box 37"/>
          <p:cNvSpPr txBox="1">
            <a:spLocks noChangeArrowheads="1"/>
          </p:cNvSpPr>
          <p:nvPr/>
        </p:nvSpPr>
        <p:spPr bwMode="auto">
          <a:xfrm>
            <a:off x="5651500" y="4705350"/>
            <a:ext cx="733425" cy="273050"/>
          </a:xfrm>
          <a:prstGeom prst="rect">
            <a:avLst/>
          </a:prstGeom>
          <a:noFill/>
          <a:ln w="9525">
            <a:noFill/>
            <a:miter lim="800000"/>
            <a:headEnd/>
            <a:tailEnd/>
          </a:ln>
        </p:spPr>
        <p:txBody>
          <a:bodyPr wrap="none" lIns="0" tIns="0" bIns="0">
            <a:spAutoFit/>
          </a:bodyPr>
          <a:lstStyle/>
          <a:p>
            <a:pPr algn="ctr"/>
            <a:r>
              <a:rPr lang="en-US" sz="900" b="1"/>
              <a:t>Wavelength</a:t>
            </a:r>
          </a:p>
          <a:p>
            <a:pPr algn="ctr"/>
            <a:r>
              <a:rPr lang="en-US" sz="900" b="1"/>
              <a:t>(nm)</a:t>
            </a:r>
          </a:p>
        </p:txBody>
      </p:sp>
      <p:sp>
        <p:nvSpPr>
          <p:cNvPr id="116776" name="Text Box 38"/>
          <p:cNvSpPr txBox="1">
            <a:spLocks noChangeArrowheads="1"/>
          </p:cNvSpPr>
          <p:nvPr/>
        </p:nvSpPr>
        <p:spPr bwMode="auto">
          <a:xfrm>
            <a:off x="6380163" y="4573588"/>
            <a:ext cx="1412875" cy="409575"/>
          </a:xfrm>
          <a:prstGeom prst="rect">
            <a:avLst/>
          </a:prstGeom>
          <a:noFill/>
          <a:ln w="9525">
            <a:noFill/>
            <a:miter lim="800000"/>
            <a:headEnd/>
            <a:tailEnd/>
          </a:ln>
        </p:spPr>
        <p:txBody>
          <a:bodyPr wrap="none" lIns="0" tIns="0" bIns="0">
            <a:spAutoFit/>
          </a:bodyPr>
          <a:lstStyle/>
          <a:p>
            <a:pPr algn="ctr"/>
            <a:r>
              <a:rPr lang="en-US" sz="900" b="1"/>
              <a:t>Percentage of maximum</a:t>
            </a:r>
          </a:p>
          <a:p>
            <a:pPr algn="ctr"/>
            <a:r>
              <a:rPr lang="en-US" sz="900" b="1"/>
              <a:t>cone response</a:t>
            </a:r>
          </a:p>
          <a:p>
            <a:pPr algn="ctr"/>
            <a:r>
              <a:rPr lang="en-US" sz="900" b="1"/>
              <a:t>( S : M : L )</a:t>
            </a:r>
          </a:p>
        </p:txBody>
      </p:sp>
      <p:sp>
        <p:nvSpPr>
          <p:cNvPr id="116777" name="Text Box 39"/>
          <p:cNvSpPr txBox="1">
            <a:spLocks noChangeArrowheads="1"/>
          </p:cNvSpPr>
          <p:nvPr/>
        </p:nvSpPr>
        <p:spPr bwMode="auto">
          <a:xfrm>
            <a:off x="7762875" y="5067300"/>
            <a:ext cx="403225" cy="136525"/>
          </a:xfrm>
          <a:prstGeom prst="rect">
            <a:avLst/>
          </a:prstGeom>
          <a:noFill/>
          <a:ln w="9525">
            <a:noFill/>
            <a:miter lim="800000"/>
            <a:headEnd/>
            <a:tailEnd/>
          </a:ln>
        </p:spPr>
        <p:txBody>
          <a:bodyPr wrap="none" lIns="0" tIns="0" bIns="0">
            <a:spAutoFit/>
          </a:bodyPr>
          <a:lstStyle/>
          <a:p>
            <a:r>
              <a:rPr lang="en-US" sz="900" b="1"/>
              <a:t>Violet</a:t>
            </a:r>
          </a:p>
        </p:txBody>
      </p:sp>
      <p:sp>
        <p:nvSpPr>
          <p:cNvPr id="116778" name="TextBox 24"/>
          <p:cNvSpPr txBox="1">
            <a:spLocks noChangeArrowheads="1"/>
          </p:cNvSpPr>
          <p:nvPr/>
        </p:nvSpPr>
        <p:spPr bwMode="auto">
          <a:xfrm>
            <a:off x="5154613" y="1201738"/>
            <a:ext cx="3565525" cy="184150"/>
          </a:xfrm>
          <a:prstGeom prst="rect">
            <a:avLst/>
          </a:prstGeom>
          <a:noFill/>
          <a:ln w="9525">
            <a:noFill/>
            <a:miter lim="800000"/>
            <a:headEnd/>
            <a:tailEnd/>
          </a:ln>
        </p:spPr>
        <p:txBody>
          <a:bodyPr>
            <a:spAutoFit/>
          </a:bodyPr>
          <a:lstStyle/>
          <a:p>
            <a:pPr algn="ctr"/>
            <a:r>
              <a:rPr lang="en-US" sz="600">
                <a:cs typeface="Arial" pitchFamily="34" charset="0"/>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title"/>
          </p:nvPr>
        </p:nvSpPr>
        <p:spPr>
          <a:xfrm>
            <a:off x="0" y="0"/>
            <a:ext cx="9144000" cy="941388"/>
          </a:xfrm>
        </p:spPr>
        <p:txBody>
          <a:bodyPr/>
          <a:lstStyle/>
          <a:p>
            <a:pPr eaLnBrk="1" hangingPunct="1"/>
            <a:r>
              <a:rPr lang="en-US" smtClean="0"/>
              <a:t>Color Blindness</a:t>
            </a:r>
          </a:p>
        </p:txBody>
      </p:sp>
      <p:sp>
        <p:nvSpPr>
          <p:cNvPr id="117764" name="Rectangle 4"/>
          <p:cNvSpPr>
            <a:spLocks noGrp="1" noChangeArrowheads="1"/>
          </p:cNvSpPr>
          <p:nvPr>
            <p:ph type="body" idx="1"/>
          </p:nvPr>
        </p:nvSpPr>
        <p:spPr>
          <a:xfrm>
            <a:off x="415925" y="928688"/>
            <a:ext cx="8027988" cy="2298700"/>
          </a:xfrm>
        </p:spPr>
        <p:txBody>
          <a:bodyPr/>
          <a:lstStyle/>
          <a:p>
            <a:pPr eaLnBrk="1" hangingPunct="1"/>
            <a:r>
              <a:rPr lang="en-US" sz="2000" smtClean="0"/>
              <a:t>color blindness </a:t>
            </a:r>
            <a:r>
              <a:rPr lang="en-US" sz="2000" b="0" smtClean="0"/>
              <a:t>– have a hereditary atteration or lack of one photopsin or another</a:t>
            </a:r>
          </a:p>
          <a:p>
            <a:pPr eaLnBrk="1" hangingPunct="1"/>
            <a:r>
              <a:rPr lang="en-US" sz="2000" b="0" smtClean="0"/>
              <a:t>most common is red-green color blindness</a:t>
            </a:r>
          </a:p>
          <a:p>
            <a:pPr lvl="1" eaLnBrk="1" hangingPunct="1"/>
            <a:r>
              <a:rPr lang="en-US" sz="1800" b="0" smtClean="0"/>
              <a:t>results from </a:t>
            </a:r>
            <a:r>
              <a:rPr lang="en-US" sz="1800" smtClean="0"/>
              <a:t>lack of either L or M cones</a:t>
            </a:r>
          </a:p>
          <a:p>
            <a:pPr lvl="1" eaLnBrk="1" hangingPunct="1"/>
            <a:r>
              <a:rPr lang="en-US" sz="1800" b="0" smtClean="0"/>
              <a:t>causes difficulty distinguishing these related shades from each other</a:t>
            </a:r>
          </a:p>
          <a:p>
            <a:pPr lvl="1" eaLnBrk="1" hangingPunct="1"/>
            <a:r>
              <a:rPr lang="en-US" sz="1800" b="0" smtClean="0"/>
              <a:t>occurs in 8% of males, and 0.5% in females (sex-linkage)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p>
            <a:r>
              <a:rPr lang="en-US" smtClean="0">
                <a:latin typeface="Arial" pitchFamily="34" charset="0"/>
              </a:rPr>
              <a:t>16-</a:t>
            </a:r>
            <a:fld id="{9BE7E12D-57E0-42ED-86E8-B5E568D1B930}" type="slidenum">
              <a:rPr lang="en-US" smtClean="0">
                <a:latin typeface="Arial" pitchFamily="34" charset="0"/>
              </a:rPr>
              <a:pPr/>
              <a:t>11</a:t>
            </a:fld>
            <a:endParaRPr lang="en-US" smtClean="0">
              <a:latin typeface="Arial" pitchFamily="34" charset="0"/>
            </a:endParaRPr>
          </a:p>
        </p:txBody>
      </p:sp>
      <p:sp>
        <p:nvSpPr>
          <p:cNvPr id="13315" name="Rectangle 2"/>
          <p:cNvSpPr>
            <a:spLocks noGrp="1" noChangeArrowheads="1"/>
          </p:cNvSpPr>
          <p:nvPr>
            <p:ph type="title"/>
          </p:nvPr>
        </p:nvSpPr>
        <p:spPr>
          <a:xfrm>
            <a:off x="0" y="76200"/>
            <a:ext cx="9144000" cy="1281113"/>
          </a:xfrm>
        </p:spPr>
        <p:txBody>
          <a:bodyPr/>
          <a:lstStyle/>
          <a:p>
            <a:pPr eaLnBrk="1" hangingPunct="1"/>
            <a:r>
              <a:rPr lang="en-US" smtClean="0"/>
              <a:t>Encapsulated Nerve Endings</a:t>
            </a:r>
          </a:p>
        </p:txBody>
      </p:sp>
      <p:sp>
        <p:nvSpPr>
          <p:cNvPr id="13316" name="Rectangle 3"/>
          <p:cNvSpPr>
            <a:spLocks noGrp="1" noChangeArrowheads="1"/>
          </p:cNvSpPr>
          <p:nvPr>
            <p:ph type="body" idx="1"/>
          </p:nvPr>
        </p:nvSpPr>
        <p:spPr>
          <a:xfrm>
            <a:off x="581025" y="1447800"/>
            <a:ext cx="8839200" cy="5410200"/>
          </a:xfrm>
        </p:spPr>
        <p:txBody>
          <a:bodyPr/>
          <a:lstStyle/>
          <a:p>
            <a:pPr eaLnBrk="1" hangingPunct="1">
              <a:lnSpc>
                <a:spcPct val="90000"/>
              </a:lnSpc>
            </a:pPr>
            <a:r>
              <a:rPr lang="en-US" sz="2800" smtClean="0"/>
              <a:t>tactile (Meissner) corpuscles </a:t>
            </a:r>
          </a:p>
          <a:p>
            <a:pPr lvl="1" eaLnBrk="1" hangingPunct="1">
              <a:lnSpc>
                <a:spcPct val="90000"/>
              </a:lnSpc>
            </a:pPr>
            <a:r>
              <a:rPr lang="en-US" sz="2400" b="0" smtClean="0"/>
              <a:t>light touch and texture</a:t>
            </a:r>
          </a:p>
          <a:p>
            <a:pPr lvl="1" eaLnBrk="1" hangingPunct="1">
              <a:lnSpc>
                <a:spcPct val="90000"/>
              </a:lnSpc>
            </a:pPr>
            <a:r>
              <a:rPr lang="en-US" sz="2400" b="0" smtClean="0"/>
              <a:t>dermal papillae of hairless skin</a:t>
            </a:r>
          </a:p>
          <a:p>
            <a:pPr lvl="1" eaLnBrk="1" hangingPunct="1">
              <a:lnSpc>
                <a:spcPct val="90000"/>
              </a:lnSpc>
            </a:pPr>
            <a:endParaRPr lang="en-US" sz="1000" b="0" smtClean="0"/>
          </a:p>
          <a:p>
            <a:pPr eaLnBrk="1" hangingPunct="1">
              <a:lnSpc>
                <a:spcPct val="90000"/>
              </a:lnSpc>
            </a:pPr>
            <a:r>
              <a:rPr lang="en-US" sz="2800" smtClean="0"/>
              <a:t>Krause end bulb </a:t>
            </a:r>
          </a:p>
          <a:p>
            <a:pPr lvl="1" eaLnBrk="1" hangingPunct="1">
              <a:lnSpc>
                <a:spcPct val="90000"/>
              </a:lnSpc>
            </a:pPr>
            <a:r>
              <a:rPr lang="en-US" sz="2400" b="0" smtClean="0"/>
              <a:t>tactile; in mucous membranes</a:t>
            </a:r>
          </a:p>
          <a:p>
            <a:pPr lvl="1" eaLnBrk="1" hangingPunct="1">
              <a:lnSpc>
                <a:spcPct val="90000"/>
              </a:lnSpc>
            </a:pPr>
            <a:endParaRPr lang="en-US" sz="1000" b="0" smtClean="0"/>
          </a:p>
          <a:p>
            <a:pPr eaLnBrk="1" hangingPunct="1">
              <a:lnSpc>
                <a:spcPct val="90000"/>
              </a:lnSpc>
            </a:pPr>
            <a:r>
              <a:rPr lang="en-US" sz="2800" smtClean="0"/>
              <a:t>lamellated (pacinian) corpuscles </a:t>
            </a:r>
            <a:r>
              <a:rPr lang="en-US" sz="2800" b="0" smtClean="0"/>
              <a:t>- phasic</a:t>
            </a:r>
          </a:p>
          <a:p>
            <a:pPr lvl="1" eaLnBrk="1" hangingPunct="1">
              <a:lnSpc>
                <a:spcPct val="90000"/>
              </a:lnSpc>
            </a:pPr>
            <a:r>
              <a:rPr lang="en-US" sz="2400" b="0" smtClean="0"/>
              <a:t>deep pressure, stretch, tickle and vibration </a:t>
            </a:r>
          </a:p>
          <a:p>
            <a:pPr lvl="1" eaLnBrk="1" hangingPunct="1">
              <a:lnSpc>
                <a:spcPct val="90000"/>
              </a:lnSpc>
            </a:pPr>
            <a:r>
              <a:rPr lang="en-US" sz="2400" b="0" smtClean="0"/>
              <a:t>periosteum of bone, and  deep dermis of skin</a:t>
            </a:r>
          </a:p>
          <a:p>
            <a:pPr lvl="1" eaLnBrk="1" hangingPunct="1">
              <a:lnSpc>
                <a:spcPct val="90000"/>
              </a:lnSpc>
            </a:pPr>
            <a:endParaRPr lang="en-US" sz="1000" b="0" smtClean="0"/>
          </a:p>
          <a:p>
            <a:pPr eaLnBrk="1" hangingPunct="1">
              <a:lnSpc>
                <a:spcPct val="90000"/>
              </a:lnSpc>
            </a:pPr>
            <a:r>
              <a:rPr lang="en-US" sz="2800" smtClean="0"/>
              <a:t>bulbous (Ruffini) corpuscles </a:t>
            </a:r>
            <a:r>
              <a:rPr lang="en-US" sz="2800" b="0" smtClean="0"/>
              <a:t>- tonic</a:t>
            </a:r>
          </a:p>
          <a:p>
            <a:pPr lvl="1" eaLnBrk="1" hangingPunct="1">
              <a:lnSpc>
                <a:spcPct val="90000"/>
              </a:lnSpc>
            </a:pPr>
            <a:r>
              <a:rPr lang="en-US" sz="2400" b="0" smtClean="0"/>
              <a:t>heavy touch, pressure, joint movements and skin stretching</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4"/>
          <p:cNvSpPr>
            <a:spLocks noGrp="1"/>
          </p:cNvSpPr>
          <p:nvPr>
            <p:ph type="sldNum" sz="quarter" idx="11"/>
          </p:nvPr>
        </p:nvSpPr>
        <p:spPr>
          <a:noFill/>
        </p:spPr>
        <p:txBody>
          <a:bodyPr/>
          <a:lstStyle/>
          <a:p>
            <a:r>
              <a:rPr lang="en-US" smtClean="0">
                <a:latin typeface="Arial" pitchFamily="34" charset="0"/>
              </a:rPr>
              <a:t>16-</a:t>
            </a:r>
            <a:fld id="{DCF54C3E-1E82-4546-9874-2AB9D7011FE2}" type="slidenum">
              <a:rPr lang="en-US" smtClean="0">
                <a:latin typeface="Arial" pitchFamily="34" charset="0"/>
              </a:rPr>
              <a:pPr/>
              <a:t>110</a:t>
            </a:fld>
            <a:endParaRPr lang="en-US" smtClean="0">
              <a:latin typeface="Arial" pitchFamily="34" charset="0"/>
            </a:endParaRPr>
          </a:p>
        </p:txBody>
      </p:sp>
      <p:sp>
        <p:nvSpPr>
          <p:cNvPr id="118787" name="Rectangle 2"/>
          <p:cNvSpPr>
            <a:spLocks noGrp="1" noChangeArrowheads="1"/>
          </p:cNvSpPr>
          <p:nvPr>
            <p:ph type="title"/>
          </p:nvPr>
        </p:nvSpPr>
        <p:spPr/>
        <p:txBody>
          <a:bodyPr/>
          <a:lstStyle/>
          <a:p>
            <a:pPr eaLnBrk="1" hangingPunct="1"/>
            <a:r>
              <a:rPr lang="en-US" smtClean="0"/>
              <a:t>Stereoscopic Vision (Stereopsis)</a:t>
            </a:r>
          </a:p>
        </p:txBody>
      </p:sp>
      <p:sp>
        <p:nvSpPr>
          <p:cNvPr id="118788" name="Rectangle 3"/>
          <p:cNvSpPr>
            <a:spLocks noGrp="1" noChangeArrowheads="1"/>
          </p:cNvSpPr>
          <p:nvPr>
            <p:ph type="body" idx="1"/>
          </p:nvPr>
        </p:nvSpPr>
        <p:spPr>
          <a:xfrm>
            <a:off x="415925" y="1219200"/>
            <a:ext cx="8297863" cy="5334000"/>
          </a:xfrm>
        </p:spPr>
        <p:txBody>
          <a:bodyPr/>
          <a:lstStyle/>
          <a:p>
            <a:pPr eaLnBrk="1" hangingPunct="1">
              <a:lnSpc>
                <a:spcPct val="90000"/>
              </a:lnSpc>
            </a:pPr>
            <a:r>
              <a:rPr lang="en-US" sz="2800" smtClean="0"/>
              <a:t>stereoscopic vision </a:t>
            </a:r>
            <a:r>
              <a:rPr lang="en-US" sz="2800" b="0" smtClean="0"/>
              <a:t>is depth perception - ability to judge distance to objects</a:t>
            </a:r>
          </a:p>
          <a:p>
            <a:pPr lvl="1" eaLnBrk="1" hangingPunct="1">
              <a:lnSpc>
                <a:spcPct val="90000"/>
              </a:lnSpc>
            </a:pPr>
            <a:r>
              <a:rPr lang="en-US" sz="2400" b="0" smtClean="0"/>
              <a:t>requires two eyes with overlapping visual fields which allows each eye to look at the same object from different angles</a:t>
            </a:r>
          </a:p>
          <a:p>
            <a:pPr lvl="1" eaLnBrk="1" hangingPunct="1">
              <a:lnSpc>
                <a:spcPct val="90000"/>
              </a:lnSpc>
            </a:pPr>
            <a:r>
              <a:rPr lang="en-US" sz="2400" smtClean="0"/>
              <a:t>panoramic vision </a:t>
            </a:r>
            <a:r>
              <a:rPr lang="en-US" sz="2400" b="0" smtClean="0"/>
              <a:t>has eyes on sides of head (horse or rodents – alert to predators but no depth perception)</a:t>
            </a:r>
          </a:p>
          <a:p>
            <a:pPr lvl="1" eaLnBrk="1" hangingPunct="1">
              <a:lnSpc>
                <a:spcPct val="90000"/>
              </a:lnSpc>
            </a:pPr>
            <a:endParaRPr lang="en-US" sz="1200" b="0" smtClean="0"/>
          </a:p>
          <a:p>
            <a:pPr eaLnBrk="1" hangingPunct="1">
              <a:lnSpc>
                <a:spcPct val="90000"/>
              </a:lnSpc>
            </a:pPr>
            <a:r>
              <a:rPr lang="en-US" sz="2800" smtClean="0"/>
              <a:t>fixation point </a:t>
            </a:r>
            <a:r>
              <a:rPr lang="en-US" sz="2800" b="0" smtClean="0"/>
              <a:t>- point in space in which the eyes are focused</a:t>
            </a:r>
          </a:p>
          <a:p>
            <a:pPr lvl="1" eaLnBrk="1" hangingPunct="1">
              <a:lnSpc>
                <a:spcPct val="90000"/>
              </a:lnSpc>
            </a:pPr>
            <a:r>
              <a:rPr lang="en-US" sz="2400" b="0" smtClean="0"/>
              <a:t>looking at object within 100 feet, each eye views from slightly different angle</a:t>
            </a:r>
          </a:p>
          <a:p>
            <a:pPr lvl="1" eaLnBrk="1" hangingPunct="1">
              <a:lnSpc>
                <a:spcPct val="90000"/>
              </a:lnSpc>
            </a:pPr>
            <a:r>
              <a:rPr lang="en-US" sz="2400" b="0" smtClean="0"/>
              <a:t>provides brain with information used to judge position of objects relative to fixation point</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3"/>
          <p:cNvSpPr>
            <a:spLocks noGrp="1"/>
          </p:cNvSpPr>
          <p:nvPr>
            <p:ph type="sldNum" sz="quarter" idx="11"/>
          </p:nvPr>
        </p:nvSpPr>
        <p:spPr>
          <a:noFill/>
        </p:spPr>
        <p:txBody>
          <a:bodyPr/>
          <a:lstStyle/>
          <a:p>
            <a:r>
              <a:rPr lang="en-US" smtClean="0">
                <a:latin typeface="Arial" pitchFamily="34" charset="0"/>
              </a:rPr>
              <a:t>16-</a:t>
            </a:r>
            <a:fld id="{15408B79-4418-4E7C-91E5-2BFD2AB72FB3}" type="slidenum">
              <a:rPr lang="en-US" smtClean="0">
                <a:latin typeface="Arial" pitchFamily="34" charset="0"/>
              </a:rPr>
              <a:pPr/>
              <a:t>111</a:t>
            </a:fld>
            <a:endParaRPr lang="en-US" smtClean="0">
              <a:latin typeface="Arial" pitchFamily="34" charset="0"/>
            </a:endParaRPr>
          </a:p>
        </p:txBody>
      </p:sp>
      <p:sp>
        <p:nvSpPr>
          <p:cNvPr id="119811" name="Rectangle 4"/>
          <p:cNvSpPr>
            <a:spLocks noGrp="1" noChangeArrowheads="1"/>
          </p:cNvSpPr>
          <p:nvPr>
            <p:ph type="title"/>
          </p:nvPr>
        </p:nvSpPr>
        <p:spPr/>
        <p:txBody>
          <a:bodyPr/>
          <a:lstStyle/>
          <a:p>
            <a:pPr eaLnBrk="1" hangingPunct="1"/>
            <a:r>
              <a:rPr lang="en-US" sz="4000" smtClean="0"/>
              <a:t>Retinal Basis of Stereoscopic Vision</a:t>
            </a:r>
          </a:p>
        </p:txBody>
      </p:sp>
      <p:sp>
        <p:nvSpPr>
          <p:cNvPr id="119812" name="Text Box 6"/>
          <p:cNvSpPr txBox="1">
            <a:spLocks noChangeArrowheads="1"/>
          </p:cNvSpPr>
          <p:nvPr/>
        </p:nvSpPr>
        <p:spPr bwMode="auto">
          <a:xfrm>
            <a:off x="1039813" y="3646488"/>
            <a:ext cx="2206625" cy="427037"/>
          </a:xfrm>
          <a:prstGeom prst="rect">
            <a:avLst/>
          </a:prstGeom>
          <a:noFill/>
          <a:ln w="9525" algn="ctr">
            <a:noFill/>
            <a:miter lim="800000"/>
            <a:headEnd/>
            <a:tailEnd/>
          </a:ln>
        </p:spPr>
        <p:txBody>
          <a:bodyPr>
            <a:spAutoFit/>
          </a:bodyPr>
          <a:lstStyle/>
          <a:p>
            <a:pPr>
              <a:spcBef>
                <a:spcPct val="50000"/>
              </a:spcBef>
            </a:pPr>
            <a:r>
              <a:rPr lang="en-US" sz="2200"/>
              <a:t>Figure 16.42</a:t>
            </a:r>
          </a:p>
        </p:txBody>
      </p:sp>
      <p:pic>
        <p:nvPicPr>
          <p:cNvPr id="119813" name="Picture 3" descr="sal25693_16_42"/>
          <p:cNvPicPr>
            <a:picLocks noChangeAspect="1" noChangeArrowheads="1"/>
          </p:cNvPicPr>
          <p:nvPr/>
        </p:nvPicPr>
        <p:blipFill>
          <a:blip r:embed="rId2" cstate="print"/>
          <a:srcRect/>
          <a:stretch>
            <a:fillRect/>
          </a:stretch>
        </p:blipFill>
        <p:spPr bwMode="auto">
          <a:xfrm>
            <a:off x="2943225" y="1703388"/>
            <a:ext cx="3238500" cy="4743450"/>
          </a:xfrm>
          <a:prstGeom prst="rect">
            <a:avLst/>
          </a:prstGeom>
          <a:noFill/>
          <a:ln w="9525">
            <a:noFill/>
            <a:miter lim="800000"/>
            <a:headEnd/>
            <a:tailEnd/>
          </a:ln>
        </p:spPr>
      </p:pic>
      <p:sp>
        <p:nvSpPr>
          <p:cNvPr id="119814" name="Rectangle 5"/>
          <p:cNvSpPr>
            <a:spLocks noChangeArrowheads="1"/>
          </p:cNvSpPr>
          <p:nvPr/>
        </p:nvSpPr>
        <p:spPr bwMode="auto">
          <a:xfrm>
            <a:off x="3136900" y="5973763"/>
            <a:ext cx="730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N</a:t>
            </a:r>
            <a:endParaRPr lang="en-US" sz="800" b="1"/>
          </a:p>
        </p:txBody>
      </p:sp>
      <p:sp>
        <p:nvSpPr>
          <p:cNvPr id="119815" name="Rectangle 6"/>
          <p:cNvSpPr>
            <a:spLocks noChangeArrowheads="1"/>
          </p:cNvSpPr>
          <p:nvPr/>
        </p:nvSpPr>
        <p:spPr bwMode="auto">
          <a:xfrm>
            <a:off x="5773738" y="5964238"/>
            <a:ext cx="730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N</a:t>
            </a:r>
            <a:endParaRPr lang="en-US" sz="800" b="1"/>
          </a:p>
        </p:txBody>
      </p:sp>
      <p:sp>
        <p:nvSpPr>
          <p:cNvPr id="119816" name="Rectangle 7"/>
          <p:cNvSpPr>
            <a:spLocks noChangeArrowheads="1"/>
          </p:cNvSpPr>
          <p:nvPr/>
        </p:nvSpPr>
        <p:spPr bwMode="auto">
          <a:xfrm>
            <a:off x="3311525" y="6067425"/>
            <a:ext cx="61913" cy="122238"/>
          </a:xfrm>
          <a:prstGeom prst="rect">
            <a:avLst/>
          </a:prstGeom>
          <a:noFill/>
          <a:ln w="9525">
            <a:noFill/>
            <a:miter lim="800000"/>
            <a:headEnd/>
            <a:tailEnd/>
          </a:ln>
        </p:spPr>
        <p:txBody>
          <a:bodyPr wrap="none" lIns="0" tIns="0" rIns="0" bIns="0">
            <a:spAutoFit/>
          </a:bodyPr>
          <a:lstStyle/>
          <a:p>
            <a:r>
              <a:rPr lang="en-US" sz="800" b="1">
                <a:solidFill>
                  <a:srgbClr val="000000"/>
                </a:solidFill>
              </a:rPr>
              <a:t>F</a:t>
            </a:r>
            <a:endParaRPr lang="en-US" sz="800" b="1"/>
          </a:p>
        </p:txBody>
      </p:sp>
      <p:sp>
        <p:nvSpPr>
          <p:cNvPr id="119817" name="Rectangle 8"/>
          <p:cNvSpPr>
            <a:spLocks noChangeArrowheads="1"/>
          </p:cNvSpPr>
          <p:nvPr/>
        </p:nvSpPr>
        <p:spPr bwMode="auto">
          <a:xfrm>
            <a:off x="5640388" y="6059488"/>
            <a:ext cx="61912" cy="122237"/>
          </a:xfrm>
          <a:prstGeom prst="rect">
            <a:avLst/>
          </a:prstGeom>
          <a:noFill/>
          <a:ln w="9525">
            <a:noFill/>
            <a:miter lim="800000"/>
            <a:headEnd/>
            <a:tailEnd/>
          </a:ln>
        </p:spPr>
        <p:txBody>
          <a:bodyPr wrap="none" lIns="0" tIns="0" rIns="0" bIns="0">
            <a:spAutoFit/>
          </a:bodyPr>
          <a:lstStyle/>
          <a:p>
            <a:r>
              <a:rPr lang="en-US" sz="800" b="1">
                <a:solidFill>
                  <a:srgbClr val="000000"/>
                </a:solidFill>
              </a:rPr>
              <a:t>F</a:t>
            </a:r>
            <a:endParaRPr lang="en-US" sz="800" b="1"/>
          </a:p>
        </p:txBody>
      </p:sp>
      <p:sp>
        <p:nvSpPr>
          <p:cNvPr id="119818" name="Rectangle 9"/>
          <p:cNvSpPr>
            <a:spLocks noChangeArrowheads="1"/>
          </p:cNvSpPr>
          <p:nvPr/>
        </p:nvSpPr>
        <p:spPr bwMode="auto">
          <a:xfrm>
            <a:off x="3478213" y="6115050"/>
            <a:ext cx="730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D</a:t>
            </a:r>
            <a:endParaRPr lang="en-US" sz="800" b="1"/>
          </a:p>
        </p:txBody>
      </p:sp>
      <p:sp>
        <p:nvSpPr>
          <p:cNvPr id="119819" name="Rectangle 10"/>
          <p:cNvSpPr>
            <a:spLocks noChangeArrowheads="1"/>
          </p:cNvSpPr>
          <p:nvPr/>
        </p:nvSpPr>
        <p:spPr bwMode="auto">
          <a:xfrm>
            <a:off x="5478463" y="6105525"/>
            <a:ext cx="730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D</a:t>
            </a:r>
            <a:endParaRPr lang="en-US" sz="800" b="1"/>
          </a:p>
        </p:txBody>
      </p:sp>
      <p:sp>
        <p:nvSpPr>
          <p:cNvPr id="119820" name="Text Box 11"/>
          <p:cNvSpPr txBox="1">
            <a:spLocks noChangeArrowheads="1"/>
          </p:cNvSpPr>
          <p:nvPr/>
        </p:nvSpPr>
        <p:spPr bwMode="auto">
          <a:xfrm>
            <a:off x="4179888" y="1449388"/>
            <a:ext cx="765175" cy="244475"/>
          </a:xfrm>
          <a:prstGeom prst="rect">
            <a:avLst/>
          </a:prstGeom>
          <a:noFill/>
          <a:ln w="9525">
            <a:noFill/>
            <a:miter lim="800000"/>
            <a:headEnd/>
            <a:tailEnd/>
          </a:ln>
        </p:spPr>
        <p:txBody>
          <a:bodyPr wrap="none" lIns="0" tIns="0" bIns="0">
            <a:spAutoFit/>
          </a:bodyPr>
          <a:lstStyle/>
          <a:p>
            <a:pPr algn="ctr"/>
            <a:r>
              <a:rPr lang="en-US" sz="800" b="1"/>
              <a:t>Distant object</a:t>
            </a:r>
          </a:p>
          <a:p>
            <a:pPr algn="ctr"/>
            <a:r>
              <a:rPr lang="en-US" sz="800" b="1"/>
              <a:t>D</a:t>
            </a:r>
          </a:p>
        </p:txBody>
      </p:sp>
      <p:sp>
        <p:nvSpPr>
          <p:cNvPr id="119821" name="Text Box 12"/>
          <p:cNvSpPr txBox="1">
            <a:spLocks noChangeArrowheads="1"/>
          </p:cNvSpPr>
          <p:nvPr/>
        </p:nvSpPr>
        <p:spPr bwMode="auto">
          <a:xfrm>
            <a:off x="4295775" y="2970213"/>
            <a:ext cx="482600" cy="366712"/>
          </a:xfrm>
          <a:prstGeom prst="rect">
            <a:avLst/>
          </a:prstGeom>
          <a:noFill/>
          <a:ln w="9525">
            <a:noFill/>
            <a:miter lim="800000"/>
            <a:headEnd/>
            <a:tailEnd/>
          </a:ln>
        </p:spPr>
        <p:txBody>
          <a:bodyPr wrap="none" lIns="0" tIns="0" bIns="0">
            <a:spAutoFit/>
          </a:bodyPr>
          <a:lstStyle/>
          <a:p>
            <a:pPr algn="ctr"/>
            <a:r>
              <a:rPr lang="en-US" sz="800" b="1"/>
              <a:t>Fixation</a:t>
            </a:r>
          </a:p>
          <a:p>
            <a:pPr algn="ctr"/>
            <a:r>
              <a:rPr lang="en-US" sz="800" b="1"/>
              <a:t>point</a:t>
            </a:r>
          </a:p>
          <a:p>
            <a:pPr algn="ctr"/>
            <a:r>
              <a:rPr lang="en-US" sz="800" b="1"/>
              <a:t>F</a:t>
            </a:r>
          </a:p>
        </p:txBody>
      </p:sp>
      <p:sp>
        <p:nvSpPr>
          <p:cNvPr id="119822" name="Text Box 13"/>
          <p:cNvSpPr txBox="1">
            <a:spLocks noChangeArrowheads="1"/>
          </p:cNvSpPr>
          <p:nvPr/>
        </p:nvSpPr>
        <p:spPr bwMode="auto">
          <a:xfrm>
            <a:off x="4335463" y="3698875"/>
            <a:ext cx="392112" cy="366713"/>
          </a:xfrm>
          <a:prstGeom prst="rect">
            <a:avLst/>
          </a:prstGeom>
          <a:noFill/>
          <a:ln w="9525">
            <a:noFill/>
            <a:miter lim="800000"/>
            <a:headEnd/>
            <a:tailEnd/>
          </a:ln>
        </p:spPr>
        <p:txBody>
          <a:bodyPr wrap="none" lIns="0" tIns="0" bIns="0">
            <a:spAutoFit/>
          </a:bodyPr>
          <a:lstStyle/>
          <a:p>
            <a:pPr algn="ctr"/>
            <a:r>
              <a:rPr lang="en-US" sz="800" b="1"/>
              <a:t>Near</a:t>
            </a:r>
          </a:p>
          <a:p>
            <a:pPr algn="ctr"/>
            <a:r>
              <a:rPr lang="en-US" sz="800" b="1"/>
              <a:t>object</a:t>
            </a:r>
          </a:p>
          <a:p>
            <a:pPr algn="ctr"/>
            <a:r>
              <a:rPr lang="en-US" sz="800" b="1"/>
              <a:t>N</a:t>
            </a:r>
          </a:p>
        </p:txBody>
      </p:sp>
      <p:sp>
        <p:nvSpPr>
          <p:cNvPr id="4" name="TextBox 24"/>
          <p:cNvSpPr txBox="1">
            <a:spLocks noChangeArrowheads="1"/>
          </p:cNvSpPr>
          <p:nvPr/>
        </p:nvSpPr>
        <p:spPr bwMode="auto">
          <a:xfrm>
            <a:off x="2314575" y="1109663"/>
            <a:ext cx="4479925" cy="214312"/>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4"/>
          <p:cNvSpPr>
            <a:spLocks noGrp="1"/>
          </p:cNvSpPr>
          <p:nvPr>
            <p:ph type="sldNum" sz="quarter" idx="11"/>
          </p:nvPr>
        </p:nvSpPr>
        <p:spPr>
          <a:noFill/>
        </p:spPr>
        <p:txBody>
          <a:bodyPr/>
          <a:lstStyle/>
          <a:p>
            <a:r>
              <a:rPr lang="en-US" smtClean="0">
                <a:latin typeface="Arial" pitchFamily="34" charset="0"/>
              </a:rPr>
              <a:t>16-</a:t>
            </a:r>
            <a:fld id="{C2A9BEF3-A890-495F-A432-40A34EC32194}" type="slidenum">
              <a:rPr lang="en-US" smtClean="0">
                <a:latin typeface="Arial" pitchFamily="34" charset="0"/>
              </a:rPr>
              <a:pPr/>
              <a:t>112</a:t>
            </a:fld>
            <a:endParaRPr lang="en-US" smtClean="0">
              <a:latin typeface="Arial" pitchFamily="34" charset="0"/>
            </a:endParaRPr>
          </a:p>
        </p:txBody>
      </p:sp>
      <p:sp>
        <p:nvSpPr>
          <p:cNvPr id="120835" name="Rectangle 2"/>
          <p:cNvSpPr>
            <a:spLocks noGrp="1" noChangeArrowheads="1"/>
          </p:cNvSpPr>
          <p:nvPr>
            <p:ph type="title"/>
          </p:nvPr>
        </p:nvSpPr>
        <p:spPr/>
        <p:txBody>
          <a:bodyPr/>
          <a:lstStyle/>
          <a:p>
            <a:pPr eaLnBrk="1" hangingPunct="1"/>
            <a:r>
              <a:rPr lang="en-US" smtClean="0"/>
              <a:t>Visual Projection Pathway</a:t>
            </a:r>
          </a:p>
        </p:txBody>
      </p:sp>
      <p:sp>
        <p:nvSpPr>
          <p:cNvPr id="120836" name="Rectangle 3"/>
          <p:cNvSpPr>
            <a:spLocks noGrp="1" noChangeArrowheads="1"/>
          </p:cNvSpPr>
          <p:nvPr>
            <p:ph type="body" idx="1"/>
          </p:nvPr>
        </p:nvSpPr>
        <p:spPr>
          <a:xfrm>
            <a:off x="457200" y="1447800"/>
            <a:ext cx="8091488" cy="5038725"/>
          </a:xfrm>
        </p:spPr>
        <p:txBody>
          <a:bodyPr/>
          <a:lstStyle/>
          <a:p>
            <a:pPr eaLnBrk="1" hangingPunct="1"/>
            <a:r>
              <a:rPr lang="en-US" sz="2800" b="0" smtClean="0"/>
              <a:t>bipolar cells of retina are </a:t>
            </a:r>
            <a:r>
              <a:rPr lang="en-US" sz="2800" smtClean="0"/>
              <a:t>first-order neurons</a:t>
            </a:r>
          </a:p>
          <a:p>
            <a:pPr eaLnBrk="1" hangingPunct="1"/>
            <a:endParaRPr lang="en-US" sz="1200" b="0" smtClean="0"/>
          </a:p>
          <a:p>
            <a:pPr eaLnBrk="1" hangingPunct="1"/>
            <a:r>
              <a:rPr lang="en-US" sz="2800" b="0" smtClean="0"/>
              <a:t>retinal ganglion cells are </a:t>
            </a:r>
            <a:r>
              <a:rPr lang="en-US" sz="2800" smtClean="0"/>
              <a:t>second-order neurons </a:t>
            </a:r>
            <a:r>
              <a:rPr lang="en-US" sz="2800" b="0" smtClean="0"/>
              <a:t>whose axons form optic nerve</a:t>
            </a:r>
          </a:p>
          <a:p>
            <a:pPr eaLnBrk="1" hangingPunct="1"/>
            <a:endParaRPr lang="en-US" sz="800" b="0" smtClean="0"/>
          </a:p>
          <a:p>
            <a:pPr lvl="1" eaLnBrk="1" hangingPunct="1"/>
            <a:r>
              <a:rPr lang="en-US" sz="2400" b="0" smtClean="0"/>
              <a:t>two optic nerves combine to form </a:t>
            </a:r>
            <a:r>
              <a:rPr lang="en-US" sz="2400" smtClean="0"/>
              <a:t>optic chiasm</a:t>
            </a:r>
          </a:p>
          <a:p>
            <a:pPr lvl="1" eaLnBrk="1" hangingPunct="1"/>
            <a:endParaRPr lang="en-US" sz="800" smtClean="0"/>
          </a:p>
          <a:p>
            <a:pPr lvl="1" eaLnBrk="1" hangingPunct="1"/>
            <a:r>
              <a:rPr lang="en-US" sz="2400" b="0" smtClean="0"/>
              <a:t>half the fibers cross over to the opposite side of the brain (</a:t>
            </a:r>
            <a:r>
              <a:rPr lang="en-US" sz="2400" smtClean="0"/>
              <a:t>hemidecussation</a:t>
            </a:r>
            <a:r>
              <a:rPr lang="en-US" sz="2400" b="0" smtClean="0"/>
              <a:t>) and chiasm splits to form  </a:t>
            </a:r>
            <a:r>
              <a:rPr lang="en-US" sz="2400" smtClean="0"/>
              <a:t>optic tracts</a:t>
            </a:r>
          </a:p>
          <a:p>
            <a:pPr lvl="2" eaLnBrk="1" hangingPunct="1"/>
            <a:r>
              <a:rPr lang="en-US" sz="2000" b="0" smtClean="0"/>
              <a:t>right cerebral hemisphere sees objects in the left visual field because their images fall on the right half of each retina</a:t>
            </a:r>
          </a:p>
          <a:p>
            <a:pPr lvl="2" eaLnBrk="1" hangingPunct="1"/>
            <a:r>
              <a:rPr lang="en-US" sz="2000" b="0" smtClean="0"/>
              <a:t>each side of brain sees what is on side where it has motor control over limbs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4"/>
          <p:cNvSpPr>
            <a:spLocks noGrp="1"/>
          </p:cNvSpPr>
          <p:nvPr>
            <p:ph type="sldNum" sz="quarter" idx="11"/>
          </p:nvPr>
        </p:nvSpPr>
        <p:spPr>
          <a:noFill/>
        </p:spPr>
        <p:txBody>
          <a:bodyPr/>
          <a:lstStyle/>
          <a:p>
            <a:r>
              <a:rPr lang="en-US" smtClean="0">
                <a:latin typeface="Arial" pitchFamily="34" charset="0"/>
              </a:rPr>
              <a:t>16-</a:t>
            </a:r>
            <a:fld id="{65E69142-DD77-4C90-9EE9-038068080A79}" type="slidenum">
              <a:rPr lang="en-US" smtClean="0">
                <a:latin typeface="Arial" pitchFamily="34" charset="0"/>
              </a:rPr>
              <a:pPr/>
              <a:t>113</a:t>
            </a:fld>
            <a:endParaRPr lang="en-US" smtClean="0">
              <a:latin typeface="Arial" pitchFamily="34" charset="0"/>
            </a:endParaRPr>
          </a:p>
        </p:txBody>
      </p:sp>
      <p:sp>
        <p:nvSpPr>
          <p:cNvPr id="121859" name="Rectangle 2"/>
          <p:cNvSpPr>
            <a:spLocks noGrp="1" noChangeArrowheads="1"/>
          </p:cNvSpPr>
          <p:nvPr>
            <p:ph type="title"/>
          </p:nvPr>
        </p:nvSpPr>
        <p:spPr>
          <a:xfrm>
            <a:off x="0" y="0"/>
            <a:ext cx="9144000" cy="1143000"/>
          </a:xfrm>
        </p:spPr>
        <p:txBody>
          <a:bodyPr/>
          <a:lstStyle/>
          <a:p>
            <a:pPr eaLnBrk="1" hangingPunct="1"/>
            <a:r>
              <a:rPr lang="en-US" smtClean="0"/>
              <a:t>Visual Projection Pathway</a:t>
            </a:r>
          </a:p>
        </p:txBody>
      </p:sp>
      <p:sp>
        <p:nvSpPr>
          <p:cNvPr id="121860" name="Rectangle 3"/>
          <p:cNvSpPr>
            <a:spLocks noGrp="1" noChangeArrowheads="1"/>
          </p:cNvSpPr>
          <p:nvPr>
            <p:ph type="body" idx="1"/>
          </p:nvPr>
        </p:nvSpPr>
        <p:spPr>
          <a:xfrm>
            <a:off x="415925" y="1163638"/>
            <a:ext cx="7986713" cy="5486400"/>
          </a:xfrm>
        </p:spPr>
        <p:txBody>
          <a:bodyPr/>
          <a:lstStyle/>
          <a:p>
            <a:pPr eaLnBrk="1" hangingPunct="1"/>
            <a:r>
              <a:rPr lang="en-US" sz="2400" smtClean="0"/>
              <a:t>optic tracts </a:t>
            </a:r>
            <a:r>
              <a:rPr lang="en-US" sz="2400" b="0" smtClean="0"/>
              <a:t>pass laterally around the hypothalamus with most of their axons ending in the lateral </a:t>
            </a:r>
            <a:r>
              <a:rPr lang="en-US" sz="2400" smtClean="0"/>
              <a:t>geniculate nucleus </a:t>
            </a:r>
            <a:r>
              <a:rPr lang="en-US" sz="2400" b="0" smtClean="0"/>
              <a:t>of the </a:t>
            </a:r>
            <a:r>
              <a:rPr lang="en-US" sz="2400" smtClean="0"/>
              <a:t>thalamus</a:t>
            </a:r>
          </a:p>
          <a:p>
            <a:pPr eaLnBrk="1" hangingPunct="1"/>
            <a:endParaRPr lang="en-US" sz="1200" smtClean="0"/>
          </a:p>
          <a:p>
            <a:pPr eaLnBrk="1" hangingPunct="1"/>
            <a:r>
              <a:rPr lang="en-US" sz="2400" b="0" smtClean="0"/>
              <a:t>third-order neurons arise here and form the </a:t>
            </a:r>
            <a:r>
              <a:rPr lang="en-US" sz="2400" smtClean="0"/>
              <a:t>optic radiation </a:t>
            </a:r>
            <a:r>
              <a:rPr lang="en-US" sz="2400" b="0" smtClean="0"/>
              <a:t>of fibers in the white matter of the cerebrum </a:t>
            </a:r>
          </a:p>
          <a:p>
            <a:pPr eaLnBrk="1" hangingPunct="1"/>
            <a:endParaRPr lang="en-US" sz="800" b="0" smtClean="0"/>
          </a:p>
          <a:p>
            <a:pPr lvl="1" eaLnBrk="1" hangingPunct="1"/>
            <a:r>
              <a:rPr lang="en-US" sz="2000" b="0" smtClean="0"/>
              <a:t>project to </a:t>
            </a:r>
            <a:r>
              <a:rPr lang="en-US" sz="2000" smtClean="0"/>
              <a:t>primary </a:t>
            </a:r>
            <a:r>
              <a:rPr lang="en-US" sz="2000" smtClean="0">
                <a:sym typeface="Symbol" pitchFamily="18" charset="2"/>
              </a:rPr>
              <a:t>visual cortex of occipital lobe </a:t>
            </a:r>
            <a:r>
              <a:rPr lang="en-US" sz="2000" b="0" smtClean="0">
                <a:sym typeface="Symbol" pitchFamily="18" charset="2"/>
              </a:rPr>
              <a:t>where conscious visual sensation occurs</a:t>
            </a:r>
          </a:p>
          <a:p>
            <a:pPr lvl="1" eaLnBrk="1" hangingPunct="1"/>
            <a:endParaRPr lang="en-US" sz="800" b="0" smtClean="0">
              <a:sym typeface="Symbol" pitchFamily="18" charset="2"/>
            </a:endParaRPr>
          </a:p>
          <a:p>
            <a:pPr lvl="1" eaLnBrk="1" hangingPunct="1"/>
            <a:r>
              <a:rPr lang="en-US" sz="2000" b="0" smtClean="0">
                <a:sym typeface="Symbol" pitchFamily="18" charset="2"/>
              </a:rPr>
              <a:t>a few optic nerve fibers project to </a:t>
            </a:r>
            <a:r>
              <a:rPr lang="en-US" sz="2000" smtClean="0">
                <a:sym typeface="Symbol" pitchFamily="18" charset="2"/>
              </a:rPr>
              <a:t>midbrain</a:t>
            </a:r>
            <a:r>
              <a:rPr lang="en-US" sz="2000" b="0" smtClean="0">
                <a:sym typeface="Symbol" pitchFamily="18" charset="2"/>
              </a:rPr>
              <a:t> and terminate in the superior colliculi and pretectal nuclei</a:t>
            </a:r>
          </a:p>
          <a:p>
            <a:pPr lvl="2" eaLnBrk="1" hangingPunct="1"/>
            <a:r>
              <a:rPr lang="en-US" sz="1800" smtClean="0">
                <a:sym typeface="Symbol" pitchFamily="18" charset="2"/>
              </a:rPr>
              <a:t>superior colliculi </a:t>
            </a:r>
            <a:r>
              <a:rPr lang="en-US" sz="1800" b="0" smtClean="0">
                <a:sym typeface="Symbol" pitchFamily="18" charset="2"/>
              </a:rPr>
              <a:t>controls visual reflexes of extrinsic eye muscles</a:t>
            </a:r>
          </a:p>
          <a:p>
            <a:pPr lvl="2" eaLnBrk="1" hangingPunct="1"/>
            <a:r>
              <a:rPr lang="en-US" sz="1800" smtClean="0">
                <a:sym typeface="Symbol" pitchFamily="18" charset="2"/>
              </a:rPr>
              <a:t>pretectal nuclei </a:t>
            </a:r>
            <a:r>
              <a:rPr lang="en-US" sz="1800" b="0" smtClean="0">
                <a:sym typeface="Symbol" pitchFamily="18" charset="2"/>
              </a:rPr>
              <a:t>are involved in photopupillary and accommodation reflexes</a:t>
            </a:r>
          </a:p>
          <a:p>
            <a:pPr lvl="2" eaLnBrk="1" hangingPunct="1"/>
            <a:endParaRPr lang="en-US" sz="1800" b="0" smtClean="0">
              <a:sym typeface="Symbol" pitchFamily="18" charset="2"/>
            </a:endParaRPr>
          </a:p>
          <a:p>
            <a:pPr lvl="1" eaLnBrk="1" hangingPunct="1">
              <a:buFontTx/>
              <a:buNone/>
            </a:pPr>
            <a:endParaRPr lang="en-US" sz="2400" b="0" smtClean="0">
              <a:sym typeface="Symbol" pitchFamily="18" charset="2"/>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Box 24"/>
          <p:cNvSpPr txBox="1">
            <a:spLocks noChangeArrowheads="1"/>
          </p:cNvSpPr>
          <p:nvPr/>
        </p:nvSpPr>
        <p:spPr bwMode="auto">
          <a:xfrm>
            <a:off x="2259013" y="1414463"/>
            <a:ext cx="4225925" cy="200025"/>
          </a:xfrm>
          <a:prstGeom prst="rect">
            <a:avLst/>
          </a:prstGeom>
          <a:noFill/>
          <a:ln w="9525">
            <a:noFill/>
            <a:miter lim="800000"/>
            <a:headEnd/>
            <a:tailEnd/>
          </a:ln>
        </p:spPr>
        <p:txBody>
          <a:bodyPr>
            <a:spAutoFit/>
          </a:bodyPr>
          <a:lstStyle/>
          <a:p>
            <a:pPr algn="ctr"/>
            <a:r>
              <a:rPr lang="en-US" sz="700">
                <a:cs typeface="Arial" pitchFamily="34" charset="0"/>
              </a:rPr>
              <a:t>Copyright © The McGraw-Hill Companies, Inc. Permission required for reproduction or display.</a:t>
            </a:r>
          </a:p>
        </p:txBody>
      </p:sp>
      <p:pic>
        <p:nvPicPr>
          <p:cNvPr id="122883" name="Picture 6" descr="T:\Graphics\Powerpoint-MH_DCM-TEXTEDIT\MH_DCM TEXT EDIT\SALADIN-TEXT EDIT\Final files\chapt16\ch16_textedit\jpg\sal25693_16_43.jpg"/>
          <p:cNvPicPr>
            <a:picLocks noChangeAspect="1" noChangeArrowheads="1"/>
          </p:cNvPicPr>
          <p:nvPr/>
        </p:nvPicPr>
        <p:blipFill>
          <a:blip r:embed="rId2" cstate="print"/>
          <a:srcRect t="3384" b="2498"/>
          <a:stretch>
            <a:fillRect/>
          </a:stretch>
        </p:blipFill>
        <p:spPr bwMode="auto">
          <a:xfrm>
            <a:off x="1339850" y="1243013"/>
            <a:ext cx="6356350" cy="5181600"/>
          </a:xfrm>
          <a:prstGeom prst="rect">
            <a:avLst/>
          </a:prstGeom>
          <a:noFill/>
          <a:ln w="9525">
            <a:noFill/>
            <a:miter lim="800000"/>
            <a:headEnd/>
            <a:tailEnd/>
          </a:ln>
        </p:spPr>
      </p:pic>
      <p:sp>
        <p:nvSpPr>
          <p:cNvPr id="122884" name="Freeform 48"/>
          <p:cNvSpPr>
            <a:spLocks/>
          </p:cNvSpPr>
          <p:nvPr/>
        </p:nvSpPr>
        <p:spPr bwMode="auto">
          <a:xfrm>
            <a:off x="4467225" y="4008438"/>
            <a:ext cx="257175" cy="1425575"/>
          </a:xfrm>
          <a:custGeom>
            <a:avLst/>
            <a:gdLst>
              <a:gd name="T0" fmla="*/ 257175 w 172"/>
              <a:gd name="T1" fmla="*/ 0 h 952"/>
              <a:gd name="T2" fmla="*/ 0 w 172"/>
              <a:gd name="T3" fmla="*/ 612458 h 952"/>
              <a:gd name="T4" fmla="*/ 0 w 172"/>
              <a:gd name="T5" fmla="*/ 1425575 h 952"/>
              <a:gd name="T6" fmla="*/ 0 60000 65536"/>
              <a:gd name="T7" fmla="*/ 0 60000 65536"/>
              <a:gd name="T8" fmla="*/ 0 60000 65536"/>
              <a:gd name="T9" fmla="*/ 0 w 172"/>
              <a:gd name="T10" fmla="*/ 0 h 952"/>
              <a:gd name="T11" fmla="*/ 172 w 172"/>
              <a:gd name="T12" fmla="*/ 952 h 952"/>
            </a:gdLst>
            <a:ahLst/>
            <a:cxnLst>
              <a:cxn ang="T6">
                <a:pos x="T0" y="T1"/>
              </a:cxn>
              <a:cxn ang="T7">
                <a:pos x="T2" y="T3"/>
              </a:cxn>
              <a:cxn ang="T8">
                <a:pos x="T4" y="T5"/>
              </a:cxn>
            </a:cxnLst>
            <a:rect l="T9" t="T10" r="T11" b="T12"/>
            <a:pathLst>
              <a:path w="172" h="952">
                <a:moveTo>
                  <a:pt x="172" y="0"/>
                </a:moveTo>
                <a:lnTo>
                  <a:pt x="0" y="409"/>
                </a:lnTo>
                <a:lnTo>
                  <a:pt x="0" y="952"/>
                </a:lnTo>
              </a:path>
            </a:pathLst>
          </a:custGeom>
          <a:noFill/>
          <a:ln w="9">
            <a:solidFill>
              <a:srgbClr val="FFFFFF"/>
            </a:solidFill>
            <a:round/>
            <a:headEnd/>
            <a:tailEnd/>
          </a:ln>
        </p:spPr>
        <p:txBody>
          <a:bodyPr/>
          <a:lstStyle/>
          <a:p>
            <a:endParaRPr lang="en-US" sz="700" b="1"/>
          </a:p>
        </p:txBody>
      </p:sp>
      <p:sp>
        <p:nvSpPr>
          <p:cNvPr id="122885" name="Freeform 49"/>
          <p:cNvSpPr>
            <a:spLocks/>
          </p:cNvSpPr>
          <p:nvPr/>
        </p:nvSpPr>
        <p:spPr bwMode="auto">
          <a:xfrm>
            <a:off x="5608638" y="4149725"/>
            <a:ext cx="500062" cy="1284288"/>
          </a:xfrm>
          <a:custGeom>
            <a:avLst/>
            <a:gdLst>
              <a:gd name="T0" fmla="*/ 500062 w 334"/>
              <a:gd name="T1" fmla="*/ 1284288 h 858"/>
              <a:gd name="T2" fmla="*/ 500062 w 334"/>
              <a:gd name="T3" fmla="*/ 449052 h 858"/>
              <a:gd name="T4" fmla="*/ 0 w 334"/>
              <a:gd name="T5" fmla="*/ 0 h 858"/>
              <a:gd name="T6" fmla="*/ 0 60000 65536"/>
              <a:gd name="T7" fmla="*/ 0 60000 65536"/>
              <a:gd name="T8" fmla="*/ 0 60000 65536"/>
              <a:gd name="T9" fmla="*/ 0 w 334"/>
              <a:gd name="T10" fmla="*/ 0 h 858"/>
              <a:gd name="T11" fmla="*/ 334 w 334"/>
              <a:gd name="T12" fmla="*/ 858 h 858"/>
            </a:gdLst>
            <a:ahLst/>
            <a:cxnLst>
              <a:cxn ang="T6">
                <a:pos x="T0" y="T1"/>
              </a:cxn>
              <a:cxn ang="T7">
                <a:pos x="T2" y="T3"/>
              </a:cxn>
              <a:cxn ang="T8">
                <a:pos x="T4" y="T5"/>
              </a:cxn>
            </a:cxnLst>
            <a:rect l="T9" t="T10" r="T11" b="T12"/>
            <a:pathLst>
              <a:path w="334" h="858">
                <a:moveTo>
                  <a:pt x="334" y="858"/>
                </a:moveTo>
                <a:lnTo>
                  <a:pt x="334" y="300"/>
                </a:lnTo>
                <a:lnTo>
                  <a:pt x="0" y="0"/>
                </a:lnTo>
              </a:path>
            </a:pathLst>
          </a:custGeom>
          <a:noFill/>
          <a:ln w="9">
            <a:solidFill>
              <a:srgbClr val="FFFFFF"/>
            </a:solidFill>
            <a:round/>
            <a:headEnd/>
            <a:tailEnd/>
          </a:ln>
        </p:spPr>
        <p:txBody>
          <a:bodyPr/>
          <a:lstStyle/>
          <a:p>
            <a:endParaRPr lang="en-US" sz="700" b="1"/>
          </a:p>
        </p:txBody>
      </p:sp>
      <p:sp>
        <p:nvSpPr>
          <p:cNvPr id="122886" name="Freeform 50"/>
          <p:cNvSpPr>
            <a:spLocks/>
          </p:cNvSpPr>
          <p:nvPr/>
        </p:nvSpPr>
        <p:spPr bwMode="auto">
          <a:xfrm>
            <a:off x="7013575" y="3819525"/>
            <a:ext cx="180975" cy="239713"/>
          </a:xfrm>
          <a:custGeom>
            <a:avLst/>
            <a:gdLst>
              <a:gd name="T0" fmla="*/ 0 w 121"/>
              <a:gd name="T1" fmla="*/ 239713 h 160"/>
              <a:gd name="T2" fmla="*/ 180975 w 121"/>
              <a:gd name="T3" fmla="*/ 239713 h 160"/>
              <a:gd name="T4" fmla="*/ 180975 w 121"/>
              <a:gd name="T5" fmla="*/ 0 h 160"/>
              <a:gd name="T6" fmla="*/ 0 60000 65536"/>
              <a:gd name="T7" fmla="*/ 0 60000 65536"/>
              <a:gd name="T8" fmla="*/ 0 60000 65536"/>
              <a:gd name="T9" fmla="*/ 0 w 121"/>
              <a:gd name="T10" fmla="*/ 0 h 160"/>
              <a:gd name="T11" fmla="*/ 121 w 121"/>
              <a:gd name="T12" fmla="*/ 160 h 160"/>
            </a:gdLst>
            <a:ahLst/>
            <a:cxnLst>
              <a:cxn ang="T6">
                <a:pos x="T0" y="T1"/>
              </a:cxn>
              <a:cxn ang="T7">
                <a:pos x="T2" y="T3"/>
              </a:cxn>
              <a:cxn ang="T8">
                <a:pos x="T4" y="T5"/>
              </a:cxn>
            </a:cxnLst>
            <a:rect l="T9" t="T10" r="T11" b="T12"/>
            <a:pathLst>
              <a:path w="121" h="160">
                <a:moveTo>
                  <a:pt x="0" y="160"/>
                </a:moveTo>
                <a:lnTo>
                  <a:pt x="121" y="160"/>
                </a:lnTo>
                <a:lnTo>
                  <a:pt x="121" y="0"/>
                </a:lnTo>
              </a:path>
            </a:pathLst>
          </a:custGeom>
          <a:noFill/>
          <a:ln w="9">
            <a:solidFill>
              <a:srgbClr val="FFFFFF"/>
            </a:solidFill>
            <a:round/>
            <a:headEnd/>
            <a:tailEnd/>
          </a:ln>
        </p:spPr>
        <p:txBody>
          <a:bodyPr/>
          <a:lstStyle/>
          <a:p>
            <a:endParaRPr lang="en-US" sz="700" b="1"/>
          </a:p>
        </p:txBody>
      </p:sp>
      <p:sp>
        <p:nvSpPr>
          <p:cNvPr id="122887" name="Freeform 51"/>
          <p:cNvSpPr>
            <a:spLocks/>
          </p:cNvSpPr>
          <p:nvPr/>
        </p:nvSpPr>
        <p:spPr bwMode="auto">
          <a:xfrm>
            <a:off x="6953250" y="3333750"/>
            <a:ext cx="241300" cy="236538"/>
          </a:xfrm>
          <a:custGeom>
            <a:avLst/>
            <a:gdLst>
              <a:gd name="T0" fmla="*/ 241300 w 161"/>
              <a:gd name="T1" fmla="*/ 236538 h 158"/>
              <a:gd name="T2" fmla="*/ 241300 w 161"/>
              <a:gd name="T3" fmla="*/ 0 h 158"/>
              <a:gd name="T4" fmla="*/ 0 w 161"/>
              <a:gd name="T5" fmla="*/ 0 h 158"/>
              <a:gd name="T6" fmla="*/ 0 60000 65536"/>
              <a:gd name="T7" fmla="*/ 0 60000 65536"/>
              <a:gd name="T8" fmla="*/ 0 60000 65536"/>
              <a:gd name="T9" fmla="*/ 0 w 161"/>
              <a:gd name="T10" fmla="*/ 0 h 158"/>
              <a:gd name="T11" fmla="*/ 161 w 161"/>
              <a:gd name="T12" fmla="*/ 158 h 158"/>
            </a:gdLst>
            <a:ahLst/>
            <a:cxnLst>
              <a:cxn ang="T6">
                <a:pos x="T0" y="T1"/>
              </a:cxn>
              <a:cxn ang="T7">
                <a:pos x="T2" y="T3"/>
              </a:cxn>
              <a:cxn ang="T8">
                <a:pos x="T4" y="T5"/>
              </a:cxn>
            </a:cxnLst>
            <a:rect l="T9" t="T10" r="T11" b="T12"/>
            <a:pathLst>
              <a:path w="161" h="158">
                <a:moveTo>
                  <a:pt x="161" y="158"/>
                </a:moveTo>
                <a:lnTo>
                  <a:pt x="161" y="0"/>
                </a:lnTo>
                <a:lnTo>
                  <a:pt x="0" y="0"/>
                </a:lnTo>
              </a:path>
            </a:pathLst>
          </a:custGeom>
          <a:noFill/>
          <a:ln w="9">
            <a:solidFill>
              <a:srgbClr val="FFFFFF"/>
            </a:solidFill>
            <a:round/>
            <a:headEnd/>
            <a:tailEnd/>
          </a:ln>
        </p:spPr>
        <p:txBody>
          <a:bodyPr/>
          <a:lstStyle/>
          <a:p>
            <a:endParaRPr lang="en-US" sz="700" b="1"/>
          </a:p>
        </p:txBody>
      </p:sp>
      <p:sp>
        <p:nvSpPr>
          <p:cNvPr id="122888" name="Freeform 52"/>
          <p:cNvSpPr>
            <a:spLocks/>
          </p:cNvSpPr>
          <p:nvPr/>
        </p:nvSpPr>
        <p:spPr bwMode="auto">
          <a:xfrm>
            <a:off x="6353175" y="3224213"/>
            <a:ext cx="207963" cy="228600"/>
          </a:xfrm>
          <a:custGeom>
            <a:avLst/>
            <a:gdLst>
              <a:gd name="T0" fmla="*/ 91926 w 138"/>
              <a:gd name="T1" fmla="*/ 218141 h 153"/>
              <a:gd name="T2" fmla="*/ 91926 w 138"/>
              <a:gd name="T3" fmla="*/ 218141 h 153"/>
              <a:gd name="T4" fmla="*/ 110009 w 138"/>
              <a:gd name="T5" fmla="*/ 206188 h 153"/>
              <a:gd name="T6" fmla="*/ 125079 w 138"/>
              <a:gd name="T7" fmla="*/ 194235 h 153"/>
              <a:gd name="T8" fmla="*/ 144670 w 138"/>
              <a:gd name="T9" fmla="*/ 179294 h 153"/>
              <a:gd name="T10" fmla="*/ 159740 w 138"/>
              <a:gd name="T11" fmla="*/ 161365 h 153"/>
              <a:gd name="T12" fmla="*/ 159740 w 138"/>
              <a:gd name="T13" fmla="*/ 161365 h 153"/>
              <a:gd name="T14" fmla="*/ 176316 w 138"/>
              <a:gd name="T15" fmla="*/ 140447 h 153"/>
              <a:gd name="T16" fmla="*/ 189879 w 138"/>
              <a:gd name="T17" fmla="*/ 118035 h 153"/>
              <a:gd name="T18" fmla="*/ 198921 w 138"/>
              <a:gd name="T19" fmla="*/ 95624 h 153"/>
              <a:gd name="T20" fmla="*/ 206456 w 138"/>
              <a:gd name="T21" fmla="*/ 74706 h 153"/>
              <a:gd name="T22" fmla="*/ 207963 w 138"/>
              <a:gd name="T23" fmla="*/ 53788 h 153"/>
              <a:gd name="T24" fmla="*/ 206456 w 138"/>
              <a:gd name="T25" fmla="*/ 38847 h 153"/>
              <a:gd name="T26" fmla="*/ 198921 w 138"/>
              <a:gd name="T27" fmla="*/ 22412 h 153"/>
              <a:gd name="T28" fmla="*/ 197414 w 138"/>
              <a:gd name="T29" fmla="*/ 14941 h 153"/>
              <a:gd name="T30" fmla="*/ 189879 w 138"/>
              <a:gd name="T31" fmla="*/ 10459 h 153"/>
              <a:gd name="T32" fmla="*/ 189879 w 138"/>
              <a:gd name="T33" fmla="*/ 10459 h 153"/>
              <a:gd name="T34" fmla="*/ 185358 w 138"/>
              <a:gd name="T35" fmla="*/ 5976 h 153"/>
              <a:gd name="T36" fmla="*/ 176316 w 138"/>
              <a:gd name="T37" fmla="*/ 4482 h 153"/>
              <a:gd name="T38" fmla="*/ 162754 w 138"/>
              <a:gd name="T39" fmla="*/ 0 h 153"/>
              <a:gd name="T40" fmla="*/ 144670 w 138"/>
              <a:gd name="T41" fmla="*/ 1494 h 153"/>
              <a:gd name="T42" fmla="*/ 125079 w 138"/>
              <a:gd name="T43" fmla="*/ 8965 h 153"/>
              <a:gd name="T44" fmla="*/ 105488 w 138"/>
              <a:gd name="T45" fmla="*/ 17929 h 153"/>
              <a:gd name="T46" fmla="*/ 84391 w 138"/>
              <a:gd name="T47" fmla="*/ 31376 h 153"/>
              <a:gd name="T48" fmla="*/ 66307 w 138"/>
              <a:gd name="T49" fmla="*/ 47812 h 153"/>
              <a:gd name="T50" fmla="*/ 45209 w 138"/>
              <a:gd name="T51" fmla="*/ 67235 h 153"/>
              <a:gd name="T52" fmla="*/ 45209 w 138"/>
              <a:gd name="T53" fmla="*/ 67235 h 153"/>
              <a:gd name="T54" fmla="*/ 30140 w 138"/>
              <a:gd name="T55" fmla="*/ 88153 h 153"/>
              <a:gd name="T56" fmla="*/ 15070 w 138"/>
              <a:gd name="T57" fmla="*/ 110565 h 153"/>
              <a:gd name="T58" fmla="*/ 6028 w 138"/>
              <a:gd name="T59" fmla="*/ 132976 h 153"/>
              <a:gd name="T60" fmla="*/ 1507 w 138"/>
              <a:gd name="T61" fmla="*/ 153894 h 153"/>
              <a:gd name="T62" fmla="*/ 0 w 138"/>
              <a:gd name="T63" fmla="*/ 174812 h 153"/>
              <a:gd name="T64" fmla="*/ 0 w 138"/>
              <a:gd name="T65" fmla="*/ 192741 h 153"/>
              <a:gd name="T66" fmla="*/ 6028 w 138"/>
              <a:gd name="T67" fmla="*/ 206188 h 153"/>
              <a:gd name="T68" fmla="*/ 10549 w 138"/>
              <a:gd name="T69" fmla="*/ 213659 h 153"/>
              <a:gd name="T70" fmla="*/ 15070 w 138"/>
              <a:gd name="T71" fmla="*/ 218141 h 153"/>
              <a:gd name="T72" fmla="*/ 15070 w 138"/>
              <a:gd name="T73" fmla="*/ 218141 h 153"/>
              <a:gd name="T74" fmla="*/ 22605 w 138"/>
              <a:gd name="T75" fmla="*/ 222624 h 153"/>
              <a:gd name="T76" fmla="*/ 30140 w 138"/>
              <a:gd name="T77" fmla="*/ 227106 h 153"/>
              <a:gd name="T78" fmla="*/ 45209 w 138"/>
              <a:gd name="T79" fmla="*/ 228600 h 153"/>
              <a:gd name="T80" fmla="*/ 63293 w 138"/>
              <a:gd name="T81" fmla="*/ 227106 h 153"/>
              <a:gd name="T82" fmla="*/ 84391 w 138"/>
              <a:gd name="T83" fmla="*/ 219635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53"/>
              <a:gd name="T128" fmla="*/ 138 w 138"/>
              <a:gd name="T129" fmla="*/ 153 h 1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53">
                <a:moveTo>
                  <a:pt x="61" y="146"/>
                </a:moveTo>
                <a:lnTo>
                  <a:pt x="61" y="146"/>
                </a:lnTo>
                <a:lnTo>
                  <a:pt x="73" y="138"/>
                </a:lnTo>
                <a:lnTo>
                  <a:pt x="83" y="130"/>
                </a:lnTo>
                <a:lnTo>
                  <a:pt x="96" y="120"/>
                </a:lnTo>
                <a:lnTo>
                  <a:pt x="106" y="108"/>
                </a:lnTo>
                <a:lnTo>
                  <a:pt x="117" y="94"/>
                </a:lnTo>
                <a:lnTo>
                  <a:pt x="126" y="79"/>
                </a:lnTo>
                <a:lnTo>
                  <a:pt x="132" y="64"/>
                </a:lnTo>
                <a:lnTo>
                  <a:pt x="137" y="50"/>
                </a:lnTo>
                <a:lnTo>
                  <a:pt x="138" y="36"/>
                </a:lnTo>
                <a:lnTo>
                  <a:pt x="137" y="26"/>
                </a:lnTo>
                <a:lnTo>
                  <a:pt x="132" y="15"/>
                </a:lnTo>
                <a:lnTo>
                  <a:pt x="131" y="10"/>
                </a:lnTo>
                <a:lnTo>
                  <a:pt x="126" y="7"/>
                </a:lnTo>
                <a:lnTo>
                  <a:pt x="123" y="4"/>
                </a:lnTo>
                <a:lnTo>
                  <a:pt x="117" y="3"/>
                </a:lnTo>
                <a:lnTo>
                  <a:pt x="108" y="0"/>
                </a:lnTo>
                <a:lnTo>
                  <a:pt x="96" y="1"/>
                </a:lnTo>
                <a:lnTo>
                  <a:pt x="83" y="6"/>
                </a:lnTo>
                <a:lnTo>
                  <a:pt x="70" y="12"/>
                </a:lnTo>
                <a:lnTo>
                  <a:pt x="56" y="21"/>
                </a:lnTo>
                <a:lnTo>
                  <a:pt x="44" y="32"/>
                </a:lnTo>
                <a:lnTo>
                  <a:pt x="30" y="45"/>
                </a:lnTo>
                <a:lnTo>
                  <a:pt x="20" y="59"/>
                </a:lnTo>
                <a:lnTo>
                  <a:pt x="10" y="74"/>
                </a:lnTo>
                <a:lnTo>
                  <a:pt x="4" y="89"/>
                </a:lnTo>
                <a:lnTo>
                  <a:pt x="1" y="103"/>
                </a:lnTo>
                <a:lnTo>
                  <a:pt x="0" y="117"/>
                </a:lnTo>
                <a:lnTo>
                  <a:pt x="0" y="129"/>
                </a:lnTo>
                <a:lnTo>
                  <a:pt x="4" y="138"/>
                </a:lnTo>
                <a:lnTo>
                  <a:pt x="7" y="143"/>
                </a:lnTo>
                <a:lnTo>
                  <a:pt x="10" y="146"/>
                </a:lnTo>
                <a:lnTo>
                  <a:pt x="15" y="149"/>
                </a:lnTo>
                <a:lnTo>
                  <a:pt x="20" y="152"/>
                </a:lnTo>
                <a:lnTo>
                  <a:pt x="30" y="153"/>
                </a:lnTo>
                <a:lnTo>
                  <a:pt x="42" y="152"/>
                </a:lnTo>
                <a:lnTo>
                  <a:pt x="56" y="147"/>
                </a:lnTo>
              </a:path>
            </a:pathLst>
          </a:custGeom>
          <a:noFill/>
          <a:ln w="9">
            <a:solidFill>
              <a:srgbClr val="FFFFFF"/>
            </a:solidFill>
            <a:round/>
            <a:headEnd/>
            <a:tailEnd/>
          </a:ln>
        </p:spPr>
        <p:txBody>
          <a:bodyPr/>
          <a:lstStyle/>
          <a:p>
            <a:endParaRPr lang="en-US" sz="700" b="1"/>
          </a:p>
        </p:txBody>
      </p:sp>
      <p:sp>
        <p:nvSpPr>
          <p:cNvPr id="122889" name="Freeform 53"/>
          <p:cNvSpPr>
            <a:spLocks/>
          </p:cNvSpPr>
          <p:nvPr/>
        </p:nvSpPr>
        <p:spPr bwMode="auto">
          <a:xfrm>
            <a:off x="6538913" y="1903413"/>
            <a:ext cx="269875" cy="1333500"/>
          </a:xfrm>
          <a:custGeom>
            <a:avLst/>
            <a:gdLst>
              <a:gd name="T0" fmla="*/ 0 w 181"/>
              <a:gd name="T1" fmla="*/ 1333500 h 891"/>
              <a:gd name="T2" fmla="*/ 269875 w 181"/>
              <a:gd name="T3" fmla="*/ 984785 h 891"/>
              <a:gd name="T4" fmla="*/ 269875 w 181"/>
              <a:gd name="T5" fmla="*/ 0 h 891"/>
              <a:gd name="T6" fmla="*/ 0 60000 65536"/>
              <a:gd name="T7" fmla="*/ 0 60000 65536"/>
              <a:gd name="T8" fmla="*/ 0 60000 65536"/>
              <a:gd name="T9" fmla="*/ 0 w 181"/>
              <a:gd name="T10" fmla="*/ 0 h 891"/>
              <a:gd name="T11" fmla="*/ 181 w 181"/>
              <a:gd name="T12" fmla="*/ 891 h 891"/>
            </a:gdLst>
            <a:ahLst/>
            <a:cxnLst>
              <a:cxn ang="T6">
                <a:pos x="T0" y="T1"/>
              </a:cxn>
              <a:cxn ang="T7">
                <a:pos x="T2" y="T3"/>
              </a:cxn>
              <a:cxn ang="T8">
                <a:pos x="T4" y="T5"/>
              </a:cxn>
            </a:cxnLst>
            <a:rect l="T9" t="T10" r="T11" b="T12"/>
            <a:pathLst>
              <a:path w="181" h="891">
                <a:moveTo>
                  <a:pt x="0" y="891"/>
                </a:moveTo>
                <a:lnTo>
                  <a:pt x="181" y="658"/>
                </a:lnTo>
                <a:lnTo>
                  <a:pt x="181" y="0"/>
                </a:lnTo>
              </a:path>
            </a:pathLst>
          </a:custGeom>
          <a:noFill/>
          <a:ln w="9">
            <a:solidFill>
              <a:srgbClr val="FFFFFF"/>
            </a:solidFill>
            <a:round/>
            <a:headEnd/>
            <a:tailEnd/>
          </a:ln>
        </p:spPr>
        <p:txBody>
          <a:bodyPr/>
          <a:lstStyle/>
          <a:p>
            <a:endParaRPr lang="en-US" sz="700" b="1"/>
          </a:p>
        </p:txBody>
      </p:sp>
      <p:sp>
        <p:nvSpPr>
          <p:cNvPr id="122890" name="Freeform 54"/>
          <p:cNvSpPr>
            <a:spLocks/>
          </p:cNvSpPr>
          <p:nvPr/>
        </p:nvSpPr>
        <p:spPr bwMode="auto">
          <a:xfrm>
            <a:off x="5600700" y="4143375"/>
            <a:ext cx="501650" cy="1282700"/>
          </a:xfrm>
          <a:custGeom>
            <a:avLst/>
            <a:gdLst>
              <a:gd name="T0" fmla="*/ 501650 w 335"/>
              <a:gd name="T1" fmla="*/ 1282700 h 857"/>
              <a:gd name="T2" fmla="*/ 501650 w 335"/>
              <a:gd name="T3" fmla="*/ 447523 h 857"/>
              <a:gd name="T4" fmla="*/ 0 w 335"/>
              <a:gd name="T5" fmla="*/ 0 h 857"/>
              <a:gd name="T6" fmla="*/ 0 60000 65536"/>
              <a:gd name="T7" fmla="*/ 0 60000 65536"/>
              <a:gd name="T8" fmla="*/ 0 60000 65536"/>
              <a:gd name="T9" fmla="*/ 0 w 335"/>
              <a:gd name="T10" fmla="*/ 0 h 857"/>
              <a:gd name="T11" fmla="*/ 335 w 335"/>
              <a:gd name="T12" fmla="*/ 857 h 857"/>
            </a:gdLst>
            <a:ahLst/>
            <a:cxnLst>
              <a:cxn ang="T6">
                <a:pos x="T0" y="T1"/>
              </a:cxn>
              <a:cxn ang="T7">
                <a:pos x="T2" y="T3"/>
              </a:cxn>
              <a:cxn ang="T8">
                <a:pos x="T4" y="T5"/>
              </a:cxn>
            </a:cxnLst>
            <a:rect l="T9" t="T10" r="T11" b="T12"/>
            <a:pathLst>
              <a:path w="335" h="857">
                <a:moveTo>
                  <a:pt x="335" y="857"/>
                </a:moveTo>
                <a:lnTo>
                  <a:pt x="335" y="299"/>
                </a:lnTo>
                <a:lnTo>
                  <a:pt x="0" y="0"/>
                </a:lnTo>
              </a:path>
            </a:pathLst>
          </a:custGeom>
          <a:noFill/>
          <a:ln w="6">
            <a:solidFill>
              <a:srgbClr val="000000"/>
            </a:solidFill>
            <a:round/>
            <a:headEnd/>
            <a:tailEnd/>
          </a:ln>
        </p:spPr>
        <p:txBody>
          <a:bodyPr/>
          <a:lstStyle/>
          <a:p>
            <a:endParaRPr lang="en-US" sz="700" b="1"/>
          </a:p>
        </p:txBody>
      </p:sp>
      <p:sp>
        <p:nvSpPr>
          <p:cNvPr id="122891" name="Freeform 55"/>
          <p:cNvSpPr>
            <a:spLocks/>
          </p:cNvSpPr>
          <p:nvPr/>
        </p:nvSpPr>
        <p:spPr bwMode="auto">
          <a:xfrm>
            <a:off x="7005638" y="3811588"/>
            <a:ext cx="182562" cy="239712"/>
          </a:xfrm>
          <a:custGeom>
            <a:avLst/>
            <a:gdLst>
              <a:gd name="T0" fmla="*/ 0 w 122"/>
              <a:gd name="T1" fmla="*/ 239712 h 160"/>
              <a:gd name="T2" fmla="*/ 182562 w 122"/>
              <a:gd name="T3" fmla="*/ 239712 h 160"/>
              <a:gd name="T4" fmla="*/ 182562 w 122"/>
              <a:gd name="T5" fmla="*/ 0 h 160"/>
              <a:gd name="T6" fmla="*/ 0 60000 65536"/>
              <a:gd name="T7" fmla="*/ 0 60000 65536"/>
              <a:gd name="T8" fmla="*/ 0 60000 65536"/>
              <a:gd name="T9" fmla="*/ 0 w 122"/>
              <a:gd name="T10" fmla="*/ 0 h 160"/>
              <a:gd name="T11" fmla="*/ 122 w 122"/>
              <a:gd name="T12" fmla="*/ 160 h 160"/>
            </a:gdLst>
            <a:ahLst/>
            <a:cxnLst>
              <a:cxn ang="T6">
                <a:pos x="T0" y="T1"/>
              </a:cxn>
              <a:cxn ang="T7">
                <a:pos x="T2" y="T3"/>
              </a:cxn>
              <a:cxn ang="T8">
                <a:pos x="T4" y="T5"/>
              </a:cxn>
            </a:cxnLst>
            <a:rect l="T9" t="T10" r="T11" b="T12"/>
            <a:pathLst>
              <a:path w="122" h="160">
                <a:moveTo>
                  <a:pt x="0" y="160"/>
                </a:moveTo>
                <a:lnTo>
                  <a:pt x="122" y="160"/>
                </a:lnTo>
                <a:lnTo>
                  <a:pt x="122" y="0"/>
                </a:lnTo>
              </a:path>
            </a:pathLst>
          </a:custGeom>
          <a:noFill/>
          <a:ln w="6">
            <a:solidFill>
              <a:srgbClr val="000000"/>
            </a:solidFill>
            <a:round/>
            <a:headEnd/>
            <a:tailEnd/>
          </a:ln>
        </p:spPr>
        <p:txBody>
          <a:bodyPr/>
          <a:lstStyle/>
          <a:p>
            <a:endParaRPr lang="en-US" sz="700" b="1"/>
          </a:p>
        </p:txBody>
      </p:sp>
      <p:sp>
        <p:nvSpPr>
          <p:cNvPr id="122892" name="Freeform 56"/>
          <p:cNvSpPr>
            <a:spLocks/>
          </p:cNvSpPr>
          <p:nvPr/>
        </p:nvSpPr>
        <p:spPr bwMode="auto">
          <a:xfrm>
            <a:off x="6946900" y="3325813"/>
            <a:ext cx="241300" cy="236537"/>
          </a:xfrm>
          <a:custGeom>
            <a:avLst/>
            <a:gdLst>
              <a:gd name="T0" fmla="*/ 241300 w 161"/>
              <a:gd name="T1" fmla="*/ 236537 h 158"/>
              <a:gd name="T2" fmla="*/ 241300 w 161"/>
              <a:gd name="T3" fmla="*/ 0 h 158"/>
              <a:gd name="T4" fmla="*/ 0 w 161"/>
              <a:gd name="T5" fmla="*/ 0 h 158"/>
              <a:gd name="T6" fmla="*/ 0 60000 65536"/>
              <a:gd name="T7" fmla="*/ 0 60000 65536"/>
              <a:gd name="T8" fmla="*/ 0 60000 65536"/>
              <a:gd name="T9" fmla="*/ 0 w 161"/>
              <a:gd name="T10" fmla="*/ 0 h 158"/>
              <a:gd name="T11" fmla="*/ 161 w 161"/>
              <a:gd name="T12" fmla="*/ 158 h 158"/>
            </a:gdLst>
            <a:ahLst/>
            <a:cxnLst>
              <a:cxn ang="T6">
                <a:pos x="T0" y="T1"/>
              </a:cxn>
              <a:cxn ang="T7">
                <a:pos x="T2" y="T3"/>
              </a:cxn>
              <a:cxn ang="T8">
                <a:pos x="T4" y="T5"/>
              </a:cxn>
            </a:cxnLst>
            <a:rect l="T9" t="T10" r="T11" b="T12"/>
            <a:pathLst>
              <a:path w="161" h="158">
                <a:moveTo>
                  <a:pt x="161" y="158"/>
                </a:moveTo>
                <a:lnTo>
                  <a:pt x="161" y="0"/>
                </a:lnTo>
                <a:lnTo>
                  <a:pt x="0" y="0"/>
                </a:lnTo>
              </a:path>
            </a:pathLst>
          </a:custGeom>
          <a:noFill/>
          <a:ln w="6">
            <a:solidFill>
              <a:srgbClr val="000000"/>
            </a:solidFill>
            <a:round/>
            <a:headEnd/>
            <a:tailEnd/>
          </a:ln>
        </p:spPr>
        <p:txBody>
          <a:bodyPr/>
          <a:lstStyle/>
          <a:p>
            <a:endParaRPr lang="en-US" sz="700" b="1"/>
          </a:p>
        </p:txBody>
      </p:sp>
      <p:sp>
        <p:nvSpPr>
          <p:cNvPr id="122893" name="Freeform 57"/>
          <p:cNvSpPr>
            <a:spLocks/>
          </p:cNvSpPr>
          <p:nvPr/>
        </p:nvSpPr>
        <p:spPr bwMode="auto">
          <a:xfrm>
            <a:off x="6511925" y="3298825"/>
            <a:ext cx="34925" cy="73025"/>
          </a:xfrm>
          <a:custGeom>
            <a:avLst/>
            <a:gdLst>
              <a:gd name="T0" fmla="*/ 0 w 25"/>
              <a:gd name="T1" fmla="*/ 73025 h 49"/>
              <a:gd name="T2" fmla="*/ 0 w 25"/>
              <a:gd name="T3" fmla="*/ 73025 h 49"/>
              <a:gd name="T4" fmla="*/ 11176 w 25"/>
              <a:gd name="T5" fmla="*/ 53651 h 49"/>
              <a:gd name="T6" fmla="*/ 20955 w 25"/>
              <a:gd name="T7" fmla="*/ 35767 h 49"/>
              <a:gd name="T8" fmla="*/ 30734 w 25"/>
              <a:gd name="T9" fmla="*/ 17884 h 49"/>
              <a:gd name="T10" fmla="*/ 34925 w 25"/>
              <a:gd name="T11" fmla="*/ 0 h 49"/>
              <a:gd name="T12" fmla="*/ 0 60000 65536"/>
              <a:gd name="T13" fmla="*/ 0 60000 65536"/>
              <a:gd name="T14" fmla="*/ 0 60000 65536"/>
              <a:gd name="T15" fmla="*/ 0 60000 65536"/>
              <a:gd name="T16" fmla="*/ 0 60000 65536"/>
              <a:gd name="T17" fmla="*/ 0 60000 65536"/>
              <a:gd name="T18" fmla="*/ 0 w 25"/>
              <a:gd name="T19" fmla="*/ 0 h 49"/>
              <a:gd name="T20" fmla="*/ 25 w 25"/>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25" h="49">
                <a:moveTo>
                  <a:pt x="0" y="49"/>
                </a:moveTo>
                <a:lnTo>
                  <a:pt x="0" y="49"/>
                </a:lnTo>
                <a:lnTo>
                  <a:pt x="8" y="36"/>
                </a:lnTo>
                <a:lnTo>
                  <a:pt x="15" y="24"/>
                </a:lnTo>
                <a:lnTo>
                  <a:pt x="22" y="12"/>
                </a:lnTo>
                <a:lnTo>
                  <a:pt x="25" y="0"/>
                </a:lnTo>
              </a:path>
            </a:pathLst>
          </a:custGeom>
          <a:noFill/>
          <a:ln w="6">
            <a:solidFill>
              <a:srgbClr val="000000"/>
            </a:solidFill>
            <a:round/>
            <a:headEnd/>
            <a:tailEnd/>
          </a:ln>
        </p:spPr>
        <p:txBody>
          <a:bodyPr/>
          <a:lstStyle/>
          <a:p>
            <a:endParaRPr lang="en-US" sz="700" b="1"/>
          </a:p>
        </p:txBody>
      </p:sp>
      <p:sp>
        <p:nvSpPr>
          <p:cNvPr id="122894" name="Freeform 58"/>
          <p:cNvSpPr>
            <a:spLocks/>
          </p:cNvSpPr>
          <p:nvPr/>
        </p:nvSpPr>
        <p:spPr bwMode="auto">
          <a:xfrm>
            <a:off x="6467475" y="3382963"/>
            <a:ext cx="34925" cy="31750"/>
          </a:xfrm>
          <a:custGeom>
            <a:avLst/>
            <a:gdLst>
              <a:gd name="T0" fmla="*/ 0 w 23"/>
              <a:gd name="T1" fmla="*/ 31750 h 21"/>
              <a:gd name="T2" fmla="*/ 0 w 23"/>
              <a:gd name="T3" fmla="*/ 31750 h 21"/>
              <a:gd name="T4" fmla="*/ 19740 w 23"/>
              <a:gd name="T5" fmla="*/ 16631 h 21"/>
              <a:gd name="T6" fmla="*/ 34925 w 23"/>
              <a:gd name="T7" fmla="*/ 0 h 21"/>
              <a:gd name="T8" fmla="*/ 0 60000 65536"/>
              <a:gd name="T9" fmla="*/ 0 60000 65536"/>
              <a:gd name="T10" fmla="*/ 0 60000 65536"/>
              <a:gd name="T11" fmla="*/ 0 60000 65536"/>
              <a:gd name="T12" fmla="*/ 0 w 23"/>
              <a:gd name="T13" fmla="*/ 0 h 21"/>
              <a:gd name="T14" fmla="*/ 23 w 23"/>
              <a:gd name="T15" fmla="*/ 21 h 21"/>
            </a:gdLst>
            <a:ahLst/>
            <a:cxnLst>
              <a:cxn ang="T8">
                <a:pos x="T0" y="T1"/>
              </a:cxn>
              <a:cxn ang="T9">
                <a:pos x="T2" y="T3"/>
              </a:cxn>
              <a:cxn ang="T10">
                <a:pos x="T4" y="T5"/>
              </a:cxn>
              <a:cxn ang="T11">
                <a:pos x="T6" y="T7"/>
              </a:cxn>
            </a:cxnLst>
            <a:rect l="T12" t="T13" r="T14" b="T15"/>
            <a:pathLst>
              <a:path w="23" h="21">
                <a:moveTo>
                  <a:pt x="0" y="21"/>
                </a:moveTo>
                <a:lnTo>
                  <a:pt x="0" y="21"/>
                </a:lnTo>
                <a:lnTo>
                  <a:pt x="13" y="11"/>
                </a:lnTo>
                <a:lnTo>
                  <a:pt x="23" y="0"/>
                </a:lnTo>
              </a:path>
            </a:pathLst>
          </a:custGeom>
          <a:noFill/>
          <a:ln w="6">
            <a:solidFill>
              <a:srgbClr val="000000"/>
            </a:solidFill>
            <a:round/>
            <a:headEnd/>
            <a:tailEnd/>
          </a:ln>
        </p:spPr>
        <p:txBody>
          <a:bodyPr/>
          <a:lstStyle/>
          <a:p>
            <a:endParaRPr lang="en-US" sz="700" b="1"/>
          </a:p>
        </p:txBody>
      </p:sp>
      <p:sp>
        <p:nvSpPr>
          <p:cNvPr id="122895" name="Freeform 59"/>
          <p:cNvSpPr>
            <a:spLocks/>
          </p:cNvSpPr>
          <p:nvPr/>
        </p:nvSpPr>
        <p:spPr bwMode="auto">
          <a:xfrm>
            <a:off x="6438900" y="3421063"/>
            <a:ext cx="20638" cy="12700"/>
          </a:xfrm>
          <a:custGeom>
            <a:avLst/>
            <a:gdLst>
              <a:gd name="T0" fmla="*/ 0 w 13"/>
              <a:gd name="T1" fmla="*/ 12700 h 8"/>
              <a:gd name="T2" fmla="*/ 0 w 13"/>
              <a:gd name="T3" fmla="*/ 12700 h 8"/>
              <a:gd name="T4" fmla="*/ 20638 w 13"/>
              <a:gd name="T5" fmla="*/ 0 h 8"/>
              <a:gd name="T6" fmla="*/ 0 60000 65536"/>
              <a:gd name="T7" fmla="*/ 0 60000 65536"/>
              <a:gd name="T8" fmla="*/ 0 60000 65536"/>
              <a:gd name="T9" fmla="*/ 0 w 13"/>
              <a:gd name="T10" fmla="*/ 0 h 8"/>
              <a:gd name="T11" fmla="*/ 13 w 13"/>
              <a:gd name="T12" fmla="*/ 8 h 8"/>
            </a:gdLst>
            <a:ahLst/>
            <a:cxnLst>
              <a:cxn ang="T6">
                <a:pos x="T0" y="T1"/>
              </a:cxn>
              <a:cxn ang="T7">
                <a:pos x="T2" y="T3"/>
              </a:cxn>
              <a:cxn ang="T8">
                <a:pos x="T4" y="T5"/>
              </a:cxn>
            </a:cxnLst>
            <a:rect l="T9" t="T10" r="T11" b="T12"/>
            <a:pathLst>
              <a:path w="13" h="8">
                <a:moveTo>
                  <a:pt x="0" y="8"/>
                </a:moveTo>
                <a:lnTo>
                  <a:pt x="0" y="8"/>
                </a:lnTo>
                <a:lnTo>
                  <a:pt x="13" y="0"/>
                </a:lnTo>
              </a:path>
            </a:pathLst>
          </a:custGeom>
          <a:noFill/>
          <a:ln w="6">
            <a:solidFill>
              <a:srgbClr val="000000"/>
            </a:solidFill>
            <a:round/>
            <a:headEnd/>
            <a:tailEnd/>
          </a:ln>
        </p:spPr>
        <p:txBody>
          <a:bodyPr/>
          <a:lstStyle/>
          <a:p>
            <a:endParaRPr lang="en-US" sz="700" b="1"/>
          </a:p>
        </p:txBody>
      </p:sp>
      <p:sp>
        <p:nvSpPr>
          <p:cNvPr id="122896" name="Freeform 60"/>
          <p:cNvSpPr>
            <a:spLocks/>
          </p:cNvSpPr>
          <p:nvPr/>
        </p:nvSpPr>
        <p:spPr bwMode="auto">
          <a:xfrm>
            <a:off x="6345238" y="3216275"/>
            <a:ext cx="207962" cy="230188"/>
          </a:xfrm>
          <a:custGeom>
            <a:avLst/>
            <a:gdLst>
              <a:gd name="T0" fmla="*/ 204970 w 139"/>
              <a:gd name="T1" fmla="*/ 68757 h 154"/>
              <a:gd name="T2" fmla="*/ 204970 w 139"/>
              <a:gd name="T3" fmla="*/ 68757 h 154"/>
              <a:gd name="T4" fmla="*/ 207962 w 139"/>
              <a:gd name="T5" fmla="*/ 50821 h 154"/>
              <a:gd name="T6" fmla="*/ 204970 w 139"/>
              <a:gd name="T7" fmla="*/ 34379 h 154"/>
              <a:gd name="T8" fmla="*/ 198985 w 139"/>
              <a:gd name="T9" fmla="*/ 22421 h 154"/>
              <a:gd name="T10" fmla="*/ 188512 w 139"/>
              <a:gd name="T11" fmla="*/ 11958 h 154"/>
              <a:gd name="T12" fmla="*/ 188512 w 139"/>
              <a:gd name="T13" fmla="*/ 11958 h 154"/>
              <a:gd name="T14" fmla="*/ 184024 w 139"/>
              <a:gd name="T15" fmla="*/ 7474 h 154"/>
              <a:gd name="T16" fmla="*/ 178039 w 139"/>
              <a:gd name="T17" fmla="*/ 4484 h 154"/>
              <a:gd name="T18" fmla="*/ 161582 w 139"/>
              <a:gd name="T19" fmla="*/ 0 h 154"/>
              <a:gd name="T20" fmla="*/ 143628 w 139"/>
              <a:gd name="T21" fmla="*/ 2989 h 154"/>
              <a:gd name="T22" fmla="*/ 125675 w 139"/>
              <a:gd name="T23" fmla="*/ 8968 h 154"/>
              <a:gd name="T24" fmla="*/ 104729 w 139"/>
              <a:gd name="T25" fmla="*/ 17937 h 154"/>
              <a:gd name="T26" fmla="*/ 83783 w 139"/>
              <a:gd name="T27" fmla="*/ 31389 h 154"/>
              <a:gd name="T28" fmla="*/ 65830 w 139"/>
              <a:gd name="T29" fmla="*/ 47831 h 154"/>
              <a:gd name="T30" fmla="*/ 46380 w 139"/>
              <a:gd name="T31" fmla="*/ 68757 h 154"/>
              <a:gd name="T32" fmla="*/ 46380 w 139"/>
              <a:gd name="T33" fmla="*/ 68757 h 154"/>
              <a:gd name="T34" fmla="*/ 29923 w 139"/>
              <a:gd name="T35" fmla="*/ 91178 h 154"/>
              <a:gd name="T36" fmla="*/ 17954 w 139"/>
              <a:gd name="T37" fmla="*/ 112105 h 154"/>
              <a:gd name="T38" fmla="*/ 7481 w 139"/>
              <a:gd name="T39" fmla="*/ 134525 h 154"/>
              <a:gd name="T40" fmla="*/ 2992 w 139"/>
              <a:gd name="T41" fmla="*/ 155452 h 154"/>
              <a:gd name="T42" fmla="*/ 0 w 139"/>
              <a:gd name="T43" fmla="*/ 174883 h 154"/>
              <a:gd name="T44" fmla="*/ 0 w 139"/>
              <a:gd name="T45" fmla="*/ 192820 h 154"/>
              <a:gd name="T46" fmla="*/ 7481 w 139"/>
              <a:gd name="T47" fmla="*/ 207767 h 154"/>
              <a:gd name="T48" fmla="*/ 11969 w 139"/>
              <a:gd name="T49" fmla="*/ 213746 h 154"/>
              <a:gd name="T50" fmla="*/ 16457 w 139"/>
              <a:gd name="T51" fmla="*/ 218230 h 154"/>
              <a:gd name="T52" fmla="*/ 16457 w 139"/>
              <a:gd name="T53" fmla="*/ 218230 h 154"/>
              <a:gd name="T54" fmla="*/ 22442 w 139"/>
              <a:gd name="T55" fmla="*/ 222714 h 154"/>
              <a:gd name="T56" fmla="*/ 29923 w 139"/>
              <a:gd name="T57" fmla="*/ 227199 h 154"/>
              <a:gd name="T58" fmla="*/ 46380 w 139"/>
              <a:gd name="T59" fmla="*/ 230188 h 154"/>
              <a:gd name="T60" fmla="*/ 61341 w 139"/>
              <a:gd name="T61" fmla="*/ 227199 h 154"/>
              <a:gd name="T62" fmla="*/ 82287 w 139"/>
              <a:gd name="T63" fmla="*/ 222714 h 1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154"/>
              <a:gd name="T98" fmla="*/ 139 w 139"/>
              <a:gd name="T99" fmla="*/ 154 h 1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154">
                <a:moveTo>
                  <a:pt x="137" y="46"/>
                </a:moveTo>
                <a:lnTo>
                  <a:pt x="137" y="46"/>
                </a:lnTo>
                <a:lnTo>
                  <a:pt x="139" y="34"/>
                </a:lnTo>
                <a:lnTo>
                  <a:pt x="137" y="23"/>
                </a:lnTo>
                <a:lnTo>
                  <a:pt x="133" y="15"/>
                </a:lnTo>
                <a:lnTo>
                  <a:pt x="126" y="8"/>
                </a:lnTo>
                <a:lnTo>
                  <a:pt x="123" y="5"/>
                </a:lnTo>
                <a:lnTo>
                  <a:pt x="119" y="3"/>
                </a:lnTo>
                <a:lnTo>
                  <a:pt x="108" y="0"/>
                </a:lnTo>
                <a:lnTo>
                  <a:pt x="96" y="2"/>
                </a:lnTo>
                <a:lnTo>
                  <a:pt x="84" y="6"/>
                </a:lnTo>
                <a:lnTo>
                  <a:pt x="70" y="12"/>
                </a:lnTo>
                <a:lnTo>
                  <a:pt x="56" y="21"/>
                </a:lnTo>
                <a:lnTo>
                  <a:pt x="44" y="32"/>
                </a:lnTo>
                <a:lnTo>
                  <a:pt x="31" y="46"/>
                </a:lnTo>
                <a:lnTo>
                  <a:pt x="20" y="61"/>
                </a:lnTo>
                <a:lnTo>
                  <a:pt x="12" y="75"/>
                </a:lnTo>
                <a:lnTo>
                  <a:pt x="5" y="90"/>
                </a:lnTo>
                <a:lnTo>
                  <a:pt x="2" y="104"/>
                </a:lnTo>
                <a:lnTo>
                  <a:pt x="0" y="117"/>
                </a:lnTo>
                <a:lnTo>
                  <a:pt x="0" y="129"/>
                </a:lnTo>
                <a:lnTo>
                  <a:pt x="5" y="139"/>
                </a:lnTo>
                <a:lnTo>
                  <a:pt x="8" y="143"/>
                </a:lnTo>
                <a:lnTo>
                  <a:pt x="11" y="146"/>
                </a:lnTo>
                <a:lnTo>
                  <a:pt x="15" y="149"/>
                </a:lnTo>
                <a:lnTo>
                  <a:pt x="20" y="152"/>
                </a:lnTo>
                <a:lnTo>
                  <a:pt x="31" y="154"/>
                </a:lnTo>
                <a:lnTo>
                  <a:pt x="41" y="152"/>
                </a:lnTo>
                <a:lnTo>
                  <a:pt x="55" y="149"/>
                </a:lnTo>
              </a:path>
            </a:pathLst>
          </a:custGeom>
          <a:noFill/>
          <a:ln w="6">
            <a:solidFill>
              <a:srgbClr val="000000"/>
            </a:solidFill>
            <a:round/>
            <a:headEnd/>
            <a:tailEnd/>
          </a:ln>
        </p:spPr>
        <p:txBody>
          <a:bodyPr/>
          <a:lstStyle/>
          <a:p>
            <a:endParaRPr lang="en-US" sz="700" b="1"/>
          </a:p>
        </p:txBody>
      </p:sp>
      <p:sp>
        <p:nvSpPr>
          <p:cNvPr id="122897" name="Freeform 61"/>
          <p:cNvSpPr>
            <a:spLocks/>
          </p:cNvSpPr>
          <p:nvPr/>
        </p:nvSpPr>
        <p:spPr bwMode="auto">
          <a:xfrm>
            <a:off x="6532563" y="1895475"/>
            <a:ext cx="271462" cy="1335088"/>
          </a:xfrm>
          <a:custGeom>
            <a:avLst/>
            <a:gdLst>
              <a:gd name="T0" fmla="*/ 0 w 181"/>
              <a:gd name="T1" fmla="*/ 1335088 h 891"/>
              <a:gd name="T2" fmla="*/ 271462 w 181"/>
              <a:gd name="T3" fmla="*/ 987456 h 891"/>
              <a:gd name="T4" fmla="*/ 271462 w 181"/>
              <a:gd name="T5" fmla="*/ 0 h 891"/>
              <a:gd name="T6" fmla="*/ 0 60000 65536"/>
              <a:gd name="T7" fmla="*/ 0 60000 65536"/>
              <a:gd name="T8" fmla="*/ 0 60000 65536"/>
              <a:gd name="T9" fmla="*/ 0 w 181"/>
              <a:gd name="T10" fmla="*/ 0 h 891"/>
              <a:gd name="T11" fmla="*/ 181 w 181"/>
              <a:gd name="T12" fmla="*/ 891 h 891"/>
            </a:gdLst>
            <a:ahLst/>
            <a:cxnLst>
              <a:cxn ang="T6">
                <a:pos x="T0" y="T1"/>
              </a:cxn>
              <a:cxn ang="T7">
                <a:pos x="T2" y="T3"/>
              </a:cxn>
              <a:cxn ang="T8">
                <a:pos x="T4" y="T5"/>
              </a:cxn>
            </a:cxnLst>
            <a:rect l="T9" t="T10" r="T11" b="T12"/>
            <a:pathLst>
              <a:path w="181" h="891">
                <a:moveTo>
                  <a:pt x="0" y="891"/>
                </a:moveTo>
                <a:lnTo>
                  <a:pt x="181" y="659"/>
                </a:lnTo>
                <a:lnTo>
                  <a:pt x="181" y="0"/>
                </a:lnTo>
              </a:path>
            </a:pathLst>
          </a:custGeom>
          <a:noFill/>
          <a:ln w="6">
            <a:solidFill>
              <a:srgbClr val="000000"/>
            </a:solidFill>
            <a:round/>
            <a:headEnd/>
            <a:tailEnd/>
          </a:ln>
        </p:spPr>
        <p:txBody>
          <a:bodyPr/>
          <a:lstStyle/>
          <a:p>
            <a:endParaRPr lang="en-US" sz="700" b="1"/>
          </a:p>
        </p:txBody>
      </p:sp>
      <p:sp>
        <p:nvSpPr>
          <p:cNvPr id="122898" name="Freeform 62"/>
          <p:cNvSpPr>
            <a:spLocks/>
          </p:cNvSpPr>
          <p:nvPr/>
        </p:nvSpPr>
        <p:spPr bwMode="auto">
          <a:xfrm>
            <a:off x="5053013" y="3802063"/>
            <a:ext cx="187325" cy="228600"/>
          </a:xfrm>
          <a:custGeom>
            <a:avLst/>
            <a:gdLst>
              <a:gd name="T0" fmla="*/ 187325 w 126"/>
              <a:gd name="T1" fmla="*/ 56776 h 153"/>
              <a:gd name="T2" fmla="*/ 187325 w 126"/>
              <a:gd name="T3" fmla="*/ 56776 h 153"/>
              <a:gd name="T4" fmla="*/ 187325 w 126"/>
              <a:gd name="T5" fmla="*/ 40341 h 153"/>
              <a:gd name="T6" fmla="*/ 182865 w 126"/>
              <a:gd name="T7" fmla="*/ 26894 h 153"/>
              <a:gd name="T8" fmla="*/ 178405 w 126"/>
              <a:gd name="T9" fmla="*/ 16435 h 153"/>
              <a:gd name="T10" fmla="*/ 169485 w 126"/>
              <a:gd name="T11" fmla="*/ 5976 h 153"/>
              <a:gd name="T12" fmla="*/ 169485 w 126"/>
              <a:gd name="T13" fmla="*/ 5976 h 153"/>
              <a:gd name="T14" fmla="*/ 156104 w 126"/>
              <a:gd name="T15" fmla="*/ 1494 h 153"/>
              <a:gd name="T16" fmla="*/ 142724 w 126"/>
              <a:gd name="T17" fmla="*/ 0 h 153"/>
              <a:gd name="T18" fmla="*/ 124883 w 126"/>
              <a:gd name="T19" fmla="*/ 4482 h 153"/>
              <a:gd name="T20" fmla="*/ 108530 w 126"/>
              <a:gd name="T21" fmla="*/ 10459 h 153"/>
              <a:gd name="T22" fmla="*/ 90689 w 126"/>
              <a:gd name="T23" fmla="*/ 22412 h 153"/>
              <a:gd name="T24" fmla="*/ 72849 w 126"/>
              <a:gd name="T25" fmla="*/ 35859 h 153"/>
              <a:gd name="T26" fmla="*/ 55008 w 126"/>
              <a:gd name="T27" fmla="*/ 53788 h 153"/>
              <a:gd name="T28" fmla="*/ 38654 w 126"/>
              <a:gd name="T29" fmla="*/ 77694 h 153"/>
              <a:gd name="T30" fmla="*/ 38654 w 126"/>
              <a:gd name="T31" fmla="*/ 77694 h 153"/>
              <a:gd name="T32" fmla="*/ 25274 w 126"/>
              <a:gd name="T33" fmla="*/ 97118 h 153"/>
              <a:gd name="T34" fmla="*/ 13380 w 126"/>
              <a:gd name="T35" fmla="*/ 119529 h 153"/>
              <a:gd name="T36" fmla="*/ 7434 w 126"/>
              <a:gd name="T37" fmla="*/ 143435 h 153"/>
              <a:gd name="T38" fmla="*/ 2973 w 126"/>
              <a:gd name="T39" fmla="*/ 162859 h 153"/>
              <a:gd name="T40" fmla="*/ 0 w 126"/>
              <a:gd name="T41" fmla="*/ 183776 h 153"/>
              <a:gd name="T42" fmla="*/ 2973 w 126"/>
              <a:gd name="T43" fmla="*/ 200212 h 153"/>
              <a:gd name="T44" fmla="*/ 8920 w 126"/>
              <a:gd name="T45" fmla="*/ 213659 h 153"/>
              <a:gd name="T46" fmla="*/ 17840 w 126"/>
              <a:gd name="T47" fmla="*/ 222624 h 153"/>
              <a:gd name="T48" fmla="*/ 17840 w 126"/>
              <a:gd name="T49" fmla="*/ 222624 h 153"/>
              <a:gd name="T50" fmla="*/ 25274 w 126"/>
              <a:gd name="T51" fmla="*/ 227106 h 153"/>
              <a:gd name="T52" fmla="*/ 34194 w 126"/>
              <a:gd name="T53" fmla="*/ 228600 h 153"/>
              <a:gd name="T54" fmla="*/ 41628 w 126"/>
              <a:gd name="T55" fmla="*/ 228600 h 153"/>
              <a:gd name="T56" fmla="*/ 50548 w 126"/>
              <a:gd name="T57" fmla="*/ 228600 h 153"/>
              <a:gd name="T58" fmla="*/ 69875 w 126"/>
              <a:gd name="T59" fmla="*/ 224118 h 153"/>
              <a:gd name="T60" fmla="*/ 90689 w 126"/>
              <a:gd name="T61" fmla="*/ 213659 h 153"/>
              <a:gd name="T62" fmla="*/ 93663 w 126"/>
              <a:gd name="T63" fmla="*/ 210671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
              <a:gd name="T97" fmla="*/ 0 h 153"/>
              <a:gd name="T98" fmla="*/ 126 w 126"/>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 h="153">
                <a:moveTo>
                  <a:pt x="126" y="38"/>
                </a:moveTo>
                <a:lnTo>
                  <a:pt x="126" y="38"/>
                </a:lnTo>
                <a:lnTo>
                  <a:pt x="126" y="27"/>
                </a:lnTo>
                <a:lnTo>
                  <a:pt x="123" y="18"/>
                </a:lnTo>
                <a:lnTo>
                  <a:pt x="120" y="11"/>
                </a:lnTo>
                <a:lnTo>
                  <a:pt x="114" y="4"/>
                </a:lnTo>
                <a:lnTo>
                  <a:pt x="105" y="1"/>
                </a:lnTo>
                <a:lnTo>
                  <a:pt x="96" y="0"/>
                </a:lnTo>
                <a:lnTo>
                  <a:pt x="84" y="3"/>
                </a:lnTo>
                <a:lnTo>
                  <a:pt x="73" y="7"/>
                </a:lnTo>
                <a:lnTo>
                  <a:pt x="61" y="15"/>
                </a:lnTo>
                <a:lnTo>
                  <a:pt x="49" y="24"/>
                </a:lnTo>
                <a:lnTo>
                  <a:pt x="37" y="36"/>
                </a:lnTo>
                <a:lnTo>
                  <a:pt x="26" y="52"/>
                </a:lnTo>
                <a:lnTo>
                  <a:pt x="17" y="65"/>
                </a:lnTo>
                <a:lnTo>
                  <a:pt x="9" y="80"/>
                </a:lnTo>
                <a:lnTo>
                  <a:pt x="5" y="96"/>
                </a:lnTo>
                <a:lnTo>
                  <a:pt x="2" y="109"/>
                </a:lnTo>
                <a:lnTo>
                  <a:pt x="0" y="123"/>
                </a:lnTo>
                <a:lnTo>
                  <a:pt x="2" y="134"/>
                </a:lnTo>
                <a:lnTo>
                  <a:pt x="6" y="143"/>
                </a:lnTo>
                <a:lnTo>
                  <a:pt x="12" y="149"/>
                </a:lnTo>
                <a:lnTo>
                  <a:pt x="17" y="152"/>
                </a:lnTo>
                <a:lnTo>
                  <a:pt x="23" y="153"/>
                </a:lnTo>
                <a:lnTo>
                  <a:pt x="28" y="153"/>
                </a:lnTo>
                <a:lnTo>
                  <a:pt x="34" y="153"/>
                </a:lnTo>
                <a:lnTo>
                  <a:pt x="47" y="150"/>
                </a:lnTo>
                <a:lnTo>
                  <a:pt x="61" y="143"/>
                </a:lnTo>
                <a:lnTo>
                  <a:pt x="63" y="141"/>
                </a:lnTo>
              </a:path>
            </a:pathLst>
          </a:custGeom>
          <a:noFill/>
          <a:ln w="9">
            <a:solidFill>
              <a:srgbClr val="FFFFFF"/>
            </a:solidFill>
            <a:round/>
            <a:headEnd/>
            <a:tailEnd/>
          </a:ln>
        </p:spPr>
        <p:txBody>
          <a:bodyPr/>
          <a:lstStyle/>
          <a:p>
            <a:endParaRPr lang="en-US" sz="700" b="1"/>
          </a:p>
        </p:txBody>
      </p:sp>
      <p:sp>
        <p:nvSpPr>
          <p:cNvPr id="122899" name="Freeform 63"/>
          <p:cNvSpPr>
            <a:spLocks/>
          </p:cNvSpPr>
          <p:nvPr/>
        </p:nvSpPr>
        <p:spPr bwMode="auto">
          <a:xfrm>
            <a:off x="5053013" y="3792538"/>
            <a:ext cx="185737" cy="228600"/>
          </a:xfrm>
          <a:custGeom>
            <a:avLst/>
            <a:gdLst>
              <a:gd name="T0" fmla="*/ 182789 w 126"/>
              <a:gd name="T1" fmla="*/ 65741 h 153"/>
              <a:gd name="T2" fmla="*/ 182789 w 126"/>
              <a:gd name="T3" fmla="*/ 65741 h 153"/>
              <a:gd name="T4" fmla="*/ 185737 w 126"/>
              <a:gd name="T5" fmla="*/ 47812 h 153"/>
              <a:gd name="T6" fmla="*/ 182789 w 126"/>
              <a:gd name="T7" fmla="*/ 31376 h 153"/>
              <a:gd name="T8" fmla="*/ 176892 w 126"/>
              <a:gd name="T9" fmla="*/ 17929 h 153"/>
              <a:gd name="T10" fmla="*/ 172470 w 126"/>
              <a:gd name="T11" fmla="*/ 10459 h 153"/>
              <a:gd name="T12" fmla="*/ 168048 w 126"/>
              <a:gd name="T13" fmla="*/ 5976 h 153"/>
              <a:gd name="T14" fmla="*/ 168048 w 126"/>
              <a:gd name="T15" fmla="*/ 5976 h 153"/>
              <a:gd name="T16" fmla="*/ 154781 w 126"/>
              <a:gd name="T17" fmla="*/ 1494 h 153"/>
              <a:gd name="T18" fmla="*/ 138566 w 126"/>
              <a:gd name="T19" fmla="*/ 0 h 153"/>
              <a:gd name="T20" fmla="*/ 122351 w 126"/>
              <a:gd name="T21" fmla="*/ 4482 h 153"/>
              <a:gd name="T22" fmla="*/ 104661 w 126"/>
              <a:gd name="T23" fmla="*/ 10459 h 153"/>
              <a:gd name="T24" fmla="*/ 89920 w 126"/>
              <a:gd name="T25" fmla="*/ 22412 h 153"/>
              <a:gd name="T26" fmla="*/ 70757 w 126"/>
              <a:gd name="T27" fmla="*/ 35859 h 153"/>
              <a:gd name="T28" fmla="*/ 53068 w 126"/>
              <a:gd name="T29" fmla="*/ 53788 h 153"/>
              <a:gd name="T30" fmla="*/ 38327 w 126"/>
              <a:gd name="T31" fmla="*/ 76200 h 153"/>
              <a:gd name="T32" fmla="*/ 38327 w 126"/>
              <a:gd name="T33" fmla="*/ 76200 h 153"/>
              <a:gd name="T34" fmla="*/ 22112 w 126"/>
              <a:gd name="T35" fmla="*/ 97118 h 153"/>
              <a:gd name="T36" fmla="*/ 13267 w 126"/>
              <a:gd name="T37" fmla="*/ 119529 h 153"/>
              <a:gd name="T38" fmla="*/ 4422 w 126"/>
              <a:gd name="T39" fmla="*/ 143435 h 153"/>
              <a:gd name="T40" fmla="*/ 0 w 126"/>
              <a:gd name="T41" fmla="*/ 162859 h 153"/>
              <a:gd name="T42" fmla="*/ 0 w 126"/>
              <a:gd name="T43" fmla="*/ 183776 h 153"/>
              <a:gd name="T44" fmla="*/ 1474 w 126"/>
              <a:gd name="T45" fmla="*/ 200212 h 153"/>
              <a:gd name="T46" fmla="*/ 8845 w 126"/>
              <a:gd name="T47" fmla="*/ 213659 h 153"/>
              <a:gd name="T48" fmla="*/ 17689 w 126"/>
              <a:gd name="T49" fmla="*/ 222624 h 153"/>
              <a:gd name="T50" fmla="*/ 17689 w 126"/>
              <a:gd name="T51" fmla="*/ 222624 h 153"/>
              <a:gd name="T52" fmla="*/ 23586 w 126"/>
              <a:gd name="T53" fmla="*/ 227106 h 153"/>
              <a:gd name="T54" fmla="*/ 30956 w 126"/>
              <a:gd name="T55" fmla="*/ 228600 h 153"/>
              <a:gd name="T56" fmla="*/ 39801 w 126"/>
              <a:gd name="T57" fmla="*/ 228600 h 153"/>
              <a:gd name="T58" fmla="*/ 48645 w 126"/>
              <a:gd name="T59" fmla="*/ 228600 h 153"/>
              <a:gd name="T60" fmla="*/ 66335 w 126"/>
              <a:gd name="T61" fmla="*/ 224118 h 153"/>
              <a:gd name="T62" fmla="*/ 86972 w 126"/>
              <a:gd name="T63" fmla="*/ 213659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
              <a:gd name="T97" fmla="*/ 0 h 153"/>
              <a:gd name="T98" fmla="*/ 126 w 126"/>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 h="153">
                <a:moveTo>
                  <a:pt x="124" y="44"/>
                </a:moveTo>
                <a:lnTo>
                  <a:pt x="124" y="44"/>
                </a:lnTo>
                <a:lnTo>
                  <a:pt x="126" y="32"/>
                </a:lnTo>
                <a:lnTo>
                  <a:pt x="124" y="21"/>
                </a:lnTo>
                <a:lnTo>
                  <a:pt x="120" y="12"/>
                </a:lnTo>
                <a:lnTo>
                  <a:pt x="117" y="7"/>
                </a:lnTo>
                <a:lnTo>
                  <a:pt x="114" y="4"/>
                </a:lnTo>
                <a:lnTo>
                  <a:pt x="105" y="1"/>
                </a:lnTo>
                <a:lnTo>
                  <a:pt x="94" y="0"/>
                </a:lnTo>
                <a:lnTo>
                  <a:pt x="83" y="3"/>
                </a:lnTo>
                <a:lnTo>
                  <a:pt x="71" y="7"/>
                </a:lnTo>
                <a:lnTo>
                  <a:pt x="61" y="15"/>
                </a:lnTo>
                <a:lnTo>
                  <a:pt x="48" y="24"/>
                </a:lnTo>
                <a:lnTo>
                  <a:pt x="36" y="36"/>
                </a:lnTo>
                <a:lnTo>
                  <a:pt x="26" y="51"/>
                </a:lnTo>
                <a:lnTo>
                  <a:pt x="15" y="65"/>
                </a:lnTo>
                <a:lnTo>
                  <a:pt x="9" y="80"/>
                </a:lnTo>
                <a:lnTo>
                  <a:pt x="3" y="96"/>
                </a:lnTo>
                <a:lnTo>
                  <a:pt x="0" y="109"/>
                </a:lnTo>
                <a:lnTo>
                  <a:pt x="0" y="123"/>
                </a:lnTo>
                <a:lnTo>
                  <a:pt x="1" y="134"/>
                </a:lnTo>
                <a:lnTo>
                  <a:pt x="6" y="143"/>
                </a:lnTo>
                <a:lnTo>
                  <a:pt x="12" y="149"/>
                </a:lnTo>
                <a:lnTo>
                  <a:pt x="16" y="152"/>
                </a:lnTo>
                <a:lnTo>
                  <a:pt x="21" y="153"/>
                </a:lnTo>
                <a:lnTo>
                  <a:pt x="27" y="153"/>
                </a:lnTo>
                <a:lnTo>
                  <a:pt x="33" y="153"/>
                </a:lnTo>
                <a:lnTo>
                  <a:pt x="45" y="150"/>
                </a:lnTo>
                <a:lnTo>
                  <a:pt x="59" y="143"/>
                </a:lnTo>
              </a:path>
            </a:pathLst>
          </a:custGeom>
          <a:noFill/>
          <a:ln w="6">
            <a:solidFill>
              <a:srgbClr val="000000"/>
            </a:solidFill>
            <a:round/>
            <a:headEnd/>
            <a:tailEnd/>
          </a:ln>
        </p:spPr>
        <p:txBody>
          <a:bodyPr/>
          <a:lstStyle/>
          <a:p>
            <a:endParaRPr lang="en-US" sz="700" b="1"/>
          </a:p>
        </p:txBody>
      </p:sp>
      <p:sp>
        <p:nvSpPr>
          <p:cNvPr id="122900" name="Freeform 64"/>
          <p:cNvSpPr>
            <a:spLocks/>
          </p:cNvSpPr>
          <p:nvPr/>
        </p:nvSpPr>
        <p:spPr bwMode="auto">
          <a:xfrm>
            <a:off x="4624388" y="3789363"/>
            <a:ext cx="182562" cy="236537"/>
          </a:xfrm>
          <a:custGeom>
            <a:avLst/>
            <a:gdLst>
              <a:gd name="T0" fmla="*/ 74820 w 122"/>
              <a:gd name="T1" fmla="*/ 8982 h 158"/>
              <a:gd name="T2" fmla="*/ 74820 w 122"/>
              <a:gd name="T3" fmla="*/ 8982 h 158"/>
              <a:gd name="T4" fmla="*/ 58360 w 122"/>
              <a:gd name="T5" fmla="*/ 2994 h 158"/>
              <a:gd name="T6" fmla="*/ 44892 w 122"/>
              <a:gd name="T7" fmla="*/ 0 h 158"/>
              <a:gd name="T8" fmla="*/ 31425 w 122"/>
              <a:gd name="T9" fmla="*/ 0 h 158"/>
              <a:gd name="T10" fmla="*/ 20950 w 122"/>
              <a:gd name="T11" fmla="*/ 4491 h 158"/>
              <a:gd name="T12" fmla="*/ 20950 w 122"/>
              <a:gd name="T13" fmla="*/ 4491 h 158"/>
              <a:gd name="T14" fmla="*/ 11971 w 122"/>
              <a:gd name="T15" fmla="*/ 13474 h 158"/>
              <a:gd name="T16" fmla="*/ 4489 w 122"/>
              <a:gd name="T17" fmla="*/ 28444 h 158"/>
              <a:gd name="T18" fmla="*/ 0 w 122"/>
              <a:gd name="T19" fmla="*/ 46409 h 158"/>
              <a:gd name="T20" fmla="*/ 0 w 122"/>
              <a:gd name="T21" fmla="*/ 64374 h 158"/>
              <a:gd name="T22" fmla="*/ 4489 w 122"/>
              <a:gd name="T23" fmla="*/ 85333 h 158"/>
              <a:gd name="T24" fmla="*/ 8978 w 122"/>
              <a:gd name="T25" fmla="*/ 107789 h 158"/>
              <a:gd name="T26" fmla="*/ 20950 w 122"/>
              <a:gd name="T27" fmla="*/ 130245 h 158"/>
              <a:gd name="T28" fmla="*/ 31425 w 122"/>
              <a:gd name="T29" fmla="*/ 155695 h 158"/>
              <a:gd name="T30" fmla="*/ 31425 w 122"/>
              <a:gd name="T31" fmla="*/ 155695 h 158"/>
              <a:gd name="T32" fmla="*/ 47885 w 122"/>
              <a:gd name="T33" fmla="*/ 175157 h 158"/>
              <a:gd name="T34" fmla="*/ 64346 w 122"/>
              <a:gd name="T35" fmla="*/ 196116 h 158"/>
              <a:gd name="T36" fmla="*/ 82303 w 122"/>
              <a:gd name="T37" fmla="*/ 212584 h 158"/>
              <a:gd name="T38" fmla="*/ 100259 w 122"/>
              <a:gd name="T39" fmla="*/ 223063 h 158"/>
              <a:gd name="T40" fmla="*/ 115224 w 122"/>
              <a:gd name="T41" fmla="*/ 232046 h 158"/>
              <a:gd name="T42" fmla="*/ 131684 w 122"/>
              <a:gd name="T43" fmla="*/ 236537 h 158"/>
              <a:gd name="T44" fmla="*/ 148145 w 122"/>
              <a:gd name="T45" fmla="*/ 235040 h 158"/>
              <a:gd name="T46" fmla="*/ 161612 w 122"/>
              <a:gd name="T47" fmla="*/ 230549 h 158"/>
              <a:gd name="T48" fmla="*/ 161612 w 122"/>
              <a:gd name="T49" fmla="*/ 230549 h 158"/>
              <a:gd name="T50" fmla="*/ 167598 w 122"/>
              <a:gd name="T51" fmla="*/ 226058 h 158"/>
              <a:gd name="T52" fmla="*/ 172087 w 122"/>
              <a:gd name="T53" fmla="*/ 217075 h 158"/>
              <a:gd name="T54" fmla="*/ 178073 w 122"/>
              <a:gd name="T55" fmla="*/ 208093 h 158"/>
              <a:gd name="T56" fmla="*/ 179569 w 122"/>
              <a:gd name="T57" fmla="*/ 196116 h 158"/>
              <a:gd name="T58" fmla="*/ 182562 w 122"/>
              <a:gd name="T59" fmla="*/ 184140 h 158"/>
              <a:gd name="T60" fmla="*/ 182562 w 122"/>
              <a:gd name="T61" fmla="*/ 170666 h 158"/>
              <a:gd name="T62" fmla="*/ 175080 w 122"/>
              <a:gd name="T63" fmla="*/ 143719 h 1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
              <a:gd name="T97" fmla="*/ 0 h 158"/>
              <a:gd name="T98" fmla="*/ 122 w 122"/>
              <a:gd name="T99" fmla="*/ 158 h 1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 h="158">
                <a:moveTo>
                  <a:pt x="50" y="6"/>
                </a:moveTo>
                <a:lnTo>
                  <a:pt x="50" y="6"/>
                </a:lnTo>
                <a:lnTo>
                  <a:pt x="39" y="2"/>
                </a:lnTo>
                <a:lnTo>
                  <a:pt x="30" y="0"/>
                </a:lnTo>
                <a:lnTo>
                  <a:pt x="21" y="0"/>
                </a:lnTo>
                <a:lnTo>
                  <a:pt x="14" y="3"/>
                </a:lnTo>
                <a:lnTo>
                  <a:pt x="8" y="9"/>
                </a:lnTo>
                <a:lnTo>
                  <a:pt x="3" y="19"/>
                </a:lnTo>
                <a:lnTo>
                  <a:pt x="0" y="31"/>
                </a:lnTo>
                <a:lnTo>
                  <a:pt x="0" y="43"/>
                </a:lnTo>
                <a:lnTo>
                  <a:pt x="3" y="57"/>
                </a:lnTo>
                <a:lnTo>
                  <a:pt x="6" y="72"/>
                </a:lnTo>
                <a:lnTo>
                  <a:pt x="14" y="87"/>
                </a:lnTo>
                <a:lnTo>
                  <a:pt x="21" y="104"/>
                </a:lnTo>
                <a:lnTo>
                  <a:pt x="32" y="117"/>
                </a:lnTo>
                <a:lnTo>
                  <a:pt x="43" y="131"/>
                </a:lnTo>
                <a:lnTo>
                  <a:pt x="55" y="142"/>
                </a:lnTo>
                <a:lnTo>
                  <a:pt x="67" y="149"/>
                </a:lnTo>
                <a:lnTo>
                  <a:pt x="77" y="155"/>
                </a:lnTo>
                <a:lnTo>
                  <a:pt x="88" y="158"/>
                </a:lnTo>
                <a:lnTo>
                  <a:pt x="99" y="157"/>
                </a:lnTo>
                <a:lnTo>
                  <a:pt x="108" y="154"/>
                </a:lnTo>
                <a:lnTo>
                  <a:pt x="112" y="151"/>
                </a:lnTo>
                <a:lnTo>
                  <a:pt x="115" y="145"/>
                </a:lnTo>
                <a:lnTo>
                  <a:pt x="119" y="139"/>
                </a:lnTo>
                <a:lnTo>
                  <a:pt x="120" y="131"/>
                </a:lnTo>
                <a:lnTo>
                  <a:pt x="122" y="123"/>
                </a:lnTo>
                <a:lnTo>
                  <a:pt x="122" y="114"/>
                </a:lnTo>
                <a:lnTo>
                  <a:pt x="117" y="96"/>
                </a:lnTo>
              </a:path>
            </a:pathLst>
          </a:custGeom>
          <a:noFill/>
          <a:ln w="9">
            <a:solidFill>
              <a:srgbClr val="FFFFFF"/>
            </a:solidFill>
            <a:round/>
            <a:headEnd/>
            <a:tailEnd/>
          </a:ln>
        </p:spPr>
        <p:txBody>
          <a:bodyPr/>
          <a:lstStyle/>
          <a:p>
            <a:endParaRPr lang="en-US" sz="700" b="1"/>
          </a:p>
        </p:txBody>
      </p:sp>
      <p:sp>
        <p:nvSpPr>
          <p:cNvPr id="122901" name="Freeform 65"/>
          <p:cNvSpPr>
            <a:spLocks/>
          </p:cNvSpPr>
          <p:nvPr/>
        </p:nvSpPr>
        <p:spPr bwMode="auto">
          <a:xfrm>
            <a:off x="4616450" y="3783013"/>
            <a:ext cx="182563" cy="238125"/>
          </a:xfrm>
          <a:custGeom>
            <a:avLst/>
            <a:gdLst>
              <a:gd name="T0" fmla="*/ 85296 w 122"/>
              <a:gd name="T1" fmla="*/ 13564 h 158"/>
              <a:gd name="T2" fmla="*/ 85296 w 122"/>
              <a:gd name="T3" fmla="*/ 13564 h 158"/>
              <a:gd name="T4" fmla="*/ 65842 w 122"/>
              <a:gd name="T5" fmla="*/ 4521 h 158"/>
              <a:gd name="T6" fmla="*/ 50878 w 122"/>
              <a:gd name="T7" fmla="*/ 0 h 158"/>
              <a:gd name="T8" fmla="*/ 34418 w 122"/>
              <a:gd name="T9" fmla="*/ 0 h 158"/>
              <a:gd name="T10" fmla="*/ 28432 w 122"/>
              <a:gd name="T11" fmla="*/ 1507 h 158"/>
              <a:gd name="T12" fmla="*/ 20950 w 122"/>
              <a:gd name="T13" fmla="*/ 4521 h 158"/>
              <a:gd name="T14" fmla="*/ 20950 w 122"/>
              <a:gd name="T15" fmla="*/ 4521 h 158"/>
              <a:gd name="T16" fmla="*/ 11971 w 122"/>
              <a:gd name="T17" fmla="*/ 13564 h 158"/>
              <a:gd name="T18" fmla="*/ 4489 w 122"/>
              <a:gd name="T19" fmla="*/ 27128 h 158"/>
              <a:gd name="T20" fmla="*/ 0 w 122"/>
              <a:gd name="T21" fmla="*/ 45214 h 158"/>
              <a:gd name="T22" fmla="*/ 0 w 122"/>
              <a:gd name="T23" fmla="*/ 63299 h 158"/>
              <a:gd name="T24" fmla="*/ 4489 w 122"/>
              <a:gd name="T25" fmla="*/ 84399 h 158"/>
              <a:gd name="T26" fmla="*/ 11971 w 122"/>
              <a:gd name="T27" fmla="*/ 107006 h 158"/>
              <a:gd name="T28" fmla="*/ 20950 w 122"/>
              <a:gd name="T29" fmla="*/ 129612 h 158"/>
              <a:gd name="T30" fmla="*/ 32921 w 122"/>
              <a:gd name="T31" fmla="*/ 155233 h 158"/>
              <a:gd name="T32" fmla="*/ 32921 w 122"/>
              <a:gd name="T33" fmla="*/ 155233 h 158"/>
              <a:gd name="T34" fmla="*/ 47885 w 122"/>
              <a:gd name="T35" fmla="*/ 176333 h 158"/>
              <a:gd name="T36" fmla="*/ 64346 w 122"/>
              <a:gd name="T37" fmla="*/ 195926 h 158"/>
              <a:gd name="T38" fmla="*/ 82303 w 122"/>
              <a:gd name="T39" fmla="*/ 212504 h 158"/>
              <a:gd name="T40" fmla="*/ 100260 w 122"/>
              <a:gd name="T41" fmla="*/ 224561 h 158"/>
              <a:gd name="T42" fmla="*/ 116721 w 122"/>
              <a:gd name="T43" fmla="*/ 233604 h 158"/>
              <a:gd name="T44" fmla="*/ 133181 w 122"/>
              <a:gd name="T45" fmla="*/ 238125 h 158"/>
              <a:gd name="T46" fmla="*/ 148145 w 122"/>
              <a:gd name="T47" fmla="*/ 235111 h 158"/>
              <a:gd name="T48" fmla="*/ 161613 w 122"/>
              <a:gd name="T49" fmla="*/ 230589 h 158"/>
              <a:gd name="T50" fmla="*/ 161613 w 122"/>
              <a:gd name="T51" fmla="*/ 230589 h 158"/>
              <a:gd name="T52" fmla="*/ 169095 w 122"/>
              <a:gd name="T53" fmla="*/ 226068 h 158"/>
              <a:gd name="T54" fmla="*/ 173584 w 122"/>
              <a:gd name="T55" fmla="*/ 220040 h 158"/>
              <a:gd name="T56" fmla="*/ 178074 w 122"/>
              <a:gd name="T57" fmla="*/ 210997 h 158"/>
              <a:gd name="T58" fmla="*/ 179570 w 122"/>
              <a:gd name="T59" fmla="*/ 200447 h 158"/>
              <a:gd name="T60" fmla="*/ 182563 w 122"/>
              <a:gd name="T61" fmla="*/ 189897 h 158"/>
              <a:gd name="T62" fmla="*/ 182563 w 122"/>
              <a:gd name="T63" fmla="*/ 177840 h 158"/>
              <a:gd name="T64" fmla="*/ 178074 w 122"/>
              <a:gd name="T65" fmla="*/ 153726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158"/>
              <a:gd name="T101" fmla="*/ 122 w 122"/>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158">
                <a:moveTo>
                  <a:pt x="57" y="9"/>
                </a:moveTo>
                <a:lnTo>
                  <a:pt x="57" y="9"/>
                </a:lnTo>
                <a:lnTo>
                  <a:pt x="44" y="3"/>
                </a:lnTo>
                <a:lnTo>
                  <a:pt x="34" y="0"/>
                </a:lnTo>
                <a:lnTo>
                  <a:pt x="23" y="0"/>
                </a:lnTo>
                <a:lnTo>
                  <a:pt x="19" y="1"/>
                </a:lnTo>
                <a:lnTo>
                  <a:pt x="14" y="3"/>
                </a:lnTo>
                <a:lnTo>
                  <a:pt x="8" y="9"/>
                </a:lnTo>
                <a:lnTo>
                  <a:pt x="3" y="18"/>
                </a:lnTo>
                <a:lnTo>
                  <a:pt x="0" y="30"/>
                </a:lnTo>
                <a:lnTo>
                  <a:pt x="0" y="42"/>
                </a:lnTo>
                <a:lnTo>
                  <a:pt x="3" y="56"/>
                </a:lnTo>
                <a:lnTo>
                  <a:pt x="8" y="71"/>
                </a:lnTo>
                <a:lnTo>
                  <a:pt x="14" y="86"/>
                </a:lnTo>
                <a:lnTo>
                  <a:pt x="22" y="103"/>
                </a:lnTo>
                <a:lnTo>
                  <a:pt x="32" y="117"/>
                </a:lnTo>
                <a:lnTo>
                  <a:pt x="43" y="130"/>
                </a:lnTo>
                <a:lnTo>
                  <a:pt x="55" y="141"/>
                </a:lnTo>
                <a:lnTo>
                  <a:pt x="67" y="149"/>
                </a:lnTo>
                <a:lnTo>
                  <a:pt x="78" y="155"/>
                </a:lnTo>
                <a:lnTo>
                  <a:pt x="89" y="158"/>
                </a:lnTo>
                <a:lnTo>
                  <a:pt x="99" y="156"/>
                </a:lnTo>
                <a:lnTo>
                  <a:pt x="108" y="153"/>
                </a:lnTo>
                <a:lnTo>
                  <a:pt x="113" y="150"/>
                </a:lnTo>
                <a:lnTo>
                  <a:pt x="116" y="146"/>
                </a:lnTo>
                <a:lnTo>
                  <a:pt x="119" y="140"/>
                </a:lnTo>
                <a:lnTo>
                  <a:pt x="120" y="133"/>
                </a:lnTo>
                <a:lnTo>
                  <a:pt x="122" y="126"/>
                </a:lnTo>
                <a:lnTo>
                  <a:pt x="122" y="118"/>
                </a:lnTo>
                <a:lnTo>
                  <a:pt x="119" y="102"/>
                </a:lnTo>
              </a:path>
            </a:pathLst>
          </a:custGeom>
          <a:noFill/>
          <a:ln w="6">
            <a:solidFill>
              <a:srgbClr val="000000"/>
            </a:solidFill>
            <a:round/>
            <a:headEnd/>
            <a:tailEnd/>
          </a:ln>
        </p:spPr>
        <p:txBody>
          <a:bodyPr/>
          <a:lstStyle/>
          <a:p>
            <a:endParaRPr lang="en-US" sz="700" b="1"/>
          </a:p>
        </p:txBody>
      </p:sp>
      <p:sp>
        <p:nvSpPr>
          <p:cNvPr id="122902" name="Freeform 66"/>
          <p:cNvSpPr>
            <a:spLocks/>
          </p:cNvSpPr>
          <p:nvPr/>
        </p:nvSpPr>
        <p:spPr bwMode="auto">
          <a:xfrm>
            <a:off x="4856163" y="3713163"/>
            <a:ext cx="73025" cy="1720850"/>
          </a:xfrm>
          <a:custGeom>
            <a:avLst/>
            <a:gdLst>
              <a:gd name="T0" fmla="*/ 73025 w 49"/>
              <a:gd name="T1" fmla="*/ 0 h 1149"/>
              <a:gd name="T2" fmla="*/ 0 w 49"/>
              <a:gd name="T3" fmla="*/ 894123 h 1149"/>
              <a:gd name="T4" fmla="*/ 0 w 49"/>
              <a:gd name="T5" fmla="*/ 1720850 h 1149"/>
              <a:gd name="T6" fmla="*/ 0 60000 65536"/>
              <a:gd name="T7" fmla="*/ 0 60000 65536"/>
              <a:gd name="T8" fmla="*/ 0 60000 65536"/>
              <a:gd name="T9" fmla="*/ 0 w 49"/>
              <a:gd name="T10" fmla="*/ 0 h 1149"/>
              <a:gd name="T11" fmla="*/ 49 w 49"/>
              <a:gd name="T12" fmla="*/ 1149 h 1149"/>
            </a:gdLst>
            <a:ahLst/>
            <a:cxnLst>
              <a:cxn ang="T6">
                <a:pos x="T0" y="T1"/>
              </a:cxn>
              <a:cxn ang="T7">
                <a:pos x="T2" y="T3"/>
              </a:cxn>
              <a:cxn ang="T8">
                <a:pos x="T4" y="T5"/>
              </a:cxn>
            </a:cxnLst>
            <a:rect l="T9" t="T10" r="T11" b="T12"/>
            <a:pathLst>
              <a:path w="49" h="1149">
                <a:moveTo>
                  <a:pt x="49" y="0"/>
                </a:moveTo>
                <a:lnTo>
                  <a:pt x="0" y="597"/>
                </a:lnTo>
                <a:lnTo>
                  <a:pt x="0" y="1149"/>
                </a:lnTo>
              </a:path>
            </a:pathLst>
          </a:custGeom>
          <a:noFill/>
          <a:ln w="9">
            <a:solidFill>
              <a:srgbClr val="FFFFFF"/>
            </a:solidFill>
            <a:round/>
            <a:headEnd/>
            <a:tailEnd/>
          </a:ln>
        </p:spPr>
        <p:txBody>
          <a:bodyPr/>
          <a:lstStyle/>
          <a:p>
            <a:endParaRPr lang="en-US" sz="700" b="1"/>
          </a:p>
        </p:txBody>
      </p:sp>
      <p:sp>
        <p:nvSpPr>
          <p:cNvPr id="122903" name="Freeform 67"/>
          <p:cNvSpPr>
            <a:spLocks/>
          </p:cNvSpPr>
          <p:nvPr/>
        </p:nvSpPr>
        <p:spPr bwMode="auto">
          <a:xfrm>
            <a:off x="4848225" y="3705225"/>
            <a:ext cx="76200" cy="1720850"/>
          </a:xfrm>
          <a:custGeom>
            <a:avLst/>
            <a:gdLst>
              <a:gd name="T0" fmla="*/ 76200 w 51"/>
              <a:gd name="T1" fmla="*/ 0 h 1149"/>
              <a:gd name="T2" fmla="*/ 0 w 51"/>
              <a:gd name="T3" fmla="*/ 894123 h 1149"/>
              <a:gd name="T4" fmla="*/ 0 w 51"/>
              <a:gd name="T5" fmla="*/ 1720850 h 1149"/>
              <a:gd name="T6" fmla="*/ 0 60000 65536"/>
              <a:gd name="T7" fmla="*/ 0 60000 65536"/>
              <a:gd name="T8" fmla="*/ 0 60000 65536"/>
              <a:gd name="T9" fmla="*/ 0 w 51"/>
              <a:gd name="T10" fmla="*/ 0 h 1149"/>
              <a:gd name="T11" fmla="*/ 51 w 51"/>
              <a:gd name="T12" fmla="*/ 1149 h 1149"/>
            </a:gdLst>
            <a:ahLst/>
            <a:cxnLst>
              <a:cxn ang="T6">
                <a:pos x="T0" y="T1"/>
              </a:cxn>
              <a:cxn ang="T7">
                <a:pos x="T2" y="T3"/>
              </a:cxn>
              <a:cxn ang="T8">
                <a:pos x="T4" y="T5"/>
              </a:cxn>
            </a:cxnLst>
            <a:rect l="T9" t="T10" r="T11" b="T12"/>
            <a:pathLst>
              <a:path w="51" h="1149">
                <a:moveTo>
                  <a:pt x="51" y="0"/>
                </a:moveTo>
                <a:lnTo>
                  <a:pt x="0" y="597"/>
                </a:lnTo>
                <a:lnTo>
                  <a:pt x="0" y="1149"/>
                </a:lnTo>
              </a:path>
            </a:pathLst>
          </a:custGeom>
          <a:noFill/>
          <a:ln w="6">
            <a:solidFill>
              <a:srgbClr val="000000"/>
            </a:solidFill>
            <a:round/>
            <a:headEnd/>
            <a:tailEnd/>
          </a:ln>
        </p:spPr>
        <p:txBody>
          <a:bodyPr/>
          <a:lstStyle/>
          <a:p>
            <a:endParaRPr lang="en-US" sz="700" b="1"/>
          </a:p>
        </p:txBody>
      </p:sp>
      <p:sp>
        <p:nvSpPr>
          <p:cNvPr id="122904" name="Freeform 68"/>
          <p:cNvSpPr>
            <a:spLocks/>
          </p:cNvSpPr>
          <p:nvPr/>
        </p:nvSpPr>
        <p:spPr bwMode="auto">
          <a:xfrm>
            <a:off x="5299075" y="2135188"/>
            <a:ext cx="284163" cy="1212850"/>
          </a:xfrm>
          <a:custGeom>
            <a:avLst/>
            <a:gdLst>
              <a:gd name="T0" fmla="*/ 284163 w 189"/>
              <a:gd name="T1" fmla="*/ 0 h 810"/>
              <a:gd name="T2" fmla="*/ 284163 w 189"/>
              <a:gd name="T3" fmla="*/ 753165 h 810"/>
              <a:gd name="T4" fmla="*/ 0 w 189"/>
              <a:gd name="T5" fmla="*/ 1212850 h 810"/>
              <a:gd name="T6" fmla="*/ 0 60000 65536"/>
              <a:gd name="T7" fmla="*/ 0 60000 65536"/>
              <a:gd name="T8" fmla="*/ 0 60000 65536"/>
              <a:gd name="T9" fmla="*/ 0 w 189"/>
              <a:gd name="T10" fmla="*/ 0 h 810"/>
              <a:gd name="T11" fmla="*/ 189 w 189"/>
              <a:gd name="T12" fmla="*/ 810 h 810"/>
            </a:gdLst>
            <a:ahLst/>
            <a:cxnLst>
              <a:cxn ang="T6">
                <a:pos x="T0" y="T1"/>
              </a:cxn>
              <a:cxn ang="T7">
                <a:pos x="T2" y="T3"/>
              </a:cxn>
              <a:cxn ang="T8">
                <a:pos x="T4" y="T5"/>
              </a:cxn>
            </a:cxnLst>
            <a:rect l="T9" t="T10" r="T11" b="T12"/>
            <a:pathLst>
              <a:path w="189" h="810">
                <a:moveTo>
                  <a:pt x="189" y="0"/>
                </a:moveTo>
                <a:lnTo>
                  <a:pt x="189" y="503"/>
                </a:lnTo>
                <a:lnTo>
                  <a:pt x="0" y="810"/>
                </a:lnTo>
              </a:path>
            </a:pathLst>
          </a:custGeom>
          <a:noFill/>
          <a:ln w="9">
            <a:solidFill>
              <a:srgbClr val="FFFFFF"/>
            </a:solidFill>
            <a:round/>
            <a:headEnd/>
            <a:tailEnd/>
          </a:ln>
        </p:spPr>
        <p:txBody>
          <a:bodyPr/>
          <a:lstStyle/>
          <a:p>
            <a:endParaRPr lang="en-US" sz="700" b="1"/>
          </a:p>
        </p:txBody>
      </p:sp>
      <p:sp>
        <p:nvSpPr>
          <p:cNvPr id="122905" name="Freeform 69"/>
          <p:cNvSpPr>
            <a:spLocks/>
          </p:cNvSpPr>
          <p:nvPr/>
        </p:nvSpPr>
        <p:spPr bwMode="auto">
          <a:xfrm>
            <a:off x="4729163" y="2135188"/>
            <a:ext cx="395287" cy="1274762"/>
          </a:xfrm>
          <a:custGeom>
            <a:avLst/>
            <a:gdLst>
              <a:gd name="T0" fmla="*/ 0 w 264"/>
              <a:gd name="T1" fmla="*/ 0 h 851"/>
              <a:gd name="T2" fmla="*/ 0 w 264"/>
              <a:gd name="T3" fmla="*/ 753473 h 851"/>
              <a:gd name="T4" fmla="*/ 395287 w 264"/>
              <a:gd name="T5" fmla="*/ 1274762 h 851"/>
              <a:gd name="T6" fmla="*/ 0 60000 65536"/>
              <a:gd name="T7" fmla="*/ 0 60000 65536"/>
              <a:gd name="T8" fmla="*/ 0 60000 65536"/>
              <a:gd name="T9" fmla="*/ 0 w 264"/>
              <a:gd name="T10" fmla="*/ 0 h 851"/>
              <a:gd name="T11" fmla="*/ 264 w 264"/>
              <a:gd name="T12" fmla="*/ 851 h 851"/>
            </a:gdLst>
            <a:ahLst/>
            <a:cxnLst>
              <a:cxn ang="T6">
                <a:pos x="T0" y="T1"/>
              </a:cxn>
              <a:cxn ang="T7">
                <a:pos x="T2" y="T3"/>
              </a:cxn>
              <a:cxn ang="T8">
                <a:pos x="T4" y="T5"/>
              </a:cxn>
            </a:cxnLst>
            <a:rect l="T9" t="T10" r="T11" b="T12"/>
            <a:pathLst>
              <a:path w="264" h="851">
                <a:moveTo>
                  <a:pt x="0" y="0"/>
                </a:moveTo>
                <a:lnTo>
                  <a:pt x="0" y="503"/>
                </a:lnTo>
                <a:lnTo>
                  <a:pt x="264" y="851"/>
                </a:lnTo>
              </a:path>
            </a:pathLst>
          </a:custGeom>
          <a:noFill/>
          <a:ln w="9">
            <a:solidFill>
              <a:srgbClr val="FFFFFF"/>
            </a:solidFill>
            <a:round/>
            <a:headEnd/>
            <a:tailEnd/>
          </a:ln>
        </p:spPr>
        <p:txBody>
          <a:bodyPr/>
          <a:lstStyle/>
          <a:p>
            <a:endParaRPr lang="en-US" sz="700" b="1"/>
          </a:p>
        </p:txBody>
      </p:sp>
      <p:sp>
        <p:nvSpPr>
          <p:cNvPr id="122906" name="Freeform 70"/>
          <p:cNvSpPr>
            <a:spLocks/>
          </p:cNvSpPr>
          <p:nvPr/>
        </p:nvSpPr>
        <p:spPr bwMode="auto">
          <a:xfrm>
            <a:off x="5292725" y="2128838"/>
            <a:ext cx="284163" cy="1212850"/>
          </a:xfrm>
          <a:custGeom>
            <a:avLst/>
            <a:gdLst>
              <a:gd name="T0" fmla="*/ 284163 w 188"/>
              <a:gd name="T1" fmla="*/ 0 h 810"/>
              <a:gd name="T2" fmla="*/ 284163 w 188"/>
              <a:gd name="T3" fmla="*/ 753165 h 810"/>
              <a:gd name="T4" fmla="*/ 0 w 188"/>
              <a:gd name="T5" fmla="*/ 1212850 h 810"/>
              <a:gd name="T6" fmla="*/ 0 60000 65536"/>
              <a:gd name="T7" fmla="*/ 0 60000 65536"/>
              <a:gd name="T8" fmla="*/ 0 60000 65536"/>
              <a:gd name="T9" fmla="*/ 0 w 188"/>
              <a:gd name="T10" fmla="*/ 0 h 810"/>
              <a:gd name="T11" fmla="*/ 188 w 188"/>
              <a:gd name="T12" fmla="*/ 810 h 810"/>
            </a:gdLst>
            <a:ahLst/>
            <a:cxnLst>
              <a:cxn ang="T6">
                <a:pos x="T0" y="T1"/>
              </a:cxn>
              <a:cxn ang="T7">
                <a:pos x="T2" y="T3"/>
              </a:cxn>
              <a:cxn ang="T8">
                <a:pos x="T4" y="T5"/>
              </a:cxn>
            </a:cxnLst>
            <a:rect l="T9" t="T10" r="T11" b="T12"/>
            <a:pathLst>
              <a:path w="188" h="810">
                <a:moveTo>
                  <a:pt x="188" y="0"/>
                </a:moveTo>
                <a:lnTo>
                  <a:pt x="188" y="503"/>
                </a:lnTo>
                <a:lnTo>
                  <a:pt x="0" y="810"/>
                </a:lnTo>
              </a:path>
            </a:pathLst>
          </a:custGeom>
          <a:noFill/>
          <a:ln w="6">
            <a:solidFill>
              <a:srgbClr val="000000"/>
            </a:solidFill>
            <a:round/>
            <a:headEnd/>
            <a:tailEnd/>
          </a:ln>
        </p:spPr>
        <p:txBody>
          <a:bodyPr/>
          <a:lstStyle/>
          <a:p>
            <a:endParaRPr lang="en-US" sz="700" b="1"/>
          </a:p>
        </p:txBody>
      </p:sp>
      <p:sp>
        <p:nvSpPr>
          <p:cNvPr id="122907" name="Freeform 71"/>
          <p:cNvSpPr>
            <a:spLocks/>
          </p:cNvSpPr>
          <p:nvPr/>
        </p:nvSpPr>
        <p:spPr bwMode="auto">
          <a:xfrm>
            <a:off x="4721225" y="2128838"/>
            <a:ext cx="396875" cy="1285875"/>
          </a:xfrm>
          <a:custGeom>
            <a:avLst/>
            <a:gdLst>
              <a:gd name="T0" fmla="*/ 396875 w 265"/>
              <a:gd name="T1" fmla="*/ 1285875 h 857"/>
              <a:gd name="T2" fmla="*/ 0 w 265"/>
              <a:gd name="T3" fmla="*/ 754720 h 857"/>
              <a:gd name="T4" fmla="*/ 0 w 265"/>
              <a:gd name="T5" fmla="*/ 0 h 857"/>
              <a:gd name="T6" fmla="*/ 0 60000 65536"/>
              <a:gd name="T7" fmla="*/ 0 60000 65536"/>
              <a:gd name="T8" fmla="*/ 0 60000 65536"/>
              <a:gd name="T9" fmla="*/ 0 w 265"/>
              <a:gd name="T10" fmla="*/ 0 h 857"/>
              <a:gd name="T11" fmla="*/ 265 w 265"/>
              <a:gd name="T12" fmla="*/ 857 h 857"/>
            </a:gdLst>
            <a:ahLst/>
            <a:cxnLst>
              <a:cxn ang="T6">
                <a:pos x="T0" y="T1"/>
              </a:cxn>
              <a:cxn ang="T7">
                <a:pos x="T2" y="T3"/>
              </a:cxn>
              <a:cxn ang="T8">
                <a:pos x="T4" y="T5"/>
              </a:cxn>
            </a:cxnLst>
            <a:rect l="T9" t="T10" r="T11" b="T12"/>
            <a:pathLst>
              <a:path w="265" h="857">
                <a:moveTo>
                  <a:pt x="265" y="857"/>
                </a:moveTo>
                <a:lnTo>
                  <a:pt x="0" y="503"/>
                </a:lnTo>
                <a:lnTo>
                  <a:pt x="0" y="0"/>
                </a:lnTo>
              </a:path>
            </a:pathLst>
          </a:custGeom>
          <a:noFill/>
          <a:ln w="6">
            <a:solidFill>
              <a:srgbClr val="000000"/>
            </a:solidFill>
            <a:round/>
            <a:headEnd/>
            <a:tailEnd/>
          </a:ln>
        </p:spPr>
        <p:txBody>
          <a:bodyPr/>
          <a:lstStyle/>
          <a:p>
            <a:endParaRPr lang="en-US" sz="700" b="1"/>
          </a:p>
        </p:txBody>
      </p:sp>
      <p:sp>
        <p:nvSpPr>
          <p:cNvPr id="122908" name="Freeform 72"/>
          <p:cNvSpPr>
            <a:spLocks/>
          </p:cNvSpPr>
          <p:nvPr/>
        </p:nvSpPr>
        <p:spPr bwMode="auto">
          <a:xfrm>
            <a:off x="4459288" y="4002088"/>
            <a:ext cx="257175" cy="1423987"/>
          </a:xfrm>
          <a:custGeom>
            <a:avLst/>
            <a:gdLst>
              <a:gd name="T0" fmla="*/ 257175 w 172"/>
              <a:gd name="T1" fmla="*/ 0 h 951"/>
              <a:gd name="T2" fmla="*/ 0 w 172"/>
              <a:gd name="T3" fmla="*/ 612419 h 951"/>
              <a:gd name="T4" fmla="*/ 0 w 172"/>
              <a:gd name="T5" fmla="*/ 1423987 h 951"/>
              <a:gd name="T6" fmla="*/ 0 60000 65536"/>
              <a:gd name="T7" fmla="*/ 0 60000 65536"/>
              <a:gd name="T8" fmla="*/ 0 60000 65536"/>
              <a:gd name="T9" fmla="*/ 0 w 172"/>
              <a:gd name="T10" fmla="*/ 0 h 951"/>
              <a:gd name="T11" fmla="*/ 172 w 172"/>
              <a:gd name="T12" fmla="*/ 951 h 951"/>
            </a:gdLst>
            <a:ahLst/>
            <a:cxnLst>
              <a:cxn ang="T6">
                <a:pos x="T0" y="T1"/>
              </a:cxn>
              <a:cxn ang="T7">
                <a:pos x="T2" y="T3"/>
              </a:cxn>
              <a:cxn ang="T8">
                <a:pos x="T4" y="T5"/>
              </a:cxn>
            </a:cxnLst>
            <a:rect l="T9" t="T10" r="T11" b="T12"/>
            <a:pathLst>
              <a:path w="172" h="951">
                <a:moveTo>
                  <a:pt x="172" y="0"/>
                </a:moveTo>
                <a:lnTo>
                  <a:pt x="0" y="409"/>
                </a:lnTo>
                <a:lnTo>
                  <a:pt x="0" y="951"/>
                </a:lnTo>
              </a:path>
            </a:pathLst>
          </a:custGeom>
          <a:noFill/>
          <a:ln w="6">
            <a:solidFill>
              <a:srgbClr val="000000"/>
            </a:solidFill>
            <a:round/>
            <a:headEnd/>
            <a:tailEnd/>
          </a:ln>
        </p:spPr>
        <p:txBody>
          <a:bodyPr/>
          <a:lstStyle/>
          <a:p>
            <a:endParaRPr lang="en-US" sz="700" b="1"/>
          </a:p>
        </p:txBody>
      </p:sp>
      <p:sp>
        <p:nvSpPr>
          <p:cNvPr id="112713" name="Line 73"/>
          <p:cNvSpPr>
            <a:spLocks noChangeShapeType="1"/>
          </p:cNvSpPr>
          <p:nvPr/>
        </p:nvSpPr>
        <p:spPr bwMode="auto">
          <a:xfrm>
            <a:off x="5153025" y="4011613"/>
            <a:ext cx="1588" cy="1763712"/>
          </a:xfrm>
          <a:prstGeom prst="line">
            <a:avLst/>
          </a:prstGeom>
          <a:noFill/>
          <a:ln w="9">
            <a:solidFill>
              <a:srgbClr val="FFFFFF"/>
            </a:solidFill>
            <a:prstDash val="solid"/>
            <a:round/>
            <a:headEnd/>
            <a:tailEnd/>
          </a:ln>
        </p:spPr>
        <p:txBody>
          <a:bodyPr/>
          <a:lstStyle/>
          <a:p>
            <a:pPr>
              <a:defRPr/>
            </a:pPr>
            <a:endParaRPr lang="en-US" sz="2400" b="1">
              <a:latin typeface="+mj-lt"/>
            </a:endParaRPr>
          </a:p>
        </p:txBody>
      </p:sp>
      <p:sp>
        <p:nvSpPr>
          <p:cNvPr id="112714" name="Line 74"/>
          <p:cNvSpPr>
            <a:spLocks noChangeShapeType="1"/>
          </p:cNvSpPr>
          <p:nvPr/>
        </p:nvSpPr>
        <p:spPr bwMode="auto">
          <a:xfrm>
            <a:off x="5145088" y="4003675"/>
            <a:ext cx="1587" cy="1763713"/>
          </a:xfrm>
          <a:prstGeom prst="line">
            <a:avLst/>
          </a:prstGeom>
          <a:noFill/>
          <a:ln w="6">
            <a:solidFill>
              <a:srgbClr val="000000"/>
            </a:solidFill>
            <a:prstDash val="solid"/>
            <a:round/>
            <a:headEnd/>
            <a:tailEnd/>
          </a:ln>
        </p:spPr>
        <p:txBody>
          <a:bodyPr/>
          <a:lstStyle/>
          <a:p>
            <a:pPr>
              <a:defRPr/>
            </a:pPr>
            <a:endParaRPr lang="en-US" sz="2400" b="1">
              <a:latin typeface="+mj-lt"/>
            </a:endParaRPr>
          </a:p>
        </p:txBody>
      </p:sp>
      <p:sp>
        <p:nvSpPr>
          <p:cNvPr id="122911" name="Freeform 75"/>
          <p:cNvSpPr>
            <a:spLocks/>
          </p:cNvSpPr>
          <p:nvPr/>
        </p:nvSpPr>
        <p:spPr bwMode="auto">
          <a:xfrm>
            <a:off x="5337175" y="3844925"/>
            <a:ext cx="180975" cy="1589088"/>
          </a:xfrm>
          <a:custGeom>
            <a:avLst/>
            <a:gdLst>
              <a:gd name="T0" fmla="*/ 0 w 121"/>
              <a:gd name="T1" fmla="*/ 0 h 1061"/>
              <a:gd name="T2" fmla="*/ 180975 w 121"/>
              <a:gd name="T3" fmla="*/ 753356 h 1061"/>
              <a:gd name="T4" fmla="*/ 180975 w 121"/>
              <a:gd name="T5" fmla="*/ 1589088 h 1061"/>
              <a:gd name="T6" fmla="*/ 0 60000 65536"/>
              <a:gd name="T7" fmla="*/ 0 60000 65536"/>
              <a:gd name="T8" fmla="*/ 0 60000 65536"/>
              <a:gd name="T9" fmla="*/ 0 w 121"/>
              <a:gd name="T10" fmla="*/ 0 h 1061"/>
              <a:gd name="T11" fmla="*/ 121 w 121"/>
              <a:gd name="T12" fmla="*/ 1061 h 1061"/>
            </a:gdLst>
            <a:ahLst/>
            <a:cxnLst>
              <a:cxn ang="T6">
                <a:pos x="T0" y="T1"/>
              </a:cxn>
              <a:cxn ang="T7">
                <a:pos x="T2" y="T3"/>
              </a:cxn>
              <a:cxn ang="T8">
                <a:pos x="T4" y="T5"/>
              </a:cxn>
            </a:cxnLst>
            <a:rect l="T9" t="T10" r="T11" b="T12"/>
            <a:pathLst>
              <a:path w="121" h="1061">
                <a:moveTo>
                  <a:pt x="0" y="0"/>
                </a:moveTo>
                <a:lnTo>
                  <a:pt x="121" y="503"/>
                </a:lnTo>
                <a:lnTo>
                  <a:pt x="121" y="1061"/>
                </a:lnTo>
              </a:path>
            </a:pathLst>
          </a:custGeom>
          <a:noFill/>
          <a:ln w="9">
            <a:solidFill>
              <a:srgbClr val="FFFFFF"/>
            </a:solidFill>
            <a:round/>
            <a:headEnd/>
            <a:tailEnd/>
          </a:ln>
        </p:spPr>
        <p:txBody>
          <a:bodyPr/>
          <a:lstStyle/>
          <a:p>
            <a:endParaRPr lang="en-US" sz="700" b="1"/>
          </a:p>
        </p:txBody>
      </p:sp>
      <p:sp>
        <p:nvSpPr>
          <p:cNvPr id="122912" name="Freeform 76"/>
          <p:cNvSpPr>
            <a:spLocks/>
          </p:cNvSpPr>
          <p:nvPr/>
        </p:nvSpPr>
        <p:spPr bwMode="auto">
          <a:xfrm>
            <a:off x="5329238" y="3836988"/>
            <a:ext cx="182562" cy="1589087"/>
          </a:xfrm>
          <a:custGeom>
            <a:avLst/>
            <a:gdLst>
              <a:gd name="T0" fmla="*/ 0 w 122"/>
              <a:gd name="T1" fmla="*/ 0 h 1061"/>
              <a:gd name="T2" fmla="*/ 182562 w 122"/>
              <a:gd name="T3" fmla="*/ 753356 h 1061"/>
              <a:gd name="T4" fmla="*/ 182562 w 122"/>
              <a:gd name="T5" fmla="*/ 1589087 h 1061"/>
              <a:gd name="T6" fmla="*/ 0 60000 65536"/>
              <a:gd name="T7" fmla="*/ 0 60000 65536"/>
              <a:gd name="T8" fmla="*/ 0 60000 65536"/>
              <a:gd name="T9" fmla="*/ 0 w 122"/>
              <a:gd name="T10" fmla="*/ 0 h 1061"/>
              <a:gd name="T11" fmla="*/ 122 w 122"/>
              <a:gd name="T12" fmla="*/ 1061 h 1061"/>
            </a:gdLst>
            <a:ahLst/>
            <a:cxnLst>
              <a:cxn ang="T6">
                <a:pos x="T0" y="T1"/>
              </a:cxn>
              <a:cxn ang="T7">
                <a:pos x="T2" y="T3"/>
              </a:cxn>
              <a:cxn ang="T8">
                <a:pos x="T4" y="T5"/>
              </a:cxn>
            </a:cxnLst>
            <a:rect l="T9" t="T10" r="T11" b="T12"/>
            <a:pathLst>
              <a:path w="122" h="1061">
                <a:moveTo>
                  <a:pt x="0" y="0"/>
                </a:moveTo>
                <a:lnTo>
                  <a:pt x="122" y="503"/>
                </a:lnTo>
                <a:lnTo>
                  <a:pt x="122" y="1061"/>
                </a:lnTo>
              </a:path>
            </a:pathLst>
          </a:custGeom>
          <a:noFill/>
          <a:ln w="6">
            <a:solidFill>
              <a:srgbClr val="000000"/>
            </a:solidFill>
            <a:round/>
            <a:headEnd/>
            <a:tailEnd/>
          </a:ln>
        </p:spPr>
        <p:txBody>
          <a:bodyPr/>
          <a:lstStyle/>
          <a:p>
            <a:endParaRPr lang="en-US" sz="700" b="1"/>
          </a:p>
        </p:txBody>
      </p:sp>
      <p:sp>
        <p:nvSpPr>
          <p:cNvPr id="122913" name="Freeform 77"/>
          <p:cNvSpPr>
            <a:spLocks/>
          </p:cNvSpPr>
          <p:nvPr/>
        </p:nvSpPr>
        <p:spPr bwMode="auto">
          <a:xfrm>
            <a:off x="5459413" y="3829050"/>
            <a:ext cx="1349375" cy="1604963"/>
          </a:xfrm>
          <a:custGeom>
            <a:avLst/>
            <a:gdLst>
              <a:gd name="T0" fmla="*/ 1349375 w 901"/>
              <a:gd name="T1" fmla="*/ 1604963 h 1072"/>
              <a:gd name="T2" fmla="*/ 1349375 w 901"/>
              <a:gd name="T3" fmla="*/ 769544 h 1072"/>
              <a:gd name="T4" fmla="*/ 0 w 901"/>
              <a:gd name="T5" fmla="*/ 0 h 1072"/>
              <a:gd name="T6" fmla="*/ 0 60000 65536"/>
              <a:gd name="T7" fmla="*/ 0 60000 65536"/>
              <a:gd name="T8" fmla="*/ 0 60000 65536"/>
              <a:gd name="T9" fmla="*/ 0 w 901"/>
              <a:gd name="T10" fmla="*/ 0 h 1072"/>
              <a:gd name="T11" fmla="*/ 901 w 901"/>
              <a:gd name="T12" fmla="*/ 1072 h 1072"/>
            </a:gdLst>
            <a:ahLst/>
            <a:cxnLst>
              <a:cxn ang="T6">
                <a:pos x="T0" y="T1"/>
              </a:cxn>
              <a:cxn ang="T7">
                <a:pos x="T2" y="T3"/>
              </a:cxn>
              <a:cxn ang="T8">
                <a:pos x="T4" y="T5"/>
              </a:cxn>
            </a:cxnLst>
            <a:rect l="T9" t="T10" r="T11" b="T12"/>
            <a:pathLst>
              <a:path w="901" h="1072">
                <a:moveTo>
                  <a:pt x="901" y="1072"/>
                </a:moveTo>
                <a:lnTo>
                  <a:pt x="901" y="514"/>
                </a:lnTo>
                <a:lnTo>
                  <a:pt x="0" y="0"/>
                </a:lnTo>
              </a:path>
            </a:pathLst>
          </a:custGeom>
          <a:noFill/>
          <a:ln w="9">
            <a:solidFill>
              <a:srgbClr val="FFFFFF"/>
            </a:solidFill>
            <a:round/>
            <a:headEnd/>
            <a:tailEnd/>
          </a:ln>
        </p:spPr>
        <p:txBody>
          <a:bodyPr/>
          <a:lstStyle/>
          <a:p>
            <a:endParaRPr lang="en-US" sz="700" b="1"/>
          </a:p>
        </p:txBody>
      </p:sp>
      <p:sp>
        <p:nvSpPr>
          <p:cNvPr id="122914" name="Freeform 78"/>
          <p:cNvSpPr>
            <a:spLocks/>
          </p:cNvSpPr>
          <p:nvPr/>
        </p:nvSpPr>
        <p:spPr bwMode="auto">
          <a:xfrm>
            <a:off x="5451475" y="3822700"/>
            <a:ext cx="1352550" cy="1603375"/>
          </a:xfrm>
          <a:custGeom>
            <a:avLst/>
            <a:gdLst>
              <a:gd name="T0" fmla="*/ 1352550 w 902"/>
              <a:gd name="T1" fmla="*/ 1603375 h 1071"/>
              <a:gd name="T2" fmla="*/ 1352550 w 902"/>
              <a:gd name="T3" fmla="*/ 768003 h 1071"/>
              <a:gd name="T4" fmla="*/ 0 w 902"/>
              <a:gd name="T5" fmla="*/ 0 h 1071"/>
              <a:gd name="T6" fmla="*/ 0 60000 65536"/>
              <a:gd name="T7" fmla="*/ 0 60000 65536"/>
              <a:gd name="T8" fmla="*/ 0 60000 65536"/>
              <a:gd name="T9" fmla="*/ 0 w 902"/>
              <a:gd name="T10" fmla="*/ 0 h 1071"/>
              <a:gd name="T11" fmla="*/ 902 w 902"/>
              <a:gd name="T12" fmla="*/ 1071 h 1071"/>
            </a:gdLst>
            <a:ahLst/>
            <a:cxnLst>
              <a:cxn ang="T6">
                <a:pos x="T0" y="T1"/>
              </a:cxn>
              <a:cxn ang="T7">
                <a:pos x="T2" y="T3"/>
              </a:cxn>
              <a:cxn ang="T8">
                <a:pos x="T4" y="T5"/>
              </a:cxn>
            </a:cxnLst>
            <a:rect l="T9" t="T10" r="T11" b="T12"/>
            <a:pathLst>
              <a:path w="902" h="1071">
                <a:moveTo>
                  <a:pt x="902" y="1071"/>
                </a:moveTo>
                <a:lnTo>
                  <a:pt x="902" y="513"/>
                </a:lnTo>
                <a:lnTo>
                  <a:pt x="0" y="0"/>
                </a:lnTo>
              </a:path>
            </a:pathLst>
          </a:custGeom>
          <a:noFill/>
          <a:ln w="6">
            <a:solidFill>
              <a:srgbClr val="000000"/>
            </a:solidFill>
            <a:round/>
            <a:headEnd/>
            <a:tailEnd/>
          </a:ln>
        </p:spPr>
        <p:txBody>
          <a:bodyPr/>
          <a:lstStyle/>
          <a:p>
            <a:endParaRPr lang="en-US" sz="700" b="1"/>
          </a:p>
        </p:txBody>
      </p:sp>
      <p:sp>
        <p:nvSpPr>
          <p:cNvPr id="122915" name="Rectangle 81"/>
          <p:cNvSpPr>
            <a:spLocks noChangeArrowheads="1"/>
          </p:cNvSpPr>
          <p:nvPr/>
        </p:nvSpPr>
        <p:spPr bwMode="auto">
          <a:xfrm>
            <a:off x="4876800" y="5792788"/>
            <a:ext cx="447675" cy="106362"/>
          </a:xfrm>
          <a:prstGeom prst="rect">
            <a:avLst/>
          </a:prstGeom>
          <a:noFill/>
          <a:ln w="9525">
            <a:noFill/>
            <a:miter lim="800000"/>
            <a:headEnd/>
            <a:tailEnd/>
          </a:ln>
        </p:spPr>
        <p:txBody>
          <a:bodyPr wrap="none" lIns="0" tIns="0" rIns="0" bIns="0">
            <a:spAutoFit/>
          </a:bodyPr>
          <a:lstStyle/>
          <a:p>
            <a:r>
              <a:rPr lang="en-US" sz="700" b="1">
                <a:solidFill>
                  <a:srgbClr val="000000"/>
                </a:solidFill>
              </a:rPr>
              <a:t>Optic tract</a:t>
            </a:r>
            <a:endParaRPr lang="en-US" sz="700" b="1"/>
          </a:p>
        </p:txBody>
      </p:sp>
      <p:sp>
        <p:nvSpPr>
          <p:cNvPr id="122916" name="Rectangle 92"/>
          <p:cNvSpPr>
            <a:spLocks noChangeArrowheads="1"/>
          </p:cNvSpPr>
          <p:nvPr/>
        </p:nvSpPr>
        <p:spPr bwMode="auto">
          <a:xfrm>
            <a:off x="3911600" y="4683125"/>
            <a:ext cx="336550" cy="106363"/>
          </a:xfrm>
          <a:prstGeom prst="rect">
            <a:avLst/>
          </a:prstGeom>
          <a:noFill/>
          <a:ln w="9525">
            <a:noFill/>
            <a:miter lim="800000"/>
            <a:headEnd/>
            <a:tailEnd/>
          </a:ln>
        </p:spPr>
        <p:txBody>
          <a:bodyPr wrap="none" lIns="0" tIns="0" rIns="0" bIns="0">
            <a:spAutoFit/>
          </a:bodyPr>
          <a:lstStyle/>
          <a:p>
            <a:r>
              <a:rPr lang="en-US" sz="700" b="1">
                <a:solidFill>
                  <a:srgbClr val="000000"/>
                </a:solidFill>
              </a:rPr>
              <a:t>Left eye</a:t>
            </a:r>
            <a:endParaRPr lang="en-US" sz="700" b="1"/>
          </a:p>
        </p:txBody>
      </p:sp>
      <p:sp>
        <p:nvSpPr>
          <p:cNvPr id="122917" name="Rectangle 93"/>
          <p:cNvSpPr>
            <a:spLocks noChangeArrowheads="1"/>
          </p:cNvSpPr>
          <p:nvPr/>
        </p:nvSpPr>
        <p:spPr bwMode="auto">
          <a:xfrm>
            <a:off x="3871913" y="2559050"/>
            <a:ext cx="400050" cy="106363"/>
          </a:xfrm>
          <a:prstGeom prst="rect">
            <a:avLst/>
          </a:prstGeom>
          <a:noFill/>
          <a:ln w="9525">
            <a:noFill/>
            <a:miter lim="800000"/>
            <a:headEnd/>
            <a:tailEnd/>
          </a:ln>
        </p:spPr>
        <p:txBody>
          <a:bodyPr wrap="none" lIns="0" tIns="0" rIns="0" bIns="0">
            <a:spAutoFit/>
          </a:bodyPr>
          <a:lstStyle/>
          <a:p>
            <a:r>
              <a:rPr lang="en-US" sz="700" b="1">
                <a:solidFill>
                  <a:srgbClr val="000000"/>
                </a:solidFill>
              </a:rPr>
              <a:t>Right eye</a:t>
            </a:r>
            <a:endParaRPr lang="en-US" sz="700" b="1"/>
          </a:p>
        </p:txBody>
      </p:sp>
      <p:sp>
        <p:nvSpPr>
          <p:cNvPr id="122918" name="Rectangle 96"/>
          <p:cNvSpPr>
            <a:spLocks noChangeArrowheads="1"/>
          </p:cNvSpPr>
          <p:nvPr/>
        </p:nvSpPr>
        <p:spPr bwMode="auto">
          <a:xfrm>
            <a:off x="6459538" y="1724025"/>
            <a:ext cx="631825" cy="106363"/>
          </a:xfrm>
          <a:prstGeom prst="rect">
            <a:avLst/>
          </a:prstGeom>
          <a:noFill/>
          <a:ln w="9525">
            <a:noFill/>
            <a:miter lim="800000"/>
            <a:headEnd/>
            <a:tailEnd/>
          </a:ln>
        </p:spPr>
        <p:txBody>
          <a:bodyPr wrap="none" lIns="0" tIns="0" rIns="0" bIns="0">
            <a:spAutoFit/>
          </a:bodyPr>
          <a:lstStyle/>
          <a:p>
            <a:r>
              <a:rPr lang="en-US" sz="700" b="1">
                <a:solidFill>
                  <a:srgbClr val="000000"/>
                </a:solidFill>
              </a:rPr>
              <a:t>Optic radiation</a:t>
            </a:r>
            <a:endParaRPr lang="en-US" sz="700" b="1"/>
          </a:p>
        </p:txBody>
      </p:sp>
      <p:sp>
        <p:nvSpPr>
          <p:cNvPr id="122919" name="TextBox 106"/>
          <p:cNvSpPr txBox="1">
            <a:spLocks noChangeArrowheads="1"/>
          </p:cNvSpPr>
          <p:nvPr/>
        </p:nvSpPr>
        <p:spPr bwMode="auto">
          <a:xfrm>
            <a:off x="4629150" y="1728788"/>
            <a:ext cx="569913" cy="365125"/>
          </a:xfrm>
          <a:prstGeom prst="rect">
            <a:avLst/>
          </a:prstGeom>
          <a:noFill/>
          <a:ln w="9525">
            <a:noFill/>
            <a:miter lim="800000"/>
            <a:headEnd/>
            <a:tailEnd/>
          </a:ln>
        </p:spPr>
        <p:txBody>
          <a:bodyPr wrap="none" lIns="0" tIns="0">
            <a:spAutoFit/>
          </a:bodyPr>
          <a:lstStyle/>
          <a:p>
            <a:r>
              <a:rPr lang="en-US" sz="700" b="1"/>
              <a:t>Uncrossed</a:t>
            </a:r>
          </a:p>
          <a:p>
            <a:r>
              <a:rPr lang="en-US" sz="700" b="1"/>
              <a:t>(ipsilateral)</a:t>
            </a:r>
          </a:p>
          <a:p>
            <a:r>
              <a:rPr lang="en-US" sz="700" b="1"/>
              <a:t>fiber</a:t>
            </a:r>
          </a:p>
        </p:txBody>
      </p:sp>
      <p:sp>
        <p:nvSpPr>
          <p:cNvPr id="122920" name="TextBox 107"/>
          <p:cNvSpPr txBox="1">
            <a:spLocks noChangeArrowheads="1"/>
          </p:cNvSpPr>
          <p:nvPr/>
        </p:nvSpPr>
        <p:spPr bwMode="auto">
          <a:xfrm>
            <a:off x="5491163" y="1728788"/>
            <a:ext cx="687387" cy="365125"/>
          </a:xfrm>
          <a:prstGeom prst="rect">
            <a:avLst/>
          </a:prstGeom>
          <a:noFill/>
          <a:ln w="9525">
            <a:noFill/>
            <a:miter lim="800000"/>
            <a:headEnd/>
            <a:tailEnd/>
          </a:ln>
        </p:spPr>
        <p:txBody>
          <a:bodyPr wrap="none" lIns="0" tIns="0">
            <a:spAutoFit/>
          </a:bodyPr>
          <a:lstStyle/>
          <a:p>
            <a:r>
              <a:rPr lang="en-US" sz="700" b="1"/>
              <a:t>Crossed</a:t>
            </a:r>
          </a:p>
          <a:p>
            <a:r>
              <a:rPr lang="en-US" sz="700" b="1"/>
              <a:t>(contralateral)</a:t>
            </a:r>
          </a:p>
          <a:p>
            <a:r>
              <a:rPr lang="en-US" sz="700" b="1"/>
              <a:t>fiber</a:t>
            </a:r>
          </a:p>
        </p:txBody>
      </p:sp>
      <p:sp>
        <p:nvSpPr>
          <p:cNvPr id="122921" name="TextBox 108"/>
          <p:cNvSpPr txBox="1">
            <a:spLocks noChangeArrowheads="1"/>
          </p:cNvSpPr>
          <p:nvPr/>
        </p:nvSpPr>
        <p:spPr bwMode="auto">
          <a:xfrm>
            <a:off x="7048500" y="3548063"/>
            <a:ext cx="696913" cy="258762"/>
          </a:xfrm>
          <a:prstGeom prst="rect">
            <a:avLst/>
          </a:prstGeom>
          <a:noFill/>
          <a:ln w="9525">
            <a:noFill/>
            <a:miter lim="800000"/>
            <a:headEnd/>
            <a:tailEnd/>
          </a:ln>
        </p:spPr>
        <p:txBody>
          <a:bodyPr wrap="none" lIns="0" tIns="0">
            <a:spAutoFit/>
          </a:bodyPr>
          <a:lstStyle/>
          <a:p>
            <a:r>
              <a:rPr lang="en-US" sz="700" b="1"/>
              <a:t>Occipital lobe</a:t>
            </a:r>
          </a:p>
          <a:p>
            <a:r>
              <a:rPr lang="en-US" sz="700" b="1"/>
              <a:t>(visual cortex)</a:t>
            </a:r>
          </a:p>
        </p:txBody>
      </p:sp>
      <p:sp>
        <p:nvSpPr>
          <p:cNvPr id="122922" name="TextBox 109"/>
          <p:cNvSpPr txBox="1">
            <a:spLocks noChangeArrowheads="1"/>
          </p:cNvSpPr>
          <p:nvPr/>
        </p:nvSpPr>
        <p:spPr bwMode="auto">
          <a:xfrm>
            <a:off x="1273175" y="3536950"/>
            <a:ext cx="433388" cy="258763"/>
          </a:xfrm>
          <a:prstGeom prst="rect">
            <a:avLst/>
          </a:prstGeom>
          <a:noFill/>
          <a:ln w="9525">
            <a:noFill/>
            <a:miter lim="800000"/>
            <a:headEnd/>
            <a:tailEnd/>
          </a:ln>
        </p:spPr>
        <p:txBody>
          <a:bodyPr wrap="none" lIns="0" tIns="0">
            <a:spAutoFit/>
          </a:bodyPr>
          <a:lstStyle/>
          <a:p>
            <a:r>
              <a:rPr lang="en-US" sz="700" b="1"/>
              <a:t>Fixation</a:t>
            </a:r>
          </a:p>
          <a:p>
            <a:r>
              <a:rPr lang="en-US" sz="700" b="1"/>
              <a:t>point</a:t>
            </a:r>
          </a:p>
        </p:txBody>
      </p:sp>
      <p:sp>
        <p:nvSpPr>
          <p:cNvPr id="122923" name="TextBox 110"/>
          <p:cNvSpPr txBox="1">
            <a:spLocks noChangeArrowheads="1"/>
          </p:cNvSpPr>
          <p:nvPr/>
        </p:nvSpPr>
        <p:spPr bwMode="auto">
          <a:xfrm>
            <a:off x="4316413" y="5451475"/>
            <a:ext cx="328612" cy="258763"/>
          </a:xfrm>
          <a:prstGeom prst="rect">
            <a:avLst/>
          </a:prstGeom>
          <a:noFill/>
          <a:ln w="9525">
            <a:noFill/>
            <a:miter lim="800000"/>
            <a:headEnd/>
            <a:tailEnd/>
          </a:ln>
        </p:spPr>
        <p:txBody>
          <a:bodyPr wrap="none" lIns="0" tIns="0">
            <a:spAutoFit/>
          </a:bodyPr>
          <a:lstStyle/>
          <a:p>
            <a:r>
              <a:rPr lang="en-US" sz="700" b="1"/>
              <a:t>Optic</a:t>
            </a:r>
          </a:p>
          <a:p>
            <a:r>
              <a:rPr lang="en-US" sz="700" b="1"/>
              <a:t>nerve</a:t>
            </a:r>
          </a:p>
        </p:txBody>
      </p:sp>
      <p:sp>
        <p:nvSpPr>
          <p:cNvPr id="122924" name="TextBox 111"/>
          <p:cNvSpPr txBox="1">
            <a:spLocks noChangeArrowheads="1"/>
          </p:cNvSpPr>
          <p:nvPr/>
        </p:nvSpPr>
        <p:spPr bwMode="auto">
          <a:xfrm>
            <a:off x="4711700" y="5451475"/>
            <a:ext cx="398463" cy="258763"/>
          </a:xfrm>
          <a:prstGeom prst="rect">
            <a:avLst/>
          </a:prstGeom>
          <a:noFill/>
          <a:ln w="9525">
            <a:noFill/>
            <a:miter lim="800000"/>
            <a:headEnd/>
            <a:tailEnd/>
          </a:ln>
        </p:spPr>
        <p:txBody>
          <a:bodyPr wrap="none" lIns="0" tIns="0">
            <a:spAutoFit/>
          </a:bodyPr>
          <a:lstStyle/>
          <a:p>
            <a:r>
              <a:rPr lang="en-US" sz="700" b="1"/>
              <a:t>Optic</a:t>
            </a:r>
          </a:p>
          <a:p>
            <a:r>
              <a:rPr lang="en-US" sz="700" b="1"/>
              <a:t>chiasm</a:t>
            </a:r>
          </a:p>
        </p:txBody>
      </p:sp>
      <p:sp>
        <p:nvSpPr>
          <p:cNvPr id="122925" name="TextBox 112"/>
          <p:cNvSpPr txBox="1">
            <a:spLocks noChangeArrowheads="1"/>
          </p:cNvSpPr>
          <p:nvPr/>
        </p:nvSpPr>
        <p:spPr bwMode="auto">
          <a:xfrm>
            <a:off x="5311775" y="5451475"/>
            <a:ext cx="466725" cy="258763"/>
          </a:xfrm>
          <a:prstGeom prst="rect">
            <a:avLst/>
          </a:prstGeom>
          <a:noFill/>
          <a:ln w="9525">
            <a:noFill/>
            <a:miter lim="800000"/>
            <a:headEnd/>
            <a:tailEnd/>
          </a:ln>
        </p:spPr>
        <p:txBody>
          <a:bodyPr wrap="none" lIns="0" tIns="0">
            <a:spAutoFit/>
          </a:bodyPr>
          <a:lstStyle/>
          <a:p>
            <a:r>
              <a:rPr lang="en-US" sz="700" b="1"/>
              <a:t>Pretectal</a:t>
            </a:r>
          </a:p>
          <a:p>
            <a:r>
              <a:rPr lang="en-US" sz="700" b="1"/>
              <a:t>nucleus</a:t>
            </a:r>
          </a:p>
        </p:txBody>
      </p:sp>
      <p:sp>
        <p:nvSpPr>
          <p:cNvPr id="122926" name="TextBox 113"/>
          <p:cNvSpPr txBox="1">
            <a:spLocks noChangeArrowheads="1"/>
          </p:cNvSpPr>
          <p:nvPr/>
        </p:nvSpPr>
        <p:spPr bwMode="auto">
          <a:xfrm>
            <a:off x="5934075" y="5451475"/>
            <a:ext cx="536575" cy="471488"/>
          </a:xfrm>
          <a:prstGeom prst="rect">
            <a:avLst/>
          </a:prstGeom>
          <a:noFill/>
          <a:ln w="9525">
            <a:noFill/>
            <a:miter lim="800000"/>
            <a:headEnd/>
            <a:tailEnd/>
          </a:ln>
        </p:spPr>
        <p:txBody>
          <a:bodyPr wrap="none" lIns="0" tIns="0">
            <a:spAutoFit/>
          </a:bodyPr>
          <a:lstStyle/>
          <a:p>
            <a:r>
              <a:rPr lang="en-US" sz="700" b="1"/>
              <a:t>Lateral</a:t>
            </a:r>
          </a:p>
          <a:p>
            <a:r>
              <a:rPr lang="en-US" sz="700" b="1"/>
              <a:t>geniculate</a:t>
            </a:r>
          </a:p>
          <a:p>
            <a:r>
              <a:rPr lang="en-US" sz="700" b="1"/>
              <a:t>nucleus of</a:t>
            </a:r>
          </a:p>
          <a:p>
            <a:r>
              <a:rPr lang="en-US" sz="700" b="1"/>
              <a:t>thalamus</a:t>
            </a:r>
          </a:p>
        </p:txBody>
      </p:sp>
      <p:sp>
        <p:nvSpPr>
          <p:cNvPr id="122927" name="TextBox 114"/>
          <p:cNvSpPr txBox="1">
            <a:spLocks noChangeArrowheads="1"/>
          </p:cNvSpPr>
          <p:nvPr/>
        </p:nvSpPr>
        <p:spPr bwMode="auto">
          <a:xfrm>
            <a:off x="6605588" y="5451475"/>
            <a:ext cx="503237" cy="258763"/>
          </a:xfrm>
          <a:prstGeom prst="rect">
            <a:avLst/>
          </a:prstGeom>
          <a:noFill/>
          <a:ln w="9525">
            <a:noFill/>
            <a:miter lim="800000"/>
            <a:headEnd/>
            <a:tailEnd/>
          </a:ln>
        </p:spPr>
        <p:txBody>
          <a:bodyPr wrap="none" lIns="0" tIns="0">
            <a:spAutoFit/>
          </a:bodyPr>
          <a:lstStyle/>
          <a:p>
            <a:r>
              <a:rPr lang="en-US" sz="700" b="1"/>
              <a:t>Superior</a:t>
            </a:r>
          </a:p>
          <a:p>
            <a:r>
              <a:rPr lang="en-US" sz="700" b="1"/>
              <a:t>colliculus</a:t>
            </a:r>
          </a:p>
        </p:txBody>
      </p:sp>
      <p:sp>
        <p:nvSpPr>
          <p:cNvPr id="122928" name="Slide Number Placeholder 3"/>
          <p:cNvSpPr>
            <a:spLocks noGrp="1"/>
          </p:cNvSpPr>
          <p:nvPr>
            <p:ph type="sldNum" sz="quarter" idx="11"/>
          </p:nvPr>
        </p:nvSpPr>
        <p:spPr>
          <a:noFill/>
        </p:spPr>
        <p:txBody>
          <a:bodyPr/>
          <a:lstStyle/>
          <a:p>
            <a:r>
              <a:rPr lang="en-US" smtClean="0">
                <a:latin typeface="Arial" pitchFamily="34" charset="0"/>
              </a:rPr>
              <a:t>16-</a:t>
            </a:r>
            <a:fld id="{E8F25D92-76D8-461F-8396-A9514A5EB2FD}" type="slidenum">
              <a:rPr lang="en-US" smtClean="0">
                <a:latin typeface="Arial" pitchFamily="34" charset="0"/>
              </a:rPr>
              <a:pPr/>
              <a:t>114</a:t>
            </a:fld>
            <a:endParaRPr lang="en-US" smtClean="0">
              <a:latin typeface="Arial" pitchFamily="34" charset="0"/>
            </a:endParaRPr>
          </a:p>
        </p:txBody>
      </p:sp>
      <p:sp>
        <p:nvSpPr>
          <p:cNvPr id="122929" name="Rectangle 2"/>
          <p:cNvSpPr>
            <a:spLocks noGrp="1" noChangeArrowheads="1"/>
          </p:cNvSpPr>
          <p:nvPr>
            <p:ph type="title"/>
          </p:nvPr>
        </p:nvSpPr>
        <p:spPr>
          <a:xfrm>
            <a:off x="0" y="0"/>
            <a:ext cx="9144000" cy="1143000"/>
          </a:xfrm>
        </p:spPr>
        <p:txBody>
          <a:bodyPr/>
          <a:lstStyle/>
          <a:p>
            <a:pPr eaLnBrk="1" hangingPunct="1"/>
            <a:r>
              <a:rPr lang="en-US" smtClean="0"/>
              <a:t>Visual Projection Pathway</a:t>
            </a:r>
          </a:p>
        </p:txBody>
      </p:sp>
      <p:sp>
        <p:nvSpPr>
          <p:cNvPr id="122930" name="Text Box 11"/>
          <p:cNvSpPr txBox="1">
            <a:spLocks noChangeArrowheads="1"/>
          </p:cNvSpPr>
          <p:nvPr/>
        </p:nvSpPr>
        <p:spPr bwMode="auto">
          <a:xfrm>
            <a:off x="438150" y="6143625"/>
            <a:ext cx="2206625" cy="427038"/>
          </a:xfrm>
          <a:prstGeom prst="rect">
            <a:avLst/>
          </a:prstGeom>
          <a:noFill/>
          <a:ln w="9525" algn="ctr">
            <a:noFill/>
            <a:miter lim="800000"/>
            <a:headEnd/>
            <a:tailEnd/>
          </a:ln>
        </p:spPr>
        <p:txBody>
          <a:bodyPr>
            <a:spAutoFit/>
          </a:bodyPr>
          <a:lstStyle/>
          <a:p>
            <a:pPr>
              <a:spcBef>
                <a:spcPct val="50000"/>
              </a:spcBef>
            </a:pPr>
            <a:r>
              <a:rPr lang="en-US" sz="2200"/>
              <a:t>Figure 16.43</a:t>
            </a:r>
          </a:p>
        </p:txBody>
      </p:sp>
      <p:sp>
        <p:nvSpPr>
          <p:cNvPr id="116" name="TextBox 24"/>
          <p:cNvSpPr txBox="1">
            <a:spLocks noChangeArrowheads="1"/>
          </p:cNvSpPr>
          <p:nvPr/>
        </p:nvSpPr>
        <p:spPr bwMode="auto">
          <a:xfrm>
            <a:off x="2320925" y="1093788"/>
            <a:ext cx="4479925" cy="214312"/>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4"/>
          <p:cNvSpPr>
            <a:spLocks noGrp="1"/>
          </p:cNvSpPr>
          <p:nvPr>
            <p:ph type="sldNum" sz="quarter" idx="11"/>
          </p:nvPr>
        </p:nvSpPr>
        <p:spPr>
          <a:noFill/>
        </p:spPr>
        <p:txBody>
          <a:bodyPr/>
          <a:lstStyle/>
          <a:p>
            <a:r>
              <a:rPr lang="en-US" smtClean="0">
                <a:latin typeface="Arial" pitchFamily="34" charset="0"/>
              </a:rPr>
              <a:t>16-</a:t>
            </a:r>
            <a:fld id="{E864D9C4-52DB-4BFB-BE64-8DA282378696}" type="slidenum">
              <a:rPr lang="en-US" smtClean="0">
                <a:latin typeface="Arial" pitchFamily="34" charset="0"/>
              </a:rPr>
              <a:pPr/>
              <a:t>115</a:t>
            </a:fld>
            <a:endParaRPr lang="en-US" smtClean="0">
              <a:latin typeface="Arial" pitchFamily="34" charset="0"/>
            </a:endParaRPr>
          </a:p>
        </p:txBody>
      </p:sp>
      <p:sp>
        <p:nvSpPr>
          <p:cNvPr id="123907" name="Rectangle 2"/>
          <p:cNvSpPr>
            <a:spLocks noGrp="1" noChangeArrowheads="1"/>
          </p:cNvSpPr>
          <p:nvPr>
            <p:ph type="title"/>
          </p:nvPr>
        </p:nvSpPr>
        <p:spPr>
          <a:xfrm>
            <a:off x="0" y="0"/>
            <a:ext cx="9144000" cy="1143000"/>
          </a:xfrm>
        </p:spPr>
        <p:txBody>
          <a:bodyPr/>
          <a:lstStyle/>
          <a:p>
            <a:pPr eaLnBrk="1" hangingPunct="1"/>
            <a:r>
              <a:rPr lang="en-US" smtClean="0"/>
              <a:t>Visual Information Processing</a:t>
            </a:r>
          </a:p>
        </p:txBody>
      </p:sp>
      <p:sp>
        <p:nvSpPr>
          <p:cNvPr id="123908" name="Rectangle 3"/>
          <p:cNvSpPr>
            <a:spLocks noGrp="1" noChangeArrowheads="1"/>
          </p:cNvSpPr>
          <p:nvPr>
            <p:ph type="body" idx="1"/>
          </p:nvPr>
        </p:nvSpPr>
        <p:spPr>
          <a:xfrm>
            <a:off x="401638" y="1184275"/>
            <a:ext cx="8534400" cy="5410200"/>
          </a:xfrm>
        </p:spPr>
        <p:txBody>
          <a:bodyPr/>
          <a:lstStyle/>
          <a:p>
            <a:pPr eaLnBrk="1" hangingPunct="1"/>
            <a:r>
              <a:rPr lang="en-US" b="0" smtClean="0"/>
              <a:t>some processing begins in retina</a:t>
            </a:r>
          </a:p>
          <a:p>
            <a:pPr lvl="1" eaLnBrk="1" hangingPunct="1"/>
            <a:r>
              <a:rPr lang="en-US" b="0" smtClean="0"/>
              <a:t>adjustments for contrast, brightness, motion and stereopsis</a:t>
            </a:r>
          </a:p>
          <a:p>
            <a:pPr lvl="1" eaLnBrk="1" hangingPunct="1"/>
            <a:endParaRPr lang="en-US" sz="1000" b="0" smtClean="0"/>
          </a:p>
          <a:p>
            <a:pPr eaLnBrk="1" hangingPunct="1"/>
            <a:r>
              <a:rPr lang="en-US" smtClean="0"/>
              <a:t>primary visual cortex </a:t>
            </a:r>
            <a:r>
              <a:rPr lang="en-US" b="0" smtClean="0"/>
              <a:t>is connected by association tracts to </a:t>
            </a:r>
            <a:r>
              <a:rPr lang="en-US" smtClean="0"/>
              <a:t>visual association areas </a:t>
            </a:r>
            <a:r>
              <a:rPr lang="en-US" b="0" smtClean="0"/>
              <a:t>in parietal and temporal lobes which process retinal data from occipital lobes</a:t>
            </a:r>
          </a:p>
          <a:p>
            <a:pPr lvl="1" eaLnBrk="1" hangingPunct="1"/>
            <a:r>
              <a:rPr lang="en-US" b="0" smtClean="0"/>
              <a:t>object location, motion, color, shape, boundaries</a:t>
            </a:r>
          </a:p>
          <a:p>
            <a:pPr lvl="1" eaLnBrk="1" hangingPunct="1"/>
            <a:r>
              <a:rPr lang="en-US" b="0" smtClean="0"/>
              <a:t>store visual memories (recognize printed words)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0"/>
            <a:ext cx="9144000" cy="1143000"/>
          </a:xfrm>
        </p:spPr>
        <p:txBody>
          <a:bodyPr/>
          <a:lstStyle/>
          <a:p>
            <a:r>
              <a:rPr lang="en-US" smtClean="0"/>
              <a:t>Anesthesia</a:t>
            </a:r>
          </a:p>
        </p:txBody>
      </p:sp>
      <p:sp>
        <p:nvSpPr>
          <p:cNvPr id="124931" name="Content Placeholder 2"/>
          <p:cNvSpPr>
            <a:spLocks noGrp="1"/>
          </p:cNvSpPr>
          <p:nvPr>
            <p:ph idx="1"/>
          </p:nvPr>
        </p:nvSpPr>
        <p:spPr>
          <a:xfrm>
            <a:off x="582613" y="1128713"/>
            <a:ext cx="7993062" cy="5410200"/>
          </a:xfrm>
        </p:spPr>
        <p:txBody>
          <a:bodyPr/>
          <a:lstStyle/>
          <a:p>
            <a:r>
              <a:rPr lang="en-US" sz="2400" smtClean="0"/>
              <a:t>trephination</a:t>
            </a:r>
            <a:r>
              <a:rPr lang="en-US" sz="2400" b="0" smtClean="0"/>
              <a:t> – cutting a hole in the skull to let out ‘evil spirits’</a:t>
            </a:r>
          </a:p>
          <a:p>
            <a:endParaRPr lang="en-US" sz="1200" b="0" smtClean="0"/>
          </a:p>
          <a:p>
            <a:r>
              <a:rPr lang="en-US" sz="2400" b="0" smtClean="0"/>
              <a:t>three things needed for effective surgery</a:t>
            </a:r>
          </a:p>
          <a:p>
            <a:pPr lvl="1"/>
            <a:r>
              <a:rPr lang="en-US" sz="2000" b="0" smtClean="0"/>
              <a:t>better knowledge of anatomy</a:t>
            </a:r>
          </a:p>
          <a:p>
            <a:pPr lvl="1"/>
            <a:r>
              <a:rPr lang="en-US" sz="2000" smtClean="0"/>
              <a:t>asepsis</a:t>
            </a:r>
            <a:r>
              <a:rPr lang="en-US" sz="2000" b="0" smtClean="0"/>
              <a:t> – control of infection</a:t>
            </a:r>
          </a:p>
          <a:p>
            <a:pPr lvl="1"/>
            <a:r>
              <a:rPr lang="en-US" sz="2000" smtClean="0"/>
              <a:t>anesthesia</a:t>
            </a:r>
            <a:r>
              <a:rPr lang="en-US" sz="2000" b="0" smtClean="0"/>
              <a:t> – the control of pain</a:t>
            </a:r>
          </a:p>
          <a:p>
            <a:pPr lvl="1"/>
            <a:endParaRPr lang="en-US" sz="1200" b="0" smtClean="0"/>
          </a:p>
          <a:p>
            <a:r>
              <a:rPr lang="en-US" sz="2400" b="0" smtClean="0"/>
              <a:t>ether and chloroform gave way to safer anesthetics such as cyclopropane, ethylene, and nitrous oxide</a:t>
            </a:r>
          </a:p>
          <a:p>
            <a:pPr>
              <a:buFontTx/>
              <a:buNone/>
            </a:pPr>
            <a:endParaRPr lang="en-US" sz="800" b="0" smtClean="0"/>
          </a:p>
          <a:p>
            <a:pPr lvl="1"/>
            <a:r>
              <a:rPr lang="en-US" sz="2000" smtClean="0"/>
              <a:t>general anesthetics </a:t>
            </a:r>
            <a:r>
              <a:rPr lang="en-US" sz="2000" b="0" smtClean="0"/>
              <a:t>- cross blood-brain barrier and block nervous transmission through the brainstem</a:t>
            </a:r>
          </a:p>
          <a:p>
            <a:pPr lvl="1"/>
            <a:endParaRPr lang="en-US" sz="800" b="0" smtClean="0"/>
          </a:p>
          <a:p>
            <a:pPr lvl="1"/>
            <a:r>
              <a:rPr lang="en-US" sz="2000" smtClean="0"/>
              <a:t>local anesthetics </a:t>
            </a:r>
            <a:r>
              <a:rPr lang="en-US" sz="2000" b="0" smtClean="0"/>
              <a:t>– Novocain, tetracaine selectively deaden specific nerves</a:t>
            </a:r>
          </a:p>
        </p:txBody>
      </p:sp>
      <p:sp>
        <p:nvSpPr>
          <p:cNvPr id="124932" name="Slide Number Placeholder 3"/>
          <p:cNvSpPr>
            <a:spLocks noGrp="1"/>
          </p:cNvSpPr>
          <p:nvPr>
            <p:ph type="sldNum" sz="quarter" idx="11"/>
          </p:nvPr>
        </p:nvSpPr>
        <p:spPr>
          <a:noFill/>
        </p:spPr>
        <p:txBody>
          <a:bodyPr/>
          <a:lstStyle/>
          <a:p>
            <a:r>
              <a:rPr lang="en-US" smtClean="0">
                <a:latin typeface="Arial" pitchFamily="34" charset="0"/>
              </a:rPr>
              <a:t>16-</a:t>
            </a:r>
            <a:fld id="{7605843B-ABDA-4D36-A9CA-AFB40B8C25C8}" type="slidenum">
              <a:rPr lang="en-US" smtClean="0">
                <a:latin typeface="Arial" pitchFamily="34" charset="0"/>
              </a:rPr>
              <a:pPr/>
              <a:t>116</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p>
            <a:r>
              <a:rPr lang="en-US" smtClean="0">
                <a:latin typeface="Arial" pitchFamily="34" charset="0"/>
              </a:rPr>
              <a:t>16-</a:t>
            </a:r>
            <a:fld id="{8E4C49FE-8B53-43D5-B782-8B6264721141}" type="slidenum">
              <a:rPr lang="en-US" smtClean="0">
                <a:latin typeface="Arial" pitchFamily="34" charset="0"/>
              </a:rPr>
              <a:pPr/>
              <a:t>12</a:t>
            </a:fld>
            <a:endParaRPr lang="en-US" smtClean="0">
              <a:latin typeface="Arial" pitchFamily="34" charset="0"/>
            </a:endParaRPr>
          </a:p>
        </p:txBody>
      </p:sp>
      <p:sp>
        <p:nvSpPr>
          <p:cNvPr id="14339" name="Rectangle 5"/>
          <p:cNvSpPr>
            <a:spLocks noGrp="1" noChangeArrowheads="1"/>
          </p:cNvSpPr>
          <p:nvPr>
            <p:ph type="title"/>
          </p:nvPr>
        </p:nvSpPr>
        <p:spPr>
          <a:xfrm>
            <a:off x="0" y="214313"/>
            <a:ext cx="9144000" cy="1143000"/>
          </a:xfrm>
        </p:spPr>
        <p:txBody>
          <a:bodyPr/>
          <a:lstStyle/>
          <a:p>
            <a:pPr eaLnBrk="1" hangingPunct="1"/>
            <a:r>
              <a:rPr lang="en-US" smtClean="0"/>
              <a:t>Somesthetic Projection Pathways</a:t>
            </a:r>
          </a:p>
        </p:txBody>
      </p:sp>
      <p:sp>
        <p:nvSpPr>
          <p:cNvPr id="14340" name="Rectangle 6"/>
          <p:cNvSpPr>
            <a:spLocks noGrp="1" noChangeArrowheads="1"/>
          </p:cNvSpPr>
          <p:nvPr>
            <p:ph type="body" idx="1"/>
          </p:nvPr>
        </p:nvSpPr>
        <p:spPr>
          <a:xfrm>
            <a:off x="600075" y="1443038"/>
            <a:ext cx="8305800" cy="4900612"/>
          </a:xfrm>
        </p:spPr>
        <p:txBody>
          <a:bodyPr/>
          <a:lstStyle/>
          <a:p>
            <a:pPr eaLnBrk="1" hangingPunct="1">
              <a:lnSpc>
                <a:spcPct val="80000"/>
              </a:lnSpc>
            </a:pPr>
            <a:r>
              <a:rPr lang="en-US" sz="2400" b="0" smtClean="0"/>
              <a:t>from receptor to final destination in the brain, most somesthetic signals travel by way of </a:t>
            </a:r>
            <a:r>
              <a:rPr lang="en-US" sz="2400" smtClean="0"/>
              <a:t>three neurons</a:t>
            </a:r>
          </a:p>
          <a:p>
            <a:pPr eaLnBrk="1" hangingPunct="1">
              <a:lnSpc>
                <a:spcPct val="80000"/>
              </a:lnSpc>
            </a:pPr>
            <a:endParaRPr lang="en-US" sz="1200" b="0" smtClean="0"/>
          </a:p>
          <a:p>
            <a:pPr eaLnBrk="1" hangingPunct="1">
              <a:lnSpc>
                <a:spcPct val="80000"/>
              </a:lnSpc>
            </a:pPr>
            <a:r>
              <a:rPr lang="en-US" sz="2400" smtClean="0"/>
              <a:t>1</a:t>
            </a:r>
            <a:r>
              <a:rPr lang="en-US" sz="2400" baseline="30000" smtClean="0"/>
              <a:t>st</a:t>
            </a:r>
            <a:r>
              <a:rPr lang="en-US" sz="2400" smtClean="0"/>
              <a:t> order neuron </a:t>
            </a:r>
            <a:r>
              <a:rPr lang="en-US" sz="2400" b="0" smtClean="0"/>
              <a:t>(afferent neuron)</a:t>
            </a:r>
          </a:p>
          <a:p>
            <a:pPr lvl="1" eaLnBrk="1" hangingPunct="1">
              <a:lnSpc>
                <a:spcPct val="80000"/>
              </a:lnSpc>
            </a:pPr>
            <a:r>
              <a:rPr lang="en-US" sz="2000" b="0" smtClean="0"/>
              <a:t>from body, enter the dorsal horn of spinal cord via spinal nerves</a:t>
            </a:r>
          </a:p>
          <a:p>
            <a:pPr lvl="1" eaLnBrk="1" hangingPunct="1">
              <a:lnSpc>
                <a:spcPct val="80000"/>
              </a:lnSpc>
            </a:pPr>
            <a:r>
              <a:rPr lang="en-US" sz="2000" b="0" smtClean="0"/>
              <a:t>from head, enter pons and medulla via cranial nerve</a:t>
            </a:r>
          </a:p>
          <a:p>
            <a:pPr lvl="1" eaLnBrk="1" hangingPunct="1">
              <a:lnSpc>
                <a:spcPct val="80000"/>
              </a:lnSpc>
            </a:pPr>
            <a:r>
              <a:rPr lang="en-US" sz="2000" b="0" smtClean="0"/>
              <a:t>touch, pressure and proprioception on large, fast, myelinated axons</a:t>
            </a:r>
          </a:p>
          <a:p>
            <a:pPr lvl="1" eaLnBrk="1" hangingPunct="1">
              <a:lnSpc>
                <a:spcPct val="80000"/>
              </a:lnSpc>
            </a:pPr>
            <a:r>
              <a:rPr lang="en-US" sz="2000" b="0" smtClean="0"/>
              <a:t>heat and cold on small, unmyelinated, slow fibers</a:t>
            </a:r>
          </a:p>
          <a:p>
            <a:pPr lvl="1" eaLnBrk="1" hangingPunct="1">
              <a:lnSpc>
                <a:spcPct val="80000"/>
              </a:lnSpc>
            </a:pPr>
            <a:endParaRPr lang="en-US" sz="1200" b="0" smtClean="0"/>
          </a:p>
          <a:p>
            <a:pPr lvl="1" eaLnBrk="1" hangingPunct="1">
              <a:lnSpc>
                <a:spcPct val="80000"/>
              </a:lnSpc>
            </a:pPr>
            <a:endParaRPr lang="en-US" sz="700" b="0" smtClean="0"/>
          </a:p>
          <a:p>
            <a:pPr eaLnBrk="1" hangingPunct="1">
              <a:lnSpc>
                <a:spcPct val="80000"/>
              </a:lnSpc>
            </a:pPr>
            <a:r>
              <a:rPr lang="en-US" sz="2400" smtClean="0"/>
              <a:t>2</a:t>
            </a:r>
            <a:r>
              <a:rPr lang="en-US" sz="2400" baseline="30000" smtClean="0"/>
              <a:t>nd</a:t>
            </a:r>
            <a:r>
              <a:rPr lang="en-US" sz="2400" smtClean="0"/>
              <a:t> order neuron</a:t>
            </a:r>
          </a:p>
          <a:p>
            <a:pPr lvl="1" eaLnBrk="1" hangingPunct="1">
              <a:lnSpc>
                <a:spcPct val="80000"/>
              </a:lnSpc>
            </a:pPr>
            <a:r>
              <a:rPr lang="en-US" sz="2000" b="0" smtClean="0"/>
              <a:t>decussation to opposite side in spinal cord, medulla, or pons</a:t>
            </a:r>
          </a:p>
          <a:p>
            <a:pPr lvl="1" eaLnBrk="1" hangingPunct="1">
              <a:lnSpc>
                <a:spcPct val="80000"/>
              </a:lnSpc>
            </a:pPr>
            <a:r>
              <a:rPr lang="en-US" sz="2000" b="0" smtClean="0"/>
              <a:t>end in </a:t>
            </a:r>
            <a:r>
              <a:rPr lang="en-US" sz="2000" smtClean="0"/>
              <a:t>thalamus</a:t>
            </a:r>
            <a:r>
              <a:rPr lang="en-US" sz="2000" b="0" smtClean="0"/>
              <a:t>, except for proprioception, which ends in cerebellum</a:t>
            </a:r>
          </a:p>
          <a:p>
            <a:pPr lvl="1" eaLnBrk="1" hangingPunct="1">
              <a:lnSpc>
                <a:spcPct val="80000"/>
              </a:lnSpc>
            </a:pPr>
            <a:endParaRPr lang="en-US" sz="1200" b="0" smtClean="0"/>
          </a:p>
          <a:p>
            <a:pPr lvl="1" eaLnBrk="1" hangingPunct="1">
              <a:lnSpc>
                <a:spcPct val="80000"/>
              </a:lnSpc>
            </a:pPr>
            <a:endParaRPr lang="en-US" sz="700" b="0" smtClean="0"/>
          </a:p>
          <a:p>
            <a:pPr eaLnBrk="1" hangingPunct="1">
              <a:lnSpc>
                <a:spcPct val="80000"/>
              </a:lnSpc>
            </a:pPr>
            <a:r>
              <a:rPr lang="en-US" sz="2400" smtClean="0"/>
              <a:t>3</a:t>
            </a:r>
            <a:r>
              <a:rPr lang="en-US" sz="2400" baseline="30000" smtClean="0"/>
              <a:t>rd</a:t>
            </a:r>
            <a:r>
              <a:rPr lang="en-US" sz="2400" smtClean="0"/>
              <a:t> order neuron</a:t>
            </a:r>
          </a:p>
          <a:p>
            <a:pPr lvl="1" eaLnBrk="1" hangingPunct="1">
              <a:lnSpc>
                <a:spcPct val="80000"/>
              </a:lnSpc>
            </a:pPr>
            <a:r>
              <a:rPr lang="en-US" sz="2000" b="0" smtClean="0"/>
              <a:t>thalamus to primary somesthetic cortex of cerebrum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p>
            <a:r>
              <a:rPr lang="en-US" smtClean="0">
                <a:latin typeface="Arial" pitchFamily="34" charset="0"/>
              </a:rPr>
              <a:t>16-</a:t>
            </a:r>
            <a:fld id="{294EF814-AABB-46A0-B384-D20C3882AA99}" type="slidenum">
              <a:rPr lang="en-US" smtClean="0">
                <a:latin typeface="Arial" pitchFamily="34" charset="0"/>
              </a:rPr>
              <a:pPr/>
              <a:t>13</a:t>
            </a:fld>
            <a:endParaRPr lang="en-US" smtClean="0">
              <a:latin typeface="Arial" pitchFamily="34" charset="0"/>
            </a:endParaRPr>
          </a:p>
        </p:txBody>
      </p:sp>
      <p:sp>
        <p:nvSpPr>
          <p:cNvPr id="15363" name="Rectangle 2"/>
          <p:cNvSpPr>
            <a:spLocks noGrp="1" noChangeArrowheads="1"/>
          </p:cNvSpPr>
          <p:nvPr>
            <p:ph type="title"/>
          </p:nvPr>
        </p:nvSpPr>
        <p:spPr>
          <a:xfrm>
            <a:off x="0" y="0"/>
            <a:ext cx="9144000" cy="1171575"/>
          </a:xfrm>
        </p:spPr>
        <p:txBody>
          <a:bodyPr/>
          <a:lstStyle/>
          <a:p>
            <a:pPr eaLnBrk="1" hangingPunct="1"/>
            <a:r>
              <a:rPr lang="en-US" smtClean="0"/>
              <a:t>Pain</a:t>
            </a:r>
          </a:p>
        </p:txBody>
      </p:sp>
      <p:sp>
        <p:nvSpPr>
          <p:cNvPr id="15364" name="Rectangle 3"/>
          <p:cNvSpPr>
            <a:spLocks noGrp="1" noChangeArrowheads="1"/>
          </p:cNvSpPr>
          <p:nvPr>
            <p:ph type="body" idx="1"/>
          </p:nvPr>
        </p:nvSpPr>
        <p:spPr>
          <a:xfrm>
            <a:off x="471488" y="1063625"/>
            <a:ext cx="8386762" cy="5386388"/>
          </a:xfrm>
        </p:spPr>
        <p:txBody>
          <a:bodyPr/>
          <a:lstStyle/>
          <a:p>
            <a:pPr eaLnBrk="1" hangingPunct="1">
              <a:lnSpc>
                <a:spcPct val="90000"/>
              </a:lnSpc>
            </a:pPr>
            <a:r>
              <a:rPr lang="en-US" sz="2000" smtClean="0"/>
              <a:t>pain</a:t>
            </a:r>
            <a:r>
              <a:rPr lang="en-US" sz="2000" b="0" smtClean="0"/>
              <a:t> – discomfort caused by tissue injury or noxious stimulation, and typically leading to evasive action</a:t>
            </a:r>
          </a:p>
          <a:p>
            <a:pPr lvl="1" eaLnBrk="1" hangingPunct="1">
              <a:lnSpc>
                <a:spcPct val="90000"/>
              </a:lnSpc>
            </a:pPr>
            <a:r>
              <a:rPr lang="en-US" sz="1800" b="0" smtClean="0"/>
              <a:t>important since helps protect us </a:t>
            </a:r>
          </a:p>
          <a:p>
            <a:pPr lvl="1" eaLnBrk="1" hangingPunct="1">
              <a:lnSpc>
                <a:spcPct val="90000"/>
              </a:lnSpc>
            </a:pPr>
            <a:r>
              <a:rPr lang="en-US" sz="1800" b="0" smtClean="0"/>
              <a:t>lost in diabetes mellitus – </a:t>
            </a:r>
            <a:r>
              <a:rPr lang="en-US" sz="1800" smtClean="0"/>
              <a:t>diabetic neuropathy</a:t>
            </a:r>
          </a:p>
          <a:p>
            <a:pPr lvl="1" eaLnBrk="1" hangingPunct="1">
              <a:lnSpc>
                <a:spcPct val="90000"/>
              </a:lnSpc>
            </a:pPr>
            <a:endParaRPr lang="en-US" sz="800" smtClean="0"/>
          </a:p>
          <a:p>
            <a:pPr eaLnBrk="1" hangingPunct="1">
              <a:lnSpc>
                <a:spcPct val="90000"/>
              </a:lnSpc>
            </a:pPr>
            <a:r>
              <a:rPr lang="en-US" sz="2000" smtClean="0"/>
              <a:t>nociceptors</a:t>
            </a:r>
            <a:r>
              <a:rPr lang="en-US" sz="2000" b="0" smtClean="0"/>
              <a:t> – two types providing different pain sensations</a:t>
            </a:r>
          </a:p>
          <a:p>
            <a:pPr lvl="1" eaLnBrk="1" hangingPunct="1">
              <a:lnSpc>
                <a:spcPct val="90000"/>
              </a:lnSpc>
            </a:pPr>
            <a:r>
              <a:rPr lang="en-US" sz="1800" smtClean="0"/>
              <a:t>fast pain </a:t>
            </a:r>
            <a:r>
              <a:rPr lang="en-US" sz="1800" b="0" smtClean="0"/>
              <a:t>travels in myelinated fibers at 12 - 30 m/sec</a:t>
            </a:r>
          </a:p>
          <a:p>
            <a:pPr lvl="2" eaLnBrk="1" hangingPunct="1">
              <a:lnSpc>
                <a:spcPct val="90000"/>
              </a:lnSpc>
            </a:pPr>
            <a:r>
              <a:rPr lang="en-US" sz="1600" b="0" smtClean="0"/>
              <a:t>sharp, localized, stabbing pain perceived with injury</a:t>
            </a:r>
          </a:p>
          <a:p>
            <a:pPr lvl="1" eaLnBrk="1" hangingPunct="1">
              <a:lnSpc>
                <a:spcPct val="90000"/>
              </a:lnSpc>
            </a:pPr>
            <a:r>
              <a:rPr lang="en-US" sz="1800" smtClean="0"/>
              <a:t>slow pain </a:t>
            </a:r>
            <a:r>
              <a:rPr lang="en-US" sz="1800" b="0" smtClean="0"/>
              <a:t>travels unmyelinated fibers at  0.5 - 2 m/sec</a:t>
            </a:r>
          </a:p>
          <a:p>
            <a:pPr lvl="2" eaLnBrk="1" hangingPunct="1">
              <a:lnSpc>
                <a:spcPct val="90000"/>
              </a:lnSpc>
            </a:pPr>
            <a:r>
              <a:rPr lang="en-US" sz="1600" b="0" smtClean="0"/>
              <a:t>longer-lasting, dull, diffuse feeling</a:t>
            </a:r>
          </a:p>
          <a:p>
            <a:pPr lvl="2" eaLnBrk="1" hangingPunct="1">
              <a:lnSpc>
                <a:spcPct val="90000"/>
              </a:lnSpc>
            </a:pPr>
            <a:endParaRPr lang="en-US" sz="800" b="0" smtClean="0"/>
          </a:p>
          <a:p>
            <a:pPr eaLnBrk="1" hangingPunct="1">
              <a:lnSpc>
                <a:spcPct val="90000"/>
              </a:lnSpc>
            </a:pPr>
            <a:r>
              <a:rPr lang="en-US" sz="2000" smtClean="0"/>
              <a:t>somatic pain </a:t>
            </a:r>
            <a:r>
              <a:rPr lang="en-US" sz="2000" b="0" smtClean="0"/>
              <a:t>- from skin, muscles and joints</a:t>
            </a:r>
          </a:p>
          <a:p>
            <a:pPr eaLnBrk="1" hangingPunct="1">
              <a:lnSpc>
                <a:spcPct val="90000"/>
              </a:lnSpc>
            </a:pPr>
            <a:endParaRPr lang="en-US" sz="800" b="0" smtClean="0"/>
          </a:p>
          <a:p>
            <a:pPr eaLnBrk="1" hangingPunct="1">
              <a:lnSpc>
                <a:spcPct val="90000"/>
              </a:lnSpc>
            </a:pPr>
            <a:r>
              <a:rPr lang="en-US" sz="2000" smtClean="0"/>
              <a:t>visceral pain - </a:t>
            </a:r>
            <a:r>
              <a:rPr lang="en-US" sz="2000" b="0" smtClean="0"/>
              <a:t>from the viscera</a:t>
            </a:r>
          </a:p>
          <a:p>
            <a:pPr lvl="1" eaLnBrk="1" hangingPunct="1">
              <a:lnSpc>
                <a:spcPct val="90000"/>
              </a:lnSpc>
            </a:pPr>
            <a:r>
              <a:rPr lang="en-US" sz="1600" b="0" smtClean="0"/>
              <a:t> stretch, chemical irritants or ischemia of viscera (poorly localized)</a:t>
            </a:r>
          </a:p>
          <a:p>
            <a:pPr lvl="1" eaLnBrk="1" hangingPunct="1">
              <a:lnSpc>
                <a:spcPct val="90000"/>
              </a:lnSpc>
            </a:pPr>
            <a:endParaRPr lang="en-US" sz="800" b="0" smtClean="0"/>
          </a:p>
          <a:p>
            <a:pPr eaLnBrk="1" hangingPunct="1">
              <a:lnSpc>
                <a:spcPct val="90000"/>
              </a:lnSpc>
            </a:pPr>
            <a:r>
              <a:rPr lang="en-US" sz="2000" b="0" smtClean="0"/>
              <a:t>injured tissues release chemicals that stimulate pain fibers </a:t>
            </a:r>
          </a:p>
          <a:p>
            <a:pPr lvl="1" eaLnBrk="1" hangingPunct="1">
              <a:lnSpc>
                <a:spcPct val="90000"/>
              </a:lnSpc>
            </a:pPr>
            <a:r>
              <a:rPr lang="en-US" sz="1800" smtClean="0"/>
              <a:t>bradykinin</a:t>
            </a:r>
            <a:r>
              <a:rPr lang="en-US" sz="1800" b="0" smtClean="0"/>
              <a:t>  - most potent pain stimulus known</a:t>
            </a:r>
          </a:p>
          <a:p>
            <a:pPr lvl="1" eaLnBrk="1" hangingPunct="1">
              <a:lnSpc>
                <a:spcPct val="90000"/>
              </a:lnSpc>
            </a:pPr>
            <a:r>
              <a:rPr lang="en-US" sz="1800" b="0" smtClean="0"/>
              <a:t>makes us aware of injury and activates cascade or reactions that promote healing</a:t>
            </a:r>
          </a:p>
          <a:p>
            <a:pPr lvl="1" eaLnBrk="1" hangingPunct="1">
              <a:lnSpc>
                <a:spcPct val="90000"/>
              </a:lnSpc>
            </a:pPr>
            <a:r>
              <a:rPr lang="en-US" sz="1800" b="0" smtClean="0"/>
              <a:t>histamine, prostaglandin &amp; serotonin also stimulate nociceptors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r>
              <a:rPr lang="en-US" smtClean="0">
                <a:latin typeface="Arial" pitchFamily="34" charset="0"/>
              </a:rPr>
              <a:t>16-</a:t>
            </a:r>
            <a:fld id="{6097C74A-7AA2-444A-B671-25E49C9E2B51}" type="slidenum">
              <a:rPr lang="en-US" smtClean="0">
                <a:latin typeface="Arial" pitchFamily="34" charset="0"/>
              </a:rPr>
              <a:pPr/>
              <a:t>14</a:t>
            </a:fld>
            <a:endParaRPr lang="en-US" smtClean="0">
              <a:latin typeface="Arial" pitchFamily="34" charset="0"/>
            </a:endParaRPr>
          </a:p>
        </p:txBody>
      </p:sp>
      <p:sp>
        <p:nvSpPr>
          <p:cNvPr id="16387" name="Rectangle 2"/>
          <p:cNvSpPr>
            <a:spLocks noGrp="1" noChangeArrowheads="1"/>
          </p:cNvSpPr>
          <p:nvPr>
            <p:ph type="title"/>
          </p:nvPr>
        </p:nvSpPr>
        <p:spPr/>
        <p:txBody>
          <a:bodyPr/>
          <a:lstStyle/>
          <a:p>
            <a:pPr eaLnBrk="1" hangingPunct="1"/>
            <a:r>
              <a:rPr lang="en-US" smtClean="0"/>
              <a:t>Projection Pathway for Pain</a:t>
            </a:r>
          </a:p>
        </p:txBody>
      </p:sp>
      <p:sp>
        <p:nvSpPr>
          <p:cNvPr id="16388" name="Rectangle 3"/>
          <p:cNvSpPr>
            <a:spLocks noGrp="1" noChangeArrowheads="1"/>
          </p:cNvSpPr>
          <p:nvPr>
            <p:ph type="body" idx="1"/>
          </p:nvPr>
        </p:nvSpPr>
        <p:spPr>
          <a:xfrm>
            <a:off x="285750" y="1109663"/>
            <a:ext cx="8686800" cy="5562600"/>
          </a:xfrm>
        </p:spPr>
        <p:txBody>
          <a:bodyPr/>
          <a:lstStyle/>
          <a:p>
            <a:pPr eaLnBrk="1" hangingPunct="1">
              <a:lnSpc>
                <a:spcPct val="90000"/>
              </a:lnSpc>
            </a:pPr>
            <a:r>
              <a:rPr lang="en-US" sz="2400" b="0" smtClean="0"/>
              <a:t>two main pain pathways to brain, and multiple subroutes</a:t>
            </a:r>
          </a:p>
          <a:p>
            <a:pPr eaLnBrk="1" hangingPunct="1">
              <a:lnSpc>
                <a:spcPct val="90000"/>
              </a:lnSpc>
            </a:pPr>
            <a:endParaRPr lang="en-US" sz="800" b="0" smtClean="0"/>
          </a:p>
          <a:p>
            <a:pPr eaLnBrk="1" hangingPunct="1">
              <a:lnSpc>
                <a:spcPct val="90000"/>
              </a:lnSpc>
            </a:pPr>
            <a:r>
              <a:rPr lang="en-US" sz="2400" b="0" smtClean="0"/>
              <a:t>pain signals </a:t>
            </a:r>
            <a:r>
              <a:rPr lang="en-US" sz="2400" smtClean="0"/>
              <a:t>from head</a:t>
            </a:r>
          </a:p>
          <a:p>
            <a:pPr lvl="1" eaLnBrk="1" hangingPunct="1">
              <a:lnSpc>
                <a:spcPct val="90000"/>
              </a:lnSpc>
            </a:pPr>
            <a:r>
              <a:rPr lang="en-US" sz="2000" smtClean="0"/>
              <a:t>first-order neuron </a:t>
            </a:r>
            <a:r>
              <a:rPr lang="en-US" sz="2000" b="0" smtClean="0"/>
              <a:t>cell bodies in dorsal root ganglion of spinal nerves or cranial nerves V, VII, IX, and X</a:t>
            </a:r>
          </a:p>
          <a:p>
            <a:pPr lvl="1" eaLnBrk="1" hangingPunct="1">
              <a:lnSpc>
                <a:spcPct val="90000"/>
              </a:lnSpc>
            </a:pPr>
            <a:r>
              <a:rPr lang="en-US" sz="2000" smtClean="0"/>
              <a:t>second-order neurons </a:t>
            </a:r>
            <a:r>
              <a:rPr lang="en-US" sz="2000" b="0" smtClean="0"/>
              <a:t>decussate and send fibers up spinothalamic tract or through medulla to thalamus</a:t>
            </a:r>
          </a:p>
          <a:p>
            <a:pPr lvl="2" eaLnBrk="1" hangingPunct="1">
              <a:lnSpc>
                <a:spcPct val="90000"/>
              </a:lnSpc>
            </a:pPr>
            <a:r>
              <a:rPr lang="en-US" sz="1800" b="0" smtClean="0"/>
              <a:t>gracile fasciculus carries visceral pain signals</a:t>
            </a:r>
          </a:p>
          <a:p>
            <a:pPr lvl="1" eaLnBrk="1" hangingPunct="1">
              <a:lnSpc>
                <a:spcPct val="90000"/>
              </a:lnSpc>
            </a:pPr>
            <a:r>
              <a:rPr lang="en-US" sz="2000" smtClean="0"/>
              <a:t>third-order neurons </a:t>
            </a:r>
            <a:r>
              <a:rPr lang="en-US" sz="2000" b="0" smtClean="0"/>
              <a:t>from thalamus reach postcentral gyrus of cerebrum</a:t>
            </a:r>
          </a:p>
          <a:p>
            <a:pPr lvl="1" eaLnBrk="1" hangingPunct="1">
              <a:lnSpc>
                <a:spcPct val="90000"/>
              </a:lnSpc>
            </a:pPr>
            <a:endParaRPr lang="en-US" sz="700" b="0" smtClean="0"/>
          </a:p>
          <a:p>
            <a:pPr eaLnBrk="1" hangingPunct="1">
              <a:lnSpc>
                <a:spcPct val="90000"/>
              </a:lnSpc>
            </a:pPr>
            <a:r>
              <a:rPr lang="en-US" sz="2400" b="0" smtClean="0"/>
              <a:t>pain signals from </a:t>
            </a:r>
            <a:r>
              <a:rPr lang="en-US" sz="2400" smtClean="0"/>
              <a:t>neck down</a:t>
            </a:r>
          </a:p>
          <a:p>
            <a:pPr lvl="1" eaLnBrk="1" hangingPunct="1">
              <a:lnSpc>
                <a:spcPct val="90000"/>
              </a:lnSpc>
            </a:pPr>
            <a:r>
              <a:rPr lang="en-US" sz="2000" b="0" smtClean="0"/>
              <a:t>travel by way of three ascending tracts:</a:t>
            </a:r>
          </a:p>
          <a:p>
            <a:pPr lvl="2" eaLnBrk="1" hangingPunct="1">
              <a:lnSpc>
                <a:spcPct val="90000"/>
              </a:lnSpc>
            </a:pPr>
            <a:r>
              <a:rPr lang="en-US" sz="1800" smtClean="0"/>
              <a:t>spinothalamic tract </a:t>
            </a:r>
            <a:r>
              <a:rPr lang="en-US" sz="1800" b="0" smtClean="0"/>
              <a:t>– most significant pain pathway</a:t>
            </a:r>
          </a:p>
          <a:p>
            <a:pPr lvl="3" eaLnBrk="1" hangingPunct="1">
              <a:lnSpc>
                <a:spcPct val="90000"/>
              </a:lnSpc>
            </a:pPr>
            <a:r>
              <a:rPr lang="en-US" sz="1600" b="0" smtClean="0"/>
              <a:t>carries most somatic pain signals</a:t>
            </a:r>
          </a:p>
          <a:p>
            <a:pPr lvl="2" eaLnBrk="1" hangingPunct="1">
              <a:lnSpc>
                <a:spcPct val="90000"/>
              </a:lnSpc>
            </a:pPr>
            <a:r>
              <a:rPr lang="en-US" sz="1800" smtClean="0"/>
              <a:t>spinoreticular tract </a:t>
            </a:r>
            <a:r>
              <a:rPr lang="en-US" sz="1800" b="0" smtClean="0"/>
              <a:t>– carries pain signals to reticular formation</a:t>
            </a:r>
          </a:p>
          <a:p>
            <a:pPr lvl="3" eaLnBrk="1" hangingPunct="1">
              <a:lnSpc>
                <a:spcPct val="90000"/>
              </a:lnSpc>
            </a:pPr>
            <a:r>
              <a:rPr lang="en-US" sz="1600" b="0" smtClean="0"/>
              <a:t>activate visceral, emotional and behavioral reactions to pain</a:t>
            </a:r>
          </a:p>
          <a:p>
            <a:pPr lvl="2" eaLnBrk="1" hangingPunct="1">
              <a:lnSpc>
                <a:spcPct val="90000"/>
              </a:lnSpc>
            </a:pPr>
            <a:r>
              <a:rPr lang="en-US" sz="1800" smtClean="0"/>
              <a:t>gracile fasciculus </a:t>
            </a:r>
            <a:r>
              <a:rPr lang="en-US" sz="1800" b="0" smtClean="0"/>
              <a:t>– carries signals to the thalamus for visceral pain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1"/>
          </p:nvPr>
        </p:nvSpPr>
        <p:spPr>
          <a:noFill/>
        </p:spPr>
        <p:txBody>
          <a:bodyPr/>
          <a:lstStyle/>
          <a:p>
            <a:r>
              <a:rPr lang="en-US" smtClean="0">
                <a:latin typeface="Arial" pitchFamily="34" charset="0"/>
              </a:rPr>
              <a:t>16-</a:t>
            </a:r>
            <a:fld id="{586E2F99-8629-4FF6-AE81-661B1E263F41}" type="slidenum">
              <a:rPr lang="en-US" smtClean="0">
                <a:latin typeface="Arial" pitchFamily="34" charset="0"/>
              </a:rPr>
              <a:pPr/>
              <a:t>15</a:t>
            </a:fld>
            <a:endParaRPr lang="en-US" smtClean="0">
              <a:latin typeface="Arial" pitchFamily="34" charset="0"/>
            </a:endParaRPr>
          </a:p>
        </p:txBody>
      </p:sp>
      <p:sp>
        <p:nvSpPr>
          <p:cNvPr id="17411" name="Rectangle 2"/>
          <p:cNvSpPr>
            <a:spLocks noGrp="1" noChangeArrowheads="1"/>
          </p:cNvSpPr>
          <p:nvPr>
            <p:ph type="title"/>
          </p:nvPr>
        </p:nvSpPr>
        <p:spPr/>
        <p:txBody>
          <a:bodyPr/>
          <a:lstStyle/>
          <a:p>
            <a:pPr eaLnBrk="1" hangingPunct="1"/>
            <a:r>
              <a:rPr lang="en-US" smtClean="0"/>
              <a:t>Pain Signal Destinations</a:t>
            </a:r>
          </a:p>
        </p:txBody>
      </p:sp>
      <p:sp>
        <p:nvSpPr>
          <p:cNvPr id="17412" name="Text Box 15"/>
          <p:cNvSpPr txBox="1">
            <a:spLocks noChangeArrowheads="1"/>
          </p:cNvSpPr>
          <p:nvPr/>
        </p:nvSpPr>
        <p:spPr bwMode="auto">
          <a:xfrm>
            <a:off x="6808788" y="4619625"/>
            <a:ext cx="1701800" cy="427038"/>
          </a:xfrm>
          <a:prstGeom prst="rect">
            <a:avLst/>
          </a:prstGeom>
          <a:noFill/>
          <a:ln w="9525" algn="ctr">
            <a:noFill/>
            <a:miter lim="800000"/>
            <a:headEnd/>
            <a:tailEnd/>
          </a:ln>
        </p:spPr>
        <p:txBody>
          <a:bodyPr>
            <a:spAutoFit/>
          </a:bodyPr>
          <a:lstStyle/>
          <a:p>
            <a:pPr>
              <a:spcBef>
                <a:spcPct val="50000"/>
              </a:spcBef>
            </a:pPr>
            <a:r>
              <a:rPr lang="en-US" sz="2200"/>
              <a:t>Figure 16.3</a:t>
            </a:r>
          </a:p>
        </p:txBody>
      </p:sp>
      <p:pic>
        <p:nvPicPr>
          <p:cNvPr id="17413" name="Picture 3" descr="sal25693_16_03"/>
          <p:cNvPicPr>
            <a:picLocks noChangeAspect="1" noChangeArrowheads="1"/>
          </p:cNvPicPr>
          <p:nvPr/>
        </p:nvPicPr>
        <p:blipFill>
          <a:blip r:embed="rId2" cstate="print"/>
          <a:srcRect/>
          <a:stretch>
            <a:fillRect/>
          </a:stretch>
        </p:blipFill>
        <p:spPr bwMode="auto">
          <a:xfrm>
            <a:off x="2357438" y="1452563"/>
            <a:ext cx="4429125" cy="5048250"/>
          </a:xfrm>
          <a:prstGeom prst="rect">
            <a:avLst/>
          </a:prstGeom>
          <a:noFill/>
          <a:ln w="9525">
            <a:noFill/>
            <a:miter lim="800000"/>
            <a:headEnd/>
            <a:tailEnd/>
          </a:ln>
        </p:spPr>
      </p:pic>
      <p:sp>
        <p:nvSpPr>
          <p:cNvPr id="17414" name="Rectangle 5"/>
          <p:cNvSpPr>
            <a:spLocks noChangeArrowheads="1"/>
          </p:cNvSpPr>
          <p:nvPr/>
        </p:nvSpPr>
        <p:spPr bwMode="auto">
          <a:xfrm>
            <a:off x="4557713" y="2047875"/>
            <a:ext cx="5905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Thalamus</a:t>
            </a:r>
            <a:endParaRPr lang="en-US" sz="1000" b="1"/>
          </a:p>
        </p:txBody>
      </p:sp>
      <p:sp>
        <p:nvSpPr>
          <p:cNvPr id="17415" name="Rectangle 6"/>
          <p:cNvSpPr>
            <a:spLocks noChangeArrowheads="1"/>
          </p:cNvSpPr>
          <p:nvPr/>
        </p:nvSpPr>
        <p:spPr bwMode="auto">
          <a:xfrm>
            <a:off x="4557713" y="1389063"/>
            <a:ext cx="16573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Primary somesthetic cortex</a:t>
            </a:r>
            <a:endParaRPr lang="en-US" sz="1000" b="1"/>
          </a:p>
        </p:txBody>
      </p:sp>
      <p:sp>
        <p:nvSpPr>
          <p:cNvPr id="17416" name="Rectangle 7"/>
          <p:cNvSpPr>
            <a:spLocks noChangeArrowheads="1"/>
          </p:cNvSpPr>
          <p:nvPr/>
        </p:nvSpPr>
        <p:spPr bwMode="auto">
          <a:xfrm>
            <a:off x="4564063" y="4089400"/>
            <a:ext cx="11620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Reticular formation</a:t>
            </a:r>
            <a:endParaRPr lang="en-US" sz="1000" b="1"/>
          </a:p>
        </p:txBody>
      </p:sp>
      <p:sp>
        <p:nvSpPr>
          <p:cNvPr id="17417" name="Rectangle 8"/>
          <p:cNvSpPr>
            <a:spLocks noChangeArrowheads="1"/>
          </p:cNvSpPr>
          <p:nvPr/>
        </p:nvSpPr>
        <p:spPr bwMode="auto">
          <a:xfrm>
            <a:off x="4576763" y="2532063"/>
            <a:ext cx="14351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Third-order nerve fibers</a:t>
            </a:r>
            <a:endParaRPr lang="en-US" sz="1000" b="1"/>
          </a:p>
        </p:txBody>
      </p:sp>
      <p:sp>
        <p:nvSpPr>
          <p:cNvPr id="17418" name="Rectangle 9"/>
          <p:cNvSpPr>
            <a:spLocks noChangeArrowheads="1"/>
          </p:cNvSpPr>
          <p:nvPr/>
        </p:nvSpPr>
        <p:spPr bwMode="auto">
          <a:xfrm>
            <a:off x="4564063" y="4462463"/>
            <a:ext cx="15748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Second-order nerve fibers</a:t>
            </a:r>
            <a:endParaRPr lang="en-US" sz="1000" b="1"/>
          </a:p>
        </p:txBody>
      </p:sp>
      <p:sp>
        <p:nvSpPr>
          <p:cNvPr id="17419" name="Rectangle 10"/>
          <p:cNvSpPr>
            <a:spLocks noChangeArrowheads="1"/>
          </p:cNvSpPr>
          <p:nvPr/>
        </p:nvSpPr>
        <p:spPr bwMode="auto">
          <a:xfrm>
            <a:off x="2403475" y="6500813"/>
            <a:ext cx="12509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Anterolateral system</a:t>
            </a:r>
            <a:endParaRPr lang="en-US" sz="1000" b="1"/>
          </a:p>
        </p:txBody>
      </p:sp>
      <p:sp>
        <p:nvSpPr>
          <p:cNvPr id="17420" name="Rectangle 11"/>
          <p:cNvSpPr>
            <a:spLocks noChangeArrowheads="1"/>
          </p:cNvSpPr>
          <p:nvPr/>
        </p:nvSpPr>
        <p:spPr bwMode="auto">
          <a:xfrm>
            <a:off x="5457825" y="6246813"/>
            <a:ext cx="66198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Nociceptor</a:t>
            </a:r>
            <a:endParaRPr lang="en-US" sz="1000" b="1"/>
          </a:p>
        </p:txBody>
      </p:sp>
      <p:sp>
        <p:nvSpPr>
          <p:cNvPr id="17421" name="Rectangle 12"/>
          <p:cNvSpPr>
            <a:spLocks noChangeArrowheads="1"/>
          </p:cNvSpPr>
          <p:nvPr/>
        </p:nvSpPr>
        <p:spPr bwMode="auto">
          <a:xfrm>
            <a:off x="4657725" y="4854575"/>
            <a:ext cx="116046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Spinoreticular tract</a:t>
            </a:r>
            <a:endParaRPr lang="en-US" sz="1000" b="1"/>
          </a:p>
        </p:txBody>
      </p:sp>
      <p:sp>
        <p:nvSpPr>
          <p:cNvPr id="17422" name="Rectangle 13"/>
          <p:cNvSpPr>
            <a:spLocks noChangeArrowheads="1"/>
          </p:cNvSpPr>
          <p:nvPr/>
        </p:nvSpPr>
        <p:spPr bwMode="auto">
          <a:xfrm>
            <a:off x="3502025" y="6372225"/>
            <a:ext cx="688975" cy="150813"/>
          </a:xfrm>
          <a:prstGeom prst="rect">
            <a:avLst/>
          </a:prstGeom>
          <a:noFill/>
          <a:ln w="9525">
            <a:noFill/>
            <a:miter lim="800000"/>
            <a:headEnd/>
            <a:tailEnd/>
          </a:ln>
        </p:spPr>
        <p:txBody>
          <a:bodyPr wrap="none" lIns="0" tIns="0" rIns="0" bIns="0">
            <a:spAutoFit/>
          </a:bodyPr>
          <a:lstStyle/>
          <a:p>
            <a:r>
              <a:rPr lang="en-US" sz="1000" b="1">
                <a:solidFill>
                  <a:srgbClr val="000000"/>
                </a:solidFill>
              </a:rPr>
              <a:t>Spinal cord</a:t>
            </a:r>
            <a:endParaRPr lang="en-US" sz="1000" b="1"/>
          </a:p>
        </p:txBody>
      </p:sp>
      <p:sp>
        <p:nvSpPr>
          <p:cNvPr id="17423" name="Rectangle 14"/>
          <p:cNvSpPr>
            <a:spLocks noChangeArrowheads="1"/>
          </p:cNvSpPr>
          <p:nvPr/>
        </p:nvSpPr>
        <p:spPr bwMode="auto">
          <a:xfrm>
            <a:off x="4557713" y="1535113"/>
            <a:ext cx="177641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Somesthetic association area</a:t>
            </a:r>
            <a:endParaRPr lang="en-US" sz="1000" b="1"/>
          </a:p>
        </p:txBody>
      </p:sp>
      <p:sp>
        <p:nvSpPr>
          <p:cNvPr id="17424" name="Rectangle 15"/>
          <p:cNvSpPr>
            <a:spLocks noChangeArrowheads="1"/>
          </p:cNvSpPr>
          <p:nvPr/>
        </p:nvSpPr>
        <p:spPr bwMode="auto">
          <a:xfrm>
            <a:off x="4657725" y="4651375"/>
            <a:ext cx="1174750" cy="153988"/>
          </a:xfrm>
          <a:prstGeom prst="rect">
            <a:avLst/>
          </a:prstGeom>
          <a:noFill/>
          <a:ln w="9525">
            <a:noFill/>
            <a:miter lim="800000"/>
            <a:headEnd/>
            <a:tailEnd/>
          </a:ln>
        </p:spPr>
        <p:txBody>
          <a:bodyPr wrap="none" lIns="0" tIns="0" rIns="0" bIns="0">
            <a:spAutoFit/>
          </a:bodyPr>
          <a:lstStyle/>
          <a:p>
            <a:r>
              <a:rPr lang="en-US" sz="1000" b="1">
                <a:solidFill>
                  <a:srgbClr val="000000"/>
                </a:solidFill>
              </a:rPr>
              <a:t>Spinothalamic tract</a:t>
            </a:r>
            <a:endParaRPr lang="en-US" sz="1000" b="1"/>
          </a:p>
        </p:txBody>
      </p:sp>
      <p:sp>
        <p:nvSpPr>
          <p:cNvPr id="17425" name="Line 16"/>
          <p:cNvSpPr>
            <a:spLocks noChangeShapeType="1"/>
          </p:cNvSpPr>
          <p:nvPr/>
        </p:nvSpPr>
        <p:spPr bwMode="auto">
          <a:xfrm flipV="1">
            <a:off x="3017838" y="6073775"/>
            <a:ext cx="1587" cy="454025"/>
          </a:xfrm>
          <a:prstGeom prst="line">
            <a:avLst/>
          </a:prstGeom>
          <a:noFill/>
          <a:ln w="9525">
            <a:solidFill>
              <a:srgbClr val="FFFFFF"/>
            </a:solidFill>
            <a:round/>
            <a:headEnd/>
            <a:tailEnd/>
          </a:ln>
        </p:spPr>
        <p:txBody>
          <a:bodyPr/>
          <a:lstStyle/>
          <a:p>
            <a:endParaRPr lang="en-US"/>
          </a:p>
        </p:txBody>
      </p:sp>
      <p:sp>
        <p:nvSpPr>
          <p:cNvPr id="17426" name="Line 17"/>
          <p:cNvSpPr>
            <a:spLocks noChangeShapeType="1"/>
          </p:cNvSpPr>
          <p:nvPr/>
        </p:nvSpPr>
        <p:spPr bwMode="auto">
          <a:xfrm flipV="1">
            <a:off x="3836988" y="6013450"/>
            <a:ext cx="1587" cy="365125"/>
          </a:xfrm>
          <a:prstGeom prst="line">
            <a:avLst/>
          </a:prstGeom>
          <a:noFill/>
          <a:ln w="9525">
            <a:solidFill>
              <a:srgbClr val="FFFFFF"/>
            </a:solidFill>
            <a:round/>
            <a:headEnd/>
            <a:tailEnd/>
          </a:ln>
        </p:spPr>
        <p:txBody>
          <a:bodyPr/>
          <a:lstStyle/>
          <a:p>
            <a:endParaRPr lang="en-US"/>
          </a:p>
        </p:txBody>
      </p:sp>
      <p:sp>
        <p:nvSpPr>
          <p:cNvPr id="17427" name="Line 18"/>
          <p:cNvSpPr>
            <a:spLocks noChangeShapeType="1"/>
          </p:cNvSpPr>
          <p:nvPr/>
        </p:nvSpPr>
        <p:spPr bwMode="auto">
          <a:xfrm flipH="1">
            <a:off x="3324225" y="4729163"/>
            <a:ext cx="1266825" cy="1587"/>
          </a:xfrm>
          <a:prstGeom prst="line">
            <a:avLst/>
          </a:prstGeom>
          <a:noFill/>
          <a:ln w="9525">
            <a:solidFill>
              <a:srgbClr val="FFFFFF"/>
            </a:solidFill>
            <a:round/>
            <a:headEnd/>
            <a:tailEnd/>
          </a:ln>
        </p:spPr>
        <p:txBody>
          <a:bodyPr/>
          <a:lstStyle/>
          <a:p>
            <a:endParaRPr lang="en-US"/>
          </a:p>
        </p:txBody>
      </p:sp>
      <p:sp>
        <p:nvSpPr>
          <p:cNvPr id="17428" name="Line 19"/>
          <p:cNvSpPr>
            <a:spLocks noChangeShapeType="1"/>
          </p:cNvSpPr>
          <p:nvPr/>
        </p:nvSpPr>
        <p:spPr bwMode="auto">
          <a:xfrm flipH="1">
            <a:off x="2719388" y="4941888"/>
            <a:ext cx="1871662" cy="1587"/>
          </a:xfrm>
          <a:prstGeom prst="line">
            <a:avLst/>
          </a:prstGeom>
          <a:noFill/>
          <a:ln w="9525">
            <a:solidFill>
              <a:srgbClr val="FFFFFF"/>
            </a:solidFill>
            <a:round/>
            <a:headEnd/>
            <a:tailEnd/>
          </a:ln>
        </p:spPr>
        <p:txBody>
          <a:bodyPr/>
          <a:lstStyle/>
          <a:p>
            <a:endParaRPr lang="en-US"/>
          </a:p>
        </p:txBody>
      </p:sp>
      <p:sp>
        <p:nvSpPr>
          <p:cNvPr id="17429" name="Line 20"/>
          <p:cNvSpPr>
            <a:spLocks noChangeShapeType="1"/>
          </p:cNvSpPr>
          <p:nvPr/>
        </p:nvSpPr>
        <p:spPr bwMode="auto">
          <a:xfrm flipH="1">
            <a:off x="3163888" y="3395663"/>
            <a:ext cx="1338262" cy="1587"/>
          </a:xfrm>
          <a:prstGeom prst="line">
            <a:avLst/>
          </a:prstGeom>
          <a:noFill/>
          <a:ln w="9525">
            <a:solidFill>
              <a:srgbClr val="FFFFFF"/>
            </a:solidFill>
            <a:round/>
            <a:headEnd/>
            <a:tailEnd/>
          </a:ln>
        </p:spPr>
        <p:txBody>
          <a:bodyPr/>
          <a:lstStyle/>
          <a:p>
            <a:endParaRPr lang="en-US"/>
          </a:p>
        </p:txBody>
      </p:sp>
      <p:sp>
        <p:nvSpPr>
          <p:cNvPr id="17430" name="Line 21"/>
          <p:cNvSpPr>
            <a:spLocks noChangeShapeType="1"/>
          </p:cNvSpPr>
          <p:nvPr/>
        </p:nvSpPr>
        <p:spPr bwMode="auto">
          <a:xfrm flipH="1">
            <a:off x="2820988" y="4175125"/>
            <a:ext cx="1681162" cy="1588"/>
          </a:xfrm>
          <a:prstGeom prst="line">
            <a:avLst/>
          </a:prstGeom>
          <a:noFill/>
          <a:ln w="9525">
            <a:solidFill>
              <a:srgbClr val="FFFFFF"/>
            </a:solidFill>
            <a:round/>
            <a:headEnd/>
            <a:tailEnd/>
          </a:ln>
        </p:spPr>
        <p:txBody>
          <a:bodyPr/>
          <a:lstStyle/>
          <a:p>
            <a:endParaRPr lang="en-US"/>
          </a:p>
        </p:txBody>
      </p:sp>
      <p:sp>
        <p:nvSpPr>
          <p:cNvPr id="17431" name="Line 22"/>
          <p:cNvSpPr>
            <a:spLocks noChangeShapeType="1"/>
          </p:cNvSpPr>
          <p:nvPr/>
        </p:nvSpPr>
        <p:spPr bwMode="auto">
          <a:xfrm flipH="1">
            <a:off x="3590925" y="2122488"/>
            <a:ext cx="911225" cy="1587"/>
          </a:xfrm>
          <a:prstGeom prst="line">
            <a:avLst/>
          </a:prstGeom>
          <a:noFill/>
          <a:ln w="9525">
            <a:solidFill>
              <a:srgbClr val="FFFFFF"/>
            </a:solidFill>
            <a:round/>
            <a:headEnd/>
            <a:tailEnd/>
          </a:ln>
        </p:spPr>
        <p:txBody>
          <a:bodyPr/>
          <a:lstStyle/>
          <a:p>
            <a:endParaRPr lang="en-US"/>
          </a:p>
        </p:txBody>
      </p:sp>
      <p:sp>
        <p:nvSpPr>
          <p:cNvPr id="17432" name="Line 23"/>
          <p:cNvSpPr>
            <a:spLocks noChangeShapeType="1"/>
          </p:cNvSpPr>
          <p:nvPr/>
        </p:nvSpPr>
        <p:spPr bwMode="auto">
          <a:xfrm flipH="1">
            <a:off x="2714625" y="2608263"/>
            <a:ext cx="1787525" cy="1587"/>
          </a:xfrm>
          <a:prstGeom prst="line">
            <a:avLst/>
          </a:prstGeom>
          <a:noFill/>
          <a:ln w="9525">
            <a:solidFill>
              <a:srgbClr val="FFFFFF"/>
            </a:solidFill>
            <a:round/>
            <a:headEnd/>
            <a:tailEnd/>
          </a:ln>
        </p:spPr>
        <p:txBody>
          <a:bodyPr/>
          <a:lstStyle/>
          <a:p>
            <a:endParaRPr lang="en-US"/>
          </a:p>
        </p:txBody>
      </p:sp>
      <p:sp>
        <p:nvSpPr>
          <p:cNvPr id="17433" name="Freeform 24"/>
          <p:cNvSpPr>
            <a:spLocks/>
          </p:cNvSpPr>
          <p:nvPr/>
        </p:nvSpPr>
        <p:spPr bwMode="auto">
          <a:xfrm>
            <a:off x="3686175" y="1460500"/>
            <a:ext cx="806450" cy="57150"/>
          </a:xfrm>
          <a:custGeom>
            <a:avLst/>
            <a:gdLst>
              <a:gd name="T0" fmla="*/ 2147483647 w 530"/>
              <a:gd name="T1" fmla="*/ 0 h 37"/>
              <a:gd name="T2" fmla="*/ 2147483647 w 530"/>
              <a:gd name="T3" fmla="*/ 0 h 37"/>
              <a:gd name="T4" fmla="*/ 0 w 530"/>
              <a:gd name="T5" fmla="*/ 2147483647 h 37"/>
              <a:gd name="T6" fmla="*/ 0 60000 65536"/>
              <a:gd name="T7" fmla="*/ 0 60000 65536"/>
              <a:gd name="T8" fmla="*/ 0 60000 65536"/>
              <a:gd name="T9" fmla="*/ 0 w 530"/>
              <a:gd name="T10" fmla="*/ 0 h 37"/>
              <a:gd name="T11" fmla="*/ 530 w 530"/>
              <a:gd name="T12" fmla="*/ 37 h 37"/>
            </a:gdLst>
            <a:ahLst/>
            <a:cxnLst>
              <a:cxn ang="T6">
                <a:pos x="T0" y="T1"/>
              </a:cxn>
              <a:cxn ang="T7">
                <a:pos x="T2" y="T3"/>
              </a:cxn>
              <a:cxn ang="T8">
                <a:pos x="T4" y="T5"/>
              </a:cxn>
            </a:cxnLst>
            <a:rect l="T9" t="T10" r="T11" b="T12"/>
            <a:pathLst>
              <a:path w="530" h="37">
                <a:moveTo>
                  <a:pt x="530" y="0"/>
                </a:moveTo>
                <a:lnTo>
                  <a:pt x="173" y="0"/>
                </a:lnTo>
                <a:lnTo>
                  <a:pt x="0" y="37"/>
                </a:lnTo>
              </a:path>
            </a:pathLst>
          </a:custGeom>
          <a:noFill/>
          <a:ln w="9525">
            <a:solidFill>
              <a:srgbClr val="FFFFFF"/>
            </a:solidFill>
            <a:round/>
            <a:headEnd/>
            <a:tailEnd/>
          </a:ln>
        </p:spPr>
        <p:txBody>
          <a:bodyPr/>
          <a:lstStyle/>
          <a:p>
            <a:endParaRPr lang="en-US" sz="1000">
              <a:latin typeface="Times New Roman" pitchFamily="18" charset="0"/>
            </a:endParaRPr>
          </a:p>
        </p:txBody>
      </p:sp>
      <p:sp>
        <p:nvSpPr>
          <p:cNvPr id="17434" name="Freeform 25"/>
          <p:cNvSpPr>
            <a:spLocks/>
          </p:cNvSpPr>
          <p:nvPr/>
        </p:nvSpPr>
        <p:spPr bwMode="auto">
          <a:xfrm>
            <a:off x="3862388" y="1606550"/>
            <a:ext cx="612775" cy="25400"/>
          </a:xfrm>
          <a:custGeom>
            <a:avLst/>
            <a:gdLst>
              <a:gd name="T0" fmla="*/ 2147483647 w 402"/>
              <a:gd name="T1" fmla="*/ 0 h 17"/>
              <a:gd name="T2" fmla="*/ 2147483647 w 402"/>
              <a:gd name="T3" fmla="*/ 0 h 17"/>
              <a:gd name="T4" fmla="*/ 0 w 402"/>
              <a:gd name="T5" fmla="*/ 2147483647 h 17"/>
              <a:gd name="T6" fmla="*/ 0 60000 65536"/>
              <a:gd name="T7" fmla="*/ 0 60000 65536"/>
              <a:gd name="T8" fmla="*/ 0 60000 65536"/>
              <a:gd name="T9" fmla="*/ 0 w 402"/>
              <a:gd name="T10" fmla="*/ 0 h 17"/>
              <a:gd name="T11" fmla="*/ 402 w 402"/>
              <a:gd name="T12" fmla="*/ 17 h 17"/>
            </a:gdLst>
            <a:ahLst/>
            <a:cxnLst>
              <a:cxn ang="T6">
                <a:pos x="T0" y="T1"/>
              </a:cxn>
              <a:cxn ang="T7">
                <a:pos x="T2" y="T3"/>
              </a:cxn>
              <a:cxn ang="T8">
                <a:pos x="T4" y="T5"/>
              </a:cxn>
            </a:cxnLst>
            <a:rect l="T9" t="T10" r="T11" b="T12"/>
            <a:pathLst>
              <a:path w="402" h="17">
                <a:moveTo>
                  <a:pt x="402" y="0"/>
                </a:moveTo>
                <a:lnTo>
                  <a:pt x="45" y="0"/>
                </a:lnTo>
                <a:lnTo>
                  <a:pt x="0" y="17"/>
                </a:lnTo>
              </a:path>
            </a:pathLst>
          </a:custGeom>
          <a:noFill/>
          <a:ln w="9525">
            <a:solidFill>
              <a:srgbClr val="FFFFFF"/>
            </a:solidFill>
            <a:round/>
            <a:headEnd/>
            <a:tailEnd/>
          </a:ln>
        </p:spPr>
        <p:txBody>
          <a:bodyPr/>
          <a:lstStyle/>
          <a:p>
            <a:endParaRPr lang="en-US" sz="1000">
              <a:latin typeface="Times New Roman" pitchFamily="18" charset="0"/>
            </a:endParaRPr>
          </a:p>
        </p:txBody>
      </p:sp>
      <p:sp>
        <p:nvSpPr>
          <p:cNvPr id="17435" name="Freeform 26"/>
          <p:cNvSpPr>
            <a:spLocks/>
          </p:cNvSpPr>
          <p:nvPr/>
        </p:nvSpPr>
        <p:spPr bwMode="auto">
          <a:xfrm>
            <a:off x="4064000" y="5305425"/>
            <a:ext cx="369888" cy="771525"/>
          </a:xfrm>
          <a:custGeom>
            <a:avLst/>
            <a:gdLst>
              <a:gd name="T0" fmla="*/ 0 w 243"/>
              <a:gd name="T1" fmla="*/ 0 h 507"/>
              <a:gd name="T2" fmla="*/ 2147483647 w 243"/>
              <a:gd name="T3" fmla="*/ 2147483647 h 507"/>
              <a:gd name="T4" fmla="*/ 2147483647 w 243"/>
              <a:gd name="T5" fmla="*/ 2147483647 h 507"/>
              <a:gd name="T6" fmla="*/ 0 60000 65536"/>
              <a:gd name="T7" fmla="*/ 0 60000 65536"/>
              <a:gd name="T8" fmla="*/ 0 60000 65536"/>
              <a:gd name="T9" fmla="*/ 0 w 243"/>
              <a:gd name="T10" fmla="*/ 0 h 507"/>
              <a:gd name="T11" fmla="*/ 243 w 243"/>
              <a:gd name="T12" fmla="*/ 507 h 507"/>
            </a:gdLst>
            <a:ahLst/>
            <a:cxnLst>
              <a:cxn ang="T6">
                <a:pos x="T0" y="T1"/>
              </a:cxn>
              <a:cxn ang="T7">
                <a:pos x="T2" y="T3"/>
              </a:cxn>
              <a:cxn ang="T8">
                <a:pos x="T4" y="T5"/>
              </a:cxn>
            </a:cxnLst>
            <a:rect l="T9" t="T10" r="T11" b="T12"/>
            <a:pathLst>
              <a:path w="243" h="507">
                <a:moveTo>
                  <a:pt x="0" y="0"/>
                </a:moveTo>
                <a:lnTo>
                  <a:pt x="243" y="342"/>
                </a:lnTo>
                <a:lnTo>
                  <a:pt x="243" y="507"/>
                </a:lnTo>
              </a:path>
            </a:pathLst>
          </a:custGeom>
          <a:noFill/>
          <a:ln w="9525">
            <a:solidFill>
              <a:srgbClr val="FFFFFF"/>
            </a:solidFill>
            <a:round/>
            <a:headEnd/>
            <a:tailEnd/>
          </a:ln>
        </p:spPr>
        <p:txBody>
          <a:bodyPr/>
          <a:lstStyle/>
          <a:p>
            <a:endParaRPr lang="en-US" sz="1000">
              <a:latin typeface="Times New Roman" pitchFamily="18" charset="0"/>
            </a:endParaRPr>
          </a:p>
        </p:txBody>
      </p:sp>
      <p:sp>
        <p:nvSpPr>
          <p:cNvPr id="17436" name="Freeform 27"/>
          <p:cNvSpPr>
            <a:spLocks/>
          </p:cNvSpPr>
          <p:nvPr/>
        </p:nvSpPr>
        <p:spPr bwMode="auto">
          <a:xfrm>
            <a:off x="6149975" y="6142038"/>
            <a:ext cx="322263" cy="193675"/>
          </a:xfrm>
          <a:custGeom>
            <a:avLst/>
            <a:gdLst>
              <a:gd name="T0" fmla="*/ 0 w 212"/>
              <a:gd name="T1" fmla="*/ 2147483647 h 127"/>
              <a:gd name="T2" fmla="*/ 2147483647 w 212"/>
              <a:gd name="T3" fmla="*/ 2147483647 h 127"/>
              <a:gd name="T4" fmla="*/ 2147483647 w 212"/>
              <a:gd name="T5" fmla="*/ 0 h 127"/>
              <a:gd name="T6" fmla="*/ 0 60000 65536"/>
              <a:gd name="T7" fmla="*/ 0 60000 65536"/>
              <a:gd name="T8" fmla="*/ 0 60000 65536"/>
              <a:gd name="T9" fmla="*/ 0 w 212"/>
              <a:gd name="T10" fmla="*/ 0 h 127"/>
              <a:gd name="T11" fmla="*/ 212 w 212"/>
              <a:gd name="T12" fmla="*/ 127 h 127"/>
            </a:gdLst>
            <a:ahLst/>
            <a:cxnLst>
              <a:cxn ang="T6">
                <a:pos x="T0" y="T1"/>
              </a:cxn>
              <a:cxn ang="T7">
                <a:pos x="T2" y="T3"/>
              </a:cxn>
              <a:cxn ang="T8">
                <a:pos x="T4" y="T5"/>
              </a:cxn>
            </a:cxnLst>
            <a:rect l="T9" t="T10" r="T11" b="T12"/>
            <a:pathLst>
              <a:path w="212" h="127">
                <a:moveTo>
                  <a:pt x="0" y="127"/>
                </a:moveTo>
                <a:lnTo>
                  <a:pt x="73" y="127"/>
                </a:lnTo>
                <a:lnTo>
                  <a:pt x="212" y="0"/>
                </a:lnTo>
              </a:path>
            </a:pathLst>
          </a:custGeom>
          <a:noFill/>
          <a:ln w="9525">
            <a:solidFill>
              <a:srgbClr val="FFFFFF"/>
            </a:solidFill>
            <a:round/>
            <a:headEnd/>
            <a:tailEnd/>
          </a:ln>
        </p:spPr>
        <p:txBody>
          <a:bodyPr/>
          <a:lstStyle/>
          <a:p>
            <a:endParaRPr lang="en-US" sz="1000">
              <a:latin typeface="Times New Roman" pitchFamily="18" charset="0"/>
            </a:endParaRPr>
          </a:p>
        </p:txBody>
      </p:sp>
      <p:sp>
        <p:nvSpPr>
          <p:cNvPr id="17437" name="Line 28"/>
          <p:cNvSpPr>
            <a:spLocks noChangeShapeType="1"/>
          </p:cNvSpPr>
          <p:nvPr/>
        </p:nvSpPr>
        <p:spPr bwMode="auto">
          <a:xfrm flipV="1">
            <a:off x="3017838" y="6069013"/>
            <a:ext cx="1587" cy="452437"/>
          </a:xfrm>
          <a:prstGeom prst="line">
            <a:avLst/>
          </a:prstGeom>
          <a:noFill/>
          <a:ln w="4763">
            <a:solidFill>
              <a:srgbClr val="000000"/>
            </a:solidFill>
            <a:round/>
            <a:headEnd/>
            <a:tailEnd/>
          </a:ln>
        </p:spPr>
        <p:txBody>
          <a:bodyPr/>
          <a:lstStyle/>
          <a:p>
            <a:endParaRPr lang="en-US"/>
          </a:p>
        </p:txBody>
      </p:sp>
      <p:sp>
        <p:nvSpPr>
          <p:cNvPr id="17438" name="Line 29"/>
          <p:cNvSpPr>
            <a:spLocks noChangeShapeType="1"/>
          </p:cNvSpPr>
          <p:nvPr/>
        </p:nvSpPr>
        <p:spPr bwMode="auto">
          <a:xfrm flipV="1">
            <a:off x="3836988" y="6007100"/>
            <a:ext cx="1587" cy="366713"/>
          </a:xfrm>
          <a:prstGeom prst="line">
            <a:avLst/>
          </a:prstGeom>
          <a:noFill/>
          <a:ln w="4763">
            <a:solidFill>
              <a:srgbClr val="000000"/>
            </a:solidFill>
            <a:round/>
            <a:headEnd/>
            <a:tailEnd/>
          </a:ln>
        </p:spPr>
        <p:txBody>
          <a:bodyPr/>
          <a:lstStyle/>
          <a:p>
            <a:endParaRPr lang="en-US"/>
          </a:p>
        </p:txBody>
      </p:sp>
      <p:sp>
        <p:nvSpPr>
          <p:cNvPr id="17439" name="Line 30"/>
          <p:cNvSpPr>
            <a:spLocks noChangeShapeType="1"/>
          </p:cNvSpPr>
          <p:nvPr/>
        </p:nvSpPr>
        <p:spPr bwMode="auto">
          <a:xfrm flipH="1">
            <a:off x="3324225" y="4730750"/>
            <a:ext cx="1266825" cy="0"/>
          </a:xfrm>
          <a:prstGeom prst="line">
            <a:avLst/>
          </a:prstGeom>
          <a:noFill/>
          <a:ln w="4763">
            <a:solidFill>
              <a:srgbClr val="000000"/>
            </a:solidFill>
            <a:round/>
            <a:headEnd/>
            <a:tailEnd/>
          </a:ln>
        </p:spPr>
        <p:txBody>
          <a:bodyPr/>
          <a:lstStyle/>
          <a:p>
            <a:endParaRPr lang="en-US"/>
          </a:p>
        </p:txBody>
      </p:sp>
      <p:sp>
        <p:nvSpPr>
          <p:cNvPr id="17440" name="Line 31"/>
          <p:cNvSpPr>
            <a:spLocks noChangeShapeType="1"/>
          </p:cNvSpPr>
          <p:nvPr/>
        </p:nvSpPr>
        <p:spPr bwMode="auto">
          <a:xfrm flipH="1">
            <a:off x="2732088" y="4941888"/>
            <a:ext cx="1871662" cy="1587"/>
          </a:xfrm>
          <a:prstGeom prst="line">
            <a:avLst/>
          </a:prstGeom>
          <a:noFill/>
          <a:ln w="4763">
            <a:solidFill>
              <a:srgbClr val="000000"/>
            </a:solidFill>
            <a:round/>
            <a:headEnd/>
            <a:tailEnd/>
          </a:ln>
        </p:spPr>
        <p:txBody>
          <a:bodyPr/>
          <a:lstStyle/>
          <a:p>
            <a:endParaRPr lang="en-US"/>
          </a:p>
        </p:txBody>
      </p:sp>
      <p:sp>
        <p:nvSpPr>
          <p:cNvPr id="17441" name="Line 32"/>
          <p:cNvSpPr>
            <a:spLocks noChangeShapeType="1"/>
          </p:cNvSpPr>
          <p:nvPr/>
        </p:nvSpPr>
        <p:spPr bwMode="auto">
          <a:xfrm flipH="1">
            <a:off x="3163888" y="3387725"/>
            <a:ext cx="1338262" cy="1588"/>
          </a:xfrm>
          <a:prstGeom prst="line">
            <a:avLst/>
          </a:prstGeom>
          <a:noFill/>
          <a:ln w="4763">
            <a:solidFill>
              <a:srgbClr val="000000"/>
            </a:solidFill>
            <a:round/>
            <a:headEnd/>
            <a:tailEnd/>
          </a:ln>
        </p:spPr>
        <p:txBody>
          <a:bodyPr/>
          <a:lstStyle/>
          <a:p>
            <a:endParaRPr lang="en-US"/>
          </a:p>
        </p:txBody>
      </p:sp>
      <p:sp>
        <p:nvSpPr>
          <p:cNvPr id="17442" name="Line 33"/>
          <p:cNvSpPr>
            <a:spLocks noChangeShapeType="1"/>
          </p:cNvSpPr>
          <p:nvPr/>
        </p:nvSpPr>
        <p:spPr bwMode="auto">
          <a:xfrm flipH="1">
            <a:off x="2820988" y="4173538"/>
            <a:ext cx="1681162" cy="1587"/>
          </a:xfrm>
          <a:prstGeom prst="line">
            <a:avLst/>
          </a:prstGeom>
          <a:noFill/>
          <a:ln w="4763">
            <a:solidFill>
              <a:srgbClr val="000000"/>
            </a:solidFill>
            <a:round/>
            <a:headEnd/>
            <a:tailEnd/>
          </a:ln>
        </p:spPr>
        <p:txBody>
          <a:bodyPr/>
          <a:lstStyle/>
          <a:p>
            <a:endParaRPr lang="en-US"/>
          </a:p>
        </p:txBody>
      </p:sp>
      <p:sp>
        <p:nvSpPr>
          <p:cNvPr id="17443" name="Line 34"/>
          <p:cNvSpPr>
            <a:spLocks noChangeShapeType="1"/>
          </p:cNvSpPr>
          <p:nvPr/>
        </p:nvSpPr>
        <p:spPr bwMode="auto">
          <a:xfrm flipH="1">
            <a:off x="3590925" y="2122488"/>
            <a:ext cx="911225" cy="1587"/>
          </a:xfrm>
          <a:prstGeom prst="line">
            <a:avLst/>
          </a:prstGeom>
          <a:noFill/>
          <a:ln w="4763">
            <a:solidFill>
              <a:srgbClr val="000000"/>
            </a:solidFill>
            <a:round/>
            <a:headEnd/>
            <a:tailEnd/>
          </a:ln>
        </p:spPr>
        <p:txBody>
          <a:bodyPr/>
          <a:lstStyle/>
          <a:p>
            <a:endParaRPr lang="en-US"/>
          </a:p>
        </p:txBody>
      </p:sp>
      <p:sp>
        <p:nvSpPr>
          <p:cNvPr id="17444" name="Freeform 35"/>
          <p:cNvSpPr>
            <a:spLocks/>
          </p:cNvSpPr>
          <p:nvPr/>
        </p:nvSpPr>
        <p:spPr bwMode="auto">
          <a:xfrm>
            <a:off x="3686175" y="1465263"/>
            <a:ext cx="806450" cy="55562"/>
          </a:xfrm>
          <a:custGeom>
            <a:avLst/>
            <a:gdLst>
              <a:gd name="T0" fmla="*/ 2147483647 w 530"/>
              <a:gd name="T1" fmla="*/ 0 h 37"/>
              <a:gd name="T2" fmla="*/ 2147483647 w 530"/>
              <a:gd name="T3" fmla="*/ 0 h 37"/>
              <a:gd name="T4" fmla="*/ 0 w 530"/>
              <a:gd name="T5" fmla="*/ 2147483647 h 37"/>
              <a:gd name="T6" fmla="*/ 0 60000 65536"/>
              <a:gd name="T7" fmla="*/ 0 60000 65536"/>
              <a:gd name="T8" fmla="*/ 0 60000 65536"/>
              <a:gd name="T9" fmla="*/ 0 w 530"/>
              <a:gd name="T10" fmla="*/ 0 h 37"/>
              <a:gd name="T11" fmla="*/ 530 w 530"/>
              <a:gd name="T12" fmla="*/ 37 h 37"/>
            </a:gdLst>
            <a:ahLst/>
            <a:cxnLst>
              <a:cxn ang="T6">
                <a:pos x="T0" y="T1"/>
              </a:cxn>
              <a:cxn ang="T7">
                <a:pos x="T2" y="T3"/>
              </a:cxn>
              <a:cxn ang="T8">
                <a:pos x="T4" y="T5"/>
              </a:cxn>
            </a:cxnLst>
            <a:rect l="T9" t="T10" r="T11" b="T12"/>
            <a:pathLst>
              <a:path w="530" h="37">
                <a:moveTo>
                  <a:pt x="530" y="0"/>
                </a:moveTo>
                <a:lnTo>
                  <a:pt x="173" y="0"/>
                </a:lnTo>
                <a:lnTo>
                  <a:pt x="0" y="37"/>
                </a:lnTo>
              </a:path>
            </a:pathLst>
          </a:custGeom>
          <a:noFill/>
          <a:ln w="4763">
            <a:solidFill>
              <a:srgbClr val="000000"/>
            </a:solidFill>
            <a:round/>
            <a:headEnd/>
            <a:tailEnd/>
          </a:ln>
        </p:spPr>
        <p:txBody>
          <a:bodyPr/>
          <a:lstStyle/>
          <a:p>
            <a:endParaRPr lang="en-US" sz="1000">
              <a:latin typeface="Times New Roman" pitchFamily="18" charset="0"/>
            </a:endParaRPr>
          </a:p>
        </p:txBody>
      </p:sp>
      <p:sp>
        <p:nvSpPr>
          <p:cNvPr id="17445" name="Freeform 36"/>
          <p:cNvSpPr>
            <a:spLocks/>
          </p:cNvSpPr>
          <p:nvPr/>
        </p:nvSpPr>
        <p:spPr bwMode="auto">
          <a:xfrm>
            <a:off x="3865563" y="1611313"/>
            <a:ext cx="612775" cy="23812"/>
          </a:xfrm>
          <a:custGeom>
            <a:avLst/>
            <a:gdLst>
              <a:gd name="T0" fmla="*/ 2147483647 w 402"/>
              <a:gd name="T1" fmla="*/ 0 h 16"/>
              <a:gd name="T2" fmla="*/ 2147483647 w 402"/>
              <a:gd name="T3" fmla="*/ 0 h 16"/>
              <a:gd name="T4" fmla="*/ 0 w 402"/>
              <a:gd name="T5" fmla="*/ 2147483647 h 16"/>
              <a:gd name="T6" fmla="*/ 0 60000 65536"/>
              <a:gd name="T7" fmla="*/ 0 60000 65536"/>
              <a:gd name="T8" fmla="*/ 0 60000 65536"/>
              <a:gd name="T9" fmla="*/ 0 w 402"/>
              <a:gd name="T10" fmla="*/ 0 h 16"/>
              <a:gd name="T11" fmla="*/ 402 w 402"/>
              <a:gd name="T12" fmla="*/ 16 h 16"/>
            </a:gdLst>
            <a:ahLst/>
            <a:cxnLst>
              <a:cxn ang="T6">
                <a:pos x="T0" y="T1"/>
              </a:cxn>
              <a:cxn ang="T7">
                <a:pos x="T2" y="T3"/>
              </a:cxn>
              <a:cxn ang="T8">
                <a:pos x="T4" y="T5"/>
              </a:cxn>
            </a:cxnLst>
            <a:rect l="T9" t="T10" r="T11" b="T12"/>
            <a:pathLst>
              <a:path w="402" h="16">
                <a:moveTo>
                  <a:pt x="402" y="0"/>
                </a:moveTo>
                <a:lnTo>
                  <a:pt x="45" y="0"/>
                </a:lnTo>
                <a:lnTo>
                  <a:pt x="0" y="16"/>
                </a:lnTo>
              </a:path>
            </a:pathLst>
          </a:custGeom>
          <a:noFill/>
          <a:ln w="4763">
            <a:solidFill>
              <a:srgbClr val="000000"/>
            </a:solidFill>
            <a:round/>
            <a:headEnd/>
            <a:tailEnd/>
          </a:ln>
        </p:spPr>
        <p:txBody>
          <a:bodyPr/>
          <a:lstStyle/>
          <a:p>
            <a:endParaRPr lang="en-US" sz="1000">
              <a:latin typeface="Times New Roman" pitchFamily="18" charset="0"/>
            </a:endParaRPr>
          </a:p>
        </p:txBody>
      </p:sp>
      <p:sp>
        <p:nvSpPr>
          <p:cNvPr id="17446" name="Freeform 37"/>
          <p:cNvSpPr>
            <a:spLocks/>
          </p:cNvSpPr>
          <p:nvPr/>
        </p:nvSpPr>
        <p:spPr bwMode="auto">
          <a:xfrm>
            <a:off x="4078288" y="5324475"/>
            <a:ext cx="369887" cy="773113"/>
          </a:xfrm>
          <a:custGeom>
            <a:avLst/>
            <a:gdLst>
              <a:gd name="T0" fmla="*/ 0 w 243"/>
              <a:gd name="T1" fmla="*/ 0 h 507"/>
              <a:gd name="T2" fmla="*/ 2147483647 w 243"/>
              <a:gd name="T3" fmla="*/ 2147483647 h 507"/>
              <a:gd name="T4" fmla="*/ 2147483647 w 243"/>
              <a:gd name="T5" fmla="*/ 2147483647 h 507"/>
              <a:gd name="T6" fmla="*/ 0 60000 65536"/>
              <a:gd name="T7" fmla="*/ 0 60000 65536"/>
              <a:gd name="T8" fmla="*/ 0 60000 65536"/>
              <a:gd name="T9" fmla="*/ 0 w 243"/>
              <a:gd name="T10" fmla="*/ 0 h 507"/>
              <a:gd name="T11" fmla="*/ 243 w 243"/>
              <a:gd name="T12" fmla="*/ 507 h 507"/>
            </a:gdLst>
            <a:ahLst/>
            <a:cxnLst>
              <a:cxn ang="T6">
                <a:pos x="T0" y="T1"/>
              </a:cxn>
              <a:cxn ang="T7">
                <a:pos x="T2" y="T3"/>
              </a:cxn>
              <a:cxn ang="T8">
                <a:pos x="T4" y="T5"/>
              </a:cxn>
            </a:cxnLst>
            <a:rect l="T9" t="T10" r="T11" b="T12"/>
            <a:pathLst>
              <a:path w="243" h="507">
                <a:moveTo>
                  <a:pt x="0" y="0"/>
                </a:moveTo>
                <a:lnTo>
                  <a:pt x="243" y="342"/>
                </a:lnTo>
                <a:lnTo>
                  <a:pt x="243" y="507"/>
                </a:lnTo>
              </a:path>
            </a:pathLst>
          </a:custGeom>
          <a:noFill/>
          <a:ln w="4763">
            <a:solidFill>
              <a:srgbClr val="000000"/>
            </a:solidFill>
            <a:round/>
            <a:headEnd/>
            <a:tailEnd/>
          </a:ln>
        </p:spPr>
        <p:txBody>
          <a:bodyPr/>
          <a:lstStyle/>
          <a:p>
            <a:endParaRPr lang="en-US" sz="1000">
              <a:latin typeface="Times New Roman" pitchFamily="18" charset="0"/>
            </a:endParaRPr>
          </a:p>
        </p:txBody>
      </p:sp>
      <p:sp>
        <p:nvSpPr>
          <p:cNvPr id="17447" name="Freeform 38"/>
          <p:cNvSpPr>
            <a:spLocks/>
          </p:cNvSpPr>
          <p:nvPr/>
        </p:nvSpPr>
        <p:spPr bwMode="auto">
          <a:xfrm>
            <a:off x="6149975" y="6142038"/>
            <a:ext cx="322263" cy="193675"/>
          </a:xfrm>
          <a:custGeom>
            <a:avLst/>
            <a:gdLst>
              <a:gd name="T0" fmla="*/ 0 w 212"/>
              <a:gd name="T1" fmla="*/ 2147483647 h 127"/>
              <a:gd name="T2" fmla="*/ 2147483647 w 212"/>
              <a:gd name="T3" fmla="*/ 2147483647 h 127"/>
              <a:gd name="T4" fmla="*/ 2147483647 w 212"/>
              <a:gd name="T5" fmla="*/ 0 h 127"/>
              <a:gd name="T6" fmla="*/ 0 60000 65536"/>
              <a:gd name="T7" fmla="*/ 0 60000 65536"/>
              <a:gd name="T8" fmla="*/ 0 60000 65536"/>
              <a:gd name="T9" fmla="*/ 0 w 212"/>
              <a:gd name="T10" fmla="*/ 0 h 127"/>
              <a:gd name="T11" fmla="*/ 212 w 212"/>
              <a:gd name="T12" fmla="*/ 127 h 127"/>
            </a:gdLst>
            <a:ahLst/>
            <a:cxnLst>
              <a:cxn ang="T6">
                <a:pos x="T0" y="T1"/>
              </a:cxn>
              <a:cxn ang="T7">
                <a:pos x="T2" y="T3"/>
              </a:cxn>
              <a:cxn ang="T8">
                <a:pos x="T4" y="T5"/>
              </a:cxn>
            </a:cxnLst>
            <a:rect l="T9" t="T10" r="T11" b="T12"/>
            <a:pathLst>
              <a:path w="212" h="127">
                <a:moveTo>
                  <a:pt x="0" y="127"/>
                </a:moveTo>
                <a:lnTo>
                  <a:pt x="73" y="127"/>
                </a:lnTo>
                <a:lnTo>
                  <a:pt x="212" y="0"/>
                </a:lnTo>
              </a:path>
            </a:pathLst>
          </a:custGeom>
          <a:noFill/>
          <a:ln w="4763">
            <a:solidFill>
              <a:srgbClr val="000000"/>
            </a:solidFill>
            <a:round/>
            <a:headEnd/>
            <a:tailEnd/>
          </a:ln>
        </p:spPr>
        <p:txBody>
          <a:bodyPr/>
          <a:lstStyle/>
          <a:p>
            <a:endParaRPr lang="en-US" sz="1000">
              <a:latin typeface="Times New Roman" pitchFamily="18" charset="0"/>
            </a:endParaRPr>
          </a:p>
        </p:txBody>
      </p:sp>
      <p:sp>
        <p:nvSpPr>
          <p:cNvPr id="17448" name="Line 39"/>
          <p:cNvSpPr>
            <a:spLocks noChangeShapeType="1"/>
          </p:cNvSpPr>
          <p:nvPr/>
        </p:nvSpPr>
        <p:spPr bwMode="auto">
          <a:xfrm flipH="1" flipV="1">
            <a:off x="3311525" y="1943100"/>
            <a:ext cx="523875" cy="665163"/>
          </a:xfrm>
          <a:prstGeom prst="line">
            <a:avLst/>
          </a:prstGeom>
          <a:noFill/>
          <a:ln w="9525">
            <a:solidFill>
              <a:srgbClr val="FFFFFF"/>
            </a:solidFill>
            <a:round/>
            <a:headEnd/>
            <a:tailEnd/>
          </a:ln>
        </p:spPr>
        <p:txBody>
          <a:bodyPr/>
          <a:lstStyle/>
          <a:p>
            <a:endParaRPr lang="en-US"/>
          </a:p>
        </p:txBody>
      </p:sp>
      <p:sp>
        <p:nvSpPr>
          <p:cNvPr id="17449" name="Line 40"/>
          <p:cNvSpPr>
            <a:spLocks noChangeShapeType="1"/>
          </p:cNvSpPr>
          <p:nvPr/>
        </p:nvSpPr>
        <p:spPr bwMode="auto">
          <a:xfrm flipH="1" flipV="1">
            <a:off x="3317875" y="1935163"/>
            <a:ext cx="523875" cy="663575"/>
          </a:xfrm>
          <a:prstGeom prst="line">
            <a:avLst/>
          </a:prstGeom>
          <a:noFill/>
          <a:ln w="4763">
            <a:solidFill>
              <a:srgbClr val="000000"/>
            </a:solidFill>
            <a:round/>
            <a:headEnd/>
            <a:tailEnd/>
          </a:ln>
        </p:spPr>
        <p:txBody>
          <a:bodyPr/>
          <a:lstStyle/>
          <a:p>
            <a:endParaRPr lang="en-US"/>
          </a:p>
        </p:txBody>
      </p:sp>
      <p:sp>
        <p:nvSpPr>
          <p:cNvPr id="17450" name="Line 41"/>
          <p:cNvSpPr>
            <a:spLocks noChangeShapeType="1"/>
          </p:cNvSpPr>
          <p:nvPr/>
        </p:nvSpPr>
        <p:spPr bwMode="auto">
          <a:xfrm flipH="1">
            <a:off x="2727325" y="2606675"/>
            <a:ext cx="1787525" cy="1588"/>
          </a:xfrm>
          <a:prstGeom prst="line">
            <a:avLst/>
          </a:prstGeom>
          <a:noFill/>
          <a:ln w="4763">
            <a:solidFill>
              <a:srgbClr val="000000"/>
            </a:solidFill>
            <a:round/>
            <a:headEnd/>
            <a:tailEnd/>
          </a:ln>
        </p:spPr>
        <p:txBody>
          <a:bodyPr/>
          <a:lstStyle/>
          <a:p>
            <a:endParaRPr lang="en-US"/>
          </a:p>
        </p:txBody>
      </p:sp>
      <p:sp>
        <p:nvSpPr>
          <p:cNvPr id="17451" name="Text Box 42"/>
          <p:cNvSpPr txBox="1">
            <a:spLocks noChangeArrowheads="1"/>
          </p:cNvSpPr>
          <p:nvPr/>
        </p:nvSpPr>
        <p:spPr bwMode="auto">
          <a:xfrm>
            <a:off x="4560888" y="3316288"/>
            <a:ext cx="1225550" cy="304800"/>
          </a:xfrm>
          <a:prstGeom prst="rect">
            <a:avLst/>
          </a:prstGeom>
          <a:noFill/>
          <a:ln w="9525">
            <a:noFill/>
            <a:miter lim="800000"/>
            <a:headEnd/>
            <a:tailEnd/>
          </a:ln>
        </p:spPr>
        <p:txBody>
          <a:bodyPr wrap="none" lIns="0" tIns="0" bIns="0">
            <a:spAutoFit/>
          </a:bodyPr>
          <a:lstStyle/>
          <a:p>
            <a:r>
              <a:rPr lang="en-US" sz="1000" b="1"/>
              <a:t>Hypothalamus and</a:t>
            </a:r>
          </a:p>
          <a:p>
            <a:r>
              <a:rPr lang="en-US" sz="1000" b="1"/>
              <a:t>limbic system</a:t>
            </a:r>
          </a:p>
        </p:txBody>
      </p:sp>
      <p:sp>
        <p:nvSpPr>
          <p:cNvPr id="17452" name="Text Box 43"/>
          <p:cNvSpPr txBox="1">
            <a:spLocks noChangeArrowheads="1"/>
          </p:cNvSpPr>
          <p:nvPr/>
        </p:nvSpPr>
        <p:spPr bwMode="auto">
          <a:xfrm>
            <a:off x="4141788" y="6081713"/>
            <a:ext cx="738187" cy="304800"/>
          </a:xfrm>
          <a:prstGeom prst="rect">
            <a:avLst/>
          </a:prstGeom>
          <a:noFill/>
          <a:ln w="9525">
            <a:noFill/>
            <a:miter lim="800000"/>
            <a:headEnd/>
            <a:tailEnd/>
          </a:ln>
        </p:spPr>
        <p:txBody>
          <a:bodyPr wrap="none" lIns="0" tIns="0" bIns="0">
            <a:spAutoFit/>
          </a:bodyPr>
          <a:lstStyle/>
          <a:p>
            <a:r>
              <a:rPr lang="en-US" sz="1000" b="1"/>
              <a:t>First-order</a:t>
            </a:r>
          </a:p>
          <a:p>
            <a:r>
              <a:rPr lang="en-US" sz="1000" b="1"/>
              <a:t>nerve fiber</a:t>
            </a:r>
          </a:p>
        </p:txBody>
      </p:sp>
      <p:sp>
        <p:nvSpPr>
          <p:cNvPr id="4" name="TextBox 24"/>
          <p:cNvSpPr txBox="1">
            <a:spLocks noChangeArrowheads="1"/>
          </p:cNvSpPr>
          <p:nvPr/>
        </p:nvSpPr>
        <p:spPr bwMode="auto">
          <a:xfrm>
            <a:off x="1781175" y="1095375"/>
            <a:ext cx="5546725" cy="214313"/>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p>
            <a:r>
              <a:rPr lang="en-US" smtClean="0">
                <a:latin typeface="Arial" pitchFamily="34" charset="0"/>
              </a:rPr>
              <a:t>16-</a:t>
            </a:r>
            <a:fld id="{383F82D5-891D-4CA9-9783-22B8AB27DC0E}" type="slidenum">
              <a:rPr lang="en-US" smtClean="0">
                <a:latin typeface="Arial" pitchFamily="34" charset="0"/>
              </a:rPr>
              <a:pPr/>
              <a:t>16</a:t>
            </a:fld>
            <a:endParaRPr lang="en-US" smtClean="0">
              <a:latin typeface="Arial" pitchFamily="34" charset="0"/>
            </a:endParaRPr>
          </a:p>
        </p:txBody>
      </p:sp>
      <p:sp>
        <p:nvSpPr>
          <p:cNvPr id="18435" name="Rectangle 2"/>
          <p:cNvSpPr>
            <a:spLocks noGrp="1" noChangeArrowheads="1"/>
          </p:cNvSpPr>
          <p:nvPr>
            <p:ph type="title"/>
          </p:nvPr>
        </p:nvSpPr>
        <p:spPr>
          <a:xfrm>
            <a:off x="0" y="233363"/>
            <a:ext cx="9144000" cy="1143000"/>
          </a:xfrm>
        </p:spPr>
        <p:txBody>
          <a:bodyPr/>
          <a:lstStyle/>
          <a:p>
            <a:pPr eaLnBrk="1" hangingPunct="1"/>
            <a:r>
              <a:rPr lang="en-US" smtClean="0"/>
              <a:t>Referred Pain</a:t>
            </a:r>
          </a:p>
        </p:txBody>
      </p:sp>
      <p:sp>
        <p:nvSpPr>
          <p:cNvPr id="18436" name="Rectangle 3"/>
          <p:cNvSpPr>
            <a:spLocks noGrp="1" noChangeArrowheads="1"/>
          </p:cNvSpPr>
          <p:nvPr>
            <p:ph type="body" idx="1"/>
          </p:nvPr>
        </p:nvSpPr>
        <p:spPr>
          <a:xfrm>
            <a:off x="366713" y="1371600"/>
            <a:ext cx="8505825" cy="5672138"/>
          </a:xfrm>
        </p:spPr>
        <p:txBody>
          <a:bodyPr/>
          <a:lstStyle/>
          <a:p>
            <a:pPr eaLnBrk="1" hangingPunct="1"/>
            <a:r>
              <a:rPr lang="en-US" smtClean="0"/>
              <a:t>referred pain </a:t>
            </a:r>
            <a:r>
              <a:rPr lang="en-US" b="0" smtClean="0"/>
              <a:t>– pain in viscera often mistakenly thought to come from the skin or other superficial site</a:t>
            </a:r>
          </a:p>
          <a:p>
            <a:pPr lvl="1" eaLnBrk="1" hangingPunct="1"/>
            <a:r>
              <a:rPr lang="en-US" b="0" smtClean="0"/>
              <a:t>results from convergence of neural pathways in CNS</a:t>
            </a:r>
          </a:p>
          <a:p>
            <a:pPr lvl="1" eaLnBrk="1" hangingPunct="1"/>
            <a:r>
              <a:rPr lang="en-US" b="0" smtClean="0"/>
              <a:t>brain “assumes” visceral pain is coming from skin</a:t>
            </a:r>
          </a:p>
          <a:p>
            <a:pPr lvl="2" eaLnBrk="1" hangingPunct="1"/>
            <a:r>
              <a:rPr lang="en-US" b="0" smtClean="0"/>
              <a:t>brain can not distinguish source</a:t>
            </a:r>
          </a:p>
          <a:p>
            <a:pPr lvl="1" eaLnBrk="1" hangingPunct="1"/>
            <a:r>
              <a:rPr lang="en-US" b="0" smtClean="0"/>
              <a:t>heart pain felt in shoulder or arm because both send pain input to spinal cord segments T1 to T5</a:t>
            </a:r>
          </a:p>
          <a:p>
            <a:pPr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1"/>
          </p:nvPr>
        </p:nvSpPr>
        <p:spPr>
          <a:noFill/>
        </p:spPr>
        <p:txBody>
          <a:bodyPr/>
          <a:lstStyle/>
          <a:p>
            <a:r>
              <a:rPr lang="en-US" smtClean="0">
                <a:latin typeface="Arial" pitchFamily="34" charset="0"/>
              </a:rPr>
              <a:t>16-</a:t>
            </a:r>
            <a:fld id="{96A94701-AF07-4753-89D0-4E1EBA105F1C}" type="slidenum">
              <a:rPr lang="en-US" smtClean="0">
                <a:latin typeface="Arial" pitchFamily="34" charset="0"/>
              </a:rPr>
              <a:pPr/>
              <a:t>17</a:t>
            </a:fld>
            <a:endParaRPr lang="en-US" smtClean="0">
              <a:latin typeface="Arial" pitchFamily="34" charset="0"/>
            </a:endParaRPr>
          </a:p>
        </p:txBody>
      </p:sp>
      <p:sp>
        <p:nvSpPr>
          <p:cNvPr id="19459" name="Rectangle 2"/>
          <p:cNvSpPr>
            <a:spLocks noGrp="1" noChangeArrowheads="1"/>
          </p:cNvSpPr>
          <p:nvPr>
            <p:ph type="title"/>
          </p:nvPr>
        </p:nvSpPr>
        <p:spPr/>
        <p:txBody>
          <a:bodyPr/>
          <a:lstStyle/>
          <a:p>
            <a:pPr eaLnBrk="1" hangingPunct="1"/>
            <a:r>
              <a:rPr lang="en-US" smtClean="0"/>
              <a:t>Referred Pain</a:t>
            </a:r>
          </a:p>
        </p:txBody>
      </p:sp>
      <p:sp>
        <p:nvSpPr>
          <p:cNvPr id="19460" name="Text Box 9"/>
          <p:cNvSpPr txBox="1">
            <a:spLocks noChangeArrowheads="1"/>
          </p:cNvSpPr>
          <p:nvPr/>
        </p:nvSpPr>
        <p:spPr bwMode="auto">
          <a:xfrm>
            <a:off x="3973513" y="6208713"/>
            <a:ext cx="1701800" cy="427037"/>
          </a:xfrm>
          <a:prstGeom prst="rect">
            <a:avLst/>
          </a:prstGeom>
          <a:noFill/>
          <a:ln w="9525" algn="ctr">
            <a:noFill/>
            <a:miter lim="800000"/>
            <a:headEnd/>
            <a:tailEnd/>
          </a:ln>
        </p:spPr>
        <p:txBody>
          <a:bodyPr>
            <a:spAutoFit/>
          </a:bodyPr>
          <a:lstStyle/>
          <a:p>
            <a:pPr>
              <a:spcBef>
                <a:spcPct val="50000"/>
              </a:spcBef>
            </a:pPr>
            <a:r>
              <a:rPr lang="en-US" sz="2200"/>
              <a:t>Figure 16.4</a:t>
            </a:r>
          </a:p>
        </p:txBody>
      </p:sp>
      <p:pic>
        <p:nvPicPr>
          <p:cNvPr id="19461" name="Picture 3" descr="sal25693_16_04"/>
          <p:cNvPicPr>
            <a:picLocks noChangeAspect="1" noChangeArrowheads="1"/>
          </p:cNvPicPr>
          <p:nvPr/>
        </p:nvPicPr>
        <p:blipFill>
          <a:blip r:embed="rId2" cstate="print"/>
          <a:srcRect/>
          <a:stretch>
            <a:fillRect/>
          </a:stretch>
        </p:blipFill>
        <p:spPr bwMode="auto">
          <a:xfrm>
            <a:off x="1193800" y="1458913"/>
            <a:ext cx="6724650" cy="4689475"/>
          </a:xfrm>
          <a:prstGeom prst="rect">
            <a:avLst/>
          </a:prstGeom>
          <a:noFill/>
          <a:ln w="9525">
            <a:noFill/>
            <a:miter lim="800000"/>
            <a:headEnd/>
            <a:tailEnd/>
          </a:ln>
        </p:spPr>
      </p:pic>
      <p:sp>
        <p:nvSpPr>
          <p:cNvPr id="19462" name="Rectangle 5"/>
          <p:cNvSpPr>
            <a:spLocks noChangeArrowheads="1"/>
          </p:cNvSpPr>
          <p:nvPr/>
        </p:nvSpPr>
        <p:spPr bwMode="auto">
          <a:xfrm>
            <a:off x="3611563" y="2474913"/>
            <a:ext cx="1751012" cy="212725"/>
          </a:xfrm>
          <a:prstGeom prst="rect">
            <a:avLst/>
          </a:prstGeom>
          <a:noFill/>
          <a:ln w="9525">
            <a:noFill/>
            <a:miter lim="800000"/>
            <a:headEnd/>
            <a:tailEnd/>
          </a:ln>
        </p:spPr>
        <p:txBody>
          <a:bodyPr wrap="none" lIns="0" tIns="0" rIns="0" bIns="0">
            <a:spAutoFit/>
          </a:bodyPr>
          <a:lstStyle/>
          <a:p>
            <a:r>
              <a:rPr lang="en-US" sz="1400" b="1">
                <a:solidFill>
                  <a:srgbClr val="000000"/>
                </a:solidFill>
              </a:rPr>
              <a:t>Lung and diaphragm</a:t>
            </a:r>
            <a:endParaRPr lang="en-US" sz="1400" b="1"/>
          </a:p>
        </p:txBody>
      </p:sp>
      <p:sp>
        <p:nvSpPr>
          <p:cNvPr id="19463" name="Rectangle 6"/>
          <p:cNvSpPr>
            <a:spLocks noChangeArrowheads="1"/>
          </p:cNvSpPr>
          <p:nvPr/>
        </p:nvSpPr>
        <p:spPr bwMode="auto">
          <a:xfrm>
            <a:off x="4292600" y="2908300"/>
            <a:ext cx="45402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Heart</a:t>
            </a:r>
            <a:endParaRPr lang="en-US" sz="1400" b="1"/>
          </a:p>
        </p:txBody>
      </p:sp>
      <p:sp>
        <p:nvSpPr>
          <p:cNvPr id="19464" name="Rectangle 7"/>
          <p:cNvSpPr>
            <a:spLocks noChangeArrowheads="1"/>
          </p:cNvSpPr>
          <p:nvPr/>
        </p:nvSpPr>
        <p:spPr bwMode="auto">
          <a:xfrm>
            <a:off x="4154488" y="3303588"/>
            <a:ext cx="749300" cy="212725"/>
          </a:xfrm>
          <a:prstGeom prst="rect">
            <a:avLst/>
          </a:prstGeom>
          <a:noFill/>
          <a:ln w="9525">
            <a:noFill/>
            <a:miter lim="800000"/>
            <a:headEnd/>
            <a:tailEnd/>
          </a:ln>
        </p:spPr>
        <p:txBody>
          <a:bodyPr wrap="none" lIns="0" tIns="0" rIns="0" bIns="0">
            <a:spAutoFit/>
          </a:bodyPr>
          <a:lstStyle/>
          <a:p>
            <a:r>
              <a:rPr lang="en-US" sz="1400" b="1">
                <a:solidFill>
                  <a:srgbClr val="000000"/>
                </a:solidFill>
              </a:rPr>
              <a:t>Stomach</a:t>
            </a:r>
            <a:endParaRPr lang="en-US" sz="1400" b="1"/>
          </a:p>
        </p:txBody>
      </p:sp>
      <p:sp>
        <p:nvSpPr>
          <p:cNvPr id="19465" name="Rectangle 8"/>
          <p:cNvSpPr>
            <a:spLocks noChangeArrowheads="1"/>
          </p:cNvSpPr>
          <p:nvPr/>
        </p:nvSpPr>
        <p:spPr bwMode="auto">
          <a:xfrm>
            <a:off x="4154488" y="3592513"/>
            <a:ext cx="788987" cy="212725"/>
          </a:xfrm>
          <a:prstGeom prst="rect">
            <a:avLst/>
          </a:prstGeom>
          <a:noFill/>
          <a:ln w="9525">
            <a:noFill/>
            <a:miter lim="800000"/>
            <a:headEnd/>
            <a:tailEnd/>
          </a:ln>
        </p:spPr>
        <p:txBody>
          <a:bodyPr wrap="none" lIns="0" tIns="0" rIns="0" bIns="0">
            <a:spAutoFit/>
          </a:bodyPr>
          <a:lstStyle/>
          <a:p>
            <a:r>
              <a:rPr lang="en-US" sz="1400" b="1">
                <a:solidFill>
                  <a:srgbClr val="000000"/>
                </a:solidFill>
              </a:rPr>
              <a:t>Pancreas</a:t>
            </a:r>
            <a:endParaRPr lang="en-US" sz="1400" b="1"/>
          </a:p>
        </p:txBody>
      </p:sp>
      <p:sp>
        <p:nvSpPr>
          <p:cNvPr id="19466" name="Rectangle 9"/>
          <p:cNvSpPr>
            <a:spLocks noChangeArrowheads="1"/>
          </p:cNvSpPr>
          <p:nvPr/>
        </p:nvSpPr>
        <p:spPr bwMode="auto">
          <a:xfrm>
            <a:off x="4295775" y="4306888"/>
            <a:ext cx="501650" cy="212725"/>
          </a:xfrm>
          <a:prstGeom prst="rect">
            <a:avLst/>
          </a:prstGeom>
          <a:noFill/>
          <a:ln w="9525">
            <a:noFill/>
            <a:miter lim="800000"/>
            <a:headEnd/>
            <a:tailEnd/>
          </a:ln>
        </p:spPr>
        <p:txBody>
          <a:bodyPr wrap="none" lIns="0" tIns="0" rIns="0" bIns="0">
            <a:spAutoFit/>
          </a:bodyPr>
          <a:lstStyle/>
          <a:p>
            <a:r>
              <a:rPr lang="en-US" sz="1400" b="1">
                <a:solidFill>
                  <a:srgbClr val="000000"/>
                </a:solidFill>
              </a:rPr>
              <a:t>Colon</a:t>
            </a:r>
            <a:endParaRPr lang="en-US" sz="1400" b="1"/>
          </a:p>
        </p:txBody>
      </p:sp>
      <p:sp>
        <p:nvSpPr>
          <p:cNvPr id="19467" name="Rectangle 10"/>
          <p:cNvSpPr>
            <a:spLocks noChangeArrowheads="1"/>
          </p:cNvSpPr>
          <p:nvPr/>
        </p:nvSpPr>
        <p:spPr bwMode="auto">
          <a:xfrm>
            <a:off x="4238625" y="5141913"/>
            <a:ext cx="590550" cy="212725"/>
          </a:xfrm>
          <a:prstGeom prst="rect">
            <a:avLst/>
          </a:prstGeom>
          <a:noFill/>
          <a:ln w="9525">
            <a:noFill/>
            <a:miter lim="800000"/>
            <a:headEnd/>
            <a:tailEnd/>
          </a:ln>
        </p:spPr>
        <p:txBody>
          <a:bodyPr wrap="none" lIns="0" tIns="0" rIns="0" bIns="0">
            <a:spAutoFit/>
          </a:bodyPr>
          <a:lstStyle/>
          <a:p>
            <a:r>
              <a:rPr lang="en-US" sz="1400" b="1">
                <a:solidFill>
                  <a:srgbClr val="000000"/>
                </a:solidFill>
              </a:rPr>
              <a:t>Kidney</a:t>
            </a:r>
            <a:endParaRPr lang="en-US" sz="1400" b="1"/>
          </a:p>
        </p:txBody>
      </p:sp>
      <p:sp>
        <p:nvSpPr>
          <p:cNvPr id="19468" name="Rectangle 11"/>
          <p:cNvSpPr>
            <a:spLocks noChangeArrowheads="1"/>
          </p:cNvSpPr>
          <p:nvPr/>
        </p:nvSpPr>
        <p:spPr bwMode="auto">
          <a:xfrm>
            <a:off x="1270000" y="4300538"/>
            <a:ext cx="806450" cy="212725"/>
          </a:xfrm>
          <a:prstGeom prst="rect">
            <a:avLst/>
          </a:prstGeom>
          <a:noFill/>
          <a:ln w="9525">
            <a:noFill/>
            <a:miter lim="800000"/>
            <a:headEnd/>
            <a:tailEnd/>
          </a:ln>
        </p:spPr>
        <p:txBody>
          <a:bodyPr wrap="none" lIns="0" tIns="0" rIns="0" bIns="0">
            <a:spAutoFit/>
          </a:bodyPr>
          <a:lstStyle/>
          <a:p>
            <a:r>
              <a:rPr lang="en-US" sz="1400" b="1">
                <a:solidFill>
                  <a:srgbClr val="000000"/>
                </a:solidFill>
              </a:rPr>
              <a:t>Appendix</a:t>
            </a:r>
            <a:endParaRPr lang="en-US" sz="1400" b="1"/>
          </a:p>
        </p:txBody>
      </p:sp>
      <p:sp>
        <p:nvSpPr>
          <p:cNvPr id="19469" name="Rectangle 12"/>
          <p:cNvSpPr>
            <a:spLocks noChangeArrowheads="1"/>
          </p:cNvSpPr>
          <p:nvPr/>
        </p:nvSpPr>
        <p:spPr bwMode="auto">
          <a:xfrm>
            <a:off x="1270000" y="4730750"/>
            <a:ext cx="5238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Ureter</a:t>
            </a:r>
            <a:endParaRPr lang="en-US" sz="1400" b="1"/>
          </a:p>
        </p:txBody>
      </p:sp>
      <p:sp>
        <p:nvSpPr>
          <p:cNvPr id="19470" name="Freeform 13"/>
          <p:cNvSpPr>
            <a:spLocks/>
          </p:cNvSpPr>
          <p:nvPr/>
        </p:nvSpPr>
        <p:spPr bwMode="auto">
          <a:xfrm>
            <a:off x="2287588" y="2408238"/>
            <a:ext cx="373062" cy="192087"/>
          </a:xfrm>
          <a:custGeom>
            <a:avLst/>
            <a:gdLst>
              <a:gd name="T0" fmla="*/ 0 w 272"/>
              <a:gd name="T1" fmla="*/ 0 h 141"/>
              <a:gd name="T2" fmla="*/ 2147483647 w 272"/>
              <a:gd name="T3" fmla="*/ 0 h 141"/>
              <a:gd name="T4" fmla="*/ 2147483647 w 272"/>
              <a:gd name="T5" fmla="*/ 2147483647 h 141"/>
              <a:gd name="T6" fmla="*/ 0 60000 65536"/>
              <a:gd name="T7" fmla="*/ 0 60000 65536"/>
              <a:gd name="T8" fmla="*/ 0 60000 65536"/>
              <a:gd name="T9" fmla="*/ 0 w 272"/>
              <a:gd name="T10" fmla="*/ 0 h 141"/>
              <a:gd name="T11" fmla="*/ 272 w 272"/>
              <a:gd name="T12" fmla="*/ 141 h 141"/>
            </a:gdLst>
            <a:ahLst/>
            <a:cxnLst>
              <a:cxn ang="T6">
                <a:pos x="T0" y="T1"/>
              </a:cxn>
              <a:cxn ang="T7">
                <a:pos x="T2" y="T3"/>
              </a:cxn>
              <a:cxn ang="T8">
                <a:pos x="T4" y="T5"/>
              </a:cxn>
            </a:cxnLst>
            <a:rect l="T9" t="T10" r="T11" b="T12"/>
            <a:pathLst>
              <a:path w="272" h="141">
                <a:moveTo>
                  <a:pt x="0" y="0"/>
                </a:moveTo>
                <a:lnTo>
                  <a:pt x="104" y="0"/>
                </a:lnTo>
                <a:lnTo>
                  <a:pt x="272" y="141"/>
                </a:lnTo>
              </a:path>
            </a:pathLst>
          </a:custGeom>
          <a:noFill/>
          <a:ln w="11113">
            <a:solidFill>
              <a:srgbClr val="FFFFFF"/>
            </a:solidFill>
            <a:round/>
            <a:headEnd/>
            <a:tailEnd/>
          </a:ln>
        </p:spPr>
        <p:txBody>
          <a:bodyPr/>
          <a:lstStyle/>
          <a:p>
            <a:endParaRPr lang="en-US" sz="1400">
              <a:latin typeface="Times New Roman" pitchFamily="18" charset="0"/>
            </a:endParaRPr>
          </a:p>
        </p:txBody>
      </p:sp>
      <p:sp>
        <p:nvSpPr>
          <p:cNvPr id="19471" name="Line 14"/>
          <p:cNvSpPr>
            <a:spLocks noChangeShapeType="1"/>
          </p:cNvSpPr>
          <p:nvPr/>
        </p:nvSpPr>
        <p:spPr bwMode="auto">
          <a:xfrm flipH="1" flipV="1">
            <a:off x="2430463" y="2408238"/>
            <a:ext cx="219075" cy="1343025"/>
          </a:xfrm>
          <a:prstGeom prst="line">
            <a:avLst/>
          </a:prstGeom>
          <a:noFill/>
          <a:ln w="11113">
            <a:solidFill>
              <a:srgbClr val="FFFFFF"/>
            </a:solidFill>
            <a:round/>
            <a:headEnd/>
            <a:tailEnd/>
          </a:ln>
        </p:spPr>
        <p:txBody>
          <a:bodyPr/>
          <a:lstStyle/>
          <a:p>
            <a:endParaRPr lang="en-US"/>
          </a:p>
        </p:txBody>
      </p:sp>
      <p:sp>
        <p:nvSpPr>
          <p:cNvPr id="19472" name="Line 15"/>
          <p:cNvSpPr>
            <a:spLocks noChangeShapeType="1"/>
          </p:cNvSpPr>
          <p:nvPr/>
        </p:nvSpPr>
        <p:spPr bwMode="auto">
          <a:xfrm flipH="1">
            <a:off x="2884488" y="4102100"/>
            <a:ext cx="960437" cy="1588"/>
          </a:xfrm>
          <a:prstGeom prst="line">
            <a:avLst/>
          </a:prstGeom>
          <a:noFill/>
          <a:ln w="11113">
            <a:solidFill>
              <a:srgbClr val="FFFFFF"/>
            </a:solidFill>
            <a:round/>
            <a:headEnd/>
            <a:tailEnd/>
          </a:ln>
        </p:spPr>
        <p:txBody>
          <a:bodyPr/>
          <a:lstStyle/>
          <a:p>
            <a:endParaRPr lang="en-US"/>
          </a:p>
        </p:txBody>
      </p:sp>
      <p:sp>
        <p:nvSpPr>
          <p:cNvPr id="19473" name="Line 16"/>
          <p:cNvSpPr>
            <a:spLocks noChangeShapeType="1"/>
          </p:cNvSpPr>
          <p:nvPr/>
        </p:nvSpPr>
        <p:spPr bwMode="auto">
          <a:xfrm>
            <a:off x="2136775" y="4421188"/>
            <a:ext cx="1588" cy="1587"/>
          </a:xfrm>
          <a:prstGeom prst="line">
            <a:avLst/>
          </a:prstGeom>
          <a:noFill/>
          <a:ln w="11113">
            <a:solidFill>
              <a:srgbClr val="FFFFFF"/>
            </a:solidFill>
            <a:round/>
            <a:headEnd/>
            <a:tailEnd/>
          </a:ln>
        </p:spPr>
        <p:txBody>
          <a:bodyPr/>
          <a:lstStyle/>
          <a:p>
            <a:endParaRPr lang="en-US"/>
          </a:p>
        </p:txBody>
      </p:sp>
      <p:sp>
        <p:nvSpPr>
          <p:cNvPr id="19474" name="Line 17"/>
          <p:cNvSpPr>
            <a:spLocks noChangeShapeType="1"/>
          </p:cNvSpPr>
          <p:nvPr/>
        </p:nvSpPr>
        <p:spPr bwMode="auto">
          <a:xfrm>
            <a:off x="2136775" y="4421188"/>
            <a:ext cx="412750" cy="1587"/>
          </a:xfrm>
          <a:prstGeom prst="line">
            <a:avLst/>
          </a:prstGeom>
          <a:noFill/>
          <a:ln w="11113">
            <a:solidFill>
              <a:srgbClr val="FFFFFF"/>
            </a:solidFill>
            <a:round/>
            <a:headEnd/>
            <a:tailEnd/>
          </a:ln>
        </p:spPr>
        <p:txBody>
          <a:bodyPr/>
          <a:lstStyle/>
          <a:p>
            <a:endParaRPr lang="en-US"/>
          </a:p>
        </p:txBody>
      </p:sp>
      <p:sp>
        <p:nvSpPr>
          <p:cNvPr id="19475" name="Line 18"/>
          <p:cNvSpPr>
            <a:spLocks noChangeShapeType="1"/>
          </p:cNvSpPr>
          <p:nvPr/>
        </p:nvSpPr>
        <p:spPr bwMode="auto">
          <a:xfrm>
            <a:off x="1849438" y="4867275"/>
            <a:ext cx="814387" cy="1588"/>
          </a:xfrm>
          <a:prstGeom prst="line">
            <a:avLst/>
          </a:prstGeom>
          <a:noFill/>
          <a:ln w="11113">
            <a:solidFill>
              <a:srgbClr val="FFFFFF"/>
            </a:solidFill>
            <a:round/>
            <a:headEnd/>
            <a:tailEnd/>
          </a:ln>
        </p:spPr>
        <p:txBody>
          <a:bodyPr/>
          <a:lstStyle/>
          <a:p>
            <a:endParaRPr lang="en-US"/>
          </a:p>
        </p:txBody>
      </p:sp>
      <p:sp>
        <p:nvSpPr>
          <p:cNvPr id="19476" name="Line 19"/>
          <p:cNvSpPr>
            <a:spLocks noChangeShapeType="1"/>
          </p:cNvSpPr>
          <p:nvPr/>
        </p:nvSpPr>
        <p:spPr bwMode="auto">
          <a:xfrm flipH="1">
            <a:off x="3055938" y="4418013"/>
            <a:ext cx="1214437" cy="0"/>
          </a:xfrm>
          <a:prstGeom prst="line">
            <a:avLst/>
          </a:prstGeom>
          <a:noFill/>
          <a:ln w="11113">
            <a:solidFill>
              <a:srgbClr val="FFFFFF"/>
            </a:solidFill>
            <a:round/>
            <a:headEnd/>
            <a:tailEnd/>
          </a:ln>
        </p:spPr>
        <p:txBody>
          <a:bodyPr/>
          <a:lstStyle/>
          <a:p>
            <a:endParaRPr lang="en-US"/>
          </a:p>
        </p:txBody>
      </p:sp>
      <p:sp>
        <p:nvSpPr>
          <p:cNvPr id="19477" name="Line 20"/>
          <p:cNvSpPr>
            <a:spLocks noChangeShapeType="1"/>
          </p:cNvSpPr>
          <p:nvPr/>
        </p:nvSpPr>
        <p:spPr bwMode="auto">
          <a:xfrm flipH="1">
            <a:off x="2908300" y="4660900"/>
            <a:ext cx="1292225" cy="0"/>
          </a:xfrm>
          <a:prstGeom prst="line">
            <a:avLst/>
          </a:prstGeom>
          <a:noFill/>
          <a:ln w="11113">
            <a:solidFill>
              <a:srgbClr val="FFFFFF"/>
            </a:solidFill>
            <a:round/>
            <a:headEnd/>
            <a:tailEnd/>
          </a:ln>
        </p:spPr>
        <p:txBody>
          <a:bodyPr/>
          <a:lstStyle/>
          <a:p>
            <a:endParaRPr lang="en-US"/>
          </a:p>
        </p:txBody>
      </p:sp>
      <p:sp>
        <p:nvSpPr>
          <p:cNvPr id="19478" name="Line 21"/>
          <p:cNvSpPr>
            <a:spLocks noChangeShapeType="1"/>
          </p:cNvSpPr>
          <p:nvPr/>
        </p:nvSpPr>
        <p:spPr bwMode="auto">
          <a:xfrm flipH="1">
            <a:off x="3027363" y="3709988"/>
            <a:ext cx="1100137" cy="1587"/>
          </a:xfrm>
          <a:prstGeom prst="line">
            <a:avLst/>
          </a:prstGeom>
          <a:noFill/>
          <a:ln w="11113">
            <a:solidFill>
              <a:srgbClr val="FFFFFF"/>
            </a:solidFill>
            <a:round/>
            <a:headEnd/>
            <a:tailEnd/>
          </a:ln>
        </p:spPr>
        <p:txBody>
          <a:bodyPr/>
          <a:lstStyle/>
          <a:p>
            <a:endParaRPr lang="en-US"/>
          </a:p>
        </p:txBody>
      </p:sp>
      <p:sp>
        <p:nvSpPr>
          <p:cNvPr id="19479" name="Freeform 22"/>
          <p:cNvSpPr>
            <a:spLocks/>
          </p:cNvSpPr>
          <p:nvPr/>
        </p:nvSpPr>
        <p:spPr bwMode="auto">
          <a:xfrm>
            <a:off x="4984750" y="3709988"/>
            <a:ext cx="971550" cy="93662"/>
          </a:xfrm>
          <a:custGeom>
            <a:avLst/>
            <a:gdLst>
              <a:gd name="T0" fmla="*/ 0 w 708"/>
              <a:gd name="T1" fmla="*/ 0 h 68"/>
              <a:gd name="T2" fmla="*/ 2147483647 w 708"/>
              <a:gd name="T3" fmla="*/ 0 h 68"/>
              <a:gd name="T4" fmla="*/ 2147483647 w 708"/>
              <a:gd name="T5" fmla="*/ 2147483647 h 68"/>
              <a:gd name="T6" fmla="*/ 0 60000 65536"/>
              <a:gd name="T7" fmla="*/ 0 60000 65536"/>
              <a:gd name="T8" fmla="*/ 0 60000 65536"/>
              <a:gd name="T9" fmla="*/ 0 w 708"/>
              <a:gd name="T10" fmla="*/ 0 h 68"/>
              <a:gd name="T11" fmla="*/ 708 w 708"/>
              <a:gd name="T12" fmla="*/ 68 h 68"/>
            </a:gdLst>
            <a:ahLst/>
            <a:cxnLst>
              <a:cxn ang="T6">
                <a:pos x="T0" y="T1"/>
              </a:cxn>
              <a:cxn ang="T7">
                <a:pos x="T2" y="T3"/>
              </a:cxn>
              <a:cxn ang="T8">
                <a:pos x="T4" y="T5"/>
              </a:cxn>
            </a:cxnLst>
            <a:rect l="T9" t="T10" r="T11" b="T12"/>
            <a:pathLst>
              <a:path w="708" h="68">
                <a:moveTo>
                  <a:pt x="0" y="0"/>
                </a:moveTo>
                <a:lnTo>
                  <a:pt x="546" y="0"/>
                </a:lnTo>
                <a:lnTo>
                  <a:pt x="708" y="68"/>
                </a:lnTo>
              </a:path>
            </a:pathLst>
          </a:custGeom>
          <a:noFill/>
          <a:ln w="11113">
            <a:solidFill>
              <a:srgbClr val="FFFFFF"/>
            </a:solidFill>
            <a:round/>
            <a:headEnd/>
            <a:tailEnd/>
          </a:ln>
        </p:spPr>
        <p:txBody>
          <a:bodyPr/>
          <a:lstStyle/>
          <a:p>
            <a:endParaRPr lang="en-US" sz="1400">
              <a:latin typeface="Times New Roman" pitchFamily="18" charset="0"/>
            </a:endParaRPr>
          </a:p>
        </p:txBody>
      </p:sp>
      <p:sp>
        <p:nvSpPr>
          <p:cNvPr id="19480" name="Freeform 23"/>
          <p:cNvSpPr>
            <a:spLocks/>
          </p:cNvSpPr>
          <p:nvPr/>
        </p:nvSpPr>
        <p:spPr bwMode="auto">
          <a:xfrm>
            <a:off x="2908300" y="3422650"/>
            <a:ext cx="1225550" cy="131763"/>
          </a:xfrm>
          <a:custGeom>
            <a:avLst/>
            <a:gdLst>
              <a:gd name="T0" fmla="*/ 2147483647 w 893"/>
              <a:gd name="T1" fmla="*/ 0 h 95"/>
              <a:gd name="T2" fmla="*/ 2147483647 w 893"/>
              <a:gd name="T3" fmla="*/ 0 h 95"/>
              <a:gd name="T4" fmla="*/ 0 w 893"/>
              <a:gd name="T5" fmla="*/ 2147483647 h 95"/>
              <a:gd name="T6" fmla="*/ 0 60000 65536"/>
              <a:gd name="T7" fmla="*/ 0 60000 65536"/>
              <a:gd name="T8" fmla="*/ 0 60000 65536"/>
              <a:gd name="T9" fmla="*/ 0 w 893"/>
              <a:gd name="T10" fmla="*/ 0 h 95"/>
              <a:gd name="T11" fmla="*/ 893 w 893"/>
              <a:gd name="T12" fmla="*/ 95 h 95"/>
            </a:gdLst>
            <a:ahLst/>
            <a:cxnLst>
              <a:cxn ang="T6">
                <a:pos x="T0" y="T1"/>
              </a:cxn>
              <a:cxn ang="T7">
                <a:pos x="T2" y="T3"/>
              </a:cxn>
              <a:cxn ang="T8">
                <a:pos x="T4" y="T5"/>
              </a:cxn>
            </a:cxnLst>
            <a:rect l="T9" t="T10" r="T11" b="T12"/>
            <a:pathLst>
              <a:path w="893" h="95">
                <a:moveTo>
                  <a:pt x="893" y="0"/>
                </a:moveTo>
                <a:lnTo>
                  <a:pt x="451" y="0"/>
                </a:lnTo>
                <a:lnTo>
                  <a:pt x="0" y="95"/>
                </a:lnTo>
              </a:path>
            </a:pathLst>
          </a:custGeom>
          <a:noFill/>
          <a:ln w="11113">
            <a:solidFill>
              <a:srgbClr val="FFFFFF"/>
            </a:solidFill>
            <a:round/>
            <a:headEnd/>
            <a:tailEnd/>
          </a:ln>
        </p:spPr>
        <p:txBody>
          <a:bodyPr/>
          <a:lstStyle/>
          <a:p>
            <a:endParaRPr lang="en-US" sz="1400">
              <a:latin typeface="Times New Roman" pitchFamily="18" charset="0"/>
            </a:endParaRPr>
          </a:p>
        </p:txBody>
      </p:sp>
      <p:sp>
        <p:nvSpPr>
          <p:cNvPr id="19481" name="Line 24"/>
          <p:cNvSpPr>
            <a:spLocks noChangeShapeType="1"/>
          </p:cNvSpPr>
          <p:nvPr/>
        </p:nvSpPr>
        <p:spPr bwMode="auto">
          <a:xfrm>
            <a:off x="4976813" y="3422650"/>
            <a:ext cx="1336675" cy="1588"/>
          </a:xfrm>
          <a:prstGeom prst="line">
            <a:avLst/>
          </a:prstGeom>
          <a:noFill/>
          <a:ln w="11113">
            <a:solidFill>
              <a:srgbClr val="FFFFFF"/>
            </a:solidFill>
            <a:round/>
            <a:headEnd/>
            <a:tailEnd/>
          </a:ln>
        </p:spPr>
        <p:txBody>
          <a:bodyPr/>
          <a:lstStyle/>
          <a:p>
            <a:endParaRPr lang="en-US"/>
          </a:p>
        </p:txBody>
      </p:sp>
      <p:sp>
        <p:nvSpPr>
          <p:cNvPr id="19482" name="Freeform 25"/>
          <p:cNvSpPr>
            <a:spLocks/>
          </p:cNvSpPr>
          <p:nvPr/>
        </p:nvSpPr>
        <p:spPr bwMode="auto">
          <a:xfrm>
            <a:off x="3233738" y="3019425"/>
            <a:ext cx="1050925" cy="247650"/>
          </a:xfrm>
          <a:custGeom>
            <a:avLst/>
            <a:gdLst>
              <a:gd name="T0" fmla="*/ 2147483647 w 766"/>
              <a:gd name="T1" fmla="*/ 0 h 180"/>
              <a:gd name="T2" fmla="*/ 2147483647 w 766"/>
              <a:gd name="T3" fmla="*/ 0 h 180"/>
              <a:gd name="T4" fmla="*/ 0 w 766"/>
              <a:gd name="T5" fmla="*/ 2147483647 h 180"/>
              <a:gd name="T6" fmla="*/ 0 60000 65536"/>
              <a:gd name="T7" fmla="*/ 0 60000 65536"/>
              <a:gd name="T8" fmla="*/ 0 60000 65536"/>
              <a:gd name="T9" fmla="*/ 0 w 766"/>
              <a:gd name="T10" fmla="*/ 0 h 180"/>
              <a:gd name="T11" fmla="*/ 766 w 766"/>
              <a:gd name="T12" fmla="*/ 180 h 180"/>
            </a:gdLst>
            <a:ahLst/>
            <a:cxnLst>
              <a:cxn ang="T6">
                <a:pos x="T0" y="T1"/>
              </a:cxn>
              <a:cxn ang="T7">
                <a:pos x="T2" y="T3"/>
              </a:cxn>
              <a:cxn ang="T8">
                <a:pos x="T4" y="T5"/>
              </a:cxn>
            </a:cxnLst>
            <a:rect l="T9" t="T10" r="T11" b="T12"/>
            <a:pathLst>
              <a:path w="766" h="180">
                <a:moveTo>
                  <a:pt x="766" y="0"/>
                </a:moveTo>
                <a:lnTo>
                  <a:pt x="214" y="0"/>
                </a:lnTo>
                <a:lnTo>
                  <a:pt x="0" y="180"/>
                </a:lnTo>
              </a:path>
            </a:pathLst>
          </a:custGeom>
          <a:noFill/>
          <a:ln w="11113">
            <a:solidFill>
              <a:srgbClr val="FFFFFF"/>
            </a:solidFill>
            <a:round/>
            <a:headEnd/>
            <a:tailEnd/>
          </a:ln>
        </p:spPr>
        <p:txBody>
          <a:bodyPr/>
          <a:lstStyle/>
          <a:p>
            <a:endParaRPr lang="en-US" sz="1400">
              <a:latin typeface="Times New Roman" pitchFamily="18" charset="0"/>
            </a:endParaRPr>
          </a:p>
        </p:txBody>
      </p:sp>
      <p:sp>
        <p:nvSpPr>
          <p:cNvPr id="19483" name="Freeform 26"/>
          <p:cNvSpPr>
            <a:spLocks/>
          </p:cNvSpPr>
          <p:nvPr/>
        </p:nvSpPr>
        <p:spPr bwMode="auto">
          <a:xfrm>
            <a:off x="4824413" y="2843213"/>
            <a:ext cx="1489075" cy="176212"/>
          </a:xfrm>
          <a:custGeom>
            <a:avLst/>
            <a:gdLst>
              <a:gd name="T0" fmla="*/ 0 w 1085"/>
              <a:gd name="T1" fmla="*/ 2147483647 h 129"/>
              <a:gd name="T2" fmla="*/ 2147483647 w 1085"/>
              <a:gd name="T3" fmla="*/ 2147483647 h 129"/>
              <a:gd name="T4" fmla="*/ 2147483647 w 1085"/>
              <a:gd name="T5" fmla="*/ 0 h 129"/>
              <a:gd name="T6" fmla="*/ 0 60000 65536"/>
              <a:gd name="T7" fmla="*/ 0 60000 65536"/>
              <a:gd name="T8" fmla="*/ 0 60000 65536"/>
              <a:gd name="T9" fmla="*/ 0 w 1085"/>
              <a:gd name="T10" fmla="*/ 0 h 129"/>
              <a:gd name="T11" fmla="*/ 1085 w 1085"/>
              <a:gd name="T12" fmla="*/ 129 h 129"/>
            </a:gdLst>
            <a:ahLst/>
            <a:cxnLst>
              <a:cxn ang="T6">
                <a:pos x="T0" y="T1"/>
              </a:cxn>
              <a:cxn ang="T7">
                <a:pos x="T2" y="T3"/>
              </a:cxn>
              <a:cxn ang="T8">
                <a:pos x="T4" y="T5"/>
              </a:cxn>
            </a:cxnLst>
            <a:rect l="T9" t="T10" r="T11" b="T12"/>
            <a:pathLst>
              <a:path w="1085" h="129">
                <a:moveTo>
                  <a:pt x="0" y="129"/>
                </a:moveTo>
                <a:lnTo>
                  <a:pt x="663" y="129"/>
                </a:lnTo>
                <a:lnTo>
                  <a:pt x="1085" y="0"/>
                </a:lnTo>
              </a:path>
            </a:pathLst>
          </a:custGeom>
          <a:noFill/>
          <a:ln w="11113">
            <a:solidFill>
              <a:srgbClr val="FFFFFF"/>
            </a:solidFill>
            <a:round/>
            <a:headEnd/>
            <a:tailEnd/>
          </a:ln>
        </p:spPr>
        <p:txBody>
          <a:bodyPr/>
          <a:lstStyle/>
          <a:p>
            <a:endParaRPr lang="en-US" sz="1400">
              <a:latin typeface="Times New Roman" pitchFamily="18" charset="0"/>
            </a:endParaRPr>
          </a:p>
        </p:txBody>
      </p:sp>
      <p:sp>
        <p:nvSpPr>
          <p:cNvPr id="19484" name="Line 27"/>
          <p:cNvSpPr>
            <a:spLocks noChangeShapeType="1"/>
          </p:cNvSpPr>
          <p:nvPr/>
        </p:nvSpPr>
        <p:spPr bwMode="auto">
          <a:xfrm flipH="1">
            <a:off x="3051175" y="2593975"/>
            <a:ext cx="546100" cy="1588"/>
          </a:xfrm>
          <a:prstGeom prst="line">
            <a:avLst/>
          </a:prstGeom>
          <a:noFill/>
          <a:ln w="11113">
            <a:solidFill>
              <a:srgbClr val="FFFFFF"/>
            </a:solidFill>
            <a:round/>
            <a:headEnd/>
            <a:tailEnd/>
          </a:ln>
        </p:spPr>
        <p:txBody>
          <a:bodyPr/>
          <a:lstStyle/>
          <a:p>
            <a:endParaRPr lang="en-US"/>
          </a:p>
        </p:txBody>
      </p:sp>
      <p:sp>
        <p:nvSpPr>
          <p:cNvPr id="19485" name="Line 28"/>
          <p:cNvSpPr>
            <a:spLocks noChangeShapeType="1"/>
          </p:cNvSpPr>
          <p:nvPr/>
        </p:nvSpPr>
        <p:spPr bwMode="auto">
          <a:xfrm>
            <a:off x="5489575" y="2593975"/>
            <a:ext cx="627063" cy="1588"/>
          </a:xfrm>
          <a:prstGeom prst="line">
            <a:avLst/>
          </a:prstGeom>
          <a:noFill/>
          <a:ln w="11113">
            <a:solidFill>
              <a:srgbClr val="FFFFFF"/>
            </a:solidFill>
            <a:round/>
            <a:headEnd/>
            <a:tailEnd/>
          </a:ln>
        </p:spPr>
        <p:txBody>
          <a:bodyPr/>
          <a:lstStyle/>
          <a:p>
            <a:endParaRPr lang="en-US"/>
          </a:p>
        </p:txBody>
      </p:sp>
      <p:sp>
        <p:nvSpPr>
          <p:cNvPr id="19486" name="Freeform 29"/>
          <p:cNvSpPr>
            <a:spLocks/>
          </p:cNvSpPr>
          <p:nvPr/>
        </p:nvSpPr>
        <p:spPr bwMode="auto">
          <a:xfrm>
            <a:off x="4891088" y="4660900"/>
            <a:ext cx="1422400" cy="127000"/>
          </a:xfrm>
          <a:custGeom>
            <a:avLst/>
            <a:gdLst>
              <a:gd name="T0" fmla="*/ 0 w 1036"/>
              <a:gd name="T1" fmla="*/ 0 h 93"/>
              <a:gd name="T2" fmla="*/ 2147483647 w 1036"/>
              <a:gd name="T3" fmla="*/ 0 h 93"/>
              <a:gd name="T4" fmla="*/ 2147483647 w 1036"/>
              <a:gd name="T5" fmla="*/ 2147483647 h 93"/>
              <a:gd name="T6" fmla="*/ 0 60000 65536"/>
              <a:gd name="T7" fmla="*/ 0 60000 65536"/>
              <a:gd name="T8" fmla="*/ 0 60000 65536"/>
              <a:gd name="T9" fmla="*/ 0 w 1036"/>
              <a:gd name="T10" fmla="*/ 0 h 93"/>
              <a:gd name="T11" fmla="*/ 1036 w 1036"/>
              <a:gd name="T12" fmla="*/ 93 h 93"/>
            </a:gdLst>
            <a:ahLst/>
            <a:cxnLst>
              <a:cxn ang="T6">
                <a:pos x="T0" y="T1"/>
              </a:cxn>
              <a:cxn ang="T7">
                <a:pos x="T2" y="T3"/>
              </a:cxn>
              <a:cxn ang="T8">
                <a:pos x="T4" y="T5"/>
              </a:cxn>
            </a:cxnLst>
            <a:rect l="T9" t="T10" r="T11" b="T12"/>
            <a:pathLst>
              <a:path w="1036" h="93">
                <a:moveTo>
                  <a:pt x="0" y="0"/>
                </a:moveTo>
                <a:lnTo>
                  <a:pt x="614" y="0"/>
                </a:lnTo>
                <a:lnTo>
                  <a:pt x="1036" y="93"/>
                </a:lnTo>
              </a:path>
            </a:pathLst>
          </a:custGeom>
          <a:noFill/>
          <a:ln w="11113">
            <a:solidFill>
              <a:srgbClr val="FFFFFF"/>
            </a:solidFill>
            <a:round/>
            <a:headEnd/>
            <a:tailEnd/>
          </a:ln>
        </p:spPr>
        <p:txBody>
          <a:bodyPr/>
          <a:lstStyle/>
          <a:p>
            <a:endParaRPr lang="en-US" sz="1400">
              <a:latin typeface="Times New Roman" pitchFamily="18" charset="0"/>
            </a:endParaRPr>
          </a:p>
        </p:txBody>
      </p:sp>
      <p:sp>
        <p:nvSpPr>
          <p:cNvPr id="19487" name="Line 30"/>
          <p:cNvSpPr>
            <a:spLocks noChangeShapeType="1"/>
          </p:cNvSpPr>
          <p:nvPr/>
        </p:nvSpPr>
        <p:spPr bwMode="auto">
          <a:xfrm flipH="1">
            <a:off x="3454400" y="5249863"/>
            <a:ext cx="763588" cy="1587"/>
          </a:xfrm>
          <a:prstGeom prst="line">
            <a:avLst/>
          </a:prstGeom>
          <a:noFill/>
          <a:ln w="11113">
            <a:solidFill>
              <a:srgbClr val="FFFFFF"/>
            </a:solidFill>
            <a:round/>
            <a:headEnd/>
            <a:tailEnd/>
          </a:ln>
        </p:spPr>
        <p:txBody>
          <a:bodyPr/>
          <a:lstStyle/>
          <a:p>
            <a:endParaRPr lang="en-US"/>
          </a:p>
        </p:txBody>
      </p:sp>
      <p:sp>
        <p:nvSpPr>
          <p:cNvPr id="19488" name="Line 31"/>
          <p:cNvSpPr>
            <a:spLocks noChangeShapeType="1"/>
          </p:cNvSpPr>
          <p:nvPr/>
        </p:nvSpPr>
        <p:spPr bwMode="auto">
          <a:xfrm>
            <a:off x="4883150" y="5249863"/>
            <a:ext cx="957263" cy="1587"/>
          </a:xfrm>
          <a:prstGeom prst="line">
            <a:avLst/>
          </a:prstGeom>
          <a:noFill/>
          <a:ln w="11113">
            <a:solidFill>
              <a:srgbClr val="FFFFFF"/>
            </a:solidFill>
            <a:round/>
            <a:headEnd/>
            <a:tailEnd/>
          </a:ln>
        </p:spPr>
        <p:txBody>
          <a:bodyPr/>
          <a:lstStyle/>
          <a:p>
            <a:endParaRPr lang="en-US"/>
          </a:p>
        </p:txBody>
      </p:sp>
      <p:sp>
        <p:nvSpPr>
          <p:cNvPr id="19489" name="Line 32"/>
          <p:cNvSpPr>
            <a:spLocks noChangeShapeType="1"/>
          </p:cNvSpPr>
          <p:nvPr/>
        </p:nvSpPr>
        <p:spPr bwMode="auto">
          <a:xfrm flipH="1">
            <a:off x="6483350" y="2433638"/>
            <a:ext cx="393700" cy="1587"/>
          </a:xfrm>
          <a:prstGeom prst="line">
            <a:avLst/>
          </a:prstGeom>
          <a:noFill/>
          <a:ln w="11113">
            <a:solidFill>
              <a:srgbClr val="FFFFFF"/>
            </a:solidFill>
            <a:round/>
            <a:headEnd/>
            <a:tailEnd/>
          </a:ln>
        </p:spPr>
        <p:txBody>
          <a:bodyPr/>
          <a:lstStyle/>
          <a:p>
            <a:endParaRPr lang="en-US"/>
          </a:p>
        </p:txBody>
      </p:sp>
      <p:sp>
        <p:nvSpPr>
          <p:cNvPr id="19490" name="Line 33"/>
          <p:cNvSpPr>
            <a:spLocks noChangeShapeType="1"/>
          </p:cNvSpPr>
          <p:nvPr/>
        </p:nvSpPr>
        <p:spPr bwMode="auto">
          <a:xfrm flipH="1">
            <a:off x="6653213" y="2427288"/>
            <a:ext cx="90487" cy="1206500"/>
          </a:xfrm>
          <a:prstGeom prst="line">
            <a:avLst/>
          </a:prstGeom>
          <a:noFill/>
          <a:ln w="11113">
            <a:solidFill>
              <a:srgbClr val="FFFFFF"/>
            </a:solidFill>
            <a:round/>
            <a:headEnd/>
            <a:tailEnd/>
          </a:ln>
        </p:spPr>
        <p:txBody>
          <a:bodyPr/>
          <a:lstStyle/>
          <a:p>
            <a:endParaRPr lang="en-US"/>
          </a:p>
        </p:txBody>
      </p:sp>
      <p:sp>
        <p:nvSpPr>
          <p:cNvPr id="19491" name="Freeform 34"/>
          <p:cNvSpPr>
            <a:spLocks/>
          </p:cNvSpPr>
          <p:nvPr/>
        </p:nvSpPr>
        <p:spPr bwMode="auto">
          <a:xfrm>
            <a:off x="2279650" y="2411413"/>
            <a:ext cx="390525" cy="193675"/>
          </a:xfrm>
          <a:custGeom>
            <a:avLst/>
            <a:gdLst>
              <a:gd name="T0" fmla="*/ 0 w 285"/>
              <a:gd name="T1" fmla="*/ 0 h 141"/>
              <a:gd name="T2" fmla="*/ 2147483647 w 285"/>
              <a:gd name="T3" fmla="*/ 0 h 141"/>
              <a:gd name="T4" fmla="*/ 2147483647 w 285"/>
              <a:gd name="T5" fmla="*/ 2147483647 h 141"/>
              <a:gd name="T6" fmla="*/ 0 60000 65536"/>
              <a:gd name="T7" fmla="*/ 0 60000 65536"/>
              <a:gd name="T8" fmla="*/ 0 60000 65536"/>
              <a:gd name="T9" fmla="*/ 0 w 285"/>
              <a:gd name="T10" fmla="*/ 0 h 141"/>
              <a:gd name="T11" fmla="*/ 285 w 285"/>
              <a:gd name="T12" fmla="*/ 141 h 141"/>
            </a:gdLst>
            <a:ahLst/>
            <a:cxnLst>
              <a:cxn ang="T6">
                <a:pos x="T0" y="T1"/>
              </a:cxn>
              <a:cxn ang="T7">
                <a:pos x="T2" y="T3"/>
              </a:cxn>
              <a:cxn ang="T8">
                <a:pos x="T4" y="T5"/>
              </a:cxn>
            </a:cxnLst>
            <a:rect l="T9" t="T10" r="T11" b="T12"/>
            <a:pathLst>
              <a:path w="285" h="141">
                <a:moveTo>
                  <a:pt x="0" y="0"/>
                </a:moveTo>
                <a:lnTo>
                  <a:pt x="117" y="0"/>
                </a:lnTo>
                <a:lnTo>
                  <a:pt x="285" y="141"/>
                </a:lnTo>
              </a:path>
            </a:pathLst>
          </a:custGeom>
          <a:noFill/>
          <a:ln w="4763">
            <a:solidFill>
              <a:srgbClr val="000000"/>
            </a:solidFill>
            <a:round/>
            <a:headEnd/>
            <a:tailEnd/>
          </a:ln>
        </p:spPr>
        <p:txBody>
          <a:bodyPr/>
          <a:lstStyle/>
          <a:p>
            <a:endParaRPr lang="en-US" sz="1400">
              <a:latin typeface="Times New Roman" pitchFamily="18" charset="0"/>
            </a:endParaRPr>
          </a:p>
        </p:txBody>
      </p:sp>
      <p:sp>
        <p:nvSpPr>
          <p:cNvPr id="19492" name="Line 35"/>
          <p:cNvSpPr>
            <a:spLocks noChangeShapeType="1"/>
          </p:cNvSpPr>
          <p:nvPr/>
        </p:nvSpPr>
        <p:spPr bwMode="auto">
          <a:xfrm flipH="1" flipV="1">
            <a:off x="2432050" y="2408238"/>
            <a:ext cx="215900" cy="1343025"/>
          </a:xfrm>
          <a:prstGeom prst="line">
            <a:avLst/>
          </a:prstGeom>
          <a:noFill/>
          <a:ln w="4763">
            <a:solidFill>
              <a:srgbClr val="000000"/>
            </a:solidFill>
            <a:round/>
            <a:headEnd/>
            <a:tailEnd/>
          </a:ln>
        </p:spPr>
        <p:txBody>
          <a:bodyPr/>
          <a:lstStyle/>
          <a:p>
            <a:endParaRPr lang="en-US"/>
          </a:p>
        </p:txBody>
      </p:sp>
      <p:sp>
        <p:nvSpPr>
          <p:cNvPr id="19493" name="Line 36"/>
          <p:cNvSpPr>
            <a:spLocks noChangeShapeType="1"/>
          </p:cNvSpPr>
          <p:nvPr/>
        </p:nvSpPr>
        <p:spPr bwMode="auto">
          <a:xfrm>
            <a:off x="2132013" y="4421188"/>
            <a:ext cx="0" cy="1587"/>
          </a:xfrm>
          <a:prstGeom prst="line">
            <a:avLst/>
          </a:prstGeom>
          <a:noFill/>
          <a:ln w="4763">
            <a:solidFill>
              <a:srgbClr val="000000"/>
            </a:solidFill>
            <a:round/>
            <a:headEnd/>
            <a:tailEnd/>
          </a:ln>
        </p:spPr>
        <p:txBody>
          <a:bodyPr/>
          <a:lstStyle/>
          <a:p>
            <a:endParaRPr lang="en-US"/>
          </a:p>
        </p:txBody>
      </p:sp>
      <p:sp>
        <p:nvSpPr>
          <p:cNvPr id="19494" name="Line 37"/>
          <p:cNvSpPr>
            <a:spLocks noChangeShapeType="1"/>
          </p:cNvSpPr>
          <p:nvPr/>
        </p:nvSpPr>
        <p:spPr bwMode="auto">
          <a:xfrm>
            <a:off x="2132013" y="4421188"/>
            <a:ext cx="425450" cy="1587"/>
          </a:xfrm>
          <a:prstGeom prst="line">
            <a:avLst/>
          </a:prstGeom>
          <a:noFill/>
          <a:ln w="4763">
            <a:solidFill>
              <a:srgbClr val="000000"/>
            </a:solidFill>
            <a:round/>
            <a:headEnd/>
            <a:tailEnd/>
          </a:ln>
        </p:spPr>
        <p:txBody>
          <a:bodyPr/>
          <a:lstStyle/>
          <a:p>
            <a:endParaRPr lang="en-US"/>
          </a:p>
        </p:txBody>
      </p:sp>
      <p:sp>
        <p:nvSpPr>
          <p:cNvPr id="19495" name="Line 38"/>
          <p:cNvSpPr>
            <a:spLocks noChangeShapeType="1"/>
          </p:cNvSpPr>
          <p:nvPr/>
        </p:nvSpPr>
        <p:spPr bwMode="auto">
          <a:xfrm>
            <a:off x="1847850" y="4867275"/>
            <a:ext cx="825500" cy="1588"/>
          </a:xfrm>
          <a:prstGeom prst="line">
            <a:avLst/>
          </a:prstGeom>
          <a:noFill/>
          <a:ln w="4763">
            <a:solidFill>
              <a:srgbClr val="000000"/>
            </a:solidFill>
            <a:round/>
            <a:headEnd/>
            <a:tailEnd/>
          </a:ln>
        </p:spPr>
        <p:txBody>
          <a:bodyPr/>
          <a:lstStyle/>
          <a:p>
            <a:endParaRPr lang="en-US"/>
          </a:p>
        </p:txBody>
      </p:sp>
      <p:sp>
        <p:nvSpPr>
          <p:cNvPr id="19496" name="Line 39"/>
          <p:cNvSpPr>
            <a:spLocks noChangeShapeType="1"/>
          </p:cNvSpPr>
          <p:nvPr/>
        </p:nvSpPr>
        <p:spPr bwMode="auto">
          <a:xfrm flipH="1">
            <a:off x="3063875" y="4418013"/>
            <a:ext cx="1203325" cy="0"/>
          </a:xfrm>
          <a:prstGeom prst="line">
            <a:avLst/>
          </a:prstGeom>
          <a:noFill/>
          <a:ln w="4763">
            <a:solidFill>
              <a:srgbClr val="000000"/>
            </a:solidFill>
            <a:round/>
            <a:headEnd/>
            <a:tailEnd/>
          </a:ln>
        </p:spPr>
        <p:txBody>
          <a:bodyPr/>
          <a:lstStyle/>
          <a:p>
            <a:endParaRPr lang="en-US"/>
          </a:p>
        </p:txBody>
      </p:sp>
      <p:sp>
        <p:nvSpPr>
          <p:cNvPr id="19497" name="Line 40"/>
          <p:cNvSpPr>
            <a:spLocks noChangeShapeType="1"/>
          </p:cNvSpPr>
          <p:nvPr/>
        </p:nvSpPr>
        <p:spPr bwMode="auto">
          <a:xfrm flipH="1">
            <a:off x="2917825" y="4660900"/>
            <a:ext cx="1281113" cy="1588"/>
          </a:xfrm>
          <a:prstGeom prst="line">
            <a:avLst/>
          </a:prstGeom>
          <a:noFill/>
          <a:ln w="4763">
            <a:solidFill>
              <a:srgbClr val="000000"/>
            </a:solidFill>
            <a:round/>
            <a:headEnd/>
            <a:tailEnd/>
          </a:ln>
        </p:spPr>
        <p:txBody>
          <a:bodyPr/>
          <a:lstStyle/>
          <a:p>
            <a:endParaRPr lang="en-US"/>
          </a:p>
        </p:txBody>
      </p:sp>
      <p:sp>
        <p:nvSpPr>
          <p:cNvPr id="19498" name="Line 41"/>
          <p:cNvSpPr>
            <a:spLocks noChangeShapeType="1"/>
          </p:cNvSpPr>
          <p:nvPr/>
        </p:nvSpPr>
        <p:spPr bwMode="auto">
          <a:xfrm flipH="1">
            <a:off x="3036888" y="3709988"/>
            <a:ext cx="1084262" cy="1587"/>
          </a:xfrm>
          <a:prstGeom prst="line">
            <a:avLst/>
          </a:prstGeom>
          <a:noFill/>
          <a:ln w="4763">
            <a:solidFill>
              <a:srgbClr val="000000"/>
            </a:solidFill>
            <a:round/>
            <a:headEnd/>
            <a:tailEnd/>
          </a:ln>
        </p:spPr>
        <p:txBody>
          <a:bodyPr/>
          <a:lstStyle/>
          <a:p>
            <a:endParaRPr lang="en-US"/>
          </a:p>
        </p:txBody>
      </p:sp>
      <p:sp>
        <p:nvSpPr>
          <p:cNvPr id="19499" name="Freeform 42"/>
          <p:cNvSpPr>
            <a:spLocks/>
          </p:cNvSpPr>
          <p:nvPr/>
        </p:nvSpPr>
        <p:spPr bwMode="auto">
          <a:xfrm>
            <a:off x="4979988" y="3709988"/>
            <a:ext cx="971550" cy="93662"/>
          </a:xfrm>
          <a:custGeom>
            <a:avLst/>
            <a:gdLst>
              <a:gd name="T0" fmla="*/ 0 w 707"/>
              <a:gd name="T1" fmla="*/ 0 h 68"/>
              <a:gd name="T2" fmla="*/ 2147483647 w 707"/>
              <a:gd name="T3" fmla="*/ 0 h 68"/>
              <a:gd name="T4" fmla="*/ 2147483647 w 707"/>
              <a:gd name="T5" fmla="*/ 2147483647 h 68"/>
              <a:gd name="T6" fmla="*/ 0 60000 65536"/>
              <a:gd name="T7" fmla="*/ 0 60000 65536"/>
              <a:gd name="T8" fmla="*/ 0 60000 65536"/>
              <a:gd name="T9" fmla="*/ 0 w 707"/>
              <a:gd name="T10" fmla="*/ 0 h 68"/>
              <a:gd name="T11" fmla="*/ 707 w 707"/>
              <a:gd name="T12" fmla="*/ 68 h 68"/>
            </a:gdLst>
            <a:ahLst/>
            <a:cxnLst>
              <a:cxn ang="T6">
                <a:pos x="T0" y="T1"/>
              </a:cxn>
              <a:cxn ang="T7">
                <a:pos x="T2" y="T3"/>
              </a:cxn>
              <a:cxn ang="T8">
                <a:pos x="T4" y="T5"/>
              </a:cxn>
            </a:cxnLst>
            <a:rect l="T9" t="T10" r="T11" b="T12"/>
            <a:pathLst>
              <a:path w="707" h="68">
                <a:moveTo>
                  <a:pt x="0" y="0"/>
                </a:moveTo>
                <a:lnTo>
                  <a:pt x="547" y="0"/>
                </a:lnTo>
                <a:lnTo>
                  <a:pt x="707" y="68"/>
                </a:lnTo>
              </a:path>
            </a:pathLst>
          </a:custGeom>
          <a:noFill/>
          <a:ln w="4763">
            <a:solidFill>
              <a:srgbClr val="000000"/>
            </a:solidFill>
            <a:round/>
            <a:headEnd/>
            <a:tailEnd/>
          </a:ln>
        </p:spPr>
        <p:txBody>
          <a:bodyPr/>
          <a:lstStyle/>
          <a:p>
            <a:endParaRPr lang="en-US" sz="1400">
              <a:latin typeface="Times New Roman" pitchFamily="18" charset="0"/>
            </a:endParaRPr>
          </a:p>
        </p:txBody>
      </p:sp>
      <p:sp>
        <p:nvSpPr>
          <p:cNvPr id="19500" name="Freeform 43"/>
          <p:cNvSpPr>
            <a:spLocks/>
          </p:cNvSpPr>
          <p:nvPr/>
        </p:nvSpPr>
        <p:spPr bwMode="auto">
          <a:xfrm>
            <a:off x="2906713" y="3424238"/>
            <a:ext cx="1223962" cy="131762"/>
          </a:xfrm>
          <a:custGeom>
            <a:avLst/>
            <a:gdLst>
              <a:gd name="T0" fmla="*/ 2147483647 w 892"/>
              <a:gd name="T1" fmla="*/ 0 h 96"/>
              <a:gd name="T2" fmla="*/ 2147483647 w 892"/>
              <a:gd name="T3" fmla="*/ 0 h 96"/>
              <a:gd name="T4" fmla="*/ 0 w 892"/>
              <a:gd name="T5" fmla="*/ 2147483647 h 96"/>
              <a:gd name="T6" fmla="*/ 0 60000 65536"/>
              <a:gd name="T7" fmla="*/ 0 60000 65536"/>
              <a:gd name="T8" fmla="*/ 0 60000 65536"/>
              <a:gd name="T9" fmla="*/ 0 w 892"/>
              <a:gd name="T10" fmla="*/ 0 h 96"/>
              <a:gd name="T11" fmla="*/ 892 w 892"/>
              <a:gd name="T12" fmla="*/ 96 h 96"/>
            </a:gdLst>
            <a:ahLst/>
            <a:cxnLst>
              <a:cxn ang="T6">
                <a:pos x="T0" y="T1"/>
              </a:cxn>
              <a:cxn ang="T7">
                <a:pos x="T2" y="T3"/>
              </a:cxn>
              <a:cxn ang="T8">
                <a:pos x="T4" y="T5"/>
              </a:cxn>
            </a:cxnLst>
            <a:rect l="T9" t="T10" r="T11" b="T12"/>
            <a:pathLst>
              <a:path w="892" h="96">
                <a:moveTo>
                  <a:pt x="892" y="0"/>
                </a:moveTo>
                <a:lnTo>
                  <a:pt x="449" y="0"/>
                </a:lnTo>
                <a:lnTo>
                  <a:pt x="0" y="96"/>
                </a:lnTo>
              </a:path>
            </a:pathLst>
          </a:custGeom>
          <a:noFill/>
          <a:ln w="4763">
            <a:solidFill>
              <a:srgbClr val="000000"/>
            </a:solidFill>
            <a:round/>
            <a:headEnd/>
            <a:tailEnd/>
          </a:ln>
        </p:spPr>
        <p:txBody>
          <a:bodyPr/>
          <a:lstStyle/>
          <a:p>
            <a:endParaRPr lang="en-US" sz="1400">
              <a:latin typeface="Times New Roman" pitchFamily="18" charset="0"/>
            </a:endParaRPr>
          </a:p>
        </p:txBody>
      </p:sp>
      <p:sp>
        <p:nvSpPr>
          <p:cNvPr id="19501" name="Line 44"/>
          <p:cNvSpPr>
            <a:spLocks noChangeShapeType="1"/>
          </p:cNvSpPr>
          <p:nvPr/>
        </p:nvSpPr>
        <p:spPr bwMode="auto">
          <a:xfrm>
            <a:off x="4973638" y="3424238"/>
            <a:ext cx="1333500" cy="1587"/>
          </a:xfrm>
          <a:prstGeom prst="line">
            <a:avLst/>
          </a:prstGeom>
          <a:noFill/>
          <a:ln w="4763">
            <a:solidFill>
              <a:srgbClr val="000000"/>
            </a:solidFill>
            <a:round/>
            <a:headEnd/>
            <a:tailEnd/>
          </a:ln>
        </p:spPr>
        <p:txBody>
          <a:bodyPr/>
          <a:lstStyle/>
          <a:p>
            <a:endParaRPr lang="en-US"/>
          </a:p>
        </p:txBody>
      </p:sp>
      <p:sp>
        <p:nvSpPr>
          <p:cNvPr id="19502" name="Freeform 45"/>
          <p:cNvSpPr>
            <a:spLocks/>
          </p:cNvSpPr>
          <p:nvPr/>
        </p:nvSpPr>
        <p:spPr bwMode="auto">
          <a:xfrm>
            <a:off x="3230563" y="3021013"/>
            <a:ext cx="1052512" cy="249237"/>
          </a:xfrm>
          <a:custGeom>
            <a:avLst/>
            <a:gdLst>
              <a:gd name="T0" fmla="*/ 2147483647 w 767"/>
              <a:gd name="T1" fmla="*/ 0 h 181"/>
              <a:gd name="T2" fmla="*/ 2147483647 w 767"/>
              <a:gd name="T3" fmla="*/ 0 h 181"/>
              <a:gd name="T4" fmla="*/ 0 w 767"/>
              <a:gd name="T5" fmla="*/ 2147483647 h 181"/>
              <a:gd name="T6" fmla="*/ 0 60000 65536"/>
              <a:gd name="T7" fmla="*/ 0 60000 65536"/>
              <a:gd name="T8" fmla="*/ 0 60000 65536"/>
              <a:gd name="T9" fmla="*/ 0 w 767"/>
              <a:gd name="T10" fmla="*/ 0 h 181"/>
              <a:gd name="T11" fmla="*/ 767 w 767"/>
              <a:gd name="T12" fmla="*/ 181 h 181"/>
            </a:gdLst>
            <a:ahLst/>
            <a:cxnLst>
              <a:cxn ang="T6">
                <a:pos x="T0" y="T1"/>
              </a:cxn>
              <a:cxn ang="T7">
                <a:pos x="T2" y="T3"/>
              </a:cxn>
              <a:cxn ang="T8">
                <a:pos x="T4" y="T5"/>
              </a:cxn>
            </a:cxnLst>
            <a:rect l="T9" t="T10" r="T11" b="T12"/>
            <a:pathLst>
              <a:path w="767" h="181">
                <a:moveTo>
                  <a:pt x="767" y="0"/>
                </a:moveTo>
                <a:lnTo>
                  <a:pt x="213" y="0"/>
                </a:lnTo>
                <a:lnTo>
                  <a:pt x="0" y="181"/>
                </a:lnTo>
              </a:path>
            </a:pathLst>
          </a:custGeom>
          <a:noFill/>
          <a:ln w="4763">
            <a:solidFill>
              <a:srgbClr val="000000"/>
            </a:solidFill>
            <a:round/>
            <a:headEnd/>
            <a:tailEnd/>
          </a:ln>
        </p:spPr>
        <p:txBody>
          <a:bodyPr/>
          <a:lstStyle/>
          <a:p>
            <a:endParaRPr lang="en-US" sz="1400">
              <a:latin typeface="Times New Roman" pitchFamily="18" charset="0"/>
            </a:endParaRPr>
          </a:p>
        </p:txBody>
      </p:sp>
      <p:sp>
        <p:nvSpPr>
          <p:cNvPr id="19503" name="Freeform 46"/>
          <p:cNvSpPr>
            <a:spLocks/>
          </p:cNvSpPr>
          <p:nvPr/>
        </p:nvSpPr>
        <p:spPr bwMode="auto">
          <a:xfrm>
            <a:off x="4821238" y="2844800"/>
            <a:ext cx="1485900" cy="176213"/>
          </a:xfrm>
          <a:custGeom>
            <a:avLst/>
            <a:gdLst>
              <a:gd name="T0" fmla="*/ 0 w 1083"/>
              <a:gd name="T1" fmla="*/ 2147483647 h 129"/>
              <a:gd name="T2" fmla="*/ 2147483647 w 1083"/>
              <a:gd name="T3" fmla="*/ 2147483647 h 129"/>
              <a:gd name="T4" fmla="*/ 2147483647 w 1083"/>
              <a:gd name="T5" fmla="*/ 0 h 129"/>
              <a:gd name="T6" fmla="*/ 0 60000 65536"/>
              <a:gd name="T7" fmla="*/ 0 60000 65536"/>
              <a:gd name="T8" fmla="*/ 0 60000 65536"/>
              <a:gd name="T9" fmla="*/ 0 w 1083"/>
              <a:gd name="T10" fmla="*/ 0 h 129"/>
              <a:gd name="T11" fmla="*/ 1083 w 1083"/>
              <a:gd name="T12" fmla="*/ 129 h 129"/>
            </a:gdLst>
            <a:ahLst/>
            <a:cxnLst>
              <a:cxn ang="T6">
                <a:pos x="T0" y="T1"/>
              </a:cxn>
              <a:cxn ang="T7">
                <a:pos x="T2" y="T3"/>
              </a:cxn>
              <a:cxn ang="T8">
                <a:pos x="T4" y="T5"/>
              </a:cxn>
            </a:cxnLst>
            <a:rect l="T9" t="T10" r="T11" b="T12"/>
            <a:pathLst>
              <a:path w="1083" h="129">
                <a:moveTo>
                  <a:pt x="0" y="129"/>
                </a:moveTo>
                <a:lnTo>
                  <a:pt x="663" y="129"/>
                </a:lnTo>
                <a:lnTo>
                  <a:pt x="1083" y="0"/>
                </a:lnTo>
              </a:path>
            </a:pathLst>
          </a:custGeom>
          <a:noFill/>
          <a:ln w="4763">
            <a:solidFill>
              <a:srgbClr val="000000"/>
            </a:solidFill>
            <a:round/>
            <a:headEnd/>
            <a:tailEnd/>
          </a:ln>
        </p:spPr>
        <p:txBody>
          <a:bodyPr/>
          <a:lstStyle/>
          <a:p>
            <a:endParaRPr lang="en-US" sz="1400">
              <a:latin typeface="Times New Roman" pitchFamily="18" charset="0"/>
            </a:endParaRPr>
          </a:p>
        </p:txBody>
      </p:sp>
      <p:sp>
        <p:nvSpPr>
          <p:cNvPr id="19504" name="Line 47"/>
          <p:cNvSpPr>
            <a:spLocks noChangeShapeType="1"/>
          </p:cNvSpPr>
          <p:nvPr/>
        </p:nvSpPr>
        <p:spPr bwMode="auto">
          <a:xfrm flipH="1">
            <a:off x="3060700" y="2597150"/>
            <a:ext cx="531813" cy="1588"/>
          </a:xfrm>
          <a:prstGeom prst="line">
            <a:avLst/>
          </a:prstGeom>
          <a:noFill/>
          <a:ln w="4763">
            <a:solidFill>
              <a:srgbClr val="000000"/>
            </a:solidFill>
            <a:round/>
            <a:headEnd/>
            <a:tailEnd/>
          </a:ln>
        </p:spPr>
        <p:txBody>
          <a:bodyPr/>
          <a:lstStyle/>
          <a:p>
            <a:endParaRPr lang="en-US"/>
          </a:p>
        </p:txBody>
      </p:sp>
      <p:sp>
        <p:nvSpPr>
          <p:cNvPr id="19505" name="Line 48"/>
          <p:cNvSpPr>
            <a:spLocks noChangeShapeType="1"/>
          </p:cNvSpPr>
          <p:nvPr/>
        </p:nvSpPr>
        <p:spPr bwMode="auto">
          <a:xfrm>
            <a:off x="5486400" y="2597150"/>
            <a:ext cx="625475" cy="1588"/>
          </a:xfrm>
          <a:prstGeom prst="line">
            <a:avLst/>
          </a:prstGeom>
          <a:noFill/>
          <a:ln w="4763">
            <a:solidFill>
              <a:srgbClr val="000000"/>
            </a:solidFill>
            <a:round/>
            <a:headEnd/>
            <a:tailEnd/>
          </a:ln>
        </p:spPr>
        <p:txBody>
          <a:bodyPr/>
          <a:lstStyle/>
          <a:p>
            <a:endParaRPr lang="en-US"/>
          </a:p>
        </p:txBody>
      </p:sp>
      <p:sp>
        <p:nvSpPr>
          <p:cNvPr id="19506" name="Freeform 49"/>
          <p:cNvSpPr>
            <a:spLocks/>
          </p:cNvSpPr>
          <p:nvPr/>
        </p:nvSpPr>
        <p:spPr bwMode="auto">
          <a:xfrm>
            <a:off x="4889500" y="4660900"/>
            <a:ext cx="1417638" cy="127000"/>
          </a:xfrm>
          <a:custGeom>
            <a:avLst/>
            <a:gdLst>
              <a:gd name="T0" fmla="*/ 0 w 1033"/>
              <a:gd name="T1" fmla="*/ 0 h 92"/>
              <a:gd name="T2" fmla="*/ 2147483647 w 1033"/>
              <a:gd name="T3" fmla="*/ 0 h 92"/>
              <a:gd name="T4" fmla="*/ 2147483647 w 1033"/>
              <a:gd name="T5" fmla="*/ 2147483647 h 92"/>
              <a:gd name="T6" fmla="*/ 0 60000 65536"/>
              <a:gd name="T7" fmla="*/ 0 60000 65536"/>
              <a:gd name="T8" fmla="*/ 0 60000 65536"/>
              <a:gd name="T9" fmla="*/ 0 w 1033"/>
              <a:gd name="T10" fmla="*/ 0 h 92"/>
              <a:gd name="T11" fmla="*/ 1033 w 1033"/>
              <a:gd name="T12" fmla="*/ 92 h 92"/>
            </a:gdLst>
            <a:ahLst/>
            <a:cxnLst>
              <a:cxn ang="T6">
                <a:pos x="T0" y="T1"/>
              </a:cxn>
              <a:cxn ang="T7">
                <a:pos x="T2" y="T3"/>
              </a:cxn>
              <a:cxn ang="T8">
                <a:pos x="T4" y="T5"/>
              </a:cxn>
            </a:cxnLst>
            <a:rect l="T9" t="T10" r="T11" b="T12"/>
            <a:pathLst>
              <a:path w="1033" h="92">
                <a:moveTo>
                  <a:pt x="0" y="0"/>
                </a:moveTo>
                <a:lnTo>
                  <a:pt x="613" y="0"/>
                </a:lnTo>
                <a:lnTo>
                  <a:pt x="1033" y="92"/>
                </a:lnTo>
              </a:path>
            </a:pathLst>
          </a:custGeom>
          <a:noFill/>
          <a:ln w="4763">
            <a:solidFill>
              <a:srgbClr val="000000"/>
            </a:solidFill>
            <a:round/>
            <a:headEnd/>
            <a:tailEnd/>
          </a:ln>
        </p:spPr>
        <p:txBody>
          <a:bodyPr/>
          <a:lstStyle/>
          <a:p>
            <a:endParaRPr lang="en-US" sz="1400">
              <a:latin typeface="Times New Roman" pitchFamily="18" charset="0"/>
            </a:endParaRPr>
          </a:p>
        </p:txBody>
      </p:sp>
      <p:sp>
        <p:nvSpPr>
          <p:cNvPr id="19507" name="Line 50"/>
          <p:cNvSpPr>
            <a:spLocks noChangeShapeType="1"/>
          </p:cNvSpPr>
          <p:nvPr/>
        </p:nvSpPr>
        <p:spPr bwMode="auto">
          <a:xfrm flipH="1">
            <a:off x="3463925" y="5249863"/>
            <a:ext cx="750888" cy="1587"/>
          </a:xfrm>
          <a:prstGeom prst="line">
            <a:avLst/>
          </a:prstGeom>
          <a:noFill/>
          <a:ln w="4763">
            <a:solidFill>
              <a:srgbClr val="000000"/>
            </a:solidFill>
            <a:round/>
            <a:headEnd/>
            <a:tailEnd/>
          </a:ln>
        </p:spPr>
        <p:txBody>
          <a:bodyPr/>
          <a:lstStyle/>
          <a:p>
            <a:endParaRPr lang="en-US"/>
          </a:p>
        </p:txBody>
      </p:sp>
      <p:sp>
        <p:nvSpPr>
          <p:cNvPr id="19508" name="Line 51"/>
          <p:cNvSpPr>
            <a:spLocks noChangeShapeType="1"/>
          </p:cNvSpPr>
          <p:nvPr/>
        </p:nvSpPr>
        <p:spPr bwMode="auto">
          <a:xfrm>
            <a:off x="4879975" y="5249863"/>
            <a:ext cx="954088" cy="1587"/>
          </a:xfrm>
          <a:prstGeom prst="line">
            <a:avLst/>
          </a:prstGeom>
          <a:noFill/>
          <a:ln w="4763">
            <a:solidFill>
              <a:srgbClr val="000000"/>
            </a:solidFill>
            <a:round/>
            <a:headEnd/>
            <a:tailEnd/>
          </a:ln>
        </p:spPr>
        <p:txBody>
          <a:bodyPr/>
          <a:lstStyle/>
          <a:p>
            <a:endParaRPr lang="en-US"/>
          </a:p>
        </p:txBody>
      </p:sp>
      <p:sp>
        <p:nvSpPr>
          <p:cNvPr id="19509" name="Line 52"/>
          <p:cNvSpPr>
            <a:spLocks noChangeShapeType="1"/>
          </p:cNvSpPr>
          <p:nvPr/>
        </p:nvSpPr>
        <p:spPr bwMode="auto">
          <a:xfrm flipH="1">
            <a:off x="6478588" y="2433638"/>
            <a:ext cx="395287" cy="1587"/>
          </a:xfrm>
          <a:prstGeom prst="line">
            <a:avLst/>
          </a:prstGeom>
          <a:noFill/>
          <a:ln w="4763">
            <a:solidFill>
              <a:srgbClr val="000000"/>
            </a:solidFill>
            <a:round/>
            <a:headEnd/>
            <a:tailEnd/>
          </a:ln>
        </p:spPr>
        <p:txBody>
          <a:bodyPr/>
          <a:lstStyle/>
          <a:p>
            <a:endParaRPr lang="en-US"/>
          </a:p>
        </p:txBody>
      </p:sp>
      <p:sp>
        <p:nvSpPr>
          <p:cNvPr id="19510" name="Line 53"/>
          <p:cNvSpPr>
            <a:spLocks noChangeShapeType="1"/>
          </p:cNvSpPr>
          <p:nvPr/>
        </p:nvSpPr>
        <p:spPr bwMode="auto">
          <a:xfrm flipH="1">
            <a:off x="6651625" y="2427288"/>
            <a:ext cx="90488" cy="1219200"/>
          </a:xfrm>
          <a:prstGeom prst="line">
            <a:avLst/>
          </a:prstGeom>
          <a:noFill/>
          <a:ln w="4763">
            <a:solidFill>
              <a:srgbClr val="000000"/>
            </a:solidFill>
            <a:round/>
            <a:headEnd/>
            <a:tailEnd/>
          </a:ln>
        </p:spPr>
        <p:txBody>
          <a:bodyPr/>
          <a:lstStyle/>
          <a:p>
            <a:endParaRPr lang="en-US"/>
          </a:p>
        </p:txBody>
      </p:sp>
      <p:sp>
        <p:nvSpPr>
          <p:cNvPr id="19511" name="Text Box 54"/>
          <p:cNvSpPr txBox="1">
            <a:spLocks noChangeArrowheads="1"/>
          </p:cNvSpPr>
          <p:nvPr/>
        </p:nvSpPr>
        <p:spPr bwMode="auto">
          <a:xfrm>
            <a:off x="6886575" y="2079625"/>
            <a:ext cx="1036638" cy="425450"/>
          </a:xfrm>
          <a:prstGeom prst="rect">
            <a:avLst/>
          </a:prstGeom>
          <a:noFill/>
          <a:ln w="9525">
            <a:noFill/>
            <a:miter lim="800000"/>
            <a:headEnd/>
            <a:tailEnd/>
          </a:ln>
        </p:spPr>
        <p:txBody>
          <a:bodyPr wrap="none" lIns="0" tIns="0" bIns="0">
            <a:spAutoFit/>
          </a:bodyPr>
          <a:lstStyle/>
          <a:p>
            <a:r>
              <a:rPr lang="en-US" sz="1400" b="1"/>
              <a:t>Liver and</a:t>
            </a:r>
          </a:p>
          <a:p>
            <a:r>
              <a:rPr lang="en-US" sz="1400" b="1"/>
              <a:t>gallbladder</a:t>
            </a:r>
          </a:p>
        </p:txBody>
      </p:sp>
      <p:sp>
        <p:nvSpPr>
          <p:cNvPr id="19512" name="Rectangle 55"/>
          <p:cNvSpPr>
            <a:spLocks noChangeArrowheads="1"/>
          </p:cNvSpPr>
          <p:nvPr/>
        </p:nvSpPr>
        <p:spPr bwMode="auto">
          <a:xfrm>
            <a:off x="3911600" y="3997325"/>
            <a:ext cx="1249363" cy="212725"/>
          </a:xfrm>
          <a:prstGeom prst="rect">
            <a:avLst/>
          </a:prstGeom>
          <a:noFill/>
          <a:ln w="9525">
            <a:noFill/>
            <a:miter lim="800000"/>
            <a:headEnd/>
            <a:tailEnd/>
          </a:ln>
        </p:spPr>
        <p:txBody>
          <a:bodyPr wrap="none" lIns="0" tIns="0" rIns="0" bIns="0">
            <a:spAutoFit/>
          </a:bodyPr>
          <a:lstStyle/>
          <a:p>
            <a:r>
              <a:rPr lang="en-US" sz="1400" b="1">
                <a:solidFill>
                  <a:srgbClr val="000000"/>
                </a:solidFill>
              </a:rPr>
              <a:t>Small intestine</a:t>
            </a:r>
            <a:endParaRPr lang="en-US" sz="1400" b="1"/>
          </a:p>
        </p:txBody>
      </p:sp>
      <p:sp>
        <p:nvSpPr>
          <p:cNvPr id="19513" name="Text Box 56"/>
          <p:cNvSpPr txBox="1">
            <a:spLocks noChangeArrowheads="1"/>
          </p:cNvSpPr>
          <p:nvPr/>
        </p:nvSpPr>
        <p:spPr bwMode="auto">
          <a:xfrm>
            <a:off x="4216400" y="4549775"/>
            <a:ext cx="731838" cy="425450"/>
          </a:xfrm>
          <a:prstGeom prst="rect">
            <a:avLst/>
          </a:prstGeom>
          <a:noFill/>
          <a:ln w="9525">
            <a:noFill/>
            <a:miter lim="800000"/>
            <a:headEnd/>
            <a:tailEnd/>
          </a:ln>
        </p:spPr>
        <p:txBody>
          <a:bodyPr wrap="none" lIns="0" tIns="0" bIns="0">
            <a:spAutoFit/>
          </a:bodyPr>
          <a:lstStyle/>
          <a:p>
            <a:r>
              <a:rPr lang="en-US" sz="1400" b="1"/>
              <a:t>Urinary</a:t>
            </a:r>
          </a:p>
          <a:p>
            <a:r>
              <a:rPr lang="en-US" sz="1400" b="1"/>
              <a:t>bladder</a:t>
            </a:r>
          </a:p>
        </p:txBody>
      </p:sp>
      <p:sp>
        <p:nvSpPr>
          <p:cNvPr id="19514" name="Text Box 57"/>
          <p:cNvSpPr txBox="1">
            <a:spLocks noChangeArrowheads="1"/>
          </p:cNvSpPr>
          <p:nvPr/>
        </p:nvSpPr>
        <p:spPr bwMode="auto">
          <a:xfrm>
            <a:off x="1254125" y="2074863"/>
            <a:ext cx="1036638" cy="425450"/>
          </a:xfrm>
          <a:prstGeom prst="rect">
            <a:avLst/>
          </a:prstGeom>
          <a:noFill/>
          <a:ln w="9525">
            <a:noFill/>
            <a:miter lim="800000"/>
            <a:headEnd/>
            <a:tailEnd/>
          </a:ln>
        </p:spPr>
        <p:txBody>
          <a:bodyPr wrap="none" lIns="0" tIns="0" bIns="0">
            <a:spAutoFit/>
          </a:bodyPr>
          <a:lstStyle/>
          <a:p>
            <a:r>
              <a:rPr lang="en-US" sz="1400" b="1"/>
              <a:t>Liver and</a:t>
            </a:r>
          </a:p>
          <a:p>
            <a:r>
              <a:rPr lang="en-US" sz="1400" b="1"/>
              <a:t>gallbladder</a:t>
            </a:r>
          </a:p>
        </p:txBody>
      </p:sp>
      <p:sp>
        <p:nvSpPr>
          <p:cNvPr id="19515" name="Line 58"/>
          <p:cNvSpPr>
            <a:spLocks noChangeShapeType="1"/>
          </p:cNvSpPr>
          <p:nvPr/>
        </p:nvSpPr>
        <p:spPr bwMode="auto">
          <a:xfrm flipH="1">
            <a:off x="2873375" y="4103688"/>
            <a:ext cx="1016000" cy="0"/>
          </a:xfrm>
          <a:prstGeom prst="line">
            <a:avLst/>
          </a:prstGeom>
          <a:noFill/>
          <a:ln w="4763">
            <a:solidFill>
              <a:srgbClr val="000000"/>
            </a:solidFill>
            <a:round/>
            <a:headEnd/>
            <a:tailEnd/>
          </a:ln>
        </p:spPr>
        <p:txBody>
          <a:bodyPr/>
          <a:lstStyle/>
          <a:p>
            <a:endParaRPr lang="en-US"/>
          </a:p>
        </p:txBody>
      </p:sp>
      <p:sp>
        <p:nvSpPr>
          <p:cNvPr id="4" name="TextBox 24"/>
          <p:cNvSpPr txBox="1">
            <a:spLocks noChangeArrowheads="1"/>
          </p:cNvSpPr>
          <p:nvPr/>
        </p:nvSpPr>
        <p:spPr bwMode="auto">
          <a:xfrm>
            <a:off x="1781175" y="1185863"/>
            <a:ext cx="5546725" cy="214312"/>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r>
              <a:rPr lang="en-US" smtClean="0">
                <a:latin typeface="Arial" pitchFamily="34" charset="0"/>
              </a:rPr>
              <a:t>16-</a:t>
            </a:r>
            <a:fld id="{9A23EECF-E576-409F-BFE6-B8F795B0C4DF}" type="slidenum">
              <a:rPr lang="en-US" smtClean="0">
                <a:latin typeface="Arial" pitchFamily="34" charset="0"/>
              </a:rPr>
              <a:pPr/>
              <a:t>18</a:t>
            </a:fld>
            <a:endParaRPr lang="en-US" smtClean="0">
              <a:latin typeface="Arial" pitchFamily="34" charset="0"/>
            </a:endParaRPr>
          </a:p>
        </p:txBody>
      </p:sp>
      <p:sp>
        <p:nvSpPr>
          <p:cNvPr id="20483" name="Rectangle 2"/>
          <p:cNvSpPr>
            <a:spLocks noGrp="1" noChangeArrowheads="1"/>
          </p:cNvSpPr>
          <p:nvPr>
            <p:ph type="title"/>
          </p:nvPr>
        </p:nvSpPr>
        <p:spPr>
          <a:xfrm>
            <a:off x="0" y="219075"/>
            <a:ext cx="9144000" cy="1143000"/>
          </a:xfrm>
        </p:spPr>
        <p:txBody>
          <a:bodyPr/>
          <a:lstStyle/>
          <a:p>
            <a:pPr eaLnBrk="1" hangingPunct="1"/>
            <a:r>
              <a:rPr lang="en-US" smtClean="0"/>
              <a:t>CNS Modulation of Pain</a:t>
            </a:r>
          </a:p>
        </p:txBody>
      </p:sp>
      <p:sp>
        <p:nvSpPr>
          <p:cNvPr id="20484" name="Rectangle 3"/>
          <p:cNvSpPr>
            <a:spLocks noGrp="1" noChangeArrowheads="1"/>
          </p:cNvSpPr>
          <p:nvPr>
            <p:ph type="body" idx="1"/>
          </p:nvPr>
        </p:nvSpPr>
        <p:spPr>
          <a:xfrm>
            <a:off x="314325" y="1433513"/>
            <a:ext cx="8305800" cy="5029200"/>
          </a:xfrm>
        </p:spPr>
        <p:txBody>
          <a:bodyPr/>
          <a:lstStyle/>
          <a:p>
            <a:pPr eaLnBrk="1" hangingPunct="1">
              <a:lnSpc>
                <a:spcPct val="90000"/>
              </a:lnSpc>
            </a:pPr>
            <a:r>
              <a:rPr lang="en-US" sz="2400" smtClean="0"/>
              <a:t>analgesic (pain-relieving) </a:t>
            </a:r>
            <a:r>
              <a:rPr lang="en-US" sz="2400" b="0" smtClean="0"/>
              <a:t>mechanisms of CNS just beginning to be understood</a:t>
            </a:r>
          </a:p>
          <a:p>
            <a:pPr lvl="1" eaLnBrk="1" hangingPunct="1">
              <a:lnSpc>
                <a:spcPct val="90000"/>
              </a:lnSpc>
            </a:pPr>
            <a:r>
              <a:rPr lang="en-US" sz="2000" b="0" smtClean="0"/>
              <a:t>tied to receptor sites for opium, morphine &amp; heroin in the brain</a:t>
            </a:r>
          </a:p>
          <a:p>
            <a:pPr lvl="1" eaLnBrk="1" hangingPunct="1">
              <a:lnSpc>
                <a:spcPct val="90000"/>
              </a:lnSpc>
            </a:pPr>
            <a:r>
              <a:rPr lang="en-US" sz="2000" smtClean="0"/>
              <a:t>enkephalins</a:t>
            </a:r>
            <a:r>
              <a:rPr lang="en-US" sz="2000" b="0" smtClean="0"/>
              <a:t> - two analgesic oligopeptides with 200 times the potency of morphine</a:t>
            </a:r>
          </a:p>
          <a:p>
            <a:pPr lvl="2" eaLnBrk="1" hangingPunct="1">
              <a:lnSpc>
                <a:spcPct val="90000"/>
              </a:lnSpc>
            </a:pPr>
            <a:r>
              <a:rPr lang="en-US" sz="1800" smtClean="0"/>
              <a:t>endorphins</a:t>
            </a:r>
            <a:r>
              <a:rPr lang="en-US" sz="1800" b="0" smtClean="0"/>
              <a:t> and </a:t>
            </a:r>
            <a:r>
              <a:rPr lang="en-US" sz="1800" smtClean="0"/>
              <a:t>dynorphins </a:t>
            </a:r>
            <a:r>
              <a:rPr lang="en-US" sz="1800" b="0" smtClean="0"/>
              <a:t>– larger analgesic neuropeptides discovered later</a:t>
            </a:r>
          </a:p>
          <a:p>
            <a:pPr lvl="1" eaLnBrk="1" hangingPunct="1">
              <a:lnSpc>
                <a:spcPct val="90000"/>
              </a:lnSpc>
            </a:pPr>
            <a:r>
              <a:rPr lang="en-US" sz="2000" smtClean="0"/>
              <a:t>endogenous opioids </a:t>
            </a:r>
            <a:r>
              <a:rPr lang="en-US" sz="2000" b="0" smtClean="0"/>
              <a:t>– internally produced opium-like substances</a:t>
            </a:r>
          </a:p>
          <a:p>
            <a:pPr lvl="2" eaLnBrk="1" hangingPunct="1">
              <a:lnSpc>
                <a:spcPct val="90000"/>
              </a:lnSpc>
            </a:pPr>
            <a:r>
              <a:rPr lang="en-US" sz="1800" b="0" smtClean="0"/>
              <a:t>enkephalins, endorphins, and dynorphins</a:t>
            </a:r>
          </a:p>
          <a:p>
            <a:pPr lvl="2" eaLnBrk="1" hangingPunct="1">
              <a:lnSpc>
                <a:spcPct val="90000"/>
              </a:lnSpc>
            </a:pPr>
            <a:endParaRPr lang="en-US" sz="1000" b="0" smtClean="0"/>
          </a:p>
          <a:p>
            <a:pPr eaLnBrk="1" hangingPunct="1">
              <a:lnSpc>
                <a:spcPct val="90000"/>
              </a:lnSpc>
            </a:pPr>
            <a:r>
              <a:rPr lang="en-US" sz="2400" b="0" smtClean="0"/>
              <a:t>secreted by the CNS, pituitary gland, digestive tract, and other organs</a:t>
            </a:r>
          </a:p>
          <a:p>
            <a:pPr eaLnBrk="1" hangingPunct="1">
              <a:lnSpc>
                <a:spcPct val="90000"/>
              </a:lnSpc>
            </a:pPr>
            <a:endParaRPr lang="en-US" sz="1000" b="0" smtClean="0"/>
          </a:p>
          <a:p>
            <a:pPr eaLnBrk="1" hangingPunct="1">
              <a:lnSpc>
                <a:spcPct val="90000"/>
              </a:lnSpc>
            </a:pPr>
            <a:r>
              <a:rPr lang="en-US" sz="2400" smtClean="0"/>
              <a:t>neuromodulators</a:t>
            </a:r>
            <a:r>
              <a:rPr lang="en-US" sz="2400" b="0" smtClean="0"/>
              <a:t> that can block the transmission of pain signals and produce feelings of pleasure and euphoria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p:spPr>
        <p:txBody>
          <a:bodyPr/>
          <a:lstStyle/>
          <a:p>
            <a:r>
              <a:rPr lang="en-US" smtClean="0">
                <a:latin typeface="Arial" pitchFamily="34" charset="0"/>
              </a:rPr>
              <a:t>16-</a:t>
            </a:r>
            <a:fld id="{767A808F-9A02-438C-B6DF-06D102F1E0C0}" type="slidenum">
              <a:rPr lang="en-US" smtClean="0">
                <a:latin typeface="Arial" pitchFamily="34" charset="0"/>
              </a:rPr>
              <a:pPr/>
              <a:t>19</a:t>
            </a:fld>
            <a:endParaRPr lang="en-US" smtClean="0">
              <a:latin typeface="Arial" pitchFamily="34" charset="0"/>
            </a:endParaRPr>
          </a:p>
        </p:txBody>
      </p:sp>
      <p:sp>
        <p:nvSpPr>
          <p:cNvPr id="21507" name="Rectangle 2"/>
          <p:cNvSpPr>
            <a:spLocks noGrp="1" noChangeArrowheads="1"/>
          </p:cNvSpPr>
          <p:nvPr>
            <p:ph type="title"/>
          </p:nvPr>
        </p:nvSpPr>
        <p:spPr>
          <a:xfrm>
            <a:off x="0" y="390525"/>
            <a:ext cx="9144000" cy="1143000"/>
          </a:xfrm>
        </p:spPr>
        <p:txBody>
          <a:bodyPr/>
          <a:lstStyle/>
          <a:p>
            <a:pPr eaLnBrk="1" hangingPunct="1"/>
            <a:r>
              <a:rPr lang="en-US" smtClean="0"/>
              <a:t>Spinal Gating</a:t>
            </a:r>
          </a:p>
        </p:txBody>
      </p:sp>
      <p:sp>
        <p:nvSpPr>
          <p:cNvPr id="21508" name="Rectangle 3"/>
          <p:cNvSpPr>
            <a:spLocks noGrp="1" noChangeArrowheads="1"/>
          </p:cNvSpPr>
          <p:nvPr>
            <p:ph type="body" idx="1"/>
          </p:nvPr>
        </p:nvSpPr>
        <p:spPr>
          <a:xfrm>
            <a:off x="357188" y="1776413"/>
            <a:ext cx="8534400" cy="4510087"/>
          </a:xfrm>
        </p:spPr>
        <p:txBody>
          <a:bodyPr/>
          <a:lstStyle/>
          <a:p>
            <a:pPr eaLnBrk="1" hangingPunct="1"/>
            <a:r>
              <a:rPr lang="en-US" sz="2400" smtClean="0"/>
              <a:t>spinal gating</a:t>
            </a:r>
            <a:r>
              <a:rPr lang="en-US" sz="2400" b="0" smtClean="0"/>
              <a:t> - stops pain signals at the posterior horn of the spinal cord</a:t>
            </a:r>
          </a:p>
          <a:p>
            <a:pPr eaLnBrk="1" hangingPunct="1"/>
            <a:endParaRPr lang="en-US" sz="800" b="0" smtClean="0"/>
          </a:p>
          <a:p>
            <a:pPr lvl="1" eaLnBrk="1" hangingPunct="1"/>
            <a:r>
              <a:rPr lang="en-US" sz="2000" b="0" smtClean="0"/>
              <a:t>descending analgesic fibers arise in brain stem</a:t>
            </a:r>
          </a:p>
          <a:p>
            <a:pPr lvl="1" eaLnBrk="1" hangingPunct="1"/>
            <a:endParaRPr lang="en-US" sz="800" b="0" smtClean="0"/>
          </a:p>
          <a:p>
            <a:pPr lvl="1" eaLnBrk="1" hangingPunct="1"/>
            <a:r>
              <a:rPr lang="en-US" sz="2000" b="0" smtClean="0"/>
              <a:t>travel down the spinal cord in the reticulospinal tract</a:t>
            </a:r>
          </a:p>
          <a:p>
            <a:pPr lvl="1" eaLnBrk="1" hangingPunct="1"/>
            <a:endParaRPr lang="en-US" sz="800" b="0" smtClean="0"/>
          </a:p>
          <a:p>
            <a:pPr lvl="1" eaLnBrk="1" hangingPunct="1"/>
            <a:r>
              <a:rPr lang="en-US" sz="2000" b="0" smtClean="0"/>
              <a:t>block pain signals from traveling up the cord to the brain</a:t>
            </a:r>
          </a:p>
          <a:p>
            <a:pPr lvl="1" eaLnBrk="1" hangingPunct="1"/>
            <a:endParaRPr lang="en-US" sz="800" b="0" smtClean="0"/>
          </a:p>
          <a:p>
            <a:pPr lvl="1" eaLnBrk="1" hangingPunct="1"/>
            <a:r>
              <a:rPr lang="en-US" sz="2000" b="0" smtClean="0"/>
              <a:t>normal pain pathway</a:t>
            </a:r>
          </a:p>
          <a:p>
            <a:pPr lvl="2" eaLnBrk="1" hangingPunct="1"/>
            <a:r>
              <a:rPr lang="en-US" sz="1800" smtClean="0"/>
              <a:t>nociceptor </a:t>
            </a:r>
            <a:r>
              <a:rPr lang="en-US" sz="1800" b="0" smtClean="0"/>
              <a:t>stimulates second-order nerve fiber</a:t>
            </a:r>
          </a:p>
          <a:p>
            <a:pPr lvl="2" eaLnBrk="1" hangingPunct="1"/>
            <a:r>
              <a:rPr lang="en-US" sz="1800" smtClean="0"/>
              <a:t>substance P </a:t>
            </a:r>
            <a:r>
              <a:rPr lang="en-US" sz="1800" b="0" smtClean="0"/>
              <a:t>is neurotransmitter at this synapse</a:t>
            </a:r>
          </a:p>
          <a:p>
            <a:pPr lvl="2" eaLnBrk="1" hangingPunct="1"/>
            <a:r>
              <a:rPr lang="en-US" sz="1800" b="0" smtClean="0"/>
              <a:t>second-order fiber transmits signal up the </a:t>
            </a:r>
            <a:r>
              <a:rPr lang="en-US" sz="1800" smtClean="0"/>
              <a:t>spinothalamic tract </a:t>
            </a:r>
            <a:r>
              <a:rPr lang="en-US" sz="1800" b="0" smtClean="0"/>
              <a:t>to the thalamus</a:t>
            </a:r>
          </a:p>
          <a:p>
            <a:pPr lvl="2" eaLnBrk="1" hangingPunct="1"/>
            <a:r>
              <a:rPr lang="en-US" sz="1800" smtClean="0"/>
              <a:t>thalamus</a:t>
            </a:r>
            <a:r>
              <a:rPr lang="en-US" sz="1800" b="0" smtClean="0"/>
              <a:t> relays the signals through third order neurons to the cerebral cortex where one becomes conscious of the pain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r>
              <a:rPr lang="en-US" smtClean="0">
                <a:latin typeface="Arial" pitchFamily="34" charset="0"/>
              </a:rPr>
              <a:t>16-</a:t>
            </a:r>
            <a:fld id="{D792D47A-D560-462A-BDC7-4708545FBE79}" type="slidenum">
              <a:rPr lang="en-US" smtClean="0">
                <a:latin typeface="Arial" pitchFamily="34" charset="0"/>
              </a:rPr>
              <a:pPr/>
              <a:t>2</a:t>
            </a:fld>
            <a:endParaRPr lang="en-US" smtClean="0">
              <a:latin typeface="Arial" pitchFamily="34" charset="0"/>
            </a:endParaRPr>
          </a:p>
        </p:txBody>
      </p:sp>
      <p:sp>
        <p:nvSpPr>
          <p:cNvPr id="4099" name="Rectangle 2"/>
          <p:cNvSpPr>
            <a:spLocks noGrp="1" noChangeArrowheads="1"/>
          </p:cNvSpPr>
          <p:nvPr>
            <p:ph type="title"/>
          </p:nvPr>
        </p:nvSpPr>
        <p:spPr/>
        <p:txBody>
          <a:bodyPr/>
          <a:lstStyle/>
          <a:p>
            <a:pPr eaLnBrk="1" hangingPunct="1"/>
            <a:r>
              <a:rPr lang="en-US" smtClean="0"/>
              <a:t>Definitions</a:t>
            </a:r>
          </a:p>
        </p:txBody>
      </p:sp>
      <p:sp>
        <p:nvSpPr>
          <p:cNvPr id="4100" name="Rectangle 3"/>
          <p:cNvSpPr>
            <a:spLocks noGrp="1" noChangeArrowheads="1"/>
          </p:cNvSpPr>
          <p:nvPr>
            <p:ph type="body" idx="1"/>
          </p:nvPr>
        </p:nvSpPr>
        <p:spPr>
          <a:xfrm>
            <a:off x="309563" y="1257300"/>
            <a:ext cx="8520112" cy="5600700"/>
          </a:xfrm>
        </p:spPr>
        <p:txBody>
          <a:bodyPr/>
          <a:lstStyle/>
          <a:p>
            <a:pPr eaLnBrk="1" hangingPunct="1"/>
            <a:r>
              <a:rPr lang="en-US" sz="2800" smtClean="0"/>
              <a:t>sensory input </a:t>
            </a:r>
            <a:r>
              <a:rPr lang="en-US" sz="2800" b="0" smtClean="0"/>
              <a:t>is vital to the integrity of personality and intellectual function</a:t>
            </a:r>
          </a:p>
          <a:p>
            <a:pPr eaLnBrk="1" hangingPunct="1"/>
            <a:endParaRPr lang="en-US" sz="800" b="0" smtClean="0"/>
          </a:p>
          <a:p>
            <a:pPr eaLnBrk="1" hangingPunct="1"/>
            <a:r>
              <a:rPr lang="en-US" sz="2800" smtClean="0"/>
              <a:t>sensory deprivation </a:t>
            </a:r>
            <a:r>
              <a:rPr lang="en-US" sz="2800" b="0" smtClean="0"/>
              <a:t>– withholding sensory stimulation	</a:t>
            </a:r>
          </a:p>
          <a:p>
            <a:pPr eaLnBrk="1" hangingPunct="1"/>
            <a:endParaRPr lang="en-US" sz="800" b="0" smtClean="0"/>
          </a:p>
          <a:p>
            <a:pPr eaLnBrk="1" hangingPunct="1"/>
            <a:r>
              <a:rPr lang="en-US" sz="2800" smtClean="0"/>
              <a:t>sensory receptor </a:t>
            </a:r>
            <a:r>
              <a:rPr lang="en-US" sz="2800" b="0" smtClean="0"/>
              <a:t>- a structure specialized to detect a stimulus</a:t>
            </a:r>
          </a:p>
          <a:p>
            <a:pPr lvl="1" eaLnBrk="1" hangingPunct="1"/>
            <a:r>
              <a:rPr lang="en-US" sz="2400" b="0" smtClean="0"/>
              <a:t>bare nerve ending</a:t>
            </a:r>
          </a:p>
          <a:p>
            <a:pPr lvl="1" eaLnBrk="1" hangingPunct="1"/>
            <a:r>
              <a:rPr lang="en-US" sz="2400" smtClean="0"/>
              <a:t>sense organs </a:t>
            </a:r>
            <a:r>
              <a:rPr lang="en-US" sz="2400" b="0" smtClean="0"/>
              <a:t>- nerve tissue surrounded by other tissues that enhance response to certain type of stimulus</a:t>
            </a:r>
          </a:p>
          <a:p>
            <a:pPr lvl="2" eaLnBrk="1" hangingPunct="1"/>
            <a:r>
              <a:rPr lang="en-US" sz="2000" b="0" smtClean="0"/>
              <a:t>added epithelium, muscle or connective tissue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p:spPr>
        <p:txBody>
          <a:bodyPr/>
          <a:lstStyle/>
          <a:p>
            <a:r>
              <a:rPr lang="en-US" smtClean="0">
                <a:latin typeface="Arial" pitchFamily="34" charset="0"/>
              </a:rPr>
              <a:t>16-</a:t>
            </a:r>
            <a:fld id="{C829699C-3D11-4B4F-A273-DDFB7464FB21}" type="slidenum">
              <a:rPr lang="en-US" smtClean="0">
                <a:latin typeface="Arial" pitchFamily="34" charset="0"/>
              </a:rPr>
              <a:pPr/>
              <a:t>20</a:t>
            </a:fld>
            <a:endParaRPr lang="en-US" smtClean="0">
              <a:latin typeface="Arial" pitchFamily="34" charset="0"/>
            </a:endParaRPr>
          </a:p>
        </p:txBody>
      </p:sp>
      <p:sp>
        <p:nvSpPr>
          <p:cNvPr id="22531" name="Rectangle 2"/>
          <p:cNvSpPr>
            <a:spLocks noGrp="1" noChangeArrowheads="1"/>
          </p:cNvSpPr>
          <p:nvPr>
            <p:ph type="title"/>
          </p:nvPr>
        </p:nvSpPr>
        <p:spPr>
          <a:xfrm>
            <a:off x="0" y="0"/>
            <a:ext cx="9144000" cy="1000125"/>
          </a:xfrm>
        </p:spPr>
        <p:txBody>
          <a:bodyPr/>
          <a:lstStyle/>
          <a:p>
            <a:pPr eaLnBrk="1" hangingPunct="1"/>
            <a:r>
              <a:rPr lang="en-US" smtClean="0"/>
              <a:t>Spinal Gating</a:t>
            </a:r>
          </a:p>
        </p:txBody>
      </p:sp>
      <p:sp>
        <p:nvSpPr>
          <p:cNvPr id="22532" name="Rectangle 3"/>
          <p:cNvSpPr>
            <a:spLocks noGrp="1" noChangeArrowheads="1"/>
          </p:cNvSpPr>
          <p:nvPr>
            <p:ph type="body" idx="1"/>
          </p:nvPr>
        </p:nvSpPr>
        <p:spPr>
          <a:xfrm>
            <a:off x="342900" y="1019175"/>
            <a:ext cx="8534400" cy="5410200"/>
          </a:xfrm>
        </p:spPr>
        <p:txBody>
          <a:bodyPr/>
          <a:lstStyle/>
          <a:p>
            <a:pPr lvl="1" eaLnBrk="1" hangingPunct="1"/>
            <a:r>
              <a:rPr lang="en-US" sz="2000" b="0" smtClean="0"/>
              <a:t>pathway for pain blocking (modulation)</a:t>
            </a:r>
          </a:p>
          <a:p>
            <a:pPr lvl="2" eaLnBrk="1" hangingPunct="1"/>
            <a:r>
              <a:rPr lang="en-US" sz="1600" b="0" smtClean="0"/>
              <a:t>signals from the hypothalamus and cerebral cortex feed into the central gray matter of the midbrain</a:t>
            </a:r>
          </a:p>
          <a:p>
            <a:pPr lvl="3" eaLnBrk="1" hangingPunct="1"/>
            <a:r>
              <a:rPr lang="en-US" sz="1400" b="0" smtClean="0"/>
              <a:t>allows both autonomic and conscious influences on pain perception</a:t>
            </a:r>
          </a:p>
          <a:p>
            <a:pPr lvl="2" eaLnBrk="1" hangingPunct="1"/>
            <a:r>
              <a:rPr lang="en-US" sz="1600" b="0" smtClean="0"/>
              <a:t>midbrain relays signals to certain nuclei in the reticular formation of the medulla oblongata</a:t>
            </a:r>
          </a:p>
          <a:p>
            <a:pPr lvl="2" eaLnBrk="1" hangingPunct="1"/>
            <a:r>
              <a:rPr lang="en-US" sz="1600" b="0" smtClean="0"/>
              <a:t>medulla issues descending, serotonin-secreting analgesic fibers to the spinal cord</a:t>
            </a:r>
          </a:p>
          <a:p>
            <a:pPr lvl="3" eaLnBrk="1" hangingPunct="1"/>
            <a:r>
              <a:rPr lang="en-US" sz="1400" b="0" smtClean="0"/>
              <a:t>terminate in the posterior horn at all levels of the spinal cord</a:t>
            </a:r>
          </a:p>
          <a:p>
            <a:pPr lvl="2" eaLnBrk="1" hangingPunct="1"/>
            <a:r>
              <a:rPr lang="en-US" sz="1600" b="0" smtClean="0"/>
              <a:t>in posterior horn, descending analgesic fibers synapse on short spinal interneurons</a:t>
            </a:r>
          </a:p>
          <a:p>
            <a:pPr lvl="2" eaLnBrk="1" hangingPunct="1"/>
            <a:r>
              <a:rPr lang="en-US" sz="1600" b="0" smtClean="0"/>
              <a:t>the interneurons synapse on the second-order pain fiber</a:t>
            </a:r>
          </a:p>
          <a:p>
            <a:pPr lvl="3" eaLnBrk="1" hangingPunct="1"/>
            <a:r>
              <a:rPr lang="en-US" sz="1400" b="0" smtClean="0"/>
              <a:t>secrete enkephalins to inhibit the second-order neuron</a:t>
            </a:r>
          </a:p>
          <a:p>
            <a:pPr lvl="2" eaLnBrk="1" hangingPunct="1"/>
            <a:r>
              <a:rPr lang="en-US" sz="1600" b="0" smtClean="0"/>
              <a:t>some fibers from the medulla also exert presynaptic inhibition by synapsing on the axons of nociceptors and blocking the release of substance P</a:t>
            </a:r>
          </a:p>
          <a:p>
            <a:pPr lvl="2" eaLnBrk="1" hangingPunct="1"/>
            <a:endParaRPr lang="en-US" sz="800" b="0" smtClean="0"/>
          </a:p>
          <a:p>
            <a:pPr lvl="1" eaLnBrk="1" hangingPunct="1"/>
            <a:r>
              <a:rPr lang="en-US" sz="2000" b="0" smtClean="0"/>
              <a:t>another pathway of spinal gating – rubbing or massaging injury</a:t>
            </a:r>
          </a:p>
          <a:p>
            <a:pPr lvl="2" eaLnBrk="1" hangingPunct="1"/>
            <a:r>
              <a:rPr lang="en-US" sz="1600" b="0" smtClean="0"/>
              <a:t>pain-inhibiting neurons of the posterior horn receive input from mechanoreceptors in the skin and deeper tissues</a:t>
            </a:r>
          </a:p>
          <a:p>
            <a:pPr lvl="3" eaLnBrk="1" hangingPunct="1"/>
            <a:r>
              <a:rPr lang="en-US" sz="1400" b="0" smtClean="0"/>
              <a:t>rubbing stimulates mechanoreceptors which stimulates spinal interneurons to   secrete enkephalins that inhibit second-order pain neurons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1"/>
          </p:nvPr>
        </p:nvSpPr>
        <p:spPr>
          <a:noFill/>
        </p:spPr>
        <p:txBody>
          <a:bodyPr/>
          <a:lstStyle/>
          <a:p>
            <a:r>
              <a:rPr lang="en-US" smtClean="0">
                <a:latin typeface="Arial" pitchFamily="34" charset="0"/>
              </a:rPr>
              <a:t>16-</a:t>
            </a:r>
            <a:fld id="{E1E5A595-AE76-4285-BD48-0CA4EAA6DF77}" type="slidenum">
              <a:rPr lang="en-US" smtClean="0">
                <a:latin typeface="Arial" pitchFamily="34" charset="0"/>
              </a:rPr>
              <a:pPr/>
              <a:t>21</a:t>
            </a:fld>
            <a:endParaRPr lang="en-US" smtClean="0">
              <a:latin typeface="Arial" pitchFamily="34" charset="0"/>
            </a:endParaRPr>
          </a:p>
        </p:txBody>
      </p:sp>
      <p:sp>
        <p:nvSpPr>
          <p:cNvPr id="23555" name="Rectangle 2"/>
          <p:cNvSpPr>
            <a:spLocks noGrp="1" noChangeArrowheads="1"/>
          </p:cNvSpPr>
          <p:nvPr>
            <p:ph type="title"/>
          </p:nvPr>
        </p:nvSpPr>
        <p:spPr>
          <a:xfrm>
            <a:off x="0" y="0"/>
            <a:ext cx="9144000" cy="1143000"/>
          </a:xfrm>
        </p:spPr>
        <p:txBody>
          <a:bodyPr/>
          <a:lstStyle/>
          <a:p>
            <a:pPr eaLnBrk="1" hangingPunct="1"/>
            <a:r>
              <a:rPr lang="en-US" smtClean="0"/>
              <a:t>Spinal Gating of Pain Signals</a:t>
            </a:r>
          </a:p>
        </p:txBody>
      </p:sp>
      <p:sp>
        <p:nvSpPr>
          <p:cNvPr id="23556" name="Text Box 17"/>
          <p:cNvSpPr txBox="1">
            <a:spLocks noChangeArrowheads="1"/>
          </p:cNvSpPr>
          <p:nvPr/>
        </p:nvSpPr>
        <p:spPr bwMode="auto">
          <a:xfrm>
            <a:off x="4111625" y="6248400"/>
            <a:ext cx="1701800" cy="427038"/>
          </a:xfrm>
          <a:prstGeom prst="rect">
            <a:avLst/>
          </a:prstGeom>
          <a:noFill/>
          <a:ln w="9525" algn="ctr">
            <a:noFill/>
            <a:miter lim="800000"/>
            <a:headEnd/>
            <a:tailEnd/>
          </a:ln>
        </p:spPr>
        <p:txBody>
          <a:bodyPr>
            <a:spAutoFit/>
          </a:bodyPr>
          <a:lstStyle/>
          <a:p>
            <a:pPr>
              <a:spcBef>
                <a:spcPct val="50000"/>
              </a:spcBef>
            </a:pPr>
            <a:r>
              <a:rPr lang="en-US" sz="2200"/>
              <a:t>Figure 16.5</a:t>
            </a:r>
          </a:p>
        </p:txBody>
      </p:sp>
      <p:pic>
        <p:nvPicPr>
          <p:cNvPr id="23557" name="Picture 3" descr="sal25693_16_05"/>
          <p:cNvPicPr>
            <a:picLocks noChangeAspect="1" noChangeArrowheads="1"/>
          </p:cNvPicPr>
          <p:nvPr/>
        </p:nvPicPr>
        <p:blipFill>
          <a:blip r:embed="rId2" cstate="print"/>
          <a:srcRect/>
          <a:stretch>
            <a:fillRect/>
          </a:stretch>
        </p:blipFill>
        <p:spPr bwMode="auto">
          <a:xfrm>
            <a:off x="804863" y="1347788"/>
            <a:ext cx="7499350" cy="4841875"/>
          </a:xfrm>
          <a:prstGeom prst="rect">
            <a:avLst/>
          </a:prstGeom>
          <a:noFill/>
          <a:ln w="9525">
            <a:noFill/>
            <a:miter lim="800000"/>
            <a:headEnd/>
            <a:tailEnd/>
          </a:ln>
        </p:spPr>
      </p:pic>
      <p:sp>
        <p:nvSpPr>
          <p:cNvPr id="23558" name="Rectangle 5"/>
          <p:cNvSpPr>
            <a:spLocks noChangeArrowheads="1"/>
          </p:cNvSpPr>
          <p:nvPr/>
        </p:nvSpPr>
        <p:spPr bwMode="auto">
          <a:xfrm>
            <a:off x="5287963" y="1892300"/>
            <a:ext cx="414337" cy="122238"/>
          </a:xfrm>
          <a:prstGeom prst="rect">
            <a:avLst/>
          </a:prstGeom>
          <a:noFill/>
          <a:ln w="9525">
            <a:noFill/>
            <a:miter lim="800000"/>
            <a:headEnd/>
            <a:tailEnd/>
          </a:ln>
        </p:spPr>
        <p:txBody>
          <a:bodyPr wrap="none" lIns="0" tIns="0" rIns="0" bIns="0">
            <a:spAutoFit/>
          </a:bodyPr>
          <a:lstStyle/>
          <a:p>
            <a:r>
              <a:rPr lang="en-US" sz="800" b="1">
                <a:solidFill>
                  <a:srgbClr val="000000"/>
                </a:solidFill>
              </a:rPr>
              <a:t>Cerebral</a:t>
            </a:r>
            <a:endParaRPr lang="en-US" sz="800" b="1"/>
          </a:p>
        </p:txBody>
      </p:sp>
      <p:sp>
        <p:nvSpPr>
          <p:cNvPr id="23559" name="Rectangle 6"/>
          <p:cNvSpPr>
            <a:spLocks noChangeArrowheads="1"/>
          </p:cNvSpPr>
          <p:nvPr/>
        </p:nvSpPr>
        <p:spPr bwMode="auto">
          <a:xfrm>
            <a:off x="5287963" y="2024063"/>
            <a:ext cx="306387" cy="122237"/>
          </a:xfrm>
          <a:prstGeom prst="rect">
            <a:avLst/>
          </a:prstGeom>
          <a:noFill/>
          <a:ln w="9525">
            <a:noFill/>
            <a:miter lim="800000"/>
            <a:headEnd/>
            <a:tailEnd/>
          </a:ln>
        </p:spPr>
        <p:txBody>
          <a:bodyPr wrap="none" lIns="0" tIns="0" rIns="0" bIns="0">
            <a:spAutoFit/>
          </a:bodyPr>
          <a:lstStyle/>
          <a:p>
            <a:r>
              <a:rPr lang="en-US" sz="800" b="1">
                <a:solidFill>
                  <a:srgbClr val="000000"/>
                </a:solidFill>
              </a:rPr>
              <a:t>cortex</a:t>
            </a:r>
            <a:endParaRPr lang="en-US" sz="800" b="1"/>
          </a:p>
        </p:txBody>
      </p:sp>
      <p:sp>
        <p:nvSpPr>
          <p:cNvPr id="23560" name="Rectangle 7"/>
          <p:cNvSpPr>
            <a:spLocks noChangeArrowheads="1"/>
          </p:cNvSpPr>
          <p:nvPr/>
        </p:nvSpPr>
        <p:spPr bwMode="auto">
          <a:xfrm>
            <a:off x="5287963" y="3363913"/>
            <a:ext cx="476250" cy="122237"/>
          </a:xfrm>
          <a:prstGeom prst="rect">
            <a:avLst/>
          </a:prstGeom>
          <a:noFill/>
          <a:ln w="9525">
            <a:noFill/>
            <a:miter lim="800000"/>
            <a:headEnd/>
            <a:tailEnd/>
          </a:ln>
        </p:spPr>
        <p:txBody>
          <a:bodyPr wrap="none" lIns="0" tIns="0" rIns="0" bIns="0">
            <a:spAutoFit/>
          </a:bodyPr>
          <a:lstStyle/>
          <a:p>
            <a:r>
              <a:rPr lang="en-US" sz="800" b="1">
                <a:solidFill>
                  <a:srgbClr val="000000"/>
                </a:solidFill>
              </a:rPr>
              <a:t>Thalamus</a:t>
            </a:r>
            <a:endParaRPr lang="en-US" sz="800" b="1"/>
          </a:p>
        </p:txBody>
      </p:sp>
      <p:sp>
        <p:nvSpPr>
          <p:cNvPr id="23561" name="Rectangle 8"/>
          <p:cNvSpPr>
            <a:spLocks noChangeArrowheads="1"/>
          </p:cNvSpPr>
          <p:nvPr/>
        </p:nvSpPr>
        <p:spPr bwMode="auto">
          <a:xfrm>
            <a:off x="1490663" y="1485900"/>
            <a:ext cx="701675" cy="122238"/>
          </a:xfrm>
          <a:prstGeom prst="rect">
            <a:avLst/>
          </a:prstGeom>
          <a:noFill/>
          <a:ln w="9525">
            <a:noFill/>
            <a:miter lim="800000"/>
            <a:headEnd/>
            <a:tailEnd/>
          </a:ln>
        </p:spPr>
        <p:txBody>
          <a:bodyPr wrap="none" lIns="0" tIns="0" rIns="0" bIns="0">
            <a:spAutoFit/>
          </a:bodyPr>
          <a:lstStyle/>
          <a:p>
            <a:r>
              <a:rPr lang="en-US" sz="800" b="1">
                <a:solidFill>
                  <a:srgbClr val="000000"/>
                </a:solidFill>
              </a:rPr>
              <a:t>Hypothalamus</a:t>
            </a:r>
            <a:endParaRPr lang="en-US" sz="800" b="1"/>
          </a:p>
        </p:txBody>
      </p:sp>
      <p:sp>
        <p:nvSpPr>
          <p:cNvPr id="23562" name="Rectangle 9"/>
          <p:cNvSpPr>
            <a:spLocks noChangeArrowheads="1"/>
          </p:cNvSpPr>
          <p:nvPr/>
        </p:nvSpPr>
        <p:spPr bwMode="auto">
          <a:xfrm>
            <a:off x="1487488" y="2417763"/>
            <a:ext cx="423862" cy="122237"/>
          </a:xfrm>
          <a:prstGeom prst="rect">
            <a:avLst/>
          </a:prstGeom>
          <a:noFill/>
          <a:ln w="9525">
            <a:noFill/>
            <a:miter lim="800000"/>
            <a:headEnd/>
            <a:tailEnd/>
          </a:ln>
        </p:spPr>
        <p:txBody>
          <a:bodyPr wrap="none" lIns="0" tIns="0" rIns="0" bIns="0">
            <a:spAutoFit/>
          </a:bodyPr>
          <a:lstStyle/>
          <a:p>
            <a:r>
              <a:rPr lang="en-US" sz="800" b="1">
                <a:solidFill>
                  <a:srgbClr val="000000"/>
                </a:solidFill>
              </a:rPr>
              <a:t>Midbrain</a:t>
            </a:r>
            <a:endParaRPr lang="en-US" sz="800" b="1"/>
          </a:p>
        </p:txBody>
      </p:sp>
      <p:sp>
        <p:nvSpPr>
          <p:cNvPr id="23563" name="Rectangle 10"/>
          <p:cNvSpPr>
            <a:spLocks noChangeArrowheads="1"/>
          </p:cNvSpPr>
          <p:nvPr/>
        </p:nvSpPr>
        <p:spPr bwMode="auto">
          <a:xfrm>
            <a:off x="1449388" y="3398838"/>
            <a:ext cx="893762" cy="122237"/>
          </a:xfrm>
          <a:prstGeom prst="rect">
            <a:avLst/>
          </a:prstGeom>
          <a:noFill/>
          <a:ln w="9525">
            <a:noFill/>
            <a:miter lim="800000"/>
            <a:headEnd/>
            <a:tailEnd/>
          </a:ln>
        </p:spPr>
        <p:txBody>
          <a:bodyPr wrap="none" lIns="0" tIns="0" rIns="0" bIns="0">
            <a:spAutoFit/>
          </a:bodyPr>
          <a:lstStyle/>
          <a:p>
            <a:r>
              <a:rPr lang="en-US" sz="800" b="1">
                <a:solidFill>
                  <a:srgbClr val="000000"/>
                </a:solidFill>
              </a:rPr>
              <a:t>Medulla oblongata</a:t>
            </a:r>
            <a:endParaRPr lang="en-US" sz="800" b="1"/>
          </a:p>
        </p:txBody>
      </p:sp>
      <p:sp>
        <p:nvSpPr>
          <p:cNvPr id="23564" name="Rectangle 11"/>
          <p:cNvSpPr>
            <a:spLocks noChangeArrowheads="1"/>
          </p:cNvSpPr>
          <p:nvPr/>
        </p:nvSpPr>
        <p:spPr bwMode="auto">
          <a:xfrm>
            <a:off x="1447800" y="3862388"/>
            <a:ext cx="946150" cy="122237"/>
          </a:xfrm>
          <a:prstGeom prst="rect">
            <a:avLst/>
          </a:prstGeom>
          <a:noFill/>
          <a:ln w="9525">
            <a:noFill/>
            <a:miter lim="800000"/>
            <a:headEnd/>
            <a:tailEnd/>
          </a:ln>
        </p:spPr>
        <p:txBody>
          <a:bodyPr wrap="none" lIns="0" tIns="0" rIns="0" bIns="0">
            <a:spAutoFit/>
          </a:bodyPr>
          <a:lstStyle/>
          <a:p>
            <a:r>
              <a:rPr lang="en-US" sz="800" b="1">
                <a:solidFill>
                  <a:srgbClr val="000000"/>
                </a:solidFill>
              </a:rPr>
              <a:t>Reticulospinal tract</a:t>
            </a:r>
            <a:endParaRPr lang="en-US" sz="800" b="1"/>
          </a:p>
        </p:txBody>
      </p:sp>
      <p:sp>
        <p:nvSpPr>
          <p:cNvPr id="23565" name="Rectangle 12"/>
          <p:cNvSpPr>
            <a:spLocks noChangeArrowheads="1"/>
          </p:cNvSpPr>
          <p:nvPr/>
        </p:nvSpPr>
        <p:spPr bwMode="auto">
          <a:xfrm>
            <a:off x="1546225" y="5762625"/>
            <a:ext cx="531813" cy="122238"/>
          </a:xfrm>
          <a:prstGeom prst="rect">
            <a:avLst/>
          </a:prstGeom>
          <a:noFill/>
          <a:ln w="9525">
            <a:noFill/>
            <a:miter lim="800000"/>
            <a:headEnd/>
            <a:tailEnd/>
          </a:ln>
        </p:spPr>
        <p:txBody>
          <a:bodyPr wrap="none" lIns="0" tIns="0" rIns="0" bIns="0">
            <a:spAutoFit/>
          </a:bodyPr>
          <a:lstStyle/>
          <a:p>
            <a:r>
              <a:rPr lang="en-US" sz="800" b="1">
                <a:solidFill>
                  <a:srgbClr val="000000"/>
                </a:solidFill>
              </a:rPr>
              <a:t>Nociceptor</a:t>
            </a:r>
            <a:endParaRPr lang="en-US" sz="800" b="1"/>
          </a:p>
        </p:txBody>
      </p:sp>
      <p:sp>
        <p:nvSpPr>
          <p:cNvPr id="23566" name="Rectangle 13"/>
          <p:cNvSpPr>
            <a:spLocks noChangeArrowheads="1"/>
          </p:cNvSpPr>
          <p:nvPr/>
        </p:nvSpPr>
        <p:spPr bwMode="auto">
          <a:xfrm>
            <a:off x="3630613" y="4057650"/>
            <a:ext cx="696912" cy="122238"/>
          </a:xfrm>
          <a:prstGeom prst="rect">
            <a:avLst/>
          </a:prstGeom>
          <a:noFill/>
          <a:ln w="9525">
            <a:noFill/>
            <a:miter lim="800000"/>
            <a:headEnd/>
            <a:tailEnd/>
          </a:ln>
        </p:spPr>
        <p:txBody>
          <a:bodyPr wrap="none" lIns="0" tIns="0" rIns="0" bIns="0">
            <a:spAutoFit/>
          </a:bodyPr>
          <a:lstStyle/>
          <a:p>
            <a:r>
              <a:rPr lang="en-US" sz="800" b="1">
                <a:solidFill>
                  <a:srgbClr val="000000"/>
                </a:solidFill>
              </a:rPr>
              <a:t>Spinothalamic</a:t>
            </a:r>
            <a:endParaRPr lang="en-US" sz="800" b="1"/>
          </a:p>
        </p:txBody>
      </p:sp>
      <p:sp>
        <p:nvSpPr>
          <p:cNvPr id="23567" name="Rectangle 14"/>
          <p:cNvSpPr>
            <a:spLocks noChangeArrowheads="1"/>
          </p:cNvSpPr>
          <p:nvPr/>
        </p:nvSpPr>
        <p:spPr bwMode="auto">
          <a:xfrm>
            <a:off x="3630613" y="4191000"/>
            <a:ext cx="220662" cy="122238"/>
          </a:xfrm>
          <a:prstGeom prst="rect">
            <a:avLst/>
          </a:prstGeom>
          <a:noFill/>
          <a:ln w="9525">
            <a:noFill/>
            <a:miter lim="800000"/>
            <a:headEnd/>
            <a:tailEnd/>
          </a:ln>
        </p:spPr>
        <p:txBody>
          <a:bodyPr wrap="none" lIns="0" tIns="0" rIns="0" bIns="0">
            <a:spAutoFit/>
          </a:bodyPr>
          <a:lstStyle/>
          <a:p>
            <a:r>
              <a:rPr lang="en-US" sz="800" b="1">
                <a:solidFill>
                  <a:srgbClr val="000000"/>
                </a:solidFill>
              </a:rPr>
              <a:t>tract</a:t>
            </a:r>
            <a:endParaRPr lang="en-US" sz="800" b="1"/>
          </a:p>
        </p:txBody>
      </p:sp>
      <p:sp>
        <p:nvSpPr>
          <p:cNvPr id="23568" name="Rectangle 15"/>
          <p:cNvSpPr>
            <a:spLocks noChangeArrowheads="1"/>
          </p:cNvSpPr>
          <p:nvPr/>
        </p:nvSpPr>
        <p:spPr bwMode="auto">
          <a:xfrm>
            <a:off x="4848225" y="5394325"/>
            <a:ext cx="8826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Neurotransmitters</a:t>
            </a:r>
            <a:endParaRPr lang="en-US" sz="800" b="1"/>
          </a:p>
        </p:txBody>
      </p:sp>
      <p:sp>
        <p:nvSpPr>
          <p:cNvPr id="23569" name="Rectangle 16"/>
          <p:cNvSpPr>
            <a:spLocks noChangeArrowheads="1"/>
          </p:cNvSpPr>
          <p:nvPr/>
        </p:nvSpPr>
        <p:spPr bwMode="auto">
          <a:xfrm>
            <a:off x="5068888" y="5741988"/>
            <a:ext cx="474662" cy="122237"/>
          </a:xfrm>
          <a:prstGeom prst="rect">
            <a:avLst/>
          </a:prstGeom>
          <a:noFill/>
          <a:ln w="9525">
            <a:noFill/>
            <a:miter lim="800000"/>
            <a:headEnd/>
            <a:tailEnd/>
          </a:ln>
        </p:spPr>
        <p:txBody>
          <a:bodyPr wrap="none" lIns="0" tIns="0" rIns="0" bIns="0">
            <a:spAutoFit/>
          </a:bodyPr>
          <a:lstStyle/>
          <a:p>
            <a:r>
              <a:rPr lang="en-US" sz="800" b="1">
                <a:solidFill>
                  <a:srgbClr val="000000"/>
                </a:solidFill>
              </a:rPr>
              <a:t>Serotonin</a:t>
            </a:r>
            <a:endParaRPr lang="en-US" sz="800" b="1"/>
          </a:p>
        </p:txBody>
      </p:sp>
      <p:sp>
        <p:nvSpPr>
          <p:cNvPr id="23570" name="Rectangle 17"/>
          <p:cNvSpPr>
            <a:spLocks noChangeArrowheads="1"/>
          </p:cNvSpPr>
          <p:nvPr/>
        </p:nvSpPr>
        <p:spPr bwMode="auto">
          <a:xfrm>
            <a:off x="5068888" y="5926138"/>
            <a:ext cx="601662" cy="122237"/>
          </a:xfrm>
          <a:prstGeom prst="rect">
            <a:avLst/>
          </a:prstGeom>
          <a:noFill/>
          <a:ln w="9525">
            <a:noFill/>
            <a:miter lim="800000"/>
            <a:headEnd/>
            <a:tailEnd/>
          </a:ln>
        </p:spPr>
        <p:txBody>
          <a:bodyPr wrap="none" lIns="0" tIns="0" rIns="0" bIns="0">
            <a:spAutoFit/>
          </a:bodyPr>
          <a:lstStyle/>
          <a:p>
            <a:r>
              <a:rPr lang="en-US" sz="800" b="1">
                <a:solidFill>
                  <a:srgbClr val="000000"/>
                </a:solidFill>
              </a:rPr>
              <a:t>Enkephalins</a:t>
            </a:r>
            <a:endParaRPr lang="en-US" sz="800" b="1"/>
          </a:p>
        </p:txBody>
      </p:sp>
      <p:sp>
        <p:nvSpPr>
          <p:cNvPr id="23571" name="Rectangle 18"/>
          <p:cNvSpPr>
            <a:spLocks noChangeArrowheads="1"/>
          </p:cNvSpPr>
          <p:nvPr/>
        </p:nvSpPr>
        <p:spPr bwMode="auto">
          <a:xfrm>
            <a:off x="2762250" y="5324475"/>
            <a:ext cx="571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8</a:t>
            </a:r>
            <a:endParaRPr lang="en-US" sz="800" b="1"/>
          </a:p>
        </p:txBody>
      </p:sp>
      <p:sp>
        <p:nvSpPr>
          <p:cNvPr id="23572" name="Rectangle 19"/>
          <p:cNvSpPr>
            <a:spLocks noChangeArrowheads="1"/>
          </p:cNvSpPr>
          <p:nvPr/>
        </p:nvSpPr>
        <p:spPr bwMode="auto">
          <a:xfrm>
            <a:off x="3297238" y="4422775"/>
            <a:ext cx="571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6</a:t>
            </a:r>
            <a:endParaRPr lang="en-US" sz="800" b="1"/>
          </a:p>
        </p:txBody>
      </p:sp>
      <p:sp>
        <p:nvSpPr>
          <p:cNvPr id="23573" name="Rectangle 20"/>
          <p:cNvSpPr>
            <a:spLocks noChangeArrowheads="1"/>
          </p:cNvSpPr>
          <p:nvPr/>
        </p:nvSpPr>
        <p:spPr bwMode="auto">
          <a:xfrm>
            <a:off x="3411538" y="5221288"/>
            <a:ext cx="57150" cy="122237"/>
          </a:xfrm>
          <a:prstGeom prst="rect">
            <a:avLst/>
          </a:prstGeom>
          <a:noFill/>
          <a:ln w="9525">
            <a:noFill/>
            <a:miter lim="800000"/>
            <a:headEnd/>
            <a:tailEnd/>
          </a:ln>
        </p:spPr>
        <p:txBody>
          <a:bodyPr wrap="none" lIns="0" tIns="0" rIns="0" bIns="0">
            <a:spAutoFit/>
          </a:bodyPr>
          <a:lstStyle/>
          <a:p>
            <a:r>
              <a:rPr lang="en-US" sz="800" b="1">
                <a:solidFill>
                  <a:srgbClr val="000000"/>
                </a:solidFill>
              </a:rPr>
              <a:t>7</a:t>
            </a:r>
            <a:endParaRPr lang="en-US" sz="800" b="1"/>
          </a:p>
        </p:txBody>
      </p:sp>
      <p:sp>
        <p:nvSpPr>
          <p:cNvPr id="23574" name="Rectangle 21"/>
          <p:cNvSpPr>
            <a:spLocks noChangeArrowheads="1"/>
          </p:cNvSpPr>
          <p:nvPr/>
        </p:nvSpPr>
        <p:spPr bwMode="auto">
          <a:xfrm>
            <a:off x="3392488" y="3141663"/>
            <a:ext cx="57150" cy="122237"/>
          </a:xfrm>
          <a:prstGeom prst="rect">
            <a:avLst/>
          </a:prstGeom>
          <a:noFill/>
          <a:ln w="9525">
            <a:noFill/>
            <a:miter lim="800000"/>
            <a:headEnd/>
            <a:tailEnd/>
          </a:ln>
        </p:spPr>
        <p:txBody>
          <a:bodyPr wrap="none" lIns="0" tIns="0" rIns="0" bIns="0">
            <a:spAutoFit/>
          </a:bodyPr>
          <a:lstStyle/>
          <a:p>
            <a:r>
              <a:rPr lang="en-US" sz="800" b="1">
                <a:solidFill>
                  <a:srgbClr val="000000"/>
                </a:solidFill>
              </a:rPr>
              <a:t>5</a:t>
            </a:r>
            <a:endParaRPr lang="en-US" sz="800" b="1"/>
          </a:p>
        </p:txBody>
      </p:sp>
      <p:sp>
        <p:nvSpPr>
          <p:cNvPr id="23575" name="Rectangle 22"/>
          <p:cNvSpPr>
            <a:spLocks noChangeArrowheads="1"/>
          </p:cNvSpPr>
          <p:nvPr/>
        </p:nvSpPr>
        <p:spPr bwMode="auto">
          <a:xfrm>
            <a:off x="3143250" y="2174875"/>
            <a:ext cx="571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4</a:t>
            </a:r>
            <a:endParaRPr lang="en-US" sz="800" b="1"/>
          </a:p>
        </p:txBody>
      </p:sp>
      <p:sp>
        <p:nvSpPr>
          <p:cNvPr id="23576" name="Rectangle 23"/>
          <p:cNvSpPr>
            <a:spLocks noChangeArrowheads="1"/>
          </p:cNvSpPr>
          <p:nvPr/>
        </p:nvSpPr>
        <p:spPr bwMode="auto">
          <a:xfrm>
            <a:off x="4945063" y="3043238"/>
            <a:ext cx="57150" cy="122237"/>
          </a:xfrm>
          <a:prstGeom prst="rect">
            <a:avLst/>
          </a:prstGeom>
          <a:noFill/>
          <a:ln w="9525">
            <a:noFill/>
            <a:miter lim="800000"/>
            <a:headEnd/>
            <a:tailEnd/>
          </a:ln>
        </p:spPr>
        <p:txBody>
          <a:bodyPr wrap="none" lIns="0" tIns="0" rIns="0" bIns="0">
            <a:spAutoFit/>
          </a:bodyPr>
          <a:lstStyle/>
          <a:p>
            <a:r>
              <a:rPr lang="en-US" sz="800" b="1">
                <a:solidFill>
                  <a:srgbClr val="000000"/>
                </a:solidFill>
              </a:rPr>
              <a:t>3</a:t>
            </a:r>
            <a:endParaRPr lang="en-US" sz="800" b="1"/>
          </a:p>
        </p:txBody>
      </p:sp>
      <p:sp>
        <p:nvSpPr>
          <p:cNvPr id="23577" name="Rectangle 24"/>
          <p:cNvSpPr>
            <a:spLocks noChangeArrowheads="1"/>
          </p:cNvSpPr>
          <p:nvPr/>
        </p:nvSpPr>
        <p:spPr bwMode="auto">
          <a:xfrm>
            <a:off x="4862513" y="4999038"/>
            <a:ext cx="57150" cy="122237"/>
          </a:xfrm>
          <a:prstGeom prst="rect">
            <a:avLst/>
          </a:prstGeom>
          <a:noFill/>
          <a:ln w="9525">
            <a:noFill/>
            <a:miter lim="800000"/>
            <a:headEnd/>
            <a:tailEnd/>
          </a:ln>
        </p:spPr>
        <p:txBody>
          <a:bodyPr wrap="none" lIns="0" tIns="0" rIns="0" bIns="0">
            <a:spAutoFit/>
          </a:bodyPr>
          <a:lstStyle/>
          <a:p>
            <a:r>
              <a:rPr lang="en-US" sz="800" b="1">
                <a:solidFill>
                  <a:srgbClr val="000000"/>
                </a:solidFill>
              </a:rPr>
              <a:t>2</a:t>
            </a:r>
            <a:endParaRPr lang="en-US" sz="800" b="1"/>
          </a:p>
        </p:txBody>
      </p:sp>
      <p:sp>
        <p:nvSpPr>
          <p:cNvPr id="23578" name="Rectangle 25"/>
          <p:cNvSpPr>
            <a:spLocks noChangeArrowheads="1"/>
          </p:cNvSpPr>
          <p:nvPr/>
        </p:nvSpPr>
        <p:spPr bwMode="auto">
          <a:xfrm>
            <a:off x="3094038" y="5626100"/>
            <a:ext cx="571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1</a:t>
            </a:r>
            <a:endParaRPr lang="en-US" sz="800" b="1"/>
          </a:p>
        </p:txBody>
      </p:sp>
      <p:sp>
        <p:nvSpPr>
          <p:cNvPr id="23579" name="Rectangle 26"/>
          <p:cNvSpPr>
            <a:spLocks noChangeArrowheads="1"/>
          </p:cNvSpPr>
          <p:nvPr/>
        </p:nvSpPr>
        <p:spPr bwMode="auto">
          <a:xfrm>
            <a:off x="6161088" y="1643063"/>
            <a:ext cx="57150" cy="122237"/>
          </a:xfrm>
          <a:prstGeom prst="rect">
            <a:avLst/>
          </a:prstGeom>
          <a:noFill/>
          <a:ln w="9525">
            <a:noFill/>
            <a:miter lim="800000"/>
            <a:headEnd/>
            <a:tailEnd/>
          </a:ln>
        </p:spPr>
        <p:txBody>
          <a:bodyPr wrap="none" lIns="0" tIns="0" rIns="0" bIns="0">
            <a:spAutoFit/>
          </a:bodyPr>
          <a:lstStyle/>
          <a:p>
            <a:r>
              <a:rPr lang="en-US" sz="800" b="1">
                <a:solidFill>
                  <a:srgbClr val="000000"/>
                </a:solidFill>
              </a:rPr>
              <a:t>1</a:t>
            </a:r>
            <a:endParaRPr lang="en-US" sz="800" b="1"/>
          </a:p>
        </p:txBody>
      </p:sp>
      <p:sp>
        <p:nvSpPr>
          <p:cNvPr id="23580" name="Rectangle 27"/>
          <p:cNvSpPr>
            <a:spLocks noChangeArrowheads="1"/>
          </p:cNvSpPr>
          <p:nvPr/>
        </p:nvSpPr>
        <p:spPr bwMode="auto">
          <a:xfrm>
            <a:off x="6178550" y="3556000"/>
            <a:ext cx="571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5</a:t>
            </a:r>
            <a:endParaRPr lang="en-US" sz="800" b="1"/>
          </a:p>
        </p:txBody>
      </p:sp>
      <p:sp>
        <p:nvSpPr>
          <p:cNvPr id="23581" name="Rectangle 28"/>
          <p:cNvSpPr>
            <a:spLocks noChangeArrowheads="1"/>
          </p:cNvSpPr>
          <p:nvPr/>
        </p:nvSpPr>
        <p:spPr bwMode="auto">
          <a:xfrm>
            <a:off x="6175375" y="3975100"/>
            <a:ext cx="571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6</a:t>
            </a:r>
            <a:endParaRPr lang="en-US" sz="800" b="1"/>
          </a:p>
        </p:txBody>
      </p:sp>
      <p:sp>
        <p:nvSpPr>
          <p:cNvPr id="23582" name="Rectangle 29"/>
          <p:cNvSpPr>
            <a:spLocks noChangeArrowheads="1"/>
          </p:cNvSpPr>
          <p:nvPr/>
        </p:nvSpPr>
        <p:spPr bwMode="auto">
          <a:xfrm>
            <a:off x="6178550" y="4530725"/>
            <a:ext cx="571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7</a:t>
            </a:r>
            <a:endParaRPr lang="en-US" sz="800" b="1"/>
          </a:p>
        </p:txBody>
      </p:sp>
      <p:sp>
        <p:nvSpPr>
          <p:cNvPr id="23583" name="Rectangle 30"/>
          <p:cNvSpPr>
            <a:spLocks noChangeArrowheads="1"/>
          </p:cNvSpPr>
          <p:nvPr/>
        </p:nvSpPr>
        <p:spPr bwMode="auto">
          <a:xfrm>
            <a:off x="6178550" y="5338763"/>
            <a:ext cx="57150" cy="122237"/>
          </a:xfrm>
          <a:prstGeom prst="rect">
            <a:avLst/>
          </a:prstGeom>
          <a:noFill/>
          <a:ln w="9525">
            <a:noFill/>
            <a:miter lim="800000"/>
            <a:headEnd/>
            <a:tailEnd/>
          </a:ln>
        </p:spPr>
        <p:txBody>
          <a:bodyPr wrap="none" lIns="0" tIns="0" rIns="0" bIns="0">
            <a:spAutoFit/>
          </a:bodyPr>
          <a:lstStyle/>
          <a:p>
            <a:r>
              <a:rPr lang="en-US" sz="800" b="1">
                <a:solidFill>
                  <a:srgbClr val="000000"/>
                </a:solidFill>
              </a:rPr>
              <a:t>8</a:t>
            </a:r>
            <a:endParaRPr lang="en-US" sz="800" b="1"/>
          </a:p>
        </p:txBody>
      </p:sp>
      <p:sp>
        <p:nvSpPr>
          <p:cNvPr id="23584" name="Rectangle 31"/>
          <p:cNvSpPr>
            <a:spLocks noChangeArrowheads="1"/>
          </p:cNvSpPr>
          <p:nvPr/>
        </p:nvSpPr>
        <p:spPr bwMode="auto">
          <a:xfrm>
            <a:off x="6172200" y="3003550"/>
            <a:ext cx="571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4</a:t>
            </a:r>
            <a:endParaRPr lang="en-US" sz="800" b="1"/>
          </a:p>
        </p:txBody>
      </p:sp>
      <p:sp>
        <p:nvSpPr>
          <p:cNvPr id="23585" name="Rectangle 32"/>
          <p:cNvSpPr>
            <a:spLocks noChangeArrowheads="1"/>
          </p:cNvSpPr>
          <p:nvPr/>
        </p:nvSpPr>
        <p:spPr bwMode="auto">
          <a:xfrm>
            <a:off x="6178550" y="2592388"/>
            <a:ext cx="57150" cy="122237"/>
          </a:xfrm>
          <a:prstGeom prst="rect">
            <a:avLst/>
          </a:prstGeom>
          <a:noFill/>
          <a:ln w="9525">
            <a:noFill/>
            <a:miter lim="800000"/>
            <a:headEnd/>
            <a:tailEnd/>
          </a:ln>
        </p:spPr>
        <p:txBody>
          <a:bodyPr wrap="none" lIns="0" tIns="0" rIns="0" bIns="0">
            <a:spAutoFit/>
          </a:bodyPr>
          <a:lstStyle/>
          <a:p>
            <a:r>
              <a:rPr lang="en-US" sz="800" b="1">
                <a:solidFill>
                  <a:srgbClr val="000000"/>
                </a:solidFill>
              </a:rPr>
              <a:t>3</a:t>
            </a:r>
            <a:endParaRPr lang="en-US" sz="800" b="1"/>
          </a:p>
        </p:txBody>
      </p:sp>
      <p:sp>
        <p:nvSpPr>
          <p:cNvPr id="23586" name="Rectangle 33"/>
          <p:cNvSpPr>
            <a:spLocks noChangeArrowheads="1"/>
          </p:cNvSpPr>
          <p:nvPr/>
        </p:nvSpPr>
        <p:spPr bwMode="auto">
          <a:xfrm>
            <a:off x="6175375" y="2051050"/>
            <a:ext cx="571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2</a:t>
            </a:r>
            <a:endParaRPr lang="en-US" sz="800" b="1"/>
          </a:p>
        </p:txBody>
      </p:sp>
      <p:sp>
        <p:nvSpPr>
          <p:cNvPr id="23587" name="Rectangle 34"/>
          <p:cNvSpPr>
            <a:spLocks noChangeArrowheads="1"/>
          </p:cNvSpPr>
          <p:nvPr/>
        </p:nvSpPr>
        <p:spPr bwMode="auto">
          <a:xfrm>
            <a:off x="2994025" y="5507038"/>
            <a:ext cx="58738" cy="122237"/>
          </a:xfrm>
          <a:prstGeom prst="rect">
            <a:avLst/>
          </a:prstGeom>
          <a:noFill/>
          <a:ln w="9525">
            <a:noFill/>
            <a:miter lim="800000"/>
            <a:headEnd/>
            <a:tailEnd/>
          </a:ln>
        </p:spPr>
        <p:txBody>
          <a:bodyPr wrap="none" lIns="0" tIns="0" rIns="0" bIns="0">
            <a:spAutoFit/>
          </a:bodyPr>
          <a:lstStyle/>
          <a:p>
            <a:r>
              <a:rPr lang="en-US" sz="800" b="1">
                <a:solidFill>
                  <a:srgbClr val="FFFFFF"/>
                </a:solidFill>
              </a:rPr>
              <a:t>+</a:t>
            </a:r>
            <a:endParaRPr lang="en-US" sz="800" b="1"/>
          </a:p>
        </p:txBody>
      </p:sp>
      <p:sp>
        <p:nvSpPr>
          <p:cNvPr id="23588" name="Line 37"/>
          <p:cNvSpPr>
            <a:spLocks noChangeShapeType="1"/>
          </p:cNvSpPr>
          <p:nvPr/>
        </p:nvSpPr>
        <p:spPr bwMode="auto">
          <a:xfrm flipH="1">
            <a:off x="5105400" y="1965325"/>
            <a:ext cx="160338" cy="1588"/>
          </a:xfrm>
          <a:prstGeom prst="line">
            <a:avLst/>
          </a:prstGeom>
          <a:noFill/>
          <a:ln w="6350">
            <a:solidFill>
              <a:srgbClr val="000000"/>
            </a:solidFill>
            <a:round/>
            <a:headEnd/>
            <a:tailEnd/>
          </a:ln>
        </p:spPr>
        <p:txBody>
          <a:bodyPr/>
          <a:lstStyle/>
          <a:p>
            <a:endParaRPr lang="en-US"/>
          </a:p>
        </p:txBody>
      </p:sp>
      <p:sp>
        <p:nvSpPr>
          <p:cNvPr id="23589" name="Line 38"/>
          <p:cNvSpPr>
            <a:spLocks noChangeShapeType="1"/>
          </p:cNvSpPr>
          <p:nvPr/>
        </p:nvSpPr>
        <p:spPr bwMode="auto">
          <a:xfrm flipH="1">
            <a:off x="4986338" y="3432175"/>
            <a:ext cx="279400" cy="1588"/>
          </a:xfrm>
          <a:prstGeom prst="line">
            <a:avLst/>
          </a:prstGeom>
          <a:noFill/>
          <a:ln w="6350">
            <a:solidFill>
              <a:srgbClr val="000000"/>
            </a:solidFill>
            <a:round/>
            <a:headEnd/>
            <a:tailEnd/>
          </a:ln>
        </p:spPr>
        <p:txBody>
          <a:bodyPr/>
          <a:lstStyle/>
          <a:p>
            <a:endParaRPr lang="en-US"/>
          </a:p>
        </p:txBody>
      </p:sp>
      <p:sp>
        <p:nvSpPr>
          <p:cNvPr id="23590" name="Line 39"/>
          <p:cNvSpPr>
            <a:spLocks noChangeShapeType="1"/>
          </p:cNvSpPr>
          <p:nvPr/>
        </p:nvSpPr>
        <p:spPr bwMode="auto">
          <a:xfrm flipH="1">
            <a:off x="4425950" y="4127500"/>
            <a:ext cx="231775" cy="1588"/>
          </a:xfrm>
          <a:prstGeom prst="line">
            <a:avLst/>
          </a:prstGeom>
          <a:noFill/>
          <a:ln w="6350">
            <a:solidFill>
              <a:srgbClr val="000000"/>
            </a:solidFill>
            <a:round/>
            <a:headEnd/>
            <a:tailEnd/>
          </a:ln>
        </p:spPr>
        <p:txBody>
          <a:bodyPr/>
          <a:lstStyle/>
          <a:p>
            <a:endParaRPr lang="en-US"/>
          </a:p>
        </p:txBody>
      </p:sp>
      <p:sp>
        <p:nvSpPr>
          <p:cNvPr id="23591" name="Line 40"/>
          <p:cNvSpPr>
            <a:spLocks noChangeShapeType="1"/>
          </p:cNvSpPr>
          <p:nvPr/>
        </p:nvSpPr>
        <p:spPr bwMode="auto">
          <a:xfrm>
            <a:off x="2028825" y="2497138"/>
            <a:ext cx="890588" cy="1587"/>
          </a:xfrm>
          <a:prstGeom prst="line">
            <a:avLst/>
          </a:prstGeom>
          <a:noFill/>
          <a:ln w="6350">
            <a:solidFill>
              <a:srgbClr val="000000"/>
            </a:solidFill>
            <a:round/>
            <a:headEnd/>
            <a:tailEnd/>
          </a:ln>
        </p:spPr>
        <p:txBody>
          <a:bodyPr/>
          <a:lstStyle/>
          <a:p>
            <a:endParaRPr lang="en-US"/>
          </a:p>
        </p:txBody>
      </p:sp>
      <p:sp>
        <p:nvSpPr>
          <p:cNvPr id="23592" name="Line 41"/>
          <p:cNvSpPr>
            <a:spLocks noChangeShapeType="1"/>
          </p:cNvSpPr>
          <p:nvPr/>
        </p:nvSpPr>
        <p:spPr bwMode="auto">
          <a:xfrm>
            <a:off x="2563813" y="3479800"/>
            <a:ext cx="355600" cy="0"/>
          </a:xfrm>
          <a:prstGeom prst="line">
            <a:avLst/>
          </a:prstGeom>
          <a:noFill/>
          <a:ln w="6350">
            <a:solidFill>
              <a:srgbClr val="000000"/>
            </a:solidFill>
            <a:round/>
            <a:headEnd/>
            <a:tailEnd/>
          </a:ln>
        </p:spPr>
        <p:txBody>
          <a:bodyPr/>
          <a:lstStyle/>
          <a:p>
            <a:endParaRPr lang="en-US"/>
          </a:p>
        </p:txBody>
      </p:sp>
      <p:sp>
        <p:nvSpPr>
          <p:cNvPr id="23593" name="Line 42"/>
          <p:cNvSpPr>
            <a:spLocks noChangeShapeType="1"/>
          </p:cNvSpPr>
          <p:nvPr/>
        </p:nvSpPr>
        <p:spPr bwMode="auto">
          <a:xfrm>
            <a:off x="2627313" y="3927475"/>
            <a:ext cx="430212" cy="0"/>
          </a:xfrm>
          <a:prstGeom prst="line">
            <a:avLst/>
          </a:prstGeom>
          <a:noFill/>
          <a:ln w="6350">
            <a:solidFill>
              <a:srgbClr val="000000"/>
            </a:solidFill>
            <a:round/>
            <a:headEnd/>
            <a:tailEnd/>
          </a:ln>
        </p:spPr>
        <p:txBody>
          <a:bodyPr/>
          <a:lstStyle/>
          <a:p>
            <a:endParaRPr lang="en-US"/>
          </a:p>
        </p:txBody>
      </p:sp>
      <p:sp>
        <p:nvSpPr>
          <p:cNvPr id="23594" name="Line 43"/>
          <p:cNvSpPr>
            <a:spLocks noChangeShapeType="1"/>
          </p:cNvSpPr>
          <p:nvPr/>
        </p:nvSpPr>
        <p:spPr bwMode="auto">
          <a:xfrm>
            <a:off x="2360613" y="4614863"/>
            <a:ext cx="236537" cy="1587"/>
          </a:xfrm>
          <a:prstGeom prst="line">
            <a:avLst/>
          </a:prstGeom>
          <a:noFill/>
          <a:ln w="6350">
            <a:solidFill>
              <a:srgbClr val="000000"/>
            </a:solidFill>
            <a:round/>
            <a:headEnd/>
            <a:tailEnd/>
          </a:ln>
        </p:spPr>
        <p:txBody>
          <a:bodyPr/>
          <a:lstStyle/>
          <a:p>
            <a:endParaRPr lang="en-US"/>
          </a:p>
        </p:txBody>
      </p:sp>
      <p:sp>
        <p:nvSpPr>
          <p:cNvPr id="23595" name="Line 44"/>
          <p:cNvSpPr>
            <a:spLocks noChangeShapeType="1"/>
          </p:cNvSpPr>
          <p:nvPr/>
        </p:nvSpPr>
        <p:spPr bwMode="auto">
          <a:xfrm>
            <a:off x="1922463" y="1619250"/>
            <a:ext cx="1587" cy="100013"/>
          </a:xfrm>
          <a:prstGeom prst="line">
            <a:avLst/>
          </a:prstGeom>
          <a:noFill/>
          <a:ln w="6350">
            <a:solidFill>
              <a:srgbClr val="000000"/>
            </a:solidFill>
            <a:round/>
            <a:headEnd/>
            <a:tailEnd/>
          </a:ln>
        </p:spPr>
        <p:txBody>
          <a:bodyPr/>
          <a:lstStyle/>
          <a:p>
            <a:endParaRPr lang="en-US"/>
          </a:p>
        </p:txBody>
      </p:sp>
      <p:sp>
        <p:nvSpPr>
          <p:cNvPr id="23596" name="Text Box 45"/>
          <p:cNvSpPr txBox="1">
            <a:spLocks noChangeArrowheads="1"/>
          </p:cNvSpPr>
          <p:nvPr/>
        </p:nvSpPr>
        <p:spPr bwMode="auto">
          <a:xfrm>
            <a:off x="6326188" y="1628775"/>
            <a:ext cx="1693862" cy="244475"/>
          </a:xfrm>
          <a:prstGeom prst="rect">
            <a:avLst/>
          </a:prstGeom>
          <a:noFill/>
          <a:ln w="9525">
            <a:noFill/>
            <a:miter lim="800000"/>
            <a:headEnd/>
            <a:tailEnd/>
          </a:ln>
        </p:spPr>
        <p:txBody>
          <a:bodyPr wrap="none" lIns="0" tIns="0" bIns="0">
            <a:spAutoFit/>
          </a:bodyPr>
          <a:lstStyle/>
          <a:p>
            <a:r>
              <a:rPr lang="en-US" sz="800" b="1"/>
              <a:t>Nociceptor releases substance P</a:t>
            </a:r>
          </a:p>
          <a:p>
            <a:r>
              <a:rPr lang="en-US" sz="800" b="1"/>
              <a:t>onto spinal interneuron.</a:t>
            </a:r>
          </a:p>
        </p:txBody>
      </p:sp>
      <p:sp>
        <p:nvSpPr>
          <p:cNvPr id="23597" name="Text Box 46"/>
          <p:cNvSpPr txBox="1">
            <a:spLocks noChangeArrowheads="1"/>
          </p:cNvSpPr>
          <p:nvPr/>
        </p:nvSpPr>
        <p:spPr bwMode="auto">
          <a:xfrm>
            <a:off x="6326188" y="2036763"/>
            <a:ext cx="1627187" cy="366712"/>
          </a:xfrm>
          <a:prstGeom prst="rect">
            <a:avLst/>
          </a:prstGeom>
          <a:noFill/>
          <a:ln w="9525">
            <a:noFill/>
            <a:miter lim="800000"/>
            <a:headEnd/>
            <a:tailEnd/>
          </a:ln>
        </p:spPr>
        <p:txBody>
          <a:bodyPr wrap="none" lIns="0" tIns="0" bIns="0">
            <a:spAutoFit/>
          </a:bodyPr>
          <a:lstStyle/>
          <a:p>
            <a:r>
              <a:rPr lang="en-US" sz="800" b="1"/>
              <a:t>Second-order neuron transmits</a:t>
            </a:r>
          </a:p>
          <a:p>
            <a:r>
              <a:rPr lang="en-US" sz="800" b="1"/>
              <a:t>signal up spinothalamic tract to</a:t>
            </a:r>
          </a:p>
          <a:p>
            <a:r>
              <a:rPr lang="en-US" sz="800" b="1"/>
              <a:t>thalamus.</a:t>
            </a:r>
          </a:p>
        </p:txBody>
      </p:sp>
      <p:sp>
        <p:nvSpPr>
          <p:cNvPr id="23598" name="Text Box 47"/>
          <p:cNvSpPr txBox="1">
            <a:spLocks noChangeArrowheads="1"/>
          </p:cNvSpPr>
          <p:nvPr/>
        </p:nvSpPr>
        <p:spPr bwMode="auto">
          <a:xfrm>
            <a:off x="6326188" y="2989263"/>
            <a:ext cx="1622425" cy="366712"/>
          </a:xfrm>
          <a:prstGeom prst="rect">
            <a:avLst/>
          </a:prstGeom>
          <a:noFill/>
          <a:ln w="9525">
            <a:noFill/>
            <a:miter lim="800000"/>
            <a:headEnd/>
            <a:tailEnd/>
          </a:ln>
        </p:spPr>
        <p:txBody>
          <a:bodyPr wrap="none" lIns="0" tIns="0" bIns="0">
            <a:spAutoFit/>
          </a:bodyPr>
          <a:lstStyle/>
          <a:p>
            <a:r>
              <a:rPr lang="en-US" sz="800" b="1"/>
              <a:t>Input from hypothalamus and</a:t>
            </a:r>
          </a:p>
          <a:p>
            <a:r>
              <a:rPr lang="en-US" sz="800" b="1"/>
              <a:t>cerebral cortex converges on</a:t>
            </a:r>
          </a:p>
          <a:p>
            <a:r>
              <a:rPr lang="en-US" sz="800" b="1"/>
              <a:t>central gray matter of midbrain.</a:t>
            </a:r>
          </a:p>
        </p:txBody>
      </p:sp>
      <p:sp>
        <p:nvSpPr>
          <p:cNvPr id="23599" name="Text Box 48"/>
          <p:cNvSpPr txBox="1">
            <a:spLocks noChangeArrowheads="1"/>
          </p:cNvSpPr>
          <p:nvPr/>
        </p:nvSpPr>
        <p:spPr bwMode="auto">
          <a:xfrm>
            <a:off x="6326188" y="3541713"/>
            <a:ext cx="1720850" cy="244475"/>
          </a:xfrm>
          <a:prstGeom prst="rect">
            <a:avLst/>
          </a:prstGeom>
          <a:noFill/>
          <a:ln w="9525">
            <a:noFill/>
            <a:miter lim="800000"/>
            <a:headEnd/>
            <a:tailEnd/>
          </a:ln>
        </p:spPr>
        <p:txBody>
          <a:bodyPr wrap="none" lIns="0" tIns="0" bIns="0">
            <a:spAutoFit/>
          </a:bodyPr>
          <a:lstStyle/>
          <a:p>
            <a:r>
              <a:rPr lang="en-US" sz="800" b="1"/>
              <a:t>Midbrain relays signal to reticular</a:t>
            </a:r>
          </a:p>
          <a:p>
            <a:r>
              <a:rPr lang="en-US" sz="800" b="1"/>
              <a:t>formation of medulla oblongata.</a:t>
            </a:r>
          </a:p>
        </p:txBody>
      </p:sp>
      <p:sp>
        <p:nvSpPr>
          <p:cNvPr id="23600" name="Text Box 49"/>
          <p:cNvSpPr txBox="1">
            <a:spLocks noChangeArrowheads="1"/>
          </p:cNvSpPr>
          <p:nvPr/>
        </p:nvSpPr>
        <p:spPr bwMode="auto">
          <a:xfrm>
            <a:off x="6326188" y="5324475"/>
            <a:ext cx="1760537" cy="488950"/>
          </a:xfrm>
          <a:prstGeom prst="rect">
            <a:avLst/>
          </a:prstGeom>
          <a:noFill/>
          <a:ln w="9525">
            <a:noFill/>
            <a:miter lim="800000"/>
            <a:headEnd/>
            <a:tailEnd/>
          </a:ln>
        </p:spPr>
        <p:txBody>
          <a:bodyPr wrap="none" lIns="0" tIns="0" bIns="0">
            <a:spAutoFit/>
          </a:bodyPr>
          <a:lstStyle/>
          <a:p>
            <a:r>
              <a:rPr lang="en-US" sz="800" b="1"/>
              <a:t>Other descending analgesic fibers</a:t>
            </a:r>
          </a:p>
          <a:p>
            <a:r>
              <a:rPr lang="en-US" sz="800" b="1"/>
              <a:t>synapse on first-order pain fiber, </a:t>
            </a:r>
          </a:p>
          <a:p>
            <a:r>
              <a:rPr lang="en-US" sz="800" b="1"/>
              <a:t>blocking pain transmission by</a:t>
            </a:r>
          </a:p>
          <a:p>
            <a:r>
              <a:rPr lang="en-US" sz="800" b="1"/>
              <a:t>means of presynaptic inhibition.</a:t>
            </a:r>
          </a:p>
        </p:txBody>
      </p:sp>
      <p:sp>
        <p:nvSpPr>
          <p:cNvPr id="23601" name="Text Box 50"/>
          <p:cNvSpPr txBox="1">
            <a:spLocks noChangeArrowheads="1"/>
          </p:cNvSpPr>
          <p:nvPr/>
        </p:nvSpPr>
        <p:spPr bwMode="auto">
          <a:xfrm>
            <a:off x="6326188" y="2578100"/>
            <a:ext cx="1785937" cy="244475"/>
          </a:xfrm>
          <a:prstGeom prst="rect">
            <a:avLst/>
          </a:prstGeom>
          <a:noFill/>
          <a:ln w="9525">
            <a:noFill/>
            <a:miter lim="800000"/>
            <a:headEnd/>
            <a:tailEnd/>
          </a:ln>
        </p:spPr>
        <p:txBody>
          <a:bodyPr wrap="none" lIns="0" tIns="0" bIns="0">
            <a:spAutoFit/>
          </a:bodyPr>
          <a:lstStyle/>
          <a:p>
            <a:r>
              <a:rPr lang="en-US" sz="800" b="1"/>
              <a:t>Third-order neuron relays signal to</a:t>
            </a:r>
          </a:p>
          <a:p>
            <a:r>
              <a:rPr lang="en-US" sz="800" b="1"/>
              <a:t>somesthetic cortex.</a:t>
            </a:r>
          </a:p>
        </p:txBody>
      </p:sp>
      <p:sp>
        <p:nvSpPr>
          <p:cNvPr id="23602" name="Rectangle 51"/>
          <p:cNvSpPr>
            <a:spLocks noChangeArrowheads="1"/>
          </p:cNvSpPr>
          <p:nvPr/>
        </p:nvSpPr>
        <p:spPr bwMode="auto">
          <a:xfrm>
            <a:off x="5068888" y="5557838"/>
            <a:ext cx="6127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Substance P</a:t>
            </a:r>
            <a:endParaRPr lang="en-US" sz="800" b="1"/>
          </a:p>
        </p:txBody>
      </p:sp>
      <p:sp>
        <p:nvSpPr>
          <p:cNvPr id="23603" name="Text Box 52"/>
          <p:cNvSpPr txBox="1">
            <a:spLocks noChangeArrowheads="1"/>
          </p:cNvSpPr>
          <p:nvPr/>
        </p:nvSpPr>
        <p:spPr bwMode="auto">
          <a:xfrm>
            <a:off x="6326188" y="3956050"/>
            <a:ext cx="1619250" cy="488950"/>
          </a:xfrm>
          <a:prstGeom prst="rect">
            <a:avLst/>
          </a:prstGeom>
          <a:noFill/>
          <a:ln w="9525">
            <a:noFill/>
            <a:miter lim="800000"/>
            <a:headEnd/>
            <a:tailEnd/>
          </a:ln>
        </p:spPr>
        <p:txBody>
          <a:bodyPr wrap="none" lIns="0" tIns="0" bIns="0">
            <a:spAutoFit/>
          </a:bodyPr>
          <a:lstStyle/>
          <a:p>
            <a:r>
              <a:rPr lang="en-US" sz="800" b="1"/>
              <a:t>Some descending analgesic</a:t>
            </a:r>
          </a:p>
          <a:p>
            <a:r>
              <a:rPr lang="en-US" sz="800" b="1"/>
              <a:t>fibers from medulla secrete</a:t>
            </a:r>
          </a:p>
          <a:p>
            <a:r>
              <a:rPr lang="en-US" sz="800" b="1"/>
              <a:t>serotonin onto inhibitory spinal</a:t>
            </a:r>
          </a:p>
          <a:p>
            <a:r>
              <a:rPr lang="en-US" sz="800" b="1"/>
              <a:t>interneurons.</a:t>
            </a:r>
          </a:p>
        </p:txBody>
      </p:sp>
      <p:sp>
        <p:nvSpPr>
          <p:cNvPr id="23604" name="Text Box 53"/>
          <p:cNvSpPr txBox="1">
            <a:spLocks noChangeArrowheads="1"/>
          </p:cNvSpPr>
          <p:nvPr/>
        </p:nvSpPr>
        <p:spPr bwMode="auto">
          <a:xfrm>
            <a:off x="6326188" y="4516438"/>
            <a:ext cx="1436687" cy="611187"/>
          </a:xfrm>
          <a:prstGeom prst="rect">
            <a:avLst/>
          </a:prstGeom>
          <a:noFill/>
          <a:ln w="9525">
            <a:noFill/>
            <a:miter lim="800000"/>
            <a:headEnd/>
            <a:tailEnd/>
          </a:ln>
        </p:spPr>
        <p:txBody>
          <a:bodyPr wrap="none" lIns="0" tIns="0" bIns="0">
            <a:spAutoFit/>
          </a:bodyPr>
          <a:lstStyle/>
          <a:p>
            <a:r>
              <a:rPr lang="en-US" sz="800" b="1"/>
              <a:t>Spinal interneurons secrete</a:t>
            </a:r>
          </a:p>
          <a:p>
            <a:r>
              <a:rPr lang="en-US" sz="800" b="1"/>
              <a:t>enkephalins, blocking pain</a:t>
            </a:r>
          </a:p>
          <a:p>
            <a:r>
              <a:rPr lang="en-US" sz="800" b="1"/>
              <a:t>transmission by means of</a:t>
            </a:r>
          </a:p>
          <a:p>
            <a:r>
              <a:rPr lang="en-US" sz="800" b="1"/>
              <a:t>postsynaptic inhibition of</a:t>
            </a:r>
          </a:p>
          <a:p>
            <a:r>
              <a:rPr lang="en-US" sz="800" b="1"/>
              <a:t>second-order pain neuron.</a:t>
            </a:r>
          </a:p>
        </p:txBody>
      </p:sp>
      <p:sp>
        <p:nvSpPr>
          <p:cNvPr id="23605" name="Text Box 54"/>
          <p:cNvSpPr txBox="1">
            <a:spLocks noChangeArrowheads="1"/>
          </p:cNvSpPr>
          <p:nvPr/>
        </p:nvSpPr>
        <p:spPr bwMode="auto">
          <a:xfrm>
            <a:off x="1485900" y="4541838"/>
            <a:ext cx="787400" cy="244475"/>
          </a:xfrm>
          <a:prstGeom prst="rect">
            <a:avLst/>
          </a:prstGeom>
          <a:noFill/>
          <a:ln w="9525">
            <a:noFill/>
            <a:miter lim="800000"/>
            <a:headEnd/>
            <a:tailEnd/>
          </a:ln>
        </p:spPr>
        <p:txBody>
          <a:bodyPr wrap="none" lIns="0" tIns="0" bIns="0">
            <a:spAutoFit/>
          </a:bodyPr>
          <a:lstStyle/>
          <a:p>
            <a:r>
              <a:rPr lang="en-US" sz="800" b="1"/>
              <a:t>Dorsal horn of</a:t>
            </a:r>
          </a:p>
          <a:p>
            <a:r>
              <a:rPr lang="en-US" sz="800" b="1"/>
              <a:t>spinal cord</a:t>
            </a:r>
          </a:p>
        </p:txBody>
      </p:sp>
      <p:sp>
        <p:nvSpPr>
          <p:cNvPr id="23606" name="Rectangle 55"/>
          <p:cNvSpPr>
            <a:spLocks noChangeArrowheads="1"/>
          </p:cNvSpPr>
          <p:nvPr/>
        </p:nvSpPr>
        <p:spPr bwMode="auto">
          <a:xfrm>
            <a:off x="2776538" y="5437188"/>
            <a:ext cx="55562" cy="122237"/>
          </a:xfrm>
          <a:prstGeom prst="rect">
            <a:avLst/>
          </a:prstGeom>
          <a:noFill/>
          <a:ln w="9525">
            <a:noFill/>
            <a:miter lim="800000"/>
            <a:headEnd/>
            <a:tailEnd/>
          </a:ln>
        </p:spPr>
        <p:txBody>
          <a:bodyPr wrap="none" lIns="0" tIns="0" rIns="0" bIns="0">
            <a:spAutoFit/>
          </a:bodyPr>
          <a:lstStyle/>
          <a:p>
            <a:r>
              <a:rPr lang="en-US" sz="800" b="1">
                <a:solidFill>
                  <a:srgbClr val="FFFFFF"/>
                </a:solidFill>
                <a:latin typeface="Symbol" pitchFamily="18" charset="2"/>
              </a:rPr>
              <a:t>-</a:t>
            </a:r>
            <a:endParaRPr lang="en-US" sz="800" b="1">
              <a:latin typeface="Symbol" pitchFamily="18" charset="2"/>
            </a:endParaRPr>
          </a:p>
        </p:txBody>
      </p:sp>
      <p:sp>
        <p:nvSpPr>
          <p:cNvPr id="23607" name="Rectangle 56"/>
          <p:cNvSpPr>
            <a:spLocks noChangeArrowheads="1"/>
          </p:cNvSpPr>
          <p:nvPr/>
        </p:nvSpPr>
        <p:spPr bwMode="auto">
          <a:xfrm>
            <a:off x="3249613" y="5165725"/>
            <a:ext cx="55562" cy="122238"/>
          </a:xfrm>
          <a:prstGeom prst="rect">
            <a:avLst/>
          </a:prstGeom>
          <a:noFill/>
          <a:ln w="9525">
            <a:noFill/>
            <a:miter lim="800000"/>
            <a:headEnd/>
            <a:tailEnd/>
          </a:ln>
        </p:spPr>
        <p:txBody>
          <a:bodyPr wrap="none" lIns="0" tIns="0" rIns="0" bIns="0">
            <a:spAutoFit/>
          </a:bodyPr>
          <a:lstStyle/>
          <a:p>
            <a:r>
              <a:rPr lang="en-US" sz="800" b="1">
                <a:solidFill>
                  <a:srgbClr val="FFFFFF"/>
                </a:solidFill>
                <a:latin typeface="Symbol" pitchFamily="18" charset="2"/>
              </a:rPr>
              <a:t>-</a:t>
            </a:r>
            <a:endParaRPr lang="en-US" sz="800" b="1">
              <a:latin typeface="Symbol" pitchFamily="18" charset="2"/>
            </a:endParaRPr>
          </a:p>
        </p:txBody>
      </p:sp>
      <p:sp>
        <p:nvSpPr>
          <p:cNvPr id="4" name="TextBox 24"/>
          <p:cNvSpPr txBox="1">
            <a:spLocks noChangeArrowheads="1"/>
          </p:cNvSpPr>
          <p:nvPr/>
        </p:nvSpPr>
        <p:spPr bwMode="auto">
          <a:xfrm>
            <a:off x="1781175" y="1081088"/>
            <a:ext cx="5546725" cy="214312"/>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p:spPr>
        <p:txBody>
          <a:bodyPr/>
          <a:lstStyle/>
          <a:p>
            <a:r>
              <a:rPr lang="en-US" smtClean="0">
                <a:latin typeface="Arial" pitchFamily="34" charset="0"/>
              </a:rPr>
              <a:t>16-</a:t>
            </a:r>
            <a:fld id="{A57B8A73-BAF1-450C-9DB3-20D763DF2262}" type="slidenum">
              <a:rPr lang="en-US" smtClean="0">
                <a:latin typeface="Arial" pitchFamily="34" charset="0"/>
              </a:rPr>
              <a:pPr/>
              <a:t>22</a:t>
            </a:fld>
            <a:endParaRPr lang="en-US" smtClean="0">
              <a:latin typeface="Arial" pitchFamily="34" charset="0"/>
            </a:endParaRPr>
          </a:p>
        </p:txBody>
      </p:sp>
      <p:sp>
        <p:nvSpPr>
          <p:cNvPr id="24579" name="Rectangle 2"/>
          <p:cNvSpPr>
            <a:spLocks noGrp="1" noChangeArrowheads="1"/>
          </p:cNvSpPr>
          <p:nvPr>
            <p:ph type="title"/>
          </p:nvPr>
        </p:nvSpPr>
        <p:spPr>
          <a:xfrm>
            <a:off x="0" y="0"/>
            <a:ext cx="9144000" cy="1143000"/>
          </a:xfrm>
        </p:spPr>
        <p:txBody>
          <a:bodyPr/>
          <a:lstStyle/>
          <a:p>
            <a:pPr eaLnBrk="1" hangingPunct="1"/>
            <a:r>
              <a:rPr lang="en-US" smtClean="0"/>
              <a:t>Chemical Sense - Taste</a:t>
            </a:r>
          </a:p>
        </p:txBody>
      </p:sp>
      <p:sp>
        <p:nvSpPr>
          <p:cNvPr id="24580" name="Rectangle 3"/>
          <p:cNvSpPr>
            <a:spLocks noGrp="1" noChangeArrowheads="1"/>
          </p:cNvSpPr>
          <p:nvPr>
            <p:ph type="body" idx="1"/>
          </p:nvPr>
        </p:nvSpPr>
        <p:spPr>
          <a:xfrm>
            <a:off x="542925" y="1004888"/>
            <a:ext cx="7620000" cy="5678487"/>
          </a:xfrm>
        </p:spPr>
        <p:txBody>
          <a:bodyPr/>
          <a:lstStyle/>
          <a:p>
            <a:pPr eaLnBrk="1" hangingPunct="1"/>
            <a:r>
              <a:rPr lang="en-US" sz="2800" smtClean="0"/>
              <a:t>gustation</a:t>
            </a:r>
            <a:r>
              <a:rPr lang="en-US" sz="2800" b="0" smtClean="0"/>
              <a:t> (taste) – sensation that results from action of chemicals on taste buds</a:t>
            </a:r>
          </a:p>
          <a:p>
            <a:pPr lvl="1" eaLnBrk="1" hangingPunct="1"/>
            <a:r>
              <a:rPr lang="en-US" sz="2000" b="0" smtClean="0"/>
              <a:t>4000 - taste buds mainly on tongue</a:t>
            </a:r>
          </a:p>
          <a:p>
            <a:pPr lvl="1" eaLnBrk="1" hangingPunct="1"/>
            <a:r>
              <a:rPr lang="en-US" sz="2000" b="0" smtClean="0"/>
              <a:t>inside cheeks, and on soft palate, pharynx, and epiglottis</a:t>
            </a:r>
          </a:p>
          <a:p>
            <a:pPr eaLnBrk="1" hangingPunct="1"/>
            <a:r>
              <a:rPr lang="en-US" sz="2800" smtClean="0"/>
              <a:t>lingual papillae</a:t>
            </a:r>
          </a:p>
          <a:p>
            <a:pPr lvl="1" eaLnBrk="1" hangingPunct="1"/>
            <a:r>
              <a:rPr lang="en-US" sz="2400" smtClean="0"/>
              <a:t>filiform </a:t>
            </a:r>
            <a:r>
              <a:rPr lang="en-US" sz="2000" b="0" smtClean="0"/>
              <a:t>- no taste buds </a:t>
            </a:r>
          </a:p>
          <a:p>
            <a:pPr lvl="2" eaLnBrk="1" hangingPunct="1"/>
            <a:r>
              <a:rPr lang="en-US" sz="1800" b="0" smtClean="0"/>
              <a:t>important for food texture</a:t>
            </a:r>
          </a:p>
          <a:p>
            <a:pPr lvl="1" eaLnBrk="1" hangingPunct="1"/>
            <a:r>
              <a:rPr lang="en-US" sz="2400" smtClean="0"/>
              <a:t>foliate</a:t>
            </a:r>
            <a:r>
              <a:rPr lang="en-US" sz="2400" b="0" smtClean="0"/>
              <a:t> - </a:t>
            </a:r>
            <a:r>
              <a:rPr lang="en-US" sz="2000" b="0" smtClean="0"/>
              <a:t>no taste buds</a:t>
            </a:r>
          </a:p>
          <a:p>
            <a:pPr lvl="2" eaLnBrk="1" hangingPunct="1"/>
            <a:r>
              <a:rPr lang="en-US" sz="1800" b="0" smtClean="0"/>
              <a:t>weakly developed in humans</a:t>
            </a:r>
          </a:p>
          <a:p>
            <a:pPr lvl="1" eaLnBrk="1" hangingPunct="1"/>
            <a:r>
              <a:rPr lang="en-US" sz="2400" smtClean="0"/>
              <a:t>fungiform</a:t>
            </a:r>
          </a:p>
          <a:p>
            <a:pPr lvl="2" eaLnBrk="1" hangingPunct="1"/>
            <a:r>
              <a:rPr lang="en-US" sz="2000" b="0" smtClean="0"/>
              <a:t>at tips and sides of tongue</a:t>
            </a:r>
          </a:p>
          <a:p>
            <a:pPr lvl="1" eaLnBrk="1" hangingPunct="1"/>
            <a:r>
              <a:rPr lang="en-US" sz="2400" smtClean="0"/>
              <a:t>vallate (circumvallate)</a:t>
            </a:r>
          </a:p>
          <a:p>
            <a:pPr lvl="2" eaLnBrk="1" hangingPunct="1"/>
            <a:r>
              <a:rPr lang="en-US" sz="2000" b="0" smtClean="0"/>
              <a:t>at rear of tongue</a:t>
            </a:r>
          </a:p>
          <a:p>
            <a:pPr lvl="2" eaLnBrk="1" hangingPunct="1"/>
            <a:r>
              <a:rPr lang="en-US" sz="2000" b="0" smtClean="0"/>
              <a:t>contains 1/2 of all taste buds</a:t>
            </a:r>
            <a:endParaRPr lang="en-US" sz="2000" smtClean="0"/>
          </a:p>
        </p:txBody>
      </p:sp>
      <p:sp>
        <p:nvSpPr>
          <p:cNvPr id="24581" name="Text Box 10"/>
          <p:cNvSpPr txBox="1">
            <a:spLocks noChangeArrowheads="1"/>
          </p:cNvSpPr>
          <p:nvPr/>
        </p:nvSpPr>
        <p:spPr bwMode="auto">
          <a:xfrm>
            <a:off x="6107113" y="6332538"/>
            <a:ext cx="1814512" cy="427037"/>
          </a:xfrm>
          <a:prstGeom prst="rect">
            <a:avLst/>
          </a:prstGeom>
          <a:noFill/>
          <a:ln w="9525" algn="ctr">
            <a:noFill/>
            <a:miter lim="800000"/>
            <a:headEnd/>
            <a:tailEnd/>
          </a:ln>
        </p:spPr>
        <p:txBody>
          <a:bodyPr>
            <a:spAutoFit/>
          </a:bodyPr>
          <a:lstStyle/>
          <a:p>
            <a:pPr>
              <a:spcBef>
                <a:spcPct val="50000"/>
              </a:spcBef>
            </a:pPr>
            <a:r>
              <a:rPr lang="en-US" sz="2200"/>
              <a:t>Figure 16.6a</a:t>
            </a:r>
          </a:p>
        </p:txBody>
      </p:sp>
      <p:sp>
        <p:nvSpPr>
          <p:cNvPr id="24582" name="TextBox 24"/>
          <p:cNvSpPr txBox="1">
            <a:spLocks noChangeArrowheads="1"/>
          </p:cNvSpPr>
          <p:nvPr/>
        </p:nvSpPr>
        <p:spPr bwMode="auto">
          <a:xfrm>
            <a:off x="5305425" y="2846388"/>
            <a:ext cx="3403600" cy="184150"/>
          </a:xfrm>
          <a:prstGeom prst="rect">
            <a:avLst/>
          </a:prstGeom>
          <a:noFill/>
          <a:ln w="9525">
            <a:noFill/>
            <a:miter lim="800000"/>
            <a:headEnd/>
            <a:tailEnd/>
          </a:ln>
        </p:spPr>
        <p:txBody>
          <a:bodyPr>
            <a:spAutoFit/>
          </a:bodyPr>
          <a:lstStyle/>
          <a:p>
            <a:pPr algn="ctr"/>
            <a:r>
              <a:rPr lang="en-US" sz="600">
                <a:cs typeface="Arial" pitchFamily="34" charset="0"/>
              </a:rPr>
              <a:t>Copyright © The McGraw-Hill Companies, Inc. Permission required for reproduction or display.</a:t>
            </a:r>
          </a:p>
        </p:txBody>
      </p:sp>
      <p:pic>
        <p:nvPicPr>
          <p:cNvPr id="24583" name="Picture 2" descr="sal25693_16_06a"/>
          <p:cNvPicPr>
            <a:picLocks noChangeAspect="1" noChangeArrowheads="1"/>
          </p:cNvPicPr>
          <p:nvPr/>
        </p:nvPicPr>
        <p:blipFill>
          <a:blip r:embed="rId2" cstate="print"/>
          <a:srcRect/>
          <a:stretch>
            <a:fillRect/>
          </a:stretch>
        </p:blipFill>
        <p:spPr bwMode="auto">
          <a:xfrm>
            <a:off x="6316663" y="3136900"/>
            <a:ext cx="1905000" cy="3049588"/>
          </a:xfrm>
          <a:prstGeom prst="rect">
            <a:avLst/>
          </a:prstGeom>
          <a:noFill/>
          <a:ln w="9525">
            <a:noFill/>
            <a:miter lim="800000"/>
            <a:headEnd/>
            <a:tailEnd/>
          </a:ln>
        </p:spPr>
      </p:pic>
      <p:sp>
        <p:nvSpPr>
          <p:cNvPr id="24584" name="Rectangle 5"/>
          <p:cNvSpPr>
            <a:spLocks noChangeArrowheads="1"/>
          </p:cNvSpPr>
          <p:nvPr/>
        </p:nvSpPr>
        <p:spPr bwMode="auto">
          <a:xfrm>
            <a:off x="5360988" y="3586163"/>
            <a:ext cx="82391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Lingual tonsil</a:t>
            </a:r>
            <a:endParaRPr lang="en-US" sz="1000" b="1"/>
          </a:p>
        </p:txBody>
      </p:sp>
      <p:sp>
        <p:nvSpPr>
          <p:cNvPr id="24585" name="Rectangle 6"/>
          <p:cNvSpPr>
            <a:spLocks noChangeArrowheads="1"/>
          </p:cNvSpPr>
          <p:nvPr/>
        </p:nvSpPr>
        <p:spPr bwMode="auto">
          <a:xfrm>
            <a:off x="5360988" y="3906838"/>
            <a:ext cx="8572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Palatine tonsil</a:t>
            </a:r>
            <a:endParaRPr lang="en-US" sz="1000" b="1"/>
          </a:p>
        </p:txBody>
      </p:sp>
      <p:sp>
        <p:nvSpPr>
          <p:cNvPr id="24586" name="Rectangle 7"/>
          <p:cNvSpPr>
            <a:spLocks noChangeArrowheads="1"/>
          </p:cNvSpPr>
          <p:nvPr/>
        </p:nvSpPr>
        <p:spPr bwMode="auto">
          <a:xfrm>
            <a:off x="5360988" y="3305175"/>
            <a:ext cx="577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Epiglottis</a:t>
            </a:r>
            <a:endParaRPr lang="en-US" sz="1000" b="1"/>
          </a:p>
        </p:txBody>
      </p:sp>
      <p:sp>
        <p:nvSpPr>
          <p:cNvPr id="24587" name="Freeform 8"/>
          <p:cNvSpPr>
            <a:spLocks/>
          </p:cNvSpPr>
          <p:nvPr/>
        </p:nvSpPr>
        <p:spPr bwMode="auto">
          <a:xfrm>
            <a:off x="6205538" y="3651250"/>
            <a:ext cx="773112" cy="177800"/>
          </a:xfrm>
          <a:custGeom>
            <a:avLst/>
            <a:gdLst>
              <a:gd name="T0" fmla="*/ 2147483647 w 939"/>
              <a:gd name="T1" fmla="*/ 2147483647 h 217"/>
              <a:gd name="T2" fmla="*/ 2147483647 w 939"/>
              <a:gd name="T3" fmla="*/ 0 h 217"/>
              <a:gd name="T4" fmla="*/ 0 w 939"/>
              <a:gd name="T5" fmla="*/ 0 h 217"/>
              <a:gd name="T6" fmla="*/ 0 60000 65536"/>
              <a:gd name="T7" fmla="*/ 0 60000 65536"/>
              <a:gd name="T8" fmla="*/ 0 60000 65536"/>
              <a:gd name="T9" fmla="*/ 0 w 939"/>
              <a:gd name="T10" fmla="*/ 0 h 217"/>
              <a:gd name="T11" fmla="*/ 939 w 939"/>
              <a:gd name="T12" fmla="*/ 217 h 217"/>
            </a:gdLst>
            <a:ahLst/>
            <a:cxnLst>
              <a:cxn ang="T6">
                <a:pos x="T0" y="T1"/>
              </a:cxn>
              <a:cxn ang="T7">
                <a:pos x="T2" y="T3"/>
              </a:cxn>
              <a:cxn ang="T8">
                <a:pos x="T4" y="T5"/>
              </a:cxn>
            </a:cxnLst>
            <a:rect l="T9" t="T10" r="T11" b="T12"/>
            <a:pathLst>
              <a:path w="939" h="217">
                <a:moveTo>
                  <a:pt x="939" y="217"/>
                </a:moveTo>
                <a:lnTo>
                  <a:pt x="508" y="0"/>
                </a:lnTo>
                <a:lnTo>
                  <a:pt x="0" y="0"/>
                </a:lnTo>
              </a:path>
            </a:pathLst>
          </a:custGeom>
          <a:noFill/>
          <a:ln w="15875">
            <a:solidFill>
              <a:srgbClr val="000000"/>
            </a:solidFill>
            <a:round/>
            <a:headEnd/>
            <a:tailEnd/>
          </a:ln>
        </p:spPr>
        <p:txBody>
          <a:bodyPr/>
          <a:lstStyle/>
          <a:p>
            <a:endParaRPr lang="en-US" sz="1000">
              <a:latin typeface="Times New Roman" pitchFamily="18" charset="0"/>
            </a:endParaRPr>
          </a:p>
        </p:txBody>
      </p:sp>
      <p:sp>
        <p:nvSpPr>
          <p:cNvPr id="24588" name="Line 9"/>
          <p:cNvSpPr>
            <a:spLocks noChangeShapeType="1"/>
          </p:cNvSpPr>
          <p:nvPr/>
        </p:nvSpPr>
        <p:spPr bwMode="auto">
          <a:xfrm flipH="1">
            <a:off x="6248400" y="3975100"/>
            <a:ext cx="293688" cy="0"/>
          </a:xfrm>
          <a:prstGeom prst="line">
            <a:avLst/>
          </a:prstGeom>
          <a:noFill/>
          <a:ln w="15875">
            <a:solidFill>
              <a:srgbClr val="000000"/>
            </a:solidFill>
            <a:round/>
            <a:headEnd/>
            <a:tailEnd/>
          </a:ln>
        </p:spPr>
        <p:txBody>
          <a:bodyPr/>
          <a:lstStyle/>
          <a:p>
            <a:endParaRPr lang="en-US"/>
          </a:p>
        </p:txBody>
      </p:sp>
      <p:sp>
        <p:nvSpPr>
          <p:cNvPr id="24589" name="Line 10"/>
          <p:cNvSpPr>
            <a:spLocks noChangeShapeType="1"/>
          </p:cNvSpPr>
          <p:nvPr/>
        </p:nvSpPr>
        <p:spPr bwMode="auto">
          <a:xfrm flipH="1">
            <a:off x="6016625" y="3376613"/>
            <a:ext cx="950913" cy="1587"/>
          </a:xfrm>
          <a:prstGeom prst="line">
            <a:avLst/>
          </a:prstGeom>
          <a:noFill/>
          <a:ln w="15875">
            <a:solidFill>
              <a:srgbClr val="000000"/>
            </a:solidFill>
            <a:round/>
            <a:headEnd/>
            <a:tailEnd/>
          </a:ln>
        </p:spPr>
        <p:txBody>
          <a:bodyPr/>
          <a:lstStyle/>
          <a:p>
            <a:endParaRPr lang="en-US"/>
          </a:p>
        </p:txBody>
      </p:sp>
      <p:sp>
        <p:nvSpPr>
          <p:cNvPr id="24590" name="Line 11"/>
          <p:cNvSpPr>
            <a:spLocks noChangeShapeType="1"/>
          </p:cNvSpPr>
          <p:nvPr/>
        </p:nvSpPr>
        <p:spPr bwMode="auto">
          <a:xfrm flipH="1" flipV="1">
            <a:off x="6629400" y="5591175"/>
            <a:ext cx="393700" cy="233363"/>
          </a:xfrm>
          <a:prstGeom prst="line">
            <a:avLst/>
          </a:prstGeom>
          <a:noFill/>
          <a:ln w="15875">
            <a:solidFill>
              <a:srgbClr val="000000"/>
            </a:solidFill>
            <a:round/>
            <a:headEnd/>
            <a:tailEnd/>
          </a:ln>
        </p:spPr>
        <p:txBody>
          <a:bodyPr/>
          <a:lstStyle/>
          <a:p>
            <a:endParaRPr lang="en-US"/>
          </a:p>
        </p:txBody>
      </p:sp>
      <p:sp>
        <p:nvSpPr>
          <p:cNvPr id="24591" name="Freeform 12"/>
          <p:cNvSpPr>
            <a:spLocks/>
          </p:cNvSpPr>
          <p:nvPr/>
        </p:nvSpPr>
        <p:spPr bwMode="auto">
          <a:xfrm>
            <a:off x="6069013" y="5588000"/>
            <a:ext cx="966787" cy="147638"/>
          </a:xfrm>
          <a:custGeom>
            <a:avLst/>
            <a:gdLst>
              <a:gd name="T0" fmla="*/ 0 w 1176"/>
              <a:gd name="T1" fmla="*/ 0 h 179"/>
              <a:gd name="T2" fmla="*/ 2147483647 w 1176"/>
              <a:gd name="T3" fmla="*/ 0 h 179"/>
              <a:gd name="T4" fmla="*/ 2147483647 w 1176"/>
              <a:gd name="T5" fmla="*/ 2147483647 h 179"/>
              <a:gd name="T6" fmla="*/ 0 60000 65536"/>
              <a:gd name="T7" fmla="*/ 0 60000 65536"/>
              <a:gd name="T8" fmla="*/ 0 60000 65536"/>
              <a:gd name="T9" fmla="*/ 0 w 1176"/>
              <a:gd name="T10" fmla="*/ 0 h 179"/>
              <a:gd name="T11" fmla="*/ 1176 w 1176"/>
              <a:gd name="T12" fmla="*/ 179 h 179"/>
            </a:gdLst>
            <a:ahLst/>
            <a:cxnLst>
              <a:cxn ang="T6">
                <a:pos x="T0" y="T1"/>
              </a:cxn>
              <a:cxn ang="T7">
                <a:pos x="T2" y="T3"/>
              </a:cxn>
              <a:cxn ang="T8">
                <a:pos x="T4" y="T5"/>
              </a:cxn>
            </a:cxnLst>
            <a:rect l="T9" t="T10" r="T11" b="T12"/>
            <a:pathLst>
              <a:path w="1176" h="179">
                <a:moveTo>
                  <a:pt x="0" y="0"/>
                </a:moveTo>
                <a:lnTo>
                  <a:pt x="860" y="0"/>
                </a:lnTo>
                <a:lnTo>
                  <a:pt x="1176" y="179"/>
                </a:lnTo>
              </a:path>
            </a:pathLst>
          </a:custGeom>
          <a:noFill/>
          <a:ln w="15875">
            <a:solidFill>
              <a:srgbClr val="000000"/>
            </a:solidFill>
            <a:round/>
            <a:headEnd/>
            <a:tailEnd/>
          </a:ln>
        </p:spPr>
        <p:txBody>
          <a:bodyPr/>
          <a:lstStyle/>
          <a:p>
            <a:endParaRPr lang="en-US" sz="1000">
              <a:latin typeface="Times New Roman" pitchFamily="18" charset="0"/>
            </a:endParaRPr>
          </a:p>
        </p:txBody>
      </p:sp>
      <p:sp>
        <p:nvSpPr>
          <p:cNvPr id="24592" name="Line 13"/>
          <p:cNvSpPr>
            <a:spLocks noChangeShapeType="1"/>
          </p:cNvSpPr>
          <p:nvPr/>
        </p:nvSpPr>
        <p:spPr bwMode="auto">
          <a:xfrm flipH="1" flipV="1">
            <a:off x="6794500" y="4497388"/>
            <a:ext cx="160338" cy="100012"/>
          </a:xfrm>
          <a:prstGeom prst="line">
            <a:avLst/>
          </a:prstGeom>
          <a:noFill/>
          <a:ln w="15875">
            <a:solidFill>
              <a:srgbClr val="000000"/>
            </a:solidFill>
            <a:round/>
            <a:headEnd/>
            <a:tailEnd/>
          </a:ln>
        </p:spPr>
        <p:txBody>
          <a:bodyPr/>
          <a:lstStyle/>
          <a:p>
            <a:endParaRPr lang="en-US"/>
          </a:p>
        </p:txBody>
      </p:sp>
      <p:sp>
        <p:nvSpPr>
          <p:cNvPr id="24593" name="Freeform 14"/>
          <p:cNvSpPr>
            <a:spLocks/>
          </p:cNvSpPr>
          <p:nvPr/>
        </p:nvSpPr>
        <p:spPr bwMode="auto">
          <a:xfrm>
            <a:off x="5916613" y="4497388"/>
            <a:ext cx="1128712" cy="57150"/>
          </a:xfrm>
          <a:custGeom>
            <a:avLst/>
            <a:gdLst>
              <a:gd name="T0" fmla="*/ 2147483647 w 1371"/>
              <a:gd name="T1" fmla="*/ 2147483647 h 70"/>
              <a:gd name="T2" fmla="*/ 2147483647 w 1371"/>
              <a:gd name="T3" fmla="*/ 0 h 70"/>
              <a:gd name="T4" fmla="*/ 0 w 1371"/>
              <a:gd name="T5" fmla="*/ 0 h 70"/>
              <a:gd name="T6" fmla="*/ 0 60000 65536"/>
              <a:gd name="T7" fmla="*/ 0 60000 65536"/>
              <a:gd name="T8" fmla="*/ 0 60000 65536"/>
              <a:gd name="T9" fmla="*/ 0 w 1371"/>
              <a:gd name="T10" fmla="*/ 0 h 70"/>
              <a:gd name="T11" fmla="*/ 1371 w 1371"/>
              <a:gd name="T12" fmla="*/ 70 h 70"/>
            </a:gdLst>
            <a:ahLst/>
            <a:cxnLst>
              <a:cxn ang="T6">
                <a:pos x="T0" y="T1"/>
              </a:cxn>
              <a:cxn ang="T7">
                <a:pos x="T2" y="T3"/>
              </a:cxn>
              <a:cxn ang="T8">
                <a:pos x="T4" y="T5"/>
              </a:cxn>
            </a:cxnLst>
            <a:rect l="T9" t="T10" r="T11" b="T12"/>
            <a:pathLst>
              <a:path w="1371" h="70">
                <a:moveTo>
                  <a:pt x="1371" y="70"/>
                </a:moveTo>
                <a:lnTo>
                  <a:pt x="1246" y="0"/>
                </a:lnTo>
                <a:lnTo>
                  <a:pt x="0" y="0"/>
                </a:lnTo>
              </a:path>
            </a:pathLst>
          </a:custGeom>
          <a:noFill/>
          <a:ln w="15875">
            <a:solidFill>
              <a:srgbClr val="000000"/>
            </a:solidFill>
            <a:round/>
            <a:headEnd/>
            <a:tailEnd/>
          </a:ln>
        </p:spPr>
        <p:txBody>
          <a:bodyPr/>
          <a:lstStyle/>
          <a:p>
            <a:endParaRPr lang="en-US" sz="1000">
              <a:latin typeface="Times New Roman" pitchFamily="18" charset="0"/>
            </a:endParaRPr>
          </a:p>
        </p:txBody>
      </p:sp>
      <p:sp>
        <p:nvSpPr>
          <p:cNvPr id="24594" name="Line 15"/>
          <p:cNvSpPr>
            <a:spLocks noChangeShapeType="1"/>
          </p:cNvSpPr>
          <p:nvPr/>
        </p:nvSpPr>
        <p:spPr bwMode="auto">
          <a:xfrm>
            <a:off x="5908675" y="4870450"/>
            <a:ext cx="658813" cy="1588"/>
          </a:xfrm>
          <a:prstGeom prst="line">
            <a:avLst/>
          </a:prstGeom>
          <a:noFill/>
          <a:ln w="15875">
            <a:solidFill>
              <a:srgbClr val="000000"/>
            </a:solidFill>
            <a:round/>
            <a:headEnd/>
            <a:tailEnd/>
          </a:ln>
        </p:spPr>
        <p:txBody>
          <a:bodyPr/>
          <a:lstStyle/>
          <a:p>
            <a:endParaRPr lang="en-US"/>
          </a:p>
        </p:txBody>
      </p:sp>
      <p:sp>
        <p:nvSpPr>
          <p:cNvPr id="24595" name="Line 16"/>
          <p:cNvSpPr>
            <a:spLocks noChangeShapeType="1"/>
          </p:cNvSpPr>
          <p:nvPr/>
        </p:nvSpPr>
        <p:spPr bwMode="auto">
          <a:xfrm>
            <a:off x="6386513" y="4875213"/>
            <a:ext cx="166687" cy="117475"/>
          </a:xfrm>
          <a:prstGeom prst="line">
            <a:avLst/>
          </a:prstGeom>
          <a:noFill/>
          <a:ln w="15875">
            <a:solidFill>
              <a:srgbClr val="000000"/>
            </a:solidFill>
            <a:round/>
            <a:headEnd/>
            <a:tailEnd/>
          </a:ln>
        </p:spPr>
        <p:txBody>
          <a:bodyPr/>
          <a:lstStyle/>
          <a:p>
            <a:endParaRPr lang="en-US"/>
          </a:p>
        </p:txBody>
      </p:sp>
      <p:sp>
        <p:nvSpPr>
          <p:cNvPr id="24596" name="Text Box 17"/>
          <p:cNvSpPr txBox="1">
            <a:spLocks noChangeArrowheads="1"/>
          </p:cNvSpPr>
          <p:nvPr/>
        </p:nvSpPr>
        <p:spPr bwMode="auto">
          <a:xfrm>
            <a:off x="5360988" y="4411663"/>
            <a:ext cx="561975" cy="304800"/>
          </a:xfrm>
          <a:prstGeom prst="rect">
            <a:avLst/>
          </a:prstGeom>
          <a:noFill/>
          <a:ln w="9525">
            <a:noFill/>
            <a:miter lim="800000"/>
            <a:headEnd/>
            <a:tailEnd/>
          </a:ln>
        </p:spPr>
        <p:txBody>
          <a:bodyPr wrap="none" lIns="0" tIns="0" bIns="0">
            <a:spAutoFit/>
          </a:bodyPr>
          <a:lstStyle/>
          <a:p>
            <a:r>
              <a:rPr lang="en-US" sz="1000" b="1"/>
              <a:t>Vallate</a:t>
            </a:r>
          </a:p>
          <a:p>
            <a:r>
              <a:rPr lang="en-US" sz="1000" b="1"/>
              <a:t>papillae</a:t>
            </a:r>
          </a:p>
        </p:txBody>
      </p:sp>
      <p:sp>
        <p:nvSpPr>
          <p:cNvPr id="24597" name="Text Box 18"/>
          <p:cNvSpPr txBox="1">
            <a:spLocks noChangeArrowheads="1"/>
          </p:cNvSpPr>
          <p:nvPr/>
        </p:nvSpPr>
        <p:spPr bwMode="auto">
          <a:xfrm>
            <a:off x="5360988" y="4787900"/>
            <a:ext cx="561975" cy="304800"/>
          </a:xfrm>
          <a:prstGeom prst="rect">
            <a:avLst/>
          </a:prstGeom>
          <a:noFill/>
          <a:ln w="9525">
            <a:noFill/>
            <a:miter lim="800000"/>
            <a:headEnd/>
            <a:tailEnd/>
          </a:ln>
        </p:spPr>
        <p:txBody>
          <a:bodyPr wrap="none" lIns="0" tIns="0" bIns="0">
            <a:spAutoFit/>
          </a:bodyPr>
          <a:lstStyle/>
          <a:p>
            <a:r>
              <a:rPr lang="en-US" sz="1000" b="1"/>
              <a:t>Foliate</a:t>
            </a:r>
          </a:p>
          <a:p>
            <a:r>
              <a:rPr lang="en-US" sz="1000" b="1"/>
              <a:t>papillae</a:t>
            </a:r>
          </a:p>
        </p:txBody>
      </p:sp>
      <p:sp>
        <p:nvSpPr>
          <p:cNvPr id="24598" name="Text Box 19"/>
          <p:cNvSpPr txBox="1">
            <a:spLocks noChangeArrowheads="1"/>
          </p:cNvSpPr>
          <p:nvPr/>
        </p:nvSpPr>
        <p:spPr bwMode="auto">
          <a:xfrm>
            <a:off x="5360988" y="5507038"/>
            <a:ext cx="720725" cy="304800"/>
          </a:xfrm>
          <a:prstGeom prst="rect">
            <a:avLst/>
          </a:prstGeom>
          <a:noFill/>
          <a:ln w="9525">
            <a:noFill/>
            <a:miter lim="800000"/>
            <a:headEnd/>
            <a:tailEnd/>
          </a:ln>
        </p:spPr>
        <p:txBody>
          <a:bodyPr wrap="none" lIns="0" tIns="0" bIns="0">
            <a:spAutoFit/>
          </a:bodyPr>
          <a:lstStyle/>
          <a:p>
            <a:r>
              <a:rPr lang="en-US" sz="1000" b="1"/>
              <a:t>Fungiform</a:t>
            </a:r>
          </a:p>
          <a:p>
            <a:r>
              <a:rPr lang="en-US" sz="1000" b="1"/>
              <a:t>papillae</a:t>
            </a:r>
          </a:p>
        </p:txBody>
      </p:sp>
      <p:sp>
        <p:nvSpPr>
          <p:cNvPr id="24599" name="Text Box 20"/>
          <p:cNvSpPr txBox="1">
            <a:spLocks noChangeArrowheads="1"/>
          </p:cNvSpPr>
          <p:nvPr/>
        </p:nvSpPr>
        <p:spPr bwMode="auto">
          <a:xfrm>
            <a:off x="5556250" y="6061075"/>
            <a:ext cx="741363" cy="152400"/>
          </a:xfrm>
          <a:prstGeom prst="rect">
            <a:avLst/>
          </a:prstGeom>
          <a:noFill/>
          <a:ln w="9525">
            <a:noFill/>
            <a:miter lim="800000"/>
            <a:headEnd/>
            <a:tailEnd/>
          </a:ln>
        </p:spPr>
        <p:txBody>
          <a:bodyPr wrap="none" lIns="0" tIns="0" bIns="0">
            <a:spAutoFit/>
          </a:bodyPr>
          <a:lstStyle/>
          <a:p>
            <a:r>
              <a:rPr lang="en-US" sz="1000" b="1"/>
              <a:t>(a) Tongue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p>
            <a:r>
              <a:rPr lang="en-US" smtClean="0">
                <a:latin typeface="Arial" pitchFamily="34" charset="0"/>
              </a:rPr>
              <a:t>16-</a:t>
            </a:r>
            <a:fld id="{3B29AC31-40A8-428D-90F4-827C9AA26214}" type="slidenum">
              <a:rPr lang="en-US" smtClean="0">
                <a:latin typeface="Arial" pitchFamily="34" charset="0"/>
              </a:rPr>
              <a:pPr/>
              <a:t>23</a:t>
            </a:fld>
            <a:endParaRPr lang="en-US" smtClean="0">
              <a:latin typeface="Arial" pitchFamily="34" charset="0"/>
            </a:endParaRPr>
          </a:p>
        </p:txBody>
      </p:sp>
      <p:sp>
        <p:nvSpPr>
          <p:cNvPr id="25603" name="Rectangle 2"/>
          <p:cNvSpPr>
            <a:spLocks noGrp="1" noChangeArrowheads="1"/>
          </p:cNvSpPr>
          <p:nvPr>
            <p:ph type="title"/>
          </p:nvPr>
        </p:nvSpPr>
        <p:spPr>
          <a:xfrm>
            <a:off x="4629150" y="0"/>
            <a:ext cx="3890963" cy="1300163"/>
          </a:xfrm>
        </p:spPr>
        <p:txBody>
          <a:bodyPr/>
          <a:lstStyle/>
          <a:p>
            <a:pPr eaLnBrk="1" hangingPunct="1"/>
            <a:r>
              <a:rPr lang="en-US" smtClean="0"/>
              <a:t>Taste Bud Structure</a:t>
            </a:r>
          </a:p>
        </p:txBody>
      </p:sp>
      <p:sp>
        <p:nvSpPr>
          <p:cNvPr id="9219" name="Rectangle 3"/>
          <p:cNvSpPr>
            <a:spLocks noGrp="1" noChangeArrowheads="1"/>
          </p:cNvSpPr>
          <p:nvPr>
            <p:ph type="body" idx="1"/>
          </p:nvPr>
        </p:nvSpPr>
        <p:spPr>
          <a:xfrm>
            <a:off x="228600" y="514350"/>
            <a:ext cx="4495800" cy="6615113"/>
          </a:xfrm>
          <a:effectLst>
            <a:outerShdw dist="35921" dir="2700000" algn="ctr" rotWithShape="0">
              <a:schemeClr val="bg1"/>
            </a:outerShdw>
          </a:effectLst>
        </p:spPr>
        <p:txBody>
          <a:bodyPr/>
          <a:lstStyle/>
          <a:p>
            <a:pPr eaLnBrk="1" hangingPunct="1">
              <a:lnSpc>
                <a:spcPct val="80000"/>
              </a:lnSpc>
              <a:defRPr/>
            </a:pPr>
            <a:r>
              <a:rPr lang="en-US" sz="2000" b="0" dirty="0" smtClean="0"/>
              <a:t>all taste buds look alike</a:t>
            </a:r>
          </a:p>
          <a:p>
            <a:pPr eaLnBrk="1" hangingPunct="1">
              <a:lnSpc>
                <a:spcPct val="80000"/>
              </a:lnSpc>
              <a:defRPr/>
            </a:pPr>
            <a:endParaRPr lang="en-US" sz="800" b="0" dirty="0" smtClean="0"/>
          </a:p>
          <a:p>
            <a:pPr eaLnBrk="1" hangingPunct="1">
              <a:lnSpc>
                <a:spcPct val="80000"/>
              </a:lnSpc>
              <a:defRPr/>
            </a:pPr>
            <a:r>
              <a:rPr lang="en-US" sz="2000" b="0" dirty="0" smtClean="0"/>
              <a:t>lemon-shaped groups of 40 – 60 taste cells, supporting cells, and basal cells</a:t>
            </a:r>
          </a:p>
          <a:p>
            <a:pPr eaLnBrk="1" hangingPunct="1">
              <a:lnSpc>
                <a:spcPct val="80000"/>
              </a:lnSpc>
              <a:defRPr/>
            </a:pPr>
            <a:endParaRPr lang="en-US" sz="800" b="0" dirty="0" smtClean="0"/>
          </a:p>
          <a:p>
            <a:pPr eaLnBrk="1" hangingPunct="1">
              <a:lnSpc>
                <a:spcPct val="80000"/>
              </a:lnSpc>
              <a:defRPr/>
            </a:pPr>
            <a:r>
              <a:rPr lang="en-US" sz="2000" dirty="0" smtClean="0"/>
              <a:t>taste cells</a:t>
            </a:r>
          </a:p>
          <a:p>
            <a:pPr lvl="1" eaLnBrk="1" hangingPunct="1">
              <a:lnSpc>
                <a:spcPct val="80000"/>
              </a:lnSpc>
              <a:defRPr/>
            </a:pPr>
            <a:r>
              <a:rPr lang="en-US" sz="1800" b="0" dirty="0" smtClean="0"/>
              <a:t>have tuft of apical </a:t>
            </a:r>
            <a:r>
              <a:rPr lang="en-US" sz="1800" b="0" dirty="0" err="1" smtClean="0"/>
              <a:t>microvilli</a:t>
            </a:r>
            <a:r>
              <a:rPr lang="en-US" sz="1800" b="0" dirty="0" smtClean="0"/>
              <a:t> (</a:t>
            </a:r>
            <a:r>
              <a:rPr lang="en-US" sz="1800" dirty="0" smtClean="0"/>
              <a:t>taste hairs</a:t>
            </a:r>
            <a:r>
              <a:rPr lang="en-US" sz="1800" b="0" dirty="0" smtClean="0"/>
              <a:t>) that serve as receptor surface for taste molecules </a:t>
            </a:r>
          </a:p>
          <a:p>
            <a:pPr lvl="1" eaLnBrk="1" hangingPunct="1">
              <a:lnSpc>
                <a:spcPct val="80000"/>
              </a:lnSpc>
              <a:defRPr/>
            </a:pPr>
            <a:r>
              <a:rPr lang="en-US" sz="1800" dirty="0" smtClean="0"/>
              <a:t>taste pores </a:t>
            </a:r>
            <a:r>
              <a:rPr lang="en-US" sz="1800" b="0" dirty="0" smtClean="0"/>
              <a:t>– pit in which the taste hairs project</a:t>
            </a:r>
          </a:p>
          <a:p>
            <a:pPr lvl="1" eaLnBrk="1" hangingPunct="1">
              <a:lnSpc>
                <a:spcPct val="80000"/>
              </a:lnSpc>
              <a:defRPr/>
            </a:pPr>
            <a:r>
              <a:rPr lang="en-US" sz="1800" b="0" dirty="0" smtClean="0"/>
              <a:t>taste hairs are </a:t>
            </a:r>
            <a:r>
              <a:rPr lang="en-US" sz="1800" dirty="0" smtClean="0"/>
              <a:t>epithelial cells </a:t>
            </a:r>
            <a:r>
              <a:rPr lang="en-US" sz="1800" b="0" dirty="0" smtClean="0"/>
              <a:t>not neurons</a:t>
            </a:r>
          </a:p>
          <a:p>
            <a:pPr lvl="1" eaLnBrk="1" hangingPunct="1">
              <a:lnSpc>
                <a:spcPct val="80000"/>
              </a:lnSpc>
              <a:defRPr/>
            </a:pPr>
            <a:r>
              <a:rPr lang="en-US" sz="1800" b="0" dirty="0" smtClean="0"/>
              <a:t>synapse with and release neurotransmitters onto sensory neurons at their base</a:t>
            </a:r>
          </a:p>
          <a:p>
            <a:pPr lvl="1" eaLnBrk="1" hangingPunct="1">
              <a:lnSpc>
                <a:spcPct val="80000"/>
              </a:lnSpc>
              <a:defRPr/>
            </a:pPr>
            <a:endParaRPr lang="en-US" sz="800" b="0" dirty="0" smtClean="0"/>
          </a:p>
          <a:p>
            <a:pPr eaLnBrk="1" hangingPunct="1">
              <a:lnSpc>
                <a:spcPct val="80000"/>
              </a:lnSpc>
              <a:defRPr/>
            </a:pPr>
            <a:r>
              <a:rPr lang="en-US" sz="2000" dirty="0" smtClean="0"/>
              <a:t>basal cells</a:t>
            </a:r>
          </a:p>
          <a:p>
            <a:pPr lvl="1" eaLnBrk="1" hangingPunct="1">
              <a:lnSpc>
                <a:spcPct val="80000"/>
              </a:lnSpc>
              <a:defRPr/>
            </a:pPr>
            <a:r>
              <a:rPr lang="en-US" sz="1800" b="0" dirty="0" smtClean="0"/>
              <a:t>stem cells that replace taste cells every 7 to 10 days</a:t>
            </a:r>
          </a:p>
          <a:p>
            <a:pPr lvl="1" eaLnBrk="1" hangingPunct="1">
              <a:lnSpc>
                <a:spcPct val="80000"/>
              </a:lnSpc>
              <a:defRPr/>
            </a:pPr>
            <a:endParaRPr lang="en-US" sz="800" b="0" dirty="0" smtClean="0"/>
          </a:p>
          <a:p>
            <a:pPr eaLnBrk="1" hangingPunct="1">
              <a:lnSpc>
                <a:spcPct val="80000"/>
              </a:lnSpc>
              <a:defRPr/>
            </a:pPr>
            <a:r>
              <a:rPr lang="en-US" sz="2000" dirty="0" smtClean="0"/>
              <a:t>supporting cells</a:t>
            </a:r>
          </a:p>
          <a:p>
            <a:pPr lvl="1" eaLnBrk="1" hangingPunct="1">
              <a:lnSpc>
                <a:spcPct val="80000"/>
              </a:lnSpc>
              <a:defRPr/>
            </a:pPr>
            <a:r>
              <a:rPr lang="en-US" sz="1800" b="0" dirty="0" smtClean="0"/>
              <a:t>resemble taste cells without taste hairs, synaptic vesicles, or sensory role</a:t>
            </a:r>
          </a:p>
        </p:txBody>
      </p:sp>
      <p:sp>
        <p:nvSpPr>
          <p:cNvPr id="25605" name="Text Box 18"/>
          <p:cNvSpPr txBox="1">
            <a:spLocks noChangeArrowheads="1"/>
          </p:cNvSpPr>
          <p:nvPr/>
        </p:nvSpPr>
        <p:spPr bwMode="auto">
          <a:xfrm>
            <a:off x="6629400" y="2838450"/>
            <a:ext cx="2260600" cy="427038"/>
          </a:xfrm>
          <a:prstGeom prst="rect">
            <a:avLst/>
          </a:prstGeom>
          <a:noFill/>
          <a:ln w="9525" algn="ctr">
            <a:noFill/>
            <a:miter lim="800000"/>
            <a:headEnd/>
            <a:tailEnd/>
          </a:ln>
        </p:spPr>
        <p:txBody>
          <a:bodyPr>
            <a:spAutoFit/>
          </a:bodyPr>
          <a:lstStyle/>
          <a:p>
            <a:pPr>
              <a:spcBef>
                <a:spcPct val="50000"/>
              </a:spcBef>
            </a:pPr>
            <a:r>
              <a:rPr lang="en-US" sz="2200"/>
              <a:t>Figure 16.6b</a:t>
            </a:r>
          </a:p>
        </p:txBody>
      </p:sp>
      <p:pic>
        <p:nvPicPr>
          <p:cNvPr id="25606" name="Picture 2" descr="sal25693_16_06b"/>
          <p:cNvPicPr>
            <a:picLocks noChangeAspect="1" noChangeArrowheads="1"/>
          </p:cNvPicPr>
          <p:nvPr/>
        </p:nvPicPr>
        <p:blipFill>
          <a:blip r:embed="rId2" cstate="print"/>
          <a:srcRect/>
          <a:stretch>
            <a:fillRect/>
          </a:stretch>
        </p:blipFill>
        <p:spPr bwMode="auto">
          <a:xfrm>
            <a:off x="5751513" y="1482725"/>
            <a:ext cx="1849437" cy="1419225"/>
          </a:xfrm>
          <a:prstGeom prst="rect">
            <a:avLst/>
          </a:prstGeom>
          <a:noFill/>
          <a:ln w="9525">
            <a:noFill/>
            <a:miter lim="800000"/>
            <a:headEnd/>
            <a:tailEnd/>
          </a:ln>
        </p:spPr>
      </p:pic>
      <p:sp>
        <p:nvSpPr>
          <p:cNvPr id="25607" name="Freeform 5"/>
          <p:cNvSpPr>
            <a:spLocks/>
          </p:cNvSpPr>
          <p:nvPr/>
        </p:nvSpPr>
        <p:spPr bwMode="auto">
          <a:xfrm>
            <a:off x="6989763" y="2411413"/>
            <a:ext cx="715962" cy="69850"/>
          </a:xfrm>
          <a:custGeom>
            <a:avLst/>
            <a:gdLst>
              <a:gd name="T0" fmla="*/ 0 w 1677"/>
              <a:gd name="T1" fmla="*/ 2147483647 h 165"/>
              <a:gd name="T2" fmla="*/ 2147483647 w 1677"/>
              <a:gd name="T3" fmla="*/ 0 h 165"/>
              <a:gd name="T4" fmla="*/ 2147483647 w 1677"/>
              <a:gd name="T5" fmla="*/ 0 h 165"/>
              <a:gd name="T6" fmla="*/ 0 60000 65536"/>
              <a:gd name="T7" fmla="*/ 0 60000 65536"/>
              <a:gd name="T8" fmla="*/ 0 60000 65536"/>
              <a:gd name="T9" fmla="*/ 0 w 1677"/>
              <a:gd name="T10" fmla="*/ 0 h 165"/>
              <a:gd name="T11" fmla="*/ 1677 w 1677"/>
              <a:gd name="T12" fmla="*/ 165 h 165"/>
            </a:gdLst>
            <a:ahLst/>
            <a:cxnLst>
              <a:cxn ang="T6">
                <a:pos x="T0" y="T1"/>
              </a:cxn>
              <a:cxn ang="T7">
                <a:pos x="T2" y="T3"/>
              </a:cxn>
              <a:cxn ang="T8">
                <a:pos x="T4" y="T5"/>
              </a:cxn>
            </a:cxnLst>
            <a:rect l="T9" t="T10" r="T11" b="T12"/>
            <a:pathLst>
              <a:path w="1677" h="165">
                <a:moveTo>
                  <a:pt x="0" y="165"/>
                </a:moveTo>
                <a:lnTo>
                  <a:pt x="528" y="0"/>
                </a:lnTo>
                <a:lnTo>
                  <a:pt x="1677" y="0"/>
                </a:lnTo>
              </a:path>
            </a:pathLst>
          </a:custGeom>
          <a:noFill/>
          <a:ln w="19050">
            <a:solidFill>
              <a:srgbClr val="000000"/>
            </a:solidFill>
            <a:round/>
            <a:headEnd/>
            <a:tailEnd/>
          </a:ln>
        </p:spPr>
        <p:txBody>
          <a:bodyPr/>
          <a:lstStyle/>
          <a:p>
            <a:endParaRPr lang="en-US" sz="600">
              <a:latin typeface="Times New Roman" pitchFamily="18" charset="0"/>
            </a:endParaRPr>
          </a:p>
        </p:txBody>
      </p:sp>
      <p:sp>
        <p:nvSpPr>
          <p:cNvPr id="25608" name="Line 6"/>
          <p:cNvSpPr>
            <a:spLocks noChangeShapeType="1"/>
          </p:cNvSpPr>
          <p:nvPr/>
        </p:nvSpPr>
        <p:spPr bwMode="auto">
          <a:xfrm flipH="1">
            <a:off x="7007225" y="2411413"/>
            <a:ext cx="206375" cy="0"/>
          </a:xfrm>
          <a:prstGeom prst="line">
            <a:avLst/>
          </a:prstGeom>
          <a:noFill/>
          <a:ln w="19050">
            <a:solidFill>
              <a:srgbClr val="000000"/>
            </a:solidFill>
            <a:round/>
            <a:headEnd/>
            <a:tailEnd/>
          </a:ln>
        </p:spPr>
        <p:txBody>
          <a:bodyPr/>
          <a:lstStyle/>
          <a:p>
            <a:endParaRPr lang="en-US"/>
          </a:p>
        </p:txBody>
      </p:sp>
      <p:sp>
        <p:nvSpPr>
          <p:cNvPr id="25609" name="Line 7"/>
          <p:cNvSpPr>
            <a:spLocks noChangeShapeType="1"/>
          </p:cNvSpPr>
          <p:nvPr/>
        </p:nvSpPr>
        <p:spPr bwMode="auto">
          <a:xfrm>
            <a:off x="6819900" y="1887538"/>
            <a:ext cx="885825" cy="0"/>
          </a:xfrm>
          <a:prstGeom prst="line">
            <a:avLst/>
          </a:prstGeom>
          <a:noFill/>
          <a:ln w="19050">
            <a:solidFill>
              <a:srgbClr val="000000"/>
            </a:solidFill>
            <a:round/>
            <a:headEnd/>
            <a:tailEnd/>
          </a:ln>
        </p:spPr>
        <p:txBody>
          <a:bodyPr/>
          <a:lstStyle/>
          <a:p>
            <a:endParaRPr lang="en-US"/>
          </a:p>
        </p:txBody>
      </p:sp>
      <p:sp>
        <p:nvSpPr>
          <p:cNvPr id="25610" name="Line 8"/>
          <p:cNvSpPr>
            <a:spLocks noChangeShapeType="1"/>
          </p:cNvSpPr>
          <p:nvPr/>
        </p:nvSpPr>
        <p:spPr bwMode="auto">
          <a:xfrm flipV="1">
            <a:off x="6829425" y="1887538"/>
            <a:ext cx="355600" cy="212725"/>
          </a:xfrm>
          <a:prstGeom prst="line">
            <a:avLst/>
          </a:prstGeom>
          <a:noFill/>
          <a:ln w="19050">
            <a:solidFill>
              <a:srgbClr val="000000"/>
            </a:solidFill>
            <a:round/>
            <a:headEnd/>
            <a:tailEnd/>
          </a:ln>
        </p:spPr>
        <p:txBody>
          <a:bodyPr/>
          <a:lstStyle/>
          <a:p>
            <a:endParaRPr lang="en-US"/>
          </a:p>
        </p:txBody>
      </p:sp>
      <p:sp>
        <p:nvSpPr>
          <p:cNvPr id="25611" name="Line 9"/>
          <p:cNvSpPr>
            <a:spLocks noChangeShapeType="1"/>
          </p:cNvSpPr>
          <p:nvPr/>
        </p:nvSpPr>
        <p:spPr bwMode="auto">
          <a:xfrm>
            <a:off x="7453313" y="2085975"/>
            <a:ext cx="252412" cy="0"/>
          </a:xfrm>
          <a:prstGeom prst="line">
            <a:avLst/>
          </a:prstGeom>
          <a:noFill/>
          <a:ln w="19050">
            <a:solidFill>
              <a:srgbClr val="000000"/>
            </a:solidFill>
            <a:round/>
            <a:headEnd/>
            <a:tailEnd/>
          </a:ln>
        </p:spPr>
        <p:txBody>
          <a:bodyPr/>
          <a:lstStyle/>
          <a:p>
            <a:endParaRPr lang="en-US"/>
          </a:p>
        </p:txBody>
      </p:sp>
      <p:sp>
        <p:nvSpPr>
          <p:cNvPr id="25612" name="Line 10"/>
          <p:cNvSpPr>
            <a:spLocks noChangeShapeType="1"/>
          </p:cNvSpPr>
          <p:nvPr/>
        </p:nvSpPr>
        <p:spPr bwMode="auto">
          <a:xfrm flipV="1">
            <a:off x="7510463" y="2085975"/>
            <a:ext cx="53975" cy="133350"/>
          </a:xfrm>
          <a:prstGeom prst="line">
            <a:avLst/>
          </a:prstGeom>
          <a:noFill/>
          <a:ln w="19050">
            <a:solidFill>
              <a:srgbClr val="000000"/>
            </a:solidFill>
            <a:round/>
            <a:headEnd/>
            <a:tailEnd/>
          </a:ln>
        </p:spPr>
        <p:txBody>
          <a:bodyPr/>
          <a:lstStyle/>
          <a:p>
            <a:endParaRPr lang="en-US"/>
          </a:p>
        </p:txBody>
      </p:sp>
      <p:sp>
        <p:nvSpPr>
          <p:cNvPr id="25613" name="Text Box 11"/>
          <p:cNvSpPr txBox="1">
            <a:spLocks noChangeArrowheads="1"/>
          </p:cNvSpPr>
          <p:nvPr/>
        </p:nvSpPr>
        <p:spPr bwMode="auto">
          <a:xfrm>
            <a:off x="7739063" y="1843088"/>
            <a:ext cx="374650" cy="184150"/>
          </a:xfrm>
          <a:prstGeom prst="rect">
            <a:avLst/>
          </a:prstGeom>
          <a:noFill/>
          <a:ln w="9525">
            <a:noFill/>
            <a:miter lim="800000"/>
            <a:headEnd/>
            <a:tailEnd/>
          </a:ln>
        </p:spPr>
        <p:txBody>
          <a:bodyPr wrap="none" lIns="0" tIns="0" bIns="0">
            <a:spAutoFit/>
          </a:bodyPr>
          <a:lstStyle/>
          <a:p>
            <a:r>
              <a:rPr lang="en-US" sz="600" b="1"/>
              <a:t>Vallate</a:t>
            </a:r>
          </a:p>
          <a:p>
            <a:r>
              <a:rPr lang="en-US" sz="600" b="1"/>
              <a:t>papillae</a:t>
            </a:r>
          </a:p>
        </p:txBody>
      </p:sp>
      <p:sp>
        <p:nvSpPr>
          <p:cNvPr id="25614" name="Text Box 12"/>
          <p:cNvSpPr txBox="1">
            <a:spLocks noChangeArrowheads="1"/>
          </p:cNvSpPr>
          <p:nvPr/>
        </p:nvSpPr>
        <p:spPr bwMode="auto">
          <a:xfrm>
            <a:off x="7739063" y="2044700"/>
            <a:ext cx="374650" cy="184150"/>
          </a:xfrm>
          <a:prstGeom prst="rect">
            <a:avLst/>
          </a:prstGeom>
          <a:noFill/>
          <a:ln w="9525">
            <a:noFill/>
            <a:miter lim="800000"/>
            <a:headEnd/>
            <a:tailEnd/>
          </a:ln>
        </p:spPr>
        <p:txBody>
          <a:bodyPr wrap="none" lIns="0" tIns="0" bIns="0">
            <a:spAutoFit/>
          </a:bodyPr>
          <a:lstStyle/>
          <a:p>
            <a:r>
              <a:rPr lang="en-US" sz="600" b="1"/>
              <a:t>Filiform</a:t>
            </a:r>
          </a:p>
          <a:p>
            <a:r>
              <a:rPr lang="en-US" sz="600" b="1"/>
              <a:t>papillae</a:t>
            </a:r>
          </a:p>
        </p:txBody>
      </p:sp>
      <p:sp>
        <p:nvSpPr>
          <p:cNvPr id="25615" name="Text Box 13"/>
          <p:cNvSpPr txBox="1">
            <a:spLocks noChangeArrowheads="1"/>
          </p:cNvSpPr>
          <p:nvPr/>
        </p:nvSpPr>
        <p:spPr bwMode="auto">
          <a:xfrm>
            <a:off x="7737475" y="2370138"/>
            <a:ext cx="292100" cy="184150"/>
          </a:xfrm>
          <a:prstGeom prst="rect">
            <a:avLst/>
          </a:prstGeom>
          <a:noFill/>
          <a:ln w="9525">
            <a:noFill/>
            <a:miter lim="800000"/>
            <a:headEnd/>
            <a:tailEnd/>
          </a:ln>
        </p:spPr>
        <p:txBody>
          <a:bodyPr wrap="none" lIns="0" tIns="0" bIns="0">
            <a:spAutoFit/>
          </a:bodyPr>
          <a:lstStyle/>
          <a:p>
            <a:r>
              <a:rPr lang="en-US" sz="600" b="1"/>
              <a:t>Taste</a:t>
            </a:r>
          </a:p>
          <a:p>
            <a:r>
              <a:rPr lang="en-US" sz="600" b="1"/>
              <a:t>buds</a:t>
            </a:r>
          </a:p>
        </p:txBody>
      </p:sp>
      <p:sp>
        <p:nvSpPr>
          <p:cNvPr id="25616" name="Text Box 14"/>
          <p:cNvSpPr txBox="1">
            <a:spLocks noChangeArrowheads="1"/>
          </p:cNvSpPr>
          <p:nvPr/>
        </p:nvSpPr>
        <p:spPr bwMode="auto">
          <a:xfrm>
            <a:off x="5764213" y="2905125"/>
            <a:ext cx="758825" cy="92075"/>
          </a:xfrm>
          <a:prstGeom prst="rect">
            <a:avLst/>
          </a:prstGeom>
          <a:noFill/>
          <a:ln w="9525">
            <a:noFill/>
            <a:miter lim="800000"/>
            <a:headEnd/>
            <a:tailEnd/>
          </a:ln>
        </p:spPr>
        <p:txBody>
          <a:bodyPr wrap="none" lIns="0" tIns="0" bIns="0">
            <a:spAutoFit/>
          </a:bodyPr>
          <a:lstStyle/>
          <a:p>
            <a:r>
              <a:rPr lang="en-US" sz="600" b="1"/>
              <a:t>(b) Vallate papillae</a:t>
            </a:r>
          </a:p>
        </p:txBody>
      </p:sp>
      <p:sp>
        <p:nvSpPr>
          <p:cNvPr id="25617" name="TextBox 24"/>
          <p:cNvSpPr txBox="1">
            <a:spLocks noChangeArrowheads="1"/>
          </p:cNvSpPr>
          <p:nvPr/>
        </p:nvSpPr>
        <p:spPr bwMode="auto">
          <a:xfrm>
            <a:off x="4643438" y="1282700"/>
            <a:ext cx="3968750" cy="184150"/>
          </a:xfrm>
          <a:prstGeom prst="rect">
            <a:avLst/>
          </a:prstGeom>
          <a:noFill/>
          <a:ln w="9525">
            <a:noFill/>
            <a:miter lim="800000"/>
            <a:headEnd/>
            <a:tailEnd/>
          </a:ln>
        </p:spPr>
        <p:txBody>
          <a:bodyPr>
            <a:spAutoFit/>
          </a:bodyPr>
          <a:lstStyle/>
          <a:p>
            <a:pPr algn="ctr"/>
            <a:r>
              <a:rPr lang="en-US" sz="600">
                <a:cs typeface="Arial" pitchFamily="34" charset="0"/>
              </a:rPr>
              <a:t>Copyright © The McGraw-Hill Companies, Inc. Permission required for reproduction or display.</a:t>
            </a:r>
          </a:p>
        </p:txBody>
      </p:sp>
      <p:pic>
        <p:nvPicPr>
          <p:cNvPr id="25618" name="Picture 2" descr="sal25693_16_06d"/>
          <p:cNvPicPr>
            <a:picLocks noChangeAspect="1" noChangeArrowheads="1"/>
          </p:cNvPicPr>
          <p:nvPr/>
        </p:nvPicPr>
        <p:blipFill>
          <a:blip r:embed="rId3" cstate="print"/>
          <a:srcRect/>
          <a:stretch>
            <a:fillRect/>
          </a:stretch>
        </p:blipFill>
        <p:spPr bwMode="auto">
          <a:xfrm>
            <a:off x="5772150" y="5029200"/>
            <a:ext cx="1811338" cy="1484313"/>
          </a:xfrm>
          <a:prstGeom prst="rect">
            <a:avLst/>
          </a:prstGeom>
          <a:noFill/>
          <a:ln w="9525">
            <a:noFill/>
            <a:miter lim="800000"/>
            <a:headEnd/>
            <a:tailEnd/>
          </a:ln>
        </p:spPr>
      </p:pic>
      <p:sp>
        <p:nvSpPr>
          <p:cNvPr id="25619" name="Freeform 5"/>
          <p:cNvSpPr>
            <a:spLocks/>
          </p:cNvSpPr>
          <p:nvPr/>
        </p:nvSpPr>
        <p:spPr bwMode="auto">
          <a:xfrm>
            <a:off x="7070725" y="5262563"/>
            <a:ext cx="588963" cy="92075"/>
          </a:xfrm>
          <a:custGeom>
            <a:avLst/>
            <a:gdLst>
              <a:gd name="T0" fmla="*/ 2147483647 w 1247"/>
              <a:gd name="T1" fmla="*/ 0 h 197"/>
              <a:gd name="T2" fmla="*/ 2147483647 w 1247"/>
              <a:gd name="T3" fmla="*/ 0 h 197"/>
              <a:gd name="T4" fmla="*/ 0 w 1247"/>
              <a:gd name="T5" fmla="*/ 2147483647 h 197"/>
              <a:gd name="T6" fmla="*/ 0 60000 65536"/>
              <a:gd name="T7" fmla="*/ 0 60000 65536"/>
              <a:gd name="T8" fmla="*/ 0 60000 65536"/>
              <a:gd name="T9" fmla="*/ 0 w 1247"/>
              <a:gd name="T10" fmla="*/ 0 h 197"/>
              <a:gd name="T11" fmla="*/ 1247 w 1247"/>
              <a:gd name="T12" fmla="*/ 197 h 197"/>
            </a:gdLst>
            <a:ahLst/>
            <a:cxnLst>
              <a:cxn ang="T6">
                <a:pos x="T0" y="T1"/>
              </a:cxn>
              <a:cxn ang="T7">
                <a:pos x="T2" y="T3"/>
              </a:cxn>
              <a:cxn ang="T8">
                <a:pos x="T4" y="T5"/>
              </a:cxn>
            </a:cxnLst>
            <a:rect l="T9" t="T10" r="T11" b="T12"/>
            <a:pathLst>
              <a:path w="1247" h="197">
                <a:moveTo>
                  <a:pt x="1247" y="0"/>
                </a:moveTo>
                <a:lnTo>
                  <a:pt x="855" y="0"/>
                </a:lnTo>
                <a:lnTo>
                  <a:pt x="0" y="197"/>
                </a:lnTo>
              </a:path>
            </a:pathLst>
          </a:custGeom>
          <a:noFill/>
          <a:ln w="17463">
            <a:solidFill>
              <a:srgbClr val="000000"/>
            </a:solidFill>
            <a:round/>
            <a:headEnd/>
            <a:tailEnd/>
          </a:ln>
        </p:spPr>
        <p:txBody>
          <a:bodyPr/>
          <a:lstStyle/>
          <a:p>
            <a:endParaRPr lang="en-US" sz="600">
              <a:latin typeface="Times New Roman" pitchFamily="18" charset="0"/>
            </a:endParaRPr>
          </a:p>
        </p:txBody>
      </p:sp>
      <p:sp>
        <p:nvSpPr>
          <p:cNvPr id="25620" name="Line 6"/>
          <p:cNvSpPr>
            <a:spLocks noChangeShapeType="1"/>
          </p:cNvSpPr>
          <p:nvPr/>
        </p:nvSpPr>
        <p:spPr bwMode="auto">
          <a:xfrm flipH="1">
            <a:off x="6969125" y="5492750"/>
            <a:ext cx="690563" cy="0"/>
          </a:xfrm>
          <a:prstGeom prst="line">
            <a:avLst/>
          </a:prstGeom>
          <a:noFill/>
          <a:ln w="17463">
            <a:solidFill>
              <a:srgbClr val="000000"/>
            </a:solidFill>
            <a:round/>
            <a:headEnd/>
            <a:tailEnd/>
          </a:ln>
        </p:spPr>
        <p:txBody>
          <a:bodyPr/>
          <a:lstStyle/>
          <a:p>
            <a:endParaRPr lang="en-US"/>
          </a:p>
        </p:txBody>
      </p:sp>
      <p:sp>
        <p:nvSpPr>
          <p:cNvPr id="25621" name="Freeform 7"/>
          <p:cNvSpPr>
            <a:spLocks/>
          </p:cNvSpPr>
          <p:nvPr/>
        </p:nvSpPr>
        <p:spPr bwMode="auto">
          <a:xfrm>
            <a:off x="7383463" y="5824538"/>
            <a:ext cx="276225" cy="169862"/>
          </a:xfrm>
          <a:custGeom>
            <a:avLst/>
            <a:gdLst>
              <a:gd name="T0" fmla="*/ 2147483647 w 585"/>
              <a:gd name="T1" fmla="*/ 2147483647 h 359"/>
              <a:gd name="T2" fmla="*/ 2147483647 w 585"/>
              <a:gd name="T3" fmla="*/ 2147483647 h 359"/>
              <a:gd name="T4" fmla="*/ 0 w 585"/>
              <a:gd name="T5" fmla="*/ 0 h 359"/>
              <a:gd name="T6" fmla="*/ 0 60000 65536"/>
              <a:gd name="T7" fmla="*/ 0 60000 65536"/>
              <a:gd name="T8" fmla="*/ 0 60000 65536"/>
              <a:gd name="T9" fmla="*/ 0 w 585"/>
              <a:gd name="T10" fmla="*/ 0 h 359"/>
              <a:gd name="T11" fmla="*/ 585 w 585"/>
              <a:gd name="T12" fmla="*/ 359 h 359"/>
            </a:gdLst>
            <a:ahLst/>
            <a:cxnLst>
              <a:cxn ang="T6">
                <a:pos x="T0" y="T1"/>
              </a:cxn>
              <a:cxn ang="T7">
                <a:pos x="T2" y="T3"/>
              </a:cxn>
              <a:cxn ang="T8">
                <a:pos x="T4" y="T5"/>
              </a:cxn>
            </a:cxnLst>
            <a:rect l="T9" t="T10" r="T11" b="T12"/>
            <a:pathLst>
              <a:path w="585" h="359">
                <a:moveTo>
                  <a:pt x="585" y="359"/>
                </a:moveTo>
                <a:lnTo>
                  <a:pt x="237" y="359"/>
                </a:lnTo>
                <a:lnTo>
                  <a:pt x="0" y="0"/>
                </a:lnTo>
              </a:path>
            </a:pathLst>
          </a:custGeom>
          <a:noFill/>
          <a:ln w="17463">
            <a:solidFill>
              <a:srgbClr val="000000"/>
            </a:solidFill>
            <a:round/>
            <a:headEnd/>
            <a:tailEnd/>
          </a:ln>
        </p:spPr>
        <p:txBody>
          <a:bodyPr/>
          <a:lstStyle/>
          <a:p>
            <a:endParaRPr lang="en-US" sz="600">
              <a:latin typeface="Times New Roman" pitchFamily="18" charset="0"/>
            </a:endParaRPr>
          </a:p>
        </p:txBody>
      </p:sp>
      <p:sp>
        <p:nvSpPr>
          <p:cNvPr id="25622" name="Line 8"/>
          <p:cNvSpPr>
            <a:spLocks noChangeShapeType="1"/>
          </p:cNvSpPr>
          <p:nvPr/>
        </p:nvSpPr>
        <p:spPr bwMode="auto">
          <a:xfrm flipH="1">
            <a:off x="7419975" y="6248400"/>
            <a:ext cx="239713" cy="0"/>
          </a:xfrm>
          <a:prstGeom prst="line">
            <a:avLst/>
          </a:prstGeom>
          <a:noFill/>
          <a:ln w="17463">
            <a:solidFill>
              <a:srgbClr val="000000"/>
            </a:solidFill>
            <a:round/>
            <a:headEnd/>
            <a:tailEnd/>
          </a:ln>
        </p:spPr>
        <p:txBody>
          <a:bodyPr/>
          <a:lstStyle/>
          <a:p>
            <a:endParaRPr lang="en-US"/>
          </a:p>
        </p:txBody>
      </p:sp>
      <p:sp>
        <p:nvSpPr>
          <p:cNvPr id="25623" name="Line 9"/>
          <p:cNvSpPr>
            <a:spLocks noChangeShapeType="1"/>
          </p:cNvSpPr>
          <p:nvPr/>
        </p:nvSpPr>
        <p:spPr bwMode="auto">
          <a:xfrm flipH="1" flipV="1">
            <a:off x="7416800" y="5757863"/>
            <a:ext cx="77788" cy="236537"/>
          </a:xfrm>
          <a:prstGeom prst="line">
            <a:avLst/>
          </a:prstGeom>
          <a:noFill/>
          <a:ln w="17463">
            <a:solidFill>
              <a:srgbClr val="000000"/>
            </a:solidFill>
            <a:round/>
            <a:headEnd/>
            <a:tailEnd/>
          </a:ln>
        </p:spPr>
        <p:txBody>
          <a:bodyPr/>
          <a:lstStyle/>
          <a:p>
            <a:endParaRPr lang="en-US"/>
          </a:p>
        </p:txBody>
      </p:sp>
      <p:sp>
        <p:nvSpPr>
          <p:cNvPr id="25624" name="Freeform 10"/>
          <p:cNvSpPr>
            <a:spLocks/>
          </p:cNvSpPr>
          <p:nvPr/>
        </p:nvSpPr>
        <p:spPr bwMode="auto">
          <a:xfrm>
            <a:off x="7542213" y="5661025"/>
            <a:ext cx="50800" cy="211138"/>
          </a:xfrm>
          <a:custGeom>
            <a:avLst/>
            <a:gdLst>
              <a:gd name="T0" fmla="*/ 0 w 108"/>
              <a:gd name="T1" fmla="*/ 2147483647 h 445"/>
              <a:gd name="T2" fmla="*/ 2147483647 w 108"/>
              <a:gd name="T3" fmla="*/ 2147483647 h 445"/>
              <a:gd name="T4" fmla="*/ 2147483647 w 108"/>
              <a:gd name="T5" fmla="*/ 0 h 445"/>
              <a:gd name="T6" fmla="*/ 0 w 108"/>
              <a:gd name="T7" fmla="*/ 0 h 445"/>
              <a:gd name="T8" fmla="*/ 0 60000 65536"/>
              <a:gd name="T9" fmla="*/ 0 60000 65536"/>
              <a:gd name="T10" fmla="*/ 0 60000 65536"/>
              <a:gd name="T11" fmla="*/ 0 60000 65536"/>
              <a:gd name="T12" fmla="*/ 0 w 108"/>
              <a:gd name="T13" fmla="*/ 0 h 445"/>
              <a:gd name="T14" fmla="*/ 108 w 108"/>
              <a:gd name="T15" fmla="*/ 445 h 445"/>
            </a:gdLst>
            <a:ahLst/>
            <a:cxnLst>
              <a:cxn ang="T8">
                <a:pos x="T0" y="T1"/>
              </a:cxn>
              <a:cxn ang="T9">
                <a:pos x="T2" y="T3"/>
              </a:cxn>
              <a:cxn ang="T10">
                <a:pos x="T4" y="T5"/>
              </a:cxn>
              <a:cxn ang="T11">
                <a:pos x="T6" y="T7"/>
              </a:cxn>
            </a:cxnLst>
            <a:rect l="T12" t="T13" r="T14" b="T15"/>
            <a:pathLst>
              <a:path w="108" h="445">
                <a:moveTo>
                  <a:pt x="0" y="445"/>
                </a:moveTo>
                <a:lnTo>
                  <a:pt x="108" y="445"/>
                </a:lnTo>
                <a:lnTo>
                  <a:pt x="108" y="0"/>
                </a:lnTo>
                <a:lnTo>
                  <a:pt x="0" y="0"/>
                </a:lnTo>
              </a:path>
            </a:pathLst>
          </a:custGeom>
          <a:noFill/>
          <a:ln w="17463">
            <a:solidFill>
              <a:srgbClr val="000000"/>
            </a:solidFill>
            <a:round/>
            <a:headEnd/>
            <a:tailEnd/>
          </a:ln>
        </p:spPr>
        <p:txBody>
          <a:bodyPr/>
          <a:lstStyle/>
          <a:p>
            <a:endParaRPr lang="en-US" sz="600">
              <a:latin typeface="Times New Roman" pitchFamily="18" charset="0"/>
            </a:endParaRPr>
          </a:p>
        </p:txBody>
      </p:sp>
      <p:sp>
        <p:nvSpPr>
          <p:cNvPr id="25625" name="Line 11"/>
          <p:cNvSpPr>
            <a:spLocks noChangeShapeType="1"/>
          </p:cNvSpPr>
          <p:nvPr/>
        </p:nvSpPr>
        <p:spPr bwMode="auto">
          <a:xfrm flipV="1">
            <a:off x="7593013" y="5767388"/>
            <a:ext cx="61912" cy="3175"/>
          </a:xfrm>
          <a:prstGeom prst="line">
            <a:avLst/>
          </a:prstGeom>
          <a:noFill/>
          <a:ln w="17463">
            <a:solidFill>
              <a:srgbClr val="000000"/>
            </a:solidFill>
            <a:round/>
            <a:headEnd/>
            <a:tailEnd/>
          </a:ln>
        </p:spPr>
        <p:txBody>
          <a:bodyPr/>
          <a:lstStyle/>
          <a:p>
            <a:endParaRPr lang="en-US"/>
          </a:p>
        </p:txBody>
      </p:sp>
      <p:sp>
        <p:nvSpPr>
          <p:cNvPr id="25626" name="Line 12"/>
          <p:cNvSpPr>
            <a:spLocks noChangeShapeType="1"/>
          </p:cNvSpPr>
          <p:nvPr/>
        </p:nvSpPr>
        <p:spPr bwMode="auto">
          <a:xfrm>
            <a:off x="5762625" y="5991225"/>
            <a:ext cx="485775" cy="0"/>
          </a:xfrm>
          <a:prstGeom prst="line">
            <a:avLst/>
          </a:prstGeom>
          <a:noFill/>
          <a:ln w="17463">
            <a:solidFill>
              <a:srgbClr val="000000"/>
            </a:solidFill>
            <a:round/>
            <a:headEnd/>
            <a:tailEnd/>
          </a:ln>
        </p:spPr>
        <p:txBody>
          <a:bodyPr/>
          <a:lstStyle/>
          <a:p>
            <a:endParaRPr lang="en-US"/>
          </a:p>
        </p:txBody>
      </p:sp>
      <p:sp>
        <p:nvSpPr>
          <p:cNvPr id="25627" name="Freeform 13"/>
          <p:cNvSpPr>
            <a:spLocks/>
          </p:cNvSpPr>
          <p:nvPr/>
        </p:nvSpPr>
        <p:spPr bwMode="auto">
          <a:xfrm>
            <a:off x="5849938" y="5326063"/>
            <a:ext cx="479425" cy="185737"/>
          </a:xfrm>
          <a:custGeom>
            <a:avLst/>
            <a:gdLst>
              <a:gd name="T0" fmla="*/ 0 w 1015"/>
              <a:gd name="T1" fmla="*/ 0 h 393"/>
              <a:gd name="T2" fmla="*/ 2147483647 w 1015"/>
              <a:gd name="T3" fmla="*/ 0 h 393"/>
              <a:gd name="T4" fmla="*/ 2147483647 w 1015"/>
              <a:gd name="T5" fmla="*/ 2147483647 h 393"/>
              <a:gd name="T6" fmla="*/ 0 60000 65536"/>
              <a:gd name="T7" fmla="*/ 0 60000 65536"/>
              <a:gd name="T8" fmla="*/ 0 60000 65536"/>
              <a:gd name="T9" fmla="*/ 0 w 1015"/>
              <a:gd name="T10" fmla="*/ 0 h 393"/>
              <a:gd name="T11" fmla="*/ 1015 w 1015"/>
              <a:gd name="T12" fmla="*/ 393 h 393"/>
            </a:gdLst>
            <a:ahLst/>
            <a:cxnLst>
              <a:cxn ang="T6">
                <a:pos x="T0" y="T1"/>
              </a:cxn>
              <a:cxn ang="T7">
                <a:pos x="T2" y="T3"/>
              </a:cxn>
              <a:cxn ang="T8">
                <a:pos x="T4" y="T5"/>
              </a:cxn>
            </a:cxnLst>
            <a:rect l="T9" t="T10" r="T11" b="T12"/>
            <a:pathLst>
              <a:path w="1015" h="393">
                <a:moveTo>
                  <a:pt x="0" y="0"/>
                </a:moveTo>
                <a:lnTo>
                  <a:pt x="541" y="0"/>
                </a:lnTo>
                <a:lnTo>
                  <a:pt x="1015" y="393"/>
                </a:lnTo>
              </a:path>
            </a:pathLst>
          </a:custGeom>
          <a:noFill/>
          <a:ln w="17463">
            <a:solidFill>
              <a:srgbClr val="000000"/>
            </a:solidFill>
            <a:round/>
            <a:headEnd/>
            <a:tailEnd/>
          </a:ln>
        </p:spPr>
        <p:txBody>
          <a:bodyPr/>
          <a:lstStyle/>
          <a:p>
            <a:endParaRPr lang="en-US" sz="600">
              <a:latin typeface="Times New Roman" pitchFamily="18" charset="0"/>
            </a:endParaRPr>
          </a:p>
        </p:txBody>
      </p:sp>
      <p:sp>
        <p:nvSpPr>
          <p:cNvPr id="25628" name="Line 14"/>
          <p:cNvSpPr>
            <a:spLocks noChangeShapeType="1"/>
          </p:cNvSpPr>
          <p:nvPr/>
        </p:nvSpPr>
        <p:spPr bwMode="auto">
          <a:xfrm>
            <a:off x="6105525" y="5326063"/>
            <a:ext cx="246063" cy="155575"/>
          </a:xfrm>
          <a:prstGeom prst="line">
            <a:avLst/>
          </a:prstGeom>
          <a:noFill/>
          <a:ln w="17463">
            <a:solidFill>
              <a:srgbClr val="000000"/>
            </a:solidFill>
            <a:round/>
            <a:headEnd/>
            <a:tailEnd/>
          </a:ln>
        </p:spPr>
        <p:txBody>
          <a:bodyPr/>
          <a:lstStyle/>
          <a:p>
            <a:endParaRPr lang="en-US"/>
          </a:p>
        </p:txBody>
      </p:sp>
      <p:sp>
        <p:nvSpPr>
          <p:cNvPr id="25629" name="Freeform 15"/>
          <p:cNvSpPr>
            <a:spLocks/>
          </p:cNvSpPr>
          <p:nvPr/>
        </p:nvSpPr>
        <p:spPr bwMode="auto">
          <a:xfrm>
            <a:off x="5845175" y="5532438"/>
            <a:ext cx="454025" cy="230187"/>
          </a:xfrm>
          <a:custGeom>
            <a:avLst/>
            <a:gdLst>
              <a:gd name="T0" fmla="*/ 0 w 963"/>
              <a:gd name="T1" fmla="*/ 0 h 489"/>
              <a:gd name="T2" fmla="*/ 2147483647 w 963"/>
              <a:gd name="T3" fmla="*/ 0 h 489"/>
              <a:gd name="T4" fmla="*/ 2147483647 w 963"/>
              <a:gd name="T5" fmla="*/ 2147483647 h 489"/>
              <a:gd name="T6" fmla="*/ 0 60000 65536"/>
              <a:gd name="T7" fmla="*/ 0 60000 65536"/>
              <a:gd name="T8" fmla="*/ 0 60000 65536"/>
              <a:gd name="T9" fmla="*/ 0 w 963"/>
              <a:gd name="T10" fmla="*/ 0 h 489"/>
              <a:gd name="T11" fmla="*/ 963 w 963"/>
              <a:gd name="T12" fmla="*/ 489 h 489"/>
            </a:gdLst>
            <a:ahLst/>
            <a:cxnLst>
              <a:cxn ang="T6">
                <a:pos x="T0" y="T1"/>
              </a:cxn>
              <a:cxn ang="T7">
                <a:pos x="T2" y="T3"/>
              </a:cxn>
              <a:cxn ang="T8">
                <a:pos x="T4" y="T5"/>
              </a:cxn>
            </a:cxnLst>
            <a:rect l="T9" t="T10" r="T11" b="T12"/>
            <a:pathLst>
              <a:path w="963" h="489">
                <a:moveTo>
                  <a:pt x="0" y="0"/>
                </a:moveTo>
                <a:lnTo>
                  <a:pt x="385" y="0"/>
                </a:lnTo>
                <a:lnTo>
                  <a:pt x="963" y="489"/>
                </a:lnTo>
              </a:path>
            </a:pathLst>
          </a:custGeom>
          <a:noFill/>
          <a:ln w="17463">
            <a:solidFill>
              <a:srgbClr val="000000"/>
            </a:solidFill>
            <a:round/>
            <a:headEnd/>
            <a:tailEnd/>
          </a:ln>
        </p:spPr>
        <p:txBody>
          <a:bodyPr/>
          <a:lstStyle/>
          <a:p>
            <a:endParaRPr lang="en-US" sz="600">
              <a:latin typeface="Times New Roman" pitchFamily="18" charset="0"/>
            </a:endParaRPr>
          </a:p>
        </p:txBody>
      </p:sp>
      <p:sp>
        <p:nvSpPr>
          <p:cNvPr id="25630" name="Line 16"/>
          <p:cNvSpPr>
            <a:spLocks noChangeShapeType="1"/>
          </p:cNvSpPr>
          <p:nvPr/>
        </p:nvSpPr>
        <p:spPr bwMode="auto">
          <a:xfrm>
            <a:off x="6026150" y="5532438"/>
            <a:ext cx="61913" cy="117475"/>
          </a:xfrm>
          <a:prstGeom prst="line">
            <a:avLst/>
          </a:prstGeom>
          <a:noFill/>
          <a:ln w="17463">
            <a:solidFill>
              <a:srgbClr val="000000"/>
            </a:solidFill>
            <a:round/>
            <a:headEnd/>
            <a:tailEnd/>
          </a:ln>
        </p:spPr>
        <p:txBody>
          <a:bodyPr/>
          <a:lstStyle/>
          <a:p>
            <a:endParaRPr lang="en-US"/>
          </a:p>
        </p:txBody>
      </p:sp>
      <p:sp>
        <p:nvSpPr>
          <p:cNvPr id="25631" name="Text Box 17"/>
          <p:cNvSpPr txBox="1">
            <a:spLocks noChangeArrowheads="1"/>
          </p:cNvSpPr>
          <p:nvPr/>
        </p:nvSpPr>
        <p:spPr bwMode="auto">
          <a:xfrm>
            <a:off x="7694613" y="5222875"/>
            <a:ext cx="495300" cy="184150"/>
          </a:xfrm>
          <a:prstGeom prst="rect">
            <a:avLst/>
          </a:prstGeom>
          <a:noFill/>
          <a:ln w="9525">
            <a:noFill/>
            <a:miter lim="800000"/>
            <a:headEnd/>
            <a:tailEnd/>
          </a:ln>
        </p:spPr>
        <p:txBody>
          <a:bodyPr wrap="none" lIns="0" tIns="0" bIns="0">
            <a:spAutoFit/>
          </a:bodyPr>
          <a:lstStyle/>
          <a:p>
            <a:r>
              <a:rPr lang="en-US" sz="600" b="1"/>
              <a:t>Supporting</a:t>
            </a:r>
          </a:p>
          <a:p>
            <a:r>
              <a:rPr lang="en-US" sz="600" b="1"/>
              <a:t>cell</a:t>
            </a:r>
          </a:p>
        </p:txBody>
      </p:sp>
      <p:sp>
        <p:nvSpPr>
          <p:cNvPr id="25632" name="Text Box 18"/>
          <p:cNvSpPr txBox="1">
            <a:spLocks noChangeArrowheads="1"/>
          </p:cNvSpPr>
          <p:nvPr/>
        </p:nvSpPr>
        <p:spPr bwMode="auto">
          <a:xfrm>
            <a:off x="7694613" y="5445125"/>
            <a:ext cx="292100" cy="184150"/>
          </a:xfrm>
          <a:prstGeom prst="rect">
            <a:avLst/>
          </a:prstGeom>
          <a:noFill/>
          <a:ln w="9525">
            <a:noFill/>
            <a:miter lim="800000"/>
            <a:headEnd/>
            <a:tailEnd/>
          </a:ln>
        </p:spPr>
        <p:txBody>
          <a:bodyPr wrap="none" lIns="0" tIns="0" bIns="0">
            <a:spAutoFit/>
          </a:bodyPr>
          <a:lstStyle/>
          <a:p>
            <a:r>
              <a:rPr lang="en-US" sz="600" b="1"/>
              <a:t>Taste</a:t>
            </a:r>
          </a:p>
          <a:p>
            <a:r>
              <a:rPr lang="en-US" sz="600" b="1"/>
              <a:t>cell</a:t>
            </a:r>
          </a:p>
        </p:txBody>
      </p:sp>
      <p:sp>
        <p:nvSpPr>
          <p:cNvPr id="25633" name="Text Box 19"/>
          <p:cNvSpPr txBox="1">
            <a:spLocks noChangeArrowheads="1"/>
          </p:cNvSpPr>
          <p:nvPr/>
        </p:nvSpPr>
        <p:spPr bwMode="auto">
          <a:xfrm>
            <a:off x="7694613" y="5724525"/>
            <a:ext cx="292100" cy="184150"/>
          </a:xfrm>
          <a:prstGeom prst="rect">
            <a:avLst/>
          </a:prstGeom>
          <a:noFill/>
          <a:ln w="9525">
            <a:noFill/>
            <a:miter lim="800000"/>
            <a:headEnd/>
            <a:tailEnd/>
          </a:ln>
        </p:spPr>
        <p:txBody>
          <a:bodyPr wrap="none" lIns="0" tIns="0" bIns="0">
            <a:spAutoFit/>
          </a:bodyPr>
          <a:lstStyle/>
          <a:p>
            <a:r>
              <a:rPr lang="en-US" sz="600" b="1"/>
              <a:t>Taste</a:t>
            </a:r>
          </a:p>
          <a:p>
            <a:r>
              <a:rPr lang="en-US" sz="600" b="1"/>
              <a:t>pore</a:t>
            </a:r>
          </a:p>
        </p:txBody>
      </p:sp>
      <p:sp>
        <p:nvSpPr>
          <p:cNvPr id="25634" name="Text Box 20"/>
          <p:cNvSpPr txBox="1">
            <a:spLocks noChangeArrowheads="1"/>
          </p:cNvSpPr>
          <p:nvPr/>
        </p:nvSpPr>
        <p:spPr bwMode="auto">
          <a:xfrm>
            <a:off x="7694613" y="5951538"/>
            <a:ext cx="292100" cy="184150"/>
          </a:xfrm>
          <a:prstGeom prst="rect">
            <a:avLst/>
          </a:prstGeom>
          <a:noFill/>
          <a:ln w="9525">
            <a:noFill/>
            <a:miter lim="800000"/>
            <a:headEnd/>
            <a:tailEnd/>
          </a:ln>
        </p:spPr>
        <p:txBody>
          <a:bodyPr wrap="none" lIns="0" tIns="0" bIns="0">
            <a:spAutoFit/>
          </a:bodyPr>
          <a:lstStyle/>
          <a:p>
            <a:r>
              <a:rPr lang="en-US" sz="600" b="1"/>
              <a:t>Taste</a:t>
            </a:r>
          </a:p>
          <a:p>
            <a:r>
              <a:rPr lang="en-US" sz="600" b="1"/>
              <a:t>hairs</a:t>
            </a:r>
          </a:p>
        </p:txBody>
      </p:sp>
      <p:sp>
        <p:nvSpPr>
          <p:cNvPr id="25635" name="Text Box 21"/>
          <p:cNvSpPr txBox="1">
            <a:spLocks noChangeArrowheads="1"/>
          </p:cNvSpPr>
          <p:nvPr/>
        </p:nvSpPr>
        <p:spPr bwMode="auto">
          <a:xfrm>
            <a:off x="7694613" y="6210300"/>
            <a:ext cx="471487" cy="184150"/>
          </a:xfrm>
          <a:prstGeom prst="rect">
            <a:avLst/>
          </a:prstGeom>
          <a:noFill/>
          <a:ln w="9525">
            <a:noFill/>
            <a:miter lim="800000"/>
            <a:headEnd/>
            <a:tailEnd/>
          </a:ln>
        </p:spPr>
        <p:txBody>
          <a:bodyPr wrap="none" lIns="0" tIns="0" bIns="0">
            <a:spAutoFit/>
          </a:bodyPr>
          <a:lstStyle/>
          <a:p>
            <a:r>
              <a:rPr lang="en-US" sz="600" b="1"/>
              <a:t>Tongue</a:t>
            </a:r>
          </a:p>
          <a:p>
            <a:r>
              <a:rPr lang="en-US" sz="600" b="1"/>
              <a:t>epithelium</a:t>
            </a:r>
          </a:p>
        </p:txBody>
      </p:sp>
      <p:sp>
        <p:nvSpPr>
          <p:cNvPr id="25636" name="Text Box 22"/>
          <p:cNvSpPr txBox="1">
            <a:spLocks noChangeArrowheads="1"/>
          </p:cNvSpPr>
          <p:nvPr/>
        </p:nvSpPr>
        <p:spPr bwMode="auto">
          <a:xfrm>
            <a:off x="5534025" y="5951538"/>
            <a:ext cx="296863" cy="184150"/>
          </a:xfrm>
          <a:prstGeom prst="rect">
            <a:avLst/>
          </a:prstGeom>
          <a:noFill/>
          <a:ln w="9525">
            <a:noFill/>
            <a:miter lim="800000"/>
            <a:headEnd/>
            <a:tailEnd/>
          </a:ln>
        </p:spPr>
        <p:txBody>
          <a:bodyPr wrap="none" lIns="0" tIns="0" bIns="0">
            <a:spAutoFit/>
          </a:bodyPr>
          <a:lstStyle/>
          <a:p>
            <a:r>
              <a:rPr lang="en-US" sz="600" b="1"/>
              <a:t>Basal</a:t>
            </a:r>
          </a:p>
          <a:p>
            <a:r>
              <a:rPr lang="en-US" sz="600" b="1"/>
              <a:t>cell</a:t>
            </a:r>
          </a:p>
        </p:txBody>
      </p:sp>
      <p:sp>
        <p:nvSpPr>
          <p:cNvPr id="25637" name="Text Box 23"/>
          <p:cNvSpPr txBox="1">
            <a:spLocks noChangeArrowheads="1"/>
          </p:cNvSpPr>
          <p:nvPr/>
        </p:nvSpPr>
        <p:spPr bwMode="auto">
          <a:xfrm>
            <a:off x="5518150" y="5486400"/>
            <a:ext cx="393700" cy="276225"/>
          </a:xfrm>
          <a:prstGeom prst="rect">
            <a:avLst/>
          </a:prstGeom>
          <a:noFill/>
          <a:ln w="9525">
            <a:noFill/>
            <a:miter lim="800000"/>
            <a:headEnd/>
            <a:tailEnd/>
          </a:ln>
        </p:spPr>
        <p:txBody>
          <a:bodyPr wrap="none" lIns="0" tIns="0" bIns="0">
            <a:spAutoFit/>
          </a:bodyPr>
          <a:lstStyle/>
          <a:p>
            <a:r>
              <a:rPr lang="en-US" sz="600" b="1"/>
              <a:t>Sensory</a:t>
            </a:r>
          </a:p>
          <a:p>
            <a:r>
              <a:rPr lang="en-US" sz="600" b="1"/>
              <a:t>nerve</a:t>
            </a:r>
          </a:p>
          <a:p>
            <a:r>
              <a:rPr lang="en-US" sz="600" b="1"/>
              <a:t>fibers</a:t>
            </a:r>
          </a:p>
        </p:txBody>
      </p:sp>
      <p:sp>
        <p:nvSpPr>
          <p:cNvPr id="25638" name="Text Box 24"/>
          <p:cNvSpPr txBox="1">
            <a:spLocks noChangeArrowheads="1"/>
          </p:cNvSpPr>
          <p:nvPr/>
        </p:nvSpPr>
        <p:spPr bwMode="auto">
          <a:xfrm>
            <a:off x="5518150" y="5275263"/>
            <a:ext cx="409575" cy="184150"/>
          </a:xfrm>
          <a:prstGeom prst="rect">
            <a:avLst/>
          </a:prstGeom>
          <a:noFill/>
          <a:ln w="9525">
            <a:noFill/>
            <a:miter lim="800000"/>
            <a:headEnd/>
            <a:tailEnd/>
          </a:ln>
        </p:spPr>
        <p:txBody>
          <a:bodyPr wrap="none" lIns="0" tIns="0" bIns="0">
            <a:spAutoFit/>
          </a:bodyPr>
          <a:lstStyle/>
          <a:p>
            <a:r>
              <a:rPr lang="en-US" sz="600" b="1"/>
              <a:t>Synaptic</a:t>
            </a:r>
          </a:p>
          <a:p>
            <a:r>
              <a:rPr lang="en-US" sz="600" b="1"/>
              <a:t>vesicles</a:t>
            </a:r>
          </a:p>
        </p:txBody>
      </p:sp>
      <p:sp>
        <p:nvSpPr>
          <p:cNvPr id="25639" name="Text Box 25"/>
          <p:cNvSpPr txBox="1">
            <a:spLocks noChangeArrowheads="1"/>
          </p:cNvSpPr>
          <p:nvPr/>
        </p:nvSpPr>
        <p:spPr bwMode="auto">
          <a:xfrm>
            <a:off x="5551488" y="6497638"/>
            <a:ext cx="568325" cy="92075"/>
          </a:xfrm>
          <a:prstGeom prst="rect">
            <a:avLst/>
          </a:prstGeom>
          <a:noFill/>
          <a:ln w="9525">
            <a:noFill/>
            <a:miter lim="800000"/>
            <a:headEnd/>
            <a:tailEnd/>
          </a:ln>
        </p:spPr>
        <p:txBody>
          <a:bodyPr wrap="none" lIns="0" tIns="0" bIns="0">
            <a:spAutoFit/>
          </a:bodyPr>
          <a:lstStyle/>
          <a:p>
            <a:r>
              <a:rPr lang="en-US" sz="600" b="1"/>
              <a:t>(d) Taste bud</a:t>
            </a:r>
          </a:p>
        </p:txBody>
      </p:sp>
      <p:sp>
        <p:nvSpPr>
          <p:cNvPr id="25640" name="Text Box 18"/>
          <p:cNvSpPr txBox="1">
            <a:spLocks noChangeArrowheads="1"/>
          </p:cNvSpPr>
          <p:nvPr/>
        </p:nvSpPr>
        <p:spPr bwMode="auto">
          <a:xfrm>
            <a:off x="6642100" y="6369050"/>
            <a:ext cx="2260600" cy="427038"/>
          </a:xfrm>
          <a:prstGeom prst="rect">
            <a:avLst/>
          </a:prstGeom>
          <a:noFill/>
          <a:ln w="9525" algn="ctr">
            <a:noFill/>
            <a:miter lim="800000"/>
            <a:headEnd/>
            <a:tailEnd/>
          </a:ln>
        </p:spPr>
        <p:txBody>
          <a:bodyPr>
            <a:spAutoFit/>
          </a:bodyPr>
          <a:lstStyle/>
          <a:p>
            <a:pPr>
              <a:spcBef>
                <a:spcPct val="50000"/>
              </a:spcBef>
            </a:pPr>
            <a:r>
              <a:rPr lang="en-US" sz="2200"/>
              <a:t>Figure 16.6d</a:t>
            </a:r>
          </a:p>
        </p:txBody>
      </p:sp>
      <p:pic>
        <p:nvPicPr>
          <p:cNvPr id="25641" name="Picture 2" descr="sal25693_16_06c"/>
          <p:cNvPicPr>
            <a:picLocks noChangeAspect="1" noChangeArrowheads="1"/>
          </p:cNvPicPr>
          <p:nvPr/>
        </p:nvPicPr>
        <p:blipFill>
          <a:blip r:embed="rId4" cstate="print"/>
          <a:srcRect/>
          <a:stretch>
            <a:fillRect/>
          </a:stretch>
        </p:blipFill>
        <p:spPr bwMode="auto">
          <a:xfrm>
            <a:off x="5997575" y="3314700"/>
            <a:ext cx="1770063" cy="1438275"/>
          </a:xfrm>
          <a:prstGeom prst="rect">
            <a:avLst/>
          </a:prstGeom>
          <a:noFill/>
          <a:ln w="9525">
            <a:noFill/>
            <a:miter lim="800000"/>
            <a:headEnd/>
            <a:tailEnd/>
          </a:ln>
        </p:spPr>
      </p:pic>
      <p:sp>
        <p:nvSpPr>
          <p:cNvPr id="25642" name="Rectangle 5"/>
          <p:cNvSpPr>
            <a:spLocks noChangeArrowheads="1"/>
          </p:cNvSpPr>
          <p:nvPr/>
        </p:nvSpPr>
        <p:spPr bwMode="auto">
          <a:xfrm>
            <a:off x="5635625" y="4808538"/>
            <a:ext cx="661988" cy="92075"/>
          </a:xfrm>
          <a:prstGeom prst="rect">
            <a:avLst/>
          </a:prstGeom>
          <a:noFill/>
          <a:ln w="9525">
            <a:noFill/>
            <a:miter lim="800000"/>
            <a:headEnd/>
            <a:tailEnd/>
          </a:ln>
        </p:spPr>
        <p:txBody>
          <a:bodyPr wrap="none" lIns="0" tIns="0" rIns="0" bIns="0">
            <a:spAutoFit/>
          </a:bodyPr>
          <a:lstStyle/>
          <a:p>
            <a:r>
              <a:rPr lang="en-US" sz="600" b="1">
                <a:solidFill>
                  <a:srgbClr val="000000"/>
                </a:solidFill>
              </a:rPr>
              <a:t>(c) Foliate papillae</a:t>
            </a:r>
            <a:endParaRPr lang="en-US" sz="600" b="1"/>
          </a:p>
        </p:txBody>
      </p:sp>
      <p:sp>
        <p:nvSpPr>
          <p:cNvPr id="25643" name="Freeform 6"/>
          <p:cNvSpPr>
            <a:spLocks/>
          </p:cNvSpPr>
          <p:nvPr/>
        </p:nvSpPr>
        <p:spPr bwMode="auto">
          <a:xfrm>
            <a:off x="5875338" y="3422650"/>
            <a:ext cx="1084262" cy="53975"/>
          </a:xfrm>
          <a:custGeom>
            <a:avLst/>
            <a:gdLst>
              <a:gd name="T0" fmla="*/ 0 w 2494"/>
              <a:gd name="T1" fmla="*/ 0 h 123"/>
              <a:gd name="T2" fmla="*/ 2147483647 w 2494"/>
              <a:gd name="T3" fmla="*/ 0 h 123"/>
              <a:gd name="T4" fmla="*/ 2147483647 w 2494"/>
              <a:gd name="T5" fmla="*/ 2147483647 h 123"/>
              <a:gd name="T6" fmla="*/ 0 60000 65536"/>
              <a:gd name="T7" fmla="*/ 0 60000 65536"/>
              <a:gd name="T8" fmla="*/ 0 60000 65536"/>
              <a:gd name="T9" fmla="*/ 0 w 2494"/>
              <a:gd name="T10" fmla="*/ 0 h 123"/>
              <a:gd name="T11" fmla="*/ 2494 w 2494"/>
              <a:gd name="T12" fmla="*/ 123 h 123"/>
            </a:gdLst>
            <a:ahLst/>
            <a:cxnLst>
              <a:cxn ang="T6">
                <a:pos x="T0" y="T1"/>
              </a:cxn>
              <a:cxn ang="T7">
                <a:pos x="T2" y="T3"/>
              </a:cxn>
              <a:cxn ang="T8">
                <a:pos x="T4" y="T5"/>
              </a:cxn>
            </a:cxnLst>
            <a:rect l="T9" t="T10" r="T11" b="T12"/>
            <a:pathLst>
              <a:path w="2494" h="123">
                <a:moveTo>
                  <a:pt x="0" y="0"/>
                </a:moveTo>
                <a:lnTo>
                  <a:pt x="2494" y="0"/>
                </a:lnTo>
                <a:lnTo>
                  <a:pt x="2494" y="123"/>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25644" name="Line 7"/>
          <p:cNvSpPr>
            <a:spLocks noChangeShapeType="1"/>
          </p:cNvSpPr>
          <p:nvPr/>
        </p:nvSpPr>
        <p:spPr bwMode="auto">
          <a:xfrm>
            <a:off x="5962650" y="4056063"/>
            <a:ext cx="590550" cy="1587"/>
          </a:xfrm>
          <a:prstGeom prst="line">
            <a:avLst/>
          </a:prstGeom>
          <a:noFill/>
          <a:ln w="12700">
            <a:solidFill>
              <a:srgbClr val="FFFFFF"/>
            </a:solidFill>
            <a:round/>
            <a:headEnd/>
            <a:tailEnd/>
          </a:ln>
        </p:spPr>
        <p:txBody>
          <a:bodyPr/>
          <a:lstStyle/>
          <a:p>
            <a:endParaRPr lang="en-US"/>
          </a:p>
        </p:txBody>
      </p:sp>
      <p:sp>
        <p:nvSpPr>
          <p:cNvPr id="25645" name="Freeform 8"/>
          <p:cNvSpPr>
            <a:spLocks/>
          </p:cNvSpPr>
          <p:nvPr/>
        </p:nvSpPr>
        <p:spPr bwMode="auto">
          <a:xfrm>
            <a:off x="5943600" y="4197350"/>
            <a:ext cx="712788" cy="58738"/>
          </a:xfrm>
          <a:custGeom>
            <a:avLst/>
            <a:gdLst>
              <a:gd name="T0" fmla="*/ 0 w 1641"/>
              <a:gd name="T1" fmla="*/ 2147483647 h 135"/>
              <a:gd name="T2" fmla="*/ 2147483647 w 1641"/>
              <a:gd name="T3" fmla="*/ 2147483647 h 135"/>
              <a:gd name="T4" fmla="*/ 2147483647 w 1641"/>
              <a:gd name="T5" fmla="*/ 0 h 135"/>
              <a:gd name="T6" fmla="*/ 0 60000 65536"/>
              <a:gd name="T7" fmla="*/ 0 60000 65536"/>
              <a:gd name="T8" fmla="*/ 0 60000 65536"/>
              <a:gd name="T9" fmla="*/ 0 w 1641"/>
              <a:gd name="T10" fmla="*/ 0 h 135"/>
              <a:gd name="T11" fmla="*/ 1641 w 1641"/>
              <a:gd name="T12" fmla="*/ 135 h 135"/>
            </a:gdLst>
            <a:ahLst/>
            <a:cxnLst>
              <a:cxn ang="T6">
                <a:pos x="T0" y="T1"/>
              </a:cxn>
              <a:cxn ang="T7">
                <a:pos x="T2" y="T3"/>
              </a:cxn>
              <a:cxn ang="T8">
                <a:pos x="T4" y="T5"/>
              </a:cxn>
            </a:cxnLst>
            <a:rect l="T9" t="T10" r="T11" b="T12"/>
            <a:pathLst>
              <a:path w="1641" h="135">
                <a:moveTo>
                  <a:pt x="0" y="135"/>
                </a:moveTo>
                <a:lnTo>
                  <a:pt x="1641" y="135"/>
                </a:lnTo>
                <a:lnTo>
                  <a:pt x="1641" y="0"/>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25646" name="Freeform 9"/>
          <p:cNvSpPr>
            <a:spLocks/>
          </p:cNvSpPr>
          <p:nvPr/>
        </p:nvSpPr>
        <p:spPr bwMode="auto">
          <a:xfrm>
            <a:off x="6540500" y="3476625"/>
            <a:ext cx="835025" cy="39688"/>
          </a:xfrm>
          <a:custGeom>
            <a:avLst/>
            <a:gdLst>
              <a:gd name="T0" fmla="*/ 0 w 1924"/>
              <a:gd name="T1" fmla="*/ 2147483647 h 94"/>
              <a:gd name="T2" fmla="*/ 0 w 1924"/>
              <a:gd name="T3" fmla="*/ 0 h 94"/>
              <a:gd name="T4" fmla="*/ 2147483647 w 1924"/>
              <a:gd name="T5" fmla="*/ 0 h 94"/>
              <a:gd name="T6" fmla="*/ 2147483647 w 1924"/>
              <a:gd name="T7" fmla="*/ 2147483647 h 94"/>
              <a:gd name="T8" fmla="*/ 0 60000 65536"/>
              <a:gd name="T9" fmla="*/ 0 60000 65536"/>
              <a:gd name="T10" fmla="*/ 0 60000 65536"/>
              <a:gd name="T11" fmla="*/ 0 60000 65536"/>
              <a:gd name="T12" fmla="*/ 0 w 1924"/>
              <a:gd name="T13" fmla="*/ 0 h 94"/>
              <a:gd name="T14" fmla="*/ 1924 w 1924"/>
              <a:gd name="T15" fmla="*/ 94 h 94"/>
            </a:gdLst>
            <a:ahLst/>
            <a:cxnLst>
              <a:cxn ang="T8">
                <a:pos x="T0" y="T1"/>
              </a:cxn>
              <a:cxn ang="T9">
                <a:pos x="T2" y="T3"/>
              </a:cxn>
              <a:cxn ang="T10">
                <a:pos x="T4" y="T5"/>
              </a:cxn>
              <a:cxn ang="T11">
                <a:pos x="T6" y="T7"/>
              </a:cxn>
            </a:cxnLst>
            <a:rect l="T12" t="T13" r="T14" b="T15"/>
            <a:pathLst>
              <a:path w="1924" h="94">
                <a:moveTo>
                  <a:pt x="0" y="94"/>
                </a:moveTo>
                <a:lnTo>
                  <a:pt x="0" y="0"/>
                </a:lnTo>
                <a:lnTo>
                  <a:pt x="1924" y="0"/>
                </a:lnTo>
                <a:lnTo>
                  <a:pt x="1924" y="94"/>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25647" name="Freeform 10"/>
          <p:cNvSpPr>
            <a:spLocks/>
          </p:cNvSpPr>
          <p:nvPr/>
        </p:nvSpPr>
        <p:spPr bwMode="auto">
          <a:xfrm>
            <a:off x="6543675" y="4138613"/>
            <a:ext cx="214313" cy="60325"/>
          </a:xfrm>
          <a:custGeom>
            <a:avLst/>
            <a:gdLst>
              <a:gd name="T0" fmla="*/ 2147483647 w 492"/>
              <a:gd name="T1" fmla="*/ 0 h 140"/>
              <a:gd name="T2" fmla="*/ 2147483647 w 492"/>
              <a:gd name="T3" fmla="*/ 2147483647 h 140"/>
              <a:gd name="T4" fmla="*/ 0 w 492"/>
              <a:gd name="T5" fmla="*/ 2147483647 h 140"/>
              <a:gd name="T6" fmla="*/ 0 w 492"/>
              <a:gd name="T7" fmla="*/ 0 h 140"/>
              <a:gd name="T8" fmla="*/ 0 60000 65536"/>
              <a:gd name="T9" fmla="*/ 0 60000 65536"/>
              <a:gd name="T10" fmla="*/ 0 60000 65536"/>
              <a:gd name="T11" fmla="*/ 0 60000 65536"/>
              <a:gd name="T12" fmla="*/ 0 w 492"/>
              <a:gd name="T13" fmla="*/ 0 h 140"/>
              <a:gd name="T14" fmla="*/ 492 w 492"/>
              <a:gd name="T15" fmla="*/ 140 h 140"/>
            </a:gdLst>
            <a:ahLst/>
            <a:cxnLst>
              <a:cxn ang="T8">
                <a:pos x="T0" y="T1"/>
              </a:cxn>
              <a:cxn ang="T9">
                <a:pos x="T2" y="T3"/>
              </a:cxn>
              <a:cxn ang="T10">
                <a:pos x="T4" y="T5"/>
              </a:cxn>
              <a:cxn ang="T11">
                <a:pos x="T6" y="T7"/>
              </a:cxn>
            </a:cxnLst>
            <a:rect l="T12" t="T13" r="T14" b="T15"/>
            <a:pathLst>
              <a:path w="492" h="140">
                <a:moveTo>
                  <a:pt x="492" y="0"/>
                </a:moveTo>
                <a:lnTo>
                  <a:pt x="492" y="140"/>
                </a:lnTo>
                <a:lnTo>
                  <a:pt x="0" y="140"/>
                </a:lnTo>
                <a:lnTo>
                  <a:pt x="0" y="0"/>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25648" name="Rectangle 11"/>
          <p:cNvSpPr>
            <a:spLocks noChangeArrowheads="1"/>
          </p:cNvSpPr>
          <p:nvPr/>
        </p:nvSpPr>
        <p:spPr bwMode="auto">
          <a:xfrm>
            <a:off x="7426325" y="4784725"/>
            <a:ext cx="261938" cy="92075"/>
          </a:xfrm>
          <a:prstGeom prst="rect">
            <a:avLst/>
          </a:prstGeom>
          <a:noFill/>
          <a:ln w="9525">
            <a:noFill/>
            <a:miter lim="800000"/>
            <a:headEnd/>
            <a:tailEnd/>
          </a:ln>
        </p:spPr>
        <p:txBody>
          <a:bodyPr wrap="none" lIns="0" tIns="0" rIns="0" bIns="0">
            <a:spAutoFit/>
          </a:bodyPr>
          <a:lstStyle/>
          <a:p>
            <a:r>
              <a:rPr lang="en-US" sz="600" b="1">
                <a:solidFill>
                  <a:srgbClr val="000000"/>
                </a:solidFill>
              </a:rPr>
              <a:t>100 </a:t>
            </a:r>
            <a:r>
              <a:rPr lang="en-US" sz="600" b="1">
                <a:solidFill>
                  <a:srgbClr val="000000"/>
                </a:solidFill>
                <a:cs typeface="Times New Roman" pitchFamily="18" charset="0"/>
              </a:rPr>
              <a:t>µ</a:t>
            </a:r>
            <a:r>
              <a:rPr lang="en-US" sz="600" b="1">
                <a:solidFill>
                  <a:srgbClr val="000000"/>
                </a:solidFill>
              </a:rPr>
              <a:t>m</a:t>
            </a:r>
            <a:endParaRPr lang="en-US" sz="600" b="1"/>
          </a:p>
        </p:txBody>
      </p:sp>
      <p:sp>
        <p:nvSpPr>
          <p:cNvPr id="25649" name="Freeform 12"/>
          <p:cNvSpPr>
            <a:spLocks/>
          </p:cNvSpPr>
          <p:nvPr/>
        </p:nvSpPr>
        <p:spPr bwMode="auto">
          <a:xfrm>
            <a:off x="5851525" y="3422650"/>
            <a:ext cx="1108075" cy="52388"/>
          </a:xfrm>
          <a:custGeom>
            <a:avLst/>
            <a:gdLst>
              <a:gd name="T0" fmla="*/ 0 w 2551"/>
              <a:gd name="T1" fmla="*/ 0 h 123"/>
              <a:gd name="T2" fmla="*/ 2147483647 w 2551"/>
              <a:gd name="T3" fmla="*/ 0 h 123"/>
              <a:gd name="T4" fmla="*/ 2147483647 w 2551"/>
              <a:gd name="T5" fmla="*/ 2147483647 h 123"/>
              <a:gd name="T6" fmla="*/ 0 60000 65536"/>
              <a:gd name="T7" fmla="*/ 0 60000 65536"/>
              <a:gd name="T8" fmla="*/ 0 60000 65536"/>
              <a:gd name="T9" fmla="*/ 0 w 2551"/>
              <a:gd name="T10" fmla="*/ 0 h 123"/>
              <a:gd name="T11" fmla="*/ 2551 w 2551"/>
              <a:gd name="T12" fmla="*/ 123 h 123"/>
            </a:gdLst>
            <a:ahLst/>
            <a:cxnLst>
              <a:cxn ang="T6">
                <a:pos x="T0" y="T1"/>
              </a:cxn>
              <a:cxn ang="T7">
                <a:pos x="T2" y="T3"/>
              </a:cxn>
              <a:cxn ang="T8">
                <a:pos x="T4" y="T5"/>
              </a:cxn>
            </a:cxnLst>
            <a:rect l="T9" t="T10" r="T11" b="T12"/>
            <a:pathLst>
              <a:path w="2551" h="123">
                <a:moveTo>
                  <a:pt x="0" y="0"/>
                </a:moveTo>
                <a:lnTo>
                  <a:pt x="2551" y="0"/>
                </a:lnTo>
                <a:lnTo>
                  <a:pt x="2551" y="123"/>
                </a:lnTo>
              </a:path>
            </a:pathLst>
          </a:custGeom>
          <a:noFill/>
          <a:ln w="12700">
            <a:solidFill>
              <a:srgbClr val="000000"/>
            </a:solidFill>
            <a:round/>
            <a:headEnd/>
            <a:tailEnd/>
          </a:ln>
        </p:spPr>
        <p:txBody>
          <a:bodyPr/>
          <a:lstStyle/>
          <a:p>
            <a:endParaRPr lang="en-US" sz="600">
              <a:latin typeface="Times New Roman" pitchFamily="18" charset="0"/>
            </a:endParaRPr>
          </a:p>
        </p:txBody>
      </p:sp>
      <p:sp>
        <p:nvSpPr>
          <p:cNvPr id="25650" name="Line 13"/>
          <p:cNvSpPr>
            <a:spLocks noChangeShapeType="1"/>
          </p:cNvSpPr>
          <p:nvPr/>
        </p:nvSpPr>
        <p:spPr bwMode="auto">
          <a:xfrm>
            <a:off x="5961063" y="4056063"/>
            <a:ext cx="590550" cy="0"/>
          </a:xfrm>
          <a:prstGeom prst="line">
            <a:avLst/>
          </a:prstGeom>
          <a:noFill/>
          <a:ln w="12700">
            <a:solidFill>
              <a:srgbClr val="000000"/>
            </a:solidFill>
            <a:round/>
            <a:headEnd/>
            <a:tailEnd/>
          </a:ln>
        </p:spPr>
        <p:txBody>
          <a:bodyPr/>
          <a:lstStyle/>
          <a:p>
            <a:endParaRPr lang="en-US"/>
          </a:p>
        </p:txBody>
      </p:sp>
      <p:sp>
        <p:nvSpPr>
          <p:cNvPr id="25651" name="Freeform 14"/>
          <p:cNvSpPr>
            <a:spLocks/>
          </p:cNvSpPr>
          <p:nvPr/>
        </p:nvSpPr>
        <p:spPr bwMode="auto">
          <a:xfrm>
            <a:off x="5943600" y="4197350"/>
            <a:ext cx="712788" cy="58738"/>
          </a:xfrm>
          <a:custGeom>
            <a:avLst/>
            <a:gdLst>
              <a:gd name="T0" fmla="*/ 0 w 1641"/>
              <a:gd name="T1" fmla="*/ 2147483647 h 136"/>
              <a:gd name="T2" fmla="*/ 2147483647 w 1641"/>
              <a:gd name="T3" fmla="*/ 2147483647 h 136"/>
              <a:gd name="T4" fmla="*/ 2147483647 w 1641"/>
              <a:gd name="T5" fmla="*/ 0 h 136"/>
              <a:gd name="T6" fmla="*/ 0 60000 65536"/>
              <a:gd name="T7" fmla="*/ 0 60000 65536"/>
              <a:gd name="T8" fmla="*/ 0 60000 65536"/>
              <a:gd name="T9" fmla="*/ 0 w 1641"/>
              <a:gd name="T10" fmla="*/ 0 h 136"/>
              <a:gd name="T11" fmla="*/ 1641 w 1641"/>
              <a:gd name="T12" fmla="*/ 136 h 136"/>
            </a:gdLst>
            <a:ahLst/>
            <a:cxnLst>
              <a:cxn ang="T6">
                <a:pos x="T0" y="T1"/>
              </a:cxn>
              <a:cxn ang="T7">
                <a:pos x="T2" y="T3"/>
              </a:cxn>
              <a:cxn ang="T8">
                <a:pos x="T4" y="T5"/>
              </a:cxn>
            </a:cxnLst>
            <a:rect l="T9" t="T10" r="T11" b="T12"/>
            <a:pathLst>
              <a:path w="1641" h="136">
                <a:moveTo>
                  <a:pt x="0" y="136"/>
                </a:moveTo>
                <a:lnTo>
                  <a:pt x="1641" y="136"/>
                </a:lnTo>
                <a:lnTo>
                  <a:pt x="1641" y="0"/>
                </a:lnTo>
              </a:path>
            </a:pathLst>
          </a:custGeom>
          <a:noFill/>
          <a:ln w="12700">
            <a:solidFill>
              <a:srgbClr val="000000"/>
            </a:solidFill>
            <a:round/>
            <a:headEnd/>
            <a:tailEnd/>
          </a:ln>
        </p:spPr>
        <p:txBody>
          <a:bodyPr/>
          <a:lstStyle/>
          <a:p>
            <a:endParaRPr lang="en-US" sz="600">
              <a:latin typeface="Times New Roman" pitchFamily="18" charset="0"/>
            </a:endParaRPr>
          </a:p>
        </p:txBody>
      </p:sp>
      <p:sp>
        <p:nvSpPr>
          <p:cNvPr id="25652" name="Freeform 15"/>
          <p:cNvSpPr>
            <a:spLocks/>
          </p:cNvSpPr>
          <p:nvPr/>
        </p:nvSpPr>
        <p:spPr bwMode="auto">
          <a:xfrm>
            <a:off x="6537325" y="3475038"/>
            <a:ext cx="835025" cy="41275"/>
          </a:xfrm>
          <a:custGeom>
            <a:avLst/>
            <a:gdLst>
              <a:gd name="T0" fmla="*/ 0 w 1924"/>
              <a:gd name="T1" fmla="*/ 2147483647 h 95"/>
              <a:gd name="T2" fmla="*/ 0 w 1924"/>
              <a:gd name="T3" fmla="*/ 0 h 95"/>
              <a:gd name="T4" fmla="*/ 2147483647 w 1924"/>
              <a:gd name="T5" fmla="*/ 0 h 95"/>
              <a:gd name="T6" fmla="*/ 2147483647 w 1924"/>
              <a:gd name="T7" fmla="*/ 2147483647 h 95"/>
              <a:gd name="T8" fmla="*/ 0 60000 65536"/>
              <a:gd name="T9" fmla="*/ 0 60000 65536"/>
              <a:gd name="T10" fmla="*/ 0 60000 65536"/>
              <a:gd name="T11" fmla="*/ 0 60000 65536"/>
              <a:gd name="T12" fmla="*/ 0 w 1924"/>
              <a:gd name="T13" fmla="*/ 0 h 95"/>
              <a:gd name="T14" fmla="*/ 1924 w 1924"/>
              <a:gd name="T15" fmla="*/ 95 h 95"/>
            </a:gdLst>
            <a:ahLst/>
            <a:cxnLst>
              <a:cxn ang="T8">
                <a:pos x="T0" y="T1"/>
              </a:cxn>
              <a:cxn ang="T9">
                <a:pos x="T2" y="T3"/>
              </a:cxn>
              <a:cxn ang="T10">
                <a:pos x="T4" y="T5"/>
              </a:cxn>
              <a:cxn ang="T11">
                <a:pos x="T6" y="T7"/>
              </a:cxn>
            </a:cxnLst>
            <a:rect l="T12" t="T13" r="T14" b="T15"/>
            <a:pathLst>
              <a:path w="1924" h="95">
                <a:moveTo>
                  <a:pt x="0" y="95"/>
                </a:moveTo>
                <a:lnTo>
                  <a:pt x="0" y="0"/>
                </a:lnTo>
                <a:lnTo>
                  <a:pt x="1924" y="0"/>
                </a:lnTo>
                <a:lnTo>
                  <a:pt x="1924" y="95"/>
                </a:lnTo>
              </a:path>
            </a:pathLst>
          </a:custGeom>
          <a:noFill/>
          <a:ln w="12700">
            <a:solidFill>
              <a:srgbClr val="000000"/>
            </a:solidFill>
            <a:round/>
            <a:headEnd/>
            <a:tailEnd/>
          </a:ln>
        </p:spPr>
        <p:txBody>
          <a:bodyPr/>
          <a:lstStyle/>
          <a:p>
            <a:endParaRPr lang="en-US" sz="600">
              <a:latin typeface="Times New Roman" pitchFamily="18" charset="0"/>
            </a:endParaRPr>
          </a:p>
        </p:txBody>
      </p:sp>
      <p:sp>
        <p:nvSpPr>
          <p:cNvPr id="25653" name="Freeform 16"/>
          <p:cNvSpPr>
            <a:spLocks/>
          </p:cNvSpPr>
          <p:nvPr/>
        </p:nvSpPr>
        <p:spPr bwMode="auto">
          <a:xfrm>
            <a:off x="6543675" y="4138613"/>
            <a:ext cx="214313" cy="60325"/>
          </a:xfrm>
          <a:custGeom>
            <a:avLst/>
            <a:gdLst>
              <a:gd name="T0" fmla="*/ 2147483647 w 492"/>
              <a:gd name="T1" fmla="*/ 0 h 140"/>
              <a:gd name="T2" fmla="*/ 2147483647 w 492"/>
              <a:gd name="T3" fmla="*/ 2147483647 h 140"/>
              <a:gd name="T4" fmla="*/ 0 w 492"/>
              <a:gd name="T5" fmla="*/ 2147483647 h 140"/>
              <a:gd name="T6" fmla="*/ 0 w 492"/>
              <a:gd name="T7" fmla="*/ 0 h 140"/>
              <a:gd name="T8" fmla="*/ 0 60000 65536"/>
              <a:gd name="T9" fmla="*/ 0 60000 65536"/>
              <a:gd name="T10" fmla="*/ 0 60000 65536"/>
              <a:gd name="T11" fmla="*/ 0 60000 65536"/>
              <a:gd name="T12" fmla="*/ 0 w 492"/>
              <a:gd name="T13" fmla="*/ 0 h 140"/>
              <a:gd name="T14" fmla="*/ 492 w 492"/>
              <a:gd name="T15" fmla="*/ 140 h 140"/>
            </a:gdLst>
            <a:ahLst/>
            <a:cxnLst>
              <a:cxn ang="T8">
                <a:pos x="T0" y="T1"/>
              </a:cxn>
              <a:cxn ang="T9">
                <a:pos x="T2" y="T3"/>
              </a:cxn>
              <a:cxn ang="T10">
                <a:pos x="T4" y="T5"/>
              </a:cxn>
              <a:cxn ang="T11">
                <a:pos x="T6" y="T7"/>
              </a:cxn>
            </a:cxnLst>
            <a:rect l="T12" t="T13" r="T14" b="T15"/>
            <a:pathLst>
              <a:path w="492" h="140">
                <a:moveTo>
                  <a:pt x="492" y="0"/>
                </a:moveTo>
                <a:lnTo>
                  <a:pt x="492" y="140"/>
                </a:lnTo>
                <a:lnTo>
                  <a:pt x="0" y="140"/>
                </a:lnTo>
                <a:lnTo>
                  <a:pt x="0" y="0"/>
                </a:lnTo>
              </a:path>
            </a:pathLst>
          </a:custGeom>
          <a:noFill/>
          <a:ln w="12700">
            <a:solidFill>
              <a:srgbClr val="000000"/>
            </a:solidFill>
            <a:round/>
            <a:headEnd/>
            <a:tailEnd/>
          </a:ln>
        </p:spPr>
        <p:txBody>
          <a:bodyPr/>
          <a:lstStyle/>
          <a:p>
            <a:endParaRPr lang="en-US" sz="600">
              <a:latin typeface="Times New Roman" pitchFamily="18" charset="0"/>
            </a:endParaRPr>
          </a:p>
        </p:txBody>
      </p:sp>
      <p:sp>
        <p:nvSpPr>
          <p:cNvPr id="25654" name="Freeform 17"/>
          <p:cNvSpPr>
            <a:spLocks/>
          </p:cNvSpPr>
          <p:nvPr/>
        </p:nvSpPr>
        <p:spPr bwMode="auto">
          <a:xfrm>
            <a:off x="7323138" y="4764088"/>
            <a:ext cx="430212" cy="17462"/>
          </a:xfrm>
          <a:custGeom>
            <a:avLst/>
            <a:gdLst>
              <a:gd name="T0" fmla="*/ 2147483647 w 993"/>
              <a:gd name="T1" fmla="*/ 0 h 41"/>
              <a:gd name="T2" fmla="*/ 2147483647 w 993"/>
              <a:gd name="T3" fmla="*/ 2147483647 h 41"/>
              <a:gd name="T4" fmla="*/ 0 w 993"/>
              <a:gd name="T5" fmla="*/ 2147483647 h 41"/>
              <a:gd name="T6" fmla="*/ 0 w 993"/>
              <a:gd name="T7" fmla="*/ 0 h 41"/>
              <a:gd name="T8" fmla="*/ 0 60000 65536"/>
              <a:gd name="T9" fmla="*/ 0 60000 65536"/>
              <a:gd name="T10" fmla="*/ 0 60000 65536"/>
              <a:gd name="T11" fmla="*/ 0 60000 65536"/>
              <a:gd name="T12" fmla="*/ 0 w 993"/>
              <a:gd name="T13" fmla="*/ 0 h 41"/>
              <a:gd name="T14" fmla="*/ 993 w 993"/>
              <a:gd name="T15" fmla="*/ 41 h 41"/>
            </a:gdLst>
            <a:ahLst/>
            <a:cxnLst>
              <a:cxn ang="T8">
                <a:pos x="T0" y="T1"/>
              </a:cxn>
              <a:cxn ang="T9">
                <a:pos x="T2" y="T3"/>
              </a:cxn>
              <a:cxn ang="T10">
                <a:pos x="T4" y="T5"/>
              </a:cxn>
              <a:cxn ang="T11">
                <a:pos x="T6" y="T7"/>
              </a:cxn>
            </a:cxnLst>
            <a:rect l="T12" t="T13" r="T14" b="T15"/>
            <a:pathLst>
              <a:path w="993" h="41">
                <a:moveTo>
                  <a:pt x="993" y="0"/>
                </a:moveTo>
                <a:lnTo>
                  <a:pt x="993" y="41"/>
                </a:lnTo>
                <a:lnTo>
                  <a:pt x="0" y="41"/>
                </a:lnTo>
                <a:lnTo>
                  <a:pt x="0" y="0"/>
                </a:lnTo>
              </a:path>
            </a:pathLst>
          </a:custGeom>
          <a:noFill/>
          <a:ln w="25400">
            <a:solidFill>
              <a:srgbClr val="000000"/>
            </a:solidFill>
            <a:round/>
            <a:headEnd/>
            <a:tailEnd/>
          </a:ln>
        </p:spPr>
        <p:txBody>
          <a:bodyPr/>
          <a:lstStyle/>
          <a:p>
            <a:endParaRPr lang="en-US" sz="600">
              <a:latin typeface="Times New Roman" pitchFamily="18" charset="0"/>
            </a:endParaRPr>
          </a:p>
        </p:txBody>
      </p:sp>
      <p:sp>
        <p:nvSpPr>
          <p:cNvPr id="25655" name="Line 18"/>
          <p:cNvSpPr>
            <a:spLocks noChangeShapeType="1"/>
          </p:cNvSpPr>
          <p:nvPr/>
        </p:nvSpPr>
        <p:spPr bwMode="auto">
          <a:xfrm flipV="1">
            <a:off x="7323138" y="4781550"/>
            <a:ext cx="0" cy="17463"/>
          </a:xfrm>
          <a:prstGeom prst="line">
            <a:avLst/>
          </a:prstGeom>
          <a:noFill/>
          <a:ln w="25400">
            <a:solidFill>
              <a:srgbClr val="000000"/>
            </a:solidFill>
            <a:round/>
            <a:headEnd/>
            <a:tailEnd/>
          </a:ln>
        </p:spPr>
        <p:txBody>
          <a:bodyPr/>
          <a:lstStyle/>
          <a:p>
            <a:endParaRPr lang="en-US"/>
          </a:p>
        </p:txBody>
      </p:sp>
      <p:sp>
        <p:nvSpPr>
          <p:cNvPr id="25656" name="Line 19"/>
          <p:cNvSpPr>
            <a:spLocks noChangeShapeType="1"/>
          </p:cNvSpPr>
          <p:nvPr/>
        </p:nvSpPr>
        <p:spPr bwMode="auto">
          <a:xfrm flipV="1">
            <a:off x="7753350" y="4781550"/>
            <a:ext cx="1588" cy="17463"/>
          </a:xfrm>
          <a:prstGeom prst="line">
            <a:avLst/>
          </a:prstGeom>
          <a:noFill/>
          <a:ln w="25400">
            <a:solidFill>
              <a:srgbClr val="000000"/>
            </a:solidFill>
            <a:round/>
            <a:headEnd/>
            <a:tailEnd/>
          </a:ln>
        </p:spPr>
        <p:txBody>
          <a:bodyPr/>
          <a:lstStyle/>
          <a:p>
            <a:endParaRPr lang="en-US"/>
          </a:p>
        </p:txBody>
      </p:sp>
      <p:sp>
        <p:nvSpPr>
          <p:cNvPr id="25657" name="Text Box 20"/>
          <p:cNvSpPr txBox="1">
            <a:spLocks noChangeArrowheads="1"/>
          </p:cNvSpPr>
          <p:nvPr/>
        </p:nvSpPr>
        <p:spPr bwMode="auto">
          <a:xfrm>
            <a:off x="5576888" y="4003675"/>
            <a:ext cx="477837" cy="92075"/>
          </a:xfrm>
          <a:prstGeom prst="rect">
            <a:avLst/>
          </a:prstGeom>
          <a:noFill/>
          <a:ln w="9525">
            <a:noFill/>
            <a:miter lim="800000"/>
            <a:headEnd/>
            <a:tailEnd/>
          </a:ln>
        </p:spPr>
        <p:txBody>
          <a:bodyPr wrap="none" lIns="0" tIns="0" bIns="0">
            <a:spAutoFit/>
          </a:bodyPr>
          <a:lstStyle/>
          <a:p>
            <a:r>
              <a:rPr lang="en-US" sz="600" b="1"/>
              <a:t>Taste pore</a:t>
            </a:r>
          </a:p>
        </p:txBody>
      </p:sp>
      <p:sp>
        <p:nvSpPr>
          <p:cNvPr id="25658" name="Text Box 21"/>
          <p:cNvSpPr txBox="1">
            <a:spLocks noChangeArrowheads="1"/>
          </p:cNvSpPr>
          <p:nvPr/>
        </p:nvSpPr>
        <p:spPr bwMode="auto">
          <a:xfrm>
            <a:off x="5583238" y="4208463"/>
            <a:ext cx="450850" cy="92075"/>
          </a:xfrm>
          <a:prstGeom prst="rect">
            <a:avLst/>
          </a:prstGeom>
          <a:noFill/>
          <a:ln w="9525">
            <a:noFill/>
            <a:miter lim="800000"/>
            <a:headEnd/>
            <a:tailEnd/>
          </a:ln>
        </p:spPr>
        <p:txBody>
          <a:bodyPr wrap="none" lIns="0" tIns="0" bIns="0">
            <a:spAutoFit/>
          </a:bodyPr>
          <a:lstStyle/>
          <a:p>
            <a:r>
              <a:rPr lang="en-US" sz="600" b="1"/>
              <a:t>Taste bud</a:t>
            </a:r>
          </a:p>
        </p:txBody>
      </p:sp>
      <p:sp>
        <p:nvSpPr>
          <p:cNvPr id="25659" name="Text Box 22"/>
          <p:cNvSpPr txBox="1">
            <a:spLocks noChangeArrowheads="1"/>
          </p:cNvSpPr>
          <p:nvPr/>
        </p:nvSpPr>
        <p:spPr bwMode="auto">
          <a:xfrm>
            <a:off x="5583238" y="3363913"/>
            <a:ext cx="336550" cy="184150"/>
          </a:xfrm>
          <a:prstGeom prst="rect">
            <a:avLst/>
          </a:prstGeom>
          <a:noFill/>
          <a:ln w="9525">
            <a:noFill/>
            <a:miter lim="800000"/>
            <a:headEnd/>
            <a:tailEnd/>
          </a:ln>
        </p:spPr>
        <p:txBody>
          <a:bodyPr wrap="none" lIns="0" tIns="0" bIns="0">
            <a:spAutoFit/>
          </a:bodyPr>
          <a:lstStyle/>
          <a:p>
            <a:r>
              <a:rPr lang="en-US" sz="600" b="1"/>
              <a:t>Foliate</a:t>
            </a:r>
          </a:p>
          <a:p>
            <a:r>
              <a:rPr lang="en-US" sz="600" b="1"/>
              <a:t>papilla</a:t>
            </a:r>
          </a:p>
        </p:txBody>
      </p:sp>
      <p:sp>
        <p:nvSpPr>
          <p:cNvPr id="25660" name="Text Box 18"/>
          <p:cNvSpPr txBox="1">
            <a:spLocks noChangeArrowheads="1"/>
          </p:cNvSpPr>
          <p:nvPr/>
        </p:nvSpPr>
        <p:spPr bwMode="auto">
          <a:xfrm>
            <a:off x="4003675" y="4362450"/>
            <a:ext cx="1797050" cy="427038"/>
          </a:xfrm>
          <a:prstGeom prst="rect">
            <a:avLst/>
          </a:prstGeom>
          <a:noFill/>
          <a:ln w="9525" algn="ctr">
            <a:noFill/>
            <a:miter lim="800000"/>
            <a:headEnd/>
            <a:tailEnd/>
          </a:ln>
        </p:spPr>
        <p:txBody>
          <a:bodyPr>
            <a:spAutoFit/>
          </a:bodyPr>
          <a:lstStyle/>
          <a:p>
            <a:pPr>
              <a:spcBef>
                <a:spcPct val="50000"/>
              </a:spcBef>
            </a:pPr>
            <a:r>
              <a:rPr lang="en-US" sz="2200"/>
              <a:t>Figure 16.6c</a:t>
            </a:r>
          </a:p>
        </p:txBody>
      </p:sp>
      <p:sp>
        <p:nvSpPr>
          <p:cNvPr id="25661" name="Rectangle 5"/>
          <p:cNvSpPr>
            <a:spLocks noChangeArrowheads="1"/>
          </p:cNvSpPr>
          <p:nvPr/>
        </p:nvSpPr>
        <p:spPr bwMode="auto">
          <a:xfrm>
            <a:off x="6588125" y="4910138"/>
            <a:ext cx="588963" cy="92075"/>
          </a:xfrm>
          <a:prstGeom prst="rect">
            <a:avLst/>
          </a:prstGeom>
          <a:noFill/>
          <a:ln w="9525">
            <a:noFill/>
            <a:miter lim="800000"/>
            <a:headEnd/>
            <a:tailEnd/>
          </a:ln>
        </p:spPr>
        <p:txBody>
          <a:bodyPr wrap="none" lIns="0" tIns="0" rIns="0" bIns="0">
            <a:spAutoFit/>
          </a:bodyPr>
          <a:lstStyle/>
          <a:p>
            <a:r>
              <a:rPr lang="en-US" sz="600">
                <a:solidFill>
                  <a:srgbClr val="000000"/>
                </a:solidFill>
                <a:cs typeface="Times New Roman" pitchFamily="18" charset="0"/>
              </a:rPr>
              <a:t>c: © Ed Reschke</a:t>
            </a:r>
            <a:r>
              <a:rPr lang="en-US" sz="600">
                <a:solidFill>
                  <a:srgbClr val="000000"/>
                </a:solid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r>
              <a:rPr lang="en-US" smtClean="0">
                <a:latin typeface="Arial" pitchFamily="34" charset="0"/>
              </a:rPr>
              <a:t>16-</a:t>
            </a:r>
            <a:fld id="{B90E69AD-1542-4064-9E4D-9FFB30FC4260}" type="slidenum">
              <a:rPr lang="en-US" smtClean="0">
                <a:latin typeface="Arial" pitchFamily="34" charset="0"/>
              </a:rPr>
              <a:pPr/>
              <a:t>24</a:t>
            </a:fld>
            <a:endParaRPr lang="en-US" smtClean="0">
              <a:latin typeface="Arial" pitchFamily="34" charset="0"/>
            </a:endParaRPr>
          </a:p>
        </p:txBody>
      </p:sp>
      <p:sp>
        <p:nvSpPr>
          <p:cNvPr id="26627" name="Rectangle 2"/>
          <p:cNvSpPr>
            <a:spLocks noGrp="1" noChangeArrowheads="1"/>
          </p:cNvSpPr>
          <p:nvPr>
            <p:ph type="title"/>
          </p:nvPr>
        </p:nvSpPr>
        <p:spPr>
          <a:xfrm>
            <a:off x="0" y="0"/>
            <a:ext cx="9144000" cy="1414463"/>
          </a:xfrm>
        </p:spPr>
        <p:txBody>
          <a:bodyPr/>
          <a:lstStyle/>
          <a:p>
            <a:pPr eaLnBrk="1" hangingPunct="1"/>
            <a:r>
              <a:rPr lang="en-US" smtClean="0"/>
              <a:t>Physiology of Taste</a:t>
            </a:r>
          </a:p>
        </p:txBody>
      </p:sp>
      <p:sp>
        <p:nvSpPr>
          <p:cNvPr id="26628" name="Rectangle 3"/>
          <p:cNvSpPr>
            <a:spLocks noGrp="1" noChangeArrowheads="1"/>
          </p:cNvSpPr>
          <p:nvPr>
            <p:ph type="body" idx="1"/>
          </p:nvPr>
        </p:nvSpPr>
        <p:spPr>
          <a:xfrm>
            <a:off x="228600" y="1257300"/>
            <a:ext cx="8382000" cy="5400675"/>
          </a:xfrm>
        </p:spPr>
        <p:txBody>
          <a:bodyPr/>
          <a:lstStyle/>
          <a:p>
            <a:pPr marL="533400" indent="-533400" eaLnBrk="1" hangingPunct="1">
              <a:lnSpc>
                <a:spcPct val="90000"/>
              </a:lnSpc>
            </a:pPr>
            <a:r>
              <a:rPr lang="en-US" sz="2000" b="0" smtClean="0"/>
              <a:t>to be tasted, molecules must dissolve in saliva and flood the taste pore</a:t>
            </a:r>
          </a:p>
          <a:p>
            <a:pPr marL="533400" indent="-533400" eaLnBrk="1" hangingPunct="1">
              <a:lnSpc>
                <a:spcPct val="90000"/>
              </a:lnSpc>
            </a:pPr>
            <a:endParaRPr lang="en-US" sz="800" b="0" smtClean="0"/>
          </a:p>
          <a:p>
            <a:pPr marL="533400" indent="-533400" eaLnBrk="1" hangingPunct="1">
              <a:lnSpc>
                <a:spcPct val="90000"/>
              </a:lnSpc>
            </a:pPr>
            <a:r>
              <a:rPr lang="en-US" sz="2000" b="0" smtClean="0"/>
              <a:t>five primary sensations </a:t>
            </a:r>
          </a:p>
          <a:p>
            <a:pPr marL="914400" lvl="1" indent="-457200" eaLnBrk="1" hangingPunct="1">
              <a:lnSpc>
                <a:spcPct val="90000"/>
              </a:lnSpc>
            </a:pPr>
            <a:r>
              <a:rPr lang="en-US" sz="1800" smtClean="0"/>
              <a:t>salty</a:t>
            </a:r>
            <a:r>
              <a:rPr lang="en-US" sz="1800" b="0" smtClean="0"/>
              <a:t> – produced by metal ions (sodium and potassium)</a:t>
            </a:r>
          </a:p>
          <a:p>
            <a:pPr marL="914400" lvl="1" indent="-457200" eaLnBrk="1" hangingPunct="1">
              <a:lnSpc>
                <a:spcPct val="90000"/>
              </a:lnSpc>
            </a:pPr>
            <a:r>
              <a:rPr lang="en-US" sz="1800" smtClean="0"/>
              <a:t>sweet</a:t>
            </a:r>
            <a:r>
              <a:rPr lang="en-US" sz="1800" b="0" smtClean="0"/>
              <a:t> – associated with carbohydrates and other foods of high caloric value</a:t>
            </a:r>
          </a:p>
          <a:p>
            <a:pPr marL="914400" lvl="1" indent="-457200" eaLnBrk="1" hangingPunct="1">
              <a:lnSpc>
                <a:spcPct val="90000"/>
              </a:lnSpc>
            </a:pPr>
            <a:r>
              <a:rPr lang="en-US" sz="1800" smtClean="0"/>
              <a:t>sour</a:t>
            </a:r>
            <a:r>
              <a:rPr lang="en-US" sz="1800" b="0" smtClean="0"/>
              <a:t> – acids such as in citrus fruits</a:t>
            </a:r>
          </a:p>
          <a:p>
            <a:pPr marL="914400" lvl="1" indent="-457200" eaLnBrk="1" hangingPunct="1">
              <a:lnSpc>
                <a:spcPct val="90000"/>
              </a:lnSpc>
            </a:pPr>
            <a:r>
              <a:rPr lang="en-US" sz="1800" smtClean="0"/>
              <a:t>bitter </a:t>
            </a:r>
            <a:r>
              <a:rPr lang="en-US" sz="1800" b="0" smtClean="0"/>
              <a:t>– associated with spoiled foods and alkaloids such as nicotine, caffeine, quinine, and morphine</a:t>
            </a:r>
          </a:p>
          <a:p>
            <a:pPr marL="914400" lvl="1" indent="-457200" eaLnBrk="1" hangingPunct="1">
              <a:lnSpc>
                <a:spcPct val="90000"/>
              </a:lnSpc>
            </a:pPr>
            <a:r>
              <a:rPr lang="en-US" sz="1800" smtClean="0"/>
              <a:t>umami</a:t>
            </a:r>
            <a:r>
              <a:rPr lang="en-US" sz="1800" b="0" smtClean="0"/>
              <a:t> – ‘meaty’ taste of amino acids in chicken or beef broth</a:t>
            </a:r>
          </a:p>
          <a:p>
            <a:pPr marL="914400" lvl="1" indent="-457200" eaLnBrk="1" hangingPunct="1">
              <a:lnSpc>
                <a:spcPct val="90000"/>
              </a:lnSpc>
            </a:pPr>
            <a:endParaRPr lang="en-US" sz="800" b="0" smtClean="0"/>
          </a:p>
          <a:p>
            <a:pPr marL="533400" indent="-533400" eaLnBrk="1" hangingPunct="1">
              <a:lnSpc>
                <a:spcPct val="90000"/>
              </a:lnSpc>
            </a:pPr>
            <a:r>
              <a:rPr lang="en-US" sz="2000" b="0" smtClean="0"/>
              <a:t>taste is influenced by food texture, aroma, temperature, and appearance</a:t>
            </a:r>
          </a:p>
          <a:p>
            <a:pPr marL="914400" lvl="1" indent="-457200" eaLnBrk="1" hangingPunct="1">
              <a:lnSpc>
                <a:spcPct val="90000"/>
              </a:lnSpc>
            </a:pPr>
            <a:r>
              <a:rPr lang="en-US" sz="1800" smtClean="0"/>
              <a:t>mouthfeel </a:t>
            </a:r>
            <a:r>
              <a:rPr lang="en-US" sz="1800" b="0" smtClean="0"/>
              <a:t>- detected by branches of lingual nerve in papillae</a:t>
            </a:r>
          </a:p>
          <a:p>
            <a:pPr marL="914400" lvl="1" indent="-457200" eaLnBrk="1" hangingPunct="1">
              <a:lnSpc>
                <a:spcPct val="90000"/>
              </a:lnSpc>
            </a:pPr>
            <a:endParaRPr lang="en-US" sz="800" b="0" smtClean="0"/>
          </a:p>
          <a:p>
            <a:pPr marL="533400" indent="-533400" eaLnBrk="1" hangingPunct="1">
              <a:lnSpc>
                <a:spcPct val="90000"/>
              </a:lnSpc>
            </a:pPr>
            <a:r>
              <a:rPr lang="en-US" sz="2000" b="0" smtClean="0"/>
              <a:t>hot pepper stimulates free nerve endings (pain), not taste buds</a:t>
            </a:r>
          </a:p>
          <a:p>
            <a:pPr marL="533400" indent="-533400" eaLnBrk="1" hangingPunct="1">
              <a:lnSpc>
                <a:spcPct val="90000"/>
              </a:lnSpc>
            </a:pPr>
            <a:endParaRPr lang="en-US" sz="800" b="0" smtClean="0"/>
          </a:p>
          <a:p>
            <a:pPr marL="533400" indent="-533400" eaLnBrk="1" hangingPunct="1">
              <a:lnSpc>
                <a:spcPct val="90000"/>
              </a:lnSpc>
            </a:pPr>
            <a:r>
              <a:rPr lang="en-US" sz="2000" b="0" smtClean="0"/>
              <a:t>regional differences in taste sensations on tongue</a:t>
            </a:r>
          </a:p>
          <a:p>
            <a:pPr marL="914400" lvl="1" indent="-457200" eaLnBrk="1" hangingPunct="1">
              <a:lnSpc>
                <a:spcPct val="90000"/>
              </a:lnSpc>
            </a:pPr>
            <a:r>
              <a:rPr lang="en-US" sz="1800" b="0" smtClean="0"/>
              <a:t>tip is most sensitive to sweet, edges to salt and sour, and rear to </a:t>
            </a:r>
            <a:r>
              <a:rPr lang="en-US" sz="2000" b="0" smtClean="0"/>
              <a:t>bitter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r>
              <a:rPr lang="en-US" smtClean="0">
                <a:latin typeface="Arial" pitchFamily="34" charset="0"/>
              </a:rPr>
              <a:t>16-</a:t>
            </a:r>
            <a:fld id="{D1827336-8BB7-4CF8-B679-4ECA08F96ABD}" type="slidenum">
              <a:rPr lang="en-US" smtClean="0">
                <a:latin typeface="Arial" pitchFamily="34" charset="0"/>
              </a:rPr>
              <a:pPr/>
              <a:t>25</a:t>
            </a:fld>
            <a:endParaRPr lang="en-US" smtClean="0">
              <a:latin typeface="Arial" pitchFamily="34" charset="0"/>
            </a:endParaRPr>
          </a:p>
        </p:txBody>
      </p:sp>
      <p:sp>
        <p:nvSpPr>
          <p:cNvPr id="27651" name="Rectangle 2"/>
          <p:cNvSpPr>
            <a:spLocks noGrp="1" noChangeArrowheads="1"/>
          </p:cNvSpPr>
          <p:nvPr>
            <p:ph type="title"/>
          </p:nvPr>
        </p:nvSpPr>
        <p:spPr/>
        <p:txBody>
          <a:bodyPr/>
          <a:lstStyle/>
          <a:p>
            <a:pPr eaLnBrk="1" hangingPunct="1"/>
            <a:r>
              <a:rPr lang="en-US" smtClean="0"/>
              <a:t>Physiology of Taste</a:t>
            </a:r>
          </a:p>
        </p:txBody>
      </p:sp>
      <p:sp>
        <p:nvSpPr>
          <p:cNvPr id="27652" name="Rectangle 3"/>
          <p:cNvSpPr>
            <a:spLocks noGrp="1" noChangeArrowheads="1"/>
          </p:cNvSpPr>
          <p:nvPr>
            <p:ph type="body" idx="1"/>
          </p:nvPr>
        </p:nvSpPr>
        <p:spPr>
          <a:xfrm>
            <a:off x="461963" y="1295400"/>
            <a:ext cx="8382000" cy="5346700"/>
          </a:xfrm>
        </p:spPr>
        <p:txBody>
          <a:bodyPr/>
          <a:lstStyle/>
          <a:p>
            <a:pPr eaLnBrk="1" hangingPunct="1"/>
            <a:r>
              <a:rPr lang="en-US" b="0" smtClean="0"/>
              <a:t>two mechanisms of action</a:t>
            </a:r>
          </a:p>
          <a:p>
            <a:pPr lvl="1" eaLnBrk="1" hangingPunct="1"/>
            <a:r>
              <a:rPr lang="en-US" smtClean="0"/>
              <a:t>activate 2nd messenger systems</a:t>
            </a:r>
          </a:p>
          <a:p>
            <a:pPr lvl="2" eaLnBrk="1" hangingPunct="1"/>
            <a:r>
              <a:rPr lang="en-US" b="0" smtClean="0"/>
              <a:t>sugars, alkaloids, and glutamate bind to receptors which activates G proteins and second-messenger systems within the cell</a:t>
            </a:r>
          </a:p>
          <a:p>
            <a:pPr lvl="1" eaLnBrk="1" hangingPunct="1"/>
            <a:r>
              <a:rPr lang="en-US" smtClean="0"/>
              <a:t>depolarize cells directly</a:t>
            </a:r>
          </a:p>
          <a:p>
            <a:pPr lvl="2" eaLnBrk="1" hangingPunct="1"/>
            <a:r>
              <a:rPr lang="en-US" b="0" smtClean="0"/>
              <a:t>sodium and acids penetrate cells and depolarize it directly</a:t>
            </a:r>
          </a:p>
          <a:p>
            <a:pPr lvl="2" eaLnBrk="1" hangingPunct="1"/>
            <a:endParaRPr lang="en-US" sz="800" b="0" smtClean="0"/>
          </a:p>
          <a:p>
            <a:pPr eaLnBrk="1" hangingPunct="1"/>
            <a:r>
              <a:rPr lang="en-US" b="0" smtClean="0"/>
              <a:t>either mechanism results in release of neurotransmitters that stimulate dendrites at base of taste cells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p>
            <a:r>
              <a:rPr lang="en-US" smtClean="0">
                <a:latin typeface="Arial" pitchFamily="34" charset="0"/>
              </a:rPr>
              <a:t>16-</a:t>
            </a:r>
            <a:fld id="{658E4002-60D9-4DE2-B905-98D2047391BE}" type="slidenum">
              <a:rPr lang="en-US" smtClean="0">
                <a:latin typeface="Arial" pitchFamily="34" charset="0"/>
              </a:rPr>
              <a:pPr/>
              <a:t>26</a:t>
            </a:fld>
            <a:endParaRPr lang="en-US" smtClean="0">
              <a:latin typeface="Arial" pitchFamily="34" charset="0"/>
            </a:endParaRPr>
          </a:p>
        </p:txBody>
      </p:sp>
      <p:sp>
        <p:nvSpPr>
          <p:cNvPr id="28675" name="Rectangle 2"/>
          <p:cNvSpPr>
            <a:spLocks noGrp="1" noChangeArrowheads="1"/>
          </p:cNvSpPr>
          <p:nvPr>
            <p:ph type="title"/>
          </p:nvPr>
        </p:nvSpPr>
        <p:spPr>
          <a:xfrm>
            <a:off x="0" y="0"/>
            <a:ext cx="9144000" cy="1143000"/>
          </a:xfrm>
        </p:spPr>
        <p:txBody>
          <a:bodyPr/>
          <a:lstStyle/>
          <a:p>
            <a:pPr eaLnBrk="1" hangingPunct="1"/>
            <a:r>
              <a:rPr lang="en-US" smtClean="0"/>
              <a:t>Projection Pathways for Taste</a:t>
            </a:r>
          </a:p>
        </p:txBody>
      </p:sp>
      <p:sp>
        <p:nvSpPr>
          <p:cNvPr id="28676" name="Rectangle 3"/>
          <p:cNvSpPr>
            <a:spLocks noGrp="1" noChangeArrowheads="1"/>
          </p:cNvSpPr>
          <p:nvPr>
            <p:ph type="body" idx="1"/>
          </p:nvPr>
        </p:nvSpPr>
        <p:spPr>
          <a:xfrm>
            <a:off x="385763" y="1114425"/>
            <a:ext cx="8486775" cy="5743575"/>
          </a:xfrm>
        </p:spPr>
        <p:txBody>
          <a:bodyPr/>
          <a:lstStyle/>
          <a:p>
            <a:pPr eaLnBrk="1" hangingPunct="1">
              <a:lnSpc>
                <a:spcPct val="90000"/>
              </a:lnSpc>
            </a:pPr>
            <a:r>
              <a:rPr lang="en-US" sz="2400" smtClean="0"/>
              <a:t>facial nerve </a:t>
            </a:r>
            <a:r>
              <a:rPr lang="en-US" sz="2400" b="0" smtClean="0"/>
              <a:t>collects sensory information from taste buds over anterior two-thirds of tongue</a:t>
            </a:r>
          </a:p>
          <a:p>
            <a:pPr eaLnBrk="1" hangingPunct="1">
              <a:lnSpc>
                <a:spcPct val="90000"/>
              </a:lnSpc>
            </a:pPr>
            <a:endParaRPr lang="en-US" sz="1000" b="0" smtClean="0"/>
          </a:p>
          <a:p>
            <a:pPr eaLnBrk="1" hangingPunct="1">
              <a:lnSpc>
                <a:spcPct val="90000"/>
              </a:lnSpc>
            </a:pPr>
            <a:r>
              <a:rPr lang="en-US" sz="2400" smtClean="0"/>
              <a:t>glossopharyngeal nerve </a:t>
            </a:r>
            <a:r>
              <a:rPr lang="en-US" sz="2400" b="0" smtClean="0"/>
              <a:t>from posterior one-third of tongue</a:t>
            </a:r>
          </a:p>
          <a:p>
            <a:pPr eaLnBrk="1" hangingPunct="1">
              <a:lnSpc>
                <a:spcPct val="90000"/>
              </a:lnSpc>
            </a:pPr>
            <a:endParaRPr lang="en-US" sz="1000" b="0" smtClean="0"/>
          </a:p>
          <a:p>
            <a:pPr eaLnBrk="1" hangingPunct="1">
              <a:lnSpc>
                <a:spcPct val="90000"/>
              </a:lnSpc>
            </a:pPr>
            <a:r>
              <a:rPr lang="en-US" sz="2400" smtClean="0"/>
              <a:t>vagus nerve </a:t>
            </a:r>
            <a:r>
              <a:rPr lang="en-US" sz="2400" b="0" smtClean="0"/>
              <a:t>from taste buds of palate, pharynx and epiglottis</a:t>
            </a:r>
          </a:p>
          <a:p>
            <a:pPr eaLnBrk="1" hangingPunct="1">
              <a:lnSpc>
                <a:spcPct val="90000"/>
              </a:lnSpc>
            </a:pPr>
            <a:endParaRPr lang="en-US" sz="1000" b="0" smtClean="0"/>
          </a:p>
          <a:p>
            <a:pPr eaLnBrk="1" hangingPunct="1">
              <a:lnSpc>
                <a:spcPct val="90000"/>
              </a:lnSpc>
            </a:pPr>
            <a:r>
              <a:rPr lang="en-US" sz="2400" b="0" smtClean="0"/>
              <a:t>all fibers reach </a:t>
            </a:r>
            <a:r>
              <a:rPr lang="en-US" sz="2400" smtClean="0"/>
              <a:t>solitary nucleus </a:t>
            </a:r>
            <a:r>
              <a:rPr lang="en-US" sz="2400" b="0" smtClean="0"/>
              <a:t>in medulla oblongata</a:t>
            </a:r>
          </a:p>
          <a:p>
            <a:pPr eaLnBrk="1" hangingPunct="1">
              <a:lnSpc>
                <a:spcPct val="90000"/>
              </a:lnSpc>
            </a:pPr>
            <a:endParaRPr lang="en-US" sz="1000" b="0" smtClean="0"/>
          </a:p>
          <a:p>
            <a:pPr eaLnBrk="1" hangingPunct="1">
              <a:lnSpc>
                <a:spcPct val="90000"/>
              </a:lnSpc>
            </a:pPr>
            <a:r>
              <a:rPr lang="en-US" sz="2400" b="0" smtClean="0"/>
              <a:t>from there, signals sent to two destinations</a:t>
            </a:r>
          </a:p>
          <a:p>
            <a:pPr lvl="1" eaLnBrk="1" hangingPunct="1">
              <a:lnSpc>
                <a:spcPct val="90000"/>
              </a:lnSpc>
            </a:pPr>
            <a:r>
              <a:rPr lang="en-US" sz="2000" smtClean="0"/>
              <a:t>hypothalamus</a:t>
            </a:r>
            <a:r>
              <a:rPr lang="en-US" sz="2000" b="0" smtClean="0"/>
              <a:t> and </a:t>
            </a:r>
            <a:r>
              <a:rPr lang="en-US" sz="2000" smtClean="0"/>
              <a:t>amygdala</a:t>
            </a:r>
            <a:r>
              <a:rPr lang="en-US" sz="2000" b="0" smtClean="0"/>
              <a:t> control autonomic reflexes – salivation, gagging and vomiting</a:t>
            </a:r>
          </a:p>
          <a:p>
            <a:pPr lvl="1" eaLnBrk="1" hangingPunct="1">
              <a:lnSpc>
                <a:spcPct val="90000"/>
              </a:lnSpc>
            </a:pPr>
            <a:r>
              <a:rPr lang="en-US" sz="2000" smtClean="0"/>
              <a:t>thalamus</a:t>
            </a:r>
            <a:r>
              <a:rPr lang="en-US" sz="2000" b="0" smtClean="0"/>
              <a:t> relays signals to </a:t>
            </a:r>
            <a:r>
              <a:rPr lang="en-US" sz="2000" smtClean="0"/>
              <a:t>postcentral gyrus of cerebrum </a:t>
            </a:r>
            <a:r>
              <a:rPr lang="en-US" sz="2000" b="0" smtClean="0"/>
              <a:t>for conscious sense of taste</a:t>
            </a:r>
          </a:p>
          <a:p>
            <a:pPr lvl="2" eaLnBrk="1" hangingPunct="1">
              <a:lnSpc>
                <a:spcPct val="90000"/>
              </a:lnSpc>
            </a:pPr>
            <a:r>
              <a:rPr lang="en-US" sz="1800" b="0" smtClean="0"/>
              <a:t>sent on to </a:t>
            </a:r>
            <a:r>
              <a:rPr lang="en-US" sz="1800" smtClean="0"/>
              <a:t>orbitofrontal cortex </a:t>
            </a:r>
            <a:r>
              <a:rPr lang="en-US" sz="1800" b="0" smtClean="0"/>
              <a:t>to be integrated with signals from nose and eyes - form impression of flavor and palatability of food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r>
              <a:rPr lang="en-US" smtClean="0">
                <a:latin typeface="Arial" pitchFamily="34" charset="0"/>
              </a:rPr>
              <a:t>16-</a:t>
            </a:r>
            <a:fld id="{6E8B0D51-916A-4E70-A5C0-C9DB8CA38346}" type="slidenum">
              <a:rPr lang="en-US" smtClean="0">
                <a:latin typeface="Arial" pitchFamily="34" charset="0"/>
              </a:rPr>
              <a:pPr/>
              <a:t>27</a:t>
            </a:fld>
            <a:endParaRPr lang="en-US" smtClean="0">
              <a:latin typeface="Arial" pitchFamily="34" charset="0"/>
            </a:endParaRPr>
          </a:p>
        </p:txBody>
      </p:sp>
      <p:sp>
        <p:nvSpPr>
          <p:cNvPr id="29699" name="Rectangle 2"/>
          <p:cNvSpPr>
            <a:spLocks noGrp="1" noChangeArrowheads="1"/>
          </p:cNvSpPr>
          <p:nvPr>
            <p:ph type="title"/>
          </p:nvPr>
        </p:nvSpPr>
        <p:spPr/>
        <p:txBody>
          <a:bodyPr/>
          <a:lstStyle/>
          <a:p>
            <a:pPr eaLnBrk="1" hangingPunct="1"/>
            <a:r>
              <a:rPr lang="en-US" smtClean="0"/>
              <a:t>Smell - Anatomy</a:t>
            </a:r>
          </a:p>
        </p:txBody>
      </p:sp>
      <p:sp>
        <p:nvSpPr>
          <p:cNvPr id="29700" name="Rectangle 3"/>
          <p:cNvSpPr>
            <a:spLocks noGrp="1" noChangeArrowheads="1"/>
          </p:cNvSpPr>
          <p:nvPr>
            <p:ph type="body" idx="1"/>
          </p:nvPr>
        </p:nvSpPr>
        <p:spPr>
          <a:xfrm>
            <a:off x="214313" y="985838"/>
            <a:ext cx="4435475" cy="5700712"/>
          </a:xfrm>
        </p:spPr>
        <p:txBody>
          <a:bodyPr/>
          <a:lstStyle/>
          <a:p>
            <a:pPr eaLnBrk="1" hangingPunct="1"/>
            <a:r>
              <a:rPr lang="en-US" sz="2800" smtClean="0"/>
              <a:t>olfaction</a:t>
            </a:r>
            <a:r>
              <a:rPr lang="en-US" sz="2800" b="0" smtClean="0"/>
              <a:t> – sense of smell</a:t>
            </a:r>
          </a:p>
          <a:p>
            <a:pPr eaLnBrk="1" hangingPunct="1"/>
            <a:endParaRPr lang="en-US" sz="700" b="0" smtClean="0"/>
          </a:p>
          <a:p>
            <a:pPr eaLnBrk="1" hangingPunct="1"/>
            <a:r>
              <a:rPr lang="en-US" sz="2800" smtClean="0"/>
              <a:t>olfactory mucosa </a:t>
            </a:r>
          </a:p>
          <a:p>
            <a:pPr lvl="1" eaLnBrk="1" hangingPunct="1"/>
            <a:r>
              <a:rPr lang="en-US" sz="2400" b="0" smtClean="0"/>
              <a:t>contains 10 to 20 million </a:t>
            </a:r>
            <a:r>
              <a:rPr lang="en-US" sz="2400" smtClean="0"/>
              <a:t>olfactory cells, </a:t>
            </a:r>
            <a:r>
              <a:rPr lang="en-US" sz="2400" b="0" smtClean="0"/>
              <a:t>which are neurons, as well as epithelial supporting cells and basal stem cells</a:t>
            </a:r>
          </a:p>
          <a:p>
            <a:pPr lvl="1" eaLnBrk="1" hangingPunct="1"/>
            <a:r>
              <a:rPr lang="en-US" sz="2400" b="0" smtClean="0"/>
              <a:t>mucosa of superior concha, nasal septum, and roof of nasal cavity  covering about 5 cm</a:t>
            </a:r>
            <a:r>
              <a:rPr lang="en-US" sz="2400" b="0" baseline="30000" smtClean="0"/>
              <a:t>2</a:t>
            </a:r>
            <a:r>
              <a:rPr lang="en-US" sz="2400" b="0" smtClean="0"/>
              <a:t> </a:t>
            </a:r>
          </a:p>
          <a:p>
            <a:pPr lvl="1" eaLnBrk="1" hangingPunct="1"/>
            <a:r>
              <a:rPr lang="en-US" sz="2400" b="0" smtClean="0"/>
              <a:t>on average 2000 to 4000 odors distinguished</a:t>
            </a:r>
            <a:endParaRPr lang="en-US" smtClean="0"/>
          </a:p>
        </p:txBody>
      </p:sp>
      <p:sp>
        <p:nvSpPr>
          <p:cNvPr id="29701" name="Text Box 9"/>
          <p:cNvSpPr txBox="1">
            <a:spLocks noChangeArrowheads="1"/>
          </p:cNvSpPr>
          <p:nvPr/>
        </p:nvSpPr>
        <p:spPr bwMode="auto">
          <a:xfrm>
            <a:off x="5148263" y="4954588"/>
            <a:ext cx="2514600" cy="427037"/>
          </a:xfrm>
          <a:prstGeom prst="rect">
            <a:avLst/>
          </a:prstGeom>
          <a:noFill/>
          <a:ln w="9525" algn="ctr">
            <a:noFill/>
            <a:miter lim="800000"/>
            <a:headEnd/>
            <a:tailEnd/>
          </a:ln>
        </p:spPr>
        <p:txBody>
          <a:bodyPr>
            <a:spAutoFit/>
          </a:bodyPr>
          <a:lstStyle/>
          <a:p>
            <a:pPr>
              <a:spcBef>
                <a:spcPct val="50000"/>
              </a:spcBef>
            </a:pPr>
            <a:r>
              <a:rPr lang="en-US" sz="2200"/>
              <a:t>Figure 16.7a</a:t>
            </a:r>
          </a:p>
        </p:txBody>
      </p:sp>
      <p:pic>
        <p:nvPicPr>
          <p:cNvPr id="29702" name="Picture 2" descr="sal25693_16_07a"/>
          <p:cNvPicPr>
            <a:picLocks noChangeAspect="1" noChangeArrowheads="1"/>
          </p:cNvPicPr>
          <p:nvPr/>
        </p:nvPicPr>
        <p:blipFill>
          <a:blip r:embed="rId2" cstate="print"/>
          <a:srcRect/>
          <a:stretch>
            <a:fillRect/>
          </a:stretch>
        </p:blipFill>
        <p:spPr bwMode="auto">
          <a:xfrm>
            <a:off x="4557713" y="2133600"/>
            <a:ext cx="3422650" cy="2524125"/>
          </a:xfrm>
          <a:prstGeom prst="rect">
            <a:avLst/>
          </a:prstGeom>
          <a:noFill/>
          <a:ln w="9525">
            <a:noFill/>
            <a:miter lim="800000"/>
            <a:headEnd/>
            <a:tailEnd/>
          </a:ln>
        </p:spPr>
      </p:pic>
      <p:sp>
        <p:nvSpPr>
          <p:cNvPr id="29703" name="Rectangle 5"/>
          <p:cNvSpPr>
            <a:spLocks noChangeArrowheads="1"/>
          </p:cNvSpPr>
          <p:nvPr/>
        </p:nvSpPr>
        <p:spPr bwMode="auto">
          <a:xfrm>
            <a:off x="4641850" y="4705350"/>
            <a:ext cx="1555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a:t>
            </a:r>
            <a:endParaRPr lang="en-US" sz="1000" b="1"/>
          </a:p>
        </p:txBody>
      </p:sp>
      <p:sp>
        <p:nvSpPr>
          <p:cNvPr id="29704" name="Rectangle 6"/>
          <p:cNvSpPr>
            <a:spLocks noChangeArrowheads="1"/>
          </p:cNvSpPr>
          <p:nvPr/>
        </p:nvSpPr>
        <p:spPr bwMode="auto">
          <a:xfrm>
            <a:off x="7832725" y="2398713"/>
            <a:ext cx="86518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Olfactory tract</a:t>
            </a:r>
            <a:endParaRPr lang="en-US" sz="1000" b="1"/>
          </a:p>
        </p:txBody>
      </p:sp>
      <p:sp>
        <p:nvSpPr>
          <p:cNvPr id="29705" name="Freeform 7"/>
          <p:cNvSpPr>
            <a:spLocks/>
          </p:cNvSpPr>
          <p:nvPr/>
        </p:nvSpPr>
        <p:spPr bwMode="auto">
          <a:xfrm>
            <a:off x="5754688" y="2484438"/>
            <a:ext cx="2027237" cy="603250"/>
          </a:xfrm>
          <a:custGeom>
            <a:avLst/>
            <a:gdLst>
              <a:gd name="T0" fmla="*/ 2147483647 w 2204"/>
              <a:gd name="T1" fmla="*/ 0 h 657"/>
              <a:gd name="T2" fmla="*/ 2147483647 w 2204"/>
              <a:gd name="T3" fmla="*/ 0 h 657"/>
              <a:gd name="T4" fmla="*/ 0 w 2204"/>
              <a:gd name="T5" fmla="*/ 2147483647 h 657"/>
              <a:gd name="T6" fmla="*/ 0 60000 65536"/>
              <a:gd name="T7" fmla="*/ 0 60000 65536"/>
              <a:gd name="T8" fmla="*/ 0 60000 65536"/>
              <a:gd name="T9" fmla="*/ 0 w 2204"/>
              <a:gd name="T10" fmla="*/ 0 h 657"/>
              <a:gd name="T11" fmla="*/ 2204 w 2204"/>
              <a:gd name="T12" fmla="*/ 657 h 657"/>
            </a:gdLst>
            <a:ahLst/>
            <a:cxnLst>
              <a:cxn ang="T6">
                <a:pos x="T0" y="T1"/>
              </a:cxn>
              <a:cxn ang="T7">
                <a:pos x="T2" y="T3"/>
              </a:cxn>
              <a:cxn ang="T8">
                <a:pos x="T4" y="T5"/>
              </a:cxn>
            </a:cxnLst>
            <a:rect l="T9" t="T10" r="T11" b="T12"/>
            <a:pathLst>
              <a:path w="2204" h="657">
                <a:moveTo>
                  <a:pt x="2204" y="0"/>
                </a:moveTo>
                <a:lnTo>
                  <a:pt x="1792" y="0"/>
                </a:lnTo>
                <a:lnTo>
                  <a:pt x="0" y="657"/>
                </a:lnTo>
              </a:path>
            </a:pathLst>
          </a:custGeom>
          <a:noFill/>
          <a:ln w="33338">
            <a:solidFill>
              <a:srgbClr val="FFFFFF"/>
            </a:solidFill>
            <a:round/>
            <a:headEnd/>
            <a:tailEnd/>
          </a:ln>
        </p:spPr>
        <p:txBody>
          <a:bodyPr/>
          <a:lstStyle/>
          <a:p>
            <a:endParaRPr lang="en-US" sz="1000">
              <a:latin typeface="Times New Roman" pitchFamily="18" charset="0"/>
            </a:endParaRPr>
          </a:p>
        </p:txBody>
      </p:sp>
      <p:sp>
        <p:nvSpPr>
          <p:cNvPr id="29706" name="Freeform 8"/>
          <p:cNvSpPr>
            <a:spLocks/>
          </p:cNvSpPr>
          <p:nvPr/>
        </p:nvSpPr>
        <p:spPr bwMode="auto">
          <a:xfrm>
            <a:off x="6545263" y="2732088"/>
            <a:ext cx="1236662" cy="384175"/>
          </a:xfrm>
          <a:custGeom>
            <a:avLst/>
            <a:gdLst>
              <a:gd name="T0" fmla="*/ 2147483647 w 1344"/>
              <a:gd name="T1" fmla="*/ 0 h 417"/>
              <a:gd name="T2" fmla="*/ 2147483647 w 1344"/>
              <a:gd name="T3" fmla="*/ 0 h 417"/>
              <a:gd name="T4" fmla="*/ 0 w 1344"/>
              <a:gd name="T5" fmla="*/ 2147483647 h 417"/>
              <a:gd name="T6" fmla="*/ 0 60000 65536"/>
              <a:gd name="T7" fmla="*/ 0 60000 65536"/>
              <a:gd name="T8" fmla="*/ 0 60000 65536"/>
              <a:gd name="T9" fmla="*/ 0 w 1344"/>
              <a:gd name="T10" fmla="*/ 0 h 417"/>
              <a:gd name="T11" fmla="*/ 1344 w 1344"/>
              <a:gd name="T12" fmla="*/ 417 h 417"/>
            </a:gdLst>
            <a:ahLst/>
            <a:cxnLst>
              <a:cxn ang="T6">
                <a:pos x="T0" y="T1"/>
              </a:cxn>
              <a:cxn ang="T7">
                <a:pos x="T2" y="T3"/>
              </a:cxn>
              <a:cxn ang="T8">
                <a:pos x="T4" y="T5"/>
              </a:cxn>
            </a:cxnLst>
            <a:rect l="T9" t="T10" r="T11" b="T12"/>
            <a:pathLst>
              <a:path w="1344" h="417">
                <a:moveTo>
                  <a:pt x="1344" y="0"/>
                </a:moveTo>
                <a:lnTo>
                  <a:pt x="932" y="0"/>
                </a:lnTo>
                <a:lnTo>
                  <a:pt x="0" y="417"/>
                </a:lnTo>
              </a:path>
            </a:pathLst>
          </a:custGeom>
          <a:noFill/>
          <a:ln w="33338">
            <a:solidFill>
              <a:srgbClr val="FFFFFF"/>
            </a:solidFill>
            <a:round/>
            <a:headEnd/>
            <a:tailEnd/>
          </a:ln>
        </p:spPr>
        <p:txBody>
          <a:bodyPr/>
          <a:lstStyle/>
          <a:p>
            <a:endParaRPr lang="en-US" sz="1000">
              <a:latin typeface="Times New Roman" pitchFamily="18" charset="0"/>
            </a:endParaRPr>
          </a:p>
        </p:txBody>
      </p:sp>
      <p:sp>
        <p:nvSpPr>
          <p:cNvPr id="29707" name="Freeform 9"/>
          <p:cNvSpPr>
            <a:spLocks/>
          </p:cNvSpPr>
          <p:nvPr/>
        </p:nvSpPr>
        <p:spPr bwMode="auto">
          <a:xfrm>
            <a:off x="6607175" y="3021013"/>
            <a:ext cx="1174750" cy="209550"/>
          </a:xfrm>
          <a:custGeom>
            <a:avLst/>
            <a:gdLst>
              <a:gd name="T0" fmla="*/ 2147483647 w 1277"/>
              <a:gd name="T1" fmla="*/ 0 h 229"/>
              <a:gd name="T2" fmla="*/ 2147483647 w 1277"/>
              <a:gd name="T3" fmla="*/ 0 h 229"/>
              <a:gd name="T4" fmla="*/ 0 w 1277"/>
              <a:gd name="T5" fmla="*/ 2147483647 h 229"/>
              <a:gd name="T6" fmla="*/ 0 60000 65536"/>
              <a:gd name="T7" fmla="*/ 0 60000 65536"/>
              <a:gd name="T8" fmla="*/ 0 60000 65536"/>
              <a:gd name="T9" fmla="*/ 0 w 1277"/>
              <a:gd name="T10" fmla="*/ 0 h 229"/>
              <a:gd name="T11" fmla="*/ 1277 w 1277"/>
              <a:gd name="T12" fmla="*/ 229 h 229"/>
            </a:gdLst>
            <a:ahLst/>
            <a:cxnLst>
              <a:cxn ang="T6">
                <a:pos x="T0" y="T1"/>
              </a:cxn>
              <a:cxn ang="T7">
                <a:pos x="T2" y="T3"/>
              </a:cxn>
              <a:cxn ang="T8">
                <a:pos x="T4" y="T5"/>
              </a:cxn>
            </a:cxnLst>
            <a:rect l="T9" t="T10" r="T11" b="T12"/>
            <a:pathLst>
              <a:path w="1277" h="229">
                <a:moveTo>
                  <a:pt x="1277" y="0"/>
                </a:moveTo>
                <a:lnTo>
                  <a:pt x="865" y="0"/>
                </a:lnTo>
                <a:lnTo>
                  <a:pt x="0" y="229"/>
                </a:lnTo>
              </a:path>
            </a:pathLst>
          </a:custGeom>
          <a:noFill/>
          <a:ln w="33338">
            <a:solidFill>
              <a:srgbClr val="FFFFFF"/>
            </a:solidFill>
            <a:round/>
            <a:headEnd/>
            <a:tailEnd/>
          </a:ln>
        </p:spPr>
        <p:txBody>
          <a:bodyPr/>
          <a:lstStyle/>
          <a:p>
            <a:endParaRPr lang="en-US" sz="1000">
              <a:latin typeface="Times New Roman" pitchFamily="18" charset="0"/>
            </a:endParaRPr>
          </a:p>
        </p:txBody>
      </p:sp>
      <p:sp>
        <p:nvSpPr>
          <p:cNvPr id="29708" name="Line 10"/>
          <p:cNvSpPr>
            <a:spLocks noChangeShapeType="1"/>
          </p:cNvSpPr>
          <p:nvPr/>
        </p:nvSpPr>
        <p:spPr bwMode="auto">
          <a:xfrm flipH="1">
            <a:off x="6978650" y="3643313"/>
            <a:ext cx="814388" cy="0"/>
          </a:xfrm>
          <a:prstGeom prst="line">
            <a:avLst/>
          </a:prstGeom>
          <a:noFill/>
          <a:ln w="33338">
            <a:solidFill>
              <a:srgbClr val="FFFFFF"/>
            </a:solidFill>
            <a:round/>
            <a:headEnd/>
            <a:tailEnd/>
          </a:ln>
        </p:spPr>
        <p:txBody>
          <a:bodyPr/>
          <a:lstStyle/>
          <a:p>
            <a:endParaRPr lang="en-US"/>
          </a:p>
        </p:txBody>
      </p:sp>
      <p:sp>
        <p:nvSpPr>
          <p:cNvPr id="29709" name="Freeform 11"/>
          <p:cNvSpPr>
            <a:spLocks/>
          </p:cNvSpPr>
          <p:nvPr/>
        </p:nvSpPr>
        <p:spPr bwMode="auto">
          <a:xfrm>
            <a:off x="5749925" y="2484438"/>
            <a:ext cx="2027238" cy="604837"/>
          </a:xfrm>
          <a:custGeom>
            <a:avLst/>
            <a:gdLst>
              <a:gd name="T0" fmla="*/ 2147483647 w 2204"/>
              <a:gd name="T1" fmla="*/ 0 h 657"/>
              <a:gd name="T2" fmla="*/ 2147483647 w 2204"/>
              <a:gd name="T3" fmla="*/ 0 h 657"/>
              <a:gd name="T4" fmla="*/ 0 w 2204"/>
              <a:gd name="T5" fmla="*/ 2147483647 h 657"/>
              <a:gd name="T6" fmla="*/ 0 60000 65536"/>
              <a:gd name="T7" fmla="*/ 0 60000 65536"/>
              <a:gd name="T8" fmla="*/ 0 60000 65536"/>
              <a:gd name="T9" fmla="*/ 0 w 2204"/>
              <a:gd name="T10" fmla="*/ 0 h 657"/>
              <a:gd name="T11" fmla="*/ 2204 w 2204"/>
              <a:gd name="T12" fmla="*/ 657 h 657"/>
            </a:gdLst>
            <a:ahLst/>
            <a:cxnLst>
              <a:cxn ang="T6">
                <a:pos x="T0" y="T1"/>
              </a:cxn>
              <a:cxn ang="T7">
                <a:pos x="T2" y="T3"/>
              </a:cxn>
              <a:cxn ang="T8">
                <a:pos x="T4" y="T5"/>
              </a:cxn>
            </a:cxnLst>
            <a:rect l="T9" t="T10" r="T11" b="T12"/>
            <a:pathLst>
              <a:path w="2204" h="657">
                <a:moveTo>
                  <a:pt x="2204" y="0"/>
                </a:moveTo>
                <a:lnTo>
                  <a:pt x="1792" y="0"/>
                </a:lnTo>
                <a:lnTo>
                  <a:pt x="0" y="657"/>
                </a:lnTo>
              </a:path>
            </a:pathLst>
          </a:custGeom>
          <a:noFill/>
          <a:ln w="15875">
            <a:solidFill>
              <a:srgbClr val="000000"/>
            </a:solidFill>
            <a:round/>
            <a:headEnd/>
            <a:tailEnd/>
          </a:ln>
        </p:spPr>
        <p:txBody>
          <a:bodyPr/>
          <a:lstStyle/>
          <a:p>
            <a:endParaRPr lang="en-US" sz="1000">
              <a:latin typeface="Times New Roman" pitchFamily="18" charset="0"/>
            </a:endParaRPr>
          </a:p>
        </p:txBody>
      </p:sp>
      <p:sp>
        <p:nvSpPr>
          <p:cNvPr id="29710" name="Rectangle 12"/>
          <p:cNvSpPr>
            <a:spLocks noChangeArrowheads="1"/>
          </p:cNvSpPr>
          <p:nvPr/>
        </p:nvSpPr>
        <p:spPr bwMode="auto">
          <a:xfrm>
            <a:off x="7832725" y="2647950"/>
            <a:ext cx="85883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Olfactory bulb</a:t>
            </a:r>
            <a:endParaRPr lang="en-US" sz="1000" b="1"/>
          </a:p>
        </p:txBody>
      </p:sp>
      <p:sp>
        <p:nvSpPr>
          <p:cNvPr id="29711" name="Freeform 13"/>
          <p:cNvSpPr>
            <a:spLocks/>
          </p:cNvSpPr>
          <p:nvPr/>
        </p:nvSpPr>
        <p:spPr bwMode="auto">
          <a:xfrm>
            <a:off x="6540500" y="2733675"/>
            <a:ext cx="1236663" cy="382588"/>
          </a:xfrm>
          <a:custGeom>
            <a:avLst/>
            <a:gdLst>
              <a:gd name="T0" fmla="*/ 2147483647 w 1344"/>
              <a:gd name="T1" fmla="*/ 0 h 417"/>
              <a:gd name="T2" fmla="*/ 2147483647 w 1344"/>
              <a:gd name="T3" fmla="*/ 0 h 417"/>
              <a:gd name="T4" fmla="*/ 0 w 1344"/>
              <a:gd name="T5" fmla="*/ 2147483647 h 417"/>
              <a:gd name="T6" fmla="*/ 0 60000 65536"/>
              <a:gd name="T7" fmla="*/ 0 60000 65536"/>
              <a:gd name="T8" fmla="*/ 0 60000 65536"/>
              <a:gd name="T9" fmla="*/ 0 w 1344"/>
              <a:gd name="T10" fmla="*/ 0 h 417"/>
              <a:gd name="T11" fmla="*/ 1344 w 1344"/>
              <a:gd name="T12" fmla="*/ 417 h 417"/>
            </a:gdLst>
            <a:ahLst/>
            <a:cxnLst>
              <a:cxn ang="T6">
                <a:pos x="T0" y="T1"/>
              </a:cxn>
              <a:cxn ang="T7">
                <a:pos x="T2" y="T3"/>
              </a:cxn>
              <a:cxn ang="T8">
                <a:pos x="T4" y="T5"/>
              </a:cxn>
            </a:cxnLst>
            <a:rect l="T9" t="T10" r="T11" b="T12"/>
            <a:pathLst>
              <a:path w="1344" h="417">
                <a:moveTo>
                  <a:pt x="1344" y="0"/>
                </a:moveTo>
                <a:lnTo>
                  <a:pt x="932" y="0"/>
                </a:lnTo>
                <a:lnTo>
                  <a:pt x="0" y="417"/>
                </a:lnTo>
              </a:path>
            </a:pathLst>
          </a:custGeom>
          <a:noFill/>
          <a:ln w="15875">
            <a:solidFill>
              <a:srgbClr val="000000"/>
            </a:solidFill>
            <a:round/>
            <a:headEnd/>
            <a:tailEnd/>
          </a:ln>
        </p:spPr>
        <p:txBody>
          <a:bodyPr/>
          <a:lstStyle/>
          <a:p>
            <a:endParaRPr lang="en-US" sz="1000">
              <a:latin typeface="Times New Roman" pitchFamily="18" charset="0"/>
            </a:endParaRPr>
          </a:p>
        </p:txBody>
      </p:sp>
      <p:sp>
        <p:nvSpPr>
          <p:cNvPr id="29712" name="Line 15"/>
          <p:cNvSpPr>
            <a:spLocks noChangeShapeType="1"/>
          </p:cNvSpPr>
          <p:nvPr/>
        </p:nvSpPr>
        <p:spPr bwMode="auto">
          <a:xfrm flipH="1">
            <a:off x="6980238" y="3640138"/>
            <a:ext cx="814387" cy="1587"/>
          </a:xfrm>
          <a:prstGeom prst="line">
            <a:avLst/>
          </a:prstGeom>
          <a:noFill/>
          <a:ln w="15875">
            <a:solidFill>
              <a:srgbClr val="000000"/>
            </a:solidFill>
            <a:round/>
            <a:headEnd/>
            <a:tailEnd/>
          </a:ln>
        </p:spPr>
        <p:txBody>
          <a:bodyPr/>
          <a:lstStyle/>
          <a:p>
            <a:endParaRPr lang="en-US"/>
          </a:p>
        </p:txBody>
      </p:sp>
      <p:sp>
        <p:nvSpPr>
          <p:cNvPr id="29713" name="Text Box 16"/>
          <p:cNvSpPr txBox="1">
            <a:spLocks noChangeArrowheads="1"/>
          </p:cNvSpPr>
          <p:nvPr/>
        </p:nvSpPr>
        <p:spPr bwMode="auto">
          <a:xfrm>
            <a:off x="7832725" y="2935288"/>
            <a:ext cx="1019175" cy="304800"/>
          </a:xfrm>
          <a:prstGeom prst="rect">
            <a:avLst/>
          </a:prstGeom>
          <a:noFill/>
          <a:ln w="9525">
            <a:noFill/>
            <a:miter lim="800000"/>
            <a:headEnd/>
            <a:tailEnd/>
          </a:ln>
        </p:spPr>
        <p:txBody>
          <a:bodyPr wrap="none" lIns="0" tIns="0" bIns="0">
            <a:spAutoFit/>
          </a:bodyPr>
          <a:lstStyle/>
          <a:p>
            <a:r>
              <a:rPr lang="en-US" sz="1000" b="1"/>
              <a:t>Olfactory nerve</a:t>
            </a:r>
          </a:p>
          <a:p>
            <a:r>
              <a:rPr lang="en-US" sz="1000" b="1"/>
              <a:t>fascicle</a:t>
            </a:r>
          </a:p>
        </p:txBody>
      </p:sp>
      <p:sp>
        <p:nvSpPr>
          <p:cNvPr id="29714" name="Text Box 17"/>
          <p:cNvSpPr txBox="1">
            <a:spLocks noChangeArrowheads="1"/>
          </p:cNvSpPr>
          <p:nvPr/>
        </p:nvSpPr>
        <p:spPr bwMode="auto">
          <a:xfrm>
            <a:off x="7832725" y="3559175"/>
            <a:ext cx="1217613" cy="304800"/>
          </a:xfrm>
          <a:prstGeom prst="rect">
            <a:avLst/>
          </a:prstGeom>
          <a:noFill/>
          <a:ln w="9525">
            <a:noFill/>
            <a:miter lim="800000"/>
            <a:headEnd/>
            <a:tailEnd/>
          </a:ln>
        </p:spPr>
        <p:txBody>
          <a:bodyPr wrap="none" lIns="0" tIns="0" bIns="0">
            <a:spAutoFit/>
          </a:bodyPr>
          <a:lstStyle/>
          <a:p>
            <a:r>
              <a:rPr lang="en-US" sz="1000" b="1"/>
              <a:t>Olfactory</a:t>
            </a:r>
          </a:p>
          <a:p>
            <a:r>
              <a:rPr lang="en-US" sz="1000" b="1"/>
              <a:t>mucosa (reflected)</a:t>
            </a:r>
          </a:p>
        </p:txBody>
      </p:sp>
      <p:sp>
        <p:nvSpPr>
          <p:cNvPr id="4" name="TextBox 24"/>
          <p:cNvSpPr txBox="1">
            <a:spLocks noChangeArrowheads="1"/>
          </p:cNvSpPr>
          <p:nvPr/>
        </p:nvSpPr>
        <p:spPr bwMode="auto">
          <a:xfrm>
            <a:off x="4113213" y="1895475"/>
            <a:ext cx="4686300" cy="215900"/>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
        <p:nvSpPr>
          <p:cNvPr id="29716" name="Rectangle 23"/>
          <p:cNvSpPr>
            <a:spLocks noChangeArrowheads="1"/>
          </p:cNvSpPr>
          <p:nvPr/>
        </p:nvSpPr>
        <p:spPr bwMode="auto">
          <a:xfrm>
            <a:off x="6369050" y="3178175"/>
            <a:ext cx="257175" cy="134938"/>
          </a:xfrm>
          <a:prstGeom prst="rect">
            <a:avLst/>
          </a:prstGeom>
          <a:noFill/>
          <a:ln w="19050">
            <a:solidFill>
              <a:srgbClr val="FFFDF9"/>
            </a:solidFill>
            <a:miter lim="800000"/>
            <a:headEnd/>
            <a:tailEnd/>
          </a:ln>
        </p:spPr>
        <p:txBody>
          <a:bodyPr wrap="none" anchor="ctr"/>
          <a:lstStyle/>
          <a:p>
            <a:endParaRPr lang="en-US"/>
          </a:p>
        </p:txBody>
      </p:sp>
      <p:sp>
        <p:nvSpPr>
          <p:cNvPr id="29717" name="Rectangle 24"/>
          <p:cNvSpPr>
            <a:spLocks noChangeArrowheads="1"/>
          </p:cNvSpPr>
          <p:nvPr/>
        </p:nvSpPr>
        <p:spPr bwMode="auto">
          <a:xfrm>
            <a:off x="6369050" y="3178175"/>
            <a:ext cx="257175" cy="134938"/>
          </a:xfrm>
          <a:prstGeom prst="rect">
            <a:avLst/>
          </a:prstGeom>
          <a:noFill/>
          <a:ln w="12700">
            <a:solidFill>
              <a:schemeClr val="tx1"/>
            </a:solidFill>
            <a:miter lim="800000"/>
            <a:headEnd/>
            <a:tailEnd/>
          </a:ln>
        </p:spPr>
        <p:txBody>
          <a:bodyPr wrap="none" anchor="ctr"/>
          <a:lstStyle/>
          <a:p>
            <a:endParaRPr lang="en-US"/>
          </a:p>
        </p:txBody>
      </p:sp>
      <p:sp>
        <p:nvSpPr>
          <p:cNvPr id="29718" name="Freeform 14"/>
          <p:cNvSpPr>
            <a:spLocks/>
          </p:cNvSpPr>
          <p:nvPr/>
        </p:nvSpPr>
        <p:spPr bwMode="auto">
          <a:xfrm>
            <a:off x="6605588" y="3019425"/>
            <a:ext cx="1174750" cy="209550"/>
          </a:xfrm>
          <a:custGeom>
            <a:avLst/>
            <a:gdLst>
              <a:gd name="T0" fmla="*/ 2147483647 w 1277"/>
              <a:gd name="T1" fmla="*/ 0 h 229"/>
              <a:gd name="T2" fmla="*/ 2147483647 w 1277"/>
              <a:gd name="T3" fmla="*/ 0 h 229"/>
              <a:gd name="T4" fmla="*/ 0 w 1277"/>
              <a:gd name="T5" fmla="*/ 2147483647 h 229"/>
              <a:gd name="T6" fmla="*/ 0 60000 65536"/>
              <a:gd name="T7" fmla="*/ 0 60000 65536"/>
              <a:gd name="T8" fmla="*/ 0 60000 65536"/>
              <a:gd name="T9" fmla="*/ 0 w 1277"/>
              <a:gd name="T10" fmla="*/ 0 h 229"/>
              <a:gd name="T11" fmla="*/ 1277 w 1277"/>
              <a:gd name="T12" fmla="*/ 229 h 229"/>
            </a:gdLst>
            <a:ahLst/>
            <a:cxnLst>
              <a:cxn ang="T6">
                <a:pos x="T0" y="T1"/>
              </a:cxn>
              <a:cxn ang="T7">
                <a:pos x="T2" y="T3"/>
              </a:cxn>
              <a:cxn ang="T8">
                <a:pos x="T4" y="T5"/>
              </a:cxn>
            </a:cxnLst>
            <a:rect l="T9" t="T10" r="T11" b="T12"/>
            <a:pathLst>
              <a:path w="1277" h="229">
                <a:moveTo>
                  <a:pt x="1277" y="0"/>
                </a:moveTo>
                <a:lnTo>
                  <a:pt x="865" y="0"/>
                </a:lnTo>
                <a:lnTo>
                  <a:pt x="0" y="229"/>
                </a:lnTo>
              </a:path>
            </a:pathLst>
          </a:custGeom>
          <a:noFill/>
          <a:ln w="15875">
            <a:solidFill>
              <a:srgbClr val="000000"/>
            </a:solidFill>
            <a:round/>
            <a:headEnd/>
            <a:tailEnd/>
          </a:ln>
        </p:spPr>
        <p:txBody>
          <a:bodyPr/>
          <a:lstStyle/>
          <a:p>
            <a:endParaRPr lang="en-US" sz="1000">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p>
            <a:r>
              <a:rPr lang="en-US" smtClean="0">
                <a:latin typeface="Arial" pitchFamily="34" charset="0"/>
              </a:rPr>
              <a:t>16-</a:t>
            </a:r>
            <a:fld id="{C54BF5ED-6A6B-44DE-8214-4F9649FA03AB}" type="slidenum">
              <a:rPr lang="en-US" smtClean="0">
                <a:latin typeface="Arial" pitchFamily="34" charset="0"/>
              </a:rPr>
              <a:pPr/>
              <a:t>28</a:t>
            </a:fld>
            <a:endParaRPr lang="en-US" smtClean="0">
              <a:latin typeface="Arial" pitchFamily="34" charset="0"/>
            </a:endParaRPr>
          </a:p>
        </p:txBody>
      </p:sp>
      <p:sp>
        <p:nvSpPr>
          <p:cNvPr id="30723" name="Rectangle 2"/>
          <p:cNvSpPr>
            <a:spLocks noGrp="1" noChangeArrowheads="1"/>
          </p:cNvSpPr>
          <p:nvPr>
            <p:ph type="title"/>
          </p:nvPr>
        </p:nvSpPr>
        <p:spPr>
          <a:xfrm>
            <a:off x="3143250" y="214313"/>
            <a:ext cx="6000750" cy="971550"/>
          </a:xfrm>
        </p:spPr>
        <p:txBody>
          <a:bodyPr/>
          <a:lstStyle/>
          <a:p>
            <a:pPr eaLnBrk="1" hangingPunct="1"/>
            <a:r>
              <a:rPr lang="en-US" smtClean="0"/>
              <a:t>Smell - Anatomy</a:t>
            </a:r>
          </a:p>
        </p:txBody>
      </p:sp>
      <p:sp>
        <p:nvSpPr>
          <p:cNvPr id="30724" name="Rectangle 3"/>
          <p:cNvSpPr>
            <a:spLocks noGrp="1" noChangeArrowheads="1"/>
          </p:cNvSpPr>
          <p:nvPr>
            <p:ph type="body" idx="1"/>
          </p:nvPr>
        </p:nvSpPr>
        <p:spPr>
          <a:xfrm>
            <a:off x="214313" y="400050"/>
            <a:ext cx="4435475" cy="5700713"/>
          </a:xfrm>
        </p:spPr>
        <p:txBody>
          <a:bodyPr/>
          <a:lstStyle/>
          <a:p>
            <a:pPr eaLnBrk="1" hangingPunct="1"/>
            <a:r>
              <a:rPr lang="en-US" sz="2400" smtClean="0"/>
              <a:t>olfactory cells</a:t>
            </a:r>
          </a:p>
          <a:p>
            <a:pPr lvl="1" eaLnBrk="1" hangingPunct="1"/>
            <a:r>
              <a:rPr lang="en-US" sz="2000" b="0" smtClean="0"/>
              <a:t>are neurons</a:t>
            </a:r>
          </a:p>
          <a:p>
            <a:pPr lvl="1" eaLnBrk="1" hangingPunct="1"/>
            <a:r>
              <a:rPr lang="en-US" sz="2000" b="0" smtClean="0"/>
              <a:t>shaped like little bowling pins</a:t>
            </a:r>
          </a:p>
          <a:p>
            <a:pPr lvl="1" eaLnBrk="1" hangingPunct="1"/>
            <a:r>
              <a:rPr lang="en-US" sz="2000" b="0" smtClean="0"/>
              <a:t>head bears 10 – 20 cilia called </a:t>
            </a:r>
            <a:r>
              <a:rPr lang="en-US" sz="2000" smtClean="0"/>
              <a:t>olfactory hairs</a:t>
            </a:r>
          </a:p>
          <a:p>
            <a:pPr lvl="1" eaLnBrk="1" hangingPunct="1"/>
            <a:r>
              <a:rPr lang="en-US" sz="2000" b="0" smtClean="0"/>
              <a:t>have binding sites for odorant molecules and are nonmotile</a:t>
            </a:r>
          </a:p>
          <a:p>
            <a:pPr lvl="1" eaLnBrk="1" hangingPunct="1"/>
            <a:r>
              <a:rPr lang="en-US" sz="2000" b="0" smtClean="0"/>
              <a:t>lie in a tangled mass in a thin layer of mucus</a:t>
            </a:r>
          </a:p>
          <a:p>
            <a:pPr lvl="1" eaLnBrk="1" hangingPunct="1"/>
            <a:r>
              <a:rPr lang="en-US" sz="2000" b="0" smtClean="0"/>
              <a:t>basal end of each cell becomes the axon</a:t>
            </a:r>
          </a:p>
          <a:p>
            <a:pPr lvl="1" eaLnBrk="1" hangingPunct="1"/>
            <a:r>
              <a:rPr lang="en-US" sz="2000" b="0" smtClean="0"/>
              <a:t>axons collect into small fascicles and leave cranial cavity through the </a:t>
            </a:r>
            <a:r>
              <a:rPr lang="en-US" sz="2000" smtClean="0"/>
              <a:t>cribriform foramina in the ethmoid bone</a:t>
            </a:r>
          </a:p>
          <a:p>
            <a:pPr lvl="1" eaLnBrk="1" hangingPunct="1"/>
            <a:r>
              <a:rPr lang="en-US" sz="2000" b="0" smtClean="0"/>
              <a:t>fascicles are collectively regarded as </a:t>
            </a:r>
            <a:r>
              <a:rPr lang="en-US" sz="2000" smtClean="0"/>
              <a:t>Cranial Nerve I</a:t>
            </a:r>
            <a:endParaRPr lang="en-US" smtClean="0"/>
          </a:p>
        </p:txBody>
      </p:sp>
      <p:sp>
        <p:nvSpPr>
          <p:cNvPr id="30725" name="Text Box 9"/>
          <p:cNvSpPr txBox="1">
            <a:spLocks noChangeArrowheads="1"/>
          </p:cNvSpPr>
          <p:nvPr/>
        </p:nvSpPr>
        <p:spPr bwMode="auto">
          <a:xfrm>
            <a:off x="6048375" y="5483225"/>
            <a:ext cx="2514600" cy="427038"/>
          </a:xfrm>
          <a:prstGeom prst="rect">
            <a:avLst/>
          </a:prstGeom>
          <a:noFill/>
          <a:ln w="9525" algn="ctr">
            <a:noFill/>
            <a:miter lim="800000"/>
            <a:headEnd/>
            <a:tailEnd/>
          </a:ln>
        </p:spPr>
        <p:txBody>
          <a:bodyPr>
            <a:spAutoFit/>
          </a:bodyPr>
          <a:lstStyle/>
          <a:p>
            <a:pPr>
              <a:spcBef>
                <a:spcPct val="50000"/>
              </a:spcBef>
            </a:pPr>
            <a:r>
              <a:rPr lang="en-US" sz="2200"/>
              <a:t>Figure 16.7b</a:t>
            </a:r>
          </a:p>
        </p:txBody>
      </p:sp>
      <p:grpSp>
        <p:nvGrpSpPr>
          <p:cNvPr id="30726" name="Group 81"/>
          <p:cNvGrpSpPr>
            <a:grpSpLocks/>
          </p:cNvGrpSpPr>
          <p:nvPr/>
        </p:nvGrpSpPr>
        <p:grpSpPr bwMode="auto">
          <a:xfrm>
            <a:off x="5087938" y="1931988"/>
            <a:ext cx="3578225" cy="3543300"/>
            <a:chOff x="3205" y="1217"/>
            <a:chExt cx="2254" cy="2232"/>
          </a:xfrm>
        </p:grpSpPr>
        <p:pic>
          <p:nvPicPr>
            <p:cNvPr id="30728" name="Picture 79" descr="sal25693_16_07b1"/>
            <p:cNvPicPr>
              <a:picLocks noChangeAspect="1" noChangeArrowheads="1"/>
            </p:cNvPicPr>
            <p:nvPr/>
          </p:nvPicPr>
          <p:blipFill>
            <a:blip r:embed="rId2" cstate="print"/>
            <a:srcRect/>
            <a:stretch>
              <a:fillRect/>
            </a:stretch>
          </p:blipFill>
          <p:spPr bwMode="auto">
            <a:xfrm>
              <a:off x="3745" y="1217"/>
              <a:ext cx="1714" cy="2225"/>
            </a:xfrm>
            <a:prstGeom prst="rect">
              <a:avLst/>
            </a:prstGeom>
            <a:noFill/>
            <a:ln w="9525">
              <a:noFill/>
              <a:miter lim="800000"/>
              <a:headEnd/>
              <a:tailEnd/>
            </a:ln>
          </p:spPr>
        </p:pic>
        <p:sp>
          <p:nvSpPr>
            <p:cNvPr id="30729" name="Rectangle 5"/>
            <p:cNvSpPr>
              <a:spLocks noChangeArrowheads="1"/>
            </p:cNvSpPr>
            <p:nvPr/>
          </p:nvSpPr>
          <p:spPr bwMode="auto">
            <a:xfrm>
              <a:off x="4581" y="3281"/>
              <a:ext cx="162" cy="57"/>
            </a:xfrm>
            <a:prstGeom prst="rect">
              <a:avLst/>
            </a:prstGeom>
            <a:noFill/>
            <a:ln w="9525">
              <a:noFill/>
              <a:miter lim="800000"/>
              <a:headEnd/>
              <a:tailEnd/>
            </a:ln>
          </p:spPr>
          <p:txBody>
            <a:bodyPr wrap="none" lIns="0" tIns="0" rIns="0" bIns="0">
              <a:spAutoFit/>
            </a:bodyPr>
            <a:lstStyle/>
            <a:p>
              <a:r>
                <a:rPr lang="en-US" sz="600" b="1">
                  <a:solidFill>
                    <a:srgbClr val="000000"/>
                  </a:solidFill>
                </a:rPr>
                <a:t>Airflow</a:t>
              </a:r>
              <a:endParaRPr lang="en-US" sz="600" b="1"/>
            </a:p>
          </p:txBody>
        </p:sp>
        <p:sp>
          <p:nvSpPr>
            <p:cNvPr id="30730" name="Rectangle 6"/>
            <p:cNvSpPr>
              <a:spLocks noChangeArrowheads="1"/>
            </p:cNvSpPr>
            <p:nvPr/>
          </p:nvSpPr>
          <p:spPr bwMode="auto">
            <a:xfrm>
              <a:off x="3205" y="2602"/>
              <a:ext cx="222" cy="59"/>
            </a:xfrm>
            <a:prstGeom prst="rect">
              <a:avLst/>
            </a:prstGeom>
            <a:noFill/>
            <a:ln w="9525">
              <a:noFill/>
              <a:miter lim="800000"/>
              <a:headEnd/>
              <a:tailEnd/>
            </a:ln>
          </p:spPr>
          <p:txBody>
            <a:bodyPr wrap="none" lIns="0" tIns="0" rIns="0" bIns="0">
              <a:spAutoFit/>
            </a:bodyPr>
            <a:lstStyle/>
            <a:p>
              <a:r>
                <a:rPr lang="en-US" sz="600" b="1">
                  <a:solidFill>
                    <a:srgbClr val="000000"/>
                  </a:solidFill>
                </a:rPr>
                <a:t>Basal cell</a:t>
              </a:r>
              <a:endParaRPr lang="en-US" sz="600" b="1"/>
            </a:p>
          </p:txBody>
        </p:sp>
        <p:sp>
          <p:nvSpPr>
            <p:cNvPr id="30731" name="Rectangle 7"/>
            <p:cNvSpPr>
              <a:spLocks noChangeArrowheads="1"/>
            </p:cNvSpPr>
            <p:nvPr/>
          </p:nvSpPr>
          <p:spPr bwMode="auto">
            <a:xfrm>
              <a:off x="3205" y="2830"/>
              <a:ext cx="304" cy="59"/>
            </a:xfrm>
            <a:prstGeom prst="rect">
              <a:avLst/>
            </a:prstGeom>
            <a:noFill/>
            <a:ln w="9525">
              <a:noFill/>
              <a:miter lim="800000"/>
              <a:headEnd/>
              <a:tailEnd/>
            </a:ln>
          </p:spPr>
          <p:txBody>
            <a:bodyPr wrap="none" lIns="0" tIns="0" rIns="0" bIns="0">
              <a:spAutoFit/>
            </a:bodyPr>
            <a:lstStyle/>
            <a:p>
              <a:r>
                <a:rPr lang="en-US" sz="600" b="1">
                  <a:solidFill>
                    <a:srgbClr val="000000"/>
                  </a:solidFill>
                </a:rPr>
                <a:t>Olfactory cell</a:t>
              </a:r>
              <a:endParaRPr lang="en-US" sz="600" b="1"/>
            </a:p>
          </p:txBody>
        </p:sp>
        <p:sp>
          <p:nvSpPr>
            <p:cNvPr id="30732" name="Rectangle 8"/>
            <p:cNvSpPr>
              <a:spLocks noChangeArrowheads="1"/>
            </p:cNvSpPr>
            <p:nvPr/>
          </p:nvSpPr>
          <p:spPr bwMode="auto">
            <a:xfrm>
              <a:off x="3205" y="2987"/>
              <a:ext cx="339" cy="58"/>
            </a:xfrm>
            <a:prstGeom prst="rect">
              <a:avLst/>
            </a:prstGeom>
            <a:noFill/>
            <a:ln w="9525">
              <a:noFill/>
              <a:miter lim="800000"/>
              <a:headEnd/>
              <a:tailEnd/>
            </a:ln>
          </p:spPr>
          <p:txBody>
            <a:bodyPr wrap="none" lIns="0" tIns="0" rIns="0" bIns="0">
              <a:spAutoFit/>
            </a:bodyPr>
            <a:lstStyle/>
            <a:p>
              <a:r>
                <a:rPr lang="en-US" sz="600" b="1">
                  <a:solidFill>
                    <a:srgbClr val="000000"/>
                  </a:solidFill>
                </a:rPr>
                <a:t>Olfactory hairs</a:t>
              </a:r>
              <a:endParaRPr lang="en-US" sz="600" b="1"/>
            </a:p>
          </p:txBody>
        </p:sp>
        <p:sp>
          <p:nvSpPr>
            <p:cNvPr id="30733" name="Rectangle 9"/>
            <p:cNvSpPr>
              <a:spLocks noChangeArrowheads="1"/>
            </p:cNvSpPr>
            <p:nvPr/>
          </p:nvSpPr>
          <p:spPr bwMode="auto">
            <a:xfrm>
              <a:off x="3205" y="1426"/>
              <a:ext cx="274" cy="58"/>
            </a:xfrm>
            <a:prstGeom prst="rect">
              <a:avLst/>
            </a:prstGeom>
            <a:noFill/>
            <a:ln w="9525">
              <a:noFill/>
              <a:miter lim="800000"/>
              <a:headEnd/>
              <a:tailEnd/>
            </a:ln>
          </p:spPr>
          <p:txBody>
            <a:bodyPr wrap="none" lIns="0" tIns="0" rIns="0" bIns="0">
              <a:spAutoFit/>
            </a:bodyPr>
            <a:lstStyle/>
            <a:p>
              <a:r>
                <a:rPr lang="en-US" sz="600" b="1">
                  <a:solidFill>
                    <a:srgbClr val="000000"/>
                  </a:solidFill>
                </a:rPr>
                <a:t>Granule cell</a:t>
              </a:r>
              <a:endParaRPr lang="en-US" sz="600" b="1"/>
            </a:p>
          </p:txBody>
        </p:sp>
        <p:sp>
          <p:nvSpPr>
            <p:cNvPr id="30734" name="Rectangle 10"/>
            <p:cNvSpPr>
              <a:spLocks noChangeArrowheads="1"/>
            </p:cNvSpPr>
            <p:nvPr/>
          </p:nvSpPr>
          <p:spPr bwMode="auto">
            <a:xfrm>
              <a:off x="3205" y="1673"/>
              <a:ext cx="221" cy="58"/>
            </a:xfrm>
            <a:prstGeom prst="rect">
              <a:avLst/>
            </a:prstGeom>
            <a:noFill/>
            <a:ln w="9525">
              <a:noFill/>
              <a:miter lim="800000"/>
              <a:headEnd/>
              <a:tailEnd/>
            </a:ln>
          </p:spPr>
          <p:txBody>
            <a:bodyPr wrap="none" lIns="0" tIns="0" rIns="0" bIns="0">
              <a:spAutoFit/>
            </a:bodyPr>
            <a:lstStyle/>
            <a:p>
              <a:r>
                <a:rPr lang="en-US" sz="600" b="1">
                  <a:solidFill>
                    <a:srgbClr val="000000"/>
                  </a:solidFill>
                </a:rPr>
                <a:t>Mitral cell</a:t>
              </a:r>
              <a:endParaRPr lang="en-US" sz="600" b="1"/>
            </a:p>
          </p:txBody>
        </p:sp>
        <p:sp>
          <p:nvSpPr>
            <p:cNvPr id="30735" name="Rectangle 11"/>
            <p:cNvSpPr>
              <a:spLocks noChangeArrowheads="1"/>
            </p:cNvSpPr>
            <p:nvPr/>
          </p:nvSpPr>
          <p:spPr bwMode="auto">
            <a:xfrm>
              <a:off x="3205" y="1840"/>
              <a:ext cx="239" cy="58"/>
            </a:xfrm>
            <a:prstGeom prst="rect">
              <a:avLst/>
            </a:prstGeom>
            <a:noFill/>
            <a:ln w="9525">
              <a:noFill/>
              <a:miter lim="800000"/>
              <a:headEnd/>
              <a:tailEnd/>
            </a:ln>
          </p:spPr>
          <p:txBody>
            <a:bodyPr wrap="none" lIns="0" tIns="0" rIns="0" bIns="0">
              <a:spAutoFit/>
            </a:bodyPr>
            <a:lstStyle/>
            <a:p>
              <a:r>
                <a:rPr lang="en-US" sz="600" b="1">
                  <a:solidFill>
                    <a:srgbClr val="000000"/>
                  </a:solidFill>
                </a:rPr>
                <a:t>Tufted cell</a:t>
              </a:r>
              <a:endParaRPr lang="en-US" sz="600" b="1"/>
            </a:p>
          </p:txBody>
        </p:sp>
        <p:sp>
          <p:nvSpPr>
            <p:cNvPr id="30736" name="Rectangle 12"/>
            <p:cNvSpPr>
              <a:spLocks noChangeArrowheads="1"/>
            </p:cNvSpPr>
            <p:nvPr/>
          </p:nvSpPr>
          <p:spPr bwMode="auto">
            <a:xfrm>
              <a:off x="3205" y="1531"/>
              <a:ext cx="329" cy="58"/>
            </a:xfrm>
            <a:prstGeom prst="rect">
              <a:avLst/>
            </a:prstGeom>
            <a:noFill/>
            <a:ln w="9525">
              <a:noFill/>
              <a:miter lim="800000"/>
              <a:headEnd/>
              <a:tailEnd/>
            </a:ln>
          </p:spPr>
          <p:txBody>
            <a:bodyPr wrap="none" lIns="0" tIns="0" rIns="0" bIns="0">
              <a:spAutoFit/>
            </a:bodyPr>
            <a:lstStyle/>
            <a:p>
              <a:r>
                <a:rPr lang="en-US" sz="600" b="1">
                  <a:solidFill>
                    <a:srgbClr val="000000"/>
                  </a:solidFill>
                </a:rPr>
                <a:t>Olfactory tract</a:t>
              </a:r>
              <a:endParaRPr lang="en-US" sz="600" b="1"/>
            </a:p>
          </p:txBody>
        </p:sp>
        <p:sp>
          <p:nvSpPr>
            <p:cNvPr id="30737" name="Line 13"/>
            <p:cNvSpPr>
              <a:spLocks noChangeShapeType="1"/>
            </p:cNvSpPr>
            <p:nvPr/>
          </p:nvSpPr>
          <p:spPr bwMode="auto">
            <a:xfrm>
              <a:off x="3513" y="1461"/>
              <a:ext cx="509" cy="0"/>
            </a:xfrm>
            <a:prstGeom prst="line">
              <a:avLst/>
            </a:prstGeom>
            <a:noFill/>
            <a:ln w="15875">
              <a:solidFill>
                <a:srgbClr val="FFFFFF"/>
              </a:solidFill>
              <a:round/>
              <a:headEnd/>
              <a:tailEnd/>
            </a:ln>
          </p:spPr>
          <p:txBody>
            <a:bodyPr/>
            <a:lstStyle/>
            <a:p>
              <a:endParaRPr lang="en-US"/>
            </a:p>
          </p:txBody>
        </p:sp>
        <p:sp>
          <p:nvSpPr>
            <p:cNvPr id="30738" name="Line 14"/>
            <p:cNvSpPr>
              <a:spLocks noChangeShapeType="1"/>
            </p:cNvSpPr>
            <p:nvPr/>
          </p:nvSpPr>
          <p:spPr bwMode="auto">
            <a:xfrm>
              <a:off x="3551" y="1564"/>
              <a:ext cx="173" cy="1"/>
            </a:xfrm>
            <a:prstGeom prst="line">
              <a:avLst/>
            </a:prstGeom>
            <a:noFill/>
            <a:ln w="15875">
              <a:solidFill>
                <a:srgbClr val="FFFFFF"/>
              </a:solidFill>
              <a:round/>
              <a:headEnd/>
              <a:tailEnd/>
            </a:ln>
          </p:spPr>
          <p:txBody>
            <a:bodyPr/>
            <a:lstStyle/>
            <a:p>
              <a:endParaRPr lang="en-US"/>
            </a:p>
          </p:txBody>
        </p:sp>
        <p:sp>
          <p:nvSpPr>
            <p:cNvPr id="30739" name="Freeform 15"/>
            <p:cNvSpPr>
              <a:spLocks/>
            </p:cNvSpPr>
            <p:nvPr/>
          </p:nvSpPr>
          <p:spPr bwMode="auto">
            <a:xfrm>
              <a:off x="3724" y="1496"/>
              <a:ext cx="30" cy="140"/>
            </a:xfrm>
            <a:custGeom>
              <a:avLst/>
              <a:gdLst>
                <a:gd name="T0" fmla="*/ 44472777 w 51"/>
                <a:gd name="T1" fmla="*/ 0 h 237"/>
                <a:gd name="T2" fmla="*/ 0 w 51"/>
                <a:gd name="T3" fmla="*/ 0 h 237"/>
                <a:gd name="T4" fmla="*/ 0 w 51"/>
                <a:gd name="T5" fmla="*/ 208417334 h 237"/>
                <a:gd name="T6" fmla="*/ 44472777 w 51"/>
                <a:gd name="T7" fmla="*/ 208417334 h 237"/>
                <a:gd name="T8" fmla="*/ 0 60000 65536"/>
                <a:gd name="T9" fmla="*/ 0 60000 65536"/>
                <a:gd name="T10" fmla="*/ 0 60000 65536"/>
                <a:gd name="T11" fmla="*/ 0 60000 65536"/>
                <a:gd name="T12" fmla="*/ 0 w 51"/>
                <a:gd name="T13" fmla="*/ 0 h 237"/>
                <a:gd name="T14" fmla="*/ 51 w 51"/>
                <a:gd name="T15" fmla="*/ 237 h 237"/>
              </a:gdLst>
              <a:ahLst/>
              <a:cxnLst>
                <a:cxn ang="T8">
                  <a:pos x="T0" y="T1"/>
                </a:cxn>
                <a:cxn ang="T9">
                  <a:pos x="T2" y="T3"/>
                </a:cxn>
                <a:cxn ang="T10">
                  <a:pos x="T4" y="T5"/>
                </a:cxn>
                <a:cxn ang="T11">
                  <a:pos x="T6" y="T7"/>
                </a:cxn>
              </a:cxnLst>
              <a:rect l="T12" t="T13" r="T14" b="T15"/>
              <a:pathLst>
                <a:path w="51" h="237">
                  <a:moveTo>
                    <a:pt x="51" y="0"/>
                  </a:moveTo>
                  <a:lnTo>
                    <a:pt x="0" y="0"/>
                  </a:lnTo>
                  <a:lnTo>
                    <a:pt x="0" y="237"/>
                  </a:lnTo>
                  <a:lnTo>
                    <a:pt x="51" y="237"/>
                  </a:lnTo>
                </a:path>
              </a:pathLst>
            </a:custGeom>
            <a:noFill/>
            <a:ln w="15875">
              <a:solidFill>
                <a:srgbClr val="FFFFFF"/>
              </a:solidFill>
              <a:round/>
              <a:headEnd/>
              <a:tailEnd/>
            </a:ln>
          </p:spPr>
          <p:txBody>
            <a:bodyPr/>
            <a:lstStyle/>
            <a:p>
              <a:endParaRPr lang="en-US" sz="600">
                <a:latin typeface="Times New Roman" pitchFamily="18" charset="0"/>
              </a:endParaRPr>
            </a:p>
          </p:txBody>
        </p:sp>
        <p:sp>
          <p:nvSpPr>
            <p:cNvPr id="30740" name="Line 16"/>
            <p:cNvSpPr>
              <a:spLocks noChangeShapeType="1"/>
            </p:cNvSpPr>
            <p:nvPr/>
          </p:nvSpPr>
          <p:spPr bwMode="auto">
            <a:xfrm>
              <a:off x="3463" y="1702"/>
              <a:ext cx="427" cy="0"/>
            </a:xfrm>
            <a:prstGeom prst="line">
              <a:avLst/>
            </a:prstGeom>
            <a:noFill/>
            <a:ln w="15875">
              <a:solidFill>
                <a:srgbClr val="FFFFFF"/>
              </a:solidFill>
              <a:round/>
              <a:headEnd/>
              <a:tailEnd/>
            </a:ln>
          </p:spPr>
          <p:txBody>
            <a:bodyPr/>
            <a:lstStyle/>
            <a:p>
              <a:endParaRPr lang="en-US"/>
            </a:p>
          </p:txBody>
        </p:sp>
        <p:sp>
          <p:nvSpPr>
            <p:cNvPr id="30741" name="Line 17"/>
            <p:cNvSpPr>
              <a:spLocks noChangeShapeType="1"/>
            </p:cNvSpPr>
            <p:nvPr/>
          </p:nvSpPr>
          <p:spPr bwMode="auto">
            <a:xfrm>
              <a:off x="3480" y="1871"/>
              <a:ext cx="568" cy="0"/>
            </a:xfrm>
            <a:prstGeom prst="line">
              <a:avLst/>
            </a:prstGeom>
            <a:noFill/>
            <a:ln w="15875">
              <a:solidFill>
                <a:srgbClr val="FFFFFF"/>
              </a:solidFill>
              <a:round/>
              <a:headEnd/>
              <a:tailEnd/>
            </a:ln>
          </p:spPr>
          <p:txBody>
            <a:bodyPr/>
            <a:lstStyle/>
            <a:p>
              <a:endParaRPr lang="en-US"/>
            </a:p>
          </p:txBody>
        </p:sp>
        <p:sp>
          <p:nvSpPr>
            <p:cNvPr id="30742" name="Freeform 18"/>
            <p:cNvSpPr>
              <a:spLocks/>
            </p:cNvSpPr>
            <p:nvPr/>
          </p:nvSpPr>
          <p:spPr bwMode="auto">
            <a:xfrm>
              <a:off x="3502" y="1953"/>
              <a:ext cx="601" cy="41"/>
            </a:xfrm>
            <a:custGeom>
              <a:avLst/>
              <a:gdLst>
                <a:gd name="T0" fmla="*/ 0 w 1020"/>
                <a:gd name="T1" fmla="*/ 0 h 69"/>
                <a:gd name="T2" fmla="*/ 745552511 w 1020"/>
                <a:gd name="T3" fmla="*/ 0 h 69"/>
                <a:gd name="T4" fmla="*/ 745552511 w 1020"/>
                <a:gd name="T5" fmla="*/ 61397333 h 69"/>
                <a:gd name="T6" fmla="*/ 0 60000 65536"/>
                <a:gd name="T7" fmla="*/ 0 60000 65536"/>
                <a:gd name="T8" fmla="*/ 0 60000 65536"/>
                <a:gd name="T9" fmla="*/ 0 w 1020"/>
                <a:gd name="T10" fmla="*/ 0 h 69"/>
                <a:gd name="T11" fmla="*/ 1020 w 1020"/>
                <a:gd name="T12" fmla="*/ 69 h 69"/>
              </a:gdLst>
              <a:ahLst/>
              <a:cxnLst>
                <a:cxn ang="T6">
                  <a:pos x="T0" y="T1"/>
                </a:cxn>
                <a:cxn ang="T7">
                  <a:pos x="T2" y="T3"/>
                </a:cxn>
                <a:cxn ang="T8">
                  <a:pos x="T4" y="T5"/>
                </a:cxn>
              </a:cxnLst>
              <a:rect l="T9" t="T10" r="T11" b="T12"/>
              <a:pathLst>
                <a:path w="1020" h="69">
                  <a:moveTo>
                    <a:pt x="0" y="0"/>
                  </a:moveTo>
                  <a:lnTo>
                    <a:pt x="922" y="0"/>
                  </a:lnTo>
                  <a:lnTo>
                    <a:pt x="1020" y="69"/>
                  </a:lnTo>
                </a:path>
              </a:pathLst>
            </a:custGeom>
            <a:noFill/>
            <a:ln w="15875">
              <a:solidFill>
                <a:srgbClr val="FFFFFF"/>
              </a:solidFill>
              <a:round/>
              <a:headEnd/>
              <a:tailEnd/>
            </a:ln>
          </p:spPr>
          <p:txBody>
            <a:bodyPr/>
            <a:lstStyle/>
            <a:p>
              <a:endParaRPr lang="en-US" sz="600">
                <a:latin typeface="Times New Roman" pitchFamily="18" charset="0"/>
              </a:endParaRPr>
            </a:p>
          </p:txBody>
        </p:sp>
        <p:sp>
          <p:nvSpPr>
            <p:cNvPr id="30743" name="Freeform 19"/>
            <p:cNvSpPr>
              <a:spLocks/>
            </p:cNvSpPr>
            <p:nvPr/>
          </p:nvSpPr>
          <p:spPr bwMode="auto">
            <a:xfrm>
              <a:off x="3449" y="2029"/>
              <a:ext cx="405" cy="202"/>
            </a:xfrm>
            <a:custGeom>
              <a:avLst/>
              <a:gdLst>
                <a:gd name="T0" fmla="*/ 0 w 684"/>
                <a:gd name="T1" fmla="*/ 0 h 344"/>
                <a:gd name="T2" fmla="*/ 204980668 w 684"/>
                <a:gd name="T3" fmla="*/ 0 h 344"/>
                <a:gd name="T4" fmla="*/ 604339742 w 684"/>
                <a:gd name="T5" fmla="*/ 298931407 h 344"/>
                <a:gd name="T6" fmla="*/ 0 60000 65536"/>
                <a:gd name="T7" fmla="*/ 0 60000 65536"/>
                <a:gd name="T8" fmla="*/ 0 60000 65536"/>
                <a:gd name="T9" fmla="*/ 0 w 684"/>
                <a:gd name="T10" fmla="*/ 0 h 344"/>
                <a:gd name="T11" fmla="*/ 684 w 684"/>
                <a:gd name="T12" fmla="*/ 344 h 344"/>
              </a:gdLst>
              <a:ahLst/>
              <a:cxnLst>
                <a:cxn ang="T6">
                  <a:pos x="T0" y="T1"/>
                </a:cxn>
                <a:cxn ang="T7">
                  <a:pos x="T2" y="T3"/>
                </a:cxn>
                <a:cxn ang="T8">
                  <a:pos x="T4" y="T5"/>
                </a:cxn>
              </a:cxnLst>
              <a:rect l="T9" t="T10" r="T11" b="T12"/>
              <a:pathLst>
                <a:path w="684" h="344">
                  <a:moveTo>
                    <a:pt x="0" y="0"/>
                  </a:moveTo>
                  <a:lnTo>
                    <a:pt x="232" y="0"/>
                  </a:lnTo>
                  <a:lnTo>
                    <a:pt x="684" y="344"/>
                  </a:lnTo>
                </a:path>
              </a:pathLst>
            </a:custGeom>
            <a:noFill/>
            <a:ln w="15875">
              <a:solidFill>
                <a:srgbClr val="FFFFFF"/>
              </a:solidFill>
              <a:round/>
              <a:headEnd/>
              <a:tailEnd/>
            </a:ln>
          </p:spPr>
          <p:txBody>
            <a:bodyPr/>
            <a:lstStyle/>
            <a:p>
              <a:endParaRPr lang="en-US" sz="600">
                <a:latin typeface="Times New Roman" pitchFamily="18" charset="0"/>
              </a:endParaRPr>
            </a:p>
          </p:txBody>
        </p:sp>
        <p:sp>
          <p:nvSpPr>
            <p:cNvPr id="30744" name="Freeform 20"/>
            <p:cNvSpPr>
              <a:spLocks/>
            </p:cNvSpPr>
            <p:nvPr/>
          </p:nvSpPr>
          <p:spPr bwMode="auto">
            <a:xfrm>
              <a:off x="3821" y="2230"/>
              <a:ext cx="65" cy="32"/>
            </a:xfrm>
            <a:custGeom>
              <a:avLst/>
              <a:gdLst>
                <a:gd name="T0" fmla="*/ 95925414 w 111"/>
                <a:gd name="T1" fmla="*/ 45215005 h 55"/>
                <a:gd name="T2" fmla="*/ 95925414 w 111"/>
                <a:gd name="T3" fmla="*/ 0 h 55"/>
                <a:gd name="T4" fmla="*/ 0 w 111"/>
                <a:gd name="T5" fmla="*/ 0 h 55"/>
                <a:gd name="T6" fmla="*/ 0 w 111"/>
                <a:gd name="T7" fmla="*/ 46921250 h 55"/>
                <a:gd name="T8" fmla="*/ 0 60000 65536"/>
                <a:gd name="T9" fmla="*/ 0 60000 65536"/>
                <a:gd name="T10" fmla="*/ 0 60000 65536"/>
                <a:gd name="T11" fmla="*/ 0 60000 65536"/>
                <a:gd name="T12" fmla="*/ 0 w 111"/>
                <a:gd name="T13" fmla="*/ 0 h 55"/>
                <a:gd name="T14" fmla="*/ 111 w 111"/>
                <a:gd name="T15" fmla="*/ 55 h 55"/>
              </a:gdLst>
              <a:ahLst/>
              <a:cxnLst>
                <a:cxn ang="T8">
                  <a:pos x="T0" y="T1"/>
                </a:cxn>
                <a:cxn ang="T9">
                  <a:pos x="T2" y="T3"/>
                </a:cxn>
                <a:cxn ang="T10">
                  <a:pos x="T4" y="T5"/>
                </a:cxn>
                <a:cxn ang="T11">
                  <a:pos x="T6" y="T7"/>
                </a:cxn>
              </a:cxnLst>
              <a:rect l="T12" t="T13" r="T14" b="T15"/>
              <a:pathLst>
                <a:path w="111" h="55">
                  <a:moveTo>
                    <a:pt x="111" y="53"/>
                  </a:moveTo>
                  <a:lnTo>
                    <a:pt x="111" y="0"/>
                  </a:lnTo>
                  <a:lnTo>
                    <a:pt x="0" y="0"/>
                  </a:lnTo>
                  <a:lnTo>
                    <a:pt x="0" y="55"/>
                  </a:lnTo>
                </a:path>
              </a:pathLst>
            </a:custGeom>
            <a:noFill/>
            <a:ln w="15875">
              <a:solidFill>
                <a:srgbClr val="FFFFFF"/>
              </a:solidFill>
              <a:round/>
              <a:headEnd/>
              <a:tailEnd/>
            </a:ln>
          </p:spPr>
          <p:txBody>
            <a:bodyPr/>
            <a:lstStyle/>
            <a:p>
              <a:endParaRPr lang="en-US" sz="600">
                <a:latin typeface="Times New Roman" pitchFamily="18" charset="0"/>
              </a:endParaRPr>
            </a:p>
          </p:txBody>
        </p:sp>
        <p:sp>
          <p:nvSpPr>
            <p:cNvPr id="30745" name="Freeform 21"/>
            <p:cNvSpPr>
              <a:spLocks/>
            </p:cNvSpPr>
            <p:nvPr/>
          </p:nvSpPr>
          <p:spPr bwMode="auto">
            <a:xfrm>
              <a:off x="3448" y="2028"/>
              <a:ext cx="400" cy="202"/>
            </a:xfrm>
            <a:custGeom>
              <a:avLst/>
              <a:gdLst>
                <a:gd name="T0" fmla="*/ 0 w 679"/>
                <a:gd name="T1" fmla="*/ 0 h 343"/>
                <a:gd name="T2" fmla="*/ 202031282 w 679"/>
                <a:gd name="T3" fmla="*/ 0 h 343"/>
                <a:gd name="T4" fmla="*/ 593850263 w 679"/>
                <a:gd name="T5" fmla="*/ 299802324 h 343"/>
                <a:gd name="T6" fmla="*/ 0 60000 65536"/>
                <a:gd name="T7" fmla="*/ 0 60000 65536"/>
                <a:gd name="T8" fmla="*/ 0 60000 65536"/>
                <a:gd name="T9" fmla="*/ 0 w 679"/>
                <a:gd name="T10" fmla="*/ 0 h 343"/>
                <a:gd name="T11" fmla="*/ 679 w 679"/>
                <a:gd name="T12" fmla="*/ 343 h 343"/>
              </a:gdLst>
              <a:ahLst/>
              <a:cxnLst>
                <a:cxn ang="T6">
                  <a:pos x="T0" y="T1"/>
                </a:cxn>
                <a:cxn ang="T7">
                  <a:pos x="T2" y="T3"/>
                </a:cxn>
                <a:cxn ang="T8">
                  <a:pos x="T4" y="T5"/>
                </a:cxn>
              </a:cxnLst>
              <a:rect l="T9" t="T10" r="T11" b="T12"/>
              <a:pathLst>
                <a:path w="679" h="343">
                  <a:moveTo>
                    <a:pt x="0" y="0"/>
                  </a:moveTo>
                  <a:lnTo>
                    <a:pt x="231" y="0"/>
                  </a:lnTo>
                  <a:lnTo>
                    <a:pt x="679" y="343"/>
                  </a:lnTo>
                </a:path>
              </a:pathLst>
            </a:custGeom>
            <a:noFill/>
            <a:ln w="15875">
              <a:solidFill>
                <a:srgbClr val="FFFFFF"/>
              </a:solidFill>
              <a:round/>
              <a:headEnd/>
              <a:tailEnd/>
            </a:ln>
          </p:spPr>
          <p:txBody>
            <a:bodyPr/>
            <a:lstStyle/>
            <a:p>
              <a:endParaRPr lang="en-US" sz="600">
                <a:latin typeface="Times New Roman" pitchFamily="18" charset="0"/>
              </a:endParaRPr>
            </a:p>
          </p:txBody>
        </p:sp>
        <p:sp>
          <p:nvSpPr>
            <p:cNvPr id="30746" name="Line 22"/>
            <p:cNvSpPr>
              <a:spLocks noChangeShapeType="1"/>
            </p:cNvSpPr>
            <p:nvPr/>
          </p:nvSpPr>
          <p:spPr bwMode="auto">
            <a:xfrm>
              <a:off x="3466" y="2381"/>
              <a:ext cx="256" cy="0"/>
            </a:xfrm>
            <a:prstGeom prst="line">
              <a:avLst/>
            </a:prstGeom>
            <a:noFill/>
            <a:ln w="15875">
              <a:solidFill>
                <a:srgbClr val="FFFFFF"/>
              </a:solidFill>
              <a:round/>
              <a:headEnd/>
              <a:tailEnd/>
            </a:ln>
          </p:spPr>
          <p:txBody>
            <a:bodyPr/>
            <a:lstStyle/>
            <a:p>
              <a:endParaRPr lang="en-US"/>
            </a:p>
          </p:txBody>
        </p:sp>
        <p:sp>
          <p:nvSpPr>
            <p:cNvPr id="30747" name="Freeform 23"/>
            <p:cNvSpPr>
              <a:spLocks/>
            </p:cNvSpPr>
            <p:nvPr/>
          </p:nvSpPr>
          <p:spPr bwMode="auto">
            <a:xfrm>
              <a:off x="3722" y="2187"/>
              <a:ext cx="32" cy="393"/>
            </a:xfrm>
            <a:custGeom>
              <a:avLst/>
              <a:gdLst>
                <a:gd name="T0" fmla="*/ 48690703 w 53"/>
                <a:gd name="T1" fmla="*/ 0 h 667"/>
                <a:gd name="T2" fmla="*/ 0 w 53"/>
                <a:gd name="T3" fmla="*/ 0 h 667"/>
                <a:gd name="T4" fmla="*/ 0 w 53"/>
                <a:gd name="T5" fmla="*/ 583561633 h 667"/>
                <a:gd name="T6" fmla="*/ 48690703 w 53"/>
                <a:gd name="T7" fmla="*/ 583561633 h 667"/>
                <a:gd name="T8" fmla="*/ 0 60000 65536"/>
                <a:gd name="T9" fmla="*/ 0 60000 65536"/>
                <a:gd name="T10" fmla="*/ 0 60000 65536"/>
                <a:gd name="T11" fmla="*/ 0 60000 65536"/>
                <a:gd name="T12" fmla="*/ 0 w 53"/>
                <a:gd name="T13" fmla="*/ 0 h 667"/>
                <a:gd name="T14" fmla="*/ 53 w 53"/>
                <a:gd name="T15" fmla="*/ 667 h 667"/>
              </a:gdLst>
              <a:ahLst/>
              <a:cxnLst>
                <a:cxn ang="T8">
                  <a:pos x="T0" y="T1"/>
                </a:cxn>
                <a:cxn ang="T9">
                  <a:pos x="T2" y="T3"/>
                </a:cxn>
                <a:cxn ang="T10">
                  <a:pos x="T4" y="T5"/>
                </a:cxn>
                <a:cxn ang="T11">
                  <a:pos x="T6" y="T7"/>
                </a:cxn>
              </a:cxnLst>
              <a:rect l="T12" t="T13" r="T14" b="T15"/>
              <a:pathLst>
                <a:path w="53" h="667">
                  <a:moveTo>
                    <a:pt x="53" y="0"/>
                  </a:moveTo>
                  <a:lnTo>
                    <a:pt x="0" y="0"/>
                  </a:lnTo>
                  <a:lnTo>
                    <a:pt x="0" y="667"/>
                  </a:lnTo>
                  <a:lnTo>
                    <a:pt x="53" y="667"/>
                  </a:lnTo>
                </a:path>
              </a:pathLst>
            </a:custGeom>
            <a:noFill/>
            <a:ln w="15875">
              <a:solidFill>
                <a:srgbClr val="FFFFFF"/>
              </a:solidFill>
              <a:round/>
              <a:headEnd/>
              <a:tailEnd/>
            </a:ln>
          </p:spPr>
          <p:txBody>
            <a:bodyPr/>
            <a:lstStyle/>
            <a:p>
              <a:endParaRPr lang="en-US" sz="600">
                <a:latin typeface="Times New Roman" pitchFamily="18" charset="0"/>
              </a:endParaRPr>
            </a:p>
          </p:txBody>
        </p:sp>
        <p:sp>
          <p:nvSpPr>
            <p:cNvPr id="30748" name="Freeform 24"/>
            <p:cNvSpPr>
              <a:spLocks/>
            </p:cNvSpPr>
            <p:nvPr/>
          </p:nvSpPr>
          <p:spPr bwMode="auto">
            <a:xfrm>
              <a:off x="3819" y="2230"/>
              <a:ext cx="66" cy="31"/>
            </a:xfrm>
            <a:custGeom>
              <a:avLst/>
              <a:gdLst>
                <a:gd name="T0" fmla="*/ 99798155 w 110"/>
                <a:gd name="T1" fmla="*/ 45696205 h 53"/>
                <a:gd name="T2" fmla="*/ 99798155 w 110"/>
                <a:gd name="T3" fmla="*/ 0 h 53"/>
                <a:gd name="T4" fmla="*/ 0 w 110"/>
                <a:gd name="T5" fmla="*/ 0 h 53"/>
                <a:gd name="T6" fmla="*/ 0 w 110"/>
                <a:gd name="T7" fmla="*/ 45696205 h 53"/>
                <a:gd name="T8" fmla="*/ 0 60000 65536"/>
                <a:gd name="T9" fmla="*/ 0 60000 65536"/>
                <a:gd name="T10" fmla="*/ 0 60000 65536"/>
                <a:gd name="T11" fmla="*/ 0 60000 65536"/>
                <a:gd name="T12" fmla="*/ 0 w 110"/>
                <a:gd name="T13" fmla="*/ 0 h 53"/>
                <a:gd name="T14" fmla="*/ 110 w 110"/>
                <a:gd name="T15" fmla="*/ 53 h 53"/>
              </a:gdLst>
              <a:ahLst/>
              <a:cxnLst>
                <a:cxn ang="T8">
                  <a:pos x="T0" y="T1"/>
                </a:cxn>
                <a:cxn ang="T9">
                  <a:pos x="T2" y="T3"/>
                </a:cxn>
                <a:cxn ang="T10">
                  <a:pos x="T4" y="T5"/>
                </a:cxn>
                <a:cxn ang="T11">
                  <a:pos x="T6" y="T7"/>
                </a:cxn>
              </a:cxnLst>
              <a:rect l="T12" t="T13" r="T14" b="T15"/>
              <a:pathLst>
                <a:path w="110" h="53">
                  <a:moveTo>
                    <a:pt x="110" y="53"/>
                  </a:moveTo>
                  <a:lnTo>
                    <a:pt x="110" y="0"/>
                  </a:lnTo>
                  <a:lnTo>
                    <a:pt x="0" y="0"/>
                  </a:lnTo>
                  <a:lnTo>
                    <a:pt x="0" y="53"/>
                  </a:lnTo>
                </a:path>
              </a:pathLst>
            </a:custGeom>
            <a:noFill/>
            <a:ln w="15875">
              <a:solidFill>
                <a:srgbClr val="FFFFFF"/>
              </a:solidFill>
              <a:round/>
              <a:headEnd/>
              <a:tailEnd/>
            </a:ln>
          </p:spPr>
          <p:txBody>
            <a:bodyPr/>
            <a:lstStyle/>
            <a:p>
              <a:endParaRPr lang="en-US" sz="600">
                <a:latin typeface="Times New Roman" pitchFamily="18" charset="0"/>
              </a:endParaRPr>
            </a:p>
          </p:txBody>
        </p:sp>
        <p:sp>
          <p:nvSpPr>
            <p:cNvPr id="30749" name="Freeform 25"/>
            <p:cNvSpPr>
              <a:spLocks/>
            </p:cNvSpPr>
            <p:nvPr/>
          </p:nvSpPr>
          <p:spPr bwMode="auto">
            <a:xfrm>
              <a:off x="3466" y="2630"/>
              <a:ext cx="414" cy="63"/>
            </a:xfrm>
            <a:custGeom>
              <a:avLst/>
              <a:gdLst>
                <a:gd name="T0" fmla="*/ 0 w 701"/>
                <a:gd name="T1" fmla="*/ 0 h 106"/>
                <a:gd name="T2" fmla="*/ 304136252 w 701"/>
                <a:gd name="T3" fmla="*/ 0 h 106"/>
                <a:gd name="T4" fmla="*/ 616183655 w 701"/>
                <a:gd name="T5" fmla="*/ 94363189 h 106"/>
                <a:gd name="T6" fmla="*/ 0 60000 65536"/>
                <a:gd name="T7" fmla="*/ 0 60000 65536"/>
                <a:gd name="T8" fmla="*/ 0 60000 65536"/>
                <a:gd name="T9" fmla="*/ 0 w 701"/>
                <a:gd name="T10" fmla="*/ 0 h 106"/>
                <a:gd name="T11" fmla="*/ 701 w 701"/>
                <a:gd name="T12" fmla="*/ 106 h 106"/>
              </a:gdLst>
              <a:ahLst/>
              <a:cxnLst>
                <a:cxn ang="T6">
                  <a:pos x="T0" y="T1"/>
                </a:cxn>
                <a:cxn ang="T7">
                  <a:pos x="T2" y="T3"/>
                </a:cxn>
                <a:cxn ang="T8">
                  <a:pos x="T4" y="T5"/>
                </a:cxn>
              </a:cxnLst>
              <a:rect l="T9" t="T10" r="T11" b="T12"/>
              <a:pathLst>
                <a:path w="701" h="106">
                  <a:moveTo>
                    <a:pt x="0" y="0"/>
                  </a:moveTo>
                  <a:lnTo>
                    <a:pt x="346" y="0"/>
                  </a:lnTo>
                  <a:lnTo>
                    <a:pt x="701" y="106"/>
                  </a:lnTo>
                </a:path>
              </a:pathLst>
            </a:custGeom>
            <a:noFill/>
            <a:ln w="15875">
              <a:solidFill>
                <a:srgbClr val="FFFFFF"/>
              </a:solidFill>
              <a:round/>
              <a:headEnd/>
              <a:tailEnd/>
            </a:ln>
          </p:spPr>
          <p:txBody>
            <a:bodyPr/>
            <a:lstStyle/>
            <a:p>
              <a:endParaRPr lang="en-US" sz="600">
                <a:latin typeface="Times New Roman" pitchFamily="18" charset="0"/>
              </a:endParaRPr>
            </a:p>
          </p:txBody>
        </p:sp>
        <p:sp>
          <p:nvSpPr>
            <p:cNvPr id="30750" name="Line 26"/>
            <p:cNvSpPr>
              <a:spLocks noChangeShapeType="1"/>
            </p:cNvSpPr>
            <p:nvPr/>
          </p:nvSpPr>
          <p:spPr bwMode="auto">
            <a:xfrm>
              <a:off x="3776" y="2816"/>
              <a:ext cx="0" cy="0"/>
            </a:xfrm>
            <a:prstGeom prst="line">
              <a:avLst/>
            </a:prstGeom>
            <a:noFill/>
            <a:ln w="15875">
              <a:solidFill>
                <a:srgbClr val="FFFFFF"/>
              </a:solidFill>
              <a:round/>
              <a:headEnd/>
              <a:tailEnd/>
            </a:ln>
          </p:spPr>
          <p:txBody>
            <a:bodyPr/>
            <a:lstStyle/>
            <a:p>
              <a:endParaRPr lang="en-US"/>
            </a:p>
          </p:txBody>
        </p:sp>
        <p:sp>
          <p:nvSpPr>
            <p:cNvPr id="30751" name="Line 27"/>
            <p:cNvSpPr>
              <a:spLocks noChangeShapeType="1"/>
            </p:cNvSpPr>
            <p:nvPr/>
          </p:nvSpPr>
          <p:spPr bwMode="auto">
            <a:xfrm>
              <a:off x="3488" y="2744"/>
              <a:ext cx="295" cy="0"/>
            </a:xfrm>
            <a:prstGeom prst="line">
              <a:avLst/>
            </a:prstGeom>
            <a:noFill/>
            <a:ln w="15875">
              <a:solidFill>
                <a:srgbClr val="FFFFFF"/>
              </a:solidFill>
              <a:round/>
              <a:headEnd/>
              <a:tailEnd/>
            </a:ln>
          </p:spPr>
          <p:txBody>
            <a:bodyPr/>
            <a:lstStyle/>
            <a:p>
              <a:endParaRPr lang="en-US"/>
            </a:p>
          </p:txBody>
        </p:sp>
        <p:sp>
          <p:nvSpPr>
            <p:cNvPr id="30752" name="Freeform 28"/>
            <p:cNvSpPr>
              <a:spLocks/>
            </p:cNvSpPr>
            <p:nvPr/>
          </p:nvSpPr>
          <p:spPr bwMode="auto">
            <a:xfrm>
              <a:off x="3561" y="2998"/>
              <a:ext cx="279" cy="23"/>
            </a:xfrm>
            <a:custGeom>
              <a:avLst/>
              <a:gdLst>
                <a:gd name="T0" fmla="*/ 0 w 471"/>
                <a:gd name="T1" fmla="*/ 34183082 h 39"/>
                <a:gd name="T2" fmla="*/ 250253178 w 471"/>
                <a:gd name="T3" fmla="*/ 34183082 h 39"/>
                <a:gd name="T4" fmla="*/ 416499015 w 471"/>
                <a:gd name="T5" fmla="*/ 0 h 39"/>
                <a:gd name="T6" fmla="*/ 0 60000 65536"/>
                <a:gd name="T7" fmla="*/ 0 60000 65536"/>
                <a:gd name="T8" fmla="*/ 0 60000 65536"/>
                <a:gd name="T9" fmla="*/ 0 w 471"/>
                <a:gd name="T10" fmla="*/ 0 h 39"/>
                <a:gd name="T11" fmla="*/ 471 w 471"/>
                <a:gd name="T12" fmla="*/ 39 h 39"/>
              </a:gdLst>
              <a:ahLst/>
              <a:cxnLst>
                <a:cxn ang="T6">
                  <a:pos x="T0" y="T1"/>
                </a:cxn>
                <a:cxn ang="T7">
                  <a:pos x="T2" y="T3"/>
                </a:cxn>
                <a:cxn ang="T8">
                  <a:pos x="T4" y="T5"/>
                </a:cxn>
              </a:cxnLst>
              <a:rect l="T9" t="T10" r="T11" b="T12"/>
              <a:pathLst>
                <a:path w="471" h="39">
                  <a:moveTo>
                    <a:pt x="0" y="39"/>
                  </a:moveTo>
                  <a:lnTo>
                    <a:pt x="283" y="39"/>
                  </a:lnTo>
                  <a:lnTo>
                    <a:pt x="471" y="0"/>
                  </a:lnTo>
                </a:path>
              </a:pathLst>
            </a:custGeom>
            <a:noFill/>
            <a:ln w="15875">
              <a:solidFill>
                <a:srgbClr val="FFFFFF"/>
              </a:solidFill>
              <a:round/>
              <a:headEnd/>
              <a:tailEnd/>
            </a:ln>
          </p:spPr>
          <p:txBody>
            <a:bodyPr/>
            <a:lstStyle/>
            <a:p>
              <a:endParaRPr lang="en-US" sz="600">
                <a:latin typeface="Times New Roman" pitchFamily="18" charset="0"/>
              </a:endParaRPr>
            </a:p>
          </p:txBody>
        </p:sp>
        <p:sp>
          <p:nvSpPr>
            <p:cNvPr id="30753" name="Freeform 29"/>
            <p:cNvSpPr>
              <a:spLocks/>
            </p:cNvSpPr>
            <p:nvPr/>
          </p:nvSpPr>
          <p:spPr bwMode="auto">
            <a:xfrm>
              <a:off x="3404" y="3040"/>
              <a:ext cx="481" cy="88"/>
            </a:xfrm>
            <a:custGeom>
              <a:avLst/>
              <a:gdLst>
                <a:gd name="T0" fmla="*/ 0 w 813"/>
                <a:gd name="T1" fmla="*/ 129244986 h 151"/>
                <a:gd name="T2" fmla="*/ 491349903 w 813"/>
                <a:gd name="T3" fmla="*/ 129244986 h 151"/>
                <a:gd name="T4" fmla="*/ 717176867 w 813"/>
                <a:gd name="T5" fmla="*/ 0 h 151"/>
                <a:gd name="T6" fmla="*/ 0 60000 65536"/>
                <a:gd name="T7" fmla="*/ 0 60000 65536"/>
                <a:gd name="T8" fmla="*/ 0 60000 65536"/>
                <a:gd name="T9" fmla="*/ 0 w 813"/>
                <a:gd name="T10" fmla="*/ 0 h 151"/>
                <a:gd name="T11" fmla="*/ 813 w 813"/>
                <a:gd name="T12" fmla="*/ 151 h 151"/>
              </a:gdLst>
              <a:ahLst/>
              <a:cxnLst>
                <a:cxn ang="T6">
                  <a:pos x="T0" y="T1"/>
                </a:cxn>
                <a:cxn ang="T7">
                  <a:pos x="T2" y="T3"/>
                </a:cxn>
                <a:cxn ang="T8">
                  <a:pos x="T4" y="T5"/>
                </a:cxn>
              </a:cxnLst>
              <a:rect l="T9" t="T10" r="T11" b="T12"/>
              <a:pathLst>
                <a:path w="813" h="151">
                  <a:moveTo>
                    <a:pt x="0" y="151"/>
                  </a:moveTo>
                  <a:lnTo>
                    <a:pt x="557" y="151"/>
                  </a:lnTo>
                  <a:lnTo>
                    <a:pt x="813" y="0"/>
                  </a:lnTo>
                </a:path>
              </a:pathLst>
            </a:custGeom>
            <a:noFill/>
            <a:ln w="15875">
              <a:solidFill>
                <a:srgbClr val="FFFFFF"/>
              </a:solidFill>
              <a:round/>
              <a:headEnd/>
              <a:tailEnd/>
            </a:ln>
          </p:spPr>
          <p:txBody>
            <a:bodyPr/>
            <a:lstStyle/>
            <a:p>
              <a:endParaRPr lang="en-US" sz="600">
                <a:latin typeface="Times New Roman" pitchFamily="18" charset="0"/>
              </a:endParaRPr>
            </a:p>
          </p:txBody>
        </p:sp>
        <p:sp>
          <p:nvSpPr>
            <p:cNvPr id="30754" name="Line 30"/>
            <p:cNvSpPr>
              <a:spLocks noChangeShapeType="1"/>
            </p:cNvSpPr>
            <p:nvPr/>
          </p:nvSpPr>
          <p:spPr bwMode="auto">
            <a:xfrm>
              <a:off x="3371" y="3218"/>
              <a:ext cx="712" cy="0"/>
            </a:xfrm>
            <a:prstGeom prst="line">
              <a:avLst/>
            </a:prstGeom>
            <a:noFill/>
            <a:ln w="15875">
              <a:solidFill>
                <a:srgbClr val="FFFFFF"/>
              </a:solidFill>
              <a:round/>
              <a:headEnd/>
              <a:tailEnd/>
            </a:ln>
          </p:spPr>
          <p:txBody>
            <a:bodyPr/>
            <a:lstStyle/>
            <a:p>
              <a:endParaRPr lang="en-US"/>
            </a:p>
          </p:txBody>
        </p:sp>
        <p:sp>
          <p:nvSpPr>
            <p:cNvPr id="30755" name="Line 31"/>
            <p:cNvSpPr>
              <a:spLocks noChangeShapeType="1"/>
            </p:cNvSpPr>
            <p:nvPr/>
          </p:nvSpPr>
          <p:spPr bwMode="auto">
            <a:xfrm>
              <a:off x="3545" y="1288"/>
              <a:ext cx="392" cy="1"/>
            </a:xfrm>
            <a:prstGeom prst="line">
              <a:avLst/>
            </a:prstGeom>
            <a:noFill/>
            <a:ln w="15875">
              <a:solidFill>
                <a:srgbClr val="FFFFFF"/>
              </a:solidFill>
              <a:round/>
              <a:headEnd/>
              <a:tailEnd/>
            </a:ln>
          </p:spPr>
          <p:txBody>
            <a:bodyPr/>
            <a:lstStyle/>
            <a:p>
              <a:endParaRPr lang="en-US"/>
            </a:p>
          </p:txBody>
        </p:sp>
        <p:sp>
          <p:nvSpPr>
            <p:cNvPr id="30756" name="Line 32"/>
            <p:cNvSpPr>
              <a:spLocks noChangeShapeType="1"/>
            </p:cNvSpPr>
            <p:nvPr/>
          </p:nvSpPr>
          <p:spPr bwMode="auto">
            <a:xfrm flipH="1">
              <a:off x="3859" y="3151"/>
              <a:ext cx="102" cy="68"/>
            </a:xfrm>
            <a:prstGeom prst="line">
              <a:avLst/>
            </a:prstGeom>
            <a:noFill/>
            <a:ln w="15875">
              <a:solidFill>
                <a:srgbClr val="FFFFFF"/>
              </a:solidFill>
              <a:round/>
              <a:headEnd/>
              <a:tailEnd/>
            </a:ln>
          </p:spPr>
          <p:txBody>
            <a:bodyPr/>
            <a:lstStyle/>
            <a:p>
              <a:endParaRPr lang="en-US"/>
            </a:p>
          </p:txBody>
        </p:sp>
        <p:sp>
          <p:nvSpPr>
            <p:cNvPr id="30757" name="Freeform 33"/>
            <p:cNvSpPr>
              <a:spLocks/>
            </p:cNvSpPr>
            <p:nvPr/>
          </p:nvSpPr>
          <p:spPr bwMode="auto">
            <a:xfrm>
              <a:off x="3722" y="3002"/>
              <a:ext cx="330" cy="19"/>
            </a:xfrm>
            <a:custGeom>
              <a:avLst/>
              <a:gdLst>
                <a:gd name="T0" fmla="*/ 0 w 557"/>
                <a:gd name="T1" fmla="*/ 26758095 h 34"/>
                <a:gd name="T2" fmla="*/ 339684528 w 557"/>
                <a:gd name="T3" fmla="*/ 26758095 h 34"/>
                <a:gd name="T4" fmla="*/ 492718843 w 557"/>
                <a:gd name="T5" fmla="*/ 0 h 34"/>
                <a:gd name="T6" fmla="*/ 0 60000 65536"/>
                <a:gd name="T7" fmla="*/ 0 60000 65536"/>
                <a:gd name="T8" fmla="*/ 0 60000 65536"/>
                <a:gd name="T9" fmla="*/ 0 w 557"/>
                <a:gd name="T10" fmla="*/ 0 h 34"/>
                <a:gd name="T11" fmla="*/ 557 w 557"/>
                <a:gd name="T12" fmla="*/ 34 h 34"/>
              </a:gdLst>
              <a:ahLst/>
              <a:cxnLst>
                <a:cxn ang="T6">
                  <a:pos x="T0" y="T1"/>
                </a:cxn>
                <a:cxn ang="T7">
                  <a:pos x="T2" y="T3"/>
                </a:cxn>
                <a:cxn ang="T8">
                  <a:pos x="T4" y="T5"/>
                </a:cxn>
              </a:cxnLst>
              <a:rect l="T9" t="T10" r="T11" b="T12"/>
              <a:pathLst>
                <a:path w="557" h="34">
                  <a:moveTo>
                    <a:pt x="0" y="34"/>
                  </a:moveTo>
                  <a:lnTo>
                    <a:pt x="384" y="34"/>
                  </a:lnTo>
                  <a:lnTo>
                    <a:pt x="557" y="0"/>
                  </a:lnTo>
                </a:path>
              </a:pathLst>
            </a:custGeom>
            <a:noFill/>
            <a:ln w="15875">
              <a:solidFill>
                <a:srgbClr val="FFFFFF"/>
              </a:solidFill>
              <a:round/>
              <a:headEnd/>
              <a:tailEnd/>
            </a:ln>
          </p:spPr>
          <p:txBody>
            <a:bodyPr/>
            <a:lstStyle/>
            <a:p>
              <a:endParaRPr lang="en-US" sz="600">
                <a:latin typeface="Times New Roman" pitchFamily="18" charset="0"/>
              </a:endParaRPr>
            </a:p>
          </p:txBody>
        </p:sp>
        <p:sp>
          <p:nvSpPr>
            <p:cNvPr id="30758" name="Line 34"/>
            <p:cNvSpPr>
              <a:spLocks noChangeShapeType="1"/>
            </p:cNvSpPr>
            <p:nvPr/>
          </p:nvSpPr>
          <p:spPr bwMode="auto">
            <a:xfrm>
              <a:off x="3574" y="2937"/>
              <a:ext cx="395" cy="0"/>
            </a:xfrm>
            <a:prstGeom prst="line">
              <a:avLst/>
            </a:prstGeom>
            <a:noFill/>
            <a:ln w="15875">
              <a:solidFill>
                <a:srgbClr val="FFFFFF"/>
              </a:solidFill>
              <a:round/>
              <a:headEnd/>
              <a:tailEnd/>
            </a:ln>
          </p:spPr>
          <p:txBody>
            <a:bodyPr/>
            <a:lstStyle/>
            <a:p>
              <a:endParaRPr lang="en-US"/>
            </a:p>
          </p:txBody>
        </p:sp>
        <p:sp>
          <p:nvSpPr>
            <p:cNvPr id="30759" name="Line 35"/>
            <p:cNvSpPr>
              <a:spLocks noChangeShapeType="1"/>
            </p:cNvSpPr>
            <p:nvPr/>
          </p:nvSpPr>
          <p:spPr bwMode="auto">
            <a:xfrm>
              <a:off x="3529" y="2861"/>
              <a:ext cx="272" cy="0"/>
            </a:xfrm>
            <a:prstGeom prst="line">
              <a:avLst/>
            </a:prstGeom>
            <a:noFill/>
            <a:ln w="15875">
              <a:solidFill>
                <a:srgbClr val="FFFFFF"/>
              </a:solidFill>
              <a:round/>
              <a:headEnd/>
              <a:tailEnd/>
            </a:ln>
          </p:spPr>
          <p:txBody>
            <a:bodyPr/>
            <a:lstStyle/>
            <a:p>
              <a:endParaRPr lang="en-US"/>
            </a:p>
          </p:txBody>
        </p:sp>
        <p:sp>
          <p:nvSpPr>
            <p:cNvPr id="30760" name="Line 36"/>
            <p:cNvSpPr>
              <a:spLocks noChangeShapeType="1"/>
            </p:cNvSpPr>
            <p:nvPr/>
          </p:nvSpPr>
          <p:spPr bwMode="auto">
            <a:xfrm flipH="1" flipV="1">
              <a:off x="3676" y="2743"/>
              <a:ext cx="184" cy="68"/>
            </a:xfrm>
            <a:prstGeom prst="line">
              <a:avLst/>
            </a:prstGeom>
            <a:noFill/>
            <a:ln w="15875">
              <a:solidFill>
                <a:srgbClr val="FFFFFF"/>
              </a:solidFill>
              <a:round/>
              <a:headEnd/>
              <a:tailEnd/>
            </a:ln>
          </p:spPr>
          <p:txBody>
            <a:bodyPr/>
            <a:lstStyle/>
            <a:p>
              <a:endParaRPr lang="en-US"/>
            </a:p>
          </p:txBody>
        </p:sp>
        <p:sp>
          <p:nvSpPr>
            <p:cNvPr id="30761" name="Line 37"/>
            <p:cNvSpPr>
              <a:spLocks noChangeShapeType="1"/>
            </p:cNvSpPr>
            <p:nvPr/>
          </p:nvSpPr>
          <p:spPr bwMode="auto">
            <a:xfrm>
              <a:off x="3512" y="1461"/>
              <a:ext cx="510" cy="0"/>
            </a:xfrm>
            <a:prstGeom prst="line">
              <a:avLst/>
            </a:prstGeom>
            <a:noFill/>
            <a:ln w="7938">
              <a:solidFill>
                <a:srgbClr val="000000"/>
              </a:solidFill>
              <a:round/>
              <a:headEnd/>
              <a:tailEnd/>
            </a:ln>
          </p:spPr>
          <p:txBody>
            <a:bodyPr/>
            <a:lstStyle/>
            <a:p>
              <a:endParaRPr lang="en-US"/>
            </a:p>
          </p:txBody>
        </p:sp>
        <p:sp>
          <p:nvSpPr>
            <p:cNvPr id="30762" name="Line 38"/>
            <p:cNvSpPr>
              <a:spLocks noChangeShapeType="1"/>
            </p:cNvSpPr>
            <p:nvPr/>
          </p:nvSpPr>
          <p:spPr bwMode="auto">
            <a:xfrm>
              <a:off x="3550" y="1563"/>
              <a:ext cx="172" cy="1"/>
            </a:xfrm>
            <a:prstGeom prst="line">
              <a:avLst/>
            </a:prstGeom>
            <a:noFill/>
            <a:ln w="7938">
              <a:solidFill>
                <a:srgbClr val="000000"/>
              </a:solidFill>
              <a:round/>
              <a:headEnd/>
              <a:tailEnd/>
            </a:ln>
          </p:spPr>
          <p:txBody>
            <a:bodyPr/>
            <a:lstStyle/>
            <a:p>
              <a:endParaRPr lang="en-US"/>
            </a:p>
          </p:txBody>
        </p:sp>
        <p:sp>
          <p:nvSpPr>
            <p:cNvPr id="30763" name="Freeform 39"/>
            <p:cNvSpPr>
              <a:spLocks/>
            </p:cNvSpPr>
            <p:nvPr/>
          </p:nvSpPr>
          <p:spPr bwMode="auto">
            <a:xfrm>
              <a:off x="3722" y="1494"/>
              <a:ext cx="32" cy="141"/>
            </a:xfrm>
            <a:custGeom>
              <a:avLst/>
              <a:gdLst>
                <a:gd name="T0" fmla="*/ 48690703 w 53"/>
                <a:gd name="T1" fmla="*/ 0 h 238"/>
                <a:gd name="T2" fmla="*/ 0 w 53"/>
                <a:gd name="T3" fmla="*/ 0 h 238"/>
                <a:gd name="T4" fmla="*/ 0 w 53"/>
                <a:gd name="T5" fmla="*/ 210517657 h 238"/>
                <a:gd name="T6" fmla="*/ 48690703 w 53"/>
                <a:gd name="T7" fmla="*/ 210517657 h 238"/>
                <a:gd name="T8" fmla="*/ 0 60000 65536"/>
                <a:gd name="T9" fmla="*/ 0 60000 65536"/>
                <a:gd name="T10" fmla="*/ 0 60000 65536"/>
                <a:gd name="T11" fmla="*/ 0 60000 65536"/>
                <a:gd name="T12" fmla="*/ 0 w 53"/>
                <a:gd name="T13" fmla="*/ 0 h 238"/>
                <a:gd name="T14" fmla="*/ 53 w 53"/>
                <a:gd name="T15" fmla="*/ 238 h 238"/>
              </a:gdLst>
              <a:ahLst/>
              <a:cxnLst>
                <a:cxn ang="T8">
                  <a:pos x="T0" y="T1"/>
                </a:cxn>
                <a:cxn ang="T9">
                  <a:pos x="T2" y="T3"/>
                </a:cxn>
                <a:cxn ang="T10">
                  <a:pos x="T4" y="T5"/>
                </a:cxn>
                <a:cxn ang="T11">
                  <a:pos x="T6" y="T7"/>
                </a:cxn>
              </a:cxnLst>
              <a:rect l="T12" t="T13" r="T14" b="T15"/>
              <a:pathLst>
                <a:path w="53" h="238">
                  <a:moveTo>
                    <a:pt x="53" y="0"/>
                  </a:moveTo>
                  <a:lnTo>
                    <a:pt x="0" y="0"/>
                  </a:lnTo>
                  <a:lnTo>
                    <a:pt x="0" y="238"/>
                  </a:lnTo>
                  <a:lnTo>
                    <a:pt x="53" y="238"/>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30764" name="Rectangle 40"/>
            <p:cNvSpPr>
              <a:spLocks noChangeArrowheads="1"/>
            </p:cNvSpPr>
            <p:nvPr/>
          </p:nvSpPr>
          <p:spPr bwMode="auto">
            <a:xfrm>
              <a:off x="3205" y="1917"/>
              <a:ext cx="266" cy="59"/>
            </a:xfrm>
            <a:prstGeom prst="rect">
              <a:avLst/>
            </a:prstGeom>
            <a:noFill/>
            <a:ln w="9525">
              <a:noFill/>
              <a:miter lim="800000"/>
              <a:headEnd/>
              <a:tailEnd/>
            </a:ln>
          </p:spPr>
          <p:txBody>
            <a:bodyPr wrap="none" lIns="0" tIns="0" rIns="0" bIns="0">
              <a:spAutoFit/>
            </a:bodyPr>
            <a:lstStyle/>
            <a:p>
              <a:r>
                <a:rPr lang="en-US" sz="600" b="1">
                  <a:solidFill>
                    <a:srgbClr val="000000"/>
                  </a:solidFill>
                </a:rPr>
                <a:t>Glomerulus</a:t>
              </a:r>
              <a:endParaRPr lang="en-US" sz="600" b="1"/>
            </a:p>
          </p:txBody>
        </p:sp>
        <p:sp>
          <p:nvSpPr>
            <p:cNvPr id="30765" name="Freeform 41"/>
            <p:cNvSpPr>
              <a:spLocks/>
            </p:cNvSpPr>
            <p:nvPr/>
          </p:nvSpPr>
          <p:spPr bwMode="auto">
            <a:xfrm>
              <a:off x="3500" y="1953"/>
              <a:ext cx="602" cy="40"/>
            </a:xfrm>
            <a:custGeom>
              <a:avLst/>
              <a:gdLst>
                <a:gd name="T0" fmla="*/ 0 w 1020"/>
                <a:gd name="T1" fmla="*/ 0 h 67"/>
                <a:gd name="T2" fmla="*/ 748035597 w 1020"/>
                <a:gd name="T3" fmla="*/ 0 h 67"/>
                <a:gd name="T4" fmla="*/ 748035597 w 1020"/>
                <a:gd name="T5" fmla="*/ 60183337 h 67"/>
                <a:gd name="T6" fmla="*/ 0 60000 65536"/>
                <a:gd name="T7" fmla="*/ 0 60000 65536"/>
                <a:gd name="T8" fmla="*/ 0 60000 65536"/>
                <a:gd name="T9" fmla="*/ 0 w 1020"/>
                <a:gd name="T10" fmla="*/ 0 h 67"/>
                <a:gd name="T11" fmla="*/ 1020 w 1020"/>
                <a:gd name="T12" fmla="*/ 67 h 67"/>
              </a:gdLst>
              <a:ahLst/>
              <a:cxnLst>
                <a:cxn ang="T6">
                  <a:pos x="T0" y="T1"/>
                </a:cxn>
                <a:cxn ang="T7">
                  <a:pos x="T2" y="T3"/>
                </a:cxn>
                <a:cxn ang="T8">
                  <a:pos x="T4" y="T5"/>
                </a:cxn>
              </a:cxnLst>
              <a:rect l="T9" t="T10" r="T11" b="T12"/>
              <a:pathLst>
                <a:path w="1020" h="67">
                  <a:moveTo>
                    <a:pt x="0" y="0"/>
                  </a:moveTo>
                  <a:lnTo>
                    <a:pt x="922" y="0"/>
                  </a:lnTo>
                  <a:lnTo>
                    <a:pt x="1020" y="67"/>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30766" name="Freeform 42"/>
            <p:cNvSpPr>
              <a:spLocks/>
            </p:cNvSpPr>
            <p:nvPr/>
          </p:nvSpPr>
          <p:spPr bwMode="auto">
            <a:xfrm>
              <a:off x="3448" y="2028"/>
              <a:ext cx="403" cy="202"/>
            </a:xfrm>
            <a:custGeom>
              <a:avLst/>
              <a:gdLst>
                <a:gd name="T0" fmla="*/ 0 w 684"/>
                <a:gd name="T1" fmla="*/ 0 h 343"/>
                <a:gd name="T2" fmla="*/ 203835838 w 684"/>
                <a:gd name="T3" fmla="*/ 0 h 343"/>
                <a:gd name="T4" fmla="*/ 598385499 w 684"/>
                <a:gd name="T5" fmla="*/ 299802324 h 343"/>
                <a:gd name="T6" fmla="*/ 0 60000 65536"/>
                <a:gd name="T7" fmla="*/ 0 60000 65536"/>
                <a:gd name="T8" fmla="*/ 0 60000 65536"/>
                <a:gd name="T9" fmla="*/ 0 w 684"/>
                <a:gd name="T10" fmla="*/ 0 h 343"/>
                <a:gd name="T11" fmla="*/ 684 w 684"/>
                <a:gd name="T12" fmla="*/ 343 h 343"/>
              </a:gdLst>
              <a:ahLst/>
              <a:cxnLst>
                <a:cxn ang="T6">
                  <a:pos x="T0" y="T1"/>
                </a:cxn>
                <a:cxn ang="T7">
                  <a:pos x="T2" y="T3"/>
                </a:cxn>
                <a:cxn ang="T8">
                  <a:pos x="T4" y="T5"/>
                </a:cxn>
              </a:cxnLst>
              <a:rect l="T9" t="T10" r="T11" b="T12"/>
              <a:pathLst>
                <a:path w="684" h="343">
                  <a:moveTo>
                    <a:pt x="0" y="0"/>
                  </a:moveTo>
                  <a:lnTo>
                    <a:pt x="233" y="0"/>
                  </a:lnTo>
                  <a:lnTo>
                    <a:pt x="684" y="343"/>
                  </a:lnTo>
                </a:path>
              </a:pathLst>
            </a:custGeom>
            <a:noFill/>
            <a:ln w="7938">
              <a:solidFill>
                <a:srgbClr val="FFFFFF"/>
              </a:solidFill>
              <a:round/>
              <a:headEnd/>
              <a:tailEnd/>
            </a:ln>
          </p:spPr>
          <p:txBody>
            <a:bodyPr/>
            <a:lstStyle/>
            <a:p>
              <a:endParaRPr lang="en-US" sz="600">
                <a:latin typeface="Times New Roman" pitchFamily="18" charset="0"/>
              </a:endParaRPr>
            </a:p>
          </p:txBody>
        </p:sp>
        <p:sp>
          <p:nvSpPr>
            <p:cNvPr id="30767" name="Freeform 43"/>
            <p:cNvSpPr>
              <a:spLocks/>
            </p:cNvSpPr>
            <p:nvPr/>
          </p:nvSpPr>
          <p:spPr bwMode="auto">
            <a:xfrm>
              <a:off x="3819" y="2230"/>
              <a:ext cx="66" cy="31"/>
            </a:xfrm>
            <a:custGeom>
              <a:avLst/>
              <a:gdLst>
                <a:gd name="T0" fmla="*/ 99798155 w 110"/>
                <a:gd name="T1" fmla="*/ 45696205 h 53"/>
                <a:gd name="T2" fmla="*/ 99798155 w 110"/>
                <a:gd name="T3" fmla="*/ 0 h 53"/>
                <a:gd name="T4" fmla="*/ 0 w 110"/>
                <a:gd name="T5" fmla="*/ 0 h 53"/>
                <a:gd name="T6" fmla="*/ 0 w 110"/>
                <a:gd name="T7" fmla="*/ 45696205 h 53"/>
                <a:gd name="T8" fmla="*/ 0 60000 65536"/>
                <a:gd name="T9" fmla="*/ 0 60000 65536"/>
                <a:gd name="T10" fmla="*/ 0 60000 65536"/>
                <a:gd name="T11" fmla="*/ 0 60000 65536"/>
                <a:gd name="T12" fmla="*/ 0 w 110"/>
                <a:gd name="T13" fmla="*/ 0 h 53"/>
                <a:gd name="T14" fmla="*/ 110 w 110"/>
                <a:gd name="T15" fmla="*/ 53 h 53"/>
              </a:gdLst>
              <a:ahLst/>
              <a:cxnLst>
                <a:cxn ang="T8">
                  <a:pos x="T0" y="T1"/>
                </a:cxn>
                <a:cxn ang="T9">
                  <a:pos x="T2" y="T3"/>
                </a:cxn>
                <a:cxn ang="T10">
                  <a:pos x="T4" y="T5"/>
                </a:cxn>
                <a:cxn ang="T11">
                  <a:pos x="T6" y="T7"/>
                </a:cxn>
              </a:cxnLst>
              <a:rect l="T12" t="T13" r="T14" b="T15"/>
              <a:pathLst>
                <a:path w="110" h="53">
                  <a:moveTo>
                    <a:pt x="110" y="53"/>
                  </a:moveTo>
                  <a:lnTo>
                    <a:pt x="110" y="0"/>
                  </a:lnTo>
                  <a:lnTo>
                    <a:pt x="0" y="0"/>
                  </a:lnTo>
                  <a:lnTo>
                    <a:pt x="0" y="53"/>
                  </a:lnTo>
                </a:path>
              </a:pathLst>
            </a:custGeom>
            <a:noFill/>
            <a:ln w="7938">
              <a:solidFill>
                <a:srgbClr val="FFFFFF"/>
              </a:solidFill>
              <a:round/>
              <a:headEnd/>
              <a:tailEnd/>
            </a:ln>
          </p:spPr>
          <p:txBody>
            <a:bodyPr/>
            <a:lstStyle/>
            <a:p>
              <a:endParaRPr lang="en-US" sz="600">
                <a:latin typeface="Times New Roman" pitchFamily="18" charset="0"/>
              </a:endParaRPr>
            </a:p>
          </p:txBody>
        </p:sp>
        <p:sp>
          <p:nvSpPr>
            <p:cNvPr id="30768" name="Freeform 44"/>
            <p:cNvSpPr>
              <a:spLocks/>
            </p:cNvSpPr>
            <p:nvPr/>
          </p:nvSpPr>
          <p:spPr bwMode="auto">
            <a:xfrm>
              <a:off x="3446" y="2028"/>
              <a:ext cx="402" cy="201"/>
            </a:xfrm>
            <a:custGeom>
              <a:avLst/>
              <a:gdLst>
                <a:gd name="T0" fmla="*/ 0 w 681"/>
                <a:gd name="T1" fmla="*/ 0 h 341"/>
                <a:gd name="T2" fmla="*/ 201981955 w 681"/>
                <a:gd name="T3" fmla="*/ 0 h 341"/>
                <a:gd name="T4" fmla="*/ 598041970 w 681"/>
                <a:gd name="T5" fmla="*/ 298582387 h 341"/>
                <a:gd name="T6" fmla="*/ 0 60000 65536"/>
                <a:gd name="T7" fmla="*/ 0 60000 65536"/>
                <a:gd name="T8" fmla="*/ 0 60000 65536"/>
                <a:gd name="T9" fmla="*/ 0 w 681"/>
                <a:gd name="T10" fmla="*/ 0 h 341"/>
                <a:gd name="T11" fmla="*/ 681 w 681"/>
                <a:gd name="T12" fmla="*/ 341 h 341"/>
              </a:gdLst>
              <a:ahLst/>
              <a:cxnLst>
                <a:cxn ang="T6">
                  <a:pos x="T0" y="T1"/>
                </a:cxn>
                <a:cxn ang="T7">
                  <a:pos x="T2" y="T3"/>
                </a:cxn>
                <a:cxn ang="T8">
                  <a:pos x="T4" y="T5"/>
                </a:cxn>
              </a:cxnLst>
              <a:rect l="T9" t="T10" r="T11" b="T12"/>
              <a:pathLst>
                <a:path w="681" h="341">
                  <a:moveTo>
                    <a:pt x="0" y="0"/>
                  </a:moveTo>
                  <a:lnTo>
                    <a:pt x="230" y="0"/>
                  </a:lnTo>
                  <a:lnTo>
                    <a:pt x="681" y="341"/>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30769" name="Line 45"/>
            <p:cNvSpPr>
              <a:spLocks noChangeShapeType="1"/>
            </p:cNvSpPr>
            <p:nvPr/>
          </p:nvSpPr>
          <p:spPr bwMode="auto">
            <a:xfrm>
              <a:off x="3465" y="2381"/>
              <a:ext cx="256" cy="0"/>
            </a:xfrm>
            <a:prstGeom prst="line">
              <a:avLst/>
            </a:prstGeom>
            <a:noFill/>
            <a:ln w="7938">
              <a:solidFill>
                <a:srgbClr val="000000"/>
              </a:solidFill>
              <a:round/>
              <a:headEnd/>
              <a:tailEnd/>
            </a:ln>
          </p:spPr>
          <p:txBody>
            <a:bodyPr/>
            <a:lstStyle/>
            <a:p>
              <a:endParaRPr lang="en-US"/>
            </a:p>
          </p:txBody>
        </p:sp>
        <p:sp>
          <p:nvSpPr>
            <p:cNvPr id="30770" name="Freeform 46"/>
            <p:cNvSpPr>
              <a:spLocks/>
            </p:cNvSpPr>
            <p:nvPr/>
          </p:nvSpPr>
          <p:spPr bwMode="auto">
            <a:xfrm>
              <a:off x="3721" y="2184"/>
              <a:ext cx="33" cy="396"/>
            </a:xfrm>
            <a:custGeom>
              <a:avLst/>
              <a:gdLst>
                <a:gd name="T0" fmla="*/ 49008023 w 56"/>
                <a:gd name="T1" fmla="*/ 0 h 670"/>
                <a:gd name="T2" fmla="*/ 0 w 56"/>
                <a:gd name="T3" fmla="*/ 0 h 670"/>
                <a:gd name="T4" fmla="*/ 0 w 56"/>
                <a:gd name="T5" fmla="*/ 589851502 h 670"/>
                <a:gd name="T6" fmla="*/ 49008023 w 56"/>
                <a:gd name="T7" fmla="*/ 589851502 h 670"/>
                <a:gd name="T8" fmla="*/ 0 60000 65536"/>
                <a:gd name="T9" fmla="*/ 0 60000 65536"/>
                <a:gd name="T10" fmla="*/ 0 60000 65536"/>
                <a:gd name="T11" fmla="*/ 0 60000 65536"/>
                <a:gd name="T12" fmla="*/ 0 w 56"/>
                <a:gd name="T13" fmla="*/ 0 h 670"/>
                <a:gd name="T14" fmla="*/ 56 w 56"/>
                <a:gd name="T15" fmla="*/ 670 h 670"/>
              </a:gdLst>
              <a:ahLst/>
              <a:cxnLst>
                <a:cxn ang="T8">
                  <a:pos x="T0" y="T1"/>
                </a:cxn>
                <a:cxn ang="T9">
                  <a:pos x="T2" y="T3"/>
                </a:cxn>
                <a:cxn ang="T10">
                  <a:pos x="T4" y="T5"/>
                </a:cxn>
                <a:cxn ang="T11">
                  <a:pos x="T6" y="T7"/>
                </a:cxn>
              </a:cxnLst>
              <a:rect l="T12" t="T13" r="T14" b="T15"/>
              <a:pathLst>
                <a:path w="56" h="670">
                  <a:moveTo>
                    <a:pt x="56" y="0"/>
                  </a:moveTo>
                  <a:lnTo>
                    <a:pt x="0" y="0"/>
                  </a:lnTo>
                  <a:lnTo>
                    <a:pt x="0" y="670"/>
                  </a:lnTo>
                  <a:lnTo>
                    <a:pt x="56" y="67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30771" name="Freeform 47"/>
            <p:cNvSpPr>
              <a:spLocks/>
            </p:cNvSpPr>
            <p:nvPr/>
          </p:nvSpPr>
          <p:spPr bwMode="auto">
            <a:xfrm>
              <a:off x="3821" y="2229"/>
              <a:ext cx="65" cy="31"/>
            </a:xfrm>
            <a:custGeom>
              <a:avLst/>
              <a:gdLst>
                <a:gd name="T0" fmla="*/ 96796858 w 110"/>
                <a:gd name="T1" fmla="*/ 45696205 h 53"/>
                <a:gd name="T2" fmla="*/ 96796858 w 110"/>
                <a:gd name="T3" fmla="*/ 0 h 53"/>
                <a:gd name="T4" fmla="*/ 0 w 110"/>
                <a:gd name="T5" fmla="*/ 0 h 53"/>
                <a:gd name="T6" fmla="*/ 0 w 110"/>
                <a:gd name="T7" fmla="*/ 45696205 h 53"/>
                <a:gd name="T8" fmla="*/ 0 60000 65536"/>
                <a:gd name="T9" fmla="*/ 0 60000 65536"/>
                <a:gd name="T10" fmla="*/ 0 60000 65536"/>
                <a:gd name="T11" fmla="*/ 0 60000 65536"/>
                <a:gd name="T12" fmla="*/ 0 w 110"/>
                <a:gd name="T13" fmla="*/ 0 h 53"/>
                <a:gd name="T14" fmla="*/ 110 w 110"/>
                <a:gd name="T15" fmla="*/ 53 h 53"/>
              </a:gdLst>
              <a:ahLst/>
              <a:cxnLst>
                <a:cxn ang="T8">
                  <a:pos x="T0" y="T1"/>
                </a:cxn>
                <a:cxn ang="T9">
                  <a:pos x="T2" y="T3"/>
                </a:cxn>
                <a:cxn ang="T10">
                  <a:pos x="T4" y="T5"/>
                </a:cxn>
                <a:cxn ang="T11">
                  <a:pos x="T6" y="T7"/>
                </a:cxn>
              </a:cxnLst>
              <a:rect l="T12" t="T13" r="T14" b="T15"/>
              <a:pathLst>
                <a:path w="110" h="53">
                  <a:moveTo>
                    <a:pt x="110" y="53"/>
                  </a:moveTo>
                  <a:lnTo>
                    <a:pt x="110" y="0"/>
                  </a:lnTo>
                  <a:lnTo>
                    <a:pt x="0" y="0"/>
                  </a:lnTo>
                  <a:lnTo>
                    <a:pt x="0" y="53"/>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30772" name="Rectangle 48"/>
            <p:cNvSpPr>
              <a:spLocks noChangeArrowheads="1"/>
            </p:cNvSpPr>
            <p:nvPr/>
          </p:nvSpPr>
          <p:spPr bwMode="auto">
            <a:xfrm>
              <a:off x="3205" y="2908"/>
              <a:ext cx="351" cy="58"/>
            </a:xfrm>
            <a:prstGeom prst="rect">
              <a:avLst/>
            </a:prstGeom>
            <a:noFill/>
            <a:ln w="9525">
              <a:noFill/>
              <a:miter lim="800000"/>
              <a:headEnd/>
              <a:tailEnd/>
            </a:ln>
          </p:spPr>
          <p:txBody>
            <a:bodyPr wrap="none" lIns="0" tIns="0" rIns="0" bIns="0">
              <a:spAutoFit/>
            </a:bodyPr>
            <a:lstStyle/>
            <a:p>
              <a:r>
                <a:rPr lang="en-US" sz="600" b="1">
                  <a:solidFill>
                    <a:srgbClr val="000000"/>
                  </a:solidFill>
                </a:rPr>
                <a:t>Olfactory gland</a:t>
              </a:r>
              <a:endParaRPr lang="en-US" sz="600" b="1"/>
            </a:p>
          </p:txBody>
        </p:sp>
        <p:sp>
          <p:nvSpPr>
            <p:cNvPr id="30773" name="Rectangle 49"/>
            <p:cNvSpPr>
              <a:spLocks noChangeArrowheads="1"/>
            </p:cNvSpPr>
            <p:nvPr/>
          </p:nvSpPr>
          <p:spPr bwMode="auto">
            <a:xfrm>
              <a:off x="3205" y="3092"/>
              <a:ext cx="151" cy="58"/>
            </a:xfrm>
            <a:prstGeom prst="rect">
              <a:avLst/>
            </a:prstGeom>
            <a:noFill/>
            <a:ln w="9525">
              <a:noFill/>
              <a:miter lim="800000"/>
              <a:headEnd/>
              <a:tailEnd/>
            </a:ln>
          </p:spPr>
          <p:txBody>
            <a:bodyPr wrap="none" lIns="0" tIns="0" rIns="0" bIns="0">
              <a:spAutoFit/>
            </a:bodyPr>
            <a:lstStyle/>
            <a:p>
              <a:r>
                <a:rPr lang="en-US" sz="600" b="1">
                  <a:solidFill>
                    <a:srgbClr val="000000"/>
                  </a:solidFill>
                </a:rPr>
                <a:t>Mucus</a:t>
              </a:r>
              <a:endParaRPr lang="en-US" sz="600" b="1"/>
            </a:p>
          </p:txBody>
        </p:sp>
        <p:sp>
          <p:nvSpPr>
            <p:cNvPr id="30774" name="Rectangle 50"/>
            <p:cNvSpPr>
              <a:spLocks noChangeArrowheads="1"/>
            </p:cNvSpPr>
            <p:nvPr/>
          </p:nvSpPr>
          <p:spPr bwMode="auto">
            <a:xfrm>
              <a:off x="3239" y="3391"/>
              <a:ext cx="61" cy="58"/>
            </a:xfrm>
            <a:prstGeom prst="rect">
              <a:avLst/>
            </a:prstGeom>
            <a:noFill/>
            <a:ln w="9525">
              <a:noFill/>
              <a:miter lim="800000"/>
              <a:headEnd/>
              <a:tailEnd/>
            </a:ln>
          </p:spPr>
          <p:txBody>
            <a:bodyPr wrap="none" lIns="0" tIns="0" rIns="0" bIns="0">
              <a:spAutoFit/>
            </a:bodyPr>
            <a:lstStyle/>
            <a:p>
              <a:r>
                <a:rPr lang="en-US" sz="600" b="1">
                  <a:solidFill>
                    <a:srgbClr val="000000"/>
                  </a:solidFill>
                </a:rPr>
                <a:t>(b)</a:t>
              </a:r>
              <a:endParaRPr lang="en-US" sz="600" b="1"/>
            </a:p>
          </p:txBody>
        </p:sp>
        <p:sp>
          <p:nvSpPr>
            <p:cNvPr id="30775" name="Freeform 52"/>
            <p:cNvSpPr>
              <a:spLocks/>
            </p:cNvSpPr>
            <p:nvPr/>
          </p:nvSpPr>
          <p:spPr bwMode="auto">
            <a:xfrm>
              <a:off x="3465" y="2630"/>
              <a:ext cx="414" cy="63"/>
            </a:xfrm>
            <a:custGeom>
              <a:avLst/>
              <a:gdLst>
                <a:gd name="T0" fmla="*/ 0 w 701"/>
                <a:gd name="T1" fmla="*/ 0 h 105"/>
                <a:gd name="T2" fmla="*/ 304136252 w 701"/>
                <a:gd name="T3" fmla="*/ 0 h 105"/>
                <a:gd name="T4" fmla="*/ 616183655 w 701"/>
                <a:gd name="T5" fmla="*/ 95261272 h 105"/>
                <a:gd name="T6" fmla="*/ 0 60000 65536"/>
                <a:gd name="T7" fmla="*/ 0 60000 65536"/>
                <a:gd name="T8" fmla="*/ 0 60000 65536"/>
                <a:gd name="T9" fmla="*/ 0 w 701"/>
                <a:gd name="T10" fmla="*/ 0 h 105"/>
                <a:gd name="T11" fmla="*/ 701 w 701"/>
                <a:gd name="T12" fmla="*/ 105 h 105"/>
              </a:gdLst>
              <a:ahLst/>
              <a:cxnLst>
                <a:cxn ang="T6">
                  <a:pos x="T0" y="T1"/>
                </a:cxn>
                <a:cxn ang="T7">
                  <a:pos x="T2" y="T3"/>
                </a:cxn>
                <a:cxn ang="T8">
                  <a:pos x="T4" y="T5"/>
                </a:cxn>
              </a:cxnLst>
              <a:rect l="T9" t="T10" r="T11" b="T12"/>
              <a:pathLst>
                <a:path w="701" h="105">
                  <a:moveTo>
                    <a:pt x="0" y="0"/>
                  </a:moveTo>
                  <a:lnTo>
                    <a:pt x="346" y="0"/>
                  </a:lnTo>
                  <a:lnTo>
                    <a:pt x="701" y="105"/>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30776" name="Line 53"/>
            <p:cNvSpPr>
              <a:spLocks noChangeShapeType="1"/>
            </p:cNvSpPr>
            <p:nvPr/>
          </p:nvSpPr>
          <p:spPr bwMode="auto">
            <a:xfrm>
              <a:off x="3774" y="2814"/>
              <a:ext cx="1" cy="1"/>
            </a:xfrm>
            <a:prstGeom prst="line">
              <a:avLst/>
            </a:prstGeom>
            <a:noFill/>
            <a:ln w="7938">
              <a:solidFill>
                <a:srgbClr val="000000"/>
              </a:solidFill>
              <a:round/>
              <a:headEnd/>
              <a:tailEnd/>
            </a:ln>
          </p:spPr>
          <p:txBody>
            <a:bodyPr/>
            <a:lstStyle/>
            <a:p>
              <a:endParaRPr lang="en-US"/>
            </a:p>
          </p:txBody>
        </p:sp>
        <p:sp>
          <p:nvSpPr>
            <p:cNvPr id="30777" name="Line 54"/>
            <p:cNvSpPr>
              <a:spLocks noChangeShapeType="1"/>
            </p:cNvSpPr>
            <p:nvPr/>
          </p:nvSpPr>
          <p:spPr bwMode="auto">
            <a:xfrm>
              <a:off x="3486" y="2743"/>
              <a:ext cx="296" cy="0"/>
            </a:xfrm>
            <a:prstGeom prst="line">
              <a:avLst/>
            </a:prstGeom>
            <a:noFill/>
            <a:ln w="7938">
              <a:solidFill>
                <a:srgbClr val="000000"/>
              </a:solidFill>
              <a:round/>
              <a:headEnd/>
              <a:tailEnd/>
            </a:ln>
          </p:spPr>
          <p:txBody>
            <a:bodyPr/>
            <a:lstStyle/>
            <a:p>
              <a:endParaRPr lang="en-US"/>
            </a:p>
          </p:txBody>
        </p:sp>
        <p:sp>
          <p:nvSpPr>
            <p:cNvPr id="30778" name="Freeform 55"/>
            <p:cNvSpPr>
              <a:spLocks/>
            </p:cNvSpPr>
            <p:nvPr/>
          </p:nvSpPr>
          <p:spPr bwMode="auto">
            <a:xfrm>
              <a:off x="3560" y="2998"/>
              <a:ext cx="278" cy="23"/>
            </a:xfrm>
            <a:custGeom>
              <a:avLst/>
              <a:gdLst>
                <a:gd name="T0" fmla="*/ 0 w 470"/>
                <a:gd name="T1" fmla="*/ 35083198 h 38"/>
                <a:gd name="T2" fmla="*/ 249521530 w 470"/>
                <a:gd name="T3" fmla="*/ 35083198 h 38"/>
                <a:gd name="T4" fmla="*/ 414399194 w 470"/>
                <a:gd name="T5" fmla="*/ 0 h 38"/>
                <a:gd name="T6" fmla="*/ 0 60000 65536"/>
                <a:gd name="T7" fmla="*/ 0 60000 65536"/>
                <a:gd name="T8" fmla="*/ 0 60000 65536"/>
                <a:gd name="T9" fmla="*/ 0 w 470"/>
                <a:gd name="T10" fmla="*/ 0 h 38"/>
                <a:gd name="T11" fmla="*/ 470 w 470"/>
                <a:gd name="T12" fmla="*/ 38 h 38"/>
              </a:gdLst>
              <a:ahLst/>
              <a:cxnLst>
                <a:cxn ang="T6">
                  <a:pos x="T0" y="T1"/>
                </a:cxn>
                <a:cxn ang="T7">
                  <a:pos x="T2" y="T3"/>
                </a:cxn>
                <a:cxn ang="T8">
                  <a:pos x="T4" y="T5"/>
                </a:cxn>
              </a:cxnLst>
              <a:rect l="T9" t="T10" r="T11" b="T12"/>
              <a:pathLst>
                <a:path w="470" h="38">
                  <a:moveTo>
                    <a:pt x="0" y="38"/>
                  </a:moveTo>
                  <a:lnTo>
                    <a:pt x="283" y="38"/>
                  </a:lnTo>
                  <a:lnTo>
                    <a:pt x="470"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30779" name="Freeform 56"/>
            <p:cNvSpPr>
              <a:spLocks/>
            </p:cNvSpPr>
            <p:nvPr/>
          </p:nvSpPr>
          <p:spPr bwMode="auto">
            <a:xfrm>
              <a:off x="3402" y="3040"/>
              <a:ext cx="480" cy="88"/>
            </a:xfrm>
            <a:custGeom>
              <a:avLst/>
              <a:gdLst>
                <a:gd name="T0" fmla="*/ 0 w 814"/>
                <a:gd name="T1" fmla="*/ 129244986 h 151"/>
                <a:gd name="T2" fmla="*/ 488108349 w 814"/>
                <a:gd name="T3" fmla="*/ 129244986 h 151"/>
                <a:gd name="T4" fmla="*/ 713321205 w 814"/>
                <a:gd name="T5" fmla="*/ 0 h 151"/>
                <a:gd name="T6" fmla="*/ 0 60000 65536"/>
                <a:gd name="T7" fmla="*/ 0 60000 65536"/>
                <a:gd name="T8" fmla="*/ 0 60000 65536"/>
                <a:gd name="T9" fmla="*/ 0 w 814"/>
                <a:gd name="T10" fmla="*/ 0 h 151"/>
                <a:gd name="T11" fmla="*/ 814 w 814"/>
                <a:gd name="T12" fmla="*/ 151 h 151"/>
              </a:gdLst>
              <a:ahLst/>
              <a:cxnLst>
                <a:cxn ang="T6">
                  <a:pos x="T0" y="T1"/>
                </a:cxn>
                <a:cxn ang="T7">
                  <a:pos x="T2" y="T3"/>
                </a:cxn>
                <a:cxn ang="T8">
                  <a:pos x="T4" y="T5"/>
                </a:cxn>
              </a:cxnLst>
              <a:rect l="T9" t="T10" r="T11" b="T12"/>
              <a:pathLst>
                <a:path w="814" h="151">
                  <a:moveTo>
                    <a:pt x="0" y="151"/>
                  </a:moveTo>
                  <a:lnTo>
                    <a:pt x="557" y="151"/>
                  </a:lnTo>
                  <a:lnTo>
                    <a:pt x="814"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30780" name="Line 57"/>
            <p:cNvSpPr>
              <a:spLocks noChangeShapeType="1"/>
            </p:cNvSpPr>
            <p:nvPr/>
          </p:nvSpPr>
          <p:spPr bwMode="auto">
            <a:xfrm>
              <a:off x="3369" y="3218"/>
              <a:ext cx="712" cy="0"/>
            </a:xfrm>
            <a:prstGeom prst="line">
              <a:avLst/>
            </a:prstGeom>
            <a:noFill/>
            <a:ln w="7938">
              <a:solidFill>
                <a:srgbClr val="000000"/>
              </a:solidFill>
              <a:round/>
              <a:headEnd/>
              <a:tailEnd/>
            </a:ln>
          </p:spPr>
          <p:txBody>
            <a:bodyPr/>
            <a:lstStyle/>
            <a:p>
              <a:endParaRPr lang="en-US"/>
            </a:p>
          </p:txBody>
        </p:sp>
        <p:sp>
          <p:nvSpPr>
            <p:cNvPr id="30781" name="Rectangle 58"/>
            <p:cNvSpPr>
              <a:spLocks noChangeArrowheads="1"/>
            </p:cNvSpPr>
            <p:nvPr/>
          </p:nvSpPr>
          <p:spPr bwMode="auto">
            <a:xfrm>
              <a:off x="3205" y="1253"/>
              <a:ext cx="324" cy="58"/>
            </a:xfrm>
            <a:prstGeom prst="rect">
              <a:avLst/>
            </a:prstGeom>
            <a:noFill/>
            <a:ln w="9525">
              <a:noFill/>
              <a:miter lim="800000"/>
              <a:headEnd/>
              <a:tailEnd/>
            </a:ln>
          </p:spPr>
          <p:txBody>
            <a:bodyPr wrap="none" lIns="0" tIns="0" rIns="0" bIns="0">
              <a:spAutoFit/>
            </a:bodyPr>
            <a:lstStyle/>
            <a:p>
              <a:r>
                <a:rPr lang="en-US" sz="600" b="1">
                  <a:solidFill>
                    <a:srgbClr val="000000"/>
                  </a:solidFill>
                </a:rPr>
                <a:t>Olfactory bulb</a:t>
              </a:r>
              <a:endParaRPr lang="en-US" sz="600" b="1"/>
            </a:p>
          </p:txBody>
        </p:sp>
        <p:sp>
          <p:nvSpPr>
            <p:cNvPr id="30782" name="Line 59"/>
            <p:cNvSpPr>
              <a:spLocks noChangeShapeType="1"/>
            </p:cNvSpPr>
            <p:nvPr/>
          </p:nvSpPr>
          <p:spPr bwMode="auto">
            <a:xfrm>
              <a:off x="3544" y="1288"/>
              <a:ext cx="393" cy="1"/>
            </a:xfrm>
            <a:prstGeom prst="line">
              <a:avLst/>
            </a:prstGeom>
            <a:noFill/>
            <a:ln w="7938">
              <a:solidFill>
                <a:srgbClr val="000000"/>
              </a:solidFill>
              <a:round/>
              <a:headEnd/>
              <a:tailEnd/>
            </a:ln>
          </p:spPr>
          <p:txBody>
            <a:bodyPr/>
            <a:lstStyle/>
            <a:p>
              <a:endParaRPr lang="en-US"/>
            </a:p>
          </p:txBody>
        </p:sp>
        <p:sp>
          <p:nvSpPr>
            <p:cNvPr id="30783" name="Line 62"/>
            <p:cNvSpPr>
              <a:spLocks noChangeShapeType="1"/>
            </p:cNvSpPr>
            <p:nvPr/>
          </p:nvSpPr>
          <p:spPr bwMode="auto">
            <a:xfrm flipH="1">
              <a:off x="3858" y="3151"/>
              <a:ext cx="101" cy="68"/>
            </a:xfrm>
            <a:prstGeom prst="line">
              <a:avLst/>
            </a:prstGeom>
            <a:noFill/>
            <a:ln w="7938">
              <a:solidFill>
                <a:srgbClr val="000000"/>
              </a:solidFill>
              <a:round/>
              <a:headEnd/>
              <a:tailEnd/>
            </a:ln>
          </p:spPr>
          <p:txBody>
            <a:bodyPr/>
            <a:lstStyle/>
            <a:p>
              <a:endParaRPr lang="en-US"/>
            </a:p>
          </p:txBody>
        </p:sp>
        <p:sp>
          <p:nvSpPr>
            <p:cNvPr id="30784" name="Freeform 63"/>
            <p:cNvSpPr>
              <a:spLocks/>
            </p:cNvSpPr>
            <p:nvPr/>
          </p:nvSpPr>
          <p:spPr bwMode="auto">
            <a:xfrm>
              <a:off x="3721" y="3002"/>
              <a:ext cx="329" cy="19"/>
            </a:xfrm>
            <a:custGeom>
              <a:avLst/>
              <a:gdLst>
                <a:gd name="T0" fmla="*/ 0 w 557"/>
                <a:gd name="T1" fmla="*/ 27569480 h 33"/>
                <a:gd name="T2" fmla="*/ 340267079 w 557"/>
                <a:gd name="T3" fmla="*/ 27569480 h 33"/>
                <a:gd name="T4" fmla="*/ 489738454 w 557"/>
                <a:gd name="T5" fmla="*/ 0 h 33"/>
                <a:gd name="T6" fmla="*/ 0 60000 65536"/>
                <a:gd name="T7" fmla="*/ 0 60000 65536"/>
                <a:gd name="T8" fmla="*/ 0 60000 65536"/>
                <a:gd name="T9" fmla="*/ 0 w 557"/>
                <a:gd name="T10" fmla="*/ 0 h 33"/>
                <a:gd name="T11" fmla="*/ 557 w 557"/>
                <a:gd name="T12" fmla="*/ 33 h 33"/>
              </a:gdLst>
              <a:ahLst/>
              <a:cxnLst>
                <a:cxn ang="T6">
                  <a:pos x="T0" y="T1"/>
                </a:cxn>
                <a:cxn ang="T7">
                  <a:pos x="T2" y="T3"/>
                </a:cxn>
                <a:cxn ang="T8">
                  <a:pos x="T4" y="T5"/>
                </a:cxn>
              </a:cxnLst>
              <a:rect l="T9" t="T10" r="T11" b="T12"/>
              <a:pathLst>
                <a:path w="557" h="33">
                  <a:moveTo>
                    <a:pt x="0" y="33"/>
                  </a:moveTo>
                  <a:lnTo>
                    <a:pt x="387" y="33"/>
                  </a:lnTo>
                  <a:lnTo>
                    <a:pt x="557"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30785" name="Line 64"/>
            <p:cNvSpPr>
              <a:spLocks noChangeShapeType="1"/>
            </p:cNvSpPr>
            <p:nvPr/>
          </p:nvSpPr>
          <p:spPr bwMode="auto">
            <a:xfrm>
              <a:off x="3572" y="2935"/>
              <a:ext cx="397" cy="2"/>
            </a:xfrm>
            <a:prstGeom prst="line">
              <a:avLst/>
            </a:prstGeom>
            <a:noFill/>
            <a:ln w="7938">
              <a:solidFill>
                <a:srgbClr val="000000"/>
              </a:solidFill>
              <a:round/>
              <a:headEnd/>
              <a:tailEnd/>
            </a:ln>
          </p:spPr>
          <p:txBody>
            <a:bodyPr/>
            <a:lstStyle/>
            <a:p>
              <a:endParaRPr lang="en-US"/>
            </a:p>
          </p:txBody>
        </p:sp>
        <p:sp>
          <p:nvSpPr>
            <p:cNvPr id="30786" name="Line 65"/>
            <p:cNvSpPr>
              <a:spLocks noChangeShapeType="1"/>
            </p:cNvSpPr>
            <p:nvPr/>
          </p:nvSpPr>
          <p:spPr bwMode="auto">
            <a:xfrm>
              <a:off x="3528" y="2861"/>
              <a:ext cx="271" cy="0"/>
            </a:xfrm>
            <a:prstGeom prst="line">
              <a:avLst/>
            </a:prstGeom>
            <a:noFill/>
            <a:ln w="7938">
              <a:solidFill>
                <a:srgbClr val="000000"/>
              </a:solidFill>
              <a:round/>
              <a:headEnd/>
              <a:tailEnd/>
            </a:ln>
          </p:spPr>
          <p:txBody>
            <a:bodyPr/>
            <a:lstStyle/>
            <a:p>
              <a:endParaRPr lang="en-US"/>
            </a:p>
          </p:txBody>
        </p:sp>
        <p:sp>
          <p:nvSpPr>
            <p:cNvPr id="30787" name="Line 66"/>
            <p:cNvSpPr>
              <a:spLocks noChangeShapeType="1"/>
            </p:cNvSpPr>
            <p:nvPr/>
          </p:nvSpPr>
          <p:spPr bwMode="auto">
            <a:xfrm flipH="1" flipV="1">
              <a:off x="3674" y="2743"/>
              <a:ext cx="185" cy="67"/>
            </a:xfrm>
            <a:prstGeom prst="line">
              <a:avLst/>
            </a:prstGeom>
            <a:noFill/>
            <a:ln w="7938">
              <a:solidFill>
                <a:srgbClr val="000000"/>
              </a:solidFill>
              <a:round/>
              <a:headEnd/>
              <a:tailEnd/>
            </a:ln>
          </p:spPr>
          <p:txBody>
            <a:bodyPr/>
            <a:lstStyle/>
            <a:p>
              <a:endParaRPr lang="en-US"/>
            </a:p>
          </p:txBody>
        </p:sp>
        <p:sp>
          <p:nvSpPr>
            <p:cNvPr id="30788" name="Text Box 67"/>
            <p:cNvSpPr txBox="1">
              <a:spLocks noChangeArrowheads="1"/>
            </p:cNvSpPr>
            <p:nvPr/>
          </p:nvSpPr>
          <p:spPr bwMode="auto">
            <a:xfrm>
              <a:off x="3205" y="1995"/>
              <a:ext cx="377" cy="116"/>
            </a:xfrm>
            <a:prstGeom prst="rect">
              <a:avLst/>
            </a:prstGeom>
            <a:noFill/>
            <a:ln w="9525">
              <a:noFill/>
              <a:miter lim="800000"/>
              <a:headEnd/>
              <a:tailEnd/>
            </a:ln>
          </p:spPr>
          <p:txBody>
            <a:bodyPr wrap="none" lIns="0" tIns="0" bIns="0">
              <a:spAutoFit/>
            </a:bodyPr>
            <a:lstStyle/>
            <a:p>
              <a:r>
                <a:rPr lang="en-US" sz="600" b="1"/>
                <a:t>Olfactory</a:t>
              </a:r>
            </a:p>
            <a:p>
              <a:r>
                <a:rPr lang="en-US" sz="600" b="1"/>
                <a:t>nerve fascicle</a:t>
              </a:r>
            </a:p>
          </p:txBody>
        </p:sp>
        <p:sp>
          <p:nvSpPr>
            <p:cNvPr id="30789" name="Text Box 68"/>
            <p:cNvSpPr txBox="1">
              <a:spLocks noChangeArrowheads="1"/>
            </p:cNvSpPr>
            <p:nvPr/>
          </p:nvSpPr>
          <p:spPr bwMode="auto">
            <a:xfrm>
              <a:off x="3205" y="2347"/>
              <a:ext cx="371" cy="174"/>
            </a:xfrm>
            <a:prstGeom prst="rect">
              <a:avLst/>
            </a:prstGeom>
            <a:noFill/>
            <a:ln w="9525">
              <a:noFill/>
              <a:miter lim="800000"/>
              <a:headEnd/>
              <a:tailEnd/>
            </a:ln>
          </p:spPr>
          <p:txBody>
            <a:bodyPr wrap="none" lIns="0" tIns="0" bIns="0">
              <a:spAutoFit/>
            </a:bodyPr>
            <a:lstStyle/>
            <a:p>
              <a:r>
                <a:rPr lang="en-US" sz="600" b="1"/>
                <a:t>Cribriform</a:t>
              </a:r>
            </a:p>
            <a:p>
              <a:r>
                <a:rPr lang="en-US" sz="600" b="1"/>
                <a:t>plate of</a:t>
              </a:r>
            </a:p>
            <a:p>
              <a:r>
                <a:rPr lang="en-US" sz="600" b="1"/>
                <a:t>ethmoid bone</a:t>
              </a:r>
            </a:p>
          </p:txBody>
        </p:sp>
        <p:sp>
          <p:nvSpPr>
            <p:cNvPr id="30790" name="Text Box 69"/>
            <p:cNvSpPr txBox="1">
              <a:spLocks noChangeArrowheads="1"/>
            </p:cNvSpPr>
            <p:nvPr/>
          </p:nvSpPr>
          <p:spPr bwMode="auto">
            <a:xfrm>
              <a:off x="3205" y="2711"/>
              <a:ext cx="311" cy="116"/>
            </a:xfrm>
            <a:prstGeom prst="rect">
              <a:avLst/>
            </a:prstGeom>
            <a:noFill/>
            <a:ln w="9525">
              <a:noFill/>
              <a:miter lim="800000"/>
              <a:headEnd/>
              <a:tailEnd/>
            </a:ln>
          </p:spPr>
          <p:txBody>
            <a:bodyPr wrap="none" lIns="0" tIns="0" bIns="0">
              <a:spAutoFit/>
            </a:bodyPr>
            <a:lstStyle/>
            <a:p>
              <a:r>
                <a:rPr lang="en-US" sz="600" b="1"/>
                <a:t>Supporting</a:t>
              </a:r>
            </a:p>
            <a:p>
              <a:r>
                <a:rPr lang="en-US" sz="600" b="1"/>
                <a:t>cells</a:t>
              </a:r>
            </a:p>
          </p:txBody>
        </p:sp>
        <p:sp>
          <p:nvSpPr>
            <p:cNvPr id="30791" name="Text Box 70"/>
            <p:cNvSpPr txBox="1">
              <a:spLocks noChangeArrowheads="1"/>
            </p:cNvSpPr>
            <p:nvPr/>
          </p:nvSpPr>
          <p:spPr bwMode="auto">
            <a:xfrm>
              <a:off x="3205" y="3181"/>
              <a:ext cx="293" cy="116"/>
            </a:xfrm>
            <a:prstGeom prst="rect">
              <a:avLst/>
            </a:prstGeom>
            <a:noFill/>
            <a:ln w="9525">
              <a:noFill/>
              <a:miter lim="800000"/>
              <a:headEnd/>
              <a:tailEnd/>
            </a:ln>
          </p:spPr>
          <p:txBody>
            <a:bodyPr wrap="none" lIns="0" tIns="0" bIns="0">
              <a:spAutoFit/>
            </a:bodyPr>
            <a:lstStyle/>
            <a:p>
              <a:r>
                <a:rPr lang="en-US" sz="600" b="1"/>
                <a:t>Odor</a:t>
              </a:r>
            </a:p>
            <a:p>
              <a:r>
                <a:rPr lang="en-US" sz="600" b="1"/>
                <a:t>molecules</a:t>
              </a:r>
            </a:p>
          </p:txBody>
        </p:sp>
        <p:sp>
          <p:nvSpPr>
            <p:cNvPr id="30792" name="Line 71"/>
            <p:cNvSpPr>
              <a:spLocks noChangeShapeType="1"/>
            </p:cNvSpPr>
            <p:nvPr/>
          </p:nvSpPr>
          <p:spPr bwMode="auto">
            <a:xfrm>
              <a:off x="3463" y="1702"/>
              <a:ext cx="427" cy="0"/>
            </a:xfrm>
            <a:prstGeom prst="line">
              <a:avLst/>
            </a:prstGeom>
            <a:noFill/>
            <a:ln w="7938">
              <a:solidFill>
                <a:srgbClr val="000000"/>
              </a:solidFill>
              <a:round/>
              <a:headEnd/>
              <a:tailEnd/>
            </a:ln>
          </p:spPr>
          <p:txBody>
            <a:bodyPr/>
            <a:lstStyle/>
            <a:p>
              <a:endParaRPr lang="en-US"/>
            </a:p>
          </p:txBody>
        </p:sp>
        <p:sp>
          <p:nvSpPr>
            <p:cNvPr id="30793" name="Line 72"/>
            <p:cNvSpPr>
              <a:spLocks noChangeShapeType="1"/>
            </p:cNvSpPr>
            <p:nvPr/>
          </p:nvSpPr>
          <p:spPr bwMode="auto">
            <a:xfrm>
              <a:off x="3479" y="1871"/>
              <a:ext cx="567" cy="1"/>
            </a:xfrm>
            <a:prstGeom prst="line">
              <a:avLst/>
            </a:prstGeom>
            <a:noFill/>
            <a:ln w="7938">
              <a:solidFill>
                <a:srgbClr val="000000"/>
              </a:solidFill>
              <a:round/>
              <a:headEnd/>
              <a:tailEnd/>
            </a:ln>
          </p:spPr>
          <p:txBody>
            <a:bodyPr/>
            <a:lstStyle/>
            <a:p>
              <a:endParaRPr lang="en-US"/>
            </a:p>
          </p:txBody>
        </p:sp>
      </p:grpSp>
      <p:sp>
        <p:nvSpPr>
          <p:cNvPr id="30727" name="TextBox 24"/>
          <p:cNvSpPr txBox="1">
            <a:spLocks noChangeArrowheads="1"/>
          </p:cNvSpPr>
          <p:nvPr/>
        </p:nvSpPr>
        <p:spPr bwMode="auto">
          <a:xfrm>
            <a:off x="5099050" y="1554163"/>
            <a:ext cx="3467100" cy="184150"/>
          </a:xfrm>
          <a:prstGeom prst="rect">
            <a:avLst/>
          </a:prstGeom>
          <a:noFill/>
          <a:ln w="9525">
            <a:noFill/>
            <a:miter lim="800000"/>
            <a:headEnd/>
            <a:tailEnd/>
          </a:ln>
        </p:spPr>
        <p:txBody>
          <a:bodyPr>
            <a:spAutoFit/>
          </a:bodyPr>
          <a:lstStyle/>
          <a:p>
            <a:pPr algn="ctr"/>
            <a:r>
              <a:rPr lang="en-US" sz="600">
                <a:cs typeface="Arial" pitchFamily="34" charset="0"/>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1"/>
          </p:nvPr>
        </p:nvSpPr>
        <p:spPr>
          <a:noFill/>
        </p:spPr>
        <p:txBody>
          <a:bodyPr/>
          <a:lstStyle/>
          <a:p>
            <a:r>
              <a:rPr lang="en-US" smtClean="0">
                <a:latin typeface="Arial" pitchFamily="34" charset="0"/>
              </a:rPr>
              <a:t>16-</a:t>
            </a:r>
            <a:fld id="{7EE9206B-AA46-453D-AB95-6541B4A3E822}" type="slidenum">
              <a:rPr lang="en-US" smtClean="0">
                <a:latin typeface="Arial" pitchFamily="34" charset="0"/>
              </a:rPr>
              <a:pPr/>
              <a:t>29</a:t>
            </a:fld>
            <a:endParaRPr lang="en-US" smtClean="0">
              <a:latin typeface="Arial" pitchFamily="34" charset="0"/>
            </a:endParaRPr>
          </a:p>
        </p:txBody>
      </p:sp>
      <p:sp>
        <p:nvSpPr>
          <p:cNvPr id="31747" name="Rectangle 2"/>
          <p:cNvSpPr>
            <a:spLocks noGrp="1" noChangeArrowheads="1"/>
          </p:cNvSpPr>
          <p:nvPr>
            <p:ph type="title"/>
          </p:nvPr>
        </p:nvSpPr>
        <p:spPr/>
        <p:txBody>
          <a:bodyPr/>
          <a:lstStyle/>
          <a:p>
            <a:pPr eaLnBrk="1" hangingPunct="1"/>
            <a:r>
              <a:rPr lang="en-US" smtClean="0"/>
              <a:t>Olfactory Cells</a:t>
            </a:r>
          </a:p>
        </p:txBody>
      </p:sp>
      <p:sp>
        <p:nvSpPr>
          <p:cNvPr id="31748" name="Rectangle 3"/>
          <p:cNvSpPr>
            <a:spLocks noGrp="1" noChangeArrowheads="1"/>
          </p:cNvSpPr>
          <p:nvPr>
            <p:ph type="body" idx="1"/>
          </p:nvPr>
        </p:nvSpPr>
        <p:spPr>
          <a:xfrm>
            <a:off x="4943475" y="1557338"/>
            <a:ext cx="3857625" cy="4872037"/>
          </a:xfrm>
        </p:spPr>
        <p:txBody>
          <a:bodyPr/>
          <a:lstStyle/>
          <a:p>
            <a:pPr eaLnBrk="1" hangingPunct="1">
              <a:lnSpc>
                <a:spcPct val="80000"/>
              </a:lnSpc>
            </a:pPr>
            <a:r>
              <a:rPr lang="en-US" sz="2400" b="0" smtClean="0"/>
              <a:t>only neurons in the body directly exposed to the external environment</a:t>
            </a:r>
          </a:p>
          <a:p>
            <a:pPr lvl="1" eaLnBrk="1" hangingPunct="1">
              <a:lnSpc>
                <a:spcPct val="80000"/>
              </a:lnSpc>
            </a:pPr>
            <a:r>
              <a:rPr lang="en-US" sz="1800" b="0" smtClean="0"/>
              <a:t>have a lifespan of only 60 days</a:t>
            </a:r>
          </a:p>
          <a:p>
            <a:pPr lvl="1" eaLnBrk="1" hangingPunct="1">
              <a:lnSpc>
                <a:spcPct val="80000"/>
              </a:lnSpc>
            </a:pPr>
            <a:r>
              <a:rPr lang="en-US" sz="1800" b="0" smtClean="0"/>
              <a:t>basal cells continually divide and differentiate into new olfactory cells</a:t>
            </a:r>
          </a:p>
          <a:p>
            <a:pPr lvl="1" eaLnBrk="1" hangingPunct="1">
              <a:lnSpc>
                <a:spcPct val="80000"/>
              </a:lnSpc>
            </a:pPr>
            <a:endParaRPr lang="en-US" sz="800" b="0" smtClean="0"/>
          </a:p>
          <a:p>
            <a:pPr eaLnBrk="1" hangingPunct="1">
              <a:lnSpc>
                <a:spcPct val="80000"/>
              </a:lnSpc>
            </a:pPr>
            <a:r>
              <a:rPr lang="en-US" sz="2400" b="0" smtClean="0"/>
              <a:t>supporting cells</a:t>
            </a:r>
          </a:p>
          <a:p>
            <a:pPr eaLnBrk="1" hangingPunct="1">
              <a:lnSpc>
                <a:spcPct val="80000"/>
              </a:lnSpc>
            </a:pPr>
            <a:endParaRPr lang="en-US" sz="800" b="0" smtClean="0"/>
          </a:p>
          <a:p>
            <a:pPr eaLnBrk="1" hangingPunct="1">
              <a:lnSpc>
                <a:spcPct val="80000"/>
              </a:lnSpc>
            </a:pPr>
            <a:r>
              <a:rPr lang="en-US" sz="2400" b="0" smtClean="0"/>
              <a:t>basal cells </a:t>
            </a:r>
          </a:p>
          <a:p>
            <a:pPr lvl="1" eaLnBrk="1" hangingPunct="1">
              <a:lnSpc>
                <a:spcPct val="80000"/>
              </a:lnSpc>
            </a:pPr>
            <a:r>
              <a:rPr lang="en-US" sz="2000" b="0" smtClean="0"/>
              <a:t>divide and differentiate to replace olfactory cells</a:t>
            </a:r>
          </a:p>
        </p:txBody>
      </p:sp>
      <p:sp>
        <p:nvSpPr>
          <p:cNvPr id="31749" name="Text Box 16"/>
          <p:cNvSpPr txBox="1">
            <a:spLocks noChangeArrowheads="1"/>
          </p:cNvSpPr>
          <p:nvPr/>
        </p:nvSpPr>
        <p:spPr bwMode="auto">
          <a:xfrm>
            <a:off x="2540000" y="6243638"/>
            <a:ext cx="2501900" cy="427037"/>
          </a:xfrm>
          <a:prstGeom prst="rect">
            <a:avLst/>
          </a:prstGeom>
          <a:noFill/>
          <a:ln w="9525" algn="ctr">
            <a:noFill/>
            <a:miter lim="800000"/>
            <a:headEnd/>
            <a:tailEnd/>
          </a:ln>
        </p:spPr>
        <p:txBody>
          <a:bodyPr>
            <a:spAutoFit/>
          </a:bodyPr>
          <a:lstStyle/>
          <a:p>
            <a:pPr>
              <a:spcBef>
                <a:spcPct val="50000"/>
              </a:spcBef>
            </a:pPr>
            <a:r>
              <a:rPr lang="en-US" sz="2200"/>
              <a:t>Figure 16.7b</a:t>
            </a:r>
          </a:p>
        </p:txBody>
      </p:sp>
      <p:sp>
        <p:nvSpPr>
          <p:cNvPr id="31750" name="TextBox 24"/>
          <p:cNvSpPr txBox="1">
            <a:spLocks noChangeArrowheads="1"/>
          </p:cNvSpPr>
          <p:nvPr/>
        </p:nvSpPr>
        <p:spPr bwMode="auto">
          <a:xfrm>
            <a:off x="1104900" y="1350963"/>
            <a:ext cx="3467100" cy="184150"/>
          </a:xfrm>
          <a:prstGeom prst="rect">
            <a:avLst/>
          </a:prstGeom>
          <a:noFill/>
          <a:ln w="9525">
            <a:noFill/>
            <a:miter lim="800000"/>
            <a:headEnd/>
            <a:tailEnd/>
          </a:ln>
        </p:spPr>
        <p:txBody>
          <a:bodyPr>
            <a:spAutoFit/>
          </a:bodyPr>
          <a:lstStyle/>
          <a:p>
            <a:pPr algn="ctr"/>
            <a:r>
              <a:rPr lang="en-US" sz="600">
                <a:cs typeface="Arial" pitchFamily="34" charset="0"/>
              </a:rPr>
              <a:t>Copyright © The McGraw-Hill Companies, Inc. Permission required for reproduction or display.</a:t>
            </a:r>
          </a:p>
        </p:txBody>
      </p:sp>
      <p:pic>
        <p:nvPicPr>
          <p:cNvPr id="31751" name="Picture 80" descr="sal25693_16_07b1"/>
          <p:cNvPicPr>
            <a:picLocks noChangeAspect="1" noChangeArrowheads="1"/>
          </p:cNvPicPr>
          <p:nvPr/>
        </p:nvPicPr>
        <p:blipFill>
          <a:blip r:embed="rId2" cstate="print"/>
          <a:srcRect/>
          <a:stretch>
            <a:fillRect/>
          </a:stretch>
        </p:blipFill>
        <p:spPr bwMode="auto">
          <a:xfrm>
            <a:off x="1514475" y="1711325"/>
            <a:ext cx="3343275" cy="4340225"/>
          </a:xfrm>
          <a:prstGeom prst="rect">
            <a:avLst/>
          </a:prstGeom>
          <a:noFill/>
          <a:ln w="9525">
            <a:noFill/>
            <a:miter lim="800000"/>
            <a:headEnd/>
            <a:tailEnd/>
          </a:ln>
        </p:spPr>
      </p:pic>
      <p:sp>
        <p:nvSpPr>
          <p:cNvPr id="31752" name="Rectangle 5"/>
          <p:cNvSpPr>
            <a:spLocks noChangeArrowheads="1"/>
          </p:cNvSpPr>
          <p:nvPr/>
        </p:nvSpPr>
        <p:spPr bwMode="auto">
          <a:xfrm>
            <a:off x="3144838" y="5735638"/>
            <a:ext cx="301625" cy="107950"/>
          </a:xfrm>
          <a:prstGeom prst="rect">
            <a:avLst/>
          </a:prstGeom>
          <a:noFill/>
          <a:ln w="9525">
            <a:noFill/>
            <a:miter lim="800000"/>
            <a:headEnd/>
            <a:tailEnd/>
          </a:ln>
        </p:spPr>
        <p:txBody>
          <a:bodyPr wrap="none" lIns="0" tIns="0" rIns="0" bIns="0">
            <a:spAutoFit/>
          </a:bodyPr>
          <a:lstStyle/>
          <a:p>
            <a:r>
              <a:rPr lang="en-US" sz="700" b="1">
                <a:solidFill>
                  <a:srgbClr val="000000"/>
                </a:solidFill>
              </a:rPr>
              <a:t>Airflow</a:t>
            </a:r>
            <a:endParaRPr lang="en-US" sz="700" b="1"/>
          </a:p>
        </p:txBody>
      </p:sp>
      <p:sp>
        <p:nvSpPr>
          <p:cNvPr id="31753" name="Rectangle 6"/>
          <p:cNvSpPr>
            <a:spLocks noChangeArrowheads="1"/>
          </p:cNvSpPr>
          <p:nvPr/>
        </p:nvSpPr>
        <p:spPr bwMode="auto">
          <a:xfrm>
            <a:off x="460375" y="4413250"/>
            <a:ext cx="411163" cy="104775"/>
          </a:xfrm>
          <a:prstGeom prst="rect">
            <a:avLst/>
          </a:prstGeom>
          <a:noFill/>
          <a:ln w="9525">
            <a:noFill/>
            <a:miter lim="800000"/>
            <a:headEnd/>
            <a:tailEnd/>
          </a:ln>
        </p:spPr>
        <p:txBody>
          <a:bodyPr wrap="none" lIns="0" tIns="0" rIns="0" bIns="0">
            <a:spAutoFit/>
          </a:bodyPr>
          <a:lstStyle/>
          <a:p>
            <a:r>
              <a:rPr lang="en-US" sz="700" b="1">
                <a:solidFill>
                  <a:srgbClr val="000000"/>
                </a:solidFill>
              </a:rPr>
              <a:t>Basal cell</a:t>
            </a:r>
            <a:endParaRPr lang="en-US" sz="700" b="1"/>
          </a:p>
        </p:txBody>
      </p:sp>
      <p:sp>
        <p:nvSpPr>
          <p:cNvPr id="31754" name="Rectangle 7"/>
          <p:cNvSpPr>
            <a:spLocks noChangeArrowheads="1"/>
          </p:cNvSpPr>
          <p:nvPr/>
        </p:nvSpPr>
        <p:spPr bwMode="auto">
          <a:xfrm>
            <a:off x="460375" y="4857750"/>
            <a:ext cx="565150" cy="106363"/>
          </a:xfrm>
          <a:prstGeom prst="rect">
            <a:avLst/>
          </a:prstGeom>
          <a:noFill/>
          <a:ln w="9525">
            <a:noFill/>
            <a:miter lim="800000"/>
            <a:headEnd/>
            <a:tailEnd/>
          </a:ln>
        </p:spPr>
        <p:txBody>
          <a:bodyPr wrap="none" lIns="0" tIns="0" rIns="0" bIns="0">
            <a:spAutoFit/>
          </a:bodyPr>
          <a:lstStyle/>
          <a:p>
            <a:r>
              <a:rPr lang="en-US" sz="700" b="1">
                <a:solidFill>
                  <a:srgbClr val="000000"/>
                </a:solidFill>
              </a:rPr>
              <a:t>Olfactory cell</a:t>
            </a:r>
            <a:endParaRPr lang="en-US" sz="700" b="1"/>
          </a:p>
        </p:txBody>
      </p:sp>
      <p:sp>
        <p:nvSpPr>
          <p:cNvPr id="31755" name="Rectangle 8"/>
          <p:cNvSpPr>
            <a:spLocks noChangeArrowheads="1"/>
          </p:cNvSpPr>
          <p:nvPr/>
        </p:nvSpPr>
        <p:spPr bwMode="auto">
          <a:xfrm>
            <a:off x="460375" y="5164138"/>
            <a:ext cx="630238" cy="106362"/>
          </a:xfrm>
          <a:prstGeom prst="rect">
            <a:avLst/>
          </a:prstGeom>
          <a:noFill/>
          <a:ln w="9525">
            <a:noFill/>
            <a:miter lim="800000"/>
            <a:headEnd/>
            <a:tailEnd/>
          </a:ln>
        </p:spPr>
        <p:txBody>
          <a:bodyPr wrap="none" lIns="0" tIns="0" rIns="0" bIns="0">
            <a:spAutoFit/>
          </a:bodyPr>
          <a:lstStyle/>
          <a:p>
            <a:r>
              <a:rPr lang="en-US" sz="700" b="1">
                <a:solidFill>
                  <a:srgbClr val="000000"/>
                </a:solidFill>
              </a:rPr>
              <a:t>Olfactory hairs</a:t>
            </a:r>
            <a:endParaRPr lang="en-US" sz="700" b="1"/>
          </a:p>
        </p:txBody>
      </p:sp>
      <p:sp>
        <p:nvSpPr>
          <p:cNvPr id="31756" name="Rectangle 9"/>
          <p:cNvSpPr>
            <a:spLocks noChangeArrowheads="1"/>
          </p:cNvSpPr>
          <p:nvPr/>
        </p:nvSpPr>
        <p:spPr bwMode="auto">
          <a:xfrm>
            <a:off x="460375" y="2119313"/>
            <a:ext cx="511175" cy="106362"/>
          </a:xfrm>
          <a:prstGeom prst="rect">
            <a:avLst/>
          </a:prstGeom>
          <a:noFill/>
          <a:ln w="9525">
            <a:noFill/>
            <a:miter lim="800000"/>
            <a:headEnd/>
            <a:tailEnd/>
          </a:ln>
        </p:spPr>
        <p:txBody>
          <a:bodyPr wrap="none" lIns="0" tIns="0" rIns="0" bIns="0">
            <a:spAutoFit/>
          </a:bodyPr>
          <a:lstStyle/>
          <a:p>
            <a:r>
              <a:rPr lang="en-US" sz="700" b="1">
                <a:solidFill>
                  <a:srgbClr val="000000"/>
                </a:solidFill>
              </a:rPr>
              <a:t>Granule cell</a:t>
            </a:r>
            <a:endParaRPr lang="en-US" sz="700" b="1"/>
          </a:p>
        </p:txBody>
      </p:sp>
      <p:sp>
        <p:nvSpPr>
          <p:cNvPr id="31757" name="Rectangle 10"/>
          <p:cNvSpPr>
            <a:spLocks noChangeArrowheads="1"/>
          </p:cNvSpPr>
          <p:nvPr/>
        </p:nvSpPr>
        <p:spPr bwMode="auto">
          <a:xfrm>
            <a:off x="460375" y="2600325"/>
            <a:ext cx="414338" cy="106363"/>
          </a:xfrm>
          <a:prstGeom prst="rect">
            <a:avLst/>
          </a:prstGeom>
          <a:noFill/>
          <a:ln w="9525">
            <a:noFill/>
            <a:miter lim="800000"/>
            <a:headEnd/>
            <a:tailEnd/>
          </a:ln>
        </p:spPr>
        <p:txBody>
          <a:bodyPr wrap="none" lIns="0" tIns="0" rIns="0" bIns="0">
            <a:spAutoFit/>
          </a:bodyPr>
          <a:lstStyle/>
          <a:p>
            <a:r>
              <a:rPr lang="en-US" sz="700" b="1">
                <a:solidFill>
                  <a:srgbClr val="000000"/>
                </a:solidFill>
              </a:rPr>
              <a:t>Mitral cell</a:t>
            </a:r>
            <a:endParaRPr lang="en-US" sz="700" b="1"/>
          </a:p>
        </p:txBody>
      </p:sp>
      <p:sp>
        <p:nvSpPr>
          <p:cNvPr id="31758" name="Rectangle 11"/>
          <p:cNvSpPr>
            <a:spLocks noChangeArrowheads="1"/>
          </p:cNvSpPr>
          <p:nvPr/>
        </p:nvSpPr>
        <p:spPr bwMode="auto">
          <a:xfrm>
            <a:off x="460375" y="2927350"/>
            <a:ext cx="446088" cy="106363"/>
          </a:xfrm>
          <a:prstGeom prst="rect">
            <a:avLst/>
          </a:prstGeom>
          <a:noFill/>
          <a:ln w="9525">
            <a:noFill/>
            <a:miter lim="800000"/>
            <a:headEnd/>
            <a:tailEnd/>
          </a:ln>
        </p:spPr>
        <p:txBody>
          <a:bodyPr wrap="none" lIns="0" tIns="0" rIns="0" bIns="0">
            <a:spAutoFit/>
          </a:bodyPr>
          <a:lstStyle/>
          <a:p>
            <a:r>
              <a:rPr lang="en-US" sz="700" b="1">
                <a:solidFill>
                  <a:srgbClr val="000000"/>
                </a:solidFill>
              </a:rPr>
              <a:t>Tufted cell</a:t>
            </a:r>
            <a:endParaRPr lang="en-US" sz="700" b="1"/>
          </a:p>
        </p:txBody>
      </p:sp>
      <p:sp>
        <p:nvSpPr>
          <p:cNvPr id="31759" name="Rectangle 12"/>
          <p:cNvSpPr>
            <a:spLocks noChangeArrowheads="1"/>
          </p:cNvSpPr>
          <p:nvPr/>
        </p:nvSpPr>
        <p:spPr bwMode="auto">
          <a:xfrm>
            <a:off x="460375" y="2324100"/>
            <a:ext cx="611188" cy="106363"/>
          </a:xfrm>
          <a:prstGeom prst="rect">
            <a:avLst/>
          </a:prstGeom>
          <a:noFill/>
          <a:ln w="9525">
            <a:noFill/>
            <a:miter lim="800000"/>
            <a:headEnd/>
            <a:tailEnd/>
          </a:ln>
        </p:spPr>
        <p:txBody>
          <a:bodyPr wrap="none" lIns="0" tIns="0" rIns="0" bIns="0">
            <a:spAutoFit/>
          </a:bodyPr>
          <a:lstStyle/>
          <a:p>
            <a:r>
              <a:rPr lang="en-US" sz="700" b="1">
                <a:solidFill>
                  <a:srgbClr val="000000"/>
                </a:solidFill>
              </a:rPr>
              <a:t>Olfactory tract</a:t>
            </a:r>
            <a:endParaRPr lang="en-US" sz="700" b="1"/>
          </a:p>
        </p:txBody>
      </p:sp>
      <p:sp>
        <p:nvSpPr>
          <p:cNvPr id="31760" name="Line 13"/>
          <p:cNvSpPr>
            <a:spLocks noChangeShapeType="1"/>
          </p:cNvSpPr>
          <p:nvPr/>
        </p:nvSpPr>
        <p:spPr bwMode="auto">
          <a:xfrm>
            <a:off x="1062038" y="2187575"/>
            <a:ext cx="992187" cy="0"/>
          </a:xfrm>
          <a:prstGeom prst="line">
            <a:avLst/>
          </a:prstGeom>
          <a:noFill/>
          <a:ln w="15875">
            <a:solidFill>
              <a:srgbClr val="FFFFFF"/>
            </a:solidFill>
            <a:round/>
            <a:headEnd/>
            <a:tailEnd/>
          </a:ln>
        </p:spPr>
        <p:txBody>
          <a:bodyPr/>
          <a:lstStyle/>
          <a:p>
            <a:endParaRPr lang="en-US"/>
          </a:p>
        </p:txBody>
      </p:sp>
      <p:sp>
        <p:nvSpPr>
          <p:cNvPr id="31761" name="Line 14"/>
          <p:cNvSpPr>
            <a:spLocks noChangeShapeType="1"/>
          </p:cNvSpPr>
          <p:nvPr/>
        </p:nvSpPr>
        <p:spPr bwMode="auto">
          <a:xfrm>
            <a:off x="1135063" y="2387600"/>
            <a:ext cx="338137" cy="3175"/>
          </a:xfrm>
          <a:prstGeom prst="line">
            <a:avLst/>
          </a:prstGeom>
          <a:noFill/>
          <a:ln w="15875">
            <a:solidFill>
              <a:srgbClr val="FFFFFF"/>
            </a:solidFill>
            <a:round/>
            <a:headEnd/>
            <a:tailEnd/>
          </a:ln>
        </p:spPr>
        <p:txBody>
          <a:bodyPr/>
          <a:lstStyle/>
          <a:p>
            <a:endParaRPr lang="en-US"/>
          </a:p>
        </p:txBody>
      </p:sp>
      <p:sp>
        <p:nvSpPr>
          <p:cNvPr id="31762" name="Freeform 15"/>
          <p:cNvSpPr>
            <a:spLocks/>
          </p:cNvSpPr>
          <p:nvPr/>
        </p:nvSpPr>
        <p:spPr bwMode="auto">
          <a:xfrm>
            <a:off x="1473200" y="2255838"/>
            <a:ext cx="58738" cy="273050"/>
          </a:xfrm>
          <a:custGeom>
            <a:avLst/>
            <a:gdLst>
              <a:gd name="T0" fmla="*/ 2147483647 w 51"/>
              <a:gd name="T1" fmla="*/ 0 h 237"/>
              <a:gd name="T2" fmla="*/ 0 w 51"/>
              <a:gd name="T3" fmla="*/ 0 h 237"/>
              <a:gd name="T4" fmla="*/ 0 w 51"/>
              <a:gd name="T5" fmla="*/ 2147483647 h 237"/>
              <a:gd name="T6" fmla="*/ 2147483647 w 51"/>
              <a:gd name="T7" fmla="*/ 2147483647 h 237"/>
              <a:gd name="T8" fmla="*/ 0 60000 65536"/>
              <a:gd name="T9" fmla="*/ 0 60000 65536"/>
              <a:gd name="T10" fmla="*/ 0 60000 65536"/>
              <a:gd name="T11" fmla="*/ 0 60000 65536"/>
              <a:gd name="T12" fmla="*/ 0 w 51"/>
              <a:gd name="T13" fmla="*/ 0 h 237"/>
              <a:gd name="T14" fmla="*/ 51 w 51"/>
              <a:gd name="T15" fmla="*/ 237 h 237"/>
            </a:gdLst>
            <a:ahLst/>
            <a:cxnLst>
              <a:cxn ang="T8">
                <a:pos x="T0" y="T1"/>
              </a:cxn>
              <a:cxn ang="T9">
                <a:pos x="T2" y="T3"/>
              </a:cxn>
              <a:cxn ang="T10">
                <a:pos x="T4" y="T5"/>
              </a:cxn>
              <a:cxn ang="T11">
                <a:pos x="T6" y="T7"/>
              </a:cxn>
            </a:cxnLst>
            <a:rect l="T12" t="T13" r="T14" b="T15"/>
            <a:pathLst>
              <a:path w="51" h="237">
                <a:moveTo>
                  <a:pt x="51" y="0"/>
                </a:moveTo>
                <a:lnTo>
                  <a:pt x="0" y="0"/>
                </a:lnTo>
                <a:lnTo>
                  <a:pt x="0" y="237"/>
                </a:lnTo>
                <a:lnTo>
                  <a:pt x="51" y="237"/>
                </a:lnTo>
              </a:path>
            </a:pathLst>
          </a:custGeom>
          <a:noFill/>
          <a:ln w="15875">
            <a:solidFill>
              <a:srgbClr val="FFFFFF"/>
            </a:solidFill>
            <a:round/>
            <a:headEnd/>
            <a:tailEnd/>
          </a:ln>
        </p:spPr>
        <p:txBody>
          <a:bodyPr/>
          <a:lstStyle/>
          <a:p>
            <a:endParaRPr lang="en-US" sz="700">
              <a:latin typeface="Times New Roman" pitchFamily="18" charset="0"/>
            </a:endParaRPr>
          </a:p>
        </p:txBody>
      </p:sp>
      <p:sp>
        <p:nvSpPr>
          <p:cNvPr id="31763" name="Line 16"/>
          <p:cNvSpPr>
            <a:spLocks noChangeShapeType="1"/>
          </p:cNvSpPr>
          <p:nvPr/>
        </p:nvSpPr>
        <p:spPr bwMode="auto">
          <a:xfrm>
            <a:off x="963613" y="2657475"/>
            <a:ext cx="833437" cy="0"/>
          </a:xfrm>
          <a:prstGeom prst="line">
            <a:avLst/>
          </a:prstGeom>
          <a:noFill/>
          <a:ln w="15875">
            <a:solidFill>
              <a:srgbClr val="FFFFFF"/>
            </a:solidFill>
            <a:round/>
            <a:headEnd/>
            <a:tailEnd/>
          </a:ln>
        </p:spPr>
        <p:txBody>
          <a:bodyPr/>
          <a:lstStyle/>
          <a:p>
            <a:endParaRPr lang="en-US"/>
          </a:p>
        </p:txBody>
      </p:sp>
      <p:sp>
        <p:nvSpPr>
          <p:cNvPr id="31764" name="Line 17"/>
          <p:cNvSpPr>
            <a:spLocks noChangeShapeType="1"/>
          </p:cNvSpPr>
          <p:nvPr/>
        </p:nvSpPr>
        <p:spPr bwMode="auto">
          <a:xfrm>
            <a:off x="996950" y="2987675"/>
            <a:ext cx="1108075" cy="0"/>
          </a:xfrm>
          <a:prstGeom prst="line">
            <a:avLst/>
          </a:prstGeom>
          <a:noFill/>
          <a:ln w="15875">
            <a:solidFill>
              <a:srgbClr val="FFFFFF"/>
            </a:solidFill>
            <a:round/>
            <a:headEnd/>
            <a:tailEnd/>
          </a:ln>
        </p:spPr>
        <p:txBody>
          <a:bodyPr/>
          <a:lstStyle/>
          <a:p>
            <a:endParaRPr lang="en-US"/>
          </a:p>
        </p:txBody>
      </p:sp>
      <p:sp>
        <p:nvSpPr>
          <p:cNvPr id="31765" name="Freeform 18"/>
          <p:cNvSpPr>
            <a:spLocks/>
          </p:cNvSpPr>
          <p:nvPr/>
        </p:nvSpPr>
        <p:spPr bwMode="auto">
          <a:xfrm>
            <a:off x="1039813" y="3146425"/>
            <a:ext cx="1173162" cy="80963"/>
          </a:xfrm>
          <a:custGeom>
            <a:avLst/>
            <a:gdLst>
              <a:gd name="T0" fmla="*/ 0 w 1020"/>
              <a:gd name="T1" fmla="*/ 0 h 69"/>
              <a:gd name="T2" fmla="*/ 2147483647 w 1020"/>
              <a:gd name="T3" fmla="*/ 0 h 69"/>
              <a:gd name="T4" fmla="*/ 2147483647 w 1020"/>
              <a:gd name="T5" fmla="*/ 2147483647 h 69"/>
              <a:gd name="T6" fmla="*/ 0 60000 65536"/>
              <a:gd name="T7" fmla="*/ 0 60000 65536"/>
              <a:gd name="T8" fmla="*/ 0 60000 65536"/>
              <a:gd name="T9" fmla="*/ 0 w 1020"/>
              <a:gd name="T10" fmla="*/ 0 h 69"/>
              <a:gd name="T11" fmla="*/ 1020 w 1020"/>
              <a:gd name="T12" fmla="*/ 69 h 69"/>
            </a:gdLst>
            <a:ahLst/>
            <a:cxnLst>
              <a:cxn ang="T6">
                <a:pos x="T0" y="T1"/>
              </a:cxn>
              <a:cxn ang="T7">
                <a:pos x="T2" y="T3"/>
              </a:cxn>
              <a:cxn ang="T8">
                <a:pos x="T4" y="T5"/>
              </a:cxn>
            </a:cxnLst>
            <a:rect l="T9" t="T10" r="T11" b="T12"/>
            <a:pathLst>
              <a:path w="1020" h="69">
                <a:moveTo>
                  <a:pt x="0" y="0"/>
                </a:moveTo>
                <a:lnTo>
                  <a:pt x="922" y="0"/>
                </a:lnTo>
                <a:lnTo>
                  <a:pt x="1020" y="69"/>
                </a:lnTo>
              </a:path>
            </a:pathLst>
          </a:custGeom>
          <a:noFill/>
          <a:ln w="15875">
            <a:solidFill>
              <a:srgbClr val="FFFFFF"/>
            </a:solidFill>
            <a:round/>
            <a:headEnd/>
            <a:tailEnd/>
          </a:ln>
        </p:spPr>
        <p:txBody>
          <a:bodyPr/>
          <a:lstStyle/>
          <a:p>
            <a:endParaRPr lang="en-US" sz="700">
              <a:latin typeface="Times New Roman" pitchFamily="18" charset="0"/>
            </a:endParaRPr>
          </a:p>
        </p:txBody>
      </p:sp>
      <p:sp>
        <p:nvSpPr>
          <p:cNvPr id="31766" name="Freeform 19"/>
          <p:cNvSpPr>
            <a:spLocks/>
          </p:cNvSpPr>
          <p:nvPr/>
        </p:nvSpPr>
        <p:spPr bwMode="auto">
          <a:xfrm>
            <a:off x="936625" y="3295650"/>
            <a:ext cx="790575" cy="393700"/>
          </a:xfrm>
          <a:custGeom>
            <a:avLst/>
            <a:gdLst>
              <a:gd name="T0" fmla="*/ 0 w 684"/>
              <a:gd name="T1" fmla="*/ 0 h 344"/>
              <a:gd name="T2" fmla="*/ 2147483647 w 684"/>
              <a:gd name="T3" fmla="*/ 0 h 344"/>
              <a:gd name="T4" fmla="*/ 2147483647 w 684"/>
              <a:gd name="T5" fmla="*/ 2147483647 h 344"/>
              <a:gd name="T6" fmla="*/ 0 60000 65536"/>
              <a:gd name="T7" fmla="*/ 0 60000 65536"/>
              <a:gd name="T8" fmla="*/ 0 60000 65536"/>
              <a:gd name="T9" fmla="*/ 0 w 684"/>
              <a:gd name="T10" fmla="*/ 0 h 344"/>
              <a:gd name="T11" fmla="*/ 684 w 684"/>
              <a:gd name="T12" fmla="*/ 344 h 344"/>
            </a:gdLst>
            <a:ahLst/>
            <a:cxnLst>
              <a:cxn ang="T6">
                <a:pos x="T0" y="T1"/>
              </a:cxn>
              <a:cxn ang="T7">
                <a:pos x="T2" y="T3"/>
              </a:cxn>
              <a:cxn ang="T8">
                <a:pos x="T4" y="T5"/>
              </a:cxn>
            </a:cxnLst>
            <a:rect l="T9" t="T10" r="T11" b="T12"/>
            <a:pathLst>
              <a:path w="684" h="344">
                <a:moveTo>
                  <a:pt x="0" y="0"/>
                </a:moveTo>
                <a:lnTo>
                  <a:pt x="232" y="0"/>
                </a:lnTo>
                <a:lnTo>
                  <a:pt x="684" y="344"/>
                </a:lnTo>
              </a:path>
            </a:pathLst>
          </a:custGeom>
          <a:noFill/>
          <a:ln w="15875">
            <a:solidFill>
              <a:srgbClr val="FFFFFF"/>
            </a:solidFill>
            <a:round/>
            <a:headEnd/>
            <a:tailEnd/>
          </a:ln>
        </p:spPr>
        <p:txBody>
          <a:bodyPr/>
          <a:lstStyle/>
          <a:p>
            <a:endParaRPr lang="en-US" sz="700">
              <a:latin typeface="Times New Roman" pitchFamily="18" charset="0"/>
            </a:endParaRPr>
          </a:p>
        </p:txBody>
      </p:sp>
      <p:sp>
        <p:nvSpPr>
          <p:cNvPr id="31767" name="Freeform 20"/>
          <p:cNvSpPr>
            <a:spLocks/>
          </p:cNvSpPr>
          <p:nvPr/>
        </p:nvSpPr>
        <p:spPr bwMode="auto">
          <a:xfrm>
            <a:off x="1662113" y="3687763"/>
            <a:ext cx="127000" cy="61912"/>
          </a:xfrm>
          <a:custGeom>
            <a:avLst/>
            <a:gdLst>
              <a:gd name="T0" fmla="*/ 2147483647 w 111"/>
              <a:gd name="T1" fmla="*/ 2147483647 h 55"/>
              <a:gd name="T2" fmla="*/ 2147483647 w 111"/>
              <a:gd name="T3" fmla="*/ 0 h 55"/>
              <a:gd name="T4" fmla="*/ 0 w 111"/>
              <a:gd name="T5" fmla="*/ 0 h 55"/>
              <a:gd name="T6" fmla="*/ 0 w 111"/>
              <a:gd name="T7" fmla="*/ 2147483647 h 55"/>
              <a:gd name="T8" fmla="*/ 0 60000 65536"/>
              <a:gd name="T9" fmla="*/ 0 60000 65536"/>
              <a:gd name="T10" fmla="*/ 0 60000 65536"/>
              <a:gd name="T11" fmla="*/ 0 60000 65536"/>
              <a:gd name="T12" fmla="*/ 0 w 111"/>
              <a:gd name="T13" fmla="*/ 0 h 55"/>
              <a:gd name="T14" fmla="*/ 111 w 111"/>
              <a:gd name="T15" fmla="*/ 55 h 55"/>
            </a:gdLst>
            <a:ahLst/>
            <a:cxnLst>
              <a:cxn ang="T8">
                <a:pos x="T0" y="T1"/>
              </a:cxn>
              <a:cxn ang="T9">
                <a:pos x="T2" y="T3"/>
              </a:cxn>
              <a:cxn ang="T10">
                <a:pos x="T4" y="T5"/>
              </a:cxn>
              <a:cxn ang="T11">
                <a:pos x="T6" y="T7"/>
              </a:cxn>
            </a:cxnLst>
            <a:rect l="T12" t="T13" r="T14" b="T15"/>
            <a:pathLst>
              <a:path w="111" h="55">
                <a:moveTo>
                  <a:pt x="111" y="53"/>
                </a:moveTo>
                <a:lnTo>
                  <a:pt x="111" y="0"/>
                </a:lnTo>
                <a:lnTo>
                  <a:pt x="0" y="0"/>
                </a:lnTo>
                <a:lnTo>
                  <a:pt x="0" y="55"/>
                </a:lnTo>
              </a:path>
            </a:pathLst>
          </a:custGeom>
          <a:noFill/>
          <a:ln w="15875">
            <a:solidFill>
              <a:srgbClr val="FFFFFF"/>
            </a:solidFill>
            <a:round/>
            <a:headEnd/>
            <a:tailEnd/>
          </a:ln>
        </p:spPr>
        <p:txBody>
          <a:bodyPr/>
          <a:lstStyle/>
          <a:p>
            <a:endParaRPr lang="en-US" sz="700">
              <a:latin typeface="Times New Roman" pitchFamily="18" charset="0"/>
            </a:endParaRPr>
          </a:p>
        </p:txBody>
      </p:sp>
      <p:sp>
        <p:nvSpPr>
          <p:cNvPr id="31768" name="Freeform 21"/>
          <p:cNvSpPr>
            <a:spLocks/>
          </p:cNvSpPr>
          <p:nvPr/>
        </p:nvSpPr>
        <p:spPr bwMode="auto">
          <a:xfrm>
            <a:off x="935038" y="3294063"/>
            <a:ext cx="779462" cy="393700"/>
          </a:xfrm>
          <a:custGeom>
            <a:avLst/>
            <a:gdLst>
              <a:gd name="T0" fmla="*/ 0 w 679"/>
              <a:gd name="T1" fmla="*/ 0 h 343"/>
              <a:gd name="T2" fmla="*/ 2147483647 w 679"/>
              <a:gd name="T3" fmla="*/ 0 h 343"/>
              <a:gd name="T4" fmla="*/ 2147483647 w 679"/>
              <a:gd name="T5" fmla="*/ 2147483647 h 343"/>
              <a:gd name="T6" fmla="*/ 0 60000 65536"/>
              <a:gd name="T7" fmla="*/ 0 60000 65536"/>
              <a:gd name="T8" fmla="*/ 0 60000 65536"/>
              <a:gd name="T9" fmla="*/ 0 w 679"/>
              <a:gd name="T10" fmla="*/ 0 h 343"/>
              <a:gd name="T11" fmla="*/ 679 w 679"/>
              <a:gd name="T12" fmla="*/ 343 h 343"/>
            </a:gdLst>
            <a:ahLst/>
            <a:cxnLst>
              <a:cxn ang="T6">
                <a:pos x="T0" y="T1"/>
              </a:cxn>
              <a:cxn ang="T7">
                <a:pos x="T2" y="T3"/>
              </a:cxn>
              <a:cxn ang="T8">
                <a:pos x="T4" y="T5"/>
              </a:cxn>
            </a:cxnLst>
            <a:rect l="T9" t="T10" r="T11" b="T12"/>
            <a:pathLst>
              <a:path w="679" h="343">
                <a:moveTo>
                  <a:pt x="0" y="0"/>
                </a:moveTo>
                <a:lnTo>
                  <a:pt x="231" y="0"/>
                </a:lnTo>
                <a:lnTo>
                  <a:pt x="679" y="343"/>
                </a:lnTo>
              </a:path>
            </a:pathLst>
          </a:custGeom>
          <a:noFill/>
          <a:ln w="15875">
            <a:solidFill>
              <a:srgbClr val="FFFFFF"/>
            </a:solidFill>
            <a:round/>
            <a:headEnd/>
            <a:tailEnd/>
          </a:ln>
        </p:spPr>
        <p:txBody>
          <a:bodyPr/>
          <a:lstStyle/>
          <a:p>
            <a:endParaRPr lang="en-US" sz="700">
              <a:latin typeface="Times New Roman" pitchFamily="18" charset="0"/>
            </a:endParaRPr>
          </a:p>
        </p:txBody>
      </p:sp>
      <p:sp>
        <p:nvSpPr>
          <p:cNvPr id="31769" name="Line 22"/>
          <p:cNvSpPr>
            <a:spLocks noChangeShapeType="1"/>
          </p:cNvSpPr>
          <p:nvPr/>
        </p:nvSpPr>
        <p:spPr bwMode="auto">
          <a:xfrm>
            <a:off x="969963" y="3981450"/>
            <a:ext cx="498475" cy="0"/>
          </a:xfrm>
          <a:prstGeom prst="line">
            <a:avLst/>
          </a:prstGeom>
          <a:noFill/>
          <a:ln w="15875">
            <a:solidFill>
              <a:srgbClr val="FFFFFF"/>
            </a:solidFill>
            <a:round/>
            <a:headEnd/>
            <a:tailEnd/>
          </a:ln>
        </p:spPr>
        <p:txBody>
          <a:bodyPr/>
          <a:lstStyle/>
          <a:p>
            <a:endParaRPr lang="en-US"/>
          </a:p>
        </p:txBody>
      </p:sp>
      <p:sp>
        <p:nvSpPr>
          <p:cNvPr id="31770" name="Freeform 23"/>
          <p:cNvSpPr>
            <a:spLocks/>
          </p:cNvSpPr>
          <p:nvPr/>
        </p:nvSpPr>
        <p:spPr bwMode="auto">
          <a:xfrm>
            <a:off x="1468438" y="3603625"/>
            <a:ext cx="63500" cy="766763"/>
          </a:xfrm>
          <a:custGeom>
            <a:avLst/>
            <a:gdLst>
              <a:gd name="T0" fmla="*/ 2147483647 w 53"/>
              <a:gd name="T1" fmla="*/ 0 h 667"/>
              <a:gd name="T2" fmla="*/ 0 w 53"/>
              <a:gd name="T3" fmla="*/ 0 h 667"/>
              <a:gd name="T4" fmla="*/ 0 w 53"/>
              <a:gd name="T5" fmla="*/ 2147483647 h 667"/>
              <a:gd name="T6" fmla="*/ 2147483647 w 53"/>
              <a:gd name="T7" fmla="*/ 2147483647 h 667"/>
              <a:gd name="T8" fmla="*/ 0 60000 65536"/>
              <a:gd name="T9" fmla="*/ 0 60000 65536"/>
              <a:gd name="T10" fmla="*/ 0 60000 65536"/>
              <a:gd name="T11" fmla="*/ 0 60000 65536"/>
              <a:gd name="T12" fmla="*/ 0 w 53"/>
              <a:gd name="T13" fmla="*/ 0 h 667"/>
              <a:gd name="T14" fmla="*/ 53 w 53"/>
              <a:gd name="T15" fmla="*/ 667 h 667"/>
            </a:gdLst>
            <a:ahLst/>
            <a:cxnLst>
              <a:cxn ang="T8">
                <a:pos x="T0" y="T1"/>
              </a:cxn>
              <a:cxn ang="T9">
                <a:pos x="T2" y="T3"/>
              </a:cxn>
              <a:cxn ang="T10">
                <a:pos x="T4" y="T5"/>
              </a:cxn>
              <a:cxn ang="T11">
                <a:pos x="T6" y="T7"/>
              </a:cxn>
            </a:cxnLst>
            <a:rect l="T12" t="T13" r="T14" b="T15"/>
            <a:pathLst>
              <a:path w="53" h="667">
                <a:moveTo>
                  <a:pt x="53" y="0"/>
                </a:moveTo>
                <a:lnTo>
                  <a:pt x="0" y="0"/>
                </a:lnTo>
                <a:lnTo>
                  <a:pt x="0" y="667"/>
                </a:lnTo>
                <a:lnTo>
                  <a:pt x="53" y="667"/>
                </a:lnTo>
              </a:path>
            </a:pathLst>
          </a:custGeom>
          <a:noFill/>
          <a:ln w="15875">
            <a:solidFill>
              <a:srgbClr val="FFFFFF"/>
            </a:solidFill>
            <a:round/>
            <a:headEnd/>
            <a:tailEnd/>
          </a:ln>
        </p:spPr>
        <p:txBody>
          <a:bodyPr/>
          <a:lstStyle/>
          <a:p>
            <a:endParaRPr lang="en-US" sz="700">
              <a:latin typeface="Times New Roman" pitchFamily="18" charset="0"/>
            </a:endParaRPr>
          </a:p>
        </p:txBody>
      </p:sp>
      <p:sp>
        <p:nvSpPr>
          <p:cNvPr id="31771" name="Freeform 24"/>
          <p:cNvSpPr>
            <a:spLocks/>
          </p:cNvSpPr>
          <p:nvPr/>
        </p:nvSpPr>
        <p:spPr bwMode="auto">
          <a:xfrm>
            <a:off x="1658938" y="3687763"/>
            <a:ext cx="128587" cy="60325"/>
          </a:xfrm>
          <a:custGeom>
            <a:avLst/>
            <a:gdLst>
              <a:gd name="T0" fmla="*/ 2147483647 w 110"/>
              <a:gd name="T1" fmla="*/ 2147483647 h 53"/>
              <a:gd name="T2" fmla="*/ 2147483647 w 110"/>
              <a:gd name="T3" fmla="*/ 0 h 53"/>
              <a:gd name="T4" fmla="*/ 0 w 110"/>
              <a:gd name="T5" fmla="*/ 0 h 53"/>
              <a:gd name="T6" fmla="*/ 0 w 110"/>
              <a:gd name="T7" fmla="*/ 2147483647 h 53"/>
              <a:gd name="T8" fmla="*/ 0 60000 65536"/>
              <a:gd name="T9" fmla="*/ 0 60000 65536"/>
              <a:gd name="T10" fmla="*/ 0 60000 65536"/>
              <a:gd name="T11" fmla="*/ 0 60000 65536"/>
              <a:gd name="T12" fmla="*/ 0 w 110"/>
              <a:gd name="T13" fmla="*/ 0 h 53"/>
              <a:gd name="T14" fmla="*/ 110 w 110"/>
              <a:gd name="T15" fmla="*/ 53 h 53"/>
            </a:gdLst>
            <a:ahLst/>
            <a:cxnLst>
              <a:cxn ang="T8">
                <a:pos x="T0" y="T1"/>
              </a:cxn>
              <a:cxn ang="T9">
                <a:pos x="T2" y="T3"/>
              </a:cxn>
              <a:cxn ang="T10">
                <a:pos x="T4" y="T5"/>
              </a:cxn>
              <a:cxn ang="T11">
                <a:pos x="T6" y="T7"/>
              </a:cxn>
            </a:cxnLst>
            <a:rect l="T12" t="T13" r="T14" b="T15"/>
            <a:pathLst>
              <a:path w="110" h="53">
                <a:moveTo>
                  <a:pt x="110" y="53"/>
                </a:moveTo>
                <a:lnTo>
                  <a:pt x="110" y="0"/>
                </a:lnTo>
                <a:lnTo>
                  <a:pt x="0" y="0"/>
                </a:lnTo>
                <a:lnTo>
                  <a:pt x="0" y="53"/>
                </a:lnTo>
              </a:path>
            </a:pathLst>
          </a:custGeom>
          <a:noFill/>
          <a:ln w="15875">
            <a:solidFill>
              <a:srgbClr val="FFFFFF"/>
            </a:solidFill>
            <a:round/>
            <a:headEnd/>
            <a:tailEnd/>
          </a:ln>
        </p:spPr>
        <p:txBody>
          <a:bodyPr/>
          <a:lstStyle/>
          <a:p>
            <a:endParaRPr lang="en-US" sz="700">
              <a:latin typeface="Times New Roman" pitchFamily="18" charset="0"/>
            </a:endParaRPr>
          </a:p>
        </p:txBody>
      </p:sp>
      <p:sp>
        <p:nvSpPr>
          <p:cNvPr id="31772" name="Freeform 25"/>
          <p:cNvSpPr>
            <a:spLocks/>
          </p:cNvSpPr>
          <p:nvPr/>
        </p:nvSpPr>
        <p:spPr bwMode="auto">
          <a:xfrm>
            <a:off x="969963" y="4467225"/>
            <a:ext cx="808037" cy="123825"/>
          </a:xfrm>
          <a:custGeom>
            <a:avLst/>
            <a:gdLst>
              <a:gd name="T0" fmla="*/ 0 w 701"/>
              <a:gd name="T1" fmla="*/ 0 h 106"/>
              <a:gd name="T2" fmla="*/ 2147483647 w 701"/>
              <a:gd name="T3" fmla="*/ 0 h 106"/>
              <a:gd name="T4" fmla="*/ 2147483647 w 701"/>
              <a:gd name="T5" fmla="*/ 2147483647 h 106"/>
              <a:gd name="T6" fmla="*/ 0 60000 65536"/>
              <a:gd name="T7" fmla="*/ 0 60000 65536"/>
              <a:gd name="T8" fmla="*/ 0 60000 65536"/>
              <a:gd name="T9" fmla="*/ 0 w 701"/>
              <a:gd name="T10" fmla="*/ 0 h 106"/>
              <a:gd name="T11" fmla="*/ 701 w 701"/>
              <a:gd name="T12" fmla="*/ 106 h 106"/>
            </a:gdLst>
            <a:ahLst/>
            <a:cxnLst>
              <a:cxn ang="T6">
                <a:pos x="T0" y="T1"/>
              </a:cxn>
              <a:cxn ang="T7">
                <a:pos x="T2" y="T3"/>
              </a:cxn>
              <a:cxn ang="T8">
                <a:pos x="T4" y="T5"/>
              </a:cxn>
            </a:cxnLst>
            <a:rect l="T9" t="T10" r="T11" b="T12"/>
            <a:pathLst>
              <a:path w="701" h="106">
                <a:moveTo>
                  <a:pt x="0" y="0"/>
                </a:moveTo>
                <a:lnTo>
                  <a:pt x="346" y="0"/>
                </a:lnTo>
                <a:lnTo>
                  <a:pt x="701" y="106"/>
                </a:lnTo>
              </a:path>
            </a:pathLst>
          </a:custGeom>
          <a:noFill/>
          <a:ln w="15875">
            <a:solidFill>
              <a:srgbClr val="FFFFFF"/>
            </a:solidFill>
            <a:round/>
            <a:headEnd/>
            <a:tailEnd/>
          </a:ln>
        </p:spPr>
        <p:txBody>
          <a:bodyPr/>
          <a:lstStyle/>
          <a:p>
            <a:endParaRPr lang="en-US" sz="700">
              <a:latin typeface="Times New Roman" pitchFamily="18" charset="0"/>
            </a:endParaRPr>
          </a:p>
        </p:txBody>
      </p:sp>
      <p:sp>
        <p:nvSpPr>
          <p:cNvPr id="31773" name="Line 26"/>
          <p:cNvSpPr>
            <a:spLocks noChangeShapeType="1"/>
          </p:cNvSpPr>
          <p:nvPr/>
        </p:nvSpPr>
        <p:spPr bwMode="auto">
          <a:xfrm>
            <a:off x="1574800" y="4830763"/>
            <a:ext cx="0" cy="0"/>
          </a:xfrm>
          <a:prstGeom prst="line">
            <a:avLst/>
          </a:prstGeom>
          <a:noFill/>
          <a:ln w="15875">
            <a:solidFill>
              <a:srgbClr val="FFFFFF"/>
            </a:solidFill>
            <a:round/>
            <a:headEnd/>
            <a:tailEnd/>
          </a:ln>
        </p:spPr>
        <p:txBody>
          <a:bodyPr/>
          <a:lstStyle/>
          <a:p>
            <a:endParaRPr lang="en-US"/>
          </a:p>
        </p:txBody>
      </p:sp>
      <p:sp>
        <p:nvSpPr>
          <p:cNvPr id="31774" name="Line 27"/>
          <p:cNvSpPr>
            <a:spLocks noChangeShapeType="1"/>
          </p:cNvSpPr>
          <p:nvPr/>
        </p:nvSpPr>
        <p:spPr bwMode="auto">
          <a:xfrm>
            <a:off x="1012825" y="4691063"/>
            <a:ext cx="574675" cy="0"/>
          </a:xfrm>
          <a:prstGeom prst="line">
            <a:avLst/>
          </a:prstGeom>
          <a:noFill/>
          <a:ln w="15875">
            <a:solidFill>
              <a:srgbClr val="FFFFFF"/>
            </a:solidFill>
            <a:round/>
            <a:headEnd/>
            <a:tailEnd/>
          </a:ln>
        </p:spPr>
        <p:txBody>
          <a:bodyPr/>
          <a:lstStyle/>
          <a:p>
            <a:endParaRPr lang="en-US"/>
          </a:p>
        </p:txBody>
      </p:sp>
      <p:sp>
        <p:nvSpPr>
          <p:cNvPr id="31775" name="Freeform 28"/>
          <p:cNvSpPr>
            <a:spLocks/>
          </p:cNvSpPr>
          <p:nvPr/>
        </p:nvSpPr>
        <p:spPr bwMode="auto">
          <a:xfrm>
            <a:off x="1154113" y="5186363"/>
            <a:ext cx="544512" cy="44450"/>
          </a:xfrm>
          <a:custGeom>
            <a:avLst/>
            <a:gdLst>
              <a:gd name="T0" fmla="*/ 0 w 471"/>
              <a:gd name="T1" fmla="*/ 2147483647 h 39"/>
              <a:gd name="T2" fmla="*/ 2147483647 w 471"/>
              <a:gd name="T3" fmla="*/ 2147483647 h 39"/>
              <a:gd name="T4" fmla="*/ 2147483647 w 471"/>
              <a:gd name="T5" fmla="*/ 0 h 39"/>
              <a:gd name="T6" fmla="*/ 0 60000 65536"/>
              <a:gd name="T7" fmla="*/ 0 60000 65536"/>
              <a:gd name="T8" fmla="*/ 0 60000 65536"/>
              <a:gd name="T9" fmla="*/ 0 w 471"/>
              <a:gd name="T10" fmla="*/ 0 h 39"/>
              <a:gd name="T11" fmla="*/ 471 w 471"/>
              <a:gd name="T12" fmla="*/ 39 h 39"/>
            </a:gdLst>
            <a:ahLst/>
            <a:cxnLst>
              <a:cxn ang="T6">
                <a:pos x="T0" y="T1"/>
              </a:cxn>
              <a:cxn ang="T7">
                <a:pos x="T2" y="T3"/>
              </a:cxn>
              <a:cxn ang="T8">
                <a:pos x="T4" y="T5"/>
              </a:cxn>
            </a:cxnLst>
            <a:rect l="T9" t="T10" r="T11" b="T12"/>
            <a:pathLst>
              <a:path w="471" h="39">
                <a:moveTo>
                  <a:pt x="0" y="39"/>
                </a:moveTo>
                <a:lnTo>
                  <a:pt x="283" y="39"/>
                </a:lnTo>
                <a:lnTo>
                  <a:pt x="471" y="0"/>
                </a:lnTo>
              </a:path>
            </a:pathLst>
          </a:custGeom>
          <a:noFill/>
          <a:ln w="15875">
            <a:solidFill>
              <a:srgbClr val="FFFFFF"/>
            </a:solidFill>
            <a:round/>
            <a:headEnd/>
            <a:tailEnd/>
          </a:ln>
        </p:spPr>
        <p:txBody>
          <a:bodyPr/>
          <a:lstStyle/>
          <a:p>
            <a:endParaRPr lang="en-US" sz="700">
              <a:latin typeface="Times New Roman" pitchFamily="18" charset="0"/>
            </a:endParaRPr>
          </a:p>
        </p:txBody>
      </p:sp>
      <p:sp>
        <p:nvSpPr>
          <p:cNvPr id="31776" name="Freeform 29"/>
          <p:cNvSpPr>
            <a:spLocks/>
          </p:cNvSpPr>
          <p:nvPr/>
        </p:nvSpPr>
        <p:spPr bwMode="auto">
          <a:xfrm>
            <a:off x="849313" y="5267325"/>
            <a:ext cx="938212" cy="171450"/>
          </a:xfrm>
          <a:custGeom>
            <a:avLst/>
            <a:gdLst>
              <a:gd name="T0" fmla="*/ 0 w 813"/>
              <a:gd name="T1" fmla="*/ 2147483647 h 151"/>
              <a:gd name="T2" fmla="*/ 2147483647 w 813"/>
              <a:gd name="T3" fmla="*/ 2147483647 h 151"/>
              <a:gd name="T4" fmla="*/ 2147483647 w 813"/>
              <a:gd name="T5" fmla="*/ 0 h 151"/>
              <a:gd name="T6" fmla="*/ 0 60000 65536"/>
              <a:gd name="T7" fmla="*/ 0 60000 65536"/>
              <a:gd name="T8" fmla="*/ 0 60000 65536"/>
              <a:gd name="T9" fmla="*/ 0 w 813"/>
              <a:gd name="T10" fmla="*/ 0 h 151"/>
              <a:gd name="T11" fmla="*/ 813 w 813"/>
              <a:gd name="T12" fmla="*/ 151 h 151"/>
            </a:gdLst>
            <a:ahLst/>
            <a:cxnLst>
              <a:cxn ang="T6">
                <a:pos x="T0" y="T1"/>
              </a:cxn>
              <a:cxn ang="T7">
                <a:pos x="T2" y="T3"/>
              </a:cxn>
              <a:cxn ang="T8">
                <a:pos x="T4" y="T5"/>
              </a:cxn>
            </a:cxnLst>
            <a:rect l="T9" t="T10" r="T11" b="T12"/>
            <a:pathLst>
              <a:path w="813" h="151">
                <a:moveTo>
                  <a:pt x="0" y="151"/>
                </a:moveTo>
                <a:lnTo>
                  <a:pt x="557" y="151"/>
                </a:lnTo>
                <a:lnTo>
                  <a:pt x="813" y="0"/>
                </a:lnTo>
              </a:path>
            </a:pathLst>
          </a:custGeom>
          <a:noFill/>
          <a:ln w="15875">
            <a:solidFill>
              <a:srgbClr val="FFFFFF"/>
            </a:solidFill>
            <a:round/>
            <a:headEnd/>
            <a:tailEnd/>
          </a:ln>
        </p:spPr>
        <p:txBody>
          <a:bodyPr/>
          <a:lstStyle/>
          <a:p>
            <a:endParaRPr lang="en-US" sz="700">
              <a:latin typeface="Times New Roman" pitchFamily="18" charset="0"/>
            </a:endParaRPr>
          </a:p>
        </p:txBody>
      </p:sp>
      <p:sp>
        <p:nvSpPr>
          <p:cNvPr id="31777" name="Line 30"/>
          <p:cNvSpPr>
            <a:spLocks noChangeShapeType="1"/>
          </p:cNvSpPr>
          <p:nvPr/>
        </p:nvSpPr>
        <p:spPr bwMode="auto">
          <a:xfrm>
            <a:off x="784225" y="5614988"/>
            <a:ext cx="1389063" cy="0"/>
          </a:xfrm>
          <a:prstGeom prst="line">
            <a:avLst/>
          </a:prstGeom>
          <a:noFill/>
          <a:ln w="15875">
            <a:solidFill>
              <a:srgbClr val="FFFFFF"/>
            </a:solidFill>
            <a:round/>
            <a:headEnd/>
            <a:tailEnd/>
          </a:ln>
        </p:spPr>
        <p:txBody>
          <a:bodyPr/>
          <a:lstStyle/>
          <a:p>
            <a:endParaRPr lang="en-US"/>
          </a:p>
        </p:txBody>
      </p:sp>
      <p:sp>
        <p:nvSpPr>
          <p:cNvPr id="31778" name="Line 31"/>
          <p:cNvSpPr>
            <a:spLocks noChangeShapeType="1"/>
          </p:cNvSpPr>
          <p:nvPr/>
        </p:nvSpPr>
        <p:spPr bwMode="auto">
          <a:xfrm>
            <a:off x="1123950" y="1849438"/>
            <a:ext cx="765175" cy="1587"/>
          </a:xfrm>
          <a:prstGeom prst="line">
            <a:avLst/>
          </a:prstGeom>
          <a:noFill/>
          <a:ln w="15875">
            <a:solidFill>
              <a:srgbClr val="FFFFFF"/>
            </a:solidFill>
            <a:round/>
            <a:headEnd/>
            <a:tailEnd/>
          </a:ln>
        </p:spPr>
        <p:txBody>
          <a:bodyPr/>
          <a:lstStyle/>
          <a:p>
            <a:endParaRPr lang="en-US"/>
          </a:p>
        </p:txBody>
      </p:sp>
      <p:sp>
        <p:nvSpPr>
          <p:cNvPr id="31779" name="Line 32"/>
          <p:cNvSpPr>
            <a:spLocks noChangeShapeType="1"/>
          </p:cNvSpPr>
          <p:nvPr/>
        </p:nvSpPr>
        <p:spPr bwMode="auto">
          <a:xfrm flipH="1">
            <a:off x="1736725" y="5484813"/>
            <a:ext cx="198438" cy="131762"/>
          </a:xfrm>
          <a:prstGeom prst="line">
            <a:avLst/>
          </a:prstGeom>
          <a:noFill/>
          <a:ln w="15875">
            <a:solidFill>
              <a:srgbClr val="FFFFFF"/>
            </a:solidFill>
            <a:round/>
            <a:headEnd/>
            <a:tailEnd/>
          </a:ln>
        </p:spPr>
        <p:txBody>
          <a:bodyPr/>
          <a:lstStyle/>
          <a:p>
            <a:endParaRPr lang="en-US"/>
          </a:p>
        </p:txBody>
      </p:sp>
      <p:sp>
        <p:nvSpPr>
          <p:cNvPr id="31780" name="Freeform 33"/>
          <p:cNvSpPr>
            <a:spLocks/>
          </p:cNvSpPr>
          <p:nvPr/>
        </p:nvSpPr>
        <p:spPr bwMode="auto">
          <a:xfrm>
            <a:off x="1468438" y="5194300"/>
            <a:ext cx="644525" cy="36513"/>
          </a:xfrm>
          <a:custGeom>
            <a:avLst/>
            <a:gdLst>
              <a:gd name="T0" fmla="*/ 0 w 557"/>
              <a:gd name="T1" fmla="*/ 2147483647 h 34"/>
              <a:gd name="T2" fmla="*/ 2147483647 w 557"/>
              <a:gd name="T3" fmla="*/ 2147483647 h 34"/>
              <a:gd name="T4" fmla="*/ 2147483647 w 557"/>
              <a:gd name="T5" fmla="*/ 0 h 34"/>
              <a:gd name="T6" fmla="*/ 0 60000 65536"/>
              <a:gd name="T7" fmla="*/ 0 60000 65536"/>
              <a:gd name="T8" fmla="*/ 0 60000 65536"/>
              <a:gd name="T9" fmla="*/ 0 w 557"/>
              <a:gd name="T10" fmla="*/ 0 h 34"/>
              <a:gd name="T11" fmla="*/ 557 w 557"/>
              <a:gd name="T12" fmla="*/ 34 h 34"/>
            </a:gdLst>
            <a:ahLst/>
            <a:cxnLst>
              <a:cxn ang="T6">
                <a:pos x="T0" y="T1"/>
              </a:cxn>
              <a:cxn ang="T7">
                <a:pos x="T2" y="T3"/>
              </a:cxn>
              <a:cxn ang="T8">
                <a:pos x="T4" y="T5"/>
              </a:cxn>
            </a:cxnLst>
            <a:rect l="T9" t="T10" r="T11" b="T12"/>
            <a:pathLst>
              <a:path w="557" h="34">
                <a:moveTo>
                  <a:pt x="0" y="34"/>
                </a:moveTo>
                <a:lnTo>
                  <a:pt x="384" y="34"/>
                </a:lnTo>
                <a:lnTo>
                  <a:pt x="557" y="0"/>
                </a:lnTo>
              </a:path>
            </a:pathLst>
          </a:custGeom>
          <a:noFill/>
          <a:ln w="15875">
            <a:solidFill>
              <a:srgbClr val="FFFFFF"/>
            </a:solidFill>
            <a:round/>
            <a:headEnd/>
            <a:tailEnd/>
          </a:ln>
        </p:spPr>
        <p:txBody>
          <a:bodyPr/>
          <a:lstStyle/>
          <a:p>
            <a:endParaRPr lang="en-US" sz="700">
              <a:latin typeface="Times New Roman" pitchFamily="18" charset="0"/>
            </a:endParaRPr>
          </a:p>
        </p:txBody>
      </p:sp>
      <p:sp>
        <p:nvSpPr>
          <p:cNvPr id="31781" name="Line 34"/>
          <p:cNvSpPr>
            <a:spLocks noChangeShapeType="1"/>
          </p:cNvSpPr>
          <p:nvPr/>
        </p:nvSpPr>
        <p:spPr bwMode="auto">
          <a:xfrm>
            <a:off x="1179513" y="5067300"/>
            <a:ext cx="771525" cy="0"/>
          </a:xfrm>
          <a:prstGeom prst="line">
            <a:avLst/>
          </a:prstGeom>
          <a:noFill/>
          <a:ln w="15875">
            <a:solidFill>
              <a:srgbClr val="FFFFFF"/>
            </a:solidFill>
            <a:round/>
            <a:headEnd/>
            <a:tailEnd/>
          </a:ln>
        </p:spPr>
        <p:txBody>
          <a:bodyPr/>
          <a:lstStyle/>
          <a:p>
            <a:endParaRPr lang="en-US"/>
          </a:p>
        </p:txBody>
      </p:sp>
      <p:sp>
        <p:nvSpPr>
          <p:cNvPr id="31782" name="Line 35"/>
          <p:cNvSpPr>
            <a:spLocks noChangeShapeType="1"/>
          </p:cNvSpPr>
          <p:nvPr/>
        </p:nvSpPr>
        <p:spPr bwMode="auto">
          <a:xfrm>
            <a:off x="1092200" y="4918075"/>
            <a:ext cx="530225" cy="0"/>
          </a:xfrm>
          <a:prstGeom prst="line">
            <a:avLst/>
          </a:prstGeom>
          <a:noFill/>
          <a:ln w="15875">
            <a:solidFill>
              <a:srgbClr val="FFFFFF"/>
            </a:solidFill>
            <a:round/>
            <a:headEnd/>
            <a:tailEnd/>
          </a:ln>
        </p:spPr>
        <p:txBody>
          <a:bodyPr/>
          <a:lstStyle/>
          <a:p>
            <a:endParaRPr lang="en-US"/>
          </a:p>
        </p:txBody>
      </p:sp>
      <p:sp>
        <p:nvSpPr>
          <p:cNvPr id="31783" name="Line 36"/>
          <p:cNvSpPr>
            <a:spLocks noChangeShapeType="1"/>
          </p:cNvSpPr>
          <p:nvPr/>
        </p:nvSpPr>
        <p:spPr bwMode="auto">
          <a:xfrm flipH="1" flipV="1">
            <a:off x="1379538" y="4687888"/>
            <a:ext cx="358775" cy="133350"/>
          </a:xfrm>
          <a:prstGeom prst="line">
            <a:avLst/>
          </a:prstGeom>
          <a:noFill/>
          <a:ln w="15875">
            <a:solidFill>
              <a:srgbClr val="FFFFFF"/>
            </a:solidFill>
            <a:round/>
            <a:headEnd/>
            <a:tailEnd/>
          </a:ln>
        </p:spPr>
        <p:txBody>
          <a:bodyPr/>
          <a:lstStyle/>
          <a:p>
            <a:endParaRPr lang="en-US"/>
          </a:p>
        </p:txBody>
      </p:sp>
      <p:sp>
        <p:nvSpPr>
          <p:cNvPr id="31784" name="Line 37"/>
          <p:cNvSpPr>
            <a:spLocks noChangeShapeType="1"/>
          </p:cNvSpPr>
          <p:nvPr/>
        </p:nvSpPr>
        <p:spPr bwMode="auto">
          <a:xfrm>
            <a:off x="1058863" y="2187575"/>
            <a:ext cx="995362" cy="0"/>
          </a:xfrm>
          <a:prstGeom prst="line">
            <a:avLst/>
          </a:prstGeom>
          <a:noFill/>
          <a:ln w="7938">
            <a:solidFill>
              <a:srgbClr val="000000"/>
            </a:solidFill>
            <a:round/>
            <a:headEnd/>
            <a:tailEnd/>
          </a:ln>
        </p:spPr>
        <p:txBody>
          <a:bodyPr/>
          <a:lstStyle/>
          <a:p>
            <a:endParaRPr lang="en-US"/>
          </a:p>
        </p:txBody>
      </p:sp>
      <p:sp>
        <p:nvSpPr>
          <p:cNvPr id="31785" name="Line 38"/>
          <p:cNvSpPr>
            <a:spLocks noChangeShapeType="1"/>
          </p:cNvSpPr>
          <p:nvPr/>
        </p:nvSpPr>
        <p:spPr bwMode="auto">
          <a:xfrm>
            <a:off x="1133475" y="2386013"/>
            <a:ext cx="334963" cy="1587"/>
          </a:xfrm>
          <a:prstGeom prst="line">
            <a:avLst/>
          </a:prstGeom>
          <a:noFill/>
          <a:ln w="7938">
            <a:solidFill>
              <a:srgbClr val="000000"/>
            </a:solidFill>
            <a:round/>
            <a:headEnd/>
            <a:tailEnd/>
          </a:ln>
        </p:spPr>
        <p:txBody>
          <a:bodyPr/>
          <a:lstStyle/>
          <a:p>
            <a:endParaRPr lang="en-US"/>
          </a:p>
        </p:txBody>
      </p:sp>
      <p:sp>
        <p:nvSpPr>
          <p:cNvPr id="31786" name="Freeform 39"/>
          <p:cNvSpPr>
            <a:spLocks/>
          </p:cNvSpPr>
          <p:nvPr/>
        </p:nvSpPr>
        <p:spPr bwMode="auto">
          <a:xfrm>
            <a:off x="1468438" y="2251075"/>
            <a:ext cx="63500" cy="276225"/>
          </a:xfrm>
          <a:custGeom>
            <a:avLst/>
            <a:gdLst>
              <a:gd name="T0" fmla="*/ 2147483647 w 53"/>
              <a:gd name="T1" fmla="*/ 0 h 238"/>
              <a:gd name="T2" fmla="*/ 0 w 53"/>
              <a:gd name="T3" fmla="*/ 0 h 238"/>
              <a:gd name="T4" fmla="*/ 0 w 53"/>
              <a:gd name="T5" fmla="*/ 2147483647 h 238"/>
              <a:gd name="T6" fmla="*/ 2147483647 w 53"/>
              <a:gd name="T7" fmla="*/ 2147483647 h 238"/>
              <a:gd name="T8" fmla="*/ 0 60000 65536"/>
              <a:gd name="T9" fmla="*/ 0 60000 65536"/>
              <a:gd name="T10" fmla="*/ 0 60000 65536"/>
              <a:gd name="T11" fmla="*/ 0 60000 65536"/>
              <a:gd name="T12" fmla="*/ 0 w 53"/>
              <a:gd name="T13" fmla="*/ 0 h 238"/>
              <a:gd name="T14" fmla="*/ 53 w 53"/>
              <a:gd name="T15" fmla="*/ 238 h 238"/>
            </a:gdLst>
            <a:ahLst/>
            <a:cxnLst>
              <a:cxn ang="T8">
                <a:pos x="T0" y="T1"/>
              </a:cxn>
              <a:cxn ang="T9">
                <a:pos x="T2" y="T3"/>
              </a:cxn>
              <a:cxn ang="T10">
                <a:pos x="T4" y="T5"/>
              </a:cxn>
              <a:cxn ang="T11">
                <a:pos x="T6" y="T7"/>
              </a:cxn>
            </a:cxnLst>
            <a:rect l="T12" t="T13" r="T14" b="T15"/>
            <a:pathLst>
              <a:path w="53" h="238">
                <a:moveTo>
                  <a:pt x="53" y="0"/>
                </a:moveTo>
                <a:lnTo>
                  <a:pt x="0" y="0"/>
                </a:lnTo>
                <a:lnTo>
                  <a:pt x="0" y="238"/>
                </a:lnTo>
                <a:lnTo>
                  <a:pt x="53" y="238"/>
                </a:lnTo>
              </a:path>
            </a:pathLst>
          </a:custGeom>
          <a:noFill/>
          <a:ln w="7938">
            <a:solidFill>
              <a:srgbClr val="000000"/>
            </a:solidFill>
            <a:round/>
            <a:headEnd/>
            <a:tailEnd/>
          </a:ln>
        </p:spPr>
        <p:txBody>
          <a:bodyPr/>
          <a:lstStyle/>
          <a:p>
            <a:endParaRPr lang="en-US" sz="700">
              <a:latin typeface="Times New Roman" pitchFamily="18" charset="0"/>
            </a:endParaRPr>
          </a:p>
        </p:txBody>
      </p:sp>
      <p:sp>
        <p:nvSpPr>
          <p:cNvPr id="31787" name="Rectangle 40"/>
          <p:cNvSpPr>
            <a:spLocks noChangeArrowheads="1"/>
          </p:cNvSpPr>
          <p:nvPr/>
        </p:nvSpPr>
        <p:spPr bwMode="auto">
          <a:xfrm>
            <a:off x="460375" y="3076575"/>
            <a:ext cx="495300" cy="106363"/>
          </a:xfrm>
          <a:prstGeom prst="rect">
            <a:avLst/>
          </a:prstGeom>
          <a:noFill/>
          <a:ln w="9525">
            <a:noFill/>
            <a:miter lim="800000"/>
            <a:headEnd/>
            <a:tailEnd/>
          </a:ln>
        </p:spPr>
        <p:txBody>
          <a:bodyPr wrap="none" lIns="0" tIns="0" rIns="0" bIns="0">
            <a:spAutoFit/>
          </a:bodyPr>
          <a:lstStyle/>
          <a:p>
            <a:r>
              <a:rPr lang="en-US" sz="700" b="1">
                <a:solidFill>
                  <a:srgbClr val="000000"/>
                </a:solidFill>
              </a:rPr>
              <a:t>Glomerulus</a:t>
            </a:r>
            <a:endParaRPr lang="en-US" sz="700" b="1"/>
          </a:p>
        </p:txBody>
      </p:sp>
      <p:sp>
        <p:nvSpPr>
          <p:cNvPr id="31788" name="Freeform 41"/>
          <p:cNvSpPr>
            <a:spLocks/>
          </p:cNvSpPr>
          <p:nvPr/>
        </p:nvSpPr>
        <p:spPr bwMode="auto">
          <a:xfrm>
            <a:off x="1036638" y="3146425"/>
            <a:ext cx="1173162" cy="79375"/>
          </a:xfrm>
          <a:custGeom>
            <a:avLst/>
            <a:gdLst>
              <a:gd name="T0" fmla="*/ 0 w 1020"/>
              <a:gd name="T1" fmla="*/ 0 h 67"/>
              <a:gd name="T2" fmla="*/ 2147483647 w 1020"/>
              <a:gd name="T3" fmla="*/ 0 h 67"/>
              <a:gd name="T4" fmla="*/ 2147483647 w 1020"/>
              <a:gd name="T5" fmla="*/ 2147483647 h 67"/>
              <a:gd name="T6" fmla="*/ 0 60000 65536"/>
              <a:gd name="T7" fmla="*/ 0 60000 65536"/>
              <a:gd name="T8" fmla="*/ 0 60000 65536"/>
              <a:gd name="T9" fmla="*/ 0 w 1020"/>
              <a:gd name="T10" fmla="*/ 0 h 67"/>
              <a:gd name="T11" fmla="*/ 1020 w 1020"/>
              <a:gd name="T12" fmla="*/ 67 h 67"/>
            </a:gdLst>
            <a:ahLst/>
            <a:cxnLst>
              <a:cxn ang="T6">
                <a:pos x="T0" y="T1"/>
              </a:cxn>
              <a:cxn ang="T7">
                <a:pos x="T2" y="T3"/>
              </a:cxn>
              <a:cxn ang="T8">
                <a:pos x="T4" y="T5"/>
              </a:cxn>
            </a:cxnLst>
            <a:rect l="T9" t="T10" r="T11" b="T12"/>
            <a:pathLst>
              <a:path w="1020" h="67">
                <a:moveTo>
                  <a:pt x="0" y="0"/>
                </a:moveTo>
                <a:lnTo>
                  <a:pt x="922" y="0"/>
                </a:lnTo>
                <a:lnTo>
                  <a:pt x="1020" y="67"/>
                </a:lnTo>
              </a:path>
            </a:pathLst>
          </a:custGeom>
          <a:noFill/>
          <a:ln w="7938">
            <a:solidFill>
              <a:srgbClr val="000000"/>
            </a:solidFill>
            <a:round/>
            <a:headEnd/>
            <a:tailEnd/>
          </a:ln>
        </p:spPr>
        <p:txBody>
          <a:bodyPr/>
          <a:lstStyle/>
          <a:p>
            <a:endParaRPr lang="en-US" sz="700">
              <a:latin typeface="Times New Roman" pitchFamily="18" charset="0"/>
            </a:endParaRPr>
          </a:p>
        </p:txBody>
      </p:sp>
      <p:sp>
        <p:nvSpPr>
          <p:cNvPr id="31789" name="Freeform 42"/>
          <p:cNvSpPr>
            <a:spLocks/>
          </p:cNvSpPr>
          <p:nvPr/>
        </p:nvSpPr>
        <p:spPr bwMode="auto">
          <a:xfrm>
            <a:off x="935038" y="3294063"/>
            <a:ext cx="785812" cy="393700"/>
          </a:xfrm>
          <a:custGeom>
            <a:avLst/>
            <a:gdLst>
              <a:gd name="T0" fmla="*/ 0 w 684"/>
              <a:gd name="T1" fmla="*/ 0 h 343"/>
              <a:gd name="T2" fmla="*/ 2147483647 w 684"/>
              <a:gd name="T3" fmla="*/ 0 h 343"/>
              <a:gd name="T4" fmla="*/ 2147483647 w 684"/>
              <a:gd name="T5" fmla="*/ 2147483647 h 343"/>
              <a:gd name="T6" fmla="*/ 0 60000 65536"/>
              <a:gd name="T7" fmla="*/ 0 60000 65536"/>
              <a:gd name="T8" fmla="*/ 0 60000 65536"/>
              <a:gd name="T9" fmla="*/ 0 w 684"/>
              <a:gd name="T10" fmla="*/ 0 h 343"/>
              <a:gd name="T11" fmla="*/ 684 w 684"/>
              <a:gd name="T12" fmla="*/ 343 h 343"/>
            </a:gdLst>
            <a:ahLst/>
            <a:cxnLst>
              <a:cxn ang="T6">
                <a:pos x="T0" y="T1"/>
              </a:cxn>
              <a:cxn ang="T7">
                <a:pos x="T2" y="T3"/>
              </a:cxn>
              <a:cxn ang="T8">
                <a:pos x="T4" y="T5"/>
              </a:cxn>
            </a:cxnLst>
            <a:rect l="T9" t="T10" r="T11" b="T12"/>
            <a:pathLst>
              <a:path w="684" h="343">
                <a:moveTo>
                  <a:pt x="0" y="0"/>
                </a:moveTo>
                <a:lnTo>
                  <a:pt x="233" y="0"/>
                </a:lnTo>
                <a:lnTo>
                  <a:pt x="684" y="343"/>
                </a:lnTo>
              </a:path>
            </a:pathLst>
          </a:custGeom>
          <a:noFill/>
          <a:ln w="7938">
            <a:solidFill>
              <a:srgbClr val="FFFFFF"/>
            </a:solidFill>
            <a:round/>
            <a:headEnd/>
            <a:tailEnd/>
          </a:ln>
        </p:spPr>
        <p:txBody>
          <a:bodyPr/>
          <a:lstStyle/>
          <a:p>
            <a:endParaRPr lang="en-US" sz="700">
              <a:latin typeface="Times New Roman" pitchFamily="18" charset="0"/>
            </a:endParaRPr>
          </a:p>
        </p:txBody>
      </p:sp>
      <p:sp>
        <p:nvSpPr>
          <p:cNvPr id="31790" name="Freeform 43"/>
          <p:cNvSpPr>
            <a:spLocks/>
          </p:cNvSpPr>
          <p:nvPr/>
        </p:nvSpPr>
        <p:spPr bwMode="auto">
          <a:xfrm>
            <a:off x="1658938" y="3687763"/>
            <a:ext cx="128587" cy="60325"/>
          </a:xfrm>
          <a:custGeom>
            <a:avLst/>
            <a:gdLst>
              <a:gd name="T0" fmla="*/ 2147483647 w 110"/>
              <a:gd name="T1" fmla="*/ 2147483647 h 53"/>
              <a:gd name="T2" fmla="*/ 2147483647 w 110"/>
              <a:gd name="T3" fmla="*/ 0 h 53"/>
              <a:gd name="T4" fmla="*/ 0 w 110"/>
              <a:gd name="T5" fmla="*/ 0 h 53"/>
              <a:gd name="T6" fmla="*/ 0 w 110"/>
              <a:gd name="T7" fmla="*/ 2147483647 h 53"/>
              <a:gd name="T8" fmla="*/ 0 60000 65536"/>
              <a:gd name="T9" fmla="*/ 0 60000 65536"/>
              <a:gd name="T10" fmla="*/ 0 60000 65536"/>
              <a:gd name="T11" fmla="*/ 0 60000 65536"/>
              <a:gd name="T12" fmla="*/ 0 w 110"/>
              <a:gd name="T13" fmla="*/ 0 h 53"/>
              <a:gd name="T14" fmla="*/ 110 w 110"/>
              <a:gd name="T15" fmla="*/ 53 h 53"/>
            </a:gdLst>
            <a:ahLst/>
            <a:cxnLst>
              <a:cxn ang="T8">
                <a:pos x="T0" y="T1"/>
              </a:cxn>
              <a:cxn ang="T9">
                <a:pos x="T2" y="T3"/>
              </a:cxn>
              <a:cxn ang="T10">
                <a:pos x="T4" y="T5"/>
              </a:cxn>
              <a:cxn ang="T11">
                <a:pos x="T6" y="T7"/>
              </a:cxn>
            </a:cxnLst>
            <a:rect l="T12" t="T13" r="T14" b="T15"/>
            <a:pathLst>
              <a:path w="110" h="53">
                <a:moveTo>
                  <a:pt x="110" y="53"/>
                </a:moveTo>
                <a:lnTo>
                  <a:pt x="110" y="0"/>
                </a:lnTo>
                <a:lnTo>
                  <a:pt x="0" y="0"/>
                </a:lnTo>
                <a:lnTo>
                  <a:pt x="0" y="53"/>
                </a:lnTo>
              </a:path>
            </a:pathLst>
          </a:custGeom>
          <a:noFill/>
          <a:ln w="7938">
            <a:solidFill>
              <a:srgbClr val="FFFFFF"/>
            </a:solidFill>
            <a:round/>
            <a:headEnd/>
            <a:tailEnd/>
          </a:ln>
        </p:spPr>
        <p:txBody>
          <a:bodyPr/>
          <a:lstStyle/>
          <a:p>
            <a:endParaRPr lang="en-US" sz="700">
              <a:latin typeface="Times New Roman" pitchFamily="18" charset="0"/>
            </a:endParaRPr>
          </a:p>
        </p:txBody>
      </p:sp>
      <p:sp>
        <p:nvSpPr>
          <p:cNvPr id="31791" name="Freeform 44"/>
          <p:cNvSpPr>
            <a:spLocks/>
          </p:cNvSpPr>
          <p:nvPr/>
        </p:nvSpPr>
        <p:spPr bwMode="auto">
          <a:xfrm>
            <a:off x="930275" y="3294063"/>
            <a:ext cx="784225" cy="392112"/>
          </a:xfrm>
          <a:custGeom>
            <a:avLst/>
            <a:gdLst>
              <a:gd name="T0" fmla="*/ 0 w 681"/>
              <a:gd name="T1" fmla="*/ 0 h 341"/>
              <a:gd name="T2" fmla="*/ 2147483647 w 681"/>
              <a:gd name="T3" fmla="*/ 0 h 341"/>
              <a:gd name="T4" fmla="*/ 2147483647 w 681"/>
              <a:gd name="T5" fmla="*/ 2147483647 h 341"/>
              <a:gd name="T6" fmla="*/ 0 60000 65536"/>
              <a:gd name="T7" fmla="*/ 0 60000 65536"/>
              <a:gd name="T8" fmla="*/ 0 60000 65536"/>
              <a:gd name="T9" fmla="*/ 0 w 681"/>
              <a:gd name="T10" fmla="*/ 0 h 341"/>
              <a:gd name="T11" fmla="*/ 681 w 681"/>
              <a:gd name="T12" fmla="*/ 341 h 341"/>
            </a:gdLst>
            <a:ahLst/>
            <a:cxnLst>
              <a:cxn ang="T6">
                <a:pos x="T0" y="T1"/>
              </a:cxn>
              <a:cxn ang="T7">
                <a:pos x="T2" y="T3"/>
              </a:cxn>
              <a:cxn ang="T8">
                <a:pos x="T4" y="T5"/>
              </a:cxn>
            </a:cxnLst>
            <a:rect l="T9" t="T10" r="T11" b="T12"/>
            <a:pathLst>
              <a:path w="681" h="341">
                <a:moveTo>
                  <a:pt x="0" y="0"/>
                </a:moveTo>
                <a:lnTo>
                  <a:pt x="230" y="0"/>
                </a:lnTo>
                <a:lnTo>
                  <a:pt x="681" y="341"/>
                </a:lnTo>
              </a:path>
            </a:pathLst>
          </a:custGeom>
          <a:noFill/>
          <a:ln w="7938">
            <a:solidFill>
              <a:srgbClr val="000000"/>
            </a:solidFill>
            <a:round/>
            <a:headEnd/>
            <a:tailEnd/>
          </a:ln>
        </p:spPr>
        <p:txBody>
          <a:bodyPr/>
          <a:lstStyle/>
          <a:p>
            <a:endParaRPr lang="en-US" sz="700">
              <a:latin typeface="Times New Roman" pitchFamily="18" charset="0"/>
            </a:endParaRPr>
          </a:p>
        </p:txBody>
      </p:sp>
      <p:sp>
        <p:nvSpPr>
          <p:cNvPr id="31792" name="Line 45"/>
          <p:cNvSpPr>
            <a:spLocks noChangeShapeType="1"/>
          </p:cNvSpPr>
          <p:nvPr/>
        </p:nvSpPr>
        <p:spPr bwMode="auto">
          <a:xfrm>
            <a:off x="968375" y="3981450"/>
            <a:ext cx="498475" cy="0"/>
          </a:xfrm>
          <a:prstGeom prst="line">
            <a:avLst/>
          </a:prstGeom>
          <a:noFill/>
          <a:ln w="7938">
            <a:solidFill>
              <a:srgbClr val="000000"/>
            </a:solidFill>
            <a:round/>
            <a:headEnd/>
            <a:tailEnd/>
          </a:ln>
        </p:spPr>
        <p:txBody>
          <a:bodyPr/>
          <a:lstStyle/>
          <a:p>
            <a:endParaRPr lang="en-US"/>
          </a:p>
        </p:txBody>
      </p:sp>
      <p:sp>
        <p:nvSpPr>
          <p:cNvPr id="31793" name="Freeform 46"/>
          <p:cNvSpPr>
            <a:spLocks/>
          </p:cNvSpPr>
          <p:nvPr/>
        </p:nvSpPr>
        <p:spPr bwMode="auto">
          <a:xfrm>
            <a:off x="1466850" y="3597275"/>
            <a:ext cx="65088" cy="773113"/>
          </a:xfrm>
          <a:custGeom>
            <a:avLst/>
            <a:gdLst>
              <a:gd name="T0" fmla="*/ 2147483647 w 56"/>
              <a:gd name="T1" fmla="*/ 0 h 670"/>
              <a:gd name="T2" fmla="*/ 0 w 56"/>
              <a:gd name="T3" fmla="*/ 0 h 670"/>
              <a:gd name="T4" fmla="*/ 0 w 56"/>
              <a:gd name="T5" fmla="*/ 2147483647 h 670"/>
              <a:gd name="T6" fmla="*/ 2147483647 w 56"/>
              <a:gd name="T7" fmla="*/ 2147483647 h 670"/>
              <a:gd name="T8" fmla="*/ 0 60000 65536"/>
              <a:gd name="T9" fmla="*/ 0 60000 65536"/>
              <a:gd name="T10" fmla="*/ 0 60000 65536"/>
              <a:gd name="T11" fmla="*/ 0 60000 65536"/>
              <a:gd name="T12" fmla="*/ 0 w 56"/>
              <a:gd name="T13" fmla="*/ 0 h 670"/>
              <a:gd name="T14" fmla="*/ 56 w 56"/>
              <a:gd name="T15" fmla="*/ 670 h 670"/>
            </a:gdLst>
            <a:ahLst/>
            <a:cxnLst>
              <a:cxn ang="T8">
                <a:pos x="T0" y="T1"/>
              </a:cxn>
              <a:cxn ang="T9">
                <a:pos x="T2" y="T3"/>
              </a:cxn>
              <a:cxn ang="T10">
                <a:pos x="T4" y="T5"/>
              </a:cxn>
              <a:cxn ang="T11">
                <a:pos x="T6" y="T7"/>
              </a:cxn>
            </a:cxnLst>
            <a:rect l="T12" t="T13" r="T14" b="T15"/>
            <a:pathLst>
              <a:path w="56" h="670">
                <a:moveTo>
                  <a:pt x="56" y="0"/>
                </a:moveTo>
                <a:lnTo>
                  <a:pt x="0" y="0"/>
                </a:lnTo>
                <a:lnTo>
                  <a:pt x="0" y="670"/>
                </a:lnTo>
                <a:lnTo>
                  <a:pt x="56" y="670"/>
                </a:lnTo>
              </a:path>
            </a:pathLst>
          </a:custGeom>
          <a:noFill/>
          <a:ln w="7938">
            <a:solidFill>
              <a:srgbClr val="000000"/>
            </a:solidFill>
            <a:round/>
            <a:headEnd/>
            <a:tailEnd/>
          </a:ln>
        </p:spPr>
        <p:txBody>
          <a:bodyPr/>
          <a:lstStyle/>
          <a:p>
            <a:endParaRPr lang="en-US" sz="700">
              <a:latin typeface="Times New Roman" pitchFamily="18" charset="0"/>
            </a:endParaRPr>
          </a:p>
        </p:txBody>
      </p:sp>
      <p:sp>
        <p:nvSpPr>
          <p:cNvPr id="31794" name="Freeform 47"/>
          <p:cNvSpPr>
            <a:spLocks/>
          </p:cNvSpPr>
          <p:nvPr/>
        </p:nvSpPr>
        <p:spPr bwMode="auto">
          <a:xfrm>
            <a:off x="1662113" y="3686175"/>
            <a:ext cx="127000" cy="60325"/>
          </a:xfrm>
          <a:custGeom>
            <a:avLst/>
            <a:gdLst>
              <a:gd name="T0" fmla="*/ 2147483647 w 110"/>
              <a:gd name="T1" fmla="*/ 2147483647 h 53"/>
              <a:gd name="T2" fmla="*/ 2147483647 w 110"/>
              <a:gd name="T3" fmla="*/ 0 h 53"/>
              <a:gd name="T4" fmla="*/ 0 w 110"/>
              <a:gd name="T5" fmla="*/ 0 h 53"/>
              <a:gd name="T6" fmla="*/ 0 w 110"/>
              <a:gd name="T7" fmla="*/ 2147483647 h 53"/>
              <a:gd name="T8" fmla="*/ 0 60000 65536"/>
              <a:gd name="T9" fmla="*/ 0 60000 65536"/>
              <a:gd name="T10" fmla="*/ 0 60000 65536"/>
              <a:gd name="T11" fmla="*/ 0 60000 65536"/>
              <a:gd name="T12" fmla="*/ 0 w 110"/>
              <a:gd name="T13" fmla="*/ 0 h 53"/>
              <a:gd name="T14" fmla="*/ 110 w 110"/>
              <a:gd name="T15" fmla="*/ 53 h 53"/>
            </a:gdLst>
            <a:ahLst/>
            <a:cxnLst>
              <a:cxn ang="T8">
                <a:pos x="T0" y="T1"/>
              </a:cxn>
              <a:cxn ang="T9">
                <a:pos x="T2" y="T3"/>
              </a:cxn>
              <a:cxn ang="T10">
                <a:pos x="T4" y="T5"/>
              </a:cxn>
              <a:cxn ang="T11">
                <a:pos x="T6" y="T7"/>
              </a:cxn>
            </a:cxnLst>
            <a:rect l="T12" t="T13" r="T14" b="T15"/>
            <a:pathLst>
              <a:path w="110" h="53">
                <a:moveTo>
                  <a:pt x="110" y="53"/>
                </a:moveTo>
                <a:lnTo>
                  <a:pt x="110" y="0"/>
                </a:lnTo>
                <a:lnTo>
                  <a:pt x="0" y="0"/>
                </a:lnTo>
                <a:lnTo>
                  <a:pt x="0" y="53"/>
                </a:lnTo>
              </a:path>
            </a:pathLst>
          </a:custGeom>
          <a:noFill/>
          <a:ln w="7938">
            <a:solidFill>
              <a:srgbClr val="000000"/>
            </a:solidFill>
            <a:round/>
            <a:headEnd/>
            <a:tailEnd/>
          </a:ln>
        </p:spPr>
        <p:txBody>
          <a:bodyPr/>
          <a:lstStyle/>
          <a:p>
            <a:endParaRPr lang="en-US" sz="700">
              <a:latin typeface="Times New Roman" pitchFamily="18" charset="0"/>
            </a:endParaRPr>
          </a:p>
        </p:txBody>
      </p:sp>
      <p:sp>
        <p:nvSpPr>
          <p:cNvPr id="31795" name="Rectangle 48"/>
          <p:cNvSpPr>
            <a:spLocks noChangeArrowheads="1"/>
          </p:cNvSpPr>
          <p:nvPr/>
        </p:nvSpPr>
        <p:spPr bwMode="auto">
          <a:xfrm>
            <a:off x="460375" y="5010150"/>
            <a:ext cx="654050" cy="104775"/>
          </a:xfrm>
          <a:prstGeom prst="rect">
            <a:avLst/>
          </a:prstGeom>
          <a:noFill/>
          <a:ln w="9525">
            <a:noFill/>
            <a:miter lim="800000"/>
            <a:headEnd/>
            <a:tailEnd/>
          </a:ln>
        </p:spPr>
        <p:txBody>
          <a:bodyPr wrap="none" lIns="0" tIns="0" rIns="0" bIns="0">
            <a:spAutoFit/>
          </a:bodyPr>
          <a:lstStyle/>
          <a:p>
            <a:r>
              <a:rPr lang="en-US" sz="700" b="1">
                <a:solidFill>
                  <a:srgbClr val="000000"/>
                </a:solidFill>
              </a:rPr>
              <a:t>Olfactory gland</a:t>
            </a:r>
            <a:endParaRPr lang="en-US" sz="700" b="1"/>
          </a:p>
        </p:txBody>
      </p:sp>
      <p:sp>
        <p:nvSpPr>
          <p:cNvPr id="31796" name="Rectangle 49"/>
          <p:cNvSpPr>
            <a:spLocks noChangeArrowheads="1"/>
          </p:cNvSpPr>
          <p:nvPr/>
        </p:nvSpPr>
        <p:spPr bwMode="auto">
          <a:xfrm>
            <a:off x="460375" y="5368925"/>
            <a:ext cx="280988" cy="106363"/>
          </a:xfrm>
          <a:prstGeom prst="rect">
            <a:avLst/>
          </a:prstGeom>
          <a:noFill/>
          <a:ln w="9525">
            <a:noFill/>
            <a:miter lim="800000"/>
            <a:headEnd/>
            <a:tailEnd/>
          </a:ln>
        </p:spPr>
        <p:txBody>
          <a:bodyPr wrap="none" lIns="0" tIns="0" rIns="0" bIns="0">
            <a:spAutoFit/>
          </a:bodyPr>
          <a:lstStyle/>
          <a:p>
            <a:r>
              <a:rPr lang="en-US" sz="700" b="1">
                <a:solidFill>
                  <a:srgbClr val="000000"/>
                </a:solidFill>
              </a:rPr>
              <a:t>Mucus</a:t>
            </a:r>
            <a:endParaRPr lang="en-US" sz="700" b="1"/>
          </a:p>
        </p:txBody>
      </p:sp>
      <p:sp>
        <p:nvSpPr>
          <p:cNvPr id="31797" name="Rectangle 50"/>
          <p:cNvSpPr>
            <a:spLocks noChangeArrowheads="1"/>
          </p:cNvSpPr>
          <p:nvPr/>
        </p:nvSpPr>
        <p:spPr bwMode="auto">
          <a:xfrm>
            <a:off x="527050" y="5949950"/>
            <a:ext cx="114300" cy="107950"/>
          </a:xfrm>
          <a:prstGeom prst="rect">
            <a:avLst/>
          </a:prstGeom>
          <a:noFill/>
          <a:ln w="9525">
            <a:noFill/>
            <a:miter lim="800000"/>
            <a:headEnd/>
            <a:tailEnd/>
          </a:ln>
        </p:spPr>
        <p:txBody>
          <a:bodyPr wrap="none" lIns="0" tIns="0" rIns="0" bIns="0">
            <a:spAutoFit/>
          </a:bodyPr>
          <a:lstStyle/>
          <a:p>
            <a:r>
              <a:rPr lang="en-US" sz="700" b="1">
                <a:solidFill>
                  <a:srgbClr val="000000"/>
                </a:solidFill>
              </a:rPr>
              <a:t>(b)</a:t>
            </a:r>
            <a:endParaRPr lang="en-US" sz="700" b="1"/>
          </a:p>
        </p:txBody>
      </p:sp>
      <p:sp>
        <p:nvSpPr>
          <p:cNvPr id="31798" name="Freeform 52"/>
          <p:cNvSpPr>
            <a:spLocks/>
          </p:cNvSpPr>
          <p:nvPr/>
        </p:nvSpPr>
        <p:spPr bwMode="auto">
          <a:xfrm>
            <a:off x="968375" y="4467225"/>
            <a:ext cx="806450" cy="123825"/>
          </a:xfrm>
          <a:custGeom>
            <a:avLst/>
            <a:gdLst>
              <a:gd name="T0" fmla="*/ 0 w 701"/>
              <a:gd name="T1" fmla="*/ 0 h 105"/>
              <a:gd name="T2" fmla="*/ 2147483647 w 701"/>
              <a:gd name="T3" fmla="*/ 0 h 105"/>
              <a:gd name="T4" fmla="*/ 2147483647 w 701"/>
              <a:gd name="T5" fmla="*/ 2147483647 h 105"/>
              <a:gd name="T6" fmla="*/ 0 60000 65536"/>
              <a:gd name="T7" fmla="*/ 0 60000 65536"/>
              <a:gd name="T8" fmla="*/ 0 60000 65536"/>
              <a:gd name="T9" fmla="*/ 0 w 701"/>
              <a:gd name="T10" fmla="*/ 0 h 105"/>
              <a:gd name="T11" fmla="*/ 701 w 701"/>
              <a:gd name="T12" fmla="*/ 105 h 105"/>
            </a:gdLst>
            <a:ahLst/>
            <a:cxnLst>
              <a:cxn ang="T6">
                <a:pos x="T0" y="T1"/>
              </a:cxn>
              <a:cxn ang="T7">
                <a:pos x="T2" y="T3"/>
              </a:cxn>
              <a:cxn ang="T8">
                <a:pos x="T4" y="T5"/>
              </a:cxn>
            </a:cxnLst>
            <a:rect l="T9" t="T10" r="T11" b="T12"/>
            <a:pathLst>
              <a:path w="701" h="105">
                <a:moveTo>
                  <a:pt x="0" y="0"/>
                </a:moveTo>
                <a:lnTo>
                  <a:pt x="346" y="0"/>
                </a:lnTo>
                <a:lnTo>
                  <a:pt x="701" y="105"/>
                </a:lnTo>
              </a:path>
            </a:pathLst>
          </a:custGeom>
          <a:noFill/>
          <a:ln w="7938">
            <a:solidFill>
              <a:srgbClr val="000000"/>
            </a:solidFill>
            <a:round/>
            <a:headEnd/>
            <a:tailEnd/>
          </a:ln>
        </p:spPr>
        <p:txBody>
          <a:bodyPr/>
          <a:lstStyle/>
          <a:p>
            <a:endParaRPr lang="en-US" sz="700">
              <a:latin typeface="Times New Roman" pitchFamily="18" charset="0"/>
            </a:endParaRPr>
          </a:p>
        </p:txBody>
      </p:sp>
      <p:sp>
        <p:nvSpPr>
          <p:cNvPr id="31799" name="Line 53"/>
          <p:cNvSpPr>
            <a:spLocks noChangeShapeType="1"/>
          </p:cNvSpPr>
          <p:nvPr/>
        </p:nvSpPr>
        <p:spPr bwMode="auto">
          <a:xfrm>
            <a:off x="1570038" y="4827588"/>
            <a:ext cx="1587" cy="1587"/>
          </a:xfrm>
          <a:prstGeom prst="line">
            <a:avLst/>
          </a:prstGeom>
          <a:noFill/>
          <a:ln w="7938">
            <a:solidFill>
              <a:srgbClr val="000000"/>
            </a:solidFill>
            <a:round/>
            <a:headEnd/>
            <a:tailEnd/>
          </a:ln>
        </p:spPr>
        <p:txBody>
          <a:bodyPr/>
          <a:lstStyle/>
          <a:p>
            <a:endParaRPr lang="en-US"/>
          </a:p>
        </p:txBody>
      </p:sp>
      <p:sp>
        <p:nvSpPr>
          <p:cNvPr id="31800" name="Line 54"/>
          <p:cNvSpPr>
            <a:spLocks noChangeShapeType="1"/>
          </p:cNvSpPr>
          <p:nvPr/>
        </p:nvSpPr>
        <p:spPr bwMode="auto">
          <a:xfrm>
            <a:off x="1008063" y="4687888"/>
            <a:ext cx="577850" cy="0"/>
          </a:xfrm>
          <a:prstGeom prst="line">
            <a:avLst/>
          </a:prstGeom>
          <a:noFill/>
          <a:ln w="7938">
            <a:solidFill>
              <a:srgbClr val="000000"/>
            </a:solidFill>
            <a:round/>
            <a:headEnd/>
            <a:tailEnd/>
          </a:ln>
        </p:spPr>
        <p:txBody>
          <a:bodyPr/>
          <a:lstStyle/>
          <a:p>
            <a:endParaRPr lang="en-US"/>
          </a:p>
        </p:txBody>
      </p:sp>
      <p:sp>
        <p:nvSpPr>
          <p:cNvPr id="31801" name="Freeform 55"/>
          <p:cNvSpPr>
            <a:spLocks/>
          </p:cNvSpPr>
          <p:nvPr/>
        </p:nvSpPr>
        <p:spPr bwMode="auto">
          <a:xfrm>
            <a:off x="1152525" y="5186363"/>
            <a:ext cx="542925" cy="44450"/>
          </a:xfrm>
          <a:custGeom>
            <a:avLst/>
            <a:gdLst>
              <a:gd name="T0" fmla="*/ 0 w 470"/>
              <a:gd name="T1" fmla="*/ 2147483647 h 38"/>
              <a:gd name="T2" fmla="*/ 2147483647 w 470"/>
              <a:gd name="T3" fmla="*/ 2147483647 h 38"/>
              <a:gd name="T4" fmla="*/ 2147483647 w 470"/>
              <a:gd name="T5" fmla="*/ 0 h 38"/>
              <a:gd name="T6" fmla="*/ 0 60000 65536"/>
              <a:gd name="T7" fmla="*/ 0 60000 65536"/>
              <a:gd name="T8" fmla="*/ 0 60000 65536"/>
              <a:gd name="T9" fmla="*/ 0 w 470"/>
              <a:gd name="T10" fmla="*/ 0 h 38"/>
              <a:gd name="T11" fmla="*/ 470 w 470"/>
              <a:gd name="T12" fmla="*/ 38 h 38"/>
            </a:gdLst>
            <a:ahLst/>
            <a:cxnLst>
              <a:cxn ang="T6">
                <a:pos x="T0" y="T1"/>
              </a:cxn>
              <a:cxn ang="T7">
                <a:pos x="T2" y="T3"/>
              </a:cxn>
              <a:cxn ang="T8">
                <a:pos x="T4" y="T5"/>
              </a:cxn>
            </a:cxnLst>
            <a:rect l="T9" t="T10" r="T11" b="T12"/>
            <a:pathLst>
              <a:path w="470" h="38">
                <a:moveTo>
                  <a:pt x="0" y="38"/>
                </a:moveTo>
                <a:lnTo>
                  <a:pt x="283" y="38"/>
                </a:lnTo>
                <a:lnTo>
                  <a:pt x="470" y="0"/>
                </a:lnTo>
              </a:path>
            </a:pathLst>
          </a:custGeom>
          <a:noFill/>
          <a:ln w="7938">
            <a:solidFill>
              <a:srgbClr val="000000"/>
            </a:solidFill>
            <a:round/>
            <a:headEnd/>
            <a:tailEnd/>
          </a:ln>
        </p:spPr>
        <p:txBody>
          <a:bodyPr/>
          <a:lstStyle/>
          <a:p>
            <a:endParaRPr lang="en-US" sz="700">
              <a:latin typeface="Times New Roman" pitchFamily="18" charset="0"/>
            </a:endParaRPr>
          </a:p>
        </p:txBody>
      </p:sp>
      <p:sp>
        <p:nvSpPr>
          <p:cNvPr id="31802" name="Freeform 56"/>
          <p:cNvSpPr>
            <a:spLocks/>
          </p:cNvSpPr>
          <p:nvPr/>
        </p:nvSpPr>
        <p:spPr bwMode="auto">
          <a:xfrm>
            <a:off x="844550" y="5267325"/>
            <a:ext cx="936625" cy="171450"/>
          </a:xfrm>
          <a:custGeom>
            <a:avLst/>
            <a:gdLst>
              <a:gd name="T0" fmla="*/ 0 w 814"/>
              <a:gd name="T1" fmla="*/ 2147483647 h 151"/>
              <a:gd name="T2" fmla="*/ 2147483647 w 814"/>
              <a:gd name="T3" fmla="*/ 2147483647 h 151"/>
              <a:gd name="T4" fmla="*/ 2147483647 w 814"/>
              <a:gd name="T5" fmla="*/ 0 h 151"/>
              <a:gd name="T6" fmla="*/ 0 60000 65536"/>
              <a:gd name="T7" fmla="*/ 0 60000 65536"/>
              <a:gd name="T8" fmla="*/ 0 60000 65536"/>
              <a:gd name="T9" fmla="*/ 0 w 814"/>
              <a:gd name="T10" fmla="*/ 0 h 151"/>
              <a:gd name="T11" fmla="*/ 814 w 814"/>
              <a:gd name="T12" fmla="*/ 151 h 151"/>
            </a:gdLst>
            <a:ahLst/>
            <a:cxnLst>
              <a:cxn ang="T6">
                <a:pos x="T0" y="T1"/>
              </a:cxn>
              <a:cxn ang="T7">
                <a:pos x="T2" y="T3"/>
              </a:cxn>
              <a:cxn ang="T8">
                <a:pos x="T4" y="T5"/>
              </a:cxn>
            </a:cxnLst>
            <a:rect l="T9" t="T10" r="T11" b="T12"/>
            <a:pathLst>
              <a:path w="814" h="151">
                <a:moveTo>
                  <a:pt x="0" y="151"/>
                </a:moveTo>
                <a:lnTo>
                  <a:pt x="557" y="151"/>
                </a:lnTo>
                <a:lnTo>
                  <a:pt x="814" y="0"/>
                </a:lnTo>
              </a:path>
            </a:pathLst>
          </a:custGeom>
          <a:noFill/>
          <a:ln w="7938">
            <a:solidFill>
              <a:srgbClr val="000000"/>
            </a:solidFill>
            <a:round/>
            <a:headEnd/>
            <a:tailEnd/>
          </a:ln>
        </p:spPr>
        <p:txBody>
          <a:bodyPr/>
          <a:lstStyle/>
          <a:p>
            <a:endParaRPr lang="en-US" sz="700">
              <a:latin typeface="Times New Roman" pitchFamily="18" charset="0"/>
            </a:endParaRPr>
          </a:p>
        </p:txBody>
      </p:sp>
      <p:sp>
        <p:nvSpPr>
          <p:cNvPr id="31803" name="Line 57"/>
          <p:cNvSpPr>
            <a:spLocks noChangeShapeType="1"/>
          </p:cNvSpPr>
          <p:nvPr/>
        </p:nvSpPr>
        <p:spPr bwMode="auto">
          <a:xfrm>
            <a:off x="781050" y="5614988"/>
            <a:ext cx="1389063" cy="0"/>
          </a:xfrm>
          <a:prstGeom prst="line">
            <a:avLst/>
          </a:prstGeom>
          <a:noFill/>
          <a:ln w="7938">
            <a:solidFill>
              <a:srgbClr val="000000"/>
            </a:solidFill>
            <a:round/>
            <a:headEnd/>
            <a:tailEnd/>
          </a:ln>
        </p:spPr>
        <p:txBody>
          <a:bodyPr/>
          <a:lstStyle/>
          <a:p>
            <a:endParaRPr lang="en-US"/>
          </a:p>
        </p:txBody>
      </p:sp>
      <p:sp>
        <p:nvSpPr>
          <p:cNvPr id="31804" name="Rectangle 58"/>
          <p:cNvSpPr>
            <a:spLocks noChangeArrowheads="1"/>
          </p:cNvSpPr>
          <p:nvPr/>
        </p:nvSpPr>
        <p:spPr bwMode="auto">
          <a:xfrm>
            <a:off x="460375" y="1781175"/>
            <a:ext cx="604838" cy="106363"/>
          </a:xfrm>
          <a:prstGeom prst="rect">
            <a:avLst/>
          </a:prstGeom>
          <a:noFill/>
          <a:ln w="9525">
            <a:noFill/>
            <a:miter lim="800000"/>
            <a:headEnd/>
            <a:tailEnd/>
          </a:ln>
        </p:spPr>
        <p:txBody>
          <a:bodyPr wrap="none" lIns="0" tIns="0" rIns="0" bIns="0">
            <a:spAutoFit/>
          </a:bodyPr>
          <a:lstStyle/>
          <a:p>
            <a:r>
              <a:rPr lang="en-US" sz="700" b="1">
                <a:solidFill>
                  <a:srgbClr val="000000"/>
                </a:solidFill>
              </a:rPr>
              <a:t>Olfactory bulb</a:t>
            </a:r>
            <a:endParaRPr lang="en-US" sz="700" b="1"/>
          </a:p>
        </p:txBody>
      </p:sp>
      <p:sp>
        <p:nvSpPr>
          <p:cNvPr id="31805" name="Line 59"/>
          <p:cNvSpPr>
            <a:spLocks noChangeShapeType="1"/>
          </p:cNvSpPr>
          <p:nvPr/>
        </p:nvSpPr>
        <p:spPr bwMode="auto">
          <a:xfrm>
            <a:off x="1122363" y="1849438"/>
            <a:ext cx="766762" cy="1587"/>
          </a:xfrm>
          <a:prstGeom prst="line">
            <a:avLst/>
          </a:prstGeom>
          <a:noFill/>
          <a:ln w="7938">
            <a:solidFill>
              <a:srgbClr val="000000"/>
            </a:solidFill>
            <a:round/>
            <a:headEnd/>
            <a:tailEnd/>
          </a:ln>
        </p:spPr>
        <p:txBody>
          <a:bodyPr/>
          <a:lstStyle/>
          <a:p>
            <a:endParaRPr lang="en-US"/>
          </a:p>
        </p:txBody>
      </p:sp>
      <p:sp>
        <p:nvSpPr>
          <p:cNvPr id="31806" name="Line 62"/>
          <p:cNvSpPr>
            <a:spLocks noChangeShapeType="1"/>
          </p:cNvSpPr>
          <p:nvPr/>
        </p:nvSpPr>
        <p:spPr bwMode="auto">
          <a:xfrm flipH="1">
            <a:off x="1733550" y="5484813"/>
            <a:ext cx="198438" cy="131762"/>
          </a:xfrm>
          <a:prstGeom prst="line">
            <a:avLst/>
          </a:prstGeom>
          <a:noFill/>
          <a:ln w="7938">
            <a:solidFill>
              <a:srgbClr val="000000"/>
            </a:solidFill>
            <a:round/>
            <a:headEnd/>
            <a:tailEnd/>
          </a:ln>
        </p:spPr>
        <p:txBody>
          <a:bodyPr/>
          <a:lstStyle/>
          <a:p>
            <a:endParaRPr lang="en-US"/>
          </a:p>
        </p:txBody>
      </p:sp>
      <p:sp>
        <p:nvSpPr>
          <p:cNvPr id="31807" name="Freeform 63"/>
          <p:cNvSpPr>
            <a:spLocks/>
          </p:cNvSpPr>
          <p:nvPr/>
        </p:nvSpPr>
        <p:spPr bwMode="auto">
          <a:xfrm>
            <a:off x="1466850" y="5194300"/>
            <a:ext cx="641350" cy="36513"/>
          </a:xfrm>
          <a:custGeom>
            <a:avLst/>
            <a:gdLst>
              <a:gd name="T0" fmla="*/ 0 w 557"/>
              <a:gd name="T1" fmla="*/ 2147483647 h 33"/>
              <a:gd name="T2" fmla="*/ 2147483647 w 557"/>
              <a:gd name="T3" fmla="*/ 2147483647 h 33"/>
              <a:gd name="T4" fmla="*/ 2147483647 w 557"/>
              <a:gd name="T5" fmla="*/ 0 h 33"/>
              <a:gd name="T6" fmla="*/ 0 60000 65536"/>
              <a:gd name="T7" fmla="*/ 0 60000 65536"/>
              <a:gd name="T8" fmla="*/ 0 60000 65536"/>
              <a:gd name="T9" fmla="*/ 0 w 557"/>
              <a:gd name="T10" fmla="*/ 0 h 33"/>
              <a:gd name="T11" fmla="*/ 557 w 557"/>
              <a:gd name="T12" fmla="*/ 33 h 33"/>
            </a:gdLst>
            <a:ahLst/>
            <a:cxnLst>
              <a:cxn ang="T6">
                <a:pos x="T0" y="T1"/>
              </a:cxn>
              <a:cxn ang="T7">
                <a:pos x="T2" y="T3"/>
              </a:cxn>
              <a:cxn ang="T8">
                <a:pos x="T4" y="T5"/>
              </a:cxn>
            </a:cxnLst>
            <a:rect l="T9" t="T10" r="T11" b="T12"/>
            <a:pathLst>
              <a:path w="557" h="33">
                <a:moveTo>
                  <a:pt x="0" y="33"/>
                </a:moveTo>
                <a:lnTo>
                  <a:pt x="387" y="33"/>
                </a:lnTo>
                <a:lnTo>
                  <a:pt x="557" y="0"/>
                </a:lnTo>
              </a:path>
            </a:pathLst>
          </a:custGeom>
          <a:noFill/>
          <a:ln w="7938">
            <a:solidFill>
              <a:srgbClr val="000000"/>
            </a:solidFill>
            <a:round/>
            <a:headEnd/>
            <a:tailEnd/>
          </a:ln>
        </p:spPr>
        <p:txBody>
          <a:bodyPr/>
          <a:lstStyle/>
          <a:p>
            <a:endParaRPr lang="en-US" sz="700">
              <a:latin typeface="Times New Roman" pitchFamily="18" charset="0"/>
            </a:endParaRPr>
          </a:p>
        </p:txBody>
      </p:sp>
      <p:sp>
        <p:nvSpPr>
          <p:cNvPr id="31808" name="Line 64"/>
          <p:cNvSpPr>
            <a:spLocks noChangeShapeType="1"/>
          </p:cNvSpPr>
          <p:nvPr/>
        </p:nvSpPr>
        <p:spPr bwMode="auto">
          <a:xfrm>
            <a:off x="1176338" y="5062538"/>
            <a:ext cx="774700" cy="4762"/>
          </a:xfrm>
          <a:prstGeom prst="line">
            <a:avLst/>
          </a:prstGeom>
          <a:noFill/>
          <a:ln w="7938">
            <a:solidFill>
              <a:srgbClr val="000000"/>
            </a:solidFill>
            <a:round/>
            <a:headEnd/>
            <a:tailEnd/>
          </a:ln>
        </p:spPr>
        <p:txBody>
          <a:bodyPr/>
          <a:lstStyle/>
          <a:p>
            <a:endParaRPr lang="en-US"/>
          </a:p>
        </p:txBody>
      </p:sp>
      <p:sp>
        <p:nvSpPr>
          <p:cNvPr id="31809" name="Line 65"/>
          <p:cNvSpPr>
            <a:spLocks noChangeShapeType="1"/>
          </p:cNvSpPr>
          <p:nvPr/>
        </p:nvSpPr>
        <p:spPr bwMode="auto">
          <a:xfrm>
            <a:off x="1090613" y="4918075"/>
            <a:ext cx="528637" cy="0"/>
          </a:xfrm>
          <a:prstGeom prst="line">
            <a:avLst/>
          </a:prstGeom>
          <a:noFill/>
          <a:ln w="7938">
            <a:solidFill>
              <a:srgbClr val="000000"/>
            </a:solidFill>
            <a:round/>
            <a:headEnd/>
            <a:tailEnd/>
          </a:ln>
        </p:spPr>
        <p:txBody>
          <a:bodyPr/>
          <a:lstStyle/>
          <a:p>
            <a:endParaRPr lang="en-US"/>
          </a:p>
        </p:txBody>
      </p:sp>
      <p:sp>
        <p:nvSpPr>
          <p:cNvPr id="31810" name="Line 66"/>
          <p:cNvSpPr>
            <a:spLocks noChangeShapeType="1"/>
          </p:cNvSpPr>
          <p:nvPr/>
        </p:nvSpPr>
        <p:spPr bwMode="auto">
          <a:xfrm flipH="1" flipV="1">
            <a:off x="1374775" y="4687888"/>
            <a:ext cx="361950" cy="131762"/>
          </a:xfrm>
          <a:prstGeom prst="line">
            <a:avLst/>
          </a:prstGeom>
          <a:noFill/>
          <a:ln w="7938">
            <a:solidFill>
              <a:srgbClr val="000000"/>
            </a:solidFill>
            <a:round/>
            <a:headEnd/>
            <a:tailEnd/>
          </a:ln>
        </p:spPr>
        <p:txBody>
          <a:bodyPr/>
          <a:lstStyle/>
          <a:p>
            <a:endParaRPr lang="en-US"/>
          </a:p>
        </p:txBody>
      </p:sp>
      <p:sp>
        <p:nvSpPr>
          <p:cNvPr id="31811" name="Text Box 67"/>
          <p:cNvSpPr txBox="1">
            <a:spLocks noChangeArrowheads="1"/>
          </p:cNvSpPr>
          <p:nvPr/>
        </p:nvSpPr>
        <p:spPr bwMode="auto">
          <a:xfrm>
            <a:off x="460375" y="3228975"/>
            <a:ext cx="681038" cy="212725"/>
          </a:xfrm>
          <a:prstGeom prst="rect">
            <a:avLst/>
          </a:prstGeom>
          <a:noFill/>
          <a:ln w="9525">
            <a:noFill/>
            <a:miter lim="800000"/>
            <a:headEnd/>
            <a:tailEnd/>
          </a:ln>
        </p:spPr>
        <p:txBody>
          <a:bodyPr wrap="none" lIns="0" tIns="0" bIns="0">
            <a:spAutoFit/>
          </a:bodyPr>
          <a:lstStyle/>
          <a:p>
            <a:r>
              <a:rPr lang="en-US" sz="700" b="1"/>
              <a:t>Olfactory</a:t>
            </a:r>
          </a:p>
          <a:p>
            <a:r>
              <a:rPr lang="en-US" sz="700" b="1"/>
              <a:t>nerve fascicle</a:t>
            </a:r>
          </a:p>
        </p:txBody>
      </p:sp>
      <p:sp>
        <p:nvSpPr>
          <p:cNvPr id="31812" name="Text Box 68"/>
          <p:cNvSpPr txBox="1">
            <a:spLocks noChangeArrowheads="1"/>
          </p:cNvSpPr>
          <p:nvPr/>
        </p:nvSpPr>
        <p:spPr bwMode="auto">
          <a:xfrm>
            <a:off x="460375" y="3916363"/>
            <a:ext cx="674688" cy="319087"/>
          </a:xfrm>
          <a:prstGeom prst="rect">
            <a:avLst/>
          </a:prstGeom>
          <a:noFill/>
          <a:ln w="9525">
            <a:noFill/>
            <a:miter lim="800000"/>
            <a:headEnd/>
            <a:tailEnd/>
          </a:ln>
        </p:spPr>
        <p:txBody>
          <a:bodyPr wrap="none" lIns="0" tIns="0" bIns="0">
            <a:spAutoFit/>
          </a:bodyPr>
          <a:lstStyle/>
          <a:p>
            <a:r>
              <a:rPr lang="en-US" sz="700" b="1"/>
              <a:t>Cribriform</a:t>
            </a:r>
          </a:p>
          <a:p>
            <a:r>
              <a:rPr lang="en-US" sz="700" b="1"/>
              <a:t>plate of</a:t>
            </a:r>
          </a:p>
          <a:p>
            <a:r>
              <a:rPr lang="en-US" sz="700" b="1"/>
              <a:t>ethmoid bone</a:t>
            </a:r>
          </a:p>
        </p:txBody>
      </p:sp>
      <p:sp>
        <p:nvSpPr>
          <p:cNvPr id="31813" name="Text Box 69"/>
          <p:cNvSpPr txBox="1">
            <a:spLocks noChangeArrowheads="1"/>
          </p:cNvSpPr>
          <p:nvPr/>
        </p:nvSpPr>
        <p:spPr bwMode="auto">
          <a:xfrm>
            <a:off x="460375" y="4625975"/>
            <a:ext cx="565150" cy="212725"/>
          </a:xfrm>
          <a:prstGeom prst="rect">
            <a:avLst/>
          </a:prstGeom>
          <a:noFill/>
          <a:ln w="9525">
            <a:noFill/>
            <a:miter lim="800000"/>
            <a:headEnd/>
            <a:tailEnd/>
          </a:ln>
        </p:spPr>
        <p:txBody>
          <a:bodyPr wrap="none" lIns="0" tIns="0" bIns="0">
            <a:spAutoFit/>
          </a:bodyPr>
          <a:lstStyle/>
          <a:p>
            <a:r>
              <a:rPr lang="en-US" sz="700" b="1"/>
              <a:t>Supporting</a:t>
            </a:r>
          </a:p>
          <a:p>
            <a:r>
              <a:rPr lang="en-US" sz="700" b="1"/>
              <a:t>cells</a:t>
            </a:r>
          </a:p>
        </p:txBody>
      </p:sp>
      <p:sp>
        <p:nvSpPr>
          <p:cNvPr id="31814" name="Text Box 70"/>
          <p:cNvSpPr txBox="1">
            <a:spLocks noChangeArrowheads="1"/>
          </p:cNvSpPr>
          <p:nvPr/>
        </p:nvSpPr>
        <p:spPr bwMode="auto">
          <a:xfrm>
            <a:off x="460375" y="5543550"/>
            <a:ext cx="527050" cy="212725"/>
          </a:xfrm>
          <a:prstGeom prst="rect">
            <a:avLst/>
          </a:prstGeom>
          <a:noFill/>
          <a:ln w="9525">
            <a:noFill/>
            <a:miter lim="800000"/>
            <a:headEnd/>
            <a:tailEnd/>
          </a:ln>
        </p:spPr>
        <p:txBody>
          <a:bodyPr wrap="none" lIns="0" tIns="0" bIns="0">
            <a:spAutoFit/>
          </a:bodyPr>
          <a:lstStyle/>
          <a:p>
            <a:r>
              <a:rPr lang="en-US" sz="700" b="1"/>
              <a:t>Odor</a:t>
            </a:r>
          </a:p>
          <a:p>
            <a:r>
              <a:rPr lang="en-US" sz="700" b="1"/>
              <a:t>molecules</a:t>
            </a:r>
          </a:p>
        </p:txBody>
      </p:sp>
      <p:sp>
        <p:nvSpPr>
          <p:cNvPr id="31815" name="Line 71"/>
          <p:cNvSpPr>
            <a:spLocks noChangeShapeType="1"/>
          </p:cNvSpPr>
          <p:nvPr/>
        </p:nvSpPr>
        <p:spPr bwMode="auto">
          <a:xfrm>
            <a:off x="963613" y="2657475"/>
            <a:ext cx="833437" cy="0"/>
          </a:xfrm>
          <a:prstGeom prst="line">
            <a:avLst/>
          </a:prstGeom>
          <a:noFill/>
          <a:ln w="7938">
            <a:solidFill>
              <a:srgbClr val="000000"/>
            </a:solidFill>
            <a:round/>
            <a:headEnd/>
            <a:tailEnd/>
          </a:ln>
        </p:spPr>
        <p:txBody>
          <a:bodyPr/>
          <a:lstStyle/>
          <a:p>
            <a:endParaRPr lang="en-US"/>
          </a:p>
        </p:txBody>
      </p:sp>
      <p:sp>
        <p:nvSpPr>
          <p:cNvPr id="31816" name="Line 72"/>
          <p:cNvSpPr>
            <a:spLocks noChangeShapeType="1"/>
          </p:cNvSpPr>
          <p:nvPr/>
        </p:nvSpPr>
        <p:spPr bwMode="auto">
          <a:xfrm>
            <a:off x="995363" y="2987675"/>
            <a:ext cx="1106487" cy="1588"/>
          </a:xfrm>
          <a:prstGeom prst="line">
            <a:avLst/>
          </a:prstGeom>
          <a:noFill/>
          <a:ln w="7938">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p>
            <a:r>
              <a:rPr lang="en-US" smtClean="0">
                <a:latin typeface="Arial" pitchFamily="34" charset="0"/>
              </a:rPr>
              <a:t>16-</a:t>
            </a:r>
            <a:fld id="{1DF454D2-39F8-4CFF-8316-E14FE43E3B3D}" type="slidenum">
              <a:rPr lang="en-US" smtClean="0">
                <a:latin typeface="Arial" pitchFamily="34" charset="0"/>
              </a:rPr>
              <a:pPr/>
              <a:t>3</a:t>
            </a:fld>
            <a:endParaRPr lang="en-US" smtClean="0">
              <a:latin typeface="Arial" pitchFamily="34" charset="0"/>
            </a:endParaRPr>
          </a:p>
        </p:txBody>
      </p:sp>
      <p:sp>
        <p:nvSpPr>
          <p:cNvPr id="5123" name="Rectangle 2"/>
          <p:cNvSpPr>
            <a:spLocks noGrp="1" noChangeArrowheads="1"/>
          </p:cNvSpPr>
          <p:nvPr>
            <p:ph type="title"/>
          </p:nvPr>
        </p:nvSpPr>
        <p:spPr>
          <a:xfrm>
            <a:off x="152400" y="0"/>
            <a:ext cx="8839200" cy="1143000"/>
          </a:xfrm>
        </p:spPr>
        <p:txBody>
          <a:bodyPr/>
          <a:lstStyle/>
          <a:p>
            <a:pPr eaLnBrk="1" hangingPunct="1"/>
            <a:r>
              <a:rPr lang="en-US" smtClean="0"/>
              <a:t>General Properties of Receptors</a:t>
            </a:r>
          </a:p>
        </p:txBody>
      </p:sp>
      <p:sp>
        <p:nvSpPr>
          <p:cNvPr id="5124" name="Rectangle 3"/>
          <p:cNvSpPr>
            <a:spLocks noGrp="1" noChangeArrowheads="1"/>
          </p:cNvSpPr>
          <p:nvPr>
            <p:ph type="body" idx="1"/>
          </p:nvPr>
        </p:nvSpPr>
        <p:spPr>
          <a:xfrm>
            <a:off x="347663" y="1011238"/>
            <a:ext cx="8582025" cy="5618162"/>
          </a:xfrm>
        </p:spPr>
        <p:txBody>
          <a:bodyPr/>
          <a:lstStyle/>
          <a:p>
            <a:pPr eaLnBrk="1" hangingPunct="1">
              <a:lnSpc>
                <a:spcPct val="90000"/>
              </a:lnSpc>
            </a:pPr>
            <a:r>
              <a:rPr lang="en-US" sz="2400" smtClean="0"/>
              <a:t>transduction – </a:t>
            </a:r>
            <a:r>
              <a:rPr lang="en-US" sz="2400" b="0" smtClean="0"/>
              <a:t>the conversion of one form of energy to another</a:t>
            </a:r>
          </a:p>
          <a:p>
            <a:pPr lvl="1" eaLnBrk="1" hangingPunct="1">
              <a:lnSpc>
                <a:spcPct val="90000"/>
              </a:lnSpc>
            </a:pPr>
            <a:r>
              <a:rPr lang="en-US" sz="2000" b="0" smtClean="0"/>
              <a:t>fundamental purpose of any sensory receptor</a:t>
            </a:r>
            <a:endParaRPr lang="en-US" sz="2000" smtClean="0"/>
          </a:p>
          <a:p>
            <a:pPr lvl="1" eaLnBrk="1" hangingPunct="1">
              <a:lnSpc>
                <a:spcPct val="90000"/>
              </a:lnSpc>
            </a:pPr>
            <a:r>
              <a:rPr lang="en-US" sz="2000" b="0" smtClean="0"/>
              <a:t>conversion of stimulus energy (light, heat, touch, sound, etc.) into nerve signals</a:t>
            </a:r>
          </a:p>
          <a:p>
            <a:pPr lvl="1" eaLnBrk="1" hangingPunct="1">
              <a:lnSpc>
                <a:spcPct val="90000"/>
              </a:lnSpc>
            </a:pPr>
            <a:r>
              <a:rPr lang="en-US" sz="2000" b="0" smtClean="0"/>
              <a:t>sense organ, gasoline engine, light bulb are all transducers</a:t>
            </a:r>
          </a:p>
          <a:p>
            <a:pPr lvl="1" eaLnBrk="1" hangingPunct="1">
              <a:lnSpc>
                <a:spcPct val="90000"/>
              </a:lnSpc>
            </a:pPr>
            <a:endParaRPr lang="en-US" sz="800" b="0" smtClean="0"/>
          </a:p>
          <a:p>
            <a:pPr eaLnBrk="1" hangingPunct="1">
              <a:lnSpc>
                <a:spcPct val="90000"/>
              </a:lnSpc>
            </a:pPr>
            <a:r>
              <a:rPr lang="en-US" sz="2400" smtClean="0"/>
              <a:t>receptor potential – </a:t>
            </a:r>
            <a:r>
              <a:rPr lang="en-US" sz="2400" b="0" smtClean="0"/>
              <a:t>small, local electrical change on a receptor cell brought about by an initial stimulus</a:t>
            </a:r>
          </a:p>
          <a:p>
            <a:pPr lvl="2" eaLnBrk="1" hangingPunct="1">
              <a:lnSpc>
                <a:spcPct val="90000"/>
              </a:lnSpc>
            </a:pPr>
            <a:r>
              <a:rPr lang="en-US" sz="2000" b="0" smtClean="0"/>
              <a:t>results in release of neurotransmitter or a volley of action potentials that generates nerve signals to the CNS</a:t>
            </a:r>
          </a:p>
          <a:p>
            <a:pPr lvl="2" eaLnBrk="1" hangingPunct="1">
              <a:lnSpc>
                <a:spcPct val="90000"/>
              </a:lnSpc>
            </a:pPr>
            <a:endParaRPr lang="en-US" sz="800" b="0" smtClean="0"/>
          </a:p>
          <a:p>
            <a:pPr eaLnBrk="1" hangingPunct="1">
              <a:lnSpc>
                <a:spcPct val="90000"/>
              </a:lnSpc>
            </a:pPr>
            <a:r>
              <a:rPr lang="en-US" sz="2400" smtClean="0"/>
              <a:t>sensation</a:t>
            </a:r>
            <a:r>
              <a:rPr lang="en-US" sz="2400" b="0" smtClean="0"/>
              <a:t> – a subjective awareness of the stimulus</a:t>
            </a:r>
          </a:p>
          <a:p>
            <a:pPr lvl="1" eaLnBrk="1" hangingPunct="1">
              <a:lnSpc>
                <a:spcPct val="90000"/>
              </a:lnSpc>
            </a:pPr>
            <a:r>
              <a:rPr lang="en-US" sz="2000" b="0" smtClean="0"/>
              <a:t>most sensory signals delivered to the CNS produce no conscious sensation</a:t>
            </a:r>
          </a:p>
          <a:p>
            <a:pPr lvl="2" eaLnBrk="1" hangingPunct="1">
              <a:lnSpc>
                <a:spcPct val="90000"/>
              </a:lnSpc>
            </a:pPr>
            <a:r>
              <a:rPr lang="en-US" sz="2000" b="0" smtClean="0"/>
              <a:t>filtered out in the brainstem</a:t>
            </a:r>
          </a:p>
          <a:p>
            <a:pPr lvl="2" eaLnBrk="1" hangingPunct="1">
              <a:lnSpc>
                <a:spcPct val="90000"/>
              </a:lnSpc>
            </a:pPr>
            <a:r>
              <a:rPr lang="en-US" sz="2000" b="0" smtClean="0"/>
              <a:t>some do not require conscious awareness like pH and body temperature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p>
            <a:r>
              <a:rPr lang="en-US" smtClean="0">
                <a:latin typeface="Arial" pitchFamily="34" charset="0"/>
              </a:rPr>
              <a:t>16-</a:t>
            </a:r>
            <a:fld id="{1BF7D286-9B8A-42E6-8E02-362977B694A3}" type="slidenum">
              <a:rPr lang="en-US" smtClean="0">
                <a:latin typeface="Arial" pitchFamily="34" charset="0"/>
              </a:rPr>
              <a:pPr/>
              <a:t>30</a:t>
            </a:fld>
            <a:endParaRPr lang="en-US" smtClean="0">
              <a:latin typeface="Arial" pitchFamily="34" charset="0"/>
            </a:endParaRPr>
          </a:p>
        </p:txBody>
      </p:sp>
      <p:sp>
        <p:nvSpPr>
          <p:cNvPr id="32771" name="Rectangle 2"/>
          <p:cNvSpPr>
            <a:spLocks noGrp="1" noChangeArrowheads="1"/>
          </p:cNvSpPr>
          <p:nvPr>
            <p:ph type="title"/>
          </p:nvPr>
        </p:nvSpPr>
        <p:spPr>
          <a:xfrm>
            <a:off x="0" y="300038"/>
            <a:ext cx="9144000" cy="1000125"/>
          </a:xfrm>
        </p:spPr>
        <p:txBody>
          <a:bodyPr/>
          <a:lstStyle/>
          <a:p>
            <a:pPr eaLnBrk="1" hangingPunct="1"/>
            <a:r>
              <a:rPr lang="en-US" smtClean="0"/>
              <a:t>Smell - Physiology</a:t>
            </a:r>
          </a:p>
        </p:txBody>
      </p:sp>
      <p:sp>
        <p:nvSpPr>
          <p:cNvPr id="32772" name="Rectangle 3"/>
          <p:cNvSpPr>
            <a:spLocks noGrp="1" noChangeArrowheads="1"/>
          </p:cNvSpPr>
          <p:nvPr>
            <p:ph type="body" idx="1"/>
          </p:nvPr>
        </p:nvSpPr>
        <p:spPr>
          <a:xfrm>
            <a:off x="609600" y="1304925"/>
            <a:ext cx="8248650" cy="5138738"/>
          </a:xfrm>
        </p:spPr>
        <p:txBody>
          <a:bodyPr/>
          <a:lstStyle/>
          <a:p>
            <a:pPr eaLnBrk="1" hangingPunct="1"/>
            <a:r>
              <a:rPr lang="en-US" sz="2400" b="0" smtClean="0"/>
              <a:t>humans have a poorer sense of smell than most other mammals</a:t>
            </a:r>
          </a:p>
          <a:p>
            <a:pPr lvl="1" eaLnBrk="1" hangingPunct="1"/>
            <a:r>
              <a:rPr lang="en-US" sz="2000" b="0" smtClean="0"/>
              <a:t>women more sensitive to odors than men</a:t>
            </a:r>
          </a:p>
          <a:p>
            <a:pPr lvl="1" eaLnBrk="1" hangingPunct="1"/>
            <a:r>
              <a:rPr lang="en-US" sz="2000" b="0" smtClean="0"/>
              <a:t>highly important to social interaction</a:t>
            </a:r>
          </a:p>
          <a:p>
            <a:pPr lvl="1" eaLnBrk="1" hangingPunct="1"/>
            <a:endParaRPr lang="en-US" sz="800" b="0" smtClean="0"/>
          </a:p>
          <a:p>
            <a:pPr eaLnBrk="1" hangingPunct="1"/>
            <a:r>
              <a:rPr lang="en-US" sz="2400" smtClean="0"/>
              <a:t>odorant molecules </a:t>
            </a:r>
            <a:r>
              <a:rPr lang="en-US" sz="2400" b="0" smtClean="0"/>
              <a:t>bind to membrane receptor on      olfactory hair</a:t>
            </a:r>
          </a:p>
          <a:p>
            <a:pPr lvl="1" eaLnBrk="1" hangingPunct="1"/>
            <a:r>
              <a:rPr lang="en-US" sz="2000" b="0" smtClean="0"/>
              <a:t>hydrophilic - diffuse through mucus </a:t>
            </a:r>
          </a:p>
          <a:p>
            <a:pPr lvl="1" eaLnBrk="1" hangingPunct="1"/>
            <a:r>
              <a:rPr lang="en-US" sz="2000" b="0" smtClean="0"/>
              <a:t>hydrophobic - transported by odorant-binding protein in mucus</a:t>
            </a:r>
          </a:p>
          <a:p>
            <a:pPr lvl="1" eaLnBrk="1" hangingPunct="1"/>
            <a:endParaRPr lang="en-US" sz="800" b="0" smtClean="0"/>
          </a:p>
          <a:p>
            <a:pPr eaLnBrk="1" hangingPunct="1"/>
            <a:r>
              <a:rPr lang="en-US" sz="2400" b="0" smtClean="0"/>
              <a:t>activate G protein and cAMP system</a:t>
            </a:r>
          </a:p>
          <a:p>
            <a:pPr eaLnBrk="1" hangingPunct="1"/>
            <a:endParaRPr lang="en-US" sz="800" b="0" smtClean="0"/>
          </a:p>
          <a:p>
            <a:pPr eaLnBrk="1" hangingPunct="1"/>
            <a:r>
              <a:rPr lang="en-US" sz="2400" b="0" smtClean="0"/>
              <a:t>opens ion channels for Na</a:t>
            </a:r>
            <a:r>
              <a:rPr lang="en-US" sz="2400" b="0" baseline="30000" smtClean="0"/>
              <a:t>+</a:t>
            </a:r>
            <a:r>
              <a:rPr lang="en-US" sz="2400" b="0" smtClean="0"/>
              <a:t> or Ca</a:t>
            </a:r>
            <a:r>
              <a:rPr lang="en-US" sz="2400" b="0" baseline="30000" smtClean="0"/>
              <a:t>2+</a:t>
            </a:r>
          </a:p>
          <a:p>
            <a:pPr lvl="1" eaLnBrk="1" hangingPunct="1"/>
            <a:r>
              <a:rPr lang="en-US" sz="2000" b="0" smtClean="0"/>
              <a:t>depolarizes membrane and creates receptor potential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p>
            <a:r>
              <a:rPr lang="en-US" smtClean="0">
                <a:latin typeface="Arial" pitchFamily="34" charset="0"/>
              </a:rPr>
              <a:t>16-</a:t>
            </a:r>
            <a:fld id="{B0835205-F898-48EA-A8EC-5727560D422C}" type="slidenum">
              <a:rPr lang="en-US" smtClean="0">
                <a:latin typeface="Arial" pitchFamily="34" charset="0"/>
              </a:rPr>
              <a:pPr/>
              <a:t>31</a:t>
            </a:fld>
            <a:endParaRPr lang="en-US" smtClean="0">
              <a:latin typeface="Arial" pitchFamily="34" charset="0"/>
            </a:endParaRPr>
          </a:p>
        </p:txBody>
      </p:sp>
      <p:sp>
        <p:nvSpPr>
          <p:cNvPr id="33795" name="Rectangle 2"/>
          <p:cNvSpPr>
            <a:spLocks noGrp="1" noChangeArrowheads="1"/>
          </p:cNvSpPr>
          <p:nvPr>
            <p:ph type="title"/>
          </p:nvPr>
        </p:nvSpPr>
        <p:spPr>
          <a:xfrm>
            <a:off x="0" y="0"/>
            <a:ext cx="9144000" cy="1000125"/>
          </a:xfrm>
        </p:spPr>
        <p:txBody>
          <a:bodyPr/>
          <a:lstStyle/>
          <a:p>
            <a:pPr eaLnBrk="1" hangingPunct="1"/>
            <a:r>
              <a:rPr lang="en-US" smtClean="0"/>
              <a:t>Smell - Physiology</a:t>
            </a:r>
          </a:p>
        </p:txBody>
      </p:sp>
      <p:sp>
        <p:nvSpPr>
          <p:cNvPr id="33796" name="Rectangle 3"/>
          <p:cNvSpPr>
            <a:spLocks noGrp="1" noChangeArrowheads="1"/>
          </p:cNvSpPr>
          <p:nvPr>
            <p:ph type="body" idx="1"/>
          </p:nvPr>
        </p:nvSpPr>
        <p:spPr>
          <a:xfrm>
            <a:off x="581025" y="919163"/>
            <a:ext cx="8248650" cy="5753100"/>
          </a:xfrm>
        </p:spPr>
        <p:txBody>
          <a:bodyPr/>
          <a:lstStyle/>
          <a:p>
            <a:pPr eaLnBrk="1" hangingPunct="1"/>
            <a:r>
              <a:rPr lang="en-US" sz="2400" b="0" smtClean="0"/>
              <a:t>action potential travels to brain </a:t>
            </a:r>
            <a:endParaRPr lang="en-US" sz="800" b="0" smtClean="0"/>
          </a:p>
          <a:p>
            <a:pPr eaLnBrk="1" hangingPunct="1"/>
            <a:endParaRPr lang="en-US" sz="800" b="0" smtClean="0"/>
          </a:p>
          <a:p>
            <a:pPr eaLnBrk="1" hangingPunct="1"/>
            <a:r>
              <a:rPr lang="en-US" sz="2400" b="0" smtClean="0"/>
              <a:t>olfactory receptors adapt quickly </a:t>
            </a:r>
          </a:p>
          <a:p>
            <a:pPr lvl="1" eaLnBrk="1" hangingPunct="1"/>
            <a:r>
              <a:rPr lang="en-US" sz="2000" b="0" smtClean="0"/>
              <a:t>due to synaptic inhibition in olfactory bulbs</a:t>
            </a:r>
          </a:p>
          <a:p>
            <a:pPr lvl="1" eaLnBrk="1" hangingPunct="1"/>
            <a:endParaRPr lang="en-US" sz="800" b="0" smtClean="0"/>
          </a:p>
          <a:p>
            <a:pPr eaLnBrk="1" hangingPunct="1"/>
            <a:r>
              <a:rPr lang="en-US" sz="2400" b="0" smtClean="0"/>
              <a:t>some odorants act on nociceptors of the trigeminal nerve</a:t>
            </a:r>
          </a:p>
          <a:p>
            <a:pPr lvl="1" eaLnBrk="1" hangingPunct="1"/>
            <a:r>
              <a:rPr lang="en-US" sz="2000" b="0" smtClean="0"/>
              <a:t>ammonia, menthol, chlorine, and capsaicin of hot peppers</a:t>
            </a:r>
          </a:p>
          <a:p>
            <a:pPr lvl="1" eaLnBrk="1" hangingPunct="1"/>
            <a:endParaRPr lang="en-US" sz="1800" b="0" smtClean="0"/>
          </a:p>
          <a:p>
            <a:pPr eaLnBrk="1" hangingPunct="1"/>
            <a:r>
              <a:rPr lang="en-US" sz="2400" smtClean="0"/>
              <a:t>Human Pheromones</a:t>
            </a:r>
          </a:p>
          <a:p>
            <a:pPr lvl="1" eaLnBrk="1" hangingPunct="1"/>
            <a:r>
              <a:rPr lang="en-US" sz="2000" b="0" smtClean="0"/>
              <a:t>human body odors may affect sexual behavior</a:t>
            </a:r>
          </a:p>
          <a:p>
            <a:pPr lvl="1" eaLnBrk="1" hangingPunct="1"/>
            <a:r>
              <a:rPr lang="en-US" sz="2000" b="0" smtClean="0"/>
              <a:t>a person’s sweat and vaginal secretions affect other people’s sexual physiology</a:t>
            </a:r>
          </a:p>
          <a:p>
            <a:pPr lvl="2" eaLnBrk="1" hangingPunct="1"/>
            <a:r>
              <a:rPr lang="en-US" sz="1800" b="0" smtClean="0"/>
              <a:t>dormitory effect</a:t>
            </a:r>
          </a:p>
          <a:p>
            <a:pPr lvl="1" eaLnBrk="1" hangingPunct="1"/>
            <a:r>
              <a:rPr lang="en-US" sz="2000" b="0" smtClean="0"/>
              <a:t>presence of men seems to influence female ovulation</a:t>
            </a:r>
          </a:p>
          <a:p>
            <a:pPr lvl="1" eaLnBrk="1" hangingPunct="1"/>
            <a:r>
              <a:rPr lang="en-US" sz="2000" b="0" smtClean="0"/>
              <a:t>ovulating women’s vaginal secretions contain pheromones called </a:t>
            </a:r>
            <a:r>
              <a:rPr lang="en-US" sz="2000" smtClean="0"/>
              <a:t>copulines</a:t>
            </a:r>
            <a:r>
              <a:rPr lang="en-US" sz="2000" b="0" smtClean="0"/>
              <a:t>, that have been shown to raise men’s testosterone level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p>
            <a:r>
              <a:rPr lang="en-US" smtClean="0">
                <a:latin typeface="Arial" pitchFamily="34" charset="0"/>
              </a:rPr>
              <a:t>16-</a:t>
            </a:r>
            <a:fld id="{9CB92BF2-EBA1-40E5-8F40-AF13CCED7F0F}" type="slidenum">
              <a:rPr lang="en-US" smtClean="0">
                <a:latin typeface="Arial" pitchFamily="34" charset="0"/>
              </a:rPr>
              <a:pPr/>
              <a:t>32</a:t>
            </a:fld>
            <a:endParaRPr lang="en-US" smtClean="0">
              <a:latin typeface="Arial" pitchFamily="34" charset="0"/>
            </a:endParaRPr>
          </a:p>
        </p:txBody>
      </p:sp>
      <p:sp>
        <p:nvSpPr>
          <p:cNvPr id="34819" name="Rectangle 2"/>
          <p:cNvSpPr>
            <a:spLocks noGrp="1" noChangeArrowheads="1"/>
          </p:cNvSpPr>
          <p:nvPr>
            <p:ph type="title"/>
          </p:nvPr>
        </p:nvSpPr>
        <p:spPr>
          <a:xfrm>
            <a:off x="0" y="0"/>
            <a:ext cx="9144000" cy="1143000"/>
          </a:xfrm>
        </p:spPr>
        <p:txBody>
          <a:bodyPr/>
          <a:lstStyle/>
          <a:p>
            <a:pPr eaLnBrk="1" hangingPunct="1"/>
            <a:r>
              <a:rPr lang="en-US" smtClean="0"/>
              <a:t>Olfactory Projection Pathways</a:t>
            </a:r>
          </a:p>
        </p:txBody>
      </p:sp>
      <p:sp>
        <p:nvSpPr>
          <p:cNvPr id="34820" name="Rectangle 3"/>
          <p:cNvSpPr>
            <a:spLocks noGrp="1" noChangeArrowheads="1"/>
          </p:cNvSpPr>
          <p:nvPr>
            <p:ph type="body" idx="1"/>
          </p:nvPr>
        </p:nvSpPr>
        <p:spPr>
          <a:xfrm>
            <a:off x="228600" y="1009650"/>
            <a:ext cx="8648700" cy="5648325"/>
          </a:xfrm>
        </p:spPr>
        <p:txBody>
          <a:bodyPr/>
          <a:lstStyle/>
          <a:p>
            <a:pPr eaLnBrk="1" hangingPunct="1">
              <a:lnSpc>
                <a:spcPct val="80000"/>
              </a:lnSpc>
            </a:pPr>
            <a:r>
              <a:rPr lang="en-US" sz="2800" b="0" smtClean="0"/>
              <a:t>olfactory cells synapse in olfactory bulb</a:t>
            </a:r>
          </a:p>
          <a:p>
            <a:pPr lvl="1" eaLnBrk="1" hangingPunct="1">
              <a:lnSpc>
                <a:spcPct val="80000"/>
              </a:lnSpc>
            </a:pPr>
            <a:r>
              <a:rPr lang="en-US" sz="2400" b="0" smtClean="0"/>
              <a:t>on dendrites of </a:t>
            </a:r>
            <a:r>
              <a:rPr lang="en-US" sz="2400" smtClean="0"/>
              <a:t>mitral</a:t>
            </a:r>
            <a:r>
              <a:rPr lang="en-US" sz="2400" b="0" smtClean="0"/>
              <a:t> and </a:t>
            </a:r>
            <a:r>
              <a:rPr lang="en-US" sz="2400" smtClean="0"/>
              <a:t>tufted cells</a:t>
            </a:r>
          </a:p>
          <a:p>
            <a:pPr lvl="1" eaLnBrk="1" hangingPunct="1">
              <a:lnSpc>
                <a:spcPct val="80000"/>
              </a:lnSpc>
            </a:pPr>
            <a:r>
              <a:rPr lang="en-US" sz="2400" b="0" smtClean="0"/>
              <a:t>dendrites meet in spherical clusters called </a:t>
            </a:r>
            <a:r>
              <a:rPr lang="en-US" sz="2400" smtClean="0"/>
              <a:t>glomeruli</a:t>
            </a:r>
          </a:p>
          <a:p>
            <a:pPr lvl="2" eaLnBrk="1" hangingPunct="1">
              <a:lnSpc>
                <a:spcPct val="80000"/>
              </a:lnSpc>
            </a:pPr>
            <a:r>
              <a:rPr lang="en-US" sz="2000" b="0" smtClean="0"/>
              <a:t>each glomeruli dedicated to single odor because all fibers leading to one glomerulus come from cells with same receptor type</a:t>
            </a:r>
          </a:p>
          <a:p>
            <a:pPr lvl="2" eaLnBrk="1" hangingPunct="1">
              <a:lnSpc>
                <a:spcPct val="80000"/>
              </a:lnSpc>
            </a:pPr>
            <a:endParaRPr lang="en-US" sz="800" b="0" smtClean="0"/>
          </a:p>
          <a:p>
            <a:pPr eaLnBrk="1" hangingPunct="1">
              <a:lnSpc>
                <a:spcPct val="80000"/>
              </a:lnSpc>
            </a:pPr>
            <a:r>
              <a:rPr lang="en-US" sz="2800" b="0" smtClean="0"/>
              <a:t>tufted and mitral cell axons form </a:t>
            </a:r>
            <a:r>
              <a:rPr lang="en-US" sz="2800" smtClean="0"/>
              <a:t>olfactory tracts</a:t>
            </a:r>
          </a:p>
          <a:p>
            <a:pPr lvl="1" eaLnBrk="1" hangingPunct="1">
              <a:lnSpc>
                <a:spcPct val="80000"/>
              </a:lnSpc>
            </a:pPr>
            <a:r>
              <a:rPr lang="en-US" sz="2400" b="0" smtClean="0"/>
              <a:t>reach </a:t>
            </a:r>
            <a:r>
              <a:rPr lang="en-US" sz="2400" smtClean="0"/>
              <a:t>primary olfactory cortex </a:t>
            </a:r>
            <a:r>
              <a:rPr lang="en-US" sz="2400" b="0" smtClean="0"/>
              <a:t>in the inferior surface of the temporal lobe</a:t>
            </a:r>
          </a:p>
          <a:p>
            <a:pPr lvl="1" eaLnBrk="1" hangingPunct="1">
              <a:lnSpc>
                <a:spcPct val="80000"/>
              </a:lnSpc>
            </a:pPr>
            <a:r>
              <a:rPr lang="en-US" sz="2400" smtClean="0"/>
              <a:t>secondary destinations </a:t>
            </a:r>
            <a:r>
              <a:rPr lang="en-US" sz="2400" b="0" smtClean="0"/>
              <a:t>–hippocampus, amygdala, hypothalamus, insula, and orbitofrontal cortex</a:t>
            </a:r>
          </a:p>
          <a:p>
            <a:pPr lvl="2" eaLnBrk="1" hangingPunct="1">
              <a:lnSpc>
                <a:spcPct val="80000"/>
              </a:lnSpc>
            </a:pPr>
            <a:r>
              <a:rPr lang="en-US" sz="2000" b="0" smtClean="0"/>
              <a:t>identify odors, integrate smell with taste, perceive flavor, evoke memories and emotional responses, and visceral reactions</a:t>
            </a:r>
          </a:p>
          <a:p>
            <a:pPr lvl="1" eaLnBrk="1" hangingPunct="1">
              <a:lnSpc>
                <a:spcPct val="80000"/>
              </a:lnSpc>
            </a:pPr>
            <a:r>
              <a:rPr lang="en-US" sz="2400" b="0" smtClean="0"/>
              <a:t>fibers reach back to olfactory bulbs where </a:t>
            </a:r>
            <a:r>
              <a:rPr lang="en-US" sz="2400" smtClean="0"/>
              <a:t>granule cells </a:t>
            </a:r>
            <a:r>
              <a:rPr lang="en-US" sz="2400" b="0" smtClean="0"/>
              <a:t>inhibit the mitral and tufted cells</a:t>
            </a:r>
          </a:p>
          <a:p>
            <a:pPr lvl="2" eaLnBrk="1" hangingPunct="1">
              <a:lnSpc>
                <a:spcPct val="80000"/>
              </a:lnSpc>
            </a:pPr>
            <a:r>
              <a:rPr lang="en-US" sz="2000" b="0" smtClean="0"/>
              <a:t>reason why odors change under different conditions</a:t>
            </a:r>
          </a:p>
          <a:p>
            <a:pPr lvl="2" eaLnBrk="1" hangingPunct="1">
              <a:lnSpc>
                <a:spcPct val="80000"/>
              </a:lnSpc>
            </a:pPr>
            <a:r>
              <a:rPr lang="en-US" sz="2000" b="0" smtClean="0"/>
              <a:t>food smells more appetizing when you are hungry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1"/>
          </p:nvPr>
        </p:nvSpPr>
        <p:spPr>
          <a:noFill/>
        </p:spPr>
        <p:txBody>
          <a:bodyPr/>
          <a:lstStyle/>
          <a:p>
            <a:r>
              <a:rPr lang="en-US" smtClean="0">
                <a:latin typeface="Arial" pitchFamily="34" charset="0"/>
              </a:rPr>
              <a:t>16-</a:t>
            </a:r>
            <a:fld id="{7610572E-6574-4130-A83B-091CFE33F081}" type="slidenum">
              <a:rPr lang="en-US" smtClean="0">
                <a:latin typeface="Arial" pitchFamily="34" charset="0"/>
              </a:rPr>
              <a:pPr/>
              <a:t>33</a:t>
            </a:fld>
            <a:endParaRPr lang="en-US" smtClean="0">
              <a:latin typeface="Arial" pitchFamily="34" charset="0"/>
            </a:endParaRPr>
          </a:p>
        </p:txBody>
      </p:sp>
      <p:sp>
        <p:nvSpPr>
          <p:cNvPr id="35843" name="Rectangle 2"/>
          <p:cNvSpPr>
            <a:spLocks noGrp="1" noChangeArrowheads="1"/>
          </p:cNvSpPr>
          <p:nvPr>
            <p:ph type="title"/>
          </p:nvPr>
        </p:nvSpPr>
        <p:spPr/>
        <p:txBody>
          <a:bodyPr/>
          <a:lstStyle/>
          <a:p>
            <a:pPr eaLnBrk="1" hangingPunct="1"/>
            <a:r>
              <a:rPr lang="en-US" smtClean="0"/>
              <a:t>Olfactory Projection Pathways</a:t>
            </a:r>
          </a:p>
        </p:txBody>
      </p:sp>
      <p:pic>
        <p:nvPicPr>
          <p:cNvPr id="35844" name="Picture 3" descr="sal25693_16_08"/>
          <p:cNvPicPr>
            <a:picLocks noChangeAspect="1" noChangeArrowheads="1"/>
          </p:cNvPicPr>
          <p:nvPr/>
        </p:nvPicPr>
        <p:blipFill>
          <a:blip r:embed="rId2" cstate="print"/>
          <a:srcRect/>
          <a:stretch>
            <a:fillRect/>
          </a:stretch>
        </p:blipFill>
        <p:spPr bwMode="auto">
          <a:xfrm>
            <a:off x="3390900" y="1477963"/>
            <a:ext cx="3886200" cy="4962525"/>
          </a:xfrm>
          <a:prstGeom prst="rect">
            <a:avLst/>
          </a:prstGeom>
          <a:noFill/>
          <a:ln w="9525">
            <a:noFill/>
            <a:miter lim="800000"/>
            <a:headEnd/>
            <a:tailEnd/>
          </a:ln>
        </p:spPr>
      </p:pic>
      <p:sp>
        <p:nvSpPr>
          <p:cNvPr id="35845" name="Rectangle 5"/>
          <p:cNvSpPr>
            <a:spLocks noChangeArrowheads="1"/>
          </p:cNvSpPr>
          <p:nvPr/>
        </p:nvSpPr>
        <p:spPr bwMode="auto">
          <a:xfrm>
            <a:off x="1831975" y="2455863"/>
            <a:ext cx="1039813" cy="182562"/>
          </a:xfrm>
          <a:prstGeom prst="rect">
            <a:avLst/>
          </a:prstGeom>
          <a:noFill/>
          <a:ln w="9525">
            <a:noFill/>
            <a:miter lim="800000"/>
            <a:headEnd/>
            <a:tailEnd/>
          </a:ln>
        </p:spPr>
        <p:txBody>
          <a:bodyPr wrap="none" lIns="0" tIns="0" rIns="0" bIns="0">
            <a:spAutoFit/>
          </a:bodyPr>
          <a:lstStyle/>
          <a:p>
            <a:r>
              <a:rPr lang="en-US" sz="1200" b="1">
                <a:solidFill>
                  <a:srgbClr val="000000"/>
                </a:solidFill>
              </a:rPr>
              <a:t>Olfactory tract</a:t>
            </a:r>
            <a:endParaRPr lang="en-US" sz="1200" b="1"/>
          </a:p>
        </p:txBody>
      </p:sp>
      <p:sp>
        <p:nvSpPr>
          <p:cNvPr id="35846" name="Rectangle 6"/>
          <p:cNvSpPr>
            <a:spLocks noChangeArrowheads="1"/>
          </p:cNvSpPr>
          <p:nvPr/>
        </p:nvSpPr>
        <p:spPr bwMode="auto">
          <a:xfrm>
            <a:off x="1831975" y="4413250"/>
            <a:ext cx="1008063" cy="182563"/>
          </a:xfrm>
          <a:prstGeom prst="rect">
            <a:avLst/>
          </a:prstGeom>
          <a:noFill/>
          <a:ln w="9525">
            <a:noFill/>
            <a:miter lim="800000"/>
            <a:headEnd/>
            <a:tailEnd/>
          </a:ln>
        </p:spPr>
        <p:txBody>
          <a:bodyPr wrap="none" lIns="0" tIns="0" rIns="0" bIns="0">
            <a:spAutoFit/>
          </a:bodyPr>
          <a:lstStyle/>
          <a:p>
            <a:r>
              <a:rPr lang="en-US" sz="1200" b="1">
                <a:solidFill>
                  <a:srgbClr val="000000"/>
                </a:solidFill>
              </a:rPr>
              <a:t>Hippocampus</a:t>
            </a:r>
            <a:endParaRPr lang="en-US" sz="1200" b="1"/>
          </a:p>
        </p:txBody>
      </p:sp>
      <p:sp>
        <p:nvSpPr>
          <p:cNvPr id="35847" name="Rectangle 7"/>
          <p:cNvSpPr>
            <a:spLocks noChangeArrowheads="1"/>
          </p:cNvSpPr>
          <p:nvPr/>
        </p:nvSpPr>
        <p:spPr bwMode="auto">
          <a:xfrm>
            <a:off x="1831975" y="3346450"/>
            <a:ext cx="727075" cy="182563"/>
          </a:xfrm>
          <a:prstGeom prst="rect">
            <a:avLst/>
          </a:prstGeom>
          <a:noFill/>
          <a:ln w="9525">
            <a:noFill/>
            <a:miter lim="800000"/>
            <a:headEnd/>
            <a:tailEnd/>
          </a:ln>
        </p:spPr>
        <p:txBody>
          <a:bodyPr wrap="none" lIns="0" tIns="0" rIns="0" bIns="0">
            <a:spAutoFit/>
          </a:bodyPr>
          <a:lstStyle/>
          <a:p>
            <a:r>
              <a:rPr lang="en-US" sz="1200" b="1">
                <a:solidFill>
                  <a:srgbClr val="000000"/>
                </a:solidFill>
              </a:rPr>
              <a:t>Amygdala</a:t>
            </a:r>
            <a:endParaRPr lang="en-US" sz="1200" b="1"/>
          </a:p>
        </p:txBody>
      </p:sp>
      <p:sp>
        <p:nvSpPr>
          <p:cNvPr id="35848" name="Rectangle 8"/>
          <p:cNvSpPr>
            <a:spLocks noChangeArrowheads="1"/>
          </p:cNvSpPr>
          <p:nvPr/>
        </p:nvSpPr>
        <p:spPr bwMode="auto">
          <a:xfrm>
            <a:off x="1831975" y="2054225"/>
            <a:ext cx="1035050" cy="182563"/>
          </a:xfrm>
          <a:prstGeom prst="rect">
            <a:avLst/>
          </a:prstGeom>
          <a:noFill/>
          <a:ln w="9525">
            <a:noFill/>
            <a:miter lim="800000"/>
            <a:headEnd/>
            <a:tailEnd/>
          </a:ln>
        </p:spPr>
        <p:txBody>
          <a:bodyPr wrap="none" lIns="0" tIns="0" rIns="0" bIns="0">
            <a:spAutoFit/>
          </a:bodyPr>
          <a:lstStyle/>
          <a:p>
            <a:r>
              <a:rPr lang="en-US" sz="1200" b="1">
                <a:solidFill>
                  <a:srgbClr val="000000"/>
                </a:solidFill>
              </a:rPr>
              <a:t>Olfactory bulb</a:t>
            </a:r>
            <a:endParaRPr lang="en-US" sz="1200" b="1"/>
          </a:p>
        </p:txBody>
      </p:sp>
      <p:sp>
        <p:nvSpPr>
          <p:cNvPr id="35849" name="Rectangle 9"/>
          <p:cNvSpPr>
            <a:spLocks noChangeArrowheads="1"/>
          </p:cNvSpPr>
          <p:nvPr/>
        </p:nvSpPr>
        <p:spPr bwMode="auto">
          <a:xfrm>
            <a:off x="1831975" y="1573213"/>
            <a:ext cx="1431925" cy="182562"/>
          </a:xfrm>
          <a:prstGeom prst="rect">
            <a:avLst/>
          </a:prstGeom>
          <a:noFill/>
          <a:ln w="9525">
            <a:noFill/>
            <a:miter lim="800000"/>
            <a:headEnd/>
            <a:tailEnd/>
          </a:ln>
        </p:spPr>
        <p:txBody>
          <a:bodyPr wrap="none" lIns="0" tIns="0" rIns="0" bIns="0">
            <a:spAutoFit/>
          </a:bodyPr>
          <a:lstStyle/>
          <a:p>
            <a:r>
              <a:rPr lang="en-US" sz="1200" b="1">
                <a:solidFill>
                  <a:srgbClr val="000000"/>
                </a:solidFill>
              </a:rPr>
              <a:t>Orbitofrontal cortex</a:t>
            </a:r>
            <a:endParaRPr lang="en-US" sz="1200" b="1"/>
          </a:p>
        </p:txBody>
      </p:sp>
      <p:sp>
        <p:nvSpPr>
          <p:cNvPr id="35850" name="Rectangle 10"/>
          <p:cNvSpPr>
            <a:spLocks noChangeArrowheads="1"/>
          </p:cNvSpPr>
          <p:nvPr/>
        </p:nvSpPr>
        <p:spPr bwMode="auto">
          <a:xfrm>
            <a:off x="1831975" y="3068638"/>
            <a:ext cx="1049338" cy="182562"/>
          </a:xfrm>
          <a:prstGeom prst="rect">
            <a:avLst/>
          </a:prstGeom>
          <a:noFill/>
          <a:ln w="9525">
            <a:noFill/>
            <a:miter lim="800000"/>
            <a:headEnd/>
            <a:tailEnd/>
          </a:ln>
        </p:spPr>
        <p:txBody>
          <a:bodyPr wrap="none" lIns="0" tIns="0" rIns="0" bIns="0">
            <a:spAutoFit/>
          </a:bodyPr>
          <a:lstStyle/>
          <a:p>
            <a:r>
              <a:rPr lang="en-US" sz="1200" b="1">
                <a:solidFill>
                  <a:srgbClr val="000000"/>
                </a:solidFill>
              </a:rPr>
              <a:t>Hypothalamus</a:t>
            </a:r>
            <a:endParaRPr lang="en-US" sz="1200" b="1"/>
          </a:p>
        </p:txBody>
      </p:sp>
      <p:sp>
        <p:nvSpPr>
          <p:cNvPr id="35851" name="Rectangle 11"/>
          <p:cNvSpPr>
            <a:spLocks noChangeArrowheads="1"/>
          </p:cNvSpPr>
          <p:nvPr/>
        </p:nvSpPr>
        <p:spPr bwMode="auto">
          <a:xfrm>
            <a:off x="1831975" y="2773363"/>
            <a:ext cx="441325" cy="182562"/>
          </a:xfrm>
          <a:prstGeom prst="rect">
            <a:avLst/>
          </a:prstGeom>
          <a:noFill/>
          <a:ln w="9525">
            <a:noFill/>
            <a:miter lim="800000"/>
            <a:headEnd/>
            <a:tailEnd/>
          </a:ln>
        </p:spPr>
        <p:txBody>
          <a:bodyPr wrap="none" lIns="0" tIns="0" rIns="0" bIns="0">
            <a:spAutoFit/>
          </a:bodyPr>
          <a:lstStyle/>
          <a:p>
            <a:r>
              <a:rPr lang="en-US" sz="1200" b="1">
                <a:solidFill>
                  <a:srgbClr val="000000"/>
                </a:solidFill>
              </a:rPr>
              <a:t>Insula</a:t>
            </a:r>
            <a:endParaRPr lang="en-US" sz="1200" b="1"/>
          </a:p>
        </p:txBody>
      </p:sp>
      <p:sp>
        <p:nvSpPr>
          <p:cNvPr id="35852" name="Line 12"/>
          <p:cNvSpPr>
            <a:spLocks noChangeShapeType="1"/>
          </p:cNvSpPr>
          <p:nvPr/>
        </p:nvSpPr>
        <p:spPr bwMode="auto">
          <a:xfrm>
            <a:off x="3008313" y="2166938"/>
            <a:ext cx="2197100" cy="0"/>
          </a:xfrm>
          <a:prstGeom prst="line">
            <a:avLst/>
          </a:prstGeom>
          <a:noFill/>
          <a:ln w="14288">
            <a:solidFill>
              <a:srgbClr val="000000"/>
            </a:solidFill>
            <a:round/>
            <a:headEnd/>
            <a:tailEnd/>
          </a:ln>
        </p:spPr>
        <p:txBody>
          <a:bodyPr/>
          <a:lstStyle/>
          <a:p>
            <a:endParaRPr lang="en-US"/>
          </a:p>
        </p:txBody>
      </p:sp>
      <p:sp>
        <p:nvSpPr>
          <p:cNvPr id="35853" name="Line 13"/>
          <p:cNvSpPr>
            <a:spLocks noChangeShapeType="1"/>
          </p:cNvSpPr>
          <p:nvPr/>
        </p:nvSpPr>
        <p:spPr bwMode="auto">
          <a:xfrm>
            <a:off x="2987675" y="2557463"/>
            <a:ext cx="2195513" cy="1587"/>
          </a:xfrm>
          <a:prstGeom prst="line">
            <a:avLst/>
          </a:prstGeom>
          <a:noFill/>
          <a:ln w="14288">
            <a:solidFill>
              <a:srgbClr val="000000"/>
            </a:solidFill>
            <a:round/>
            <a:headEnd/>
            <a:tailEnd/>
          </a:ln>
        </p:spPr>
        <p:txBody>
          <a:bodyPr/>
          <a:lstStyle/>
          <a:p>
            <a:endParaRPr lang="en-US"/>
          </a:p>
        </p:txBody>
      </p:sp>
      <p:sp>
        <p:nvSpPr>
          <p:cNvPr id="35854" name="Freeform 14"/>
          <p:cNvSpPr>
            <a:spLocks/>
          </p:cNvSpPr>
          <p:nvPr/>
        </p:nvSpPr>
        <p:spPr bwMode="auto">
          <a:xfrm>
            <a:off x="3013075" y="3184525"/>
            <a:ext cx="2257425" cy="366713"/>
          </a:xfrm>
          <a:custGeom>
            <a:avLst/>
            <a:gdLst>
              <a:gd name="T0" fmla="*/ 0 w 1810"/>
              <a:gd name="T1" fmla="*/ 0 h 294"/>
              <a:gd name="T2" fmla="*/ 2147483647 w 1810"/>
              <a:gd name="T3" fmla="*/ 0 h 294"/>
              <a:gd name="T4" fmla="*/ 2147483647 w 1810"/>
              <a:gd name="T5" fmla="*/ 2147483647 h 294"/>
              <a:gd name="T6" fmla="*/ 0 60000 65536"/>
              <a:gd name="T7" fmla="*/ 0 60000 65536"/>
              <a:gd name="T8" fmla="*/ 0 60000 65536"/>
              <a:gd name="T9" fmla="*/ 0 w 1810"/>
              <a:gd name="T10" fmla="*/ 0 h 294"/>
              <a:gd name="T11" fmla="*/ 1810 w 1810"/>
              <a:gd name="T12" fmla="*/ 294 h 294"/>
            </a:gdLst>
            <a:ahLst/>
            <a:cxnLst>
              <a:cxn ang="T6">
                <a:pos x="T0" y="T1"/>
              </a:cxn>
              <a:cxn ang="T7">
                <a:pos x="T2" y="T3"/>
              </a:cxn>
              <a:cxn ang="T8">
                <a:pos x="T4" y="T5"/>
              </a:cxn>
            </a:cxnLst>
            <a:rect l="T9" t="T10" r="T11" b="T12"/>
            <a:pathLst>
              <a:path w="1810" h="294">
                <a:moveTo>
                  <a:pt x="0" y="0"/>
                </a:moveTo>
                <a:lnTo>
                  <a:pt x="991" y="0"/>
                </a:lnTo>
                <a:lnTo>
                  <a:pt x="1810" y="294"/>
                </a:lnTo>
              </a:path>
            </a:pathLst>
          </a:custGeom>
          <a:noFill/>
          <a:ln w="14288">
            <a:solidFill>
              <a:srgbClr val="000000"/>
            </a:solidFill>
            <a:round/>
            <a:headEnd/>
            <a:tailEnd/>
          </a:ln>
        </p:spPr>
        <p:txBody>
          <a:bodyPr/>
          <a:lstStyle/>
          <a:p>
            <a:endParaRPr lang="en-US" sz="1200">
              <a:latin typeface="Times New Roman" pitchFamily="18" charset="0"/>
            </a:endParaRPr>
          </a:p>
        </p:txBody>
      </p:sp>
      <p:sp>
        <p:nvSpPr>
          <p:cNvPr id="35855" name="Line 15"/>
          <p:cNvSpPr>
            <a:spLocks noChangeShapeType="1"/>
          </p:cNvSpPr>
          <p:nvPr/>
        </p:nvSpPr>
        <p:spPr bwMode="auto">
          <a:xfrm>
            <a:off x="2506663" y="4032250"/>
            <a:ext cx="1860550" cy="0"/>
          </a:xfrm>
          <a:prstGeom prst="line">
            <a:avLst/>
          </a:prstGeom>
          <a:noFill/>
          <a:ln w="14288">
            <a:solidFill>
              <a:srgbClr val="000000"/>
            </a:solidFill>
            <a:round/>
            <a:headEnd/>
            <a:tailEnd/>
          </a:ln>
        </p:spPr>
        <p:txBody>
          <a:bodyPr/>
          <a:lstStyle/>
          <a:p>
            <a:endParaRPr lang="en-US"/>
          </a:p>
        </p:txBody>
      </p:sp>
      <p:sp>
        <p:nvSpPr>
          <p:cNvPr id="35856" name="Line 16"/>
          <p:cNvSpPr>
            <a:spLocks noChangeShapeType="1"/>
          </p:cNvSpPr>
          <p:nvPr/>
        </p:nvSpPr>
        <p:spPr bwMode="auto">
          <a:xfrm>
            <a:off x="2393950" y="2892425"/>
            <a:ext cx="1673225" cy="0"/>
          </a:xfrm>
          <a:prstGeom prst="line">
            <a:avLst/>
          </a:prstGeom>
          <a:noFill/>
          <a:ln w="14288">
            <a:solidFill>
              <a:srgbClr val="000000"/>
            </a:solidFill>
            <a:round/>
            <a:headEnd/>
            <a:tailEnd/>
          </a:ln>
        </p:spPr>
        <p:txBody>
          <a:bodyPr/>
          <a:lstStyle/>
          <a:p>
            <a:endParaRPr lang="en-US"/>
          </a:p>
        </p:txBody>
      </p:sp>
      <p:sp>
        <p:nvSpPr>
          <p:cNvPr id="35857" name="Freeform 17"/>
          <p:cNvSpPr>
            <a:spLocks/>
          </p:cNvSpPr>
          <p:nvPr/>
        </p:nvSpPr>
        <p:spPr bwMode="auto">
          <a:xfrm>
            <a:off x="2965450" y="4184650"/>
            <a:ext cx="849313" cy="336550"/>
          </a:xfrm>
          <a:custGeom>
            <a:avLst/>
            <a:gdLst>
              <a:gd name="T0" fmla="*/ 0 w 680"/>
              <a:gd name="T1" fmla="*/ 2147483647 h 270"/>
              <a:gd name="T2" fmla="*/ 2147483647 w 680"/>
              <a:gd name="T3" fmla="*/ 2147483647 h 270"/>
              <a:gd name="T4" fmla="*/ 2147483647 w 680"/>
              <a:gd name="T5" fmla="*/ 0 h 270"/>
              <a:gd name="T6" fmla="*/ 0 60000 65536"/>
              <a:gd name="T7" fmla="*/ 0 60000 65536"/>
              <a:gd name="T8" fmla="*/ 0 60000 65536"/>
              <a:gd name="T9" fmla="*/ 0 w 680"/>
              <a:gd name="T10" fmla="*/ 0 h 270"/>
              <a:gd name="T11" fmla="*/ 680 w 680"/>
              <a:gd name="T12" fmla="*/ 270 h 270"/>
            </a:gdLst>
            <a:ahLst/>
            <a:cxnLst>
              <a:cxn ang="T6">
                <a:pos x="T0" y="T1"/>
              </a:cxn>
              <a:cxn ang="T7">
                <a:pos x="T2" y="T3"/>
              </a:cxn>
              <a:cxn ang="T8">
                <a:pos x="T4" y="T5"/>
              </a:cxn>
            </a:cxnLst>
            <a:rect l="T9" t="T10" r="T11" b="T12"/>
            <a:pathLst>
              <a:path w="680" h="270">
                <a:moveTo>
                  <a:pt x="0" y="270"/>
                </a:moveTo>
                <a:lnTo>
                  <a:pt x="518" y="270"/>
                </a:lnTo>
                <a:lnTo>
                  <a:pt x="680" y="0"/>
                </a:lnTo>
              </a:path>
            </a:pathLst>
          </a:custGeom>
          <a:noFill/>
          <a:ln w="14288">
            <a:solidFill>
              <a:srgbClr val="000000"/>
            </a:solidFill>
            <a:round/>
            <a:headEnd/>
            <a:tailEnd/>
          </a:ln>
        </p:spPr>
        <p:txBody>
          <a:bodyPr/>
          <a:lstStyle/>
          <a:p>
            <a:endParaRPr lang="en-US" sz="1200">
              <a:latin typeface="Times New Roman" pitchFamily="18" charset="0"/>
            </a:endParaRPr>
          </a:p>
        </p:txBody>
      </p:sp>
      <p:sp>
        <p:nvSpPr>
          <p:cNvPr id="35858" name="Line 18"/>
          <p:cNvSpPr>
            <a:spLocks noChangeShapeType="1"/>
          </p:cNvSpPr>
          <p:nvPr/>
        </p:nvSpPr>
        <p:spPr bwMode="auto">
          <a:xfrm>
            <a:off x="2684463" y="3463925"/>
            <a:ext cx="1230312" cy="1588"/>
          </a:xfrm>
          <a:prstGeom prst="line">
            <a:avLst/>
          </a:prstGeom>
          <a:noFill/>
          <a:ln w="14288">
            <a:solidFill>
              <a:srgbClr val="000000"/>
            </a:solidFill>
            <a:round/>
            <a:headEnd/>
            <a:tailEnd/>
          </a:ln>
        </p:spPr>
        <p:txBody>
          <a:bodyPr/>
          <a:lstStyle/>
          <a:p>
            <a:endParaRPr lang="en-US"/>
          </a:p>
        </p:txBody>
      </p:sp>
      <p:sp>
        <p:nvSpPr>
          <p:cNvPr id="35859" name="Line 19"/>
          <p:cNvSpPr>
            <a:spLocks noChangeShapeType="1"/>
          </p:cNvSpPr>
          <p:nvPr/>
        </p:nvSpPr>
        <p:spPr bwMode="auto">
          <a:xfrm>
            <a:off x="3368675" y="1687513"/>
            <a:ext cx="1836738" cy="1587"/>
          </a:xfrm>
          <a:prstGeom prst="line">
            <a:avLst/>
          </a:prstGeom>
          <a:noFill/>
          <a:ln w="14288">
            <a:solidFill>
              <a:srgbClr val="000000"/>
            </a:solidFill>
            <a:round/>
            <a:headEnd/>
            <a:tailEnd/>
          </a:ln>
        </p:spPr>
        <p:txBody>
          <a:bodyPr/>
          <a:lstStyle/>
          <a:p>
            <a:endParaRPr lang="en-US"/>
          </a:p>
        </p:txBody>
      </p:sp>
      <p:sp>
        <p:nvSpPr>
          <p:cNvPr id="35860" name="Text Box 20"/>
          <p:cNvSpPr txBox="1">
            <a:spLocks noChangeArrowheads="1"/>
          </p:cNvSpPr>
          <p:nvPr/>
        </p:nvSpPr>
        <p:spPr bwMode="auto">
          <a:xfrm>
            <a:off x="1831975" y="3913188"/>
            <a:ext cx="1233488" cy="365125"/>
          </a:xfrm>
          <a:prstGeom prst="rect">
            <a:avLst/>
          </a:prstGeom>
          <a:noFill/>
          <a:ln w="9525">
            <a:noFill/>
            <a:miter lim="800000"/>
            <a:headEnd/>
            <a:tailEnd/>
          </a:ln>
        </p:spPr>
        <p:txBody>
          <a:bodyPr wrap="none" lIns="0" tIns="0" bIns="0">
            <a:spAutoFit/>
          </a:bodyPr>
          <a:lstStyle/>
          <a:p>
            <a:r>
              <a:rPr lang="en-US" sz="1200" b="1"/>
              <a:t>Primary</a:t>
            </a:r>
          </a:p>
          <a:p>
            <a:r>
              <a:rPr lang="en-US" sz="1200" b="1"/>
              <a:t>olfactory cortex</a:t>
            </a:r>
          </a:p>
        </p:txBody>
      </p:sp>
      <p:sp>
        <p:nvSpPr>
          <p:cNvPr id="35861" name="Text Box 21"/>
          <p:cNvSpPr txBox="1">
            <a:spLocks noChangeArrowheads="1"/>
          </p:cNvSpPr>
          <p:nvPr/>
        </p:nvSpPr>
        <p:spPr bwMode="auto">
          <a:xfrm>
            <a:off x="1355725" y="5702300"/>
            <a:ext cx="1701800" cy="427038"/>
          </a:xfrm>
          <a:prstGeom prst="rect">
            <a:avLst/>
          </a:prstGeom>
          <a:noFill/>
          <a:ln w="9525" algn="ctr">
            <a:noFill/>
            <a:miter lim="800000"/>
            <a:headEnd/>
            <a:tailEnd/>
          </a:ln>
        </p:spPr>
        <p:txBody>
          <a:bodyPr>
            <a:spAutoFit/>
          </a:bodyPr>
          <a:lstStyle/>
          <a:p>
            <a:pPr>
              <a:spcBef>
                <a:spcPct val="50000"/>
              </a:spcBef>
            </a:pPr>
            <a:r>
              <a:rPr lang="en-US" sz="2200"/>
              <a:t>Figure 16.8</a:t>
            </a:r>
          </a:p>
        </p:txBody>
      </p:sp>
      <p:sp>
        <p:nvSpPr>
          <p:cNvPr id="4" name="TextBox 24"/>
          <p:cNvSpPr txBox="1">
            <a:spLocks noChangeArrowheads="1"/>
          </p:cNvSpPr>
          <p:nvPr/>
        </p:nvSpPr>
        <p:spPr bwMode="auto">
          <a:xfrm>
            <a:off x="1781175" y="1181100"/>
            <a:ext cx="5546725" cy="214313"/>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noFill/>
        </p:spPr>
        <p:txBody>
          <a:bodyPr/>
          <a:lstStyle/>
          <a:p>
            <a:r>
              <a:rPr lang="en-US" smtClean="0">
                <a:latin typeface="Arial" pitchFamily="34" charset="0"/>
              </a:rPr>
              <a:t>16-</a:t>
            </a:r>
            <a:fld id="{18AA653D-497C-4A77-9C74-CC9919078E21}" type="slidenum">
              <a:rPr lang="en-US" smtClean="0">
                <a:latin typeface="Arial" pitchFamily="34" charset="0"/>
              </a:rPr>
              <a:pPr/>
              <a:t>34</a:t>
            </a:fld>
            <a:endParaRPr lang="en-US" smtClean="0">
              <a:latin typeface="Arial" pitchFamily="34" charset="0"/>
            </a:endParaRPr>
          </a:p>
        </p:txBody>
      </p:sp>
      <p:sp>
        <p:nvSpPr>
          <p:cNvPr id="36867" name="Rectangle 2"/>
          <p:cNvSpPr>
            <a:spLocks noGrp="1" noChangeArrowheads="1"/>
          </p:cNvSpPr>
          <p:nvPr>
            <p:ph type="title"/>
          </p:nvPr>
        </p:nvSpPr>
        <p:spPr>
          <a:xfrm>
            <a:off x="0" y="276225"/>
            <a:ext cx="9144000" cy="1143000"/>
          </a:xfrm>
        </p:spPr>
        <p:txBody>
          <a:bodyPr/>
          <a:lstStyle/>
          <a:p>
            <a:pPr eaLnBrk="1" hangingPunct="1"/>
            <a:r>
              <a:rPr lang="en-US" sz="4000" smtClean="0"/>
              <a:t>Hearing and Equilibrium</a:t>
            </a:r>
            <a:endParaRPr lang="en-US" smtClean="0"/>
          </a:p>
        </p:txBody>
      </p:sp>
      <p:sp>
        <p:nvSpPr>
          <p:cNvPr id="36868" name="Rectangle 3"/>
          <p:cNvSpPr>
            <a:spLocks noGrp="1" noChangeArrowheads="1"/>
          </p:cNvSpPr>
          <p:nvPr>
            <p:ph type="body" idx="1"/>
          </p:nvPr>
        </p:nvSpPr>
        <p:spPr>
          <a:xfrm>
            <a:off x="357188" y="1524000"/>
            <a:ext cx="8415337" cy="5334000"/>
          </a:xfrm>
        </p:spPr>
        <p:txBody>
          <a:bodyPr/>
          <a:lstStyle/>
          <a:p>
            <a:pPr eaLnBrk="1" hangingPunct="1"/>
            <a:r>
              <a:rPr lang="en-US" sz="2800" smtClean="0"/>
              <a:t>hearing – </a:t>
            </a:r>
            <a:r>
              <a:rPr lang="en-US" sz="2800" b="0" smtClean="0"/>
              <a:t>a response to vibrating air molecules</a:t>
            </a:r>
          </a:p>
          <a:p>
            <a:pPr eaLnBrk="1" hangingPunct="1"/>
            <a:endParaRPr lang="en-US" sz="1000" b="0" smtClean="0"/>
          </a:p>
          <a:p>
            <a:pPr eaLnBrk="1" hangingPunct="1"/>
            <a:r>
              <a:rPr lang="en-US" sz="2800" smtClean="0"/>
              <a:t>equilibrium</a:t>
            </a:r>
            <a:r>
              <a:rPr lang="en-US" sz="2800" b="0" smtClean="0"/>
              <a:t> – the sense of motion, body orientation, and balance</a:t>
            </a:r>
          </a:p>
          <a:p>
            <a:pPr eaLnBrk="1" hangingPunct="1"/>
            <a:endParaRPr lang="en-US" sz="1000" b="0" smtClean="0"/>
          </a:p>
          <a:p>
            <a:pPr eaLnBrk="1" hangingPunct="1"/>
            <a:r>
              <a:rPr lang="en-US" sz="2800" b="0" smtClean="0"/>
              <a:t>both senses reside in the </a:t>
            </a:r>
            <a:r>
              <a:rPr lang="en-US" sz="2800" smtClean="0"/>
              <a:t>inner ear</a:t>
            </a:r>
            <a:r>
              <a:rPr lang="en-US" sz="2800" b="0" smtClean="0"/>
              <a:t>, a maze of fluid-filled passages and sensory cells</a:t>
            </a:r>
          </a:p>
          <a:p>
            <a:pPr eaLnBrk="1" hangingPunct="1"/>
            <a:endParaRPr lang="en-US" sz="1000" b="0" smtClean="0"/>
          </a:p>
          <a:p>
            <a:pPr eaLnBrk="1" hangingPunct="1"/>
            <a:r>
              <a:rPr lang="en-US" sz="2800" b="0" smtClean="0"/>
              <a:t>fluid is set in motion and how the sensory cells convert this motion into an informative pattern of action potentials</a:t>
            </a:r>
            <a:endParaRPr lang="en-US" sz="28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p:spPr>
        <p:txBody>
          <a:bodyPr/>
          <a:lstStyle/>
          <a:p>
            <a:r>
              <a:rPr lang="en-US" smtClean="0">
                <a:latin typeface="Arial" pitchFamily="34" charset="0"/>
              </a:rPr>
              <a:t>16-</a:t>
            </a:r>
            <a:fld id="{712C97F1-F6F8-4B06-86EB-CF0EB63BF27D}" type="slidenum">
              <a:rPr lang="en-US" smtClean="0">
                <a:latin typeface="Arial" pitchFamily="34" charset="0"/>
              </a:rPr>
              <a:pPr/>
              <a:t>35</a:t>
            </a:fld>
            <a:endParaRPr lang="en-US" smtClean="0">
              <a:latin typeface="Arial" pitchFamily="34" charset="0"/>
            </a:endParaRPr>
          </a:p>
        </p:txBody>
      </p:sp>
      <p:sp>
        <p:nvSpPr>
          <p:cNvPr id="37891" name="Rectangle 2"/>
          <p:cNvSpPr>
            <a:spLocks noGrp="1" noChangeArrowheads="1"/>
          </p:cNvSpPr>
          <p:nvPr>
            <p:ph type="title"/>
          </p:nvPr>
        </p:nvSpPr>
        <p:spPr>
          <a:xfrm>
            <a:off x="0" y="0"/>
            <a:ext cx="9144000" cy="1000125"/>
          </a:xfrm>
        </p:spPr>
        <p:txBody>
          <a:bodyPr/>
          <a:lstStyle/>
          <a:p>
            <a:pPr eaLnBrk="1" hangingPunct="1"/>
            <a:r>
              <a:rPr lang="en-US" sz="4000" smtClean="0"/>
              <a:t>The Nature of Sound</a:t>
            </a:r>
            <a:endParaRPr lang="en-US" smtClean="0"/>
          </a:p>
        </p:txBody>
      </p:sp>
      <p:sp>
        <p:nvSpPr>
          <p:cNvPr id="37892" name="Rectangle 3"/>
          <p:cNvSpPr>
            <a:spLocks noGrp="1" noChangeArrowheads="1"/>
          </p:cNvSpPr>
          <p:nvPr>
            <p:ph type="body" idx="1"/>
          </p:nvPr>
        </p:nvSpPr>
        <p:spPr>
          <a:xfrm>
            <a:off x="842963" y="966788"/>
            <a:ext cx="8072437" cy="1676400"/>
          </a:xfrm>
        </p:spPr>
        <p:txBody>
          <a:bodyPr/>
          <a:lstStyle/>
          <a:p>
            <a:pPr eaLnBrk="1" hangingPunct="1"/>
            <a:r>
              <a:rPr lang="en-US" sz="2400" smtClean="0"/>
              <a:t>sound</a:t>
            </a:r>
            <a:r>
              <a:rPr lang="en-US" sz="2400" b="0" smtClean="0"/>
              <a:t> – any audible vibration of molecules</a:t>
            </a:r>
          </a:p>
          <a:p>
            <a:pPr lvl="1" eaLnBrk="1" hangingPunct="1"/>
            <a:r>
              <a:rPr lang="en-US" sz="2400" b="0" smtClean="0"/>
              <a:t>a vibrating object pushes on air molecules</a:t>
            </a:r>
          </a:p>
          <a:p>
            <a:pPr lvl="1" eaLnBrk="1" hangingPunct="1"/>
            <a:r>
              <a:rPr lang="en-US" sz="2400" b="0" smtClean="0"/>
              <a:t>in turn push on other air molecules</a:t>
            </a:r>
          </a:p>
          <a:p>
            <a:pPr lvl="1" eaLnBrk="1" hangingPunct="1"/>
            <a:r>
              <a:rPr lang="en-US" sz="2400" b="0" smtClean="0"/>
              <a:t>air molecules hitting eardrum cause it to vibration</a:t>
            </a:r>
          </a:p>
        </p:txBody>
      </p:sp>
      <p:pic>
        <p:nvPicPr>
          <p:cNvPr id="37893" name="Picture 3" descr="sal25693_16_11"/>
          <p:cNvPicPr>
            <a:picLocks noChangeAspect="1" noChangeArrowheads="1"/>
          </p:cNvPicPr>
          <p:nvPr/>
        </p:nvPicPr>
        <p:blipFill>
          <a:blip r:embed="rId2" cstate="print"/>
          <a:srcRect/>
          <a:stretch>
            <a:fillRect/>
          </a:stretch>
        </p:blipFill>
        <p:spPr bwMode="auto">
          <a:xfrm>
            <a:off x="1835150" y="3248025"/>
            <a:ext cx="5446713" cy="3170238"/>
          </a:xfrm>
          <a:prstGeom prst="rect">
            <a:avLst/>
          </a:prstGeom>
          <a:noFill/>
          <a:ln w="9525">
            <a:noFill/>
            <a:miter lim="800000"/>
            <a:headEnd/>
            <a:tailEnd/>
          </a:ln>
        </p:spPr>
      </p:pic>
      <p:sp>
        <p:nvSpPr>
          <p:cNvPr id="37894" name="Rectangle 5"/>
          <p:cNvSpPr>
            <a:spLocks noChangeArrowheads="1"/>
          </p:cNvSpPr>
          <p:nvPr/>
        </p:nvSpPr>
        <p:spPr bwMode="auto">
          <a:xfrm>
            <a:off x="2784475" y="6269038"/>
            <a:ext cx="4540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Outer ear</a:t>
            </a:r>
            <a:endParaRPr lang="en-US" sz="800" b="1"/>
          </a:p>
        </p:txBody>
      </p:sp>
      <p:sp>
        <p:nvSpPr>
          <p:cNvPr id="37895" name="Rectangle 6"/>
          <p:cNvSpPr>
            <a:spLocks noChangeArrowheads="1"/>
          </p:cNvSpPr>
          <p:nvPr/>
        </p:nvSpPr>
        <p:spPr bwMode="auto">
          <a:xfrm>
            <a:off x="4530725" y="6269038"/>
            <a:ext cx="5048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Middle ear</a:t>
            </a:r>
            <a:endParaRPr lang="en-US" sz="800" b="1"/>
          </a:p>
        </p:txBody>
      </p:sp>
      <p:sp>
        <p:nvSpPr>
          <p:cNvPr id="37896" name="Rectangle 7"/>
          <p:cNvSpPr>
            <a:spLocks noChangeArrowheads="1"/>
          </p:cNvSpPr>
          <p:nvPr/>
        </p:nvSpPr>
        <p:spPr bwMode="auto">
          <a:xfrm>
            <a:off x="5638800" y="6269038"/>
            <a:ext cx="431800" cy="122237"/>
          </a:xfrm>
          <a:prstGeom prst="rect">
            <a:avLst/>
          </a:prstGeom>
          <a:noFill/>
          <a:ln w="9525">
            <a:noFill/>
            <a:miter lim="800000"/>
            <a:headEnd/>
            <a:tailEnd/>
          </a:ln>
        </p:spPr>
        <p:txBody>
          <a:bodyPr wrap="none" lIns="0" tIns="0" rIns="0" bIns="0">
            <a:spAutoFit/>
          </a:bodyPr>
          <a:lstStyle/>
          <a:p>
            <a:r>
              <a:rPr lang="en-US" sz="800" b="1">
                <a:solidFill>
                  <a:srgbClr val="000000"/>
                </a:solidFill>
              </a:rPr>
              <a:t>Inner ear</a:t>
            </a:r>
            <a:endParaRPr lang="en-US" sz="800" b="1"/>
          </a:p>
        </p:txBody>
      </p:sp>
      <p:sp>
        <p:nvSpPr>
          <p:cNvPr id="37897" name="Rectangle 8"/>
          <p:cNvSpPr>
            <a:spLocks noChangeArrowheads="1"/>
          </p:cNvSpPr>
          <p:nvPr/>
        </p:nvSpPr>
        <p:spPr bwMode="auto">
          <a:xfrm>
            <a:off x="1143000" y="3408363"/>
            <a:ext cx="2444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Helix</a:t>
            </a:r>
            <a:endParaRPr lang="en-US" sz="800" b="1"/>
          </a:p>
        </p:txBody>
      </p:sp>
      <p:sp>
        <p:nvSpPr>
          <p:cNvPr id="37898" name="Rectangle 9"/>
          <p:cNvSpPr>
            <a:spLocks noChangeArrowheads="1"/>
          </p:cNvSpPr>
          <p:nvPr/>
        </p:nvSpPr>
        <p:spPr bwMode="auto">
          <a:xfrm>
            <a:off x="3573463" y="3332163"/>
            <a:ext cx="334962" cy="122237"/>
          </a:xfrm>
          <a:prstGeom prst="rect">
            <a:avLst/>
          </a:prstGeom>
          <a:noFill/>
          <a:ln w="9525">
            <a:noFill/>
            <a:miter lim="800000"/>
            <a:headEnd/>
            <a:tailEnd/>
          </a:ln>
        </p:spPr>
        <p:txBody>
          <a:bodyPr wrap="none" lIns="0" tIns="0" rIns="0" bIns="0">
            <a:spAutoFit/>
          </a:bodyPr>
          <a:lstStyle/>
          <a:p>
            <a:r>
              <a:rPr lang="en-US" sz="800" b="1">
                <a:solidFill>
                  <a:srgbClr val="000000"/>
                </a:solidFill>
              </a:rPr>
              <a:t>Stapes</a:t>
            </a:r>
            <a:endParaRPr lang="en-US" sz="800" b="1"/>
          </a:p>
        </p:txBody>
      </p:sp>
      <p:sp>
        <p:nvSpPr>
          <p:cNvPr id="37899" name="Rectangle 10"/>
          <p:cNvSpPr>
            <a:spLocks noChangeArrowheads="1"/>
          </p:cNvSpPr>
          <p:nvPr/>
        </p:nvSpPr>
        <p:spPr bwMode="auto">
          <a:xfrm>
            <a:off x="3573463" y="3470275"/>
            <a:ext cx="266700" cy="122238"/>
          </a:xfrm>
          <a:prstGeom prst="rect">
            <a:avLst/>
          </a:prstGeom>
          <a:noFill/>
          <a:ln w="9525">
            <a:noFill/>
            <a:miter lim="800000"/>
            <a:headEnd/>
            <a:tailEnd/>
          </a:ln>
        </p:spPr>
        <p:txBody>
          <a:bodyPr wrap="none" lIns="0" tIns="0" rIns="0" bIns="0">
            <a:spAutoFit/>
          </a:bodyPr>
          <a:lstStyle/>
          <a:p>
            <a:r>
              <a:rPr lang="en-US" sz="800" b="1">
                <a:solidFill>
                  <a:srgbClr val="000000"/>
                </a:solidFill>
              </a:rPr>
              <a:t>Incus</a:t>
            </a:r>
            <a:endParaRPr lang="en-US" sz="800" b="1"/>
          </a:p>
        </p:txBody>
      </p:sp>
      <p:sp>
        <p:nvSpPr>
          <p:cNvPr id="37900" name="Rectangle 11"/>
          <p:cNvSpPr>
            <a:spLocks noChangeArrowheads="1"/>
          </p:cNvSpPr>
          <p:nvPr/>
        </p:nvSpPr>
        <p:spPr bwMode="auto">
          <a:xfrm>
            <a:off x="3573463" y="3606800"/>
            <a:ext cx="3746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Malleus</a:t>
            </a:r>
            <a:endParaRPr lang="en-US" sz="800" b="1"/>
          </a:p>
        </p:txBody>
      </p:sp>
      <p:sp>
        <p:nvSpPr>
          <p:cNvPr id="37901" name="Rectangle 12"/>
          <p:cNvSpPr>
            <a:spLocks noChangeArrowheads="1"/>
          </p:cNvSpPr>
          <p:nvPr/>
        </p:nvSpPr>
        <p:spPr bwMode="auto">
          <a:xfrm>
            <a:off x="3427413" y="3205163"/>
            <a:ext cx="455612" cy="122237"/>
          </a:xfrm>
          <a:prstGeom prst="rect">
            <a:avLst/>
          </a:prstGeom>
          <a:noFill/>
          <a:ln w="9525">
            <a:noFill/>
            <a:miter lim="800000"/>
            <a:headEnd/>
            <a:tailEnd/>
          </a:ln>
        </p:spPr>
        <p:txBody>
          <a:bodyPr wrap="none" lIns="0" tIns="0" rIns="0" bIns="0">
            <a:spAutoFit/>
          </a:bodyPr>
          <a:lstStyle/>
          <a:p>
            <a:r>
              <a:rPr lang="en-US" sz="800" b="1">
                <a:solidFill>
                  <a:srgbClr val="000000"/>
                </a:solidFill>
              </a:rPr>
              <a:t>Ossicles:</a:t>
            </a:r>
            <a:endParaRPr lang="en-US" sz="800" b="1"/>
          </a:p>
        </p:txBody>
      </p:sp>
      <p:sp>
        <p:nvSpPr>
          <p:cNvPr id="37902" name="Rectangle 13"/>
          <p:cNvSpPr>
            <a:spLocks noChangeArrowheads="1"/>
          </p:cNvSpPr>
          <p:nvPr/>
        </p:nvSpPr>
        <p:spPr bwMode="auto">
          <a:xfrm>
            <a:off x="1135063" y="4306888"/>
            <a:ext cx="3460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Auricle</a:t>
            </a:r>
            <a:endParaRPr lang="en-US" sz="800" b="1"/>
          </a:p>
        </p:txBody>
      </p:sp>
      <p:sp>
        <p:nvSpPr>
          <p:cNvPr id="37903" name="Rectangle 14"/>
          <p:cNvSpPr>
            <a:spLocks noChangeArrowheads="1"/>
          </p:cNvSpPr>
          <p:nvPr/>
        </p:nvSpPr>
        <p:spPr bwMode="auto">
          <a:xfrm>
            <a:off x="1128713" y="5770563"/>
            <a:ext cx="3333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Lobule</a:t>
            </a:r>
            <a:endParaRPr lang="en-US" sz="800" b="1"/>
          </a:p>
        </p:txBody>
      </p:sp>
      <p:sp>
        <p:nvSpPr>
          <p:cNvPr id="37904" name="Rectangle 15"/>
          <p:cNvSpPr>
            <a:spLocks noChangeArrowheads="1"/>
          </p:cNvSpPr>
          <p:nvPr/>
        </p:nvSpPr>
        <p:spPr bwMode="auto">
          <a:xfrm>
            <a:off x="7100888" y="3211513"/>
            <a:ext cx="914400" cy="122237"/>
          </a:xfrm>
          <a:prstGeom prst="rect">
            <a:avLst/>
          </a:prstGeom>
          <a:noFill/>
          <a:ln w="9525">
            <a:noFill/>
            <a:miter lim="800000"/>
            <a:headEnd/>
            <a:tailEnd/>
          </a:ln>
        </p:spPr>
        <p:txBody>
          <a:bodyPr wrap="none" lIns="0" tIns="0" rIns="0" bIns="0">
            <a:spAutoFit/>
          </a:bodyPr>
          <a:lstStyle/>
          <a:p>
            <a:r>
              <a:rPr lang="en-US" sz="800" b="1">
                <a:solidFill>
                  <a:srgbClr val="000000"/>
                </a:solidFill>
              </a:rPr>
              <a:t>Semicircular ducts</a:t>
            </a:r>
            <a:endParaRPr lang="en-US" sz="800" b="1"/>
          </a:p>
        </p:txBody>
      </p:sp>
      <p:sp>
        <p:nvSpPr>
          <p:cNvPr id="37905" name="Rectangle 16"/>
          <p:cNvSpPr>
            <a:spLocks noChangeArrowheads="1"/>
          </p:cNvSpPr>
          <p:nvPr/>
        </p:nvSpPr>
        <p:spPr bwMode="auto">
          <a:xfrm>
            <a:off x="7100888" y="3940175"/>
            <a:ext cx="738187" cy="122238"/>
          </a:xfrm>
          <a:prstGeom prst="rect">
            <a:avLst/>
          </a:prstGeom>
          <a:noFill/>
          <a:ln w="9525">
            <a:noFill/>
            <a:miter lim="800000"/>
            <a:headEnd/>
            <a:tailEnd/>
          </a:ln>
        </p:spPr>
        <p:txBody>
          <a:bodyPr wrap="none" lIns="0" tIns="0" rIns="0" bIns="0">
            <a:spAutoFit/>
          </a:bodyPr>
          <a:lstStyle/>
          <a:p>
            <a:r>
              <a:rPr lang="en-US" sz="800" b="1">
                <a:solidFill>
                  <a:srgbClr val="000000"/>
                </a:solidFill>
              </a:rPr>
              <a:t>Cochlear nerve</a:t>
            </a:r>
            <a:endParaRPr lang="en-US" sz="800" b="1"/>
          </a:p>
        </p:txBody>
      </p:sp>
      <p:sp>
        <p:nvSpPr>
          <p:cNvPr id="37906" name="Rectangle 17"/>
          <p:cNvSpPr>
            <a:spLocks noChangeArrowheads="1"/>
          </p:cNvSpPr>
          <p:nvPr/>
        </p:nvSpPr>
        <p:spPr bwMode="auto">
          <a:xfrm>
            <a:off x="7100888" y="4332288"/>
            <a:ext cx="3968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Cochlea</a:t>
            </a:r>
            <a:endParaRPr lang="en-US" sz="800" b="1"/>
          </a:p>
        </p:txBody>
      </p:sp>
      <p:sp>
        <p:nvSpPr>
          <p:cNvPr id="37907" name="Rectangle 18"/>
          <p:cNvSpPr>
            <a:spLocks noChangeArrowheads="1"/>
          </p:cNvSpPr>
          <p:nvPr/>
        </p:nvSpPr>
        <p:spPr bwMode="auto">
          <a:xfrm>
            <a:off x="7100888" y="4529138"/>
            <a:ext cx="722312" cy="122237"/>
          </a:xfrm>
          <a:prstGeom prst="rect">
            <a:avLst/>
          </a:prstGeom>
          <a:noFill/>
          <a:ln w="9525">
            <a:noFill/>
            <a:miter lim="800000"/>
            <a:headEnd/>
            <a:tailEnd/>
          </a:ln>
        </p:spPr>
        <p:txBody>
          <a:bodyPr wrap="none" lIns="0" tIns="0" rIns="0" bIns="0">
            <a:spAutoFit/>
          </a:bodyPr>
          <a:lstStyle/>
          <a:p>
            <a:r>
              <a:rPr lang="en-US" sz="800" b="1">
                <a:solidFill>
                  <a:srgbClr val="000000"/>
                </a:solidFill>
              </a:rPr>
              <a:t>Round window</a:t>
            </a:r>
            <a:endParaRPr lang="en-US" sz="800" b="1"/>
          </a:p>
        </p:txBody>
      </p:sp>
      <p:sp>
        <p:nvSpPr>
          <p:cNvPr id="37908" name="Rectangle 19"/>
          <p:cNvSpPr>
            <a:spLocks noChangeArrowheads="1"/>
          </p:cNvSpPr>
          <p:nvPr/>
        </p:nvSpPr>
        <p:spPr bwMode="auto">
          <a:xfrm>
            <a:off x="7100888" y="5414963"/>
            <a:ext cx="660400" cy="122237"/>
          </a:xfrm>
          <a:prstGeom prst="rect">
            <a:avLst/>
          </a:prstGeom>
          <a:noFill/>
          <a:ln w="9525">
            <a:noFill/>
            <a:miter lim="800000"/>
            <a:headEnd/>
            <a:tailEnd/>
          </a:ln>
        </p:spPr>
        <p:txBody>
          <a:bodyPr wrap="none" lIns="0" tIns="0" rIns="0" bIns="0">
            <a:spAutoFit/>
          </a:bodyPr>
          <a:lstStyle/>
          <a:p>
            <a:r>
              <a:rPr lang="en-US" sz="800" b="1">
                <a:solidFill>
                  <a:srgbClr val="000000"/>
                </a:solidFill>
              </a:rPr>
              <a:t>Auditory tube</a:t>
            </a:r>
            <a:endParaRPr lang="en-US" sz="800" b="1"/>
          </a:p>
        </p:txBody>
      </p:sp>
      <p:sp>
        <p:nvSpPr>
          <p:cNvPr id="37909" name="Rectangle 20"/>
          <p:cNvSpPr>
            <a:spLocks noChangeArrowheads="1"/>
          </p:cNvSpPr>
          <p:nvPr/>
        </p:nvSpPr>
        <p:spPr bwMode="auto">
          <a:xfrm>
            <a:off x="7100888" y="3379788"/>
            <a:ext cx="623887" cy="122237"/>
          </a:xfrm>
          <a:prstGeom prst="rect">
            <a:avLst/>
          </a:prstGeom>
          <a:noFill/>
          <a:ln w="9525">
            <a:noFill/>
            <a:miter lim="800000"/>
            <a:headEnd/>
            <a:tailEnd/>
          </a:ln>
        </p:spPr>
        <p:txBody>
          <a:bodyPr wrap="none" lIns="0" tIns="0" rIns="0" bIns="0">
            <a:spAutoFit/>
          </a:bodyPr>
          <a:lstStyle/>
          <a:p>
            <a:r>
              <a:rPr lang="en-US" sz="800" b="1">
                <a:solidFill>
                  <a:srgbClr val="000000"/>
                </a:solidFill>
              </a:rPr>
              <a:t>Oval window</a:t>
            </a:r>
            <a:endParaRPr lang="en-US" sz="800" b="1"/>
          </a:p>
        </p:txBody>
      </p:sp>
      <p:sp>
        <p:nvSpPr>
          <p:cNvPr id="37910" name="Line 21"/>
          <p:cNvSpPr>
            <a:spLocks noChangeShapeType="1"/>
          </p:cNvSpPr>
          <p:nvPr/>
        </p:nvSpPr>
        <p:spPr bwMode="auto">
          <a:xfrm>
            <a:off x="1466850" y="3476625"/>
            <a:ext cx="690563" cy="1588"/>
          </a:xfrm>
          <a:prstGeom prst="line">
            <a:avLst/>
          </a:prstGeom>
          <a:noFill/>
          <a:ln w="17463">
            <a:solidFill>
              <a:srgbClr val="FFFFFF"/>
            </a:solidFill>
            <a:round/>
            <a:headEnd/>
            <a:tailEnd/>
          </a:ln>
        </p:spPr>
        <p:txBody>
          <a:bodyPr/>
          <a:lstStyle/>
          <a:p>
            <a:endParaRPr lang="en-US"/>
          </a:p>
        </p:txBody>
      </p:sp>
      <p:sp>
        <p:nvSpPr>
          <p:cNvPr id="37911" name="Line 22"/>
          <p:cNvSpPr>
            <a:spLocks noChangeShapeType="1"/>
          </p:cNvSpPr>
          <p:nvPr/>
        </p:nvSpPr>
        <p:spPr bwMode="auto">
          <a:xfrm>
            <a:off x="1558925" y="4389438"/>
            <a:ext cx="282575" cy="1587"/>
          </a:xfrm>
          <a:prstGeom prst="line">
            <a:avLst/>
          </a:prstGeom>
          <a:noFill/>
          <a:ln w="17463">
            <a:solidFill>
              <a:srgbClr val="FFFFFF"/>
            </a:solidFill>
            <a:round/>
            <a:headEnd/>
            <a:tailEnd/>
          </a:ln>
        </p:spPr>
        <p:txBody>
          <a:bodyPr/>
          <a:lstStyle/>
          <a:p>
            <a:endParaRPr lang="en-US"/>
          </a:p>
        </p:txBody>
      </p:sp>
      <p:sp>
        <p:nvSpPr>
          <p:cNvPr id="37912" name="Line 23"/>
          <p:cNvSpPr>
            <a:spLocks noChangeShapeType="1"/>
          </p:cNvSpPr>
          <p:nvPr/>
        </p:nvSpPr>
        <p:spPr bwMode="auto">
          <a:xfrm>
            <a:off x="1625600" y="4968875"/>
            <a:ext cx="1266825" cy="1588"/>
          </a:xfrm>
          <a:prstGeom prst="line">
            <a:avLst/>
          </a:prstGeom>
          <a:noFill/>
          <a:ln w="17463">
            <a:solidFill>
              <a:srgbClr val="FFFFFF"/>
            </a:solidFill>
            <a:round/>
            <a:headEnd/>
            <a:tailEnd/>
          </a:ln>
        </p:spPr>
        <p:txBody>
          <a:bodyPr/>
          <a:lstStyle/>
          <a:p>
            <a:endParaRPr lang="en-US"/>
          </a:p>
        </p:txBody>
      </p:sp>
      <p:sp>
        <p:nvSpPr>
          <p:cNvPr id="37913" name="Freeform 24"/>
          <p:cNvSpPr>
            <a:spLocks/>
          </p:cNvSpPr>
          <p:nvPr/>
        </p:nvSpPr>
        <p:spPr bwMode="auto">
          <a:xfrm>
            <a:off x="1692275" y="4468813"/>
            <a:ext cx="2803525" cy="212725"/>
          </a:xfrm>
          <a:custGeom>
            <a:avLst/>
            <a:gdLst>
              <a:gd name="T0" fmla="*/ 0 w 2077"/>
              <a:gd name="T1" fmla="*/ 2147483647 h 158"/>
              <a:gd name="T2" fmla="*/ 2147483647 w 2077"/>
              <a:gd name="T3" fmla="*/ 2147483647 h 158"/>
              <a:gd name="T4" fmla="*/ 2147483647 w 2077"/>
              <a:gd name="T5" fmla="*/ 0 h 158"/>
              <a:gd name="T6" fmla="*/ 0 60000 65536"/>
              <a:gd name="T7" fmla="*/ 0 60000 65536"/>
              <a:gd name="T8" fmla="*/ 0 60000 65536"/>
              <a:gd name="T9" fmla="*/ 0 w 2077"/>
              <a:gd name="T10" fmla="*/ 0 h 158"/>
              <a:gd name="T11" fmla="*/ 2077 w 2077"/>
              <a:gd name="T12" fmla="*/ 158 h 158"/>
            </a:gdLst>
            <a:ahLst/>
            <a:cxnLst>
              <a:cxn ang="T6">
                <a:pos x="T0" y="T1"/>
              </a:cxn>
              <a:cxn ang="T7">
                <a:pos x="T2" y="T3"/>
              </a:cxn>
              <a:cxn ang="T8">
                <a:pos x="T4" y="T5"/>
              </a:cxn>
            </a:cxnLst>
            <a:rect l="T9" t="T10" r="T11" b="T12"/>
            <a:pathLst>
              <a:path w="2077" h="158">
                <a:moveTo>
                  <a:pt x="0" y="158"/>
                </a:moveTo>
                <a:lnTo>
                  <a:pt x="1360" y="158"/>
                </a:lnTo>
                <a:lnTo>
                  <a:pt x="2077" y="0"/>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7914" name="Line 25"/>
          <p:cNvSpPr>
            <a:spLocks noChangeShapeType="1"/>
          </p:cNvSpPr>
          <p:nvPr/>
        </p:nvSpPr>
        <p:spPr bwMode="auto">
          <a:xfrm>
            <a:off x="1535113" y="5849938"/>
            <a:ext cx="935037" cy="1587"/>
          </a:xfrm>
          <a:prstGeom prst="line">
            <a:avLst/>
          </a:prstGeom>
          <a:noFill/>
          <a:ln w="17463">
            <a:solidFill>
              <a:srgbClr val="FFFFFF"/>
            </a:solidFill>
            <a:round/>
            <a:headEnd/>
            <a:tailEnd/>
          </a:ln>
        </p:spPr>
        <p:txBody>
          <a:bodyPr/>
          <a:lstStyle/>
          <a:p>
            <a:endParaRPr lang="en-US"/>
          </a:p>
        </p:txBody>
      </p:sp>
      <p:sp>
        <p:nvSpPr>
          <p:cNvPr id="37915" name="Freeform 26"/>
          <p:cNvSpPr>
            <a:spLocks/>
          </p:cNvSpPr>
          <p:nvPr/>
        </p:nvSpPr>
        <p:spPr bwMode="auto">
          <a:xfrm>
            <a:off x="5164138" y="3271838"/>
            <a:ext cx="1909762" cy="242887"/>
          </a:xfrm>
          <a:custGeom>
            <a:avLst/>
            <a:gdLst>
              <a:gd name="T0" fmla="*/ 0 w 1415"/>
              <a:gd name="T1" fmla="*/ 2147483647 h 180"/>
              <a:gd name="T2" fmla="*/ 2147483647 w 1415"/>
              <a:gd name="T3" fmla="*/ 0 h 180"/>
              <a:gd name="T4" fmla="*/ 2147483647 w 1415"/>
              <a:gd name="T5" fmla="*/ 0 h 180"/>
              <a:gd name="T6" fmla="*/ 0 60000 65536"/>
              <a:gd name="T7" fmla="*/ 0 60000 65536"/>
              <a:gd name="T8" fmla="*/ 0 60000 65536"/>
              <a:gd name="T9" fmla="*/ 0 w 1415"/>
              <a:gd name="T10" fmla="*/ 0 h 180"/>
              <a:gd name="T11" fmla="*/ 1415 w 1415"/>
              <a:gd name="T12" fmla="*/ 180 h 180"/>
            </a:gdLst>
            <a:ahLst/>
            <a:cxnLst>
              <a:cxn ang="T6">
                <a:pos x="T0" y="T1"/>
              </a:cxn>
              <a:cxn ang="T7">
                <a:pos x="T2" y="T3"/>
              </a:cxn>
              <a:cxn ang="T8">
                <a:pos x="T4" y="T5"/>
              </a:cxn>
            </a:cxnLst>
            <a:rect l="T9" t="T10" r="T11" b="T12"/>
            <a:pathLst>
              <a:path w="1415" h="180">
                <a:moveTo>
                  <a:pt x="0" y="180"/>
                </a:moveTo>
                <a:lnTo>
                  <a:pt x="687" y="0"/>
                </a:lnTo>
                <a:lnTo>
                  <a:pt x="1415" y="0"/>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7916" name="Line 27"/>
          <p:cNvSpPr>
            <a:spLocks noChangeShapeType="1"/>
          </p:cNvSpPr>
          <p:nvPr/>
        </p:nvSpPr>
        <p:spPr bwMode="auto">
          <a:xfrm flipH="1">
            <a:off x="4784725" y="3271838"/>
            <a:ext cx="1306513" cy="661987"/>
          </a:xfrm>
          <a:prstGeom prst="line">
            <a:avLst/>
          </a:prstGeom>
          <a:noFill/>
          <a:ln w="17463">
            <a:solidFill>
              <a:srgbClr val="FFFFFF"/>
            </a:solidFill>
            <a:round/>
            <a:headEnd/>
            <a:tailEnd/>
          </a:ln>
        </p:spPr>
        <p:txBody>
          <a:bodyPr/>
          <a:lstStyle/>
          <a:p>
            <a:endParaRPr lang="en-US"/>
          </a:p>
        </p:txBody>
      </p:sp>
      <p:sp>
        <p:nvSpPr>
          <p:cNvPr id="37917" name="Line 28"/>
          <p:cNvSpPr>
            <a:spLocks noChangeShapeType="1"/>
          </p:cNvSpPr>
          <p:nvPr/>
        </p:nvSpPr>
        <p:spPr bwMode="auto">
          <a:xfrm flipH="1">
            <a:off x="4797425" y="3278188"/>
            <a:ext cx="1279525" cy="538162"/>
          </a:xfrm>
          <a:prstGeom prst="line">
            <a:avLst/>
          </a:prstGeom>
          <a:noFill/>
          <a:ln w="17463">
            <a:solidFill>
              <a:srgbClr val="FFFFFF"/>
            </a:solidFill>
            <a:round/>
            <a:headEnd/>
            <a:tailEnd/>
          </a:ln>
        </p:spPr>
        <p:txBody>
          <a:bodyPr/>
          <a:lstStyle/>
          <a:p>
            <a:endParaRPr lang="en-US"/>
          </a:p>
        </p:txBody>
      </p:sp>
      <p:sp>
        <p:nvSpPr>
          <p:cNvPr id="37918" name="Freeform 29"/>
          <p:cNvSpPr>
            <a:spLocks/>
          </p:cNvSpPr>
          <p:nvPr/>
        </p:nvSpPr>
        <p:spPr bwMode="auto">
          <a:xfrm>
            <a:off x="5768975" y="3648075"/>
            <a:ext cx="1304925" cy="131763"/>
          </a:xfrm>
          <a:custGeom>
            <a:avLst/>
            <a:gdLst>
              <a:gd name="T0" fmla="*/ 2147483647 w 967"/>
              <a:gd name="T1" fmla="*/ 0 h 97"/>
              <a:gd name="T2" fmla="*/ 2147483647 w 967"/>
              <a:gd name="T3" fmla="*/ 0 h 97"/>
              <a:gd name="T4" fmla="*/ 0 w 967"/>
              <a:gd name="T5" fmla="*/ 2147483647 h 97"/>
              <a:gd name="T6" fmla="*/ 0 60000 65536"/>
              <a:gd name="T7" fmla="*/ 0 60000 65536"/>
              <a:gd name="T8" fmla="*/ 0 60000 65536"/>
              <a:gd name="T9" fmla="*/ 0 w 967"/>
              <a:gd name="T10" fmla="*/ 0 h 97"/>
              <a:gd name="T11" fmla="*/ 967 w 967"/>
              <a:gd name="T12" fmla="*/ 97 h 97"/>
            </a:gdLst>
            <a:ahLst/>
            <a:cxnLst>
              <a:cxn ang="T6">
                <a:pos x="T0" y="T1"/>
              </a:cxn>
              <a:cxn ang="T7">
                <a:pos x="T2" y="T3"/>
              </a:cxn>
              <a:cxn ang="T8">
                <a:pos x="T4" y="T5"/>
              </a:cxn>
            </a:cxnLst>
            <a:rect l="T9" t="T10" r="T11" b="T12"/>
            <a:pathLst>
              <a:path w="967" h="97">
                <a:moveTo>
                  <a:pt x="967" y="0"/>
                </a:moveTo>
                <a:lnTo>
                  <a:pt x="721" y="0"/>
                </a:lnTo>
                <a:lnTo>
                  <a:pt x="0" y="97"/>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7919" name="Line 30"/>
          <p:cNvSpPr>
            <a:spLocks noChangeShapeType="1"/>
          </p:cNvSpPr>
          <p:nvPr/>
        </p:nvSpPr>
        <p:spPr bwMode="auto">
          <a:xfrm flipH="1">
            <a:off x="5819775" y="4006850"/>
            <a:ext cx="1273175" cy="0"/>
          </a:xfrm>
          <a:prstGeom prst="line">
            <a:avLst/>
          </a:prstGeom>
          <a:noFill/>
          <a:ln w="17463">
            <a:solidFill>
              <a:srgbClr val="FFFFFF"/>
            </a:solidFill>
            <a:round/>
            <a:headEnd/>
            <a:tailEnd/>
          </a:ln>
        </p:spPr>
        <p:txBody>
          <a:bodyPr/>
          <a:lstStyle/>
          <a:p>
            <a:endParaRPr lang="en-US"/>
          </a:p>
        </p:txBody>
      </p:sp>
      <p:sp>
        <p:nvSpPr>
          <p:cNvPr id="37920" name="Freeform 31"/>
          <p:cNvSpPr>
            <a:spLocks/>
          </p:cNvSpPr>
          <p:nvPr/>
        </p:nvSpPr>
        <p:spPr bwMode="auto">
          <a:xfrm>
            <a:off x="3965575" y="3414713"/>
            <a:ext cx="844550" cy="763587"/>
          </a:xfrm>
          <a:custGeom>
            <a:avLst/>
            <a:gdLst>
              <a:gd name="T0" fmla="*/ 0 w 626"/>
              <a:gd name="T1" fmla="*/ 0 h 567"/>
              <a:gd name="T2" fmla="*/ 2147483647 w 626"/>
              <a:gd name="T3" fmla="*/ 0 h 567"/>
              <a:gd name="T4" fmla="*/ 2147483647 w 626"/>
              <a:gd name="T5" fmla="*/ 2147483647 h 567"/>
              <a:gd name="T6" fmla="*/ 0 60000 65536"/>
              <a:gd name="T7" fmla="*/ 0 60000 65536"/>
              <a:gd name="T8" fmla="*/ 0 60000 65536"/>
              <a:gd name="T9" fmla="*/ 0 w 626"/>
              <a:gd name="T10" fmla="*/ 0 h 567"/>
              <a:gd name="T11" fmla="*/ 626 w 626"/>
              <a:gd name="T12" fmla="*/ 567 h 567"/>
            </a:gdLst>
            <a:ahLst/>
            <a:cxnLst>
              <a:cxn ang="T6">
                <a:pos x="T0" y="T1"/>
              </a:cxn>
              <a:cxn ang="T7">
                <a:pos x="T2" y="T3"/>
              </a:cxn>
              <a:cxn ang="T8">
                <a:pos x="T4" y="T5"/>
              </a:cxn>
            </a:cxnLst>
            <a:rect l="T9" t="T10" r="T11" b="T12"/>
            <a:pathLst>
              <a:path w="626" h="567">
                <a:moveTo>
                  <a:pt x="0" y="0"/>
                </a:moveTo>
                <a:lnTo>
                  <a:pt x="338" y="0"/>
                </a:lnTo>
                <a:lnTo>
                  <a:pt x="626" y="567"/>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7921" name="Freeform 32"/>
          <p:cNvSpPr>
            <a:spLocks/>
          </p:cNvSpPr>
          <p:nvPr/>
        </p:nvSpPr>
        <p:spPr bwMode="auto">
          <a:xfrm>
            <a:off x="3881438" y="3554413"/>
            <a:ext cx="663575" cy="368300"/>
          </a:xfrm>
          <a:custGeom>
            <a:avLst/>
            <a:gdLst>
              <a:gd name="T0" fmla="*/ 0 w 492"/>
              <a:gd name="T1" fmla="*/ 0 h 273"/>
              <a:gd name="T2" fmla="*/ 2147483647 w 492"/>
              <a:gd name="T3" fmla="*/ 0 h 273"/>
              <a:gd name="T4" fmla="*/ 2147483647 w 492"/>
              <a:gd name="T5" fmla="*/ 2147483647 h 273"/>
              <a:gd name="T6" fmla="*/ 0 60000 65536"/>
              <a:gd name="T7" fmla="*/ 0 60000 65536"/>
              <a:gd name="T8" fmla="*/ 0 60000 65536"/>
              <a:gd name="T9" fmla="*/ 0 w 492"/>
              <a:gd name="T10" fmla="*/ 0 h 273"/>
              <a:gd name="T11" fmla="*/ 492 w 492"/>
              <a:gd name="T12" fmla="*/ 273 h 273"/>
            </a:gdLst>
            <a:ahLst/>
            <a:cxnLst>
              <a:cxn ang="T6">
                <a:pos x="T0" y="T1"/>
              </a:cxn>
              <a:cxn ang="T7">
                <a:pos x="T2" y="T3"/>
              </a:cxn>
              <a:cxn ang="T8">
                <a:pos x="T4" y="T5"/>
              </a:cxn>
            </a:cxnLst>
            <a:rect l="T9" t="T10" r="T11" b="T12"/>
            <a:pathLst>
              <a:path w="492" h="273">
                <a:moveTo>
                  <a:pt x="0" y="0"/>
                </a:moveTo>
                <a:lnTo>
                  <a:pt x="316" y="0"/>
                </a:lnTo>
                <a:lnTo>
                  <a:pt x="492" y="273"/>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7922" name="Freeform 33"/>
          <p:cNvSpPr>
            <a:spLocks/>
          </p:cNvSpPr>
          <p:nvPr/>
        </p:nvSpPr>
        <p:spPr bwMode="auto">
          <a:xfrm>
            <a:off x="4016375" y="3697288"/>
            <a:ext cx="376238" cy="261937"/>
          </a:xfrm>
          <a:custGeom>
            <a:avLst/>
            <a:gdLst>
              <a:gd name="T0" fmla="*/ 0 w 279"/>
              <a:gd name="T1" fmla="*/ 0 h 194"/>
              <a:gd name="T2" fmla="*/ 2147483647 w 279"/>
              <a:gd name="T3" fmla="*/ 0 h 194"/>
              <a:gd name="T4" fmla="*/ 2147483647 w 279"/>
              <a:gd name="T5" fmla="*/ 2147483647 h 194"/>
              <a:gd name="T6" fmla="*/ 0 60000 65536"/>
              <a:gd name="T7" fmla="*/ 0 60000 65536"/>
              <a:gd name="T8" fmla="*/ 0 60000 65536"/>
              <a:gd name="T9" fmla="*/ 0 w 279"/>
              <a:gd name="T10" fmla="*/ 0 h 194"/>
              <a:gd name="T11" fmla="*/ 279 w 279"/>
              <a:gd name="T12" fmla="*/ 194 h 194"/>
            </a:gdLst>
            <a:ahLst/>
            <a:cxnLst>
              <a:cxn ang="T6">
                <a:pos x="T0" y="T1"/>
              </a:cxn>
              <a:cxn ang="T7">
                <a:pos x="T2" y="T3"/>
              </a:cxn>
              <a:cxn ang="T8">
                <a:pos x="T4" y="T5"/>
              </a:cxn>
            </a:cxnLst>
            <a:rect l="T9" t="T10" r="T11" b="T12"/>
            <a:pathLst>
              <a:path w="279" h="194">
                <a:moveTo>
                  <a:pt x="0" y="0"/>
                </a:moveTo>
                <a:lnTo>
                  <a:pt x="121" y="0"/>
                </a:lnTo>
                <a:lnTo>
                  <a:pt x="279" y="194"/>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7923" name="Freeform 34"/>
          <p:cNvSpPr>
            <a:spLocks/>
          </p:cNvSpPr>
          <p:nvPr/>
        </p:nvSpPr>
        <p:spPr bwMode="auto">
          <a:xfrm>
            <a:off x="5937250" y="4400550"/>
            <a:ext cx="1136650" cy="1588"/>
          </a:xfrm>
          <a:custGeom>
            <a:avLst/>
            <a:gdLst>
              <a:gd name="T0" fmla="*/ 2147483647 w 843"/>
              <a:gd name="T1" fmla="*/ 0 h 1587"/>
              <a:gd name="T2" fmla="*/ 2147483647 w 843"/>
              <a:gd name="T3" fmla="*/ 0 h 1587"/>
              <a:gd name="T4" fmla="*/ 0 w 843"/>
              <a:gd name="T5" fmla="*/ 0 h 1587"/>
              <a:gd name="T6" fmla="*/ 0 60000 65536"/>
              <a:gd name="T7" fmla="*/ 0 60000 65536"/>
              <a:gd name="T8" fmla="*/ 0 60000 65536"/>
              <a:gd name="T9" fmla="*/ 0 w 843"/>
              <a:gd name="T10" fmla="*/ 0 h 1587"/>
              <a:gd name="T11" fmla="*/ 843 w 843"/>
              <a:gd name="T12" fmla="*/ 1587 h 1587"/>
            </a:gdLst>
            <a:ahLst/>
            <a:cxnLst>
              <a:cxn ang="T6">
                <a:pos x="T0" y="T1"/>
              </a:cxn>
              <a:cxn ang="T7">
                <a:pos x="T2" y="T3"/>
              </a:cxn>
              <a:cxn ang="T8">
                <a:pos x="T4" y="T5"/>
              </a:cxn>
            </a:cxnLst>
            <a:rect l="T9" t="T10" r="T11" b="T12"/>
            <a:pathLst>
              <a:path w="843" h="1587">
                <a:moveTo>
                  <a:pt x="843" y="0"/>
                </a:moveTo>
                <a:lnTo>
                  <a:pt x="820" y="0"/>
                </a:lnTo>
                <a:lnTo>
                  <a:pt x="0" y="0"/>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7924" name="Line 35"/>
          <p:cNvSpPr>
            <a:spLocks noChangeShapeType="1"/>
          </p:cNvSpPr>
          <p:nvPr/>
        </p:nvSpPr>
        <p:spPr bwMode="auto">
          <a:xfrm flipH="1">
            <a:off x="5748338" y="5187950"/>
            <a:ext cx="1306512" cy="0"/>
          </a:xfrm>
          <a:prstGeom prst="line">
            <a:avLst/>
          </a:prstGeom>
          <a:noFill/>
          <a:ln w="17463">
            <a:solidFill>
              <a:srgbClr val="FFFFFF"/>
            </a:solidFill>
            <a:round/>
            <a:headEnd/>
            <a:tailEnd/>
          </a:ln>
        </p:spPr>
        <p:txBody>
          <a:bodyPr/>
          <a:lstStyle/>
          <a:p>
            <a:endParaRPr lang="en-US"/>
          </a:p>
        </p:txBody>
      </p:sp>
      <p:sp>
        <p:nvSpPr>
          <p:cNvPr id="37925" name="Line 36"/>
          <p:cNvSpPr>
            <a:spLocks noChangeShapeType="1"/>
          </p:cNvSpPr>
          <p:nvPr/>
        </p:nvSpPr>
        <p:spPr bwMode="auto">
          <a:xfrm flipH="1">
            <a:off x="5013325" y="4602163"/>
            <a:ext cx="2041525" cy="1587"/>
          </a:xfrm>
          <a:prstGeom prst="line">
            <a:avLst/>
          </a:prstGeom>
          <a:noFill/>
          <a:ln w="17463">
            <a:solidFill>
              <a:srgbClr val="FFFFFF"/>
            </a:solidFill>
            <a:round/>
            <a:headEnd/>
            <a:tailEnd/>
          </a:ln>
        </p:spPr>
        <p:txBody>
          <a:bodyPr/>
          <a:lstStyle/>
          <a:p>
            <a:endParaRPr lang="en-US"/>
          </a:p>
        </p:txBody>
      </p:sp>
      <p:sp>
        <p:nvSpPr>
          <p:cNvPr id="37926" name="Line 37"/>
          <p:cNvSpPr>
            <a:spLocks noChangeShapeType="1"/>
          </p:cNvSpPr>
          <p:nvPr/>
        </p:nvSpPr>
        <p:spPr bwMode="auto">
          <a:xfrm flipH="1">
            <a:off x="5748338" y="5480050"/>
            <a:ext cx="1306512" cy="1588"/>
          </a:xfrm>
          <a:prstGeom prst="line">
            <a:avLst/>
          </a:prstGeom>
          <a:noFill/>
          <a:ln w="17463">
            <a:solidFill>
              <a:srgbClr val="FFFFFF"/>
            </a:solidFill>
            <a:round/>
            <a:headEnd/>
            <a:tailEnd/>
          </a:ln>
        </p:spPr>
        <p:txBody>
          <a:bodyPr/>
          <a:lstStyle/>
          <a:p>
            <a:endParaRPr lang="en-US"/>
          </a:p>
        </p:txBody>
      </p:sp>
      <p:sp>
        <p:nvSpPr>
          <p:cNvPr id="37927" name="Freeform 38"/>
          <p:cNvSpPr>
            <a:spLocks/>
          </p:cNvSpPr>
          <p:nvPr/>
        </p:nvSpPr>
        <p:spPr bwMode="auto">
          <a:xfrm>
            <a:off x="4778375" y="4625975"/>
            <a:ext cx="2295525" cy="338138"/>
          </a:xfrm>
          <a:custGeom>
            <a:avLst/>
            <a:gdLst>
              <a:gd name="T0" fmla="*/ 2147483647 w 1701"/>
              <a:gd name="T1" fmla="*/ 2147483647 h 250"/>
              <a:gd name="T2" fmla="*/ 2147483647 w 1701"/>
              <a:gd name="T3" fmla="*/ 2147483647 h 250"/>
              <a:gd name="T4" fmla="*/ 0 w 1701"/>
              <a:gd name="T5" fmla="*/ 0 h 250"/>
              <a:gd name="T6" fmla="*/ 0 60000 65536"/>
              <a:gd name="T7" fmla="*/ 0 60000 65536"/>
              <a:gd name="T8" fmla="*/ 0 60000 65536"/>
              <a:gd name="T9" fmla="*/ 0 w 1701"/>
              <a:gd name="T10" fmla="*/ 0 h 250"/>
              <a:gd name="T11" fmla="*/ 1701 w 1701"/>
              <a:gd name="T12" fmla="*/ 250 h 250"/>
            </a:gdLst>
            <a:ahLst/>
            <a:cxnLst>
              <a:cxn ang="T6">
                <a:pos x="T0" y="T1"/>
              </a:cxn>
              <a:cxn ang="T7">
                <a:pos x="T2" y="T3"/>
              </a:cxn>
              <a:cxn ang="T8">
                <a:pos x="T4" y="T5"/>
              </a:cxn>
            </a:cxnLst>
            <a:rect l="T9" t="T10" r="T11" b="T12"/>
            <a:pathLst>
              <a:path w="1701" h="250">
                <a:moveTo>
                  <a:pt x="1701" y="250"/>
                </a:moveTo>
                <a:lnTo>
                  <a:pt x="502" y="250"/>
                </a:lnTo>
                <a:lnTo>
                  <a:pt x="0" y="0"/>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7928" name="Line 39"/>
          <p:cNvSpPr>
            <a:spLocks noChangeShapeType="1"/>
          </p:cNvSpPr>
          <p:nvPr/>
        </p:nvSpPr>
        <p:spPr bwMode="auto">
          <a:xfrm>
            <a:off x="1462088" y="3468688"/>
            <a:ext cx="688975" cy="1587"/>
          </a:xfrm>
          <a:prstGeom prst="line">
            <a:avLst/>
          </a:prstGeom>
          <a:noFill/>
          <a:ln w="7938">
            <a:solidFill>
              <a:srgbClr val="000000"/>
            </a:solidFill>
            <a:round/>
            <a:headEnd/>
            <a:tailEnd/>
          </a:ln>
        </p:spPr>
        <p:txBody>
          <a:bodyPr/>
          <a:lstStyle/>
          <a:p>
            <a:endParaRPr lang="en-US"/>
          </a:p>
        </p:txBody>
      </p:sp>
      <p:sp>
        <p:nvSpPr>
          <p:cNvPr id="37929" name="Line 40"/>
          <p:cNvSpPr>
            <a:spLocks noChangeShapeType="1"/>
          </p:cNvSpPr>
          <p:nvPr/>
        </p:nvSpPr>
        <p:spPr bwMode="auto">
          <a:xfrm>
            <a:off x="1555750" y="4381500"/>
            <a:ext cx="277813" cy="0"/>
          </a:xfrm>
          <a:prstGeom prst="line">
            <a:avLst/>
          </a:prstGeom>
          <a:noFill/>
          <a:ln w="7938">
            <a:solidFill>
              <a:srgbClr val="000000"/>
            </a:solidFill>
            <a:round/>
            <a:headEnd/>
            <a:tailEnd/>
          </a:ln>
        </p:spPr>
        <p:txBody>
          <a:bodyPr/>
          <a:lstStyle/>
          <a:p>
            <a:endParaRPr lang="en-US"/>
          </a:p>
        </p:txBody>
      </p:sp>
      <p:sp>
        <p:nvSpPr>
          <p:cNvPr id="37930" name="Line 41"/>
          <p:cNvSpPr>
            <a:spLocks noChangeShapeType="1"/>
          </p:cNvSpPr>
          <p:nvPr/>
        </p:nvSpPr>
        <p:spPr bwMode="auto">
          <a:xfrm>
            <a:off x="1617663" y="4967288"/>
            <a:ext cx="1266825" cy="1587"/>
          </a:xfrm>
          <a:prstGeom prst="line">
            <a:avLst/>
          </a:prstGeom>
          <a:noFill/>
          <a:ln w="7938">
            <a:solidFill>
              <a:srgbClr val="000000"/>
            </a:solidFill>
            <a:round/>
            <a:headEnd/>
            <a:tailEnd/>
          </a:ln>
        </p:spPr>
        <p:txBody>
          <a:bodyPr/>
          <a:lstStyle/>
          <a:p>
            <a:endParaRPr lang="en-US"/>
          </a:p>
        </p:txBody>
      </p:sp>
      <p:sp>
        <p:nvSpPr>
          <p:cNvPr id="37931" name="Freeform 42"/>
          <p:cNvSpPr>
            <a:spLocks/>
          </p:cNvSpPr>
          <p:nvPr/>
        </p:nvSpPr>
        <p:spPr bwMode="auto">
          <a:xfrm>
            <a:off x="1685925" y="4471988"/>
            <a:ext cx="2803525" cy="209550"/>
          </a:xfrm>
          <a:custGeom>
            <a:avLst/>
            <a:gdLst>
              <a:gd name="T0" fmla="*/ 0 w 2077"/>
              <a:gd name="T1" fmla="*/ 2147483647 h 156"/>
              <a:gd name="T2" fmla="*/ 2147483647 w 2077"/>
              <a:gd name="T3" fmla="*/ 2147483647 h 156"/>
              <a:gd name="T4" fmla="*/ 2147483647 w 2077"/>
              <a:gd name="T5" fmla="*/ 0 h 156"/>
              <a:gd name="T6" fmla="*/ 0 60000 65536"/>
              <a:gd name="T7" fmla="*/ 0 60000 65536"/>
              <a:gd name="T8" fmla="*/ 0 60000 65536"/>
              <a:gd name="T9" fmla="*/ 0 w 2077"/>
              <a:gd name="T10" fmla="*/ 0 h 156"/>
              <a:gd name="T11" fmla="*/ 2077 w 2077"/>
              <a:gd name="T12" fmla="*/ 156 h 156"/>
            </a:gdLst>
            <a:ahLst/>
            <a:cxnLst>
              <a:cxn ang="T6">
                <a:pos x="T0" y="T1"/>
              </a:cxn>
              <a:cxn ang="T7">
                <a:pos x="T2" y="T3"/>
              </a:cxn>
              <a:cxn ang="T8">
                <a:pos x="T4" y="T5"/>
              </a:cxn>
            </a:cxnLst>
            <a:rect l="T9" t="T10" r="T11" b="T12"/>
            <a:pathLst>
              <a:path w="2077" h="156">
                <a:moveTo>
                  <a:pt x="0" y="156"/>
                </a:moveTo>
                <a:lnTo>
                  <a:pt x="1361" y="156"/>
                </a:lnTo>
                <a:lnTo>
                  <a:pt x="2077" y="0"/>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7932" name="Line 43"/>
          <p:cNvSpPr>
            <a:spLocks noChangeShapeType="1"/>
          </p:cNvSpPr>
          <p:nvPr/>
        </p:nvSpPr>
        <p:spPr bwMode="auto">
          <a:xfrm>
            <a:off x="1528763" y="5849938"/>
            <a:ext cx="936625" cy="1587"/>
          </a:xfrm>
          <a:prstGeom prst="line">
            <a:avLst/>
          </a:prstGeom>
          <a:noFill/>
          <a:ln w="7938">
            <a:solidFill>
              <a:srgbClr val="000000"/>
            </a:solidFill>
            <a:round/>
            <a:headEnd/>
            <a:tailEnd/>
          </a:ln>
        </p:spPr>
        <p:txBody>
          <a:bodyPr/>
          <a:lstStyle/>
          <a:p>
            <a:endParaRPr lang="en-US"/>
          </a:p>
        </p:txBody>
      </p:sp>
      <p:sp>
        <p:nvSpPr>
          <p:cNvPr id="37933" name="Freeform 44"/>
          <p:cNvSpPr>
            <a:spLocks/>
          </p:cNvSpPr>
          <p:nvPr/>
        </p:nvSpPr>
        <p:spPr bwMode="auto">
          <a:xfrm>
            <a:off x="5162550" y="3273425"/>
            <a:ext cx="1911350" cy="242888"/>
          </a:xfrm>
          <a:custGeom>
            <a:avLst/>
            <a:gdLst>
              <a:gd name="T0" fmla="*/ 0 w 1415"/>
              <a:gd name="T1" fmla="*/ 2147483647 h 180"/>
              <a:gd name="T2" fmla="*/ 2147483647 w 1415"/>
              <a:gd name="T3" fmla="*/ 0 h 180"/>
              <a:gd name="T4" fmla="*/ 2147483647 w 1415"/>
              <a:gd name="T5" fmla="*/ 0 h 180"/>
              <a:gd name="T6" fmla="*/ 0 60000 65536"/>
              <a:gd name="T7" fmla="*/ 0 60000 65536"/>
              <a:gd name="T8" fmla="*/ 0 60000 65536"/>
              <a:gd name="T9" fmla="*/ 0 w 1415"/>
              <a:gd name="T10" fmla="*/ 0 h 180"/>
              <a:gd name="T11" fmla="*/ 1415 w 1415"/>
              <a:gd name="T12" fmla="*/ 180 h 180"/>
            </a:gdLst>
            <a:ahLst/>
            <a:cxnLst>
              <a:cxn ang="T6">
                <a:pos x="T0" y="T1"/>
              </a:cxn>
              <a:cxn ang="T7">
                <a:pos x="T2" y="T3"/>
              </a:cxn>
              <a:cxn ang="T8">
                <a:pos x="T4" y="T5"/>
              </a:cxn>
            </a:cxnLst>
            <a:rect l="T9" t="T10" r="T11" b="T12"/>
            <a:pathLst>
              <a:path w="1415" h="180">
                <a:moveTo>
                  <a:pt x="0" y="180"/>
                </a:moveTo>
                <a:lnTo>
                  <a:pt x="687" y="0"/>
                </a:lnTo>
                <a:lnTo>
                  <a:pt x="1415" y="0"/>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7934" name="Line 45"/>
          <p:cNvSpPr>
            <a:spLocks noChangeShapeType="1"/>
          </p:cNvSpPr>
          <p:nvPr/>
        </p:nvSpPr>
        <p:spPr bwMode="auto">
          <a:xfrm flipH="1">
            <a:off x="4783138" y="3273425"/>
            <a:ext cx="1308100" cy="661988"/>
          </a:xfrm>
          <a:prstGeom prst="line">
            <a:avLst/>
          </a:prstGeom>
          <a:noFill/>
          <a:ln w="7938">
            <a:solidFill>
              <a:srgbClr val="000000"/>
            </a:solidFill>
            <a:round/>
            <a:headEnd/>
            <a:tailEnd/>
          </a:ln>
        </p:spPr>
        <p:txBody>
          <a:bodyPr/>
          <a:lstStyle/>
          <a:p>
            <a:endParaRPr lang="en-US"/>
          </a:p>
        </p:txBody>
      </p:sp>
      <p:sp>
        <p:nvSpPr>
          <p:cNvPr id="37935" name="Line 46"/>
          <p:cNvSpPr>
            <a:spLocks noChangeShapeType="1"/>
          </p:cNvSpPr>
          <p:nvPr/>
        </p:nvSpPr>
        <p:spPr bwMode="auto">
          <a:xfrm flipH="1">
            <a:off x="4795838" y="3276600"/>
            <a:ext cx="1282700" cy="538163"/>
          </a:xfrm>
          <a:prstGeom prst="line">
            <a:avLst/>
          </a:prstGeom>
          <a:noFill/>
          <a:ln w="7938">
            <a:solidFill>
              <a:srgbClr val="000000"/>
            </a:solidFill>
            <a:round/>
            <a:headEnd/>
            <a:tailEnd/>
          </a:ln>
        </p:spPr>
        <p:txBody>
          <a:bodyPr/>
          <a:lstStyle/>
          <a:p>
            <a:endParaRPr lang="en-US"/>
          </a:p>
        </p:txBody>
      </p:sp>
      <p:sp>
        <p:nvSpPr>
          <p:cNvPr id="37936" name="Freeform 47"/>
          <p:cNvSpPr>
            <a:spLocks/>
          </p:cNvSpPr>
          <p:nvPr/>
        </p:nvSpPr>
        <p:spPr bwMode="auto">
          <a:xfrm>
            <a:off x="5765800" y="3649663"/>
            <a:ext cx="1308100" cy="128587"/>
          </a:xfrm>
          <a:custGeom>
            <a:avLst/>
            <a:gdLst>
              <a:gd name="T0" fmla="*/ 2147483647 w 968"/>
              <a:gd name="T1" fmla="*/ 0 h 95"/>
              <a:gd name="T2" fmla="*/ 2147483647 w 968"/>
              <a:gd name="T3" fmla="*/ 0 h 95"/>
              <a:gd name="T4" fmla="*/ 0 w 968"/>
              <a:gd name="T5" fmla="*/ 2147483647 h 95"/>
              <a:gd name="T6" fmla="*/ 0 60000 65536"/>
              <a:gd name="T7" fmla="*/ 0 60000 65536"/>
              <a:gd name="T8" fmla="*/ 0 60000 65536"/>
              <a:gd name="T9" fmla="*/ 0 w 968"/>
              <a:gd name="T10" fmla="*/ 0 h 95"/>
              <a:gd name="T11" fmla="*/ 968 w 968"/>
              <a:gd name="T12" fmla="*/ 95 h 95"/>
            </a:gdLst>
            <a:ahLst/>
            <a:cxnLst>
              <a:cxn ang="T6">
                <a:pos x="T0" y="T1"/>
              </a:cxn>
              <a:cxn ang="T7">
                <a:pos x="T2" y="T3"/>
              </a:cxn>
              <a:cxn ang="T8">
                <a:pos x="T4" y="T5"/>
              </a:cxn>
            </a:cxnLst>
            <a:rect l="T9" t="T10" r="T11" b="T12"/>
            <a:pathLst>
              <a:path w="968" h="95">
                <a:moveTo>
                  <a:pt x="968" y="0"/>
                </a:moveTo>
                <a:lnTo>
                  <a:pt x="722" y="0"/>
                </a:lnTo>
                <a:lnTo>
                  <a:pt x="0" y="95"/>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7937" name="Freeform 48"/>
          <p:cNvSpPr>
            <a:spLocks/>
          </p:cNvSpPr>
          <p:nvPr/>
        </p:nvSpPr>
        <p:spPr bwMode="auto">
          <a:xfrm>
            <a:off x="4946650" y="3454400"/>
            <a:ext cx="2127250" cy="703263"/>
          </a:xfrm>
          <a:custGeom>
            <a:avLst/>
            <a:gdLst>
              <a:gd name="T0" fmla="*/ 2147483647 w 1577"/>
              <a:gd name="T1" fmla="*/ 0 h 522"/>
              <a:gd name="T2" fmla="*/ 2147483647 w 1577"/>
              <a:gd name="T3" fmla="*/ 0 h 522"/>
              <a:gd name="T4" fmla="*/ 0 w 1577"/>
              <a:gd name="T5" fmla="*/ 2147483647 h 522"/>
              <a:gd name="T6" fmla="*/ 0 60000 65536"/>
              <a:gd name="T7" fmla="*/ 0 60000 65536"/>
              <a:gd name="T8" fmla="*/ 0 60000 65536"/>
              <a:gd name="T9" fmla="*/ 0 w 1577"/>
              <a:gd name="T10" fmla="*/ 0 h 522"/>
              <a:gd name="T11" fmla="*/ 1577 w 1577"/>
              <a:gd name="T12" fmla="*/ 522 h 522"/>
            </a:gdLst>
            <a:ahLst/>
            <a:cxnLst>
              <a:cxn ang="T6">
                <a:pos x="T0" y="T1"/>
              </a:cxn>
              <a:cxn ang="T7">
                <a:pos x="T2" y="T3"/>
              </a:cxn>
              <a:cxn ang="T8">
                <a:pos x="T4" y="T5"/>
              </a:cxn>
            </a:cxnLst>
            <a:rect l="T9" t="T10" r="T11" b="T12"/>
            <a:pathLst>
              <a:path w="1577" h="522">
                <a:moveTo>
                  <a:pt x="1577" y="0"/>
                </a:moveTo>
                <a:lnTo>
                  <a:pt x="838" y="0"/>
                </a:lnTo>
                <a:lnTo>
                  <a:pt x="0" y="522"/>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7938" name="Freeform 49"/>
          <p:cNvSpPr>
            <a:spLocks/>
          </p:cNvSpPr>
          <p:nvPr/>
        </p:nvSpPr>
        <p:spPr bwMode="auto">
          <a:xfrm>
            <a:off x="4941888" y="3455988"/>
            <a:ext cx="2128837" cy="704850"/>
          </a:xfrm>
          <a:custGeom>
            <a:avLst/>
            <a:gdLst>
              <a:gd name="T0" fmla="*/ 2147483647 w 1577"/>
              <a:gd name="T1" fmla="*/ 0 h 523"/>
              <a:gd name="T2" fmla="*/ 2147483647 w 1577"/>
              <a:gd name="T3" fmla="*/ 0 h 523"/>
              <a:gd name="T4" fmla="*/ 0 w 1577"/>
              <a:gd name="T5" fmla="*/ 2147483647 h 523"/>
              <a:gd name="T6" fmla="*/ 0 60000 65536"/>
              <a:gd name="T7" fmla="*/ 0 60000 65536"/>
              <a:gd name="T8" fmla="*/ 0 60000 65536"/>
              <a:gd name="T9" fmla="*/ 0 w 1577"/>
              <a:gd name="T10" fmla="*/ 0 h 523"/>
              <a:gd name="T11" fmla="*/ 1577 w 1577"/>
              <a:gd name="T12" fmla="*/ 523 h 523"/>
            </a:gdLst>
            <a:ahLst/>
            <a:cxnLst>
              <a:cxn ang="T6">
                <a:pos x="T0" y="T1"/>
              </a:cxn>
              <a:cxn ang="T7">
                <a:pos x="T2" y="T3"/>
              </a:cxn>
              <a:cxn ang="T8">
                <a:pos x="T4" y="T5"/>
              </a:cxn>
            </a:cxnLst>
            <a:rect l="T9" t="T10" r="T11" b="T12"/>
            <a:pathLst>
              <a:path w="1577" h="523">
                <a:moveTo>
                  <a:pt x="1577" y="0"/>
                </a:moveTo>
                <a:lnTo>
                  <a:pt x="840" y="0"/>
                </a:lnTo>
                <a:lnTo>
                  <a:pt x="0" y="523"/>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7939" name="Line 50"/>
          <p:cNvSpPr>
            <a:spLocks noChangeShapeType="1"/>
          </p:cNvSpPr>
          <p:nvPr/>
        </p:nvSpPr>
        <p:spPr bwMode="auto">
          <a:xfrm flipH="1">
            <a:off x="5826125" y="4006850"/>
            <a:ext cx="1274763" cy="0"/>
          </a:xfrm>
          <a:prstGeom prst="line">
            <a:avLst/>
          </a:prstGeom>
          <a:noFill/>
          <a:ln w="7938">
            <a:solidFill>
              <a:srgbClr val="000000"/>
            </a:solidFill>
            <a:round/>
            <a:headEnd/>
            <a:tailEnd/>
          </a:ln>
        </p:spPr>
        <p:txBody>
          <a:bodyPr/>
          <a:lstStyle/>
          <a:p>
            <a:endParaRPr lang="en-US"/>
          </a:p>
        </p:txBody>
      </p:sp>
      <p:sp>
        <p:nvSpPr>
          <p:cNvPr id="37940" name="Freeform 51"/>
          <p:cNvSpPr>
            <a:spLocks/>
          </p:cNvSpPr>
          <p:nvPr/>
        </p:nvSpPr>
        <p:spPr bwMode="auto">
          <a:xfrm>
            <a:off x="3875088" y="3548063"/>
            <a:ext cx="665162" cy="368300"/>
          </a:xfrm>
          <a:custGeom>
            <a:avLst/>
            <a:gdLst>
              <a:gd name="T0" fmla="*/ 0 w 493"/>
              <a:gd name="T1" fmla="*/ 0 h 273"/>
              <a:gd name="T2" fmla="*/ 2147483647 w 493"/>
              <a:gd name="T3" fmla="*/ 0 h 273"/>
              <a:gd name="T4" fmla="*/ 2147483647 w 493"/>
              <a:gd name="T5" fmla="*/ 2147483647 h 273"/>
              <a:gd name="T6" fmla="*/ 0 60000 65536"/>
              <a:gd name="T7" fmla="*/ 0 60000 65536"/>
              <a:gd name="T8" fmla="*/ 0 60000 65536"/>
              <a:gd name="T9" fmla="*/ 0 w 493"/>
              <a:gd name="T10" fmla="*/ 0 h 273"/>
              <a:gd name="T11" fmla="*/ 493 w 493"/>
              <a:gd name="T12" fmla="*/ 273 h 273"/>
            </a:gdLst>
            <a:ahLst/>
            <a:cxnLst>
              <a:cxn ang="T6">
                <a:pos x="T0" y="T1"/>
              </a:cxn>
              <a:cxn ang="T7">
                <a:pos x="T2" y="T3"/>
              </a:cxn>
              <a:cxn ang="T8">
                <a:pos x="T4" y="T5"/>
              </a:cxn>
            </a:cxnLst>
            <a:rect l="T9" t="T10" r="T11" b="T12"/>
            <a:pathLst>
              <a:path w="493" h="273">
                <a:moveTo>
                  <a:pt x="0" y="0"/>
                </a:moveTo>
                <a:lnTo>
                  <a:pt x="317" y="0"/>
                </a:lnTo>
                <a:lnTo>
                  <a:pt x="493" y="273"/>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7941" name="Freeform 52"/>
          <p:cNvSpPr>
            <a:spLocks/>
          </p:cNvSpPr>
          <p:nvPr/>
        </p:nvSpPr>
        <p:spPr bwMode="auto">
          <a:xfrm>
            <a:off x="4008438" y="3690938"/>
            <a:ext cx="377825" cy="261937"/>
          </a:xfrm>
          <a:custGeom>
            <a:avLst/>
            <a:gdLst>
              <a:gd name="T0" fmla="*/ 0 w 279"/>
              <a:gd name="T1" fmla="*/ 0 h 194"/>
              <a:gd name="T2" fmla="*/ 2147483647 w 279"/>
              <a:gd name="T3" fmla="*/ 0 h 194"/>
              <a:gd name="T4" fmla="*/ 2147483647 w 279"/>
              <a:gd name="T5" fmla="*/ 2147483647 h 194"/>
              <a:gd name="T6" fmla="*/ 0 60000 65536"/>
              <a:gd name="T7" fmla="*/ 0 60000 65536"/>
              <a:gd name="T8" fmla="*/ 0 60000 65536"/>
              <a:gd name="T9" fmla="*/ 0 w 279"/>
              <a:gd name="T10" fmla="*/ 0 h 194"/>
              <a:gd name="T11" fmla="*/ 279 w 279"/>
              <a:gd name="T12" fmla="*/ 194 h 194"/>
            </a:gdLst>
            <a:ahLst/>
            <a:cxnLst>
              <a:cxn ang="T6">
                <a:pos x="T0" y="T1"/>
              </a:cxn>
              <a:cxn ang="T7">
                <a:pos x="T2" y="T3"/>
              </a:cxn>
              <a:cxn ang="T8">
                <a:pos x="T4" y="T5"/>
              </a:cxn>
            </a:cxnLst>
            <a:rect l="T9" t="T10" r="T11" b="T12"/>
            <a:pathLst>
              <a:path w="279" h="194">
                <a:moveTo>
                  <a:pt x="0" y="0"/>
                </a:moveTo>
                <a:lnTo>
                  <a:pt x="120" y="0"/>
                </a:lnTo>
                <a:lnTo>
                  <a:pt x="279" y="194"/>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7942" name="Freeform 53"/>
          <p:cNvSpPr>
            <a:spLocks/>
          </p:cNvSpPr>
          <p:nvPr/>
        </p:nvSpPr>
        <p:spPr bwMode="auto">
          <a:xfrm>
            <a:off x="5937250" y="4400550"/>
            <a:ext cx="1136650" cy="1588"/>
          </a:xfrm>
          <a:custGeom>
            <a:avLst/>
            <a:gdLst>
              <a:gd name="T0" fmla="*/ 2147483647 w 842"/>
              <a:gd name="T1" fmla="*/ 0 h 1587"/>
              <a:gd name="T2" fmla="*/ 2147483647 w 842"/>
              <a:gd name="T3" fmla="*/ 0 h 1587"/>
              <a:gd name="T4" fmla="*/ 0 w 842"/>
              <a:gd name="T5" fmla="*/ 0 h 1587"/>
              <a:gd name="T6" fmla="*/ 0 60000 65536"/>
              <a:gd name="T7" fmla="*/ 0 60000 65536"/>
              <a:gd name="T8" fmla="*/ 0 60000 65536"/>
              <a:gd name="T9" fmla="*/ 0 w 842"/>
              <a:gd name="T10" fmla="*/ 0 h 1587"/>
              <a:gd name="T11" fmla="*/ 842 w 842"/>
              <a:gd name="T12" fmla="*/ 1587 h 1587"/>
            </a:gdLst>
            <a:ahLst/>
            <a:cxnLst>
              <a:cxn ang="T6">
                <a:pos x="T0" y="T1"/>
              </a:cxn>
              <a:cxn ang="T7">
                <a:pos x="T2" y="T3"/>
              </a:cxn>
              <a:cxn ang="T8">
                <a:pos x="T4" y="T5"/>
              </a:cxn>
            </a:cxnLst>
            <a:rect l="T9" t="T10" r="T11" b="T12"/>
            <a:pathLst>
              <a:path w="842" h="1587">
                <a:moveTo>
                  <a:pt x="842" y="0"/>
                </a:moveTo>
                <a:lnTo>
                  <a:pt x="819" y="0"/>
                </a:lnTo>
                <a:lnTo>
                  <a:pt x="0" y="0"/>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7943" name="Freeform 54"/>
          <p:cNvSpPr>
            <a:spLocks/>
          </p:cNvSpPr>
          <p:nvPr/>
        </p:nvSpPr>
        <p:spPr bwMode="auto">
          <a:xfrm>
            <a:off x="5076825" y="4216400"/>
            <a:ext cx="1997075" cy="1588"/>
          </a:xfrm>
          <a:custGeom>
            <a:avLst/>
            <a:gdLst>
              <a:gd name="T0" fmla="*/ 2147483647 w 1480"/>
              <a:gd name="T1" fmla="*/ 0 h 1588"/>
              <a:gd name="T2" fmla="*/ 2147483647 w 1480"/>
              <a:gd name="T3" fmla="*/ 0 h 1588"/>
              <a:gd name="T4" fmla="*/ 0 w 1480"/>
              <a:gd name="T5" fmla="*/ 0 h 1588"/>
              <a:gd name="T6" fmla="*/ 0 60000 65536"/>
              <a:gd name="T7" fmla="*/ 0 60000 65536"/>
              <a:gd name="T8" fmla="*/ 0 60000 65536"/>
              <a:gd name="T9" fmla="*/ 0 w 1480"/>
              <a:gd name="T10" fmla="*/ 0 h 1588"/>
              <a:gd name="T11" fmla="*/ 1480 w 1480"/>
              <a:gd name="T12" fmla="*/ 1588 h 1588"/>
            </a:gdLst>
            <a:ahLst/>
            <a:cxnLst>
              <a:cxn ang="T6">
                <a:pos x="T0" y="T1"/>
              </a:cxn>
              <a:cxn ang="T7">
                <a:pos x="T2" y="T3"/>
              </a:cxn>
              <a:cxn ang="T8">
                <a:pos x="T4" y="T5"/>
              </a:cxn>
            </a:cxnLst>
            <a:rect l="T9" t="T10" r="T11" b="T12"/>
            <a:pathLst>
              <a:path w="1480" h="1588">
                <a:moveTo>
                  <a:pt x="1480" y="0"/>
                </a:moveTo>
                <a:lnTo>
                  <a:pt x="1457" y="0"/>
                </a:lnTo>
                <a:lnTo>
                  <a:pt x="0" y="0"/>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7944" name="Freeform 55"/>
          <p:cNvSpPr>
            <a:spLocks/>
          </p:cNvSpPr>
          <p:nvPr/>
        </p:nvSpPr>
        <p:spPr bwMode="auto">
          <a:xfrm>
            <a:off x="5078413" y="4214813"/>
            <a:ext cx="1997075" cy="1587"/>
          </a:xfrm>
          <a:custGeom>
            <a:avLst/>
            <a:gdLst>
              <a:gd name="T0" fmla="*/ 2147483647 w 1480"/>
              <a:gd name="T1" fmla="*/ 0 h 1587"/>
              <a:gd name="T2" fmla="*/ 2147483647 w 1480"/>
              <a:gd name="T3" fmla="*/ 0 h 1587"/>
              <a:gd name="T4" fmla="*/ 0 w 1480"/>
              <a:gd name="T5" fmla="*/ 0 h 1587"/>
              <a:gd name="T6" fmla="*/ 0 60000 65536"/>
              <a:gd name="T7" fmla="*/ 0 60000 65536"/>
              <a:gd name="T8" fmla="*/ 0 60000 65536"/>
              <a:gd name="T9" fmla="*/ 0 w 1480"/>
              <a:gd name="T10" fmla="*/ 0 h 1587"/>
              <a:gd name="T11" fmla="*/ 1480 w 1480"/>
              <a:gd name="T12" fmla="*/ 1587 h 1587"/>
            </a:gdLst>
            <a:ahLst/>
            <a:cxnLst>
              <a:cxn ang="T6">
                <a:pos x="T0" y="T1"/>
              </a:cxn>
              <a:cxn ang="T7">
                <a:pos x="T2" y="T3"/>
              </a:cxn>
              <a:cxn ang="T8">
                <a:pos x="T4" y="T5"/>
              </a:cxn>
            </a:cxnLst>
            <a:rect l="T9" t="T10" r="T11" b="T12"/>
            <a:pathLst>
              <a:path w="1480" h="1587">
                <a:moveTo>
                  <a:pt x="1480" y="0"/>
                </a:moveTo>
                <a:lnTo>
                  <a:pt x="1457" y="0"/>
                </a:lnTo>
                <a:lnTo>
                  <a:pt x="0" y="0"/>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7945" name="Line 56"/>
          <p:cNvSpPr>
            <a:spLocks noChangeShapeType="1"/>
          </p:cNvSpPr>
          <p:nvPr/>
        </p:nvSpPr>
        <p:spPr bwMode="auto">
          <a:xfrm flipH="1">
            <a:off x="5749925" y="5187950"/>
            <a:ext cx="1306513" cy="0"/>
          </a:xfrm>
          <a:prstGeom prst="line">
            <a:avLst/>
          </a:prstGeom>
          <a:noFill/>
          <a:ln w="7938">
            <a:solidFill>
              <a:srgbClr val="000000"/>
            </a:solidFill>
            <a:round/>
            <a:headEnd/>
            <a:tailEnd/>
          </a:ln>
        </p:spPr>
        <p:txBody>
          <a:bodyPr/>
          <a:lstStyle/>
          <a:p>
            <a:endParaRPr lang="en-US"/>
          </a:p>
        </p:txBody>
      </p:sp>
      <p:sp>
        <p:nvSpPr>
          <p:cNvPr id="37946" name="Line 57"/>
          <p:cNvSpPr>
            <a:spLocks noChangeShapeType="1"/>
          </p:cNvSpPr>
          <p:nvPr/>
        </p:nvSpPr>
        <p:spPr bwMode="auto">
          <a:xfrm flipH="1">
            <a:off x="5019675" y="4603750"/>
            <a:ext cx="2043113" cy="1588"/>
          </a:xfrm>
          <a:prstGeom prst="line">
            <a:avLst/>
          </a:prstGeom>
          <a:noFill/>
          <a:ln w="7938">
            <a:solidFill>
              <a:srgbClr val="000000"/>
            </a:solidFill>
            <a:round/>
            <a:headEnd/>
            <a:tailEnd/>
          </a:ln>
        </p:spPr>
        <p:txBody>
          <a:bodyPr/>
          <a:lstStyle/>
          <a:p>
            <a:endParaRPr lang="en-US"/>
          </a:p>
        </p:txBody>
      </p:sp>
      <p:sp>
        <p:nvSpPr>
          <p:cNvPr id="37947" name="Line 58"/>
          <p:cNvSpPr>
            <a:spLocks noChangeShapeType="1"/>
          </p:cNvSpPr>
          <p:nvPr/>
        </p:nvSpPr>
        <p:spPr bwMode="auto">
          <a:xfrm flipH="1">
            <a:off x="5753100" y="5478463"/>
            <a:ext cx="1306513" cy="1587"/>
          </a:xfrm>
          <a:prstGeom prst="line">
            <a:avLst/>
          </a:prstGeom>
          <a:noFill/>
          <a:ln w="7938">
            <a:solidFill>
              <a:srgbClr val="000000"/>
            </a:solidFill>
            <a:round/>
            <a:headEnd/>
            <a:tailEnd/>
          </a:ln>
        </p:spPr>
        <p:txBody>
          <a:bodyPr/>
          <a:lstStyle/>
          <a:p>
            <a:endParaRPr lang="en-US"/>
          </a:p>
        </p:txBody>
      </p:sp>
      <p:sp>
        <p:nvSpPr>
          <p:cNvPr id="37948" name="Freeform 59"/>
          <p:cNvSpPr>
            <a:spLocks/>
          </p:cNvSpPr>
          <p:nvPr/>
        </p:nvSpPr>
        <p:spPr bwMode="auto">
          <a:xfrm>
            <a:off x="4779963" y="4625975"/>
            <a:ext cx="2295525" cy="338138"/>
          </a:xfrm>
          <a:custGeom>
            <a:avLst/>
            <a:gdLst>
              <a:gd name="T0" fmla="*/ 2147483647 w 1701"/>
              <a:gd name="T1" fmla="*/ 2147483647 h 251"/>
              <a:gd name="T2" fmla="*/ 2147483647 w 1701"/>
              <a:gd name="T3" fmla="*/ 2147483647 h 251"/>
              <a:gd name="T4" fmla="*/ 0 w 1701"/>
              <a:gd name="T5" fmla="*/ 0 h 251"/>
              <a:gd name="T6" fmla="*/ 0 60000 65536"/>
              <a:gd name="T7" fmla="*/ 0 60000 65536"/>
              <a:gd name="T8" fmla="*/ 0 60000 65536"/>
              <a:gd name="T9" fmla="*/ 0 w 1701"/>
              <a:gd name="T10" fmla="*/ 0 h 251"/>
              <a:gd name="T11" fmla="*/ 1701 w 1701"/>
              <a:gd name="T12" fmla="*/ 251 h 251"/>
            </a:gdLst>
            <a:ahLst/>
            <a:cxnLst>
              <a:cxn ang="T6">
                <a:pos x="T0" y="T1"/>
              </a:cxn>
              <a:cxn ang="T7">
                <a:pos x="T2" y="T3"/>
              </a:cxn>
              <a:cxn ang="T8">
                <a:pos x="T4" y="T5"/>
              </a:cxn>
            </a:cxnLst>
            <a:rect l="T9" t="T10" r="T11" b="T12"/>
            <a:pathLst>
              <a:path w="1701" h="251">
                <a:moveTo>
                  <a:pt x="1701" y="251"/>
                </a:moveTo>
                <a:lnTo>
                  <a:pt x="501" y="251"/>
                </a:lnTo>
                <a:lnTo>
                  <a:pt x="0" y="0"/>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7949" name="Text Box 60"/>
          <p:cNvSpPr txBox="1">
            <a:spLocks noChangeArrowheads="1"/>
          </p:cNvSpPr>
          <p:nvPr/>
        </p:nvSpPr>
        <p:spPr bwMode="auto">
          <a:xfrm>
            <a:off x="7100888" y="3571875"/>
            <a:ext cx="887412" cy="122238"/>
          </a:xfrm>
          <a:prstGeom prst="rect">
            <a:avLst/>
          </a:prstGeom>
          <a:noFill/>
          <a:ln w="9525">
            <a:noFill/>
            <a:miter lim="800000"/>
            <a:headEnd/>
            <a:tailEnd/>
          </a:ln>
        </p:spPr>
        <p:txBody>
          <a:bodyPr wrap="none" lIns="0" tIns="0" bIns="0">
            <a:spAutoFit/>
          </a:bodyPr>
          <a:lstStyle/>
          <a:p>
            <a:r>
              <a:rPr lang="en-US" sz="800" b="1"/>
              <a:t>Vestibular nerve</a:t>
            </a:r>
          </a:p>
        </p:txBody>
      </p:sp>
      <p:sp>
        <p:nvSpPr>
          <p:cNvPr id="37950" name="Text Box 61"/>
          <p:cNvSpPr txBox="1">
            <a:spLocks noChangeArrowheads="1"/>
          </p:cNvSpPr>
          <p:nvPr/>
        </p:nvSpPr>
        <p:spPr bwMode="auto">
          <a:xfrm>
            <a:off x="7100888" y="4154488"/>
            <a:ext cx="546100" cy="122237"/>
          </a:xfrm>
          <a:prstGeom prst="rect">
            <a:avLst/>
          </a:prstGeom>
          <a:noFill/>
          <a:ln w="9525">
            <a:noFill/>
            <a:miter lim="800000"/>
            <a:headEnd/>
            <a:tailEnd/>
          </a:ln>
        </p:spPr>
        <p:txBody>
          <a:bodyPr wrap="none" lIns="0" tIns="0" bIns="0">
            <a:spAutoFit/>
          </a:bodyPr>
          <a:lstStyle/>
          <a:p>
            <a:r>
              <a:rPr lang="en-US" sz="800" b="1"/>
              <a:t>Vestibule</a:t>
            </a:r>
          </a:p>
        </p:txBody>
      </p:sp>
      <p:sp>
        <p:nvSpPr>
          <p:cNvPr id="37951" name="Text Box 62"/>
          <p:cNvSpPr txBox="1">
            <a:spLocks noChangeArrowheads="1"/>
          </p:cNvSpPr>
          <p:nvPr/>
        </p:nvSpPr>
        <p:spPr bwMode="auto">
          <a:xfrm>
            <a:off x="7100888" y="4887913"/>
            <a:ext cx="887412" cy="122237"/>
          </a:xfrm>
          <a:prstGeom prst="rect">
            <a:avLst/>
          </a:prstGeom>
          <a:noFill/>
          <a:ln w="9525">
            <a:noFill/>
            <a:miter lim="800000"/>
            <a:headEnd/>
            <a:tailEnd/>
          </a:ln>
        </p:spPr>
        <p:txBody>
          <a:bodyPr wrap="none" lIns="0" tIns="0" bIns="0">
            <a:spAutoFit/>
          </a:bodyPr>
          <a:lstStyle/>
          <a:p>
            <a:r>
              <a:rPr lang="en-US" sz="800" b="1"/>
              <a:t>Tympanic cavity</a:t>
            </a:r>
          </a:p>
        </p:txBody>
      </p:sp>
      <p:sp>
        <p:nvSpPr>
          <p:cNvPr id="37952" name="Text Box 63"/>
          <p:cNvSpPr txBox="1">
            <a:spLocks noChangeArrowheads="1"/>
          </p:cNvSpPr>
          <p:nvPr/>
        </p:nvSpPr>
        <p:spPr bwMode="auto">
          <a:xfrm>
            <a:off x="7100888" y="5124450"/>
            <a:ext cx="850900" cy="244475"/>
          </a:xfrm>
          <a:prstGeom prst="rect">
            <a:avLst/>
          </a:prstGeom>
          <a:noFill/>
          <a:ln w="9525">
            <a:noFill/>
            <a:miter lim="800000"/>
            <a:headEnd/>
            <a:tailEnd/>
          </a:ln>
        </p:spPr>
        <p:txBody>
          <a:bodyPr wrap="none" lIns="0" tIns="0" bIns="0">
            <a:spAutoFit/>
          </a:bodyPr>
          <a:lstStyle/>
          <a:p>
            <a:r>
              <a:rPr lang="en-US" sz="800" b="1"/>
              <a:t>Tensor tympani</a:t>
            </a:r>
          </a:p>
          <a:p>
            <a:r>
              <a:rPr lang="en-US" sz="800" b="1"/>
              <a:t>muscle</a:t>
            </a:r>
          </a:p>
        </p:txBody>
      </p:sp>
      <p:sp>
        <p:nvSpPr>
          <p:cNvPr id="37953" name="Freeform 64"/>
          <p:cNvSpPr>
            <a:spLocks/>
          </p:cNvSpPr>
          <p:nvPr/>
        </p:nvSpPr>
        <p:spPr bwMode="auto">
          <a:xfrm>
            <a:off x="3967163" y="3414713"/>
            <a:ext cx="844550" cy="765175"/>
          </a:xfrm>
          <a:custGeom>
            <a:avLst/>
            <a:gdLst>
              <a:gd name="T0" fmla="*/ 0 w 626"/>
              <a:gd name="T1" fmla="*/ 0 h 567"/>
              <a:gd name="T2" fmla="*/ 2147483647 w 626"/>
              <a:gd name="T3" fmla="*/ 0 h 567"/>
              <a:gd name="T4" fmla="*/ 2147483647 w 626"/>
              <a:gd name="T5" fmla="*/ 2147483647 h 567"/>
              <a:gd name="T6" fmla="*/ 0 60000 65536"/>
              <a:gd name="T7" fmla="*/ 0 60000 65536"/>
              <a:gd name="T8" fmla="*/ 0 60000 65536"/>
              <a:gd name="T9" fmla="*/ 0 w 626"/>
              <a:gd name="T10" fmla="*/ 0 h 567"/>
              <a:gd name="T11" fmla="*/ 626 w 626"/>
              <a:gd name="T12" fmla="*/ 567 h 567"/>
            </a:gdLst>
            <a:ahLst/>
            <a:cxnLst>
              <a:cxn ang="T6">
                <a:pos x="T0" y="T1"/>
              </a:cxn>
              <a:cxn ang="T7">
                <a:pos x="T2" y="T3"/>
              </a:cxn>
              <a:cxn ang="T8">
                <a:pos x="T4" y="T5"/>
              </a:cxn>
            </a:cxnLst>
            <a:rect l="T9" t="T10" r="T11" b="T12"/>
            <a:pathLst>
              <a:path w="626" h="567">
                <a:moveTo>
                  <a:pt x="0" y="0"/>
                </a:moveTo>
                <a:lnTo>
                  <a:pt x="337" y="0"/>
                </a:lnTo>
                <a:lnTo>
                  <a:pt x="626" y="567"/>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7954" name="Text Box 65"/>
          <p:cNvSpPr txBox="1">
            <a:spLocks noChangeArrowheads="1"/>
          </p:cNvSpPr>
          <p:nvPr/>
        </p:nvSpPr>
        <p:spPr bwMode="auto">
          <a:xfrm>
            <a:off x="1135063" y="4606925"/>
            <a:ext cx="608012" cy="244475"/>
          </a:xfrm>
          <a:prstGeom prst="rect">
            <a:avLst/>
          </a:prstGeom>
          <a:noFill/>
          <a:ln w="9525">
            <a:noFill/>
            <a:miter lim="800000"/>
            <a:headEnd/>
            <a:tailEnd/>
          </a:ln>
        </p:spPr>
        <p:txBody>
          <a:bodyPr wrap="none" lIns="0" tIns="0" bIns="0">
            <a:spAutoFit/>
          </a:bodyPr>
          <a:lstStyle/>
          <a:p>
            <a:r>
              <a:rPr lang="en-US" sz="800" b="1"/>
              <a:t>Tympanic</a:t>
            </a:r>
          </a:p>
          <a:p>
            <a:r>
              <a:rPr lang="en-US" sz="800" b="1"/>
              <a:t>membrane</a:t>
            </a:r>
          </a:p>
        </p:txBody>
      </p:sp>
      <p:sp>
        <p:nvSpPr>
          <p:cNvPr id="37955" name="Text Box 66"/>
          <p:cNvSpPr txBox="1">
            <a:spLocks noChangeArrowheads="1"/>
          </p:cNvSpPr>
          <p:nvPr/>
        </p:nvSpPr>
        <p:spPr bwMode="auto">
          <a:xfrm>
            <a:off x="1135063" y="4899025"/>
            <a:ext cx="509587" cy="244475"/>
          </a:xfrm>
          <a:prstGeom prst="rect">
            <a:avLst/>
          </a:prstGeom>
          <a:noFill/>
          <a:ln w="9525">
            <a:noFill/>
            <a:miter lim="800000"/>
            <a:headEnd/>
            <a:tailEnd/>
          </a:ln>
        </p:spPr>
        <p:txBody>
          <a:bodyPr wrap="none" lIns="0" tIns="0" bIns="0">
            <a:spAutoFit/>
          </a:bodyPr>
          <a:lstStyle/>
          <a:p>
            <a:r>
              <a:rPr lang="en-US" sz="800" b="1"/>
              <a:t>Auditory</a:t>
            </a:r>
          </a:p>
          <a:p>
            <a:r>
              <a:rPr lang="en-US" sz="800" b="1"/>
              <a:t>canal</a:t>
            </a:r>
          </a:p>
        </p:txBody>
      </p:sp>
      <p:sp>
        <p:nvSpPr>
          <p:cNvPr id="37956" name="Text Box 13"/>
          <p:cNvSpPr txBox="1">
            <a:spLocks noChangeArrowheads="1"/>
          </p:cNvSpPr>
          <p:nvPr/>
        </p:nvSpPr>
        <p:spPr bwMode="auto">
          <a:xfrm>
            <a:off x="6586538" y="5894388"/>
            <a:ext cx="2235200" cy="427037"/>
          </a:xfrm>
          <a:prstGeom prst="rect">
            <a:avLst/>
          </a:prstGeom>
          <a:noFill/>
          <a:ln w="9525" algn="ctr">
            <a:noFill/>
            <a:miter lim="800000"/>
            <a:headEnd/>
            <a:tailEnd/>
          </a:ln>
        </p:spPr>
        <p:txBody>
          <a:bodyPr>
            <a:spAutoFit/>
          </a:bodyPr>
          <a:lstStyle/>
          <a:p>
            <a:pPr>
              <a:spcBef>
                <a:spcPct val="50000"/>
              </a:spcBef>
            </a:pPr>
            <a:r>
              <a:rPr lang="en-US" sz="2200"/>
              <a:t>Figure 16.11</a:t>
            </a:r>
          </a:p>
        </p:txBody>
      </p:sp>
      <p:sp>
        <p:nvSpPr>
          <p:cNvPr id="4" name="TextBox 24"/>
          <p:cNvSpPr txBox="1">
            <a:spLocks noChangeArrowheads="1"/>
          </p:cNvSpPr>
          <p:nvPr/>
        </p:nvSpPr>
        <p:spPr bwMode="auto">
          <a:xfrm>
            <a:off x="1781175" y="2874963"/>
            <a:ext cx="5546725" cy="214312"/>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p:spPr>
        <p:txBody>
          <a:bodyPr/>
          <a:lstStyle/>
          <a:p>
            <a:r>
              <a:rPr lang="en-US" smtClean="0">
                <a:latin typeface="Arial" pitchFamily="34" charset="0"/>
              </a:rPr>
              <a:t>16-</a:t>
            </a:r>
            <a:fld id="{AEC1B837-20FC-4336-A55F-E0AA26931DDA}" type="slidenum">
              <a:rPr lang="en-US" smtClean="0">
                <a:latin typeface="Arial" pitchFamily="34" charset="0"/>
              </a:rPr>
              <a:pPr/>
              <a:t>36</a:t>
            </a:fld>
            <a:endParaRPr lang="en-US" smtClean="0">
              <a:latin typeface="Arial" pitchFamily="34" charset="0"/>
            </a:endParaRPr>
          </a:p>
        </p:txBody>
      </p:sp>
      <p:sp>
        <p:nvSpPr>
          <p:cNvPr id="38915" name="Rectangle 2"/>
          <p:cNvSpPr>
            <a:spLocks noGrp="1" noChangeArrowheads="1"/>
          </p:cNvSpPr>
          <p:nvPr>
            <p:ph type="title"/>
          </p:nvPr>
        </p:nvSpPr>
        <p:spPr>
          <a:xfrm>
            <a:off x="0" y="-76200"/>
            <a:ext cx="9144000" cy="933450"/>
          </a:xfrm>
        </p:spPr>
        <p:txBody>
          <a:bodyPr/>
          <a:lstStyle/>
          <a:p>
            <a:pPr eaLnBrk="1" hangingPunct="1"/>
            <a:r>
              <a:rPr lang="en-US" smtClean="0"/>
              <a:t>Pitch and Loudness</a:t>
            </a:r>
          </a:p>
        </p:txBody>
      </p:sp>
      <p:sp>
        <p:nvSpPr>
          <p:cNvPr id="38916" name="Rectangle 3"/>
          <p:cNvSpPr>
            <a:spLocks noGrp="1" noChangeArrowheads="1"/>
          </p:cNvSpPr>
          <p:nvPr>
            <p:ph type="body" idx="1"/>
          </p:nvPr>
        </p:nvSpPr>
        <p:spPr>
          <a:xfrm>
            <a:off x="923925" y="3446463"/>
            <a:ext cx="7362825" cy="3259137"/>
          </a:xfrm>
        </p:spPr>
        <p:txBody>
          <a:bodyPr/>
          <a:lstStyle/>
          <a:p>
            <a:pPr eaLnBrk="1" hangingPunct="1">
              <a:lnSpc>
                <a:spcPct val="90000"/>
              </a:lnSpc>
            </a:pPr>
            <a:r>
              <a:rPr lang="en-US" sz="2000" smtClean="0"/>
              <a:t>pitch </a:t>
            </a:r>
            <a:r>
              <a:rPr lang="en-US" sz="2000" b="0" smtClean="0"/>
              <a:t>– our sense of whether a sound is ‘high’ or ‘low’</a:t>
            </a:r>
          </a:p>
          <a:p>
            <a:pPr lvl="1" eaLnBrk="1" hangingPunct="1">
              <a:lnSpc>
                <a:spcPct val="90000"/>
              </a:lnSpc>
            </a:pPr>
            <a:r>
              <a:rPr lang="en-US" sz="1800" b="0" smtClean="0"/>
              <a:t>determined by the</a:t>
            </a:r>
            <a:r>
              <a:rPr lang="en-US" sz="1800" smtClean="0"/>
              <a:t> frequency </a:t>
            </a:r>
            <a:r>
              <a:rPr lang="en-US" sz="1800" b="0" smtClean="0"/>
              <a:t>- cycles/sec – cps or </a:t>
            </a:r>
            <a:r>
              <a:rPr lang="en-US" sz="1800" smtClean="0"/>
              <a:t>hertz</a:t>
            </a:r>
            <a:r>
              <a:rPr lang="en-US" sz="1800" b="0" smtClean="0"/>
              <a:t>,</a:t>
            </a:r>
            <a:r>
              <a:rPr lang="en-US" sz="1800" smtClean="0"/>
              <a:t> Hz</a:t>
            </a:r>
          </a:p>
          <a:p>
            <a:pPr lvl="1" eaLnBrk="1" hangingPunct="1">
              <a:lnSpc>
                <a:spcPct val="90000"/>
              </a:lnSpc>
            </a:pPr>
            <a:r>
              <a:rPr lang="en-US" sz="1800" b="0" smtClean="0"/>
              <a:t>human hearing range is 20 Hz - 20,000 Hz (cycles/sec)</a:t>
            </a:r>
          </a:p>
          <a:p>
            <a:pPr lvl="2" eaLnBrk="1" hangingPunct="1">
              <a:lnSpc>
                <a:spcPct val="90000"/>
              </a:lnSpc>
            </a:pPr>
            <a:r>
              <a:rPr lang="en-US" sz="1400" smtClean="0"/>
              <a:t>infrasonic</a:t>
            </a:r>
            <a:r>
              <a:rPr lang="en-US" sz="1400" b="0" smtClean="0"/>
              <a:t>  frequencies below 20 Hz</a:t>
            </a:r>
          </a:p>
          <a:p>
            <a:pPr lvl="2" eaLnBrk="1" hangingPunct="1">
              <a:lnSpc>
                <a:spcPct val="90000"/>
              </a:lnSpc>
            </a:pPr>
            <a:r>
              <a:rPr lang="en-US" sz="1400" smtClean="0"/>
              <a:t>ultrasonic</a:t>
            </a:r>
            <a:r>
              <a:rPr lang="en-US" sz="1400" b="0" smtClean="0"/>
              <a:t> frequencies above 20,000 Hz</a:t>
            </a:r>
          </a:p>
          <a:p>
            <a:pPr lvl="1" eaLnBrk="1" hangingPunct="1">
              <a:lnSpc>
                <a:spcPct val="90000"/>
              </a:lnSpc>
            </a:pPr>
            <a:r>
              <a:rPr lang="en-US" sz="1800" b="0" smtClean="0"/>
              <a:t>speech is 1500-5000 where hearing is most sensitive</a:t>
            </a:r>
          </a:p>
          <a:p>
            <a:pPr lvl="1" eaLnBrk="1" hangingPunct="1">
              <a:lnSpc>
                <a:spcPct val="90000"/>
              </a:lnSpc>
            </a:pPr>
            <a:r>
              <a:rPr lang="en-US" sz="1800" b="0" smtClean="0"/>
              <a:t>hearing loss with age is 250 to 2,050 Hz</a:t>
            </a:r>
          </a:p>
          <a:p>
            <a:pPr eaLnBrk="1" hangingPunct="1">
              <a:lnSpc>
                <a:spcPct val="90000"/>
              </a:lnSpc>
            </a:pPr>
            <a:r>
              <a:rPr lang="en-US" sz="2000" smtClean="0"/>
              <a:t>loudness</a:t>
            </a:r>
            <a:r>
              <a:rPr lang="en-US" sz="2000" b="0" smtClean="0"/>
              <a:t> – the perception of sound energy, intensity, or       amplitude of the vibration</a:t>
            </a:r>
          </a:p>
          <a:p>
            <a:pPr lvl="1" eaLnBrk="1" hangingPunct="1">
              <a:lnSpc>
                <a:spcPct val="90000"/>
              </a:lnSpc>
            </a:pPr>
            <a:r>
              <a:rPr lang="en-US" sz="1600" b="0" smtClean="0"/>
              <a:t>expressed in </a:t>
            </a:r>
            <a:r>
              <a:rPr lang="en-US" sz="1600" smtClean="0"/>
              <a:t>decibels (dB)</a:t>
            </a:r>
          </a:p>
          <a:p>
            <a:pPr lvl="1" eaLnBrk="1" hangingPunct="1">
              <a:lnSpc>
                <a:spcPct val="90000"/>
              </a:lnSpc>
            </a:pPr>
            <a:r>
              <a:rPr lang="en-US" sz="1800" b="0" smtClean="0"/>
              <a:t>prolonged exposure to sounds &gt; 90dB can cause damage</a:t>
            </a:r>
          </a:p>
        </p:txBody>
      </p:sp>
      <p:sp>
        <p:nvSpPr>
          <p:cNvPr id="38917" name="Text Box 11"/>
          <p:cNvSpPr txBox="1">
            <a:spLocks noChangeArrowheads="1"/>
          </p:cNvSpPr>
          <p:nvPr/>
        </p:nvSpPr>
        <p:spPr bwMode="auto">
          <a:xfrm>
            <a:off x="6267450" y="2517775"/>
            <a:ext cx="1701800" cy="427038"/>
          </a:xfrm>
          <a:prstGeom prst="rect">
            <a:avLst/>
          </a:prstGeom>
          <a:noFill/>
          <a:ln w="9525" algn="ctr">
            <a:noFill/>
            <a:miter lim="800000"/>
            <a:headEnd/>
            <a:tailEnd/>
          </a:ln>
        </p:spPr>
        <p:txBody>
          <a:bodyPr>
            <a:spAutoFit/>
          </a:bodyPr>
          <a:lstStyle/>
          <a:p>
            <a:pPr>
              <a:spcBef>
                <a:spcPct val="50000"/>
              </a:spcBef>
            </a:pPr>
            <a:r>
              <a:rPr lang="en-US" sz="2200"/>
              <a:t>Figure 16.9</a:t>
            </a:r>
          </a:p>
        </p:txBody>
      </p:sp>
      <p:pic>
        <p:nvPicPr>
          <p:cNvPr id="38918" name="Picture 3" descr="sal25693_16_09"/>
          <p:cNvPicPr>
            <a:picLocks noChangeAspect="1" noChangeArrowheads="1"/>
          </p:cNvPicPr>
          <p:nvPr/>
        </p:nvPicPr>
        <p:blipFill>
          <a:blip r:embed="rId2" cstate="print"/>
          <a:srcRect/>
          <a:stretch>
            <a:fillRect/>
          </a:stretch>
        </p:blipFill>
        <p:spPr bwMode="auto">
          <a:xfrm>
            <a:off x="3117850" y="931863"/>
            <a:ext cx="3003550" cy="2081212"/>
          </a:xfrm>
          <a:prstGeom prst="rect">
            <a:avLst/>
          </a:prstGeom>
          <a:noFill/>
          <a:ln w="9525">
            <a:noFill/>
            <a:miter lim="800000"/>
            <a:headEnd/>
            <a:tailEnd/>
          </a:ln>
        </p:spPr>
      </p:pic>
      <p:sp>
        <p:nvSpPr>
          <p:cNvPr id="38919" name="Rectangle 5"/>
          <p:cNvSpPr>
            <a:spLocks noChangeArrowheads="1"/>
          </p:cNvSpPr>
          <p:nvPr/>
        </p:nvSpPr>
        <p:spPr bwMode="auto">
          <a:xfrm>
            <a:off x="4256088" y="3349625"/>
            <a:ext cx="854075" cy="122238"/>
          </a:xfrm>
          <a:prstGeom prst="rect">
            <a:avLst/>
          </a:prstGeom>
          <a:noFill/>
          <a:ln w="9525">
            <a:noFill/>
            <a:miter lim="800000"/>
            <a:headEnd/>
            <a:tailEnd/>
          </a:ln>
        </p:spPr>
        <p:txBody>
          <a:bodyPr wrap="none" lIns="0" tIns="0" rIns="0" bIns="0">
            <a:spAutoFit/>
          </a:bodyPr>
          <a:lstStyle/>
          <a:p>
            <a:r>
              <a:rPr lang="en-US" sz="800" b="1">
                <a:solidFill>
                  <a:srgbClr val="000000"/>
                </a:solidFill>
              </a:rPr>
              <a:t>Frequency (hertz)</a:t>
            </a:r>
            <a:endParaRPr lang="en-US" sz="800" b="1"/>
          </a:p>
        </p:txBody>
      </p:sp>
      <p:sp>
        <p:nvSpPr>
          <p:cNvPr id="38920" name="Rectangle 6"/>
          <p:cNvSpPr>
            <a:spLocks noChangeArrowheads="1"/>
          </p:cNvSpPr>
          <p:nvPr/>
        </p:nvSpPr>
        <p:spPr bwMode="auto">
          <a:xfrm rot="-5400000">
            <a:off x="2336800" y="1960563"/>
            <a:ext cx="985837" cy="122238"/>
          </a:xfrm>
          <a:prstGeom prst="rect">
            <a:avLst/>
          </a:prstGeom>
          <a:noFill/>
          <a:ln w="9525">
            <a:noFill/>
            <a:miter lim="800000"/>
            <a:headEnd/>
            <a:tailEnd/>
          </a:ln>
        </p:spPr>
        <p:txBody>
          <a:bodyPr wrap="none" lIns="0" tIns="0" rIns="0" bIns="0">
            <a:spAutoFit/>
          </a:bodyPr>
          <a:lstStyle/>
          <a:p>
            <a:r>
              <a:rPr lang="en-US" sz="800" b="1">
                <a:solidFill>
                  <a:srgbClr val="000000"/>
                </a:solidFill>
              </a:rPr>
              <a:t>Loudness (decibels)</a:t>
            </a:r>
            <a:endParaRPr lang="en-US" sz="800" b="1"/>
          </a:p>
        </p:txBody>
      </p:sp>
      <p:sp>
        <p:nvSpPr>
          <p:cNvPr id="38921" name="Rectangle 7"/>
          <p:cNvSpPr>
            <a:spLocks noChangeArrowheads="1"/>
          </p:cNvSpPr>
          <p:nvPr/>
        </p:nvSpPr>
        <p:spPr bwMode="auto">
          <a:xfrm>
            <a:off x="3149600" y="2624138"/>
            <a:ext cx="10128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Threshold of hearing</a:t>
            </a:r>
            <a:endParaRPr lang="en-US" sz="800" b="1"/>
          </a:p>
        </p:txBody>
      </p:sp>
      <p:sp>
        <p:nvSpPr>
          <p:cNvPr id="38922" name="Rectangle 8"/>
          <p:cNvSpPr>
            <a:spLocks noChangeArrowheads="1"/>
          </p:cNvSpPr>
          <p:nvPr/>
        </p:nvSpPr>
        <p:spPr bwMode="auto">
          <a:xfrm>
            <a:off x="4843463" y="2559050"/>
            <a:ext cx="4635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All sound</a:t>
            </a:r>
            <a:endParaRPr lang="en-US" sz="800" b="1"/>
          </a:p>
        </p:txBody>
      </p:sp>
      <p:sp>
        <p:nvSpPr>
          <p:cNvPr id="38923" name="Rectangle 9"/>
          <p:cNvSpPr>
            <a:spLocks noChangeArrowheads="1"/>
          </p:cNvSpPr>
          <p:nvPr/>
        </p:nvSpPr>
        <p:spPr bwMode="auto">
          <a:xfrm>
            <a:off x="4100513" y="1533525"/>
            <a:ext cx="2889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Music</a:t>
            </a:r>
            <a:endParaRPr lang="en-US" sz="800" b="1"/>
          </a:p>
        </p:txBody>
      </p:sp>
      <p:sp>
        <p:nvSpPr>
          <p:cNvPr id="38924" name="Rectangle 10"/>
          <p:cNvSpPr>
            <a:spLocks noChangeArrowheads="1"/>
          </p:cNvSpPr>
          <p:nvPr/>
        </p:nvSpPr>
        <p:spPr bwMode="auto">
          <a:xfrm>
            <a:off x="4714875" y="1912938"/>
            <a:ext cx="363538" cy="122237"/>
          </a:xfrm>
          <a:prstGeom prst="rect">
            <a:avLst/>
          </a:prstGeom>
          <a:noFill/>
          <a:ln w="9525">
            <a:noFill/>
            <a:miter lim="800000"/>
            <a:headEnd/>
            <a:tailEnd/>
          </a:ln>
        </p:spPr>
        <p:txBody>
          <a:bodyPr wrap="none" lIns="0" tIns="0" rIns="0" bIns="0">
            <a:spAutoFit/>
          </a:bodyPr>
          <a:lstStyle/>
          <a:p>
            <a:r>
              <a:rPr lang="en-US" sz="800" b="1">
                <a:solidFill>
                  <a:srgbClr val="000000"/>
                </a:solidFill>
              </a:rPr>
              <a:t>Speech</a:t>
            </a:r>
            <a:endParaRPr lang="en-US" sz="800" b="1"/>
          </a:p>
        </p:txBody>
      </p:sp>
      <p:sp>
        <p:nvSpPr>
          <p:cNvPr id="38925" name="Rectangle 11"/>
          <p:cNvSpPr>
            <a:spLocks noChangeArrowheads="1"/>
          </p:cNvSpPr>
          <p:nvPr/>
        </p:nvSpPr>
        <p:spPr bwMode="auto">
          <a:xfrm>
            <a:off x="4787900" y="990600"/>
            <a:ext cx="854075" cy="122238"/>
          </a:xfrm>
          <a:prstGeom prst="rect">
            <a:avLst/>
          </a:prstGeom>
          <a:noFill/>
          <a:ln w="9525">
            <a:noFill/>
            <a:miter lim="800000"/>
            <a:headEnd/>
            <a:tailEnd/>
          </a:ln>
        </p:spPr>
        <p:txBody>
          <a:bodyPr wrap="none" lIns="0" tIns="0" rIns="0" bIns="0">
            <a:spAutoFit/>
          </a:bodyPr>
          <a:lstStyle/>
          <a:p>
            <a:r>
              <a:rPr lang="en-US" sz="800" b="1">
                <a:solidFill>
                  <a:srgbClr val="000000"/>
                </a:solidFill>
              </a:rPr>
              <a:t>Threshold of pain</a:t>
            </a:r>
            <a:endParaRPr lang="en-US" sz="800" b="1"/>
          </a:p>
        </p:txBody>
      </p:sp>
      <p:sp>
        <p:nvSpPr>
          <p:cNvPr id="38926" name="Rectangle 12"/>
          <p:cNvSpPr>
            <a:spLocks noChangeArrowheads="1"/>
          </p:cNvSpPr>
          <p:nvPr/>
        </p:nvSpPr>
        <p:spPr bwMode="auto">
          <a:xfrm>
            <a:off x="2974975" y="2701925"/>
            <a:ext cx="571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0</a:t>
            </a:r>
            <a:endParaRPr lang="en-US" sz="800" b="1"/>
          </a:p>
        </p:txBody>
      </p:sp>
      <p:sp>
        <p:nvSpPr>
          <p:cNvPr id="38927" name="Rectangle 13"/>
          <p:cNvSpPr>
            <a:spLocks noChangeArrowheads="1"/>
          </p:cNvSpPr>
          <p:nvPr/>
        </p:nvSpPr>
        <p:spPr bwMode="auto">
          <a:xfrm>
            <a:off x="2933700" y="2444750"/>
            <a:ext cx="114300" cy="122238"/>
          </a:xfrm>
          <a:prstGeom prst="rect">
            <a:avLst/>
          </a:prstGeom>
          <a:noFill/>
          <a:ln w="9525">
            <a:noFill/>
            <a:miter lim="800000"/>
            <a:headEnd/>
            <a:tailEnd/>
          </a:ln>
        </p:spPr>
        <p:txBody>
          <a:bodyPr wrap="none" lIns="0" tIns="0" rIns="0" bIns="0">
            <a:spAutoFit/>
          </a:bodyPr>
          <a:lstStyle/>
          <a:p>
            <a:r>
              <a:rPr lang="en-US" sz="800" b="1">
                <a:solidFill>
                  <a:srgbClr val="000000"/>
                </a:solidFill>
              </a:rPr>
              <a:t>20</a:t>
            </a:r>
            <a:endParaRPr lang="en-US" sz="800" b="1"/>
          </a:p>
        </p:txBody>
      </p:sp>
      <p:sp>
        <p:nvSpPr>
          <p:cNvPr id="38928" name="Rectangle 14"/>
          <p:cNvSpPr>
            <a:spLocks noChangeArrowheads="1"/>
          </p:cNvSpPr>
          <p:nvPr/>
        </p:nvSpPr>
        <p:spPr bwMode="auto">
          <a:xfrm>
            <a:off x="2933700" y="2182813"/>
            <a:ext cx="114300" cy="122237"/>
          </a:xfrm>
          <a:prstGeom prst="rect">
            <a:avLst/>
          </a:prstGeom>
          <a:noFill/>
          <a:ln w="9525">
            <a:noFill/>
            <a:miter lim="800000"/>
            <a:headEnd/>
            <a:tailEnd/>
          </a:ln>
        </p:spPr>
        <p:txBody>
          <a:bodyPr wrap="none" lIns="0" tIns="0" rIns="0" bIns="0">
            <a:spAutoFit/>
          </a:bodyPr>
          <a:lstStyle/>
          <a:p>
            <a:r>
              <a:rPr lang="en-US" sz="800" b="1">
                <a:solidFill>
                  <a:srgbClr val="000000"/>
                </a:solidFill>
              </a:rPr>
              <a:t>40</a:t>
            </a:r>
            <a:endParaRPr lang="en-US" sz="800" b="1"/>
          </a:p>
        </p:txBody>
      </p:sp>
      <p:sp>
        <p:nvSpPr>
          <p:cNvPr id="38929" name="Rectangle 15"/>
          <p:cNvSpPr>
            <a:spLocks noChangeArrowheads="1"/>
          </p:cNvSpPr>
          <p:nvPr/>
        </p:nvSpPr>
        <p:spPr bwMode="auto">
          <a:xfrm>
            <a:off x="2933700" y="1925638"/>
            <a:ext cx="114300" cy="122237"/>
          </a:xfrm>
          <a:prstGeom prst="rect">
            <a:avLst/>
          </a:prstGeom>
          <a:noFill/>
          <a:ln w="9525">
            <a:noFill/>
            <a:miter lim="800000"/>
            <a:headEnd/>
            <a:tailEnd/>
          </a:ln>
        </p:spPr>
        <p:txBody>
          <a:bodyPr wrap="none" lIns="0" tIns="0" rIns="0" bIns="0">
            <a:spAutoFit/>
          </a:bodyPr>
          <a:lstStyle/>
          <a:p>
            <a:r>
              <a:rPr lang="en-US" sz="800" b="1">
                <a:solidFill>
                  <a:srgbClr val="000000"/>
                </a:solidFill>
              </a:rPr>
              <a:t>60</a:t>
            </a:r>
            <a:endParaRPr lang="en-US" sz="800" b="1"/>
          </a:p>
        </p:txBody>
      </p:sp>
      <p:sp>
        <p:nvSpPr>
          <p:cNvPr id="38930" name="Rectangle 16"/>
          <p:cNvSpPr>
            <a:spLocks noChangeArrowheads="1"/>
          </p:cNvSpPr>
          <p:nvPr/>
        </p:nvSpPr>
        <p:spPr bwMode="auto">
          <a:xfrm>
            <a:off x="2933700" y="1666875"/>
            <a:ext cx="114300" cy="122238"/>
          </a:xfrm>
          <a:prstGeom prst="rect">
            <a:avLst/>
          </a:prstGeom>
          <a:noFill/>
          <a:ln w="9525">
            <a:noFill/>
            <a:miter lim="800000"/>
            <a:headEnd/>
            <a:tailEnd/>
          </a:ln>
        </p:spPr>
        <p:txBody>
          <a:bodyPr wrap="none" lIns="0" tIns="0" rIns="0" bIns="0">
            <a:spAutoFit/>
          </a:bodyPr>
          <a:lstStyle/>
          <a:p>
            <a:r>
              <a:rPr lang="en-US" sz="800" b="1">
                <a:solidFill>
                  <a:srgbClr val="000000"/>
                </a:solidFill>
              </a:rPr>
              <a:t>80</a:t>
            </a:r>
            <a:endParaRPr lang="en-US" sz="800" b="1"/>
          </a:p>
        </p:txBody>
      </p:sp>
      <p:sp>
        <p:nvSpPr>
          <p:cNvPr id="38931" name="Rectangle 17"/>
          <p:cNvSpPr>
            <a:spLocks noChangeArrowheads="1"/>
          </p:cNvSpPr>
          <p:nvPr/>
        </p:nvSpPr>
        <p:spPr bwMode="auto">
          <a:xfrm>
            <a:off x="2895600" y="1387475"/>
            <a:ext cx="1714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100</a:t>
            </a:r>
            <a:endParaRPr lang="en-US" sz="800" b="1"/>
          </a:p>
        </p:txBody>
      </p:sp>
      <p:sp>
        <p:nvSpPr>
          <p:cNvPr id="38932" name="Rectangle 18"/>
          <p:cNvSpPr>
            <a:spLocks noChangeArrowheads="1"/>
          </p:cNvSpPr>
          <p:nvPr/>
        </p:nvSpPr>
        <p:spPr bwMode="auto">
          <a:xfrm>
            <a:off x="2895600" y="1138238"/>
            <a:ext cx="171450" cy="122237"/>
          </a:xfrm>
          <a:prstGeom prst="rect">
            <a:avLst/>
          </a:prstGeom>
          <a:noFill/>
          <a:ln w="9525">
            <a:noFill/>
            <a:miter lim="800000"/>
            <a:headEnd/>
            <a:tailEnd/>
          </a:ln>
        </p:spPr>
        <p:txBody>
          <a:bodyPr wrap="none" lIns="0" tIns="0" rIns="0" bIns="0">
            <a:spAutoFit/>
          </a:bodyPr>
          <a:lstStyle/>
          <a:p>
            <a:r>
              <a:rPr lang="en-US" sz="800" b="1">
                <a:solidFill>
                  <a:srgbClr val="000000"/>
                </a:solidFill>
              </a:rPr>
              <a:t>120</a:t>
            </a:r>
            <a:endParaRPr lang="en-US" sz="800" b="1"/>
          </a:p>
        </p:txBody>
      </p:sp>
      <p:sp>
        <p:nvSpPr>
          <p:cNvPr id="38933" name="Rectangle 19"/>
          <p:cNvSpPr>
            <a:spLocks noChangeArrowheads="1"/>
          </p:cNvSpPr>
          <p:nvPr/>
        </p:nvSpPr>
        <p:spPr bwMode="auto">
          <a:xfrm rot="-5400000">
            <a:off x="3201194" y="3026569"/>
            <a:ext cx="114300" cy="122238"/>
          </a:xfrm>
          <a:prstGeom prst="rect">
            <a:avLst/>
          </a:prstGeom>
          <a:noFill/>
          <a:ln w="9525">
            <a:noFill/>
            <a:miter lim="800000"/>
            <a:headEnd/>
            <a:tailEnd/>
          </a:ln>
        </p:spPr>
        <p:txBody>
          <a:bodyPr wrap="none" lIns="0" tIns="0" rIns="0" bIns="0">
            <a:spAutoFit/>
          </a:bodyPr>
          <a:lstStyle/>
          <a:p>
            <a:r>
              <a:rPr lang="en-US" sz="800" b="1">
                <a:solidFill>
                  <a:srgbClr val="000000"/>
                </a:solidFill>
              </a:rPr>
              <a:t>20</a:t>
            </a:r>
            <a:endParaRPr lang="en-US" sz="800" b="1"/>
          </a:p>
        </p:txBody>
      </p:sp>
      <p:sp>
        <p:nvSpPr>
          <p:cNvPr id="38934" name="Rectangle 20"/>
          <p:cNvSpPr>
            <a:spLocks noChangeArrowheads="1"/>
          </p:cNvSpPr>
          <p:nvPr/>
        </p:nvSpPr>
        <p:spPr bwMode="auto">
          <a:xfrm rot="-5400000">
            <a:off x="3571082" y="3023394"/>
            <a:ext cx="114300" cy="122237"/>
          </a:xfrm>
          <a:prstGeom prst="rect">
            <a:avLst/>
          </a:prstGeom>
          <a:noFill/>
          <a:ln w="9525">
            <a:noFill/>
            <a:miter lim="800000"/>
            <a:headEnd/>
            <a:tailEnd/>
          </a:ln>
        </p:spPr>
        <p:txBody>
          <a:bodyPr wrap="none" lIns="0" tIns="0" rIns="0" bIns="0">
            <a:spAutoFit/>
          </a:bodyPr>
          <a:lstStyle/>
          <a:p>
            <a:r>
              <a:rPr lang="en-US" sz="800" b="1">
                <a:solidFill>
                  <a:srgbClr val="000000"/>
                </a:solidFill>
              </a:rPr>
              <a:t>50</a:t>
            </a:r>
            <a:endParaRPr lang="en-US" sz="800" b="1"/>
          </a:p>
        </p:txBody>
      </p:sp>
      <p:sp>
        <p:nvSpPr>
          <p:cNvPr id="38935" name="Rectangle 21"/>
          <p:cNvSpPr>
            <a:spLocks noChangeArrowheads="1"/>
          </p:cNvSpPr>
          <p:nvPr/>
        </p:nvSpPr>
        <p:spPr bwMode="auto">
          <a:xfrm rot="-5400000">
            <a:off x="3823494" y="3051969"/>
            <a:ext cx="1714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100</a:t>
            </a:r>
            <a:endParaRPr lang="en-US" sz="800" b="1"/>
          </a:p>
        </p:txBody>
      </p:sp>
      <p:sp>
        <p:nvSpPr>
          <p:cNvPr id="38936" name="Rectangle 22"/>
          <p:cNvSpPr>
            <a:spLocks noChangeArrowheads="1"/>
          </p:cNvSpPr>
          <p:nvPr/>
        </p:nvSpPr>
        <p:spPr bwMode="auto">
          <a:xfrm rot="-5400000">
            <a:off x="4110832" y="3050381"/>
            <a:ext cx="171450" cy="122237"/>
          </a:xfrm>
          <a:prstGeom prst="rect">
            <a:avLst/>
          </a:prstGeom>
          <a:noFill/>
          <a:ln w="9525">
            <a:noFill/>
            <a:miter lim="800000"/>
            <a:headEnd/>
            <a:tailEnd/>
          </a:ln>
        </p:spPr>
        <p:txBody>
          <a:bodyPr wrap="none" lIns="0" tIns="0" rIns="0" bIns="0">
            <a:spAutoFit/>
          </a:bodyPr>
          <a:lstStyle/>
          <a:p>
            <a:r>
              <a:rPr lang="en-US" sz="800" b="1">
                <a:solidFill>
                  <a:srgbClr val="000000"/>
                </a:solidFill>
              </a:rPr>
              <a:t>200</a:t>
            </a:r>
            <a:endParaRPr lang="en-US" sz="800" b="1"/>
          </a:p>
        </p:txBody>
      </p:sp>
      <p:sp>
        <p:nvSpPr>
          <p:cNvPr id="38937" name="Rectangle 23"/>
          <p:cNvSpPr>
            <a:spLocks noChangeArrowheads="1"/>
          </p:cNvSpPr>
          <p:nvPr/>
        </p:nvSpPr>
        <p:spPr bwMode="auto">
          <a:xfrm rot="-5400000">
            <a:off x="4477544" y="3050381"/>
            <a:ext cx="1714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500</a:t>
            </a:r>
            <a:endParaRPr lang="en-US" sz="800" b="1"/>
          </a:p>
        </p:txBody>
      </p:sp>
      <p:sp>
        <p:nvSpPr>
          <p:cNvPr id="38938" name="Rectangle 24"/>
          <p:cNvSpPr>
            <a:spLocks noChangeArrowheads="1"/>
          </p:cNvSpPr>
          <p:nvPr/>
        </p:nvSpPr>
        <p:spPr bwMode="auto">
          <a:xfrm rot="-5400000">
            <a:off x="4726781" y="3093244"/>
            <a:ext cx="257175" cy="122238"/>
          </a:xfrm>
          <a:prstGeom prst="rect">
            <a:avLst/>
          </a:prstGeom>
          <a:noFill/>
          <a:ln w="9525">
            <a:noFill/>
            <a:miter lim="800000"/>
            <a:headEnd/>
            <a:tailEnd/>
          </a:ln>
        </p:spPr>
        <p:txBody>
          <a:bodyPr wrap="none" lIns="0" tIns="0" rIns="0" bIns="0">
            <a:spAutoFit/>
          </a:bodyPr>
          <a:lstStyle/>
          <a:p>
            <a:r>
              <a:rPr lang="en-US" sz="800" b="1">
                <a:solidFill>
                  <a:srgbClr val="000000"/>
                </a:solidFill>
              </a:rPr>
              <a:t>1,000</a:t>
            </a:r>
            <a:endParaRPr lang="en-US" sz="800" b="1"/>
          </a:p>
        </p:txBody>
      </p:sp>
      <p:sp>
        <p:nvSpPr>
          <p:cNvPr id="38939" name="Rectangle 25"/>
          <p:cNvSpPr>
            <a:spLocks noChangeArrowheads="1"/>
          </p:cNvSpPr>
          <p:nvPr/>
        </p:nvSpPr>
        <p:spPr bwMode="auto">
          <a:xfrm rot="-5400000">
            <a:off x="5012531" y="3093244"/>
            <a:ext cx="257175" cy="122238"/>
          </a:xfrm>
          <a:prstGeom prst="rect">
            <a:avLst/>
          </a:prstGeom>
          <a:noFill/>
          <a:ln w="9525">
            <a:noFill/>
            <a:miter lim="800000"/>
            <a:headEnd/>
            <a:tailEnd/>
          </a:ln>
        </p:spPr>
        <p:txBody>
          <a:bodyPr wrap="none" lIns="0" tIns="0" rIns="0" bIns="0">
            <a:spAutoFit/>
          </a:bodyPr>
          <a:lstStyle/>
          <a:p>
            <a:r>
              <a:rPr lang="en-US" sz="800" b="1">
                <a:solidFill>
                  <a:srgbClr val="000000"/>
                </a:solidFill>
              </a:rPr>
              <a:t>2,000</a:t>
            </a:r>
            <a:endParaRPr lang="en-US" sz="800" b="1"/>
          </a:p>
        </p:txBody>
      </p:sp>
      <p:sp>
        <p:nvSpPr>
          <p:cNvPr id="38940" name="Rectangle 26"/>
          <p:cNvSpPr>
            <a:spLocks noChangeArrowheads="1"/>
          </p:cNvSpPr>
          <p:nvPr/>
        </p:nvSpPr>
        <p:spPr bwMode="auto">
          <a:xfrm rot="-5400000">
            <a:off x="5371306" y="3094832"/>
            <a:ext cx="257175" cy="122238"/>
          </a:xfrm>
          <a:prstGeom prst="rect">
            <a:avLst/>
          </a:prstGeom>
          <a:noFill/>
          <a:ln w="9525">
            <a:noFill/>
            <a:miter lim="800000"/>
            <a:headEnd/>
            <a:tailEnd/>
          </a:ln>
        </p:spPr>
        <p:txBody>
          <a:bodyPr wrap="none" lIns="0" tIns="0" rIns="0" bIns="0">
            <a:spAutoFit/>
          </a:bodyPr>
          <a:lstStyle/>
          <a:p>
            <a:r>
              <a:rPr lang="en-US" sz="800" b="1">
                <a:solidFill>
                  <a:srgbClr val="000000"/>
                </a:solidFill>
              </a:rPr>
              <a:t>5,000</a:t>
            </a:r>
            <a:endParaRPr lang="en-US" sz="800" b="1"/>
          </a:p>
        </p:txBody>
      </p:sp>
      <p:sp>
        <p:nvSpPr>
          <p:cNvPr id="38941" name="Rectangle 27"/>
          <p:cNvSpPr>
            <a:spLocks noChangeArrowheads="1"/>
          </p:cNvSpPr>
          <p:nvPr/>
        </p:nvSpPr>
        <p:spPr bwMode="auto">
          <a:xfrm rot="-5400000">
            <a:off x="5611019" y="3123407"/>
            <a:ext cx="3143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10,000</a:t>
            </a:r>
            <a:endParaRPr lang="en-US" sz="800" b="1"/>
          </a:p>
        </p:txBody>
      </p:sp>
      <p:sp>
        <p:nvSpPr>
          <p:cNvPr id="38942" name="Rectangle 28"/>
          <p:cNvSpPr>
            <a:spLocks noChangeArrowheads="1"/>
          </p:cNvSpPr>
          <p:nvPr/>
        </p:nvSpPr>
        <p:spPr bwMode="auto">
          <a:xfrm rot="-5400000">
            <a:off x="5882481" y="3123407"/>
            <a:ext cx="3143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20,000</a:t>
            </a:r>
            <a:endParaRPr lang="en-US" sz="800" b="1"/>
          </a:p>
        </p:txBody>
      </p:sp>
      <p:sp>
        <p:nvSpPr>
          <p:cNvPr id="38943" name="Freeform 29"/>
          <p:cNvSpPr>
            <a:spLocks/>
          </p:cNvSpPr>
          <p:nvPr/>
        </p:nvSpPr>
        <p:spPr bwMode="auto">
          <a:xfrm>
            <a:off x="4637088" y="1038225"/>
            <a:ext cx="141287" cy="117475"/>
          </a:xfrm>
          <a:custGeom>
            <a:avLst/>
            <a:gdLst>
              <a:gd name="T0" fmla="*/ 2147483647 w 200"/>
              <a:gd name="T1" fmla="*/ 0 h 166"/>
              <a:gd name="T2" fmla="*/ 0 w 200"/>
              <a:gd name="T3" fmla="*/ 0 h 166"/>
              <a:gd name="T4" fmla="*/ 0 w 200"/>
              <a:gd name="T5" fmla="*/ 2147483647 h 166"/>
              <a:gd name="T6" fmla="*/ 0 60000 65536"/>
              <a:gd name="T7" fmla="*/ 0 60000 65536"/>
              <a:gd name="T8" fmla="*/ 0 60000 65536"/>
              <a:gd name="T9" fmla="*/ 0 w 200"/>
              <a:gd name="T10" fmla="*/ 0 h 166"/>
              <a:gd name="T11" fmla="*/ 200 w 200"/>
              <a:gd name="T12" fmla="*/ 166 h 166"/>
            </a:gdLst>
            <a:ahLst/>
            <a:cxnLst>
              <a:cxn ang="T6">
                <a:pos x="T0" y="T1"/>
              </a:cxn>
              <a:cxn ang="T7">
                <a:pos x="T2" y="T3"/>
              </a:cxn>
              <a:cxn ang="T8">
                <a:pos x="T4" y="T5"/>
              </a:cxn>
            </a:cxnLst>
            <a:rect l="T9" t="T10" r="T11" b="T12"/>
            <a:pathLst>
              <a:path w="200" h="166">
                <a:moveTo>
                  <a:pt x="200" y="0"/>
                </a:moveTo>
                <a:lnTo>
                  <a:pt x="0" y="0"/>
                </a:lnTo>
                <a:lnTo>
                  <a:pt x="0" y="166"/>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38944" name="Freeform 30"/>
          <p:cNvSpPr>
            <a:spLocks/>
          </p:cNvSpPr>
          <p:nvPr/>
        </p:nvSpPr>
        <p:spPr bwMode="auto">
          <a:xfrm>
            <a:off x="4160838" y="2601913"/>
            <a:ext cx="157162" cy="60325"/>
          </a:xfrm>
          <a:custGeom>
            <a:avLst/>
            <a:gdLst>
              <a:gd name="T0" fmla="*/ 0 w 221"/>
              <a:gd name="T1" fmla="*/ 2147483647 h 86"/>
              <a:gd name="T2" fmla="*/ 2147483647 w 221"/>
              <a:gd name="T3" fmla="*/ 2147483647 h 86"/>
              <a:gd name="T4" fmla="*/ 2147483647 w 221"/>
              <a:gd name="T5" fmla="*/ 0 h 86"/>
              <a:gd name="T6" fmla="*/ 0 60000 65536"/>
              <a:gd name="T7" fmla="*/ 0 60000 65536"/>
              <a:gd name="T8" fmla="*/ 0 60000 65536"/>
              <a:gd name="T9" fmla="*/ 0 w 221"/>
              <a:gd name="T10" fmla="*/ 0 h 86"/>
              <a:gd name="T11" fmla="*/ 221 w 221"/>
              <a:gd name="T12" fmla="*/ 86 h 86"/>
            </a:gdLst>
            <a:ahLst/>
            <a:cxnLst>
              <a:cxn ang="T6">
                <a:pos x="T0" y="T1"/>
              </a:cxn>
              <a:cxn ang="T7">
                <a:pos x="T2" y="T3"/>
              </a:cxn>
              <a:cxn ang="T8">
                <a:pos x="T4" y="T5"/>
              </a:cxn>
            </a:cxnLst>
            <a:rect l="T9" t="T10" r="T11" b="T12"/>
            <a:pathLst>
              <a:path w="221" h="86">
                <a:moveTo>
                  <a:pt x="0" y="86"/>
                </a:moveTo>
                <a:lnTo>
                  <a:pt x="221" y="86"/>
                </a:lnTo>
                <a:lnTo>
                  <a:pt x="221" y="0"/>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38945" name="TextBox 24"/>
          <p:cNvSpPr txBox="1">
            <a:spLocks noChangeArrowheads="1"/>
          </p:cNvSpPr>
          <p:nvPr/>
        </p:nvSpPr>
        <p:spPr bwMode="auto">
          <a:xfrm>
            <a:off x="2835275" y="725488"/>
            <a:ext cx="3438525" cy="184150"/>
          </a:xfrm>
          <a:prstGeom prst="rect">
            <a:avLst/>
          </a:prstGeom>
          <a:noFill/>
          <a:ln w="9525">
            <a:noFill/>
            <a:miter lim="800000"/>
            <a:headEnd/>
            <a:tailEnd/>
          </a:ln>
        </p:spPr>
        <p:txBody>
          <a:bodyPr>
            <a:spAutoFit/>
          </a:bodyPr>
          <a:lstStyle/>
          <a:p>
            <a:pPr algn="ctr"/>
            <a:r>
              <a:rPr lang="en-US" sz="600">
                <a:cs typeface="Arial" pitchFamily="34" charset="0"/>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Anatomy of  Ear</a:t>
            </a:r>
          </a:p>
        </p:txBody>
      </p:sp>
      <p:sp>
        <p:nvSpPr>
          <p:cNvPr id="39939" name="Content Placeholder 6"/>
          <p:cNvSpPr>
            <a:spLocks noGrp="1"/>
          </p:cNvSpPr>
          <p:nvPr>
            <p:ph idx="1"/>
          </p:nvPr>
        </p:nvSpPr>
        <p:spPr>
          <a:xfrm>
            <a:off x="304800" y="1090613"/>
            <a:ext cx="8839200" cy="1538287"/>
          </a:xfrm>
        </p:spPr>
        <p:txBody>
          <a:bodyPr/>
          <a:lstStyle/>
          <a:p>
            <a:r>
              <a:rPr lang="en-US" sz="2400" smtClean="0"/>
              <a:t>ear </a:t>
            </a:r>
            <a:r>
              <a:rPr lang="en-US" sz="2400" b="0" smtClean="0"/>
              <a:t>has three sections </a:t>
            </a:r>
            <a:r>
              <a:rPr lang="en-US" sz="2400" smtClean="0"/>
              <a:t>outer, middle, and inner ear</a:t>
            </a:r>
          </a:p>
          <a:p>
            <a:pPr lvl="1"/>
            <a:r>
              <a:rPr lang="en-US" sz="2000" b="0" smtClean="0"/>
              <a:t>first two are concerned only with the transmission of sound to the inner ear</a:t>
            </a:r>
          </a:p>
          <a:p>
            <a:pPr lvl="1"/>
            <a:r>
              <a:rPr lang="en-US" sz="2000" b="0" smtClean="0"/>
              <a:t>inner ear – vibrations converted to nerve signals</a:t>
            </a:r>
          </a:p>
          <a:p>
            <a:pPr lvl="1"/>
            <a:endParaRPr lang="en-US" sz="2000" smtClean="0"/>
          </a:p>
        </p:txBody>
      </p:sp>
      <p:sp>
        <p:nvSpPr>
          <p:cNvPr id="39940" name="Slide Number Placeholder 4"/>
          <p:cNvSpPr>
            <a:spLocks noGrp="1"/>
          </p:cNvSpPr>
          <p:nvPr>
            <p:ph type="sldNum" sz="quarter" idx="11"/>
          </p:nvPr>
        </p:nvSpPr>
        <p:spPr>
          <a:noFill/>
        </p:spPr>
        <p:txBody>
          <a:bodyPr/>
          <a:lstStyle/>
          <a:p>
            <a:r>
              <a:rPr lang="en-US" smtClean="0">
                <a:latin typeface="Arial" pitchFamily="34" charset="0"/>
              </a:rPr>
              <a:t>16-</a:t>
            </a:r>
            <a:fld id="{64163474-7791-4586-A80A-86DF6DFB5BFF}" type="slidenum">
              <a:rPr lang="en-US" smtClean="0">
                <a:latin typeface="Arial" pitchFamily="34" charset="0"/>
              </a:rPr>
              <a:pPr/>
              <a:t>37</a:t>
            </a:fld>
            <a:endParaRPr lang="en-US" smtClean="0">
              <a:latin typeface="Arial" pitchFamily="34" charset="0"/>
            </a:endParaRPr>
          </a:p>
        </p:txBody>
      </p:sp>
      <p:pic>
        <p:nvPicPr>
          <p:cNvPr id="39941" name="Picture 3" descr="sal25693_16_11"/>
          <p:cNvPicPr>
            <a:picLocks noChangeAspect="1" noChangeArrowheads="1"/>
          </p:cNvPicPr>
          <p:nvPr/>
        </p:nvPicPr>
        <p:blipFill>
          <a:blip r:embed="rId2" cstate="print"/>
          <a:srcRect/>
          <a:stretch>
            <a:fillRect/>
          </a:stretch>
        </p:blipFill>
        <p:spPr bwMode="auto">
          <a:xfrm>
            <a:off x="1835150" y="3248025"/>
            <a:ext cx="5446713" cy="3170238"/>
          </a:xfrm>
          <a:prstGeom prst="rect">
            <a:avLst/>
          </a:prstGeom>
          <a:noFill/>
          <a:ln w="9525">
            <a:noFill/>
            <a:miter lim="800000"/>
            <a:headEnd/>
            <a:tailEnd/>
          </a:ln>
        </p:spPr>
      </p:pic>
      <p:sp>
        <p:nvSpPr>
          <p:cNvPr id="39942" name="Rectangle 5"/>
          <p:cNvSpPr>
            <a:spLocks noChangeArrowheads="1"/>
          </p:cNvSpPr>
          <p:nvPr/>
        </p:nvSpPr>
        <p:spPr bwMode="auto">
          <a:xfrm>
            <a:off x="2784475" y="6269038"/>
            <a:ext cx="4540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Outer ear</a:t>
            </a:r>
            <a:endParaRPr lang="en-US" sz="800" b="1"/>
          </a:p>
        </p:txBody>
      </p:sp>
      <p:sp>
        <p:nvSpPr>
          <p:cNvPr id="39943" name="Rectangle 6"/>
          <p:cNvSpPr>
            <a:spLocks noChangeArrowheads="1"/>
          </p:cNvSpPr>
          <p:nvPr/>
        </p:nvSpPr>
        <p:spPr bwMode="auto">
          <a:xfrm>
            <a:off x="4530725" y="6269038"/>
            <a:ext cx="5048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Middle ear</a:t>
            </a:r>
            <a:endParaRPr lang="en-US" sz="800" b="1"/>
          </a:p>
        </p:txBody>
      </p:sp>
      <p:sp>
        <p:nvSpPr>
          <p:cNvPr id="39944" name="Rectangle 7"/>
          <p:cNvSpPr>
            <a:spLocks noChangeArrowheads="1"/>
          </p:cNvSpPr>
          <p:nvPr/>
        </p:nvSpPr>
        <p:spPr bwMode="auto">
          <a:xfrm>
            <a:off x="5638800" y="6269038"/>
            <a:ext cx="431800" cy="122237"/>
          </a:xfrm>
          <a:prstGeom prst="rect">
            <a:avLst/>
          </a:prstGeom>
          <a:noFill/>
          <a:ln w="9525">
            <a:noFill/>
            <a:miter lim="800000"/>
            <a:headEnd/>
            <a:tailEnd/>
          </a:ln>
        </p:spPr>
        <p:txBody>
          <a:bodyPr wrap="none" lIns="0" tIns="0" rIns="0" bIns="0">
            <a:spAutoFit/>
          </a:bodyPr>
          <a:lstStyle/>
          <a:p>
            <a:r>
              <a:rPr lang="en-US" sz="800" b="1">
                <a:solidFill>
                  <a:srgbClr val="000000"/>
                </a:solidFill>
              </a:rPr>
              <a:t>Inner ear</a:t>
            </a:r>
            <a:endParaRPr lang="en-US" sz="800" b="1"/>
          </a:p>
        </p:txBody>
      </p:sp>
      <p:sp>
        <p:nvSpPr>
          <p:cNvPr id="39945" name="Rectangle 8"/>
          <p:cNvSpPr>
            <a:spLocks noChangeArrowheads="1"/>
          </p:cNvSpPr>
          <p:nvPr/>
        </p:nvSpPr>
        <p:spPr bwMode="auto">
          <a:xfrm>
            <a:off x="1143000" y="3408363"/>
            <a:ext cx="2444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Helix</a:t>
            </a:r>
            <a:endParaRPr lang="en-US" sz="800" b="1"/>
          </a:p>
        </p:txBody>
      </p:sp>
      <p:sp>
        <p:nvSpPr>
          <p:cNvPr id="39946" name="Rectangle 9"/>
          <p:cNvSpPr>
            <a:spLocks noChangeArrowheads="1"/>
          </p:cNvSpPr>
          <p:nvPr/>
        </p:nvSpPr>
        <p:spPr bwMode="auto">
          <a:xfrm>
            <a:off x="3573463" y="3332163"/>
            <a:ext cx="334962" cy="122237"/>
          </a:xfrm>
          <a:prstGeom prst="rect">
            <a:avLst/>
          </a:prstGeom>
          <a:noFill/>
          <a:ln w="9525">
            <a:noFill/>
            <a:miter lim="800000"/>
            <a:headEnd/>
            <a:tailEnd/>
          </a:ln>
        </p:spPr>
        <p:txBody>
          <a:bodyPr wrap="none" lIns="0" tIns="0" rIns="0" bIns="0">
            <a:spAutoFit/>
          </a:bodyPr>
          <a:lstStyle/>
          <a:p>
            <a:r>
              <a:rPr lang="en-US" sz="800" b="1">
                <a:solidFill>
                  <a:srgbClr val="000000"/>
                </a:solidFill>
              </a:rPr>
              <a:t>Stapes</a:t>
            </a:r>
            <a:endParaRPr lang="en-US" sz="800" b="1"/>
          </a:p>
        </p:txBody>
      </p:sp>
      <p:sp>
        <p:nvSpPr>
          <p:cNvPr id="39947" name="Rectangle 10"/>
          <p:cNvSpPr>
            <a:spLocks noChangeArrowheads="1"/>
          </p:cNvSpPr>
          <p:nvPr/>
        </p:nvSpPr>
        <p:spPr bwMode="auto">
          <a:xfrm>
            <a:off x="3573463" y="3470275"/>
            <a:ext cx="266700" cy="122238"/>
          </a:xfrm>
          <a:prstGeom prst="rect">
            <a:avLst/>
          </a:prstGeom>
          <a:noFill/>
          <a:ln w="9525">
            <a:noFill/>
            <a:miter lim="800000"/>
            <a:headEnd/>
            <a:tailEnd/>
          </a:ln>
        </p:spPr>
        <p:txBody>
          <a:bodyPr wrap="none" lIns="0" tIns="0" rIns="0" bIns="0">
            <a:spAutoFit/>
          </a:bodyPr>
          <a:lstStyle/>
          <a:p>
            <a:r>
              <a:rPr lang="en-US" sz="800" b="1">
                <a:solidFill>
                  <a:srgbClr val="000000"/>
                </a:solidFill>
              </a:rPr>
              <a:t>Incus</a:t>
            </a:r>
            <a:endParaRPr lang="en-US" sz="800" b="1"/>
          </a:p>
        </p:txBody>
      </p:sp>
      <p:sp>
        <p:nvSpPr>
          <p:cNvPr id="39948" name="Rectangle 11"/>
          <p:cNvSpPr>
            <a:spLocks noChangeArrowheads="1"/>
          </p:cNvSpPr>
          <p:nvPr/>
        </p:nvSpPr>
        <p:spPr bwMode="auto">
          <a:xfrm>
            <a:off x="3573463" y="3606800"/>
            <a:ext cx="3746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Malleus</a:t>
            </a:r>
            <a:endParaRPr lang="en-US" sz="800" b="1"/>
          </a:p>
        </p:txBody>
      </p:sp>
      <p:sp>
        <p:nvSpPr>
          <p:cNvPr id="39949" name="Rectangle 12"/>
          <p:cNvSpPr>
            <a:spLocks noChangeArrowheads="1"/>
          </p:cNvSpPr>
          <p:nvPr/>
        </p:nvSpPr>
        <p:spPr bwMode="auto">
          <a:xfrm>
            <a:off x="3427413" y="3205163"/>
            <a:ext cx="455612" cy="122237"/>
          </a:xfrm>
          <a:prstGeom prst="rect">
            <a:avLst/>
          </a:prstGeom>
          <a:noFill/>
          <a:ln w="9525">
            <a:noFill/>
            <a:miter lim="800000"/>
            <a:headEnd/>
            <a:tailEnd/>
          </a:ln>
        </p:spPr>
        <p:txBody>
          <a:bodyPr wrap="none" lIns="0" tIns="0" rIns="0" bIns="0">
            <a:spAutoFit/>
          </a:bodyPr>
          <a:lstStyle/>
          <a:p>
            <a:r>
              <a:rPr lang="en-US" sz="800" b="1">
                <a:solidFill>
                  <a:srgbClr val="000000"/>
                </a:solidFill>
              </a:rPr>
              <a:t>Ossicles:</a:t>
            </a:r>
            <a:endParaRPr lang="en-US" sz="800" b="1"/>
          </a:p>
        </p:txBody>
      </p:sp>
      <p:sp>
        <p:nvSpPr>
          <p:cNvPr id="39950" name="Rectangle 13"/>
          <p:cNvSpPr>
            <a:spLocks noChangeArrowheads="1"/>
          </p:cNvSpPr>
          <p:nvPr/>
        </p:nvSpPr>
        <p:spPr bwMode="auto">
          <a:xfrm>
            <a:off x="1135063" y="4306888"/>
            <a:ext cx="3460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Auricle</a:t>
            </a:r>
            <a:endParaRPr lang="en-US" sz="800" b="1"/>
          </a:p>
        </p:txBody>
      </p:sp>
      <p:sp>
        <p:nvSpPr>
          <p:cNvPr id="39951" name="Rectangle 14"/>
          <p:cNvSpPr>
            <a:spLocks noChangeArrowheads="1"/>
          </p:cNvSpPr>
          <p:nvPr/>
        </p:nvSpPr>
        <p:spPr bwMode="auto">
          <a:xfrm>
            <a:off x="1128713" y="5770563"/>
            <a:ext cx="3333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Lobule</a:t>
            </a:r>
            <a:endParaRPr lang="en-US" sz="800" b="1"/>
          </a:p>
        </p:txBody>
      </p:sp>
      <p:sp>
        <p:nvSpPr>
          <p:cNvPr id="39952" name="Rectangle 15"/>
          <p:cNvSpPr>
            <a:spLocks noChangeArrowheads="1"/>
          </p:cNvSpPr>
          <p:nvPr/>
        </p:nvSpPr>
        <p:spPr bwMode="auto">
          <a:xfrm>
            <a:off x="7100888" y="3211513"/>
            <a:ext cx="914400" cy="122237"/>
          </a:xfrm>
          <a:prstGeom prst="rect">
            <a:avLst/>
          </a:prstGeom>
          <a:noFill/>
          <a:ln w="9525">
            <a:noFill/>
            <a:miter lim="800000"/>
            <a:headEnd/>
            <a:tailEnd/>
          </a:ln>
        </p:spPr>
        <p:txBody>
          <a:bodyPr wrap="none" lIns="0" tIns="0" rIns="0" bIns="0">
            <a:spAutoFit/>
          </a:bodyPr>
          <a:lstStyle/>
          <a:p>
            <a:r>
              <a:rPr lang="en-US" sz="800" b="1">
                <a:solidFill>
                  <a:srgbClr val="000000"/>
                </a:solidFill>
              </a:rPr>
              <a:t>Semicircular ducts</a:t>
            </a:r>
            <a:endParaRPr lang="en-US" sz="800" b="1"/>
          </a:p>
        </p:txBody>
      </p:sp>
      <p:sp>
        <p:nvSpPr>
          <p:cNvPr id="39953" name="Rectangle 16"/>
          <p:cNvSpPr>
            <a:spLocks noChangeArrowheads="1"/>
          </p:cNvSpPr>
          <p:nvPr/>
        </p:nvSpPr>
        <p:spPr bwMode="auto">
          <a:xfrm>
            <a:off x="7100888" y="3940175"/>
            <a:ext cx="738187" cy="122238"/>
          </a:xfrm>
          <a:prstGeom prst="rect">
            <a:avLst/>
          </a:prstGeom>
          <a:noFill/>
          <a:ln w="9525">
            <a:noFill/>
            <a:miter lim="800000"/>
            <a:headEnd/>
            <a:tailEnd/>
          </a:ln>
        </p:spPr>
        <p:txBody>
          <a:bodyPr wrap="none" lIns="0" tIns="0" rIns="0" bIns="0">
            <a:spAutoFit/>
          </a:bodyPr>
          <a:lstStyle/>
          <a:p>
            <a:r>
              <a:rPr lang="en-US" sz="800" b="1">
                <a:solidFill>
                  <a:srgbClr val="000000"/>
                </a:solidFill>
              </a:rPr>
              <a:t>Cochlear nerve</a:t>
            </a:r>
            <a:endParaRPr lang="en-US" sz="800" b="1"/>
          </a:p>
        </p:txBody>
      </p:sp>
      <p:sp>
        <p:nvSpPr>
          <p:cNvPr id="39954" name="Rectangle 17"/>
          <p:cNvSpPr>
            <a:spLocks noChangeArrowheads="1"/>
          </p:cNvSpPr>
          <p:nvPr/>
        </p:nvSpPr>
        <p:spPr bwMode="auto">
          <a:xfrm>
            <a:off x="7100888" y="4332288"/>
            <a:ext cx="3968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Cochlea</a:t>
            </a:r>
            <a:endParaRPr lang="en-US" sz="800" b="1"/>
          </a:p>
        </p:txBody>
      </p:sp>
      <p:sp>
        <p:nvSpPr>
          <p:cNvPr id="39955" name="Rectangle 18"/>
          <p:cNvSpPr>
            <a:spLocks noChangeArrowheads="1"/>
          </p:cNvSpPr>
          <p:nvPr/>
        </p:nvSpPr>
        <p:spPr bwMode="auto">
          <a:xfrm>
            <a:off x="7100888" y="4529138"/>
            <a:ext cx="722312" cy="122237"/>
          </a:xfrm>
          <a:prstGeom prst="rect">
            <a:avLst/>
          </a:prstGeom>
          <a:noFill/>
          <a:ln w="9525">
            <a:noFill/>
            <a:miter lim="800000"/>
            <a:headEnd/>
            <a:tailEnd/>
          </a:ln>
        </p:spPr>
        <p:txBody>
          <a:bodyPr wrap="none" lIns="0" tIns="0" rIns="0" bIns="0">
            <a:spAutoFit/>
          </a:bodyPr>
          <a:lstStyle/>
          <a:p>
            <a:r>
              <a:rPr lang="en-US" sz="800" b="1">
                <a:solidFill>
                  <a:srgbClr val="000000"/>
                </a:solidFill>
              </a:rPr>
              <a:t>Round window</a:t>
            </a:r>
            <a:endParaRPr lang="en-US" sz="800" b="1"/>
          </a:p>
        </p:txBody>
      </p:sp>
      <p:sp>
        <p:nvSpPr>
          <p:cNvPr id="39956" name="Rectangle 19"/>
          <p:cNvSpPr>
            <a:spLocks noChangeArrowheads="1"/>
          </p:cNvSpPr>
          <p:nvPr/>
        </p:nvSpPr>
        <p:spPr bwMode="auto">
          <a:xfrm>
            <a:off x="7100888" y="5414963"/>
            <a:ext cx="660400" cy="122237"/>
          </a:xfrm>
          <a:prstGeom prst="rect">
            <a:avLst/>
          </a:prstGeom>
          <a:noFill/>
          <a:ln w="9525">
            <a:noFill/>
            <a:miter lim="800000"/>
            <a:headEnd/>
            <a:tailEnd/>
          </a:ln>
        </p:spPr>
        <p:txBody>
          <a:bodyPr wrap="none" lIns="0" tIns="0" rIns="0" bIns="0">
            <a:spAutoFit/>
          </a:bodyPr>
          <a:lstStyle/>
          <a:p>
            <a:r>
              <a:rPr lang="en-US" sz="800" b="1">
                <a:solidFill>
                  <a:srgbClr val="000000"/>
                </a:solidFill>
              </a:rPr>
              <a:t>Auditory tube</a:t>
            </a:r>
            <a:endParaRPr lang="en-US" sz="800" b="1"/>
          </a:p>
        </p:txBody>
      </p:sp>
      <p:sp>
        <p:nvSpPr>
          <p:cNvPr id="39957" name="Rectangle 20"/>
          <p:cNvSpPr>
            <a:spLocks noChangeArrowheads="1"/>
          </p:cNvSpPr>
          <p:nvPr/>
        </p:nvSpPr>
        <p:spPr bwMode="auto">
          <a:xfrm>
            <a:off x="7100888" y="3379788"/>
            <a:ext cx="623887" cy="122237"/>
          </a:xfrm>
          <a:prstGeom prst="rect">
            <a:avLst/>
          </a:prstGeom>
          <a:noFill/>
          <a:ln w="9525">
            <a:noFill/>
            <a:miter lim="800000"/>
            <a:headEnd/>
            <a:tailEnd/>
          </a:ln>
        </p:spPr>
        <p:txBody>
          <a:bodyPr wrap="none" lIns="0" tIns="0" rIns="0" bIns="0">
            <a:spAutoFit/>
          </a:bodyPr>
          <a:lstStyle/>
          <a:p>
            <a:r>
              <a:rPr lang="en-US" sz="800" b="1">
                <a:solidFill>
                  <a:srgbClr val="000000"/>
                </a:solidFill>
              </a:rPr>
              <a:t>Oval window</a:t>
            </a:r>
            <a:endParaRPr lang="en-US" sz="800" b="1"/>
          </a:p>
        </p:txBody>
      </p:sp>
      <p:sp>
        <p:nvSpPr>
          <p:cNvPr id="39958" name="Line 21"/>
          <p:cNvSpPr>
            <a:spLocks noChangeShapeType="1"/>
          </p:cNvSpPr>
          <p:nvPr/>
        </p:nvSpPr>
        <p:spPr bwMode="auto">
          <a:xfrm>
            <a:off x="1466850" y="3476625"/>
            <a:ext cx="690563" cy="1588"/>
          </a:xfrm>
          <a:prstGeom prst="line">
            <a:avLst/>
          </a:prstGeom>
          <a:noFill/>
          <a:ln w="17463">
            <a:solidFill>
              <a:srgbClr val="FFFFFF"/>
            </a:solidFill>
            <a:round/>
            <a:headEnd/>
            <a:tailEnd/>
          </a:ln>
        </p:spPr>
        <p:txBody>
          <a:bodyPr/>
          <a:lstStyle/>
          <a:p>
            <a:endParaRPr lang="en-US"/>
          </a:p>
        </p:txBody>
      </p:sp>
      <p:sp>
        <p:nvSpPr>
          <p:cNvPr id="39959" name="Line 22"/>
          <p:cNvSpPr>
            <a:spLocks noChangeShapeType="1"/>
          </p:cNvSpPr>
          <p:nvPr/>
        </p:nvSpPr>
        <p:spPr bwMode="auto">
          <a:xfrm>
            <a:off x="1558925" y="4389438"/>
            <a:ext cx="282575" cy="1587"/>
          </a:xfrm>
          <a:prstGeom prst="line">
            <a:avLst/>
          </a:prstGeom>
          <a:noFill/>
          <a:ln w="17463">
            <a:solidFill>
              <a:srgbClr val="FFFFFF"/>
            </a:solidFill>
            <a:round/>
            <a:headEnd/>
            <a:tailEnd/>
          </a:ln>
        </p:spPr>
        <p:txBody>
          <a:bodyPr/>
          <a:lstStyle/>
          <a:p>
            <a:endParaRPr lang="en-US"/>
          </a:p>
        </p:txBody>
      </p:sp>
      <p:sp>
        <p:nvSpPr>
          <p:cNvPr id="39960" name="Line 23"/>
          <p:cNvSpPr>
            <a:spLocks noChangeShapeType="1"/>
          </p:cNvSpPr>
          <p:nvPr/>
        </p:nvSpPr>
        <p:spPr bwMode="auto">
          <a:xfrm>
            <a:off x="1625600" y="4968875"/>
            <a:ext cx="1266825" cy="1588"/>
          </a:xfrm>
          <a:prstGeom prst="line">
            <a:avLst/>
          </a:prstGeom>
          <a:noFill/>
          <a:ln w="17463">
            <a:solidFill>
              <a:srgbClr val="FFFFFF"/>
            </a:solidFill>
            <a:round/>
            <a:headEnd/>
            <a:tailEnd/>
          </a:ln>
        </p:spPr>
        <p:txBody>
          <a:bodyPr/>
          <a:lstStyle/>
          <a:p>
            <a:endParaRPr lang="en-US"/>
          </a:p>
        </p:txBody>
      </p:sp>
      <p:sp>
        <p:nvSpPr>
          <p:cNvPr id="39961" name="Freeform 24"/>
          <p:cNvSpPr>
            <a:spLocks/>
          </p:cNvSpPr>
          <p:nvPr/>
        </p:nvSpPr>
        <p:spPr bwMode="auto">
          <a:xfrm>
            <a:off x="1692275" y="4468813"/>
            <a:ext cx="2803525" cy="212725"/>
          </a:xfrm>
          <a:custGeom>
            <a:avLst/>
            <a:gdLst>
              <a:gd name="T0" fmla="*/ 0 w 2077"/>
              <a:gd name="T1" fmla="*/ 2147483647 h 158"/>
              <a:gd name="T2" fmla="*/ 2147483647 w 2077"/>
              <a:gd name="T3" fmla="*/ 2147483647 h 158"/>
              <a:gd name="T4" fmla="*/ 2147483647 w 2077"/>
              <a:gd name="T5" fmla="*/ 0 h 158"/>
              <a:gd name="T6" fmla="*/ 0 60000 65536"/>
              <a:gd name="T7" fmla="*/ 0 60000 65536"/>
              <a:gd name="T8" fmla="*/ 0 60000 65536"/>
              <a:gd name="T9" fmla="*/ 0 w 2077"/>
              <a:gd name="T10" fmla="*/ 0 h 158"/>
              <a:gd name="T11" fmla="*/ 2077 w 2077"/>
              <a:gd name="T12" fmla="*/ 158 h 158"/>
            </a:gdLst>
            <a:ahLst/>
            <a:cxnLst>
              <a:cxn ang="T6">
                <a:pos x="T0" y="T1"/>
              </a:cxn>
              <a:cxn ang="T7">
                <a:pos x="T2" y="T3"/>
              </a:cxn>
              <a:cxn ang="T8">
                <a:pos x="T4" y="T5"/>
              </a:cxn>
            </a:cxnLst>
            <a:rect l="T9" t="T10" r="T11" b="T12"/>
            <a:pathLst>
              <a:path w="2077" h="158">
                <a:moveTo>
                  <a:pt x="0" y="158"/>
                </a:moveTo>
                <a:lnTo>
                  <a:pt x="1360" y="158"/>
                </a:lnTo>
                <a:lnTo>
                  <a:pt x="2077" y="0"/>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9962" name="Line 25"/>
          <p:cNvSpPr>
            <a:spLocks noChangeShapeType="1"/>
          </p:cNvSpPr>
          <p:nvPr/>
        </p:nvSpPr>
        <p:spPr bwMode="auto">
          <a:xfrm>
            <a:off x="1535113" y="5849938"/>
            <a:ext cx="935037" cy="1587"/>
          </a:xfrm>
          <a:prstGeom prst="line">
            <a:avLst/>
          </a:prstGeom>
          <a:noFill/>
          <a:ln w="17463">
            <a:solidFill>
              <a:srgbClr val="FFFFFF"/>
            </a:solidFill>
            <a:round/>
            <a:headEnd/>
            <a:tailEnd/>
          </a:ln>
        </p:spPr>
        <p:txBody>
          <a:bodyPr/>
          <a:lstStyle/>
          <a:p>
            <a:endParaRPr lang="en-US"/>
          </a:p>
        </p:txBody>
      </p:sp>
      <p:sp>
        <p:nvSpPr>
          <p:cNvPr id="39963" name="Freeform 26"/>
          <p:cNvSpPr>
            <a:spLocks/>
          </p:cNvSpPr>
          <p:nvPr/>
        </p:nvSpPr>
        <p:spPr bwMode="auto">
          <a:xfrm>
            <a:off x="5164138" y="3271838"/>
            <a:ext cx="1909762" cy="242887"/>
          </a:xfrm>
          <a:custGeom>
            <a:avLst/>
            <a:gdLst>
              <a:gd name="T0" fmla="*/ 0 w 1415"/>
              <a:gd name="T1" fmla="*/ 2147483647 h 180"/>
              <a:gd name="T2" fmla="*/ 2147483647 w 1415"/>
              <a:gd name="T3" fmla="*/ 0 h 180"/>
              <a:gd name="T4" fmla="*/ 2147483647 w 1415"/>
              <a:gd name="T5" fmla="*/ 0 h 180"/>
              <a:gd name="T6" fmla="*/ 0 60000 65536"/>
              <a:gd name="T7" fmla="*/ 0 60000 65536"/>
              <a:gd name="T8" fmla="*/ 0 60000 65536"/>
              <a:gd name="T9" fmla="*/ 0 w 1415"/>
              <a:gd name="T10" fmla="*/ 0 h 180"/>
              <a:gd name="T11" fmla="*/ 1415 w 1415"/>
              <a:gd name="T12" fmla="*/ 180 h 180"/>
            </a:gdLst>
            <a:ahLst/>
            <a:cxnLst>
              <a:cxn ang="T6">
                <a:pos x="T0" y="T1"/>
              </a:cxn>
              <a:cxn ang="T7">
                <a:pos x="T2" y="T3"/>
              </a:cxn>
              <a:cxn ang="T8">
                <a:pos x="T4" y="T5"/>
              </a:cxn>
            </a:cxnLst>
            <a:rect l="T9" t="T10" r="T11" b="T12"/>
            <a:pathLst>
              <a:path w="1415" h="180">
                <a:moveTo>
                  <a:pt x="0" y="180"/>
                </a:moveTo>
                <a:lnTo>
                  <a:pt x="687" y="0"/>
                </a:lnTo>
                <a:lnTo>
                  <a:pt x="1415" y="0"/>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9964" name="Line 27"/>
          <p:cNvSpPr>
            <a:spLocks noChangeShapeType="1"/>
          </p:cNvSpPr>
          <p:nvPr/>
        </p:nvSpPr>
        <p:spPr bwMode="auto">
          <a:xfrm flipH="1">
            <a:off x="4784725" y="3271838"/>
            <a:ext cx="1306513" cy="661987"/>
          </a:xfrm>
          <a:prstGeom prst="line">
            <a:avLst/>
          </a:prstGeom>
          <a:noFill/>
          <a:ln w="17463">
            <a:solidFill>
              <a:srgbClr val="FFFFFF"/>
            </a:solidFill>
            <a:round/>
            <a:headEnd/>
            <a:tailEnd/>
          </a:ln>
        </p:spPr>
        <p:txBody>
          <a:bodyPr/>
          <a:lstStyle/>
          <a:p>
            <a:endParaRPr lang="en-US"/>
          </a:p>
        </p:txBody>
      </p:sp>
      <p:sp>
        <p:nvSpPr>
          <p:cNvPr id="39965" name="Line 28"/>
          <p:cNvSpPr>
            <a:spLocks noChangeShapeType="1"/>
          </p:cNvSpPr>
          <p:nvPr/>
        </p:nvSpPr>
        <p:spPr bwMode="auto">
          <a:xfrm flipH="1">
            <a:off x="4797425" y="3278188"/>
            <a:ext cx="1279525" cy="538162"/>
          </a:xfrm>
          <a:prstGeom prst="line">
            <a:avLst/>
          </a:prstGeom>
          <a:noFill/>
          <a:ln w="17463">
            <a:solidFill>
              <a:srgbClr val="FFFFFF"/>
            </a:solidFill>
            <a:round/>
            <a:headEnd/>
            <a:tailEnd/>
          </a:ln>
        </p:spPr>
        <p:txBody>
          <a:bodyPr/>
          <a:lstStyle/>
          <a:p>
            <a:endParaRPr lang="en-US"/>
          </a:p>
        </p:txBody>
      </p:sp>
      <p:sp>
        <p:nvSpPr>
          <p:cNvPr id="39966" name="Freeform 29"/>
          <p:cNvSpPr>
            <a:spLocks/>
          </p:cNvSpPr>
          <p:nvPr/>
        </p:nvSpPr>
        <p:spPr bwMode="auto">
          <a:xfrm>
            <a:off x="5768975" y="3648075"/>
            <a:ext cx="1304925" cy="131763"/>
          </a:xfrm>
          <a:custGeom>
            <a:avLst/>
            <a:gdLst>
              <a:gd name="T0" fmla="*/ 2147483647 w 967"/>
              <a:gd name="T1" fmla="*/ 0 h 97"/>
              <a:gd name="T2" fmla="*/ 2147483647 w 967"/>
              <a:gd name="T3" fmla="*/ 0 h 97"/>
              <a:gd name="T4" fmla="*/ 0 w 967"/>
              <a:gd name="T5" fmla="*/ 2147483647 h 97"/>
              <a:gd name="T6" fmla="*/ 0 60000 65536"/>
              <a:gd name="T7" fmla="*/ 0 60000 65536"/>
              <a:gd name="T8" fmla="*/ 0 60000 65536"/>
              <a:gd name="T9" fmla="*/ 0 w 967"/>
              <a:gd name="T10" fmla="*/ 0 h 97"/>
              <a:gd name="T11" fmla="*/ 967 w 967"/>
              <a:gd name="T12" fmla="*/ 97 h 97"/>
            </a:gdLst>
            <a:ahLst/>
            <a:cxnLst>
              <a:cxn ang="T6">
                <a:pos x="T0" y="T1"/>
              </a:cxn>
              <a:cxn ang="T7">
                <a:pos x="T2" y="T3"/>
              </a:cxn>
              <a:cxn ang="T8">
                <a:pos x="T4" y="T5"/>
              </a:cxn>
            </a:cxnLst>
            <a:rect l="T9" t="T10" r="T11" b="T12"/>
            <a:pathLst>
              <a:path w="967" h="97">
                <a:moveTo>
                  <a:pt x="967" y="0"/>
                </a:moveTo>
                <a:lnTo>
                  <a:pt x="721" y="0"/>
                </a:lnTo>
                <a:lnTo>
                  <a:pt x="0" y="97"/>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9967" name="Line 30"/>
          <p:cNvSpPr>
            <a:spLocks noChangeShapeType="1"/>
          </p:cNvSpPr>
          <p:nvPr/>
        </p:nvSpPr>
        <p:spPr bwMode="auto">
          <a:xfrm flipH="1">
            <a:off x="5819775" y="4006850"/>
            <a:ext cx="1273175" cy="0"/>
          </a:xfrm>
          <a:prstGeom prst="line">
            <a:avLst/>
          </a:prstGeom>
          <a:noFill/>
          <a:ln w="17463">
            <a:solidFill>
              <a:srgbClr val="FFFFFF"/>
            </a:solidFill>
            <a:round/>
            <a:headEnd/>
            <a:tailEnd/>
          </a:ln>
        </p:spPr>
        <p:txBody>
          <a:bodyPr/>
          <a:lstStyle/>
          <a:p>
            <a:endParaRPr lang="en-US"/>
          </a:p>
        </p:txBody>
      </p:sp>
      <p:sp>
        <p:nvSpPr>
          <p:cNvPr id="39968" name="Freeform 31"/>
          <p:cNvSpPr>
            <a:spLocks/>
          </p:cNvSpPr>
          <p:nvPr/>
        </p:nvSpPr>
        <p:spPr bwMode="auto">
          <a:xfrm>
            <a:off x="3965575" y="3414713"/>
            <a:ext cx="844550" cy="763587"/>
          </a:xfrm>
          <a:custGeom>
            <a:avLst/>
            <a:gdLst>
              <a:gd name="T0" fmla="*/ 0 w 626"/>
              <a:gd name="T1" fmla="*/ 0 h 567"/>
              <a:gd name="T2" fmla="*/ 2147483647 w 626"/>
              <a:gd name="T3" fmla="*/ 0 h 567"/>
              <a:gd name="T4" fmla="*/ 2147483647 w 626"/>
              <a:gd name="T5" fmla="*/ 2147483647 h 567"/>
              <a:gd name="T6" fmla="*/ 0 60000 65536"/>
              <a:gd name="T7" fmla="*/ 0 60000 65536"/>
              <a:gd name="T8" fmla="*/ 0 60000 65536"/>
              <a:gd name="T9" fmla="*/ 0 w 626"/>
              <a:gd name="T10" fmla="*/ 0 h 567"/>
              <a:gd name="T11" fmla="*/ 626 w 626"/>
              <a:gd name="T12" fmla="*/ 567 h 567"/>
            </a:gdLst>
            <a:ahLst/>
            <a:cxnLst>
              <a:cxn ang="T6">
                <a:pos x="T0" y="T1"/>
              </a:cxn>
              <a:cxn ang="T7">
                <a:pos x="T2" y="T3"/>
              </a:cxn>
              <a:cxn ang="T8">
                <a:pos x="T4" y="T5"/>
              </a:cxn>
            </a:cxnLst>
            <a:rect l="T9" t="T10" r="T11" b="T12"/>
            <a:pathLst>
              <a:path w="626" h="567">
                <a:moveTo>
                  <a:pt x="0" y="0"/>
                </a:moveTo>
                <a:lnTo>
                  <a:pt x="338" y="0"/>
                </a:lnTo>
                <a:lnTo>
                  <a:pt x="626" y="567"/>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9969" name="Freeform 32"/>
          <p:cNvSpPr>
            <a:spLocks/>
          </p:cNvSpPr>
          <p:nvPr/>
        </p:nvSpPr>
        <p:spPr bwMode="auto">
          <a:xfrm>
            <a:off x="3881438" y="3554413"/>
            <a:ext cx="663575" cy="368300"/>
          </a:xfrm>
          <a:custGeom>
            <a:avLst/>
            <a:gdLst>
              <a:gd name="T0" fmla="*/ 0 w 492"/>
              <a:gd name="T1" fmla="*/ 0 h 273"/>
              <a:gd name="T2" fmla="*/ 2147483647 w 492"/>
              <a:gd name="T3" fmla="*/ 0 h 273"/>
              <a:gd name="T4" fmla="*/ 2147483647 w 492"/>
              <a:gd name="T5" fmla="*/ 2147483647 h 273"/>
              <a:gd name="T6" fmla="*/ 0 60000 65536"/>
              <a:gd name="T7" fmla="*/ 0 60000 65536"/>
              <a:gd name="T8" fmla="*/ 0 60000 65536"/>
              <a:gd name="T9" fmla="*/ 0 w 492"/>
              <a:gd name="T10" fmla="*/ 0 h 273"/>
              <a:gd name="T11" fmla="*/ 492 w 492"/>
              <a:gd name="T12" fmla="*/ 273 h 273"/>
            </a:gdLst>
            <a:ahLst/>
            <a:cxnLst>
              <a:cxn ang="T6">
                <a:pos x="T0" y="T1"/>
              </a:cxn>
              <a:cxn ang="T7">
                <a:pos x="T2" y="T3"/>
              </a:cxn>
              <a:cxn ang="T8">
                <a:pos x="T4" y="T5"/>
              </a:cxn>
            </a:cxnLst>
            <a:rect l="T9" t="T10" r="T11" b="T12"/>
            <a:pathLst>
              <a:path w="492" h="273">
                <a:moveTo>
                  <a:pt x="0" y="0"/>
                </a:moveTo>
                <a:lnTo>
                  <a:pt x="316" y="0"/>
                </a:lnTo>
                <a:lnTo>
                  <a:pt x="492" y="273"/>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9970" name="Freeform 33"/>
          <p:cNvSpPr>
            <a:spLocks/>
          </p:cNvSpPr>
          <p:nvPr/>
        </p:nvSpPr>
        <p:spPr bwMode="auto">
          <a:xfrm>
            <a:off x="4016375" y="3697288"/>
            <a:ext cx="376238" cy="261937"/>
          </a:xfrm>
          <a:custGeom>
            <a:avLst/>
            <a:gdLst>
              <a:gd name="T0" fmla="*/ 0 w 279"/>
              <a:gd name="T1" fmla="*/ 0 h 194"/>
              <a:gd name="T2" fmla="*/ 2147483647 w 279"/>
              <a:gd name="T3" fmla="*/ 0 h 194"/>
              <a:gd name="T4" fmla="*/ 2147483647 w 279"/>
              <a:gd name="T5" fmla="*/ 2147483647 h 194"/>
              <a:gd name="T6" fmla="*/ 0 60000 65536"/>
              <a:gd name="T7" fmla="*/ 0 60000 65536"/>
              <a:gd name="T8" fmla="*/ 0 60000 65536"/>
              <a:gd name="T9" fmla="*/ 0 w 279"/>
              <a:gd name="T10" fmla="*/ 0 h 194"/>
              <a:gd name="T11" fmla="*/ 279 w 279"/>
              <a:gd name="T12" fmla="*/ 194 h 194"/>
            </a:gdLst>
            <a:ahLst/>
            <a:cxnLst>
              <a:cxn ang="T6">
                <a:pos x="T0" y="T1"/>
              </a:cxn>
              <a:cxn ang="T7">
                <a:pos x="T2" y="T3"/>
              </a:cxn>
              <a:cxn ang="T8">
                <a:pos x="T4" y="T5"/>
              </a:cxn>
            </a:cxnLst>
            <a:rect l="T9" t="T10" r="T11" b="T12"/>
            <a:pathLst>
              <a:path w="279" h="194">
                <a:moveTo>
                  <a:pt x="0" y="0"/>
                </a:moveTo>
                <a:lnTo>
                  <a:pt x="121" y="0"/>
                </a:lnTo>
                <a:lnTo>
                  <a:pt x="279" y="194"/>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9971" name="Freeform 34"/>
          <p:cNvSpPr>
            <a:spLocks/>
          </p:cNvSpPr>
          <p:nvPr/>
        </p:nvSpPr>
        <p:spPr bwMode="auto">
          <a:xfrm>
            <a:off x="5937250" y="4400550"/>
            <a:ext cx="1136650" cy="1588"/>
          </a:xfrm>
          <a:custGeom>
            <a:avLst/>
            <a:gdLst>
              <a:gd name="T0" fmla="*/ 2147483647 w 843"/>
              <a:gd name="T1" fmla="*/ 0 h 1587"/>
              <a:gd name="T2" fmla="*/ 2147483647 w 843"/>
              <a:gd name="T3" fmla="*/ 0 h 1587"/>
              <a:gd name="T4" fmla="*/ 0 w 843"/>
              <a:gd name="T5" fmla="*/ 0 h 1587"/>
              <a:gd name="T6" fmla="*/ 0 60000 65536"/>
              <a:gd name="T7" fmla="*/ 0 60000 65536"/>
              <a:gd name="T8" fmla="*/ 0 60000 65536"/>
              <a:gd name="T9" fmla="*/ 0 w 843"/>
              <a:gd name="T10" fmla="*/ 0 h 1587"/>
              <a:gd name="T11" fmla="*/ 843 w 843"/>
              <a:gd name="T12" fmla="*/ 1587 h 1587"/>
            </a:gdLst>
            <a:ahLst/>
            <a:cxnLst>
              <a:cxn ang="T6">
                <a:pos x="T0" y="T1"/>
              </a:cxn>
              <a:cxn ang="T7">
                <a:pos x="T2" y="T3"/>
              </a:cxn>
              <a:cxn ang="T8">
                <a:pos x="T4" y="T5"/>
              </a:cxn>
            </a:cxnLst>
            <a:rect l="T9" t="T10" r="T11" b="T12"/>
            <a:pathLst>
              <a:path w="843" h="1587">
                <a:moveTo>
                  <a:pt x="843" y="0"/>
                </a:moveTo>
                <a:lnTo>
                  <a:pt x="820" y="0"/>
                </a:lnTo>
                <a:lnTo>
                  <a:pt x="0" y="0"/>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9972" name="Line 35"/>
          <p:cNvSpPr>
            <a:spLocks noChangeShapeType="1"/>
          </p:cNvSpPr>
          <p:nvPr/>
        </p:nvSpPr>
        <p:spPr bwMode="auto">
          <a:xfrm flipH="1">
            <a:off x="5748338" y="5187950"/>
            <a:ext cx="1306512" cy="0"/>
          </a:xfrm>
          <a:prstGeom prst="line">
            <a:avLst/>
          </a:prstGeom>
          <a:noFill/>
          <a:ln w="17463">
            <a:solidFill>
              <a:srgbClr val="FFFFFF"/>
            </a:solidFill>
            <a:round/>
            <a:headEnd/>
            <a:tailEnd/>
          </a:ln>
        </p:spPr>
        <p:txBody>
          <a:bodyPr/>
          <a:lstStyle/>
          <a:p>
            <a:endParaRPr lang="en-US"/>
          </a:p>
        </p:txBody>
      </p:sp>
      <p:sp>
        <p:nvSpPr>
          <p:cNvPr id="39973" name="Line 36"/>
          <p:cNvSpPr>
            <a:spLocks noChangeShapeType="1"/>
          </p:cNvSpPr>
          <p:nvPr/>
        </p:nvSpPr>
        <p:spPr bwMode="auto">
          <a:xfrm flipH="1">
            <a:off x="5013325" y="4602163"/>
            <a:ext cx="2041525" cy="1587"/>
          </a:xfrm>
          <a:prstGeom prst="line">
            <a:avLst/>
          </a:prstGeom>
          <a:noFill/>
          <a:ln w="17463">
            <a:solidFill>
              <a:srgbClr val="FFFFFF"/>
            </a:solidFill>
            <a:round/>
            <a:headEnd/>
            <a:tailEnd/>
          </a:ln>
        </p:spPr>
        <p:txBody>
          <a:bodyPr/>
          <a:lstStyle/>
          <a:p>
            <a:endParaRPr lang="en-US"/>
          </a:p>
        </p:txBody>
      </p:sp>
      <p:sp>
        <p:nvSpPr>
          <p:cNvPr id="39974" name="Line 37"/>
          <p:cNvSpPr>
            <a:spLocks noChangeShapeType="1"/>
          </p:cNvSpPr>
          <p:nvPr/>
        </p:nvSpPr>
        <p:spPr bwMode="auto">
          <a:xfrm flipH="1">
            <a:off x="5748338" y="5480050"/>
            <a:ext cx="1306512" cy="1588"/>
          </a:xfrm>
          <a:prstGeom prst="line">
            <a:avLst/>
          </a:prstGeom>
          <a:noFill/>
          <a:ln w="17463">
            <a:solidFill>
              <a:srgbClr val="FFFFFF"/>
            </a:solidFill>
            <a:round/>
            <a:headEnd/>
            <a:tailEnd/>
          </a:ln>
        </p:spPr>
        <p:txBody>
          <a:bodyPr/>
          <a:lstStyle/>
          <a:p>
            <a:endParaRPr lang="en-US"/>
          </a:p>
        </p:txBody>
      </p:sp>
      <p:sp>
        <p:nvSpPr>
          <p:cNvPr id="39975" name="Freeform 38"/>
          <p:cNvSpPr>
            <a:spLocks/>
          </p:cNvSpPr>
          <p:nvPr/>
        </p:nvSpPr>
        <p:spPr bwMode="auto">
          <a:xfrm>
            <a:off x="4778375" y="4625975"/>
            <a:ext cx="2295525" cy="338138"/>
          </a:xfrm>
          <a:custGeom>
            <a:avLst/>
            <a:gdLst>
              <a:gd name="T0" fmla="*/ 2147483647 w 1701"/>
              <a:gd name="T1" fmla="*/ 2147483647 h 250"/>
              <a:gd name="T2" fmla="*/ 2147483647 w 1701"/>
              <a:gd name="T3" fmla="*/ 2147483647 h 250"/>
              <a:gd name="T4" fmla="*/ 0 w 1701"/>
              <a:gd name="T5" fmla="*/ 0 h 250"/>
              <a:gd name="T6" fmla="*/ 0 60000 65536"/>
              <a:gd name="T7" fmla="*/ 0 60000 65536"/>
              <a:gd name="T8" fmla="*/ 0 60000 65536"/>
              <a:gd name="T9" fmla="*/ 0 w 1701"/>
              <a:gd name="T10" fmla="*/ 0 h 250"/>
              <a:gd name="T11" fmla="*/ 1701 w 1701"/>
              <a:gd name="T12" fmla="*/ 250 h 250"/>
            </a:gdLst>
            <a:ahLst/>
            <a:cxnLst>
              <a:cxn ang="T6">
                <a:pos x="T0" y="T1"/>
              </a:cxn>
              <a:cxn ang="T7">
                <a:pos x="T2" y="T3"/>
              </a:cxn>
              <a:cxn ang="T8">
                <a:pos x="T4" y="T5"/>
              </a:cxn>
            </a:cxnLst>
            <a:rect l="T9" t="T10" r="T11" b="T12"/>
            <a:pathLst>
              <a:path w="1701" h="250">
                <a:moveTo>
                  <a:pt x="1701" y="250"/>
                </a:moveTo>
                <a:lnTo>
                  <a:pt x="502" y="250"/>
                </a:lnTo>
                <a:lnTo>
                  <a:pt x="0" y="0"/>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9976" name="Line 39"/>
          <p:cNvSpPr>
            <a:spLocks noChangeShapeType="1"/>
          </p:cNvSpPr>
          <p:nvPr/>
        </p:nvSpPr>
        <p:spPr bwMode="auto">
          <a:xfrm>
            <a:off x="1462088" y="3468688"/>
            <a:ext cx="688975" cy="1587"/>
          </a:xfrm>
          <a:prstGeom prst="line">
            <a:avLst/>
          </a:prstGeom>
          <a:noFill/>
          <a:ln w="7938">
            <a:solidFill>
              <a:srgbClr val="000000"/>
            </a:solidFill>
            <a:round/>
            <a:headEnd/>
            <a:tailEnd/>
          </a:ln>
        </p:spPr>
        <p:txBody>
          <a:bodyPr/>
          <a:lstStyle/>
          <a:p>
            <a:endParaRPr lang="en-US"/>
          </a:p>
        </p:txBody>
      </p:sp>
      <p:sp>
        <p:nvSpPr>
          <p:cNvPr id="39977" name="Line 40"/>
          <p:cNvSpPr>
            <a:spLocks noChangeShapeType="1"/>
          </p:cNvSpPr>
          <p:nvPr/>
        </p:nvSpPr>
        <p:spPr bwMode="auto">
          <a:xfrm>
            <a:off x="1555750" y="4381500"/>
            <a:ext cx="277813" cy="0"/>
          </a:xfrm>
          <a:prstGeom prst="line">
            <a:avLst/>
          </a:prstGeom>
          <a:noFill/>
          <a:ln w="7938">
            <a:solidFill>
              <a:srgbClr val="000000"/>
            </a:solidFill>
            <a:round/>
            <a:headEnd/>
            <a:tailEnd/>
          </a:ln>
        </p:spPr>
        <p:txBody>
          <a:bodyPr/>
          <a:lstStyle/>
          <a:p>
            <a:endParaRPr lang="en-US"/>
          </a:p>
        </p:txBody>
      </p:sp>
      <p:sp>
        <p:nvSpPr>
          <p:cNvPr id="39978" name="Line 41"/>
          <p:cNvSpPr>
            <a:spLocks noChangeShapeType="1"/>
          </p:cNvSpPr>
          <p:nvPr/>
        </p:nvSpPr>
        <p:spPr bwMode="auto">
          <a:xfrm>
            <a:off x="1617663" y="4967288"/>
            <a:ext cx="1266825" cy="1587"/>
          </a:xfrm>
          <a:prstGeom prst="line">
            <a:avLst/>
          </a:prstGeom>
          <a:noFill/>
          <a:ln w="7938">
            <a:solidFill>
              <a:srgbClr val="000000"/>
            </a:solidFill>
            <a:round/>
            <a:headEnd/>
            <a:tailEnd/>
          </a:ln>
        </p:spPr>
        <p:txBody>
          <a:bodyPr/>
          <a:lstStyle/>
          <a:p>
            <a:endParaRPr lang="en-US"/>
          </a:p>
        </p:txBody>
      </p:sp>
      <p:sp>
        <p:nvSpPr>
          <p:cNvPr id="39979" name="Freeform 42"/>
          <p:cNvSpPr>
            <a:spLocks/>
          </p:cNvSpPr>
          <p:nvPr/>
        </p:nvSpPr>
        <p:spPr bwMode="auto">
          <a:xfrm>
            <a:off x="1685925" y="4471988"/>
            <a:ext cx="2803525" cy="209550"/>
          </a:xfrm>
          <a:custGeom>
            <a:avLst/>
            <a:gdLst>
              <a:gd name="T0" fmla="*/ 0 w 2077"/>
              <a:gd name="T1" fmla="*/ 2147483647 h 156"/>
              <a:gd name="T2" fmla="*/ 2147483647 w 2077"/>
              <a:gd name="T3" fmla="*/ 2147483647 h 156"/>
              <a:gd name="T4" fmla="*/ 2147483647 w 2077"/>
              <a:gd name="T5" fmla="*/ 0 h 156"/>
              <a:gd name="T6" fmla="*/ 0 60000 65536"/>
              <a:gd name="T7" fmla="*/ 0 60000 65536"/>
              <a:gd name="T8" fmla="*/ 0 60000 65536"/>
              <a:gd name="T9" fmla="*/ 0 w 2077"/>
              <a:gd name="T10" fmla="*/ 0 h 156"/>
              <a:gd name="T11" fmla="*/ 2077 w 2077"/>
              <a:gd name="T12" fmla="*/ 156 h 156"/>
            </a:gdLst>
            <a:ahLst/>
            <a:cxnLst>
              <a:cxn ang="T6">
                <a:pos x="T0" y="T1"/>
              </a:cxn>
              <a:cxn ang="T7">
                <a:pos x="T2" y="T3"/>
              </a:cxn>
              <a:cxn ang="T8">
                <a:pos x="T4" y="T5"/>
              </a:cxn>
            </a:cxnLst>
            <a:rect l="T9" t="T10" r="T11" b="T12"/>
            <a:pathLst>
              <a:path w="2077" h="156">
                <a:moveTo>
                  <a:pt x="0" y="156"/>
                </a:moveTo>
                <a:lnTo>
                  <a:pt x="1361" y="156"/>
                </a:lnTo>
                <a:lnTo>
                  <a:pt x="2077" y="0"/>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9980" name="Line 43"/>
          <p:cNvSpPr>
            <a:spLocks noChangeShapeType="1"/>
          </p:cNvSpPr>
          <p:nvPr/>
        </p:nvSpPr>
        <p:spPr bwMode="auto">
          <a:xfrm>
            <a:off x="1528763" y="5849938"/>
            <a:ext cx="936625" cy="1587"/>
          </a:xfrm>
          <a:prstGeom prst="line">
            <a:avLst/>
          </a:prstGeom>
          <a:noFill/>
          <a:ln w="7938">
            <a:solidFill>
              <a:srgbClr val="000000"/>
            </a:solidFill>
            <a:round/>
            <a:headEnd/>
            <a:tailEnd/>
          </a:ln>
        </p:spPr>
        <p:txBody>
          <a:bodyPr/>
          <a:lstStyle/>
          <a:p>
            <a:endParaRPr lang="en-US"/>
          </a:p>
        </p:txBody>
      </p:sp>
      <p:sp>
        <p:nvSpPr>
          <p:cNvPr id="39981" name="Freeform 44"/>
          <p:cNvSpPr>
            <a:spLocks/>
          </p:cNvSpPr>
          <p:nvPr/>
        </p:nvSpPr>
        <p:spPr bwMode="auto">
          <a:xfrm>
            <a:off x="5162550" y="3273425"/>
            <a:ext cx="1911350" cy="242888"/>
          </a:xfrm>
          <a:custGeom>
            <a:avLst/>
            <a:gdLst>
              <a:gd name="T0" fmla="*/ 0 w 1415"/>
              <a:gd name="T1" fmla="*/ 2147483647 h 180"/>
              <a:gd name="T2" fmla="*/ 2147483647 w 1415"/>
              <a:gd name="T3" fmla="*/ 0 h 180"/>
              <a:gd name="T4" fmla="*/ 2147483647 w 1415"/>
              <a:gd name="T5" fmla="*/ 0 h 180"/>
              <a:gd name="T6" fmla="*/ 0 60000 65536"/>
              <a:gd name="T7" fmla="*/ 0 60000 65536"/>
              <a:gd name="T8" fmla="*/ 0 60000 65536"/>
              <a:gd name="T9" fmla="*/ 0 w 1415"/>
              <a:gd name="T10" fmla="*/ 0 h 180"/>
              <a:gd name="T11" fmla="*/ 1415 w 1415"/>
              <a:gd name="T12" fmla="*/ 180 h 180"/>
            </a:gdLst>
            <a:ahLst/>
            <a:cxnLst>
              <a:cxn ang="T6">
                <a:pos x="T0" y="T1"/>
              </a:cxn>
              <a:cxn ang="T7">
                <a:pos x="T2" y="T3"/>
              </a:cxn>
              <a:cxn ang="T8">
                <a:pos x="T4" y="T5"/>
              </a:cxn>
            </a:cxnLst>
            <a:rect l="T9" t="T10" r="T11" b="T12"/>
            <a:pathLst>
              <a:path w="1415" h="180">
                <a:moveTo>
                  <a:pt x="0" y="180"/>
                </a:moveTo>
                <a:lnTo>
                  <a:pt x="687" y="0"/>
                </a:lnTo>
                <a:lnTo>
                  <a:pt x="1415" y="0"/>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9982" name="Line 45"/>
          <p:cNvSpPr>
            <a:spLocks noChangeShapeType="1"/>
          </p:cNvSpPr>
          <p:nvPr/>
        </p:nvSpPr>
        <p:spPr bwMode="auto">
          <a:xfrm flipH="1">
            <a:off x="4783138" y="3273425"/>
            <a:ext cx="1308100" cy="661988"/>
          </a:xfrm>
          <a:prstGeom prst="line">
            <a:avLst/>
          </a:prstGeom>
          <a:noFill/>
          <a:ln w="7938">
            <a:solidFill>
              <a:srgbClr val="000000"/>
            </a:solidFill>
            <a:round/>
            <a:headEnd/>
            <a:tailEnd/>
          </a:ln>
        </p:spPr>
        <p:txBody>
          <a:bodyPr/>
          <a:lstStyle/>
          <a:p>
            <a:endParaRPr lang="en-US"/>
          </a:p>
        </p:txBody>
      </p:sp>
      <p:sp>
        <p:nvSpPr>
          <p:cNvPr id="39983" name="Line 46"/>
          <p:cNvSpPr>
            <a:spLocks noChangeShapeType="1"/>
          </p:cNvSpPr>
          <p:nvPr/>
        </p:nvSpPr>
        <p:spPr bwMode="auto">
          <a:xfrm flipH="1">
            <a:off x="4795838" y="3276600"/>
            <a:ext cx="1282700" cy="538163"/>
          </a:xfrm>
          <a:prstGeom prst="line">
            <a:avLst/>
          </a:prstGeom>
          <a:noFill/>
          <a:ln w="7938">
            <a:solidFill>
              <a:srgbClr val="000000"/>
            </a:solidFill>
            <a:round/>
            <a:headEnd/>
            <a:tailEnd/>
          </a:ln>
        </p:spPr>
        <p:txBody>
          <a:bodyPr/>
          <a:lstStyle/>
          <a:p>
            <a:endParaRPr lang="en-US"/>
          </a:p>
        </p:txBody>
      </p:sp>
      <p:sp>
        <p:nvSpPr>
          <p:cNvPr id="39984" name="Freeform 47"/>
          <p:cNvSpPr>
            <a:spLocks/>
          </p:cNvSpPr>
          <p:nvPr/>
        </p:nvSpPr>
        <p:spPr bwMode="auto">
          <a:xfrm>
            <a:off x="5765800" y="3649663"/>
            <a:ext cx="1308100" cy="128587"/>
          </a:xfrm>
          <a:custGeom>
            <a:avLst/>
            <a:gdLst>
              <a:gd name="T0" fmla="*/ 2147483647 w 968"/>
              <a:gd name="T1" fmla="*/ 0 h 95"/>
              <a:gd name="T2" fmla="*/ 2147483647 w 968"/>
              <a:gd name="T3" fmla="*/ 0 h 95"/>
              <a:gd name="T4" fmla="*/ 0 w 968"/>
              <a:gd name="T5" fmla="*/ 2147483647 h 95"/>
              <a:gd name="T6" fmla="*/ 0 60000 65536"/>
              <a:gd name="T7" fmla="*/ 0 60000 65536"/>
              <a:gd name="T8" fmla="*/ 0 60000 65536"/>
              <a:gd name="T9" fmla="*/ 0 w 968"/>
              <a:gd name="T10" fmla="*/ 0 h 95"/>
              <a:gd name="T11" fmla="*/ 968 w 968"/>
              <a:gd name="T12" fmla="*/ 95 h 95"/>
            </a:gdLst>
            <a:ahLst/>
            <a:cxnLst>
              <a:cxn ang="T6">
                <a:pos x="T0" y="T1"/>
              </a:cxn>
              <a:cxn ang="T7">
                <a:pos x="T2" y="T3"/>
              </a:cxn>
              <a:cxn ang="T8">
                <a:pos x="T4" y="T5"/>
              </a:cxn>
            </a:cxnLst>
            <a:rect l="T9" t="T10" r="T11" b="T12"/>
            <a:pathLst>
              <a:path w="968" h="95">
                <a:moveTo>
                  <a:pt x="968" y="0"/>
                </a:moveTo>
                <a:lnTo>
                  <a:pt x="722" y="0"/>
                </a:lnTo>
                <a:lnTo>
                  <a:pt x="0" y="95"/>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9985" name="Freeform 48"/>
          <p:cNvSpPr>
            <a:spLocks/>
          </p:cNvSpPr>
          <p:nvPr/>
        </p:nvSpPr>
        <p:spPr bwMode="auto">
          <a:xfrm>
            <a:off x="4946650" y="3454400"/>
            <a:ext cx="2127250" cy="703263"/>
          </a:xfrm>
          <a:custGeom>
            <a:avLst/>
            <a:gdLst>
              <a:gd name="T0" fmla="*/ 2147483647 w 1577"/>
              <a:gd name="T1" fmla="*/ 0 h 522"/>
              <a:gd name="T2" fmla="*/ 2147483647 w 1577"/>
              <a:gd name="T3" fmla="*/ 0 h 522"/>
              <a:gd name="T4" fmla="*/ 0 w 1577"/>
              <a:gd name="T5" fmla="*/ 2147483647 h 522"/>
              <a:gd name="T6" fmla="*/ 0 60000 65536"/>
              <a:gd name="T7" fmla="*/ 0 60000 65536"/>
              <a:gd name="T8" fmla="*/ 0 60000 65536"/>
              <a:gd name="T9" fmla="*/ 0 w 1577"/>
              <a:gd name="T10" fmla="*/ 0 h 522"/>
              <a:gd name="T11" fmla="*/ 1577 w 1577"/>
              <a:gd name="T12" fmla="*/ 522 h 522"/>
            </a:gdLst>
            <a:ahLst/>
            <a:cxnLst>
              <a:cxn ang="T6">
                <a:pos x="T0" y="T1"/>
              </a:cxn>
              <a:cxn ang="T7">
                <a:pos x="T2" y="T3"/>
              </a:cxn>
              <a:cxn ang="T8">
                <a:pos x="T4" y="T5"/>
              </a:cxn>
            </a:cxnLst>
            <a:rect l="T9" t="T10" r="T11" b="T12"/>
            <a:pathLst>
              <a:path w="1577" h="522">
                <a:moveTo>
                  <a:pt x="1577" y="0"/>
                </a:moveTo>
                <a:lnTo>
                  <a:pt x="838" y="0"/>
                </a:lnTo>
                <a:lnTo>
                  <a:pt x="0" y="522"/>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9986" name="Freeform 49"/>
          <p:cNvSpPr>
            <a:spLocks/>
          </p:cNvSpPr>
          <p:nvPr/>
        </p:nvSpPr>
        <p:spPr bwMode="auto">
          <a:xfrm>
            <a:off x="4941888" y="3455988"/>
            <a:ext cx="2128837" cy="704850"/>
          </a:xfrm>
          <a:custGeom>
            <a:avLst/>
            <a:gdLst>
              <a:gd name="T0" fmla="*/ 2147483647 w 1577"/>
              <a:gd name="T1" fmla="*/ 0 h 523"/>
              <a:gd name="T2" fmla="*/ 2147483647 w 1577"/>
              <a:gd name="T3" fmla="*/ 0 h 523"/>
              <a:gd name="T4" fmla="*/ 0 w 1577"/>
              <a:gd name="T5" fmla="*/ 2147483647 h 523"/>
              <a:gd name="T6" fmla="*/ 0 60000 65536"/>
              <a:gd name="T7" fmla="*/ 0 60000 65536"/>
              <a:gd name="T8" fmla="*/ 0 60000 65536"/>
              <a:gd name="T9" fmla="*/ 0 w 1577"/>
              <a:gd name="T10" fmla="*/ 0 h 523"/>
              <a:gd name="T11" fmla="*/ 1577 w 1577"/>
              <a:gd name="T12" fmla="*/ 523 h 523"/>
            </a:gdLst>
            <a:ahLst/>
            <a:cxnLst>
              <a:cxn ang="T6">
                <a:pos x="T0" y="T1"/>
              </a:cxn>
              <a:cxn ang="T7">
                <a:pos x="T2" y="T3"/>
              </a:cxn>
              <a:cxn ang="T8">
                <a:pos x="T4" y="T5"/>
              </a:cxn>
            </a:cxnLst>
            <a:rect l="T9" t="T10" r="T11" b="T12"/>
            <a:pathLst>
              <a:path w="1577" h="523">
                <a:moveTo>
                  <a:pt x="1577" y="0"/>
                </a:moveTo>
                <a:lnTo>
                  <a:pt x="840" y="0"/>
                </a:lnTo>
                <a:lnTo>
                  <a:pt x="0" y="523"/>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9987" name="Line 50"/>
          <p:cNvSpPr>
            <a:spLocks noChangeShapeType="1"/>
          </p:cNvSpPr>
          <p:nvPr/>
        </p:nvSpPr>
        <p:spPr bwMode="auto">
          <a:xfrm flipH="1">
            <a:off x="5826125" y="4006850"/>
            <a:ext cx="1274763" cy="0"/>
          </a:xfrm>
          <a:prstGeom prst="line">
            <a:avLst/>
          </a:prstGeom>
          <a:noFill/>
          <a:ln w="7938">
            <a:solidFill>
              <a:srgbClr val="000000"/>
            </a:solidFill>
            <a:round/>
            <a:headEnd/>
            <a:tailEnd/>
          </a:ln>
        </p:spPr>
        <p:txBody>
          <a:bodyPr/>
          <a:lstStyle/>
          <a:p>
            <a:endParaRPr lang="en-US"/>
          </a:p>
        </p:txBody>
      </p:sp>
      <p:sp>
        <p:nvSpPr>
          <p:cNvPr id="39988" name="Freeform 51"/>
          <p:cNvSpPr>
            <a:spLocks/>
          </p:cNvSpPr>
          <p:nvPr/>
        </p:nvSpPr>
        <p:spPr bwMode="auto">
          <a:xfrm>
            <a:off x="3875088" y="3548063"/>
            <a:ext cx="665162" cy="368300"/>
          </a:xfrm>
          <a:custGeom>
            <a:avLst/>
            <a:gdLst>
              <a:gd name="T0" fmla="*/ 0 w 493"/>
              <a:gd name="T1" fmla="*/ 0 h 273"/>
              <a:gd name="T2" fmla="*/ 2147483647 w 493"/>
              <a:gd name="T3" fmla="*/ 0 h 273"/>
              <a:gd name="T4" fmla="*/ 2147483647 w 493"/>
              <a:gd name="T5" fmla="*/ 2147483647 h 273"/>
              <a:gd name="T6" fmla="*/ 0 60000 65536"/>
              <a:gd name="T7" fmla="*/ 0 60000 65536"/>
              <a:gd name="T8" fmla="*/ 0 60000 65536"/>
              <a:gd name="T9" fmla="*/ 0 w 493"/>
              <a:gd name="T10" fmla="*/ 0 h 273"/>
              <a:gd name="T11" fmla="*/ 493 w 493"/>
              <a:gd name="T12" fmla="*/ 273 h 273"/>
            </a:gdLst>
            <a:ahLst/>
            <a:cxnLst>
              <a:cxn ang="T6">
                <a:pos x="T0" y="T1"/>
              </a:cxn>
              <a:cxn ang="T7">
                <a:pos x="T2" y="T3"/>
              </a:cxn>
              <a:cxn ang="T8">
                <a:pos x="T4" y="T5"/>
              </a:cxn>
            </a:cxnLst>
            <a:rect l="T9" t="T10" r="T11" b="T12"/>
            <a:pathLst>
              <a:path w="493" h="273">
                <a:moveTo>
                  <a:pt x="0" y="0"/>
                </a:moveTo>
                <a:lnTo>
                  <a:pt x="317" y="0"/>
                </a:lnTo>
                <a:lnTo>
                  <a:pt x="493" y="273"/>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9989" name="Freeform 52"/>
          <p:cNvSpPr>
            <a:spLocks/>
          </p:cNvSpPr>
          <p:nvPr/>
        </p:nvSpPr>
        <p:spPr bwMode="auto">
          <a:xfrm>
            <a:off x="4008438" y="3690938"/>
            <a:ext cx="377825" cy="261937"/>
          </a:xfrm>
          <a:custGeom>
            <a:avLst/>
            <a:gdLst>
              <a:gd name="T0" fmla="*/ 0 w 279"/>
              <a:gd name="T1" fmla="*/ 0 h 194"/>
              <a:gd name="T2" fmla="*/ 2147483647 w 279"/>
              <a:gd name="T3" fmla="*/ 0 h 194"/>
              <a:gd name="T4" fmla="*/ 2147483647 w 279"/>
              <a:gd name="T5" fmla="*/ 2147483647 h 194"/>
              <a:gd name="T6" fmla="*/ 0 60000 65536"/>
              <a:gd name="T7" fmla="*/ 0 60000 65536"/>
              <a:gd name="T8" fmla="*/ 0 60000 65536"/>
              <a:gd name="T9" fmla="*/ 0 w 279"/>
              <a:gd name="T10" fmla="*/ 0 h 194"/>
              <a:gd name="T11" fmla="*/ 279 w 279"/>
              <a:gd name="T12" fmla="*/ 194 h 194"/>
            </a:gdLst>
            <a:ahLst/>
            <a:cxnLst>
              <a:cxn ang="T6">
                <a:pos x="T0" y="T1"/>
              </a:cxn>
              <a:cxn ang="T7">
                <a:pos x="T2" y="T3"/>
              </a:cxn>
              <a:cxn ang="T8">
                <a:pos x="T4" y="T5"/>
              </a:cxn>
            </a:cxnLst>
            <a:rect l="T9" t="T10" r="T11" b="T12"/>
            <a:pathLst>
              <a:path w="279" h="194">
                <a:moveTo>
                  <a:pt x="0" y="0"/>
                </a:moveTo>
                <a:lnTo>
                  <a:pt x="120" y="0"/>
                </a:lnTo>
                <a:lnTo>
                  <a:pt x="279" y="194"/>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9990" name="Freeform 53"/>
          <p:cNvSpPr>
            <a:spLocks/>
          </p:cNvSpPr>
          <p:nvPr/>
        </p:nvSpPr>
        <p:spPr bwMode="auto">
          <a:xfrm>
            <a:off x="5937250" y="4400550"/>
            <a:ext cx="1136650" cy="1588"/>
          </a:xfrm>
          <a:custGeom>
            <a:avLst/>
            <a:gdLst>
              <a:gd name="T0" fmla="*/ 2147483647 w 842"/>
              <a:gd name="T1" fmla="*/ 0 h 1587"/>
              <a:gd name="T2" fmla="*/ 2147483647 w 842"/>
              <a:gd name="T3" fmla="*/ 0 h 1587"/>
              <a:gd name="T4" fmla="*/ 0 w 842"/>
              <a:gd name="T5" fmla="*/ 0 h 1587"/>
              <a:gd name="T6" fmla="*/ 0 60000 65536"/>
              <a:gd name="T7" fmla="*/ 0 60000 65536"/>
              <a:gd name="T8" fmla="*/ 0 60000 65536"/>
              <a:gd name="T9" fmla="*/ 0 w 842"/>
              <a:gd name="T10" fmla="*/ 0 h 1587"/>
              <a:gd name="T11" fmla="*/ 842 w 842"/>
              <a:gd name="T12" fmla="*/ 1587 h 1587"/>
            </a:gdLst>
            <a:ahLst/>
            <a:cxnLst>
              <a:cxn ang="T6">
                <a:pos x="T0" y="T1"/>
              </a:cxn>
              <a:cxn ang="T7">
                <a:pos x="T2" y="T3"/>
              </a:cxn>
              <a:cxn ang="T8">
                <a:pos x="T4" y="T5"/>
              </a:cxn>
            </a:cxnLst>
            <a:rect l="T9" t="T10" r="T11" b="T12"/>
            <a:pathLst>
              <a:path w="842" h="1587">
                <a:moveTo>
                  <a:pt x="842" y="0"/>
                </a:moveTo>
                <a:lnTo>
                  <a:pt x="819" y="0"/>
                </a:lnTo>
                <a:lnTo>
                  <a:pt x="0" y="0"/>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9991" name="Freeform 54"/>
          <p:cNvSpPr>
            <a:spLocks/>
          </p:cNvSpPr>
          <p:nvPr/>
        </p:nvSpPr>
        <p:spPr bwMode="auto">
          <a:xfrm>
            <a:off x="5076825" y="4216400"/>
            <a:ext cx="1997075" cy="1588"/>
          </a:xfrm>
          <a:custGeom>
            <a:avLst/>
            <a:gdLst>
              <a:gd name="T0" fmla="*/ 2147483647 w 1480"/>
              <a:gd name="T1" fmla="*/ 0 h 1588"/>
              <a:gd name="T2" fmla="*/ 2147483647 w 1480"/>
              <a:gd name="T3" fmla="*/ 0 h 1588"/>
              <a:gd name="T4" fmla="*/ 0 w 1480"/>
              <a:gd name="T5" fmla="*/ 0 h 1588"/>
              <a:gd name="T6" fmla="*/ 0 60000 65536"/>
              <a:gd name="T7" fmla="*/ 0 60000 65536"/>
              <a:gd name="T8" fmla="*/ 0 60000 65536"/>
              <a:gd name="T9" fmla="*/ 0 w 1480"/>
              <a:gd name="T10" fmla="*/ 0 h 1588"/>
              <a:gd name="T11" fmla="*/ 1480 w 1480"/>
              <a:gd name="T12" fmla="*/ 1588 h 1588"/>
            </a:gdLst>
            <a:ahLst/>
            <a:cxnLst>
              <a:cxn ang="T6">
                <a:pos x="T0" y="T1"/>
              </a:cxn>
              <a:cxn ang="T7">
                <a:pos x="T2" y="T3"/>
              </a:cxn>
              <a:cxn ang="T8">
                <a:pos x="T4" y="T5"/>
              </a:cxn>
            </a:cxnLst>
            <a:rect l="T9" t="T10" r="T11" b="T12"/>
            <a:pathLst>
              <a:path w="1480" h="1588">
                <a:moveTo>
                  <a:pt x="1480" y="0"/>
                </a:moveTo>
                <a:lnTo>
                  <a:pt x="1457" y="0"/>
                </a:lnTo>
                <a:lnTo>
                  <a:pt x="0" y="0"/>
                </a:lnTo>
              </a:path>
            </a:pathLst>
          </a:custGeom>
          <a:noFill/>
          <a:ln w="17463">
            <a:solidFill>
              <a:srgbClr val="FFFFFF"/>
            </a:solidFill>
            <a:round/>
            <a:headEnd/>
            <a:tailEnd/>
          </a:ln>
        </p:spPr>
        <p:txBody>
          <a:bodyPr/>
          <a:lstStyle/>
          <a:p>
            <a:endParaRPr lang="en-US" sz="800">
              <a:latin typeface="Times New Roman" pitchFamily="18" charset="0"/>
            </a:endParaRPr>
          </a:p>
        </p:txBody>
      </p:sp>
      <p:sp>
        <p:nvSpPr>
          <p:cNvPr id="39992" name="Freeform 55"/>
          <p:cNvSpPr>
            <a:spLocks/>
          </p:cNvSpPr>
          <p:nvPr/>
        </p:nvSpPr>
        <p:spPr bwMode="auto">
          <a:xfrm>
            <a:off x="5078413" y="4214813"/>
            <a:ext cx="1997075" cy="1587"/>
          </a:xfrm>
          <a:custGeom>
            <a:avLst/>
            <a:gdLst>
              <a:gd name="T0" fmla="*/ 2147483647 w 1480"/>
              <a:gd name="T1" fmla="*/ 0 h 1587"/>
              <a:gd name="T2" fmla="*/ 2147483647 w 1480"/>
              <a:gd name="T3" fmla="*/ 0 h 1587"/>
              <a:gd name="T4" fmla="*/ 0 w 1480"/>
              <a:gd name="T5" fmla="*/ 0 h 1587"/>
              <a:gd name="T6" fmla="*/ 0 60000 65536"/>
              <a:gd name="T7" fmla="*/ 0 60000 65536"/>
              <a:gd name="T8" fmla="*/ 0 60000 65536"/>
              <a:gd name="T9" fmla="*/ 0 w 1480"/>
              <a:gd name="T10" fmla="*/ 0 h 1587"/>
              <a:gd name="T11" fmla="*/ 1480 w 1480"/>
              <a:gd name="T12" fmla="*/ 1587 h 1587"/>
            </a:gdLst>
            <a:ahLst/>
            <a:cxnLst>
              <a:cxn ang="T6">
                <a:pos x="T0" y="T1"/>
              </a:cxn>
              <a:cxn ang="T7">
                <a:pos x="T2" y="T3"/>
              </a:cxn>
              <a:cxn ang="T8">
                <a:pos x="T4" y="T5"/>
              </a:cxn>
            </a:cxnLst>
            <a:rect l="T9" t="T10" r="T11" b="T12"/>
            <a:pathLst>
              <a:path w="1480" h="1587">
                <a:moveTo>
                  <a:pt x="1480" y="0"/>
                </a:moveTo>
                <a:lnTo>
                  <a:pt x="1457" y="0"/>
                </a:lnTo>
                <a:lnTo>
                  <a:pt x="0" y="0"/>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9993" name="Line 56"/>
          <p:cNvSpPr>
            <a:spLocks noChangeShapeType="1"/>
          </p:cNvSpPr>
          <p:nvPr/>
        </p:nvSpPr>
        <p:spPr bwMode="auto">
          <a:xfrm flipH="1">
            <a:off x="5749925" y="5187950"/>
            <a:ext cx="1306513" cy="0"/>
          </a:xfrm>
          <a:prstGeom prst="line">
            <a:avLst/>
          </a:prstGeom>
          <a:noFill/>
          <a:ln w="7938">
            <a:solidFill>
              <a:srgbClr val="000000"/>
            </a:solidFill>
            <a:round/>
            <a:headEnd/>
            <a:tailEnd/>
          </a:ln>
        </p:spPr>
        <p:txBody>
          <a:bodyPr/>
          <a:lstStyle/>
          <a:p>
            <a:endParaRPr lang="en-US"/>
          </a:p>
        </p:txBody>
      </p:sp>
      <p:sp>
        <p:nvSpPr>
          <p:cNvPr id="39994" name="Line 57"/>
          <p:cNvSpPr>
            <a:spLocks noChangeShapeType="1"/>
          </p:cNvSpPr>
          <p:nvPr/>
        </p:nvSpPr>
        <p:spPr bwMode="auto">
          <a:xfrm flipH="1">
            <a:off x="5019675" y="4603750"/>
            <a:ext cx="2043113" cy="1588"/>
          </a:xfrm>
          <a:prstGeom prst="line">
            <a:avLst/>
          </a:prstGeom>
          <a:noFill/>
          <a:ln w="7938">
            <a:solidFill>
              <a:srgbClr val="000000"/>
            </a:solidFill>
            <a:round/>
            <a:headEnd/>
            <a:tailEnd/>
          </a:ln>
        </p:spPr>
        <p:txBody>
          <a:bodyPr/>
          <a:lstStyle/>
          <a:p>
            <a:endParaRPr lang="en-US"/>
          </a:p>
        </p:txBody>
      </p:sp>
      <p:sp>
        <p:nvSpPr>
          <p:cNvPr id="39995" name="Line 58"/>
          <p:cNvSpPr>
            <a:spLocks noChangeShapeType="1"/>
          </p:cNvSpPr>
          <p:nvPr/>
        </p:nvSpPr>
        <p:spPr bwMode="auto">
          <a:xfrm flipH="1">
            <a:off x="5753100" y="5478463"/>
            <a:ext cx="1306513" cy="1587"/>
          </a:xfrm>
          <a:prstGeom prst="line">
            <a:avLst/>
          </a:prstGeom>
          <a:noFill/>
          <a:ln w="7938">
            <a:solidFill>
              <a:srgbClr val="000000"/>
            </a:solidFill>
            <a:round/>
            <a:headEnd/>
            <a:tailEnd/>
          </a:ln>
        </p:spPr>
        <p:txBody>
          <a:bodyPr/>
          <a:lstStyle/>
          <a:p>
            <a:endParaRPr lang="en-US"/>
          </a:p>
        </p:txBody>
      </p:sp>
      <p:sp>
        <p:nvSpPr>
          <p:cNvPr id="39996" name="Freeform 59"/>
          <p:cNvSpPr>
            <a:spLocks/>
          </p:cNvSpPr>
          <p:nvPr/>
        </p:nvSpPr>
        <p:spPr bwMode="auto">
          <a:xfrm>
            <a:off x="4779963" y="4625975"/>
            <a:ext cx="2295525" cy="338138"/>
          </a:xfrm>
          <a:custGeom>
            <a:avLst/>
            <a:gdLst>
              <a:gd name="T0" fmla="*/ 2147483647 w 1701"/>
              <a:gd name="T1" fmla="*/ 2147483647 h 251"/>
              <a:gd name="T2" fmla="*/ 2147483647 w 1701"/>
              <a:gd name="T3" fmla="*/ 2147483647 h 251"/>
              <a:gd name="T4" fmla="*/ 0 w 1701"/>
              <a:gd name="T5" fmla="*/ 0 h 251"/>
              <a:gd name="T6" fmla="*/ 0 60000 65536"/>
              <a:gd name="T7" fmla="*/ 0 60000 65536"/>
              <a:gd name="T8" fmla="*/ 0 60000 65536"/>
              <a:gd name="T9" fmla="*/ 0 w 1701"/>
              <a:gd name="T10" fmla="*/ 0 h 251"/>
              <a:gd name="T11" fmla="*/ 1701 w 1701"/>
              <a:gd name="T12" fmla="*/ 251 h 251"/>
            </a:gdLst>
            <a:ahLst/>
            <a:cxnLst>
              <a:cxn ang="T6">
                <a:pos x="T0" y="T1"/>
              </a:cxn>
              <a:cxn ang="T7">
                <a:pos x="T2" y="T3"/>
              </a:cxn>
              <a:cxn ang="T8">
                <a:pos x="T4" y="T5"/>
              </a:cxn>
            </a:cxnLst>
            <a:rect l="T9" t="T10" r="T11" b="T12"/>
            <a:pathLst>
              <a:path w="1701" h="251">
                <a:moveTo>
                  <a:pt x="1701" y="251"/>
                </a:moveTo>
                <a:lnTo>
                  <a:pt x="501" y="251"/>
                </a:lnTo>
                <a:lnTo>
                  <a:pt x="0" y="0"/>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39997" name="Text Box 60"/>
          <p:cNvSpPr txBox="1">
            <a:spLocks noChangeArrowheads="1"/>
          </p:cNvSpPr>
          <p:nvPr/>
        </p:nvSpPr>
        <p:spPr bwMode="auto">
          <a:xfrm>
            <a:off x="7100888" y="3571875"/>
            <a:ext cx="887412" cy="122238"/>
          </a:xfrm>
          <a:prstGeom prst="rect">
            <a:avLst/>
          </a:prstGeom>
          <a:noFill/>
          <a:ln w="9525">
            <a:noFill/>
            <a:miter lim="800000"/>
            <a:headEnd/>
            <a:tailEnd/>
          </a:ln>
        </p:spPr>
        <p:txBody>
          <a:bodyPr wrap="none" lIns="0" tIns="0" bIns="0">
            <a:spAutoFit/>
          </a:bodyPr>
          <a:lstStyle/>
          <a:p>
            <a:r>
              <a:rPr lang="en-US" sz="800" b="1"/>
              <a:t>Vestibular nerve</a:t>
            </a:r>
          </a:p>
        </p:txBody>
      </p:sp>
      <p:sp>
        <p:nvSpPr>
          <p:cNvPr id="39998" name="Text Box 61"/>
          <p:cNvSpPr txBox="1">
            <a:spLocks noChangeArrowheads="1"/>
          </p:cNvSpPr>
          <p:nvPr/>
        </p:nvSpPr>
        <p:spPr bwMode="auto">
          <a:xfrm>
            <a:off x="7100888" y="4154488"/>
            <a:ext cx="546100" cy="122237"/>
          </a:xfrm>
          <a:prstGeom prst="rect">
            <a:avLst/>
          </a:prstGeom>
          <a:noFill/>
          <a:ln w="9525">
            <a:noFill/>
            <a:miter lim="800000"/>
            <a:headEnd/>
            <a:tailEnd/>
          </a:ln>
        </p:spPr>
        <p:txBody>
          <a:bodyPr wrap="none" lIns="0" tIns="0" bIns="0">
            <a:spAutoFit/>
          </a:bodyPr>
          <a:lstStyle/>
          <a:p>
            <a:r>
              <a:rPr lang="en-US" sz="800" b="1"/>
              <a:t>Vestibule</a:t>
            </a:r>
          </a:p>
        </p:txBody>
      </p:sp>
      <p:sp>
        <p:nvSpPr>
          <p:cNvPr id="39999" name="Text Box 62"/>
          <p:cNvSpPr txBox="1">
            <a:spLocks noChangeArrowheads="1"/>
          </p:cNvSpPr>
          <p:nvPr/>
        </p:nvSpPr>
        <p:spPr bwMode="auto">
          <a:xfrm>
            <a:off x="7100888" y="4887913"/>
            <a:ext cx="887412" cy="122237"/>
          </a:xfrm>
          <a:prstGeom prst="rect">
            <a:avLst/>
          </a:prstGeom>
          <a:noFill/>
          <a:ln w="9525">
            <a:noFill/>
            <a:miter lim="800000"/>
            <a:headEnd/>
            <a:tailEnd/>
          </a:ln>
        </p:spPr>
        <p:txBody>
          <a:bodyPr wrap="none" lIns="0" tIns="0" bIns="0">
            <a:spAutoFit/>
          </a:bodyPr>
          <a:lstStyle/>
          <a:p>
            <a:r>
              <a:rPr lang="en-US" sz="800" b="1"/>
              <a:t>Tympanic cavity</a:t>
            </a:r>
          </a:p>
        </p:txBody>
      </p:sp>
      <p:sp>
        <p:nvSpPr>
          <p:cNvPr id="40000" name="Text Box 63"/>
          <p:cNvSpPr txBox="1">
            <a:spLocks noChangeArrowheads="1"/>
          </p:cNvSpPr>
          <p:nvPr/>
        </p:nvSpPr>
        <p:spPr bwMode="auto">
          <a:xfrm>
            <a:off x="7100888" y="5124450"/>
            <a:ext cx="850900" cy="244475"/>
          </a:xfrm>
          <a:prstGeom prst="rect">
            <a:avLst/>
          </a:prstGeom>
          <a:noFill/>
          <a:ln w="9525">
            <a:noFill/>
            <a:miter lim="800000"/>
            <a:headEnd/>
            <a:tailEnd/>
          </a:ln>
        </p:spPr>
        <p:txBody>
          <a:bodyPr wrap="none" lIns="0" tIns="0" bIns="0">
            <a:spAutoFit/>
          </a:bodyPr>
          <a:lstStyle/>
          <a:p>
            <a:r>
              <a:rPr lang="en-US" sz="800" b="1"/>
              <a:t>Tensor tympani</a:t>
            </a:r>
          </a:p>
          <a:p>
            <a:r>
              <a:rPr lang="en-US" sz="800" b="1"/>
              <a:t>muscle</a:t>
            </a:r>
          </a:p>
        </p:txBody>
      </p:sp>
      <p:sp>
        <p:nvSpPr>
          <p:cNvPr id="40001" name="Freeform 64"/>
          <p:cNvSpPr>
            <a:spLocks/>
          </p:cNvSpPr>
          <p:nvPr/>
        </p:nvSpPr>
        <p:spPr bwMode="auto">
          <a:xfrm>
            <a:off x="3967163" y="3414713"/>
            <a:ext cx="844550" cy="765175"/>
          </a:xfrm>
          <a:custGeom>
            <a:avLst/>
            <a:gdLst>
              <a:gd name="T0" fmla="*/ 0 w 626"/>
              <a:gd name="T1" fmla="*/ 0 h 567"/>
              <a:gd name="T2" fmla="*/ 2147483647 w 626"/>
              <a:gd name="T3" fmla="*/ 0 h 567"/>
              <a:gd name="T4" fmla="*/ 2147483647 w 626"/>
              <a:gd name="T5" fmla="*/ 2147483647 h 567"/>
              <a:gd name="T6" fmla="*/ 0 60000 65536"/>
              <a:gd name="T7" fmla="*/ 0 60000 65536"/>
              <a:gd name="T8" fmla="*/ 0 60000 65536"/>
              <a:gd name="T9" fmla="*/ 0 w 626"/>
              <a:gd name="T10" fmla="*/ 0 h 567"/>
              <a:gd name="T11" fmla="*/ 626 w 626"/>
              <a:gd name="T12" fmla="*/ 567 h 567"/>
            </a:gdLst>
            <a:ahLst/>
            <a:cxnLst>
              <a:cxn ang="T6">
                <a:pos x="T0" y="T1"/>
              </a:cxn>
              <a:cxn ang="T7">
                <a:pos x="T2" y="T3"/>
              </a:cxn>
              <a:cxn ang="T8">
                <a:pos x="T4" y="T5"/>
              </a:cxn>
            </a:cxnLst>
            <a:rect l="T9" t="T10" r="T11" b="T12"/>
            <a:pathLst>
              <a:path w="626" h="567">
                <a:moveTo>
                  <a:pt x="0" y="0"/>
                </a:moveTo>
                <a:lnTo>
                  <a:pt x="337" y="0"/>
                </a:lnTo>
                <a:lnTo>
                  <a:pt x="626" y="567"/>
                </a:lnTo>
              </a:path>
            </a:pathLst>
          </a:custGeom>
          <a:noFill/>
          <a:ln w="7938">
            <a:solidFill>
              <a:srgbClr val="000000"/>
            </a:solidFill>
            <a:round/>
            <a:headEnd/>
            <a:tailEnd/>
          </a:ln>
        </p:spPr>
        <p:txBody>
          <a:bodyPr/>
          <a:lstStyle/>
          <a:p>
            <a:endParaRPr lang="en-US" sz="800">
              <a:latin typeface="Times New Roman" pitchFamily="18" charset="0"/>
            </a:endParaRPr>
          </a:p>
        </p:txBody>
      </p:sp>
      <p:sp>
        <p:nvSpPr>
          <p:cNvPr id="40002" name="Text Box 65"/>
          <p:cNvSpPr txBox="1">
            <a:spLocks noChangeArrowheads="1"/>
          </p:cNvSpPr>
          <p:nvPr/>
        </p:nvSpPr>
        <p:spPr bwMode="auto">
          <a:xfrm>
            <a:off x="1135063" y="4606925"/>
            <a:ext cx="608012" cy="244475"/>
          </a:xfrm>
          <a:prstGeom prst="rect">
            <a:avLst/>
          </a:prstGeom>
          <a:noFill/>
          <a:ln w="9525">
            <a:noFill/>
            <a:miter lim="800000"/>
            <a:headEnd/>
            <a:tailEnd/>
          </a:ln>
        </p:spPr>
        <p:txBody>
          <a:bodyPr wrap="none" lIns="0" tIns="0" bIns="0">
            <a:spAutoFit/>
          </a:bodyPr>
          <a:lstStyle/>
          <a:p>
            <a:r>
              <a:rPr lang="en-US" sz="800" b="1"/>
              <a:t>Tympanic</a:t>
            </a:r>
          </a:p>
          <a:p>
            <a:r>
              <a:rPr lang="en-US" sz="800" b="1"/>
              <a:t>membrane</a:t>
            </a:r>
          </a:p>
        </p:txBody>
      </p:sp>
      <p:sp>
        <p:nvSpPr>
          <p:cNvPr id="40003" name="Text Box 66"/>
          <p:cNvSpPr txBox="1">
            <a:spLocks noChangeArrowheads="1"/>
          </p:cNvSpPr>
          <p:nvPr/>
        </p:nvSpPr>
        <p:spPr bwMode="auto">
          <a:xfrm>
            <a:off x="1135063" y="4899025"/>
            <a:ext cx="509587" cy="244475"/>
          </a:xfrm>
          <a:prstGeom prst="rect">
            <a:avLst/>
          </a:prstGeom>
          <a:noFill/>
          <a:ln w="9525">
            <a:noFill/>
            <a:miter lim="800000"/>
            <a:headEnd/>
            <a:tailEnd/>
          </a:ln>
        </p:spPr>
        <p:txBody>
          <a:bodyPr wrap="none" lIns="0" tIns="0" bIns="0">
            <a:spAutoFit/>
          </a:bodyPr>
          <a:lstStyle/>
          <a:p>
            <a:r>
              <a:rPr lang="en-US" sz="800" b="1"/>
              <a:t>Auditory</a:t>
            </a:r>
          </a:p>
          <a:p>
            <a:r>
              <a:rPr lang="en-US" sz="800" b="1"/>
              <a:t>canal</a:t>
            </a:r>
          </a:p>
        </p:txBody>
      </p:sp>
      <p:sp>
        <p:nvSpPr>
          <p:cNvPr id="40004" name="Text Box 13"/>
          <p:cNvSpPr txBox="1">
            <a:spLocks noChangeArrowheads="1"/>
          </p:cNvSpPr>
          <p:nvPr/>
        </p:nvSpPr>
        <p:spPr bwMode="auto">
          <a:xfrm>
            <a:off x="6586538" y="5894388"/>
            <a:ext cx="2235200" cy="427037"/>
          </a:xfrm>
          <a:prstGeom prst="rect">
            <a:avLst/>
          </a:prstGeom>
          <a:noFill/>
          <a:ln w="9525" algn="ctr">
            <a:noFill/>
            <a:miter lim="800000"/>
            <a:headEnd/>
            <a:tailEnd/>
          </a:ln>
        </p:spPr>
        <p:txBody>
          <a:bodyPr>
            <a:spAutoFit/>
          </a:bodyPr>
          <a:lstStyle/>
          <a:p>
            <a:pPr>
              <a:spcBef>
                <a:spcPct val="50000"/>
              </a:spcBef>
            </a:pPr>
            <a:r>
              <a:rPr lang="en-US" sz="2200"/>
              <a:t>Figure 16.11</a:t>
            </a:r>
          </a:p>
        </p:txBody>
      </p:sp>
      <p:sp>
        <p:nvSpPr>
          <p:cNvPr id="4" name="TextBox 24"/>
          <p:cNvSpPr txBox="1">
            <a:spLocks noChangeArrowheads="1"/>
          </p:cNvSpPr>
          <p:nvPr/>
        </p:nvSpPr>
        <p:spPr bwMode="auto">
          <a:xfrm>
            <a:off x="1781175" y="2874963"/>
            <a:ext cx="5546725" cy="214312"/>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p:spPr>
        <p:txBody>
          <a:bodyPr/>
          <a:lstStyle/>
          <a:p>
            <a:r>
              <a:rPr lang="en-US" smtClean="0">
                <a:latin typeface="Arial" pitchFamily="34" charset="0"/>
              </a:rPr>
              <a:t>16-</a:t>
            </a:r>
            <a:fld id="{04220D14-BC9C-49B5-A19D-0E4AAACB47FB}" type="slidenum">
              <a:rPr lang="en-US" smtClean="0">
                <a:latin typeface="Arial" pitchFamily="34" charset="0"/>
              </a:rPr>
              <a:pPr/>
              <a:t>38</a:t>
            </a:fld>
            <a:endParaRPr lang="en-US" smtClean="0">
              <a:latin typeface="Arial" pitchFamily="34" charset="0"/>
            </a:endParaRPr>
          </a:p>
        </p:txBody>
      </p:sp>
      <p:sp>
        <p:nvSpPr>
          <p:cNvPr id="40963" name="Rectangle 2"/>
          <p:cNvSpPr>
            <a:spLocks noGrp="1" noChangeArrowheads="1"/>
          </p:cNvSpPr>
          <p:nvPr>
            <p:ph type="title"/>
          </p:nvPr>
        </p:nvSpPr>
        <p:spPr/>
        <p:txBody>
          <a:bodyPr/>
          <a:lstStyle/>
          <a:p>
            <a:pPr eaLnBrk="1" hangingPunct="1"/>
            <a:r>
              <a:rPr lang="en-US" smtClean="0"/>
              <a:t>Outer Ear</a:t>
            </a:r>
          </a:p>
        </p:txBody>
      </p:sp>
      <p:sp>
        <p:nvSpPr>
          <p:cNvPr id="40964" name="Text Box 8"/>
          <p:cNvSpPr txBox="1">
            <a:spLocks noChangeArrowheads="1"/>
          </p:cNvSpPr>
          <p:nvPr/>
        </p:nvSpPr>
        <p:spPr bwMode="auto">
          <a:xfrm>
            <a:off x="5719763" y="5932488"/>
            <a:ext cx="2273300" cy="427037"/>
          </a:xfrm>
          <a:prstGeom prst="rect">
            <a:avLst/>
          </a:prstGeom>
          <a:noFill/>
          <a:ln w="9525" algn="ctr">
            <a:noFill/>
            <a:miter lim="800000"/>
            <a:headEnd/>
            <a:tailEnd/>
          </a:ln>
        </p:spPr>
        <p:txBody>
          <a:bodyPr>
            <a:spAutoFit/>
          </a:bodyPr>
          <a:lstStyle/>
          <a:p>
            <a:pPr>
              <a:spcBef>
                <a:spcPct val="50000"/>
              </a:spcBef>
            </a:pPr>
            <a:r>
              <a:rPr lang="en-US" sz="2200"/>
              <a:t>Figure 16.10</a:t>
            </a:r>
          </a:p>
        </p:txBody>
      </p:sp>
      <p:pic>
        <p:nvPicPr>
          <p:cNvPr id="40965" name="Picture 3" descr="sal25693_16_10"/>
          <p:cNvPicPr>
            <a:picLocks noChangeAspect="1" noChangeArrowheads="1"/>
          </p:cNvPicPr>
          <p:nvPr/>
        </p:nvPicPr>
        <p:blipFill>
          <a:blip r:embed="rId2" cstate="print"/>
          <a:srcRect/>
          <a:stretch>
            <a:fillRect/>
          </a:stretch>
        </p:blipFill>
        <p:spPr bwMode="auto">
          <a:xfrm>
            <a:off x="1952625" y="1385888"/>
            <a:ext cx="3200400" cy="4943475"/>
          </a:xfrm>
          <a:prstGeom prst="rect">
            <a:avLst/>
          </a:prstGeom>
          <a:noFill/>
          <a:ln w="9525">
            <a:noFill/>
            <a:miter lim="800000"/>
            <a:headEnd/>
            <a:tailEnd/>
          </a:ln>
        </p:spPr>
      </p:pic>
      <p:sp>
        <p:nvSpPr>
          <p:cNvPr id="40966" name="Rectangle 5"/>
          <p:cNvSpPr>
            <a:spLocks noChangeArrowheads="1"/>
          </p:cNvSpPr>
          <p:nvPr/>
        </p:nvSpPr>
        <p:spPr bwMode="auto">
          <a:xfrm>
            <a:off x="5327650" y="2193925"/>
            <a:ext cx="363538" cy="182563"/>
          </a:xfrm>
          <a:prstGeom prst="rect">
            <a:avLst/>
          </a:prstGeom>
          <a:noFill/>
          <a:ln w="9525">
            <a:noFill/>
            <a:miter lim="800000"/>
            <a:headEnd/>
            <a:tailEnd/>
          </a:ln>
        </p:spPr>
        <p:txBody>
          <a:bodyPr wrap="none" lIns="0" tIns="0" rIns="0" bIns="0">
            <a:spAutoFit/>
          </a:bodyPr>
          <a:lstStyle/>
          <a:p>
            <a:r>
              <a:rPr lang="en-US" sz="1200" b="1">
                <a:solidFill>
                  <a:srgbClr val="000000"/>
                </a:solidFill>
              </a:rPr>
              <a:t>Helix</a:t>
            </a:r>
            <a:endParaRPr lang="en-US" sz="1200" b="1"/>
          </a:p>
        </p:txBody>
      </p:sp>
      <p:sp>
        <p:nvSpPr>
          <p:cNvPr id="40967" name="Rectangle 6"/>
          <p:cNvSpPr>
            <a:spLocks noChangeArrowheads="1"/>
          </p:cNvSpPr>
          <p:nvPr/>
        </p:nvSpPr>
        <p:spPr bwMode="auto">
          <a:xfrm>
            <a:off x="5327650" y="2811463"/>
            <a:ext cx="1185863" cy="182562"/>
          </a:xfrm>
          <a:prstGeom prst="rect">
            <a:avLst/>
          </a:prstGeom>
          <a:noFill/>
          <a:ln w="9525">
            <a:noFill/>
            <a:miter lim="800000"/>
            <a:headEnd/>
            <a:tailEnd/>
          </a:ln>
        </p:spPr>
        <p:txBody>
          <a:bodyPr wrap="none" lIns="0" tIns="0" rIns="0" bIns="0">
            <a:spAutoFit/>
          </a:bodyPr>
          <a:lstStyle/>
          <a:p>
            <a:r>
              <a:rPr lang="en-US" sz="1200" b="1">
                <a:solidFill>
                  <a:srgbClr val="000000"/>
                </a:solidFill>
              </a:rPr>
              <a:t>Triangular fossa</a:t>
            </a:r>
            <a:endParaRPr lang="en-US" sz="1200" b="1"/>
          </a:p>
        </p:txBody>
      </p:sp>
      <p:sp>
        <p:nvSpPr>
          <p:cNvPr id="40968" name="Rectangle 7"/>
          <p:cNvSpPr>
            <a:spLocks noChangeArrowheads="1"/>
          </p:cNvSpPr>
          <p:nvPr/>
        </p:nvSpPr>
        <p:spPr bwMode="auto">
          <a:xfrm>
            <a:off x="5327650" y="3121025"/>
            <a:ext cx="644525" cy="182563"/>
          </a:xfrm>
          <a:prstGeom prst="rect">
            <a:avLst/>
          </a:prstGeom>
          <a:noFill/>
          <a:ln w="9525">
            <a:noFill/>
            <a:miter lim="800000"/>
            <a:headEnd/>
            <a:tailEnd/>
          </a:ln>
        </p:spPr>
        <p:txBody>
          <a:bodyPr wrap="none" lIns="0" tIns="0" rIns="0" bIns="0">
            <a:spAutoFit/>
          </a:bodyPr>
          <a:lstStyle/>
          <a:p>
            <a:r>
              <a:rPr lang="en-US" sz="1200" b="1">
                <a:solidFill>
                  <a:srgbClr val="000000"/>
                </a:solidFill>
              </a:rPr>
              <a:t>Antihelix</a:t>
            </a:r>
            <a:endParaRPr lang="en-US" sz="1200" b="1"/>
          </a:p>
        </p:txBody>
      </p:sp>
      <p:sp>
        <p:nvSpPr>
          <p:cNvPr id="40969" name="Rectangle 8"/>
          <p:cNvSpPr>
            <a:spLocks noChangeArrowheads="1"/>
          </p:cNvSpPr>
          <p:nvPr/>
        </p:nvSpPr>
        <p:spPr bwMode="auto">
          <a:xfrm>
            <a:off x="5327650" y="3503613"/>
            <a:ext cx="558800" cy="182562"/>
          </a:xfrm>
          <a:prstGeom prst="rect">
            <a:avLst/>
          </a:prstGeom>
          <a:noFill/>
          <a:ln w="9525">
            <a:noFill/>
            <a:miter lim="800000"/>
            <a:headEnd/>
            <a:tailEnd/>
          </a:ln>
        </p:spPr>
        <p:txBody>
          <a:bodyPr wrap="none" lIns="0" tIns="0" rIns="0" bIns="0">
            <a:spAutoFit/>
          </a:bodyPr>
          <a:lstStyle/>
          <a:p>
            <a:r>
              <a:rPr lang="en-US" sz="1200" b="1">
                <a:solidFill>
                  <a:srgbClr val="000000"/>
                </a:solidFill>
              </a:rPr>
              <a:t>Concha</a:t>
            </a:r>
            <a:endParaRPr lang="en-US" sz="1200" b="1"/>
          </a:p>
        </p:txBody>
      </p:sp>
      <p:sp>
        <p:nvSpPr>
          <p:cNvPr id="40970" name="Rectangle 9"/>
          <p:cNvSpPr>
            <a:spLocks noChangeArrowheads="1"/>
          </p:cNvSpPr>
          <p:nvPr/>
        </p:nvSpPr>
        <p:spPr bwMode="auto">
          <a:xfrm>
            <a:off x="5327650" y="3932238"/>
            <a:ext cx="1835150" cy="182562"/>
          </a:xfrm>
          <a:prstGeom prst="rect">
            <a:avLst/>
          </a:prstGeom>
          <a:noFill/>
          <a:ln w="9525">
            <a:noFill/>
            <a:miter lim="800000"/>
            <a:headEnd/>
            <a:tailEnd/>
          </a:ln>
        </p:spPr>
        <p:txBody>
          <a:bodyPr wrap="none" lIns="0" tIns="0" rIns="0" bIns="0">
            <a:spAutoFit/>
          </a:bodyPr>
          <a:lstStyle/>
          <a:p>
            <a:r>
              <a:rPr lang="en-US" sz="1200" b="1">
                <a:solidFill>
                  <a:srgbClr val="000000"/>
                </a:solidFill>
              </a:rPr>
              <a:t>External acoustic meatus</a:t>
            </a:r>
            <a:endParaRPr lang="en-US" sz="1200" b="1"/>
          </a:p>
        </p:txBody>
      </p:sp>
      <p:sp>
        <p:nvSpPr>
          <p:cNvPr id="40971" name="Rectangle 10"/>
          <p:cNvSpPr>
            <a:spLocks noChangeArrowheads="1"/>
          </p:cNvSpPr>
          <p:nvPr/>
        </p:nvSpPr>
        <p:spPr bwMode="auto">
          <a:xfrm>
            <a:off x="5327650" y="4157663"/>
            <a:ext cx="506413" cy="182562"/>
          </a:xfrm>
          <a:prstGeom prst="rect">
            <a:avLst/>
          </a:prstGeom>
          <a:noFill/>
          <a:ln w="9525">
            <a:noFill/>
            <a:miter lim="800000"/>
            <a:headEnd/>
            <a:tailEnd/>
          </a:ln>
        </p:spPr>
        <p:txBody>
          <a:bodyPr wrap="none" lIns="0" tIns="0" rIns="0" bIns="0">
            <a:spAutoFit/>
          </a:bodyPr>
          <a:lstStyle/>
          <a:p>
            <a:r>
              <a:rPr lang="en-US" sz="1200" b="1">
                <a:solidFill>
                  <a:srgbClr val="000000"/>
                </a:solidFill>
              </a:rPr>
              <a:t>Tragus</a:t>
            </a:r>
            <a:endParaRPr lang="en-US" sz="1200" b="1"/>
          </a:p>
        </p:txBody>
      </p:sp>
      <p:sp>
        <p:nvSpPr>
          <p:cNvPr id="40972" name="Rectangle 11"/>
          <p:cNvSpPr>
            <a:spLocks noChangeArrowheads="1"/>
          </p:cNvSpPr>
          <p:nvPr/>
        </p:nvSpPr>
        <p:spPr bwMode="auto">
          <a:xfrm>
            <a:off x="5327650" y="4492625"/>
            <a:ext cx="762000" cy="182563"/>
          </a:xfrm>
          <a:prstGeom prst="rect">
            <a:avLst/>
          </a:prstGeom>
          <a:noFill/>
          <a:ln w="9525">
            <a:noFill/>
            <a:miter lim="800000"/>
            <a:headEnd/>
            <a:tailEnd/>
          </a:ln>
        </p:spPr>
        <p:txBody>
          <a:bodyPr wrap="none" lIns="0" tIns="0" rIns="0" bIns="0">
            <a:spAutoFit/>
          </a:bodyPr>
          <a:lstStyle/>
          <a:p>
            <a:r>
              <a:rPr lang="en-US" sz="1200" b="1">
                <a:solidFill>
                  <a:srgbClr val="000000"/>
                </a:solidFill>
              </a:rPr>
              <a:t>Antitragus</a:t>
            </a:r>
            <a:endParaRPr lang="en-US" sz="1200" b="1"/>
          </a:p>
        </p:txBody>
      </p:sp>
      <p:sp>
        <p:nvSpPr>
          <p:cNvPr id="40973" name="Rectangle 12"/>
          <p:cNvSpPr>
            <a:spLocks noChangeArrowheads="1"/>
          </p:cNvSpPr>
          <p:nvPr/>
        </p:nvSpPr>
        <p:spPr bwMode="auto">
          <a:xfrm>
            <a:off x="5327650" y="5459413"/>
            <a:ext cx="1185863" cy="182562"/>
          </a:xfrm>
          <a:prstGeom prst="rect">
            <a:avLst/>
          </a:prstGeom>
          <a:noFill/>
          <a:ln w="9525">
            <a:noFill/>
            <a:miter lim="800000"/>
            <a:headEnd/>
            <a:tailEnd/>
          </a:ln>
        </p:spPr>
        <p:txBody>
          <a:bodyPr wrap="none" lIns="0" tIns="0" rIns="0" bIns="0">
            <a:spAutoFit/>
          </a:bodyPr>
          <a:lstStyle/>
          <a:p>
            <a:r>
              <a:rPr lang="en-US" sz="1200" b="1">
                <a:solidFill>
                  <a:srgbClr val="000000"/>
                </a:solidFill>
              </a:rPr>
              <a:t>Lobule (earlobe)</a:t>
            </a:r>
            <a:endParaRPr lang="en-US" sz="1200" b="1"/>
          </a:p>
        </p:txBody>
      </p:sp>
      <p:sp>
        <p:nvSpPr>
          <p:cNvPr id="40974" name="Line 13"/>
          <p:cNvSpPr>
            <a:spLocks noChangeShapeType="1"/>
          </p:cNvSpPr>
          <p:nvPr/>
        </p:nvSpPr>
        <p:spPr bwMode="auto">
          <a:xfrm>
            <a:off x="3255963" y="2292350"/>
            <a:ext cx="2020887" cy="1588"/>
          </a:xfrm>
          <a:prstGeom prst="line">
            <a:avLst/>
          </a:prstGeom>
          <a:noFill/>
          <a:ln w="30163">
            <a:solidFill>
              <a:srgbClr val="FFFFFF"/>
            </a:solidFill>
            <a:round/>
            <a:headEnd/>
            <a:tailEnd/>
          </a:ln>
        </p:spPr>
        <p:txBody>
          <a:bodyPr/>
          <a:lstStyle/>
          <a:p>
            <a:endParaRPr lang="en-US"/>
          </a:p>
        </p:txBody>
      </p:sp>
      <p:sp>
        <p:nvSpPr>
          <p:cNvPr id="40975" name="Line 14"/>
          <p:cNvSpPr>
            <a:spLocks noChangeShapeType="1"/>
          </p:cNvSpPr>
          <p:nvPr/>
        </p:nvSpPr>
        <p:spPr bwMode="auto">
          <a:xfrm>
            <a:off x="3683000" y="2901950"/>
            <a:ext cx="1593850" cy="1588"/>
          </a:xfrm>
          <a:prstGeom prst="line">
            <a:avLst/>
          </a:prstGeom>
          <a:noFill/>
          <a:ln w="30163">
            <a:solidFill>
              <a:srgbClr val="FFFFFF"/>
            </a:solidFill>
            <a:round/>
            <a:headEnd/>
            <a:tailEnd/>
          </a:ln>
        </p:spPr>
        <p:txBody>
          <a:bodyPr/>
          <a:lstStyle/>
          <a:p>
            <a:endParaRPr lang="en-US"/>
          </a:p>
        </p:txBody>
      </p:sp>
      <p:sp>
        <p:nvSpPr>
          <p:cNvPr id="40976" name="Line 15"/>
          <p:cNvSpPr>
            <a:spLocks noChangeShapeType="1"/>
          </p:cNvSpPr>
          <p:nvPr/>
        </p:nvSpPr>
        <p:spPr bwMode="auto">
          <a:xfrm>
            <a:off x="3797300" y="3221038"/>
            <a:ext cx="1479550" cy="1587"/>
          </a:xfrm>
          <a:prstGeom prst="line">
            <a:avLst/>
          </a:prstGeom>
          <a:noFill/>
          <a:ln w="30163">
            <a:solidFill>
              <a:srgbClr val="FFFFFF"/>
            </a:solidFill>
            <a:round/>
            <a:headEnd/>
            <a:tailEnd/>
          </a:ln>
        </p:spPr>
        <p:txBody>
          <a:bodyPr/>
          <a:lstStyle/>
          <a:p>
            <a:endParaRPr lang="en-US"/>
          </a:p>
        </p:txBody>
      </p:sp>
      <p:sp>
        <p:nvSpPr>
          <p:cNvPr id="40977" name="Line 16"/>
          <p:cNvSpPr>
            <a:spLocks noChangeShapeType="1"/>
          </p:cNvSpPr>
          <p:nvPr/>
        </p:nvSpPr>
        <p:spPr bwMode="auto">
          <a:xfrm>
            <a:off x="4252913" y="4022725"/>
            <a:ext cx="1023937" cy="1588"/>
          </a:xfrm>
          <a:prstGeom prst="line">
            <a:avLst/>
          </a:prstGeom>
          <a:noFill/>
          <a:ln w="30163">
            <a:solidFill>
              <a:srgbClr val="FFFFFF"/>
            </a:solidFill>
            <a:round/>
            <a:headEnd/>
            <a:tailEnd/>
          </a:ln>
        </p:spPr>
        <p:txBody>
          <a:bodyPr/>
          <a:lstStyle/>
          <a:p>
            <a:endParaRPr lang="en-US"/>
          </a:p>
        </p:txBody>
      </p:sp>
      <p:sp>
        <p:nvSpPr>
          <p:cNvPr id="40978" name="Line 17"/>
          <p:cNvSpPr>
            <a:spLocks noChangeShapeType="1"/>
          </p:cNvSpPr>
          <p:nvPr/>
        </p:nvSpPr>
        <p:spPr bwMode="auto">
          <a:xfrm>
            <a:off x="4367213" y="4235450"/>
            <a:ext cx="909637" cy="1588"/>
          </a:xfrm>
          <a:prstGeom prst="line">
            <a:avLst/>
          </a:prstGeom>
          <a:noFill/>
          <a:ln w="30163">
            <a:solidFill>
              <a:srgbClr val="FFFFFF"/>
            </a:solidFill>
            <a:round/>
            <a:headEnd/>
            <a:tailEnd/>
          </a:ln>
        </p:spPr>
        <p:txBody>
          <a:bodyPr/>
          <a:lstStyle/>
          <a:p>
            <a:endParaRPr lang="en-US"/>
          </a:p>
        </p:txBody>
      </p:sp>
      <p:sp>
        <p:nvSpPr>
          <p:cNvPr id="40979" name="Line 18"/>
          <p:cNvSpPr>
            <a:spLocks noChangeShapeType="1"/>
          </p:cNvSpPr>
          <p:nvPr/>
        </p:nvSpPr>
        <p:spPr bwMode="auto">
          <a:xfrm>
            <a:off x="4262438" y="4584700"/>
            <a:ext cx="1014412" cy="1588"/>
          </a:xfrm>
          <a:prstGeom prst="line">
            <a:avLst/>
          </a:prstGeom>
          <a:noFill/>
          <a:ln w="30163">
            <a:solidFill>
              <a:srgbClr val="FFFFFF"/>
            </a:solidFill>
            <a:round/>
            <a:headEnd/>
            <a:tailEnd/>
          </a:ln>
        </p:spPr>
        <p:txBody>
          <a:bodyPr/>
          <a:lstStyle/>
          <a:p>
            <a:endParaRPr lang="en-US"/>
          </a:p>
        </p:txBody>
      </p:sp>
      <p:sp>
        <p:nvSpPr>
          <p:cNvPr id="40980" name="Line 19"/>
          <p:cNvSpPr>
            <a:spLocks noChangeShapeType="1"/>
          </p:cNvSpPr>
          <p:nvPr/>
        </p:nvSpPr>
        <p:spPr bwMode="auto">
          <a:xfrm>
            <a:off x="4165600" y="5548313"/>
            <a:ext cx="1111250" cy="1587"/>
          </a:xfrm>
          <a:prstGeom prst="line">
            <a:avLst/>
          </a:prstGeom>
          <a:noFill/>
          <a:ln w="30163">
            <a:solidFill>
              <a:srgbClr val="FFFFFF"/>
            </a:solidFill>
            <a:round/>
            <a:headEnd/>
            <a:tailEnd/>
          </a:ln>
        </p:spPr>
        <p:txBody>
          <a:bodyPr/>
          <a:lstStyle/>
          <a:p>
            <a:endParaRPr lang="en-US"/>
          </a:p>
        </p:txBody>
      </p:sp>
      <p:sp>
        <p:nvSpPr>
          <p:cNvPr id="40981" name="Line 20"/>
          <p:cNvSpPr>
            <a:spLocks noChangeShapeType="1"/>
          </p:cNvSpPr>
          <p:nvPr/>
        </p:nvSpPr>
        <p:spPr bwMode="auto">
          <a:xfrm flipH="1" flipV="1">
            <a:off x="3856038" y="3403600"/>
            <a:ext cx="509587" cy="195263"/>
          </a:xfrm>
          <a:prstGeom prst="line">
            <a:avLst/>
          </a:prstGeom>
          <a:noFill/>
          <a:ln w="30163">
            <a:solidFill>
              <a:srgbClr val="FFFFFF"/>
            </a:solidFill>
            <a:round/>
            <a:headEnd/>
            <a:tailEnd/>
          </a:ln>
        </p:spPr>
        <p:txBody>
          <a:bodyPr/>
          <a:lstStyle/>
          <a:p>
            <a:endParaRPr lang="en-US"/>
          </a:p>
        </p:txBody>
      </p:sp>
      <p:sp>
        <p:nvSpPr>
          <p:cNvPr id="40982" name="Line 21"/>
          <p:cNvSpPr>
            <a:spLocks noChangeShapeType="1"/>
          </p:cNvSpPr>
          <p:nvPr/>
        </p:nvSpPr>
        <p:spPr bwMode="auto">
          <a:xfrm flipH="1">
            <a:off x="3879850" y="3598863"/>
            <a:ext cx="485775" cy="314325"/>
          </a:xfrm>
          <a:prstGeom prst="line">
            <a:avLst/>
          </a:prstGeom>
          <a:noFill/>
          <a:ln w="30163">
            <a:solidFill>
              <a:srgbClr val="FFFFFF"/>
            </a:solidFill>
            <a:round/>
            <a:headEnd/>
            <a:tailEnd/>
          </a:ln>
        </p:spPr>
        <p:txBody>
          <a:bodyPr/>
          <a:lstStyle/>
          <a:p>
            <a:endParaRPr lang="en-US"/>
          </a:p>
        </p:txBody>
      </p:sp>
      <p:sp>
        <p:nvSpPr>
          <p:cNvPr id="40983" name="Line 22"/>
          <p:cNvSpPr>
            <a:spLocks noChangeShapeType="1"/>
          </p:cNvSpPr>
          <p:nvPr/>
        </p:nvSpPr>
        <p:spPr bwMode="auto">
          <a:xfrm>
            <a:off x="3255963" y="2292350"/>
            <a:ext cx="2020887" cy="1588"/>
          </a:xfrm>
          <a:prstGeom prst="line">
            <a:avLst/>
          </a:prstGeom>
          <a:noFill/>
          <a:ln w="14288">
            <a:solidFill>
              <a:srgbClr val="000000"/>
            </a:solidFill>
            <a:round/>
            <a:headEnd/>
            <a:tailEnd/>
          </a:ln>
        </p:spPr>
        <p:txBody>
          <a:bodyPr/>
          <a:lstStyle/>
          <a:p>
            <a:endParaRPr lang="en-US"/>
          </a:p>
        </p:txBody>
      </p:sp>
      <p:sp>
        <p:nvSpPr>
          <p:cNvPr id="40984" name="Line 23"/>
          <p:cNvSpPr>
            <a:spLocks noChangeShapeType="1"/>
          </p:cNvSpPr>
          <p:nvPr/>
        </p:nvSpPr>
        <p:spPr bwMode="auto">
          <a:xfrm>
            <a:off x="3683000" y="2900363"/>
            <a:ext cx="1593850" cy="1587"/>
          </a:xfrm>
          <a:prstGeom prst="line">
            <a:avLst/>
          </a:prstGeom>
          <a:noFill/>
          <a:ln w="14288">
            <a:solidFill>
              <a:srgbClr val="000000"/>
            </a:solidFill>
            <a:round/>
            <a:headEnd/>
            <a:tailEnd/>
          </a:ln>
        </p:spPr>
        <p:txBody>
          <a:bodyPr/>
          <a:lstStyle/>
          <a:p>
            <a:endParaRPr lang="en-US"/>
          </a:p>
        </p:txBody>
      </p:sp>
      <p:sp>
        <p:nvSpPr>
          <p:cNvPr id="40985" name="Line 24"/>
          <p:cNvSpPr>
            <a:spLocks noChangeShapeType="1"/>
          </p:cNvSpPr>
          <p:nvPr/>
        </p:nvSpPr>
        <p:spPr bwMode="auto">
          <a:xfrm>
            <a:off x="3797300" y="3221038"/>
            <a:ext cx="1479550" cy="1587"/>
          </a:xfrm>
          <a:prstGeom prst="line">
            <a:avLst/>
          </a:prstGeom>
          <a:noFill/>
          <a:ln w="14288">
            <a:solidFill>
              <a:srgbClr val="000000"/>
            </a:solidFill>
            <a:round/>
            <a:headEnd/>
            <a:tailEnd/>
          </a:ln>
        </p:spPr>
        <p:txBody>
          <a:bodyPr/>
          <a:lstStyle/>
          <a:p>
            <a:endParaRPr lang="en-US"/>
          </a:p>
        </p:txBody>
      </p:sp>
      <p:sp>
        <p:nvSpPr>
          <p:cNvPr id="40986" name="Line 25"/>
          <p:cNvSpPr>
            <a:spLocks noChangeShapeType="1"/>
          </p:cNvSpPr>
          <p:nvPr/>
        </p:nvSpPr>
        <p:spPr bwMode="auto">
          <a:xfrm>
            <a:off x="4365625" y="3598863"/>
            <a:ext cx="911225" cy="1587"/>
          </a:xfrm>
          <a:prstGeom prst="line">
            <a:avLst/>
          </a:prstGeom>
          <a:noFill/>
          <a:ln w="30163">
            <a:solidFill>
              <a:srgbClr val="FFFFFF"/>
            </a:solidFill>
            <a:round/>
            <a:headEnd/>
            <a:tailEnd/>
          </a:ln>
        </p:spPr>
        <p:txBody>
          <a:bodyPr/>
          <a:lstStyle/>
          <a:p>
            <a:endParaRPr lang="en-US"/>
          </a:p>
        </p:txBody>
      </p:sp>
      <p:sp>
        <p:nvSpPr>
          <p:cNvPr id="40987" name="Line 26"/>
          <p:cNvSpPr>
            <a:spLocks noChangeShapeType="1"/>
          </p:cNvSpPr>
          <p:nvPr/>
        </p:nvSpPr>
        <p:spPr bwMode="auto">
          <a:xfrm>
            <a:off x="4365625" y="3597275"/>
            <a:ext cx="911225" cy="0"/>
          </a:xfrm>
          <a:prstGeom prst="line">
            <a:avLst/>
          </a:prstGeom>
          <a:noFill/>
          <a:ln w="14288">
            <a:solidFill>
              <a:srgbClr val="000000"/>
            </a:solidFill>
            <a:round/>
            <a:headEnd/>
            <a:tailEnd/>
          </a:ln>
        </p:spPr>
        <p:txBody>
          <a:bodyPr/>
          <a:lstStyle/>
          <a:p>
            <a:endParaRPr lang="en-US"/>
          </a:p>
        </p:txBody>
      </p:sp>
      <p:sp>
        <p:nvSpPr>
          <p:cNvPr id="40988" name="Line 27"/>
          <p:cNvSpPr>
            <a:spLocks noChangeShapeType="1"/>
          </p:cNvSpPr>
          <p:nvPr/>
        </p:nvSpPr>
        <p:spPr bwMode="auto">
          <a:xfrm>
            <a:off x="4252913" y="4022725"/>
            <a:ext cx="1023937" cy="1588"/>
          </a:xfrm>
          <a:prstGeom prst="line">
            <a:avLst/>
          </a:prstGeom>
          <a:noFill/>
          <a:ln w="14288">
            <a:solidFill>
              <a:srgbClr val="000000"/>
            </a:solidFill>
            <a:round/>
            <a:headEnd/>
            <a:tailEnd/>
          </a:ln>
        </p:spPr>
        <p:txBody>
          <a:bodyPr/>
          <a:lstStyle/>
          <a:p>
            <a:endParaRPr lang="en-US"/>
          </a:p>
        </p:txBody>
      </p:sp>
      <p:sp>
        <p:nvSpPr>
          <p:cNvPr id="40989" name="Line 28"/>
          <p:cNvSpPr>
            <a:spLocks noChangeShapeType="1"/>
          </p:cNvSpPr>
          <p:nvPr/>
        </p:nvSpPr>
        <p:spPr bwMode="auto">
          <a:xfrm>
            <a:off x="4367213" y="4232275"/>
            <a:ext cx="909637" cy="1588"/>
          </a:xfrm>
          <a:prstGeom prst="line">
            <a:avLst/>
          </a:prstGeom>
          <a:noFill/>
          <a:ln w="14288">
            <a:solidFill>
              <a:srgbClr val="000000"/>
            </a:solidFill>
            <a:round/>
            <a:headEnd/>
            <a:tailEnd/>
          </a:ln>
        </p:spPr>
        <p:txBody>
          <a:bodyPr/>
          <a:lstStyle/>
          <a:p>
            <a:endParaRPr lang="en-US"/>
          </a:p>
        </p:txBody>
      </p:sp>
      <p:sp>
        <p:nvSpPr>
          <p:cNvPr id="40990" name="Line 29"/>
          <p:cNvSpPr>
            <a:spLocks noChangeShapeType="1"/>
          </p:cNvSpPr>
          <p:nvPr/>
        </p:nvSpPr>
        <p:spPr bwMode="auto">
          <a:xfrm>
            <a:off x="4262438" y="4581525"/>
            <a:ext cx="1014412" cy="1588"/>
          </a:xfrm>
          <a:prstGeom prst="line">
            <a:avLst/>
          </a:prstGeom>
          <a:noFill/>
          <a:ln w="14288">
            <a:solidFill>
              <a:srgbClr val="000000"/>
            </a:solidFill>
            <a:round/>
            <a:headEnd/>
            <a:tailEnd/>
          </a:ln>
        </p:spPr>
        <p:txBody>
          <a:bodyPr/>
          <a:lstStyle/>
          <a:p>
            <a:endParaRPr lang="en-US"/>
          </a:p>
        </p:txBody>
      </p:sp>
      <p:sp>
        <p:nvSpPr>
          <p:cNvPr id="40991" name="Line 30"/>
          <p:cNvSpPr>
            <a:spLocks noChangeShapeType="1"/>
          </p:cNvSpPr>
          <p:nvPr/>
        </p:nvSpPr>
        <p:spPr bwMode="auto">
          <a:xfrm>
            <a:off x="4165600" y="5548313"/>
            <a:ext cx="1111250" cy="1587"/>
          </a:xfrm>
          <a:prstGeom prst="line">
            <a:avLst/>
          </a:prstGeom>
          <a:noFill/>
          <a:ln w="14288">
            <a:solidFill>
              <a:srgbClr val="000000"/>
            </a:solidFill>
            <a:round/>
            <a:headEnd/>
            <a:tailEnd/>
          </a:ln>
        </p:spPr>
        <p:txBody>
          <a:bodyPr/>
          <a:lstStyle/>
          <a:p>
            <a:endParaRPr lang="en-US"/>
          </a:p>
        </p:txBody>
      </p:sp>
      <p:sp>
        <p:nvSpPr>
          <p:cNvPr id="40992" name="Line 31"/>
          <p:cNvSpPr>
            <a:spLocks noChangeShapeType="1"/>
          </p:cNvSpPr>
          <p:nvPr/>
        </p:nvSpPr>
        <p:spPr bwMode="auto">
          <a:xfrm flipH="1" flipV="1">
            <a:off x="3856038" y="3403600"/>
            <a:ext cx="509587" cy="193675"/>
          </a:xfrm>
          <a:prstGeom prst="line">
            <a:avLst/>
          </a:prstGeom>
          <a:noFill/>
          <a:ln w="14288">
            <a:solidFill>
              <a:srgbClr val="000000"/>
            </a:solidFill>
            <a:round/>
            <a:headEnd/>
            <a:tailEnd/>
          </a:ln>
        </p:spPr>
        <p:txBody>
          <a:bodyPr/>
          <a:lstStyle/>
          <a:p>
            <a:endParaRPr lang="en-US"/>
          </a:p>
        </p:txBody>
      </p:sp>
      <p:sp>
        <p:nvSpPr>
          <p:cNvPr id="40993" name="Line 32"/>
          <p:cNvSpPr>
            <a:spLocks noChangeShapeType="1"/>
          </p:cNvSpPr>
          <p:nvPr/>
        </p:nvSpPr>
        <p:spPr bwMode="auto">
          <a:xfrm flipH="1">
            <a:off x="3879850" y="3597275"/>
            <a:ext cx="485775" cy="315913"/>
          </a:xfrm>
          <a:prstGeom prst="line">
            <a:avLst/>
          </a:prstGeom>
          <a:noFill/>
          <a:ln w="14288">
            <a:solidFill>
              <a:srgbClr val="000000"/>
            </a:solidFill>
            <a:round/>
            <a:headEnd/>
            <a:tailEnd/>
          </a:ln>
        </p:spPr>
        <p:txBody>
          <a:bodyPr/>
          <a:lstStyle/>
          <a:p>
            <a:endParaRPr lang="en-US"/>
          </a:p>
        </p:txBody>
      </p:sp>
      <p:sp>
        <p:nvSpPr>
          <p:cNvPr id="4" name="TextBox 24"/>
          <p:cNvSpPr txBox="1">
            <a:spLocks noChangeArrowheads="1"/>
          </p:cNvSpPr>
          <p:nvPr/>
        </p:nvSpPr>
        <p:spPr bwMode="auto">
          <a:xfrm>
            <a:off x="1781175" y="1046163"/>
            <a:ext cx="5546725" cy="214312"/>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
        <p:nvSpPr>
          <p:cNvPr id="40995" name="TextBox 24"/>
          <p:cNvSpPr txBox="1">
            <a:spLocks noChangeArrowheads="1"/>
          </p:cNvSpPr>
          <p:nvPr/>
        </p:nvSpPr>
        <p:spPr bwMode="auto">
          <a:xfrm>
            <a:off x="1790700" y="6438900"/>
            <a:ext cx="5546725" cy="214313"/>
          </a:xfrm>
          <a:prstGeom prst="rect">
            <a:avLst/>
          </a:prstGeom>
          <a:noFill/>
          <a:ln w="9525">
            <a:noFill/>
            <a:miter lim="800000"/>
            <a:headEnd/>
            <a:tailEnd/>
          </a:ln>
        </p:spPr>
        <p:txBody>
          <a:bodyPr>
            <a:spAutoFit/>
          </a:bodyPr>
          <a:lstStyle/>
          <a:p>
            <a:pPr algn="ctr"/>
            <a:r>
              <a:rPr lang="en-US" sz="800">
                <a:cs typeface="Arial" pitchFamily="34" charset="0"/>
              </a:rPr>
              <a:t>© The McGraw-Hill Companies, Inc./Joe DeGrandis, photographer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p>
            <a:r>
              <a:rPr lang="en-US" smtClean="0">
                <a:latin typeface="Arial" pitchFamily="34" charset="0"/>
              </a:rPr>
              <a:t>16-</a:t>
            </a:r>
            <a:fld id="{7BC397C5-BFD0-4F47-9880-48870B50C981}" type="slidenum">
              <a:rPr lang="en-US" smtClean="0">
                <a:latin typeface="Arial" pitchFamily="34" charset="0"/>
              </a:rPr>
              <a:pPr/>
              <a:t>39</a:t>
            </a:fld>
            <a:endParaRPr lang="en-US" smtClean="0">
              <a:latin typeface="Arial" pitchFamily="34" charset="0"/>
            </a:endParaRPr>
          </a:p>
        </p:txBody>
      </p:sp>
      <p:sp>
        <p:nvSpPr>
          <p:cNvPr id="41987" name="Rectangle 2"/>
          <p:cNvSpPr>
            <a:spLocks noGrp="1" noChangeArrowheads="1"/>
          </p:cNvSpPr>
          <p:nvPr>
            <p:ph type="title"/>
          </p:nvPr>
        </p:nvSpPr>
        <p:spPr>
          <a:xfrm>
            <a:off x="0" y="0"/>
            <a:ext cx="9144000" cy="1143000"/>
          </a:xfrm>
        </p:spPr>
        <p:txBody>
          <a:bodyPr/>
          <a:lstStyle/>
          <a:p>
            <a:pPr eaLnBrk="1" hangingPunct="1"/>
            <a:r>
              <a:rPr lang="en-US" smtClean="0"/>
              <a:t>Outer (External) Ear</a:t>
            </a:r>
          </a:p>
        </p:txBody>
      </p:sp>
      <p:sp>
        <p:nvSpPr>
          <p:cNvPr id="41988" name="Rectangle 3"/>
          <p:cNvSpPr>
            <a:spLocks noGrp="1" noChangeArrowheads="1"/>
          </p:cNvSpPr>
          <p:nvPr>
            <p:ph type="body" idx="1"/>
          </p:nvPr>
        </p:nvSpPr>
        <p:spPr>
          <a:xfrm>
            <a:off x="152400" y="1209675"/>
            <a:ext cx="8991600" cy="5181600"/>
          </a:xfrm>
        </p:spPr>
        <p:txBody>
          <a:bodyPr/>
          <a:lstStyle/>
          <a:p>
            <a:pPr eaLnBrk="1" hangingPunct="1">
              <a:lnSpc>
                <a:spcPct val="90000"/>
              </a:lnSpc>
            </a:pPr>
            <a:r>
              <a:rPr lang="en-US" sz="2800" smtClean="0"/>
              <a:t>outer ear </a:t>
            </a:r>
            <a:r>
              <a:rPr lang="en-US" sz="2800" b="0" smtClean="0"/>
              <a:t>– a funnel for conducting vibrations to the </a:t>
            </a:r>
            <a:r>
              <a:rPr lang="en-US" sz="2800" smtClean="0"/>
              <a:t>tympanic membrane </a:t>
            </a:r>
            <a:r>
              <a:rPr lang="en-US" sz="2800" b="0" smtClean="0"/>
              <a:t>(eardrum)</a:t>
            </a:r>
          </a:p>
          <a:p>
            <a:pPr lvl="1" eaLnBrk="1" hangingPunct="1">
              <a:lnSpc>
                <a:spcPct val="90000"/>
              </a:lnSpc>
            </a:pPr>
            <a:r>
              <a:rPr lang="en-US" sz="2400" smtClean="0"/>
              <a:t>auricle </a:t>
            </a:r>
            <a:r>
              <a:rPr lang="en-US" sz="2400" b="0" smtClean="0"/>
              <a:t>(pinna) directs sound down the auditory canal</a:t>
            </a:r>
          </a:p>
          <a:p>
            <a:pPr lvl="2" eaLnBrk="1" hangingPunct="1">
              <a:lnSpc>
                <a:spcPct val="90000"/>
              </a:lnSpc>
            </a:pPr>
            <a:r>
              <a:rPr lang="en-US" sz="2000" b="0" smtClean="0"/>
              <a:t>shaped and supported by elastic cartilage</a:t>
            </a:r>
          </a:p>
          <a:p>
            <a:pPr lvl="1" eaLnBrk="1" hangingPunct="1">
              <a:lnSpc>
                <a:spcPct val="90000"/>
              </a:lnSpc>
            </a:pPr>
            <a:r>
              <a:rPr lang="en-US" sz="2400" smtClean="0"/>
              <a:t>auditory canal </a:t>
            </a:r>
            <a:r>
              <a:rPr lang="en-US" sz="2400" b="0" smtClean="0"/>
              <a:t>– passage leading through the temporal bone to the tympanic membrane</a:t>
            </a:r>
          </a:p>
          <a:p>
            <a:pPr lvl="1" eaLnBrk="1" hangingPunct="1">
              <a:lnSpc>
                <a:spcPct val="90000"/>
              </a:lnSpc>
            </a:pPr>
            <a:r>
              <a:rPr lang="en-US" sz="2400" smtClean="0"/>
              <a:t>external acoustic meatus </a:t>
            </a:r>
            <a:r>
              <a:rPr lang="en-US" sz="2400" b="0" smtClean="0"/>
              <a:t>– slightly s-shaped tube that begins at the external opening and courses for about 3 cm</a:t>
            </a:r>
          </a:p>
          <a:p>
            <a:pPr lvl="2" eaLnBrk="1" hangingPunct="1">
              <a:lnSpc>
                <a:spcPct val="90000"/>
              </a:lnSpc>
            </a:pPr>
            <a:r>
              <a:rPr lang="en-US" sz="2000" smtClean="0"/>
              <a:t>guard hairs </a:t>
            </a:r>
            <a:r>
              <a:rPr lang="en-US" sz="2000" b="0" smtClean="0"/>
              <a:t>protect outer end of canal</a:t>
            </a:r>
          </a:p>
          <a:p>
            <a:pPr lvl="2" eaLnBrk="1" hangingPunct="1">
              <a:lnSpc>
                <a:spcPct val="90000"/>
              </a:lnSpc>
            </a:pPr>
            <a:r>
              <a:rPr lang="en-US" sz="2000" smtClean="0"/>
              <a:t>cerumen </a:t>
            </a:r>
            <a:r>
              <a:rPr lang="en-US" sz="2000" b="0" smtClean="0"/>
              <a:t>(earwax) – mixture of secretions of ceruminous and sebaceous glands and dead skin cells</a:t>
            </a:r>
          </a:p>
          <a:p>
            <a:pPr lvl="3" eaLnBrk="1" hangingPunct="1">
              <a:lnSpc>
                <a:spcPct val="90000"/>
              </a:lnSpc>
            </a:pPr>
            <a:r>
              <a:rPr lang="en-US" sz="1800" b="0" smtClean="0"/>
              <a:t>sticky and coats guard hairs</a:t>
            </a:r>
          </a:p>
          <a:p>
            <a:pPr lvl="3" eaLnBrk="1" hangingPunct="1">
              <a:lnSpc>
                <a:spcPct val="90000"/>
              </a:lnSpc>
            </a:pPr>
            <a:r>
              <a:rPr lang="en-US" sz="1800" b="0" smtClean="0"/>
              <a:t>contains lysozyme with low pH that inhibits bacterial growth</a:t>
            </a:r>
          </a:p>
          <a:p>
            <a:pPr lvl="3" eaLnBrk="1" hangingPunct="1">
              <a:lnSpc>
                <a:spcPct val="90000"/>
              </a:lnSpc>
            </a:pPr>
            <a:r>
              <a:rPr lang="en-US" sz="1800" b="0" smtClean="0"/>
              <a:t>water-proofs canal and protects skin</a:t>
            </a:r>
          </a:p>
          <a:p>
            <a:pPr lvl="3" eaLnBrk="1" hangingPunct="1">
              <a:lnSpc>
                <a:spcPct val="90000"/>
              </a:lnSpc>
            </a:pPr>
            <a:r>
              <a:rPr lang="en-US" sz="1800" b="0" smtClean="0"/>
              <a:t>keeps tympanic membrane pliable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p>
            <a:r>
              <a:rPr lang="en-US" smtClean="0">
                <a:latin typeface="Arial" pitchFamily="34" charset="0"/>
              </a:rPr>
              <a:t>16-</a:t>
            </a:r>
            <a:fld id="{5E9A2139-8E2F-404A-8CBE-5B62BFCBED63}" type="slidenum">
              <a:rPr lang="en-US" smtClean="0">
                <a:latin typeface="Arial" pitchFamily="34" charset="0"/>
              </a:rPr>
              <a:pPr/>
              <a:t>4</a:t>
            </a:fld>
            <a:endParaRPr lang="en-US" smtClean="0">
              <a:latin typeface="Arial" pitchFamily="34" charset="0"/>
            </a:endParaRPr>
          </a:p>
        </p:txBody>
      </p:sp>
      <p:sp>
        <p:nvSpPr>
          <p:cNvPr id="6147" name="Rectangle 2"/>
          <p:cNvSpPr>
            <a:spLocks noGrp="1" noChangeArrowheads="1"/>
          </p:cNvSpPr>
          <p:nvPr>
            <p:ph type="title"/>
          </p:nvPr>
        </p:nvSpPr>
        <p:spPr>
          <a:xfrm>
            <a:off x="152400" y="285750"/>
            <a:ext cx="8839200" cy="942975"/>
          </a:xfrm>
        </p:spPr>
        <p:txBody>
          <a:bodyPr/>
          <a:lstStyle/>
          <a:p>
            <a:pPr eaLnBrk="1" hangingPunct="1"/>
            <a:r>
              <a:rPr lang="en-US" smtClean="0"/>
              <a:t>Receptors Transmit Four Kinds of Information</a:t>
            </a:r>
          </a:p>
        </p:txBody>
      </p:sp>
      <p:sp>
        <p:nvSpPr>
          <p:cNvPr id="6148" name="Rectangle 3"/>
          <p:cNvSpPr>
            <a:spLocks noGrp="1" noChangeArrowheads="1"/>
          </p:cNvSpPr>
          <p:nvPr>
            <p:ph type="body" idx="1"/>
          </p:nvPr>
        </p:nvSpPr>
        <p:spPr>
          <a:xfrm>
            <a:off x="523875" y="1573213"/>
            <a:ext cx="8362950" cy="4935537"/>
          </a:xfrm>
        </p:spPr>
        <p:txBody>
          <a:bodyPr/>
          <a:lstStyle/>
          <a:p>
            <a:pPr marL="533400" indent="-533400" eaLnBrk="1" hangingPunct="1">
              <a:lnSpc>
                <a:spcPct val="90000"/>
              </a:lnSpc>
              <a:defRPr/>
            </a:pPr>
            <a:r>
              <a:rPr lang="en-US" sz="2800" dirty="0" smtClean="0"/>
              <a:t>Modality </a:t>
            </a:r>
            <a:r>
              <a:rPr lang="en-US" sz="2800" b="0" dirty="0" smtClean="0"/>
              <a:t>- </a:t>
            </a:r>
            <a:r>
              <a:rPr lang="en-US" sz="2400" b="0" dirty="0" smtClean="0"/>
              <a:t>type of stimulus or the sensation it produce</a:t>
            </a:r>
          </a:p>
          <a:p>
            <a:pPr marL="933450" lvl="1" indent="-533400" eaLnBrk="1" hangingPunct="1">
              <a:lnSpc>
                <a:spcPct val="90000"/>
              </a:lnSpc>
              <a:defRPr/>
            </a:pPr>
            <a:r>
              <a:rPr lang="en-US" sz="2000" b="0" dirty="0" smtClean="0"/>
              <a:t>vision, hearing, taste</a:t>
            </a:r>
          </a:p>
          <a:p>
            <a:pPr marL="933450" lvl="1" indent="-533400" eaLnBrk="1" hangingPunct="1">
              <a:lnSpc>
                <a:spcPct val="90000"/>
              </a:lnSpc>
              <a:defRPr/>
            </a:pPr>
            <a:r>
              <a:rPr lang="en-US" sz="2000" dirty="0" smtClean="0"/>
              <a:t>labeled line code </a:t>
            </a:r>
            <a:r>
              <a:rPr lang="en-US" sz="2000" b="0" dirty="0" smtClean="0"/>
              <a:t>– all action potentials are identical.  Each nerve pathway from sensory cells to the brain is labeled to identify its origin, and the brain uses these labels to interpret what modality the signal represents</a:t>
            </a:r>
          </a:p>
          <a:p>
            <a:pPr marL="933450" lvl="1" indent="-533400" eaLnBrk="1" hangingPunct="1">
              <a:lnSpc>
                <a:spcPct val="90000"/>
              </a:lnSpc>
              <a:buFontTx/>
              <a:buNone/>
              <a:defRPr/>
            </a:pPr>
            <a:endParaRPr lang="en-US" sz="800" b="0" dirty="0" smtClean="0"/>
          </a:p>
          <a:p>
            <a:pPr marL="533400" indent="-533400" eaLnBrk="1" hangingPunct="1">
              <a:lnSpc>
                <a:spcPct val="90000"/>
              </a:lnSpc>
              <a:defRPr/>
            </a:pPr>
            <a:r>
              <a:rPr lang="en-US" sz="2800" dirty="0" smtClean="0"/>
              <a:t>Location</a:t>
            </a:r>
            <a:r>
              <a:rPr lang="en-US" sz="2800" b="0" dirty="0" smtClean="0"/>
              <a:t> – </a:t>
            </a:r>
            <a:r>
              <a:rPr lang="en-US" sz="2400" b="0" dirty="0" smtClean="0"/>
              <a:t>encoded by which nerve fibers are issuing signals to the brain</a:t>
            </a:r>
            <a:endParaRPr lang="en-US" sz="2800" b="0" dirty="0" smtClean="0"/>
          </a:p>
          <a:p>
            <a:pPr marL="914400" lvl="1" indent="-457200" eaLnBrk="1" hangingPunct="1">
              <a:lnSpc>
                <a:spcPct val="90000"/>
              </a:lnSpc>
              <a:defRPr/>
            </a:pPr>
            <a:r>
              <a:rPr lang="en-US" sz="2000" dirty="0" smtClean="0"/>
              <a:t>receptive field</a:t>
            </a:r>
            <a:r>
              <a:rPr lang="en-US" sz="2000" b="0" dirty="0" smtClean="0"/>
              <a:t> – area that detects stimuli for a sensory neuron</a:t>
            </a:r>
            <a:endParaRPr lang="en-US" sz="2000" dirty="0" smtClean="0"/>
          </a:p>
          <a:p>
            <a:pPr marL="1295400" lvl="2" indent="-381000" eaLnBrk="1" hangingPunct="1">
              <a:lnSpc>
                <a:spcPct val="90000"/>
              </a:lnSpc>
              <a:defRPr/>
            </a:pPr>
            <a:r>
              <a:rPr lang="en-US" sz="1800" b="0" dirty="0" smtClean="0"/>
              <a:t>receptive fields vary in size – fingertip versus skin on back</a:t>
            </a:r>
          </a:p>
          <a:p>
            <a:pPr marL="1295400" lvl="2" indent="-381000" eaLnBrk="1" hangingPunct="1">
              <a:lnSpc>
                <a:spcPct val="90000"/>
              </a:lnSpc>
              <a:defRPr/>
            </a:pPr>
            <a:r>
              <a:rPr lang="en-US" sz="1800" b="0" i="1" dirty="0" smtClean="0"/>
              <a:t>two-point touch discrimination</a:t>
            </a:r>
          </a:p>
          <a:p>
            <a:pPr marL="914400" lvl="1" indent="-457200" eaLnBrk="1" hangingPunct="1">
              <a:lnSpc>
                <a:spcPct val="90000"/>
              </a:lnSpc>
              <a:defRPr/>
            </a:pPr>
            <a:r>
              <a:rPr lang="en-US" sz="2000" dirty="0" smtClean="0"/>
              <a:t>sensory projection </a:t>
            </a:r>
            <a:r>
              <a:rPr lang="en-US" sz="2000" b="0" dirty="0" smtClean="0"/>
              <a:t>- brain identifies site of stimulation</a:t>
            </a:r>
          </a:p>
          <a:p>
            <a:pPr marL="914400" lvl="1" indent="-457200" eaLnBrk="1" hangingPunct="1">
              <a:lnSpc>
                <a:spcPct val="90000"/>
              </a:lnSpc>
              <a:defRPr/>
            </a:pPr>
            <a:r>
              <a:rPr lang="en-US" sz="2000" dirty="0" smtClean="0"/>
              <a:t>projection pathways </a:t>
            </a:r>
            <a:r>
              <a:rPr lang="en-US" sz="2000" b="0" dirty="0" smtClean="0"/>
              <a:t>– the pathways followed by sensory signals to their ultimate destination in the CNS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p>
            <a:r>
              <a:rPr lang="en-US" smtClean="0">
                <a:latin typeface="Arial" pitchFamily="34" charset="0"/>
              </a:rPr>
              <a:t>16-</a:t>
            </a:r>
            <a:fld id="{F1E905F8-3F6C-4A16-A1BE-9EAE9D35A565}" type="slidenum">
              <a:rPr lang="en-US" smtClean="0">
                <a:latin typeface="Arial" pitchFamily="34" charset="0"/>
              </a:rPr>
              <a:pPr/>
              <a:t>40</a:t>
            </a:fld>
            <a:endParaRPr lang="en-US" smtClean="0">
              <a:latin typeface="Arial" pitchFamily="34" charset="0"/>
            </a:endParaRPr>
          </a:p>
        </p:txBody>
      </p:sp>
      <p:sp>
        <p:nvSpPr>
          <p:cNvPr id="43011" name="Rectangle 2"/>
          <p:cNvSpPr>
            <a:spLocks noGrp="1" noChangeArrowheads="1"/>
          </p:cNvSpPr>
          <p:nvPr>
            <p:ph type="title"/>
          </p:nvPr>
        </p:nvSpPr>
        <p:spPr/>
        <p:txBody>
          <a:bodyPr/>
          <a:lstStyle/>
          <a:p>
            <a:pPr eaLnBrk="1" hangingPunct="1"/>
            <a:r>
              <a:rPr lang="en-US" smtClean="0"/>
              <a:t>Anatomy of Middle Ear</a:t>
            </a:r>
          </a:p>
        </p:txBody>
      </p:sp>
      <p:sp>
        <p:nvSpPr>
          <p:cNvPr id="43012" name="Text Box 12"/>
          <p:cNvSpPr txBox="1">
            <a:spLocks noChangeArrowheads="1"/>
          </p:cNvSpPr>
          <p:nvPr/>
        </p:nvSpPr>
        <p:spPr bwMode="auto">
          <a:xfrm>
            <a:off x="3548063" y="5991225"/>
            <a:ext cx="2959100" cy="427038"/>
          </a:xfrm>
          <a:prstGeom prst="rect">
            <a:avLst/>
          </a:prstGeom>
          <a:noFill/>
          <a:ln w="9525" algn="ctr">
            <a:noFill/>
            <a:miter lim="800000"/>
            <a:headEnd/>
            <a:tailEnd/>
          </a:ln>
        </p:spPr>
        <p:txBody>
          <a:bodyPr>
            <a:spAutoFit/>
          </a:bodyPr>
          <a:lstStyle/>
          <a:p>
            <a:pPr>
              <a:spcBef>
                <a:spcPct val="50000"/>
              </a:spcBef>
            </a:pPr>
            <a:r>
              <a:rPr lang="en-US" sz="2200"/>
              <a:t>Figure 16.11</a:t>
            </a:r>
          </a:p>
        </p:txBody>
      </p:sp>
      <p:pic>
        <p:nvPicPr>
          <p:cNvPr id="43013" name="Picture 3" descr="sal25693_16_11"/>
          <p:cNvPicPr>
            <a:picLocks noChangeAspect="1" noChangeArrowheads="1"/>
          </p:cNvPicPr>
          <p:nvPr/>
        </p:nvPicPr>
        <p:blipFill>
          <a:blip r:embed="rId2" cstate="print"/>
          <a:srcRect/>
          <a:stretch>
            <a:fillRect/>
          </a:stretch>
        </p:blipFill>
        <p:spPr bwMode="auto">
          <a:xfrm>
            <a:off x="1311275" y="1958975"/>
            <a:ext cx="6407150" cy="3732213"/>
          </a:xfrm>
          <a:prstGeom prst="rect">
            <a:avLst/>
          </a:prstGeom>
          <a:noFill/>
          <a:ln w="9525">
            <a:noFill/>
            <a:miter lim="800000"/>
            <a:headEnd/>
            <a:tailEnd/>
          </a:ln>
        </p:spPr>
      </p:pic>
      <p:sp>
        <p:nvSpPr>
          <p:cNvPr id="43014" name="Rectangle 5"/>
          <p:cNvSpPr>
            <a:spLocks noChangeArrowheads="1"/>
          </p:cNvSpPr>
          <p:nvPr/>
        </p:nvSpPr>
        <p:spPr bwMode="auto">
          <a:xfrm>
            <a:off x="2428875" y="5514975"/>
            <a:ext cx="5619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Outer ear</a:t>
            </a:r>
            <a:endParaRPr lang="en-US" sz="1000" b="1"/>
          </a:p>
        </p:txBody>
      </p:sp>
      <p:sp>
        <p:nvSpPr>
          <p:cNvPr id="43015" name="Rectangle 6"/>
          <p:cNvSpPr>
            <a:spLocks noChangeArrowheads="1"/>
          </p:cNvSpPr>
          <p:nvPr/>
        </p:nvSpPr>
        <p:spPr bwMode="auto">
          <a:xfrm>
            <a:off x="4483100" y="5514975"/>
            <a:ext cx="6254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Middle ear</a:t>
            </a:r>
            <a:endParaRPr lang="en-US" sz="1000" b="1"/>
          </a:p>
        </p:txBody>
      </p:sp>
      <p:sp>
        <p:nvSpPr>
          <p:cNvPr id="43016" name="Rectangle 7"/>
          <p:cNvSpPr>
            <a:spLocks noChangeArrowheads="1"/>
          </p:cNvSpPr>
          <p:nvPr/>
        </p:nvSpPr>
        <p:spPr bwMode="auto">
          <a:xfrm>
            <a:off x="5784850" y="5514975"/>
            <a:ext cx="5334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Inner ear</a:t>
            </a:r>
            <a:endParaRPr lang="en-US" sz="1000" b="1"/>
          </a:p>
        </p:txBody>
      </p:sp>
      <p:sp>
        <p:nvSpPr>
          <p:cNvPr id="43017" name="Rectangle 8"/>
          <p:cNvSpPr>
            <a:spLocks noChangeArrowheads="1"/>
          </p:cNvSpPr>
          <p:nvPr/>
        </p:nvSpPr>
        <p:spPr bwMode="auto">
          <a:xfrm>
            <a:off x="496888" y="2147888"/>
            <a:ext cx="3016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Helix</a:t>
            </a:r>
            <a:endParaRPr lang="en-US" sz="1000" b="1"/>
          </a:p>
        </p:txBody>
      </p:sp>
      <p:sp>
        <p:nvSpPr>
          <p:cNvPr id="43018" name="Rectangle 9"/>
          <p:cNvSpPr>
            <a:spLocks noChangeArrowheads="1"/>
          </p:cNvSpPr>
          <p:nvPr/>
        </p:nvSpPr>
        <p:spPr bwMode="auto">
          <a:xfrm>
            <a:off x="3355975" y="2057400"/>
            <a:ext cx="41433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Stapes</a:t>
            </a:r>
            <a:endParaRPr lang="en-US" sz="1000" b="1"/>
          </a:p>
        </p:txBody>
      </p:sp>
      <p:sp>
        <p:nvSpPr>
          <p:cNvPr id="43019" name="Rectangle 10"/>
          <p:cNvSpPr>
            <a:spLocks noChangeArrowheads="1"/>
          </p:cNvSpPr>
          <p:nvPr/>
        </p:nvSpPr>
        <p:spPr bwMode="auto">
          <a:xfrm>
            <a:off x="3355975" y="2220913"/>
            <a:ext cx="3302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Incus</a:t>
            </a:r>
            <a:endParaRPr lang="en-US" sz="1000" b="1"/>
          </a:p>
        </p:txBody>
      </p:sp>
      <p:sp>
        <p:nvSpPr>
          <p:cNvPr id="43020" name="Rectangle 11"/>
          <p:cNvSpPr>
            <a:spLocks noChangeArrowheads="1"/>
          </p:cNvSpPr>
          <p:nvPr/>
        </p:nvSpPr>
        <p:spPr bwMode="auto">
          <a:xfrm>
            <a:off x="3355975" y="2381250"/>
            <a:ext cx="4635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Malleus</a:t>
            </a:r>
            <a:endParaRPr lang="en-US" sz="1000" b="1"/>
          </a:p>
        </p:txBody>
      </p:sp>
      <p:sp>
        <p:nvSpPr>
          <p:cNvPr id="43021" name="Rectangle 12"/>
          <p:cNvSpPr>
            <a:spLocks noChangeArrowheads="1"/>
          </p:cNvSpPr>
          <p:nvPr/>
        </p:nvSpPr>
        <p:spPr bwMode="auto">
          <a:xfrm>
            <a:off x="3184525" y="1908175"/>
            <a:ext cx="56038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Ossicles:</a:t>
            </a:r>
            <a:endParaRPr lang="en-US" sz="1000" b="1"/>
          </a:p>
        </p:txBody>
      </p:sp>
      <p:sp>
        <p:nvSpPr>
          <p:cNvPr id="43022" name="Rectangle 13"/>
          <p:cNvSpPr>
            <a:spLocks noChangeArrowheads="1"/>
          </p:cNvSpPr>
          <p:nvPr/>
        </p:nvSpPr>
        <p:spPr bwMode="auto">
          <a:xfrm>
            <a:off x="488950" y="3205163"/>
            <a:ext cx="4286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Auricle</a:t>
            </a:r>
            <a:endParaRPr lang="en-US" sz="1000" b="1"/>
          </a:p>
        </p:txBody>
      </p:sp>
      <p:sp>
        <p:nvSpPr>
          <p:cNvPr id="43023" name="Rectangle 14"/>
          <p:cNvSpPr>
            <a:spLocks noChangeArrowheads="1"/>
          </p:cNvSpPr>
          <p:nvPr/>
        </p:nvSpPr>
        <p:spPr bwMode="auto">
          <a:xfrm>
            <a:off x="481013" y="4929188"/>
            <a:ext cx="4159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Lobule</a:t>
            </a:r>
            <a:endParaRPr lang="en-US" sz="1000" b="1"/>
          </a:p>
        </p:txBody>
      </p:sp>
      <p:sp>
        <p:nvSpPr>
          <p:cNvPr id="43024" name="Rectangle 15"/>
          <p:cNvSpPr>
            <a:spLocks noChangeArrowheads="1"/>
          </p:cNvSpPr>
          <p:nvPr/>
        </p:nvSpPr>
        <p:spPr bwMode="auto">
          <a:xfrm>
            <a:off x="7505700" y="1916113"/>
            <a:ext cx="11303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Semicircular ducts</a:t>
            </a:r>
            <a:endParaRPr lang="en-US" sz="1000" b="1"/>
          </a:p>
        </p:txBody>
      </p:sp>
      <p:sp>
        <p:nvSpPr>
          <p:cNvPr id="43025" name="Rectangle 16"/>
          <p:cNvSpPr>
            <a:spLocks noChangeArrowheads="1"/>
          </p:cNvSpPr>
          <p:nvPr/>
        </p:nvSpPr>
        <p:spPr bwMode="auto">
          <a:xfrm>
            <a:off x="7505700" y="2773363"/>
            <a:ext cx="91281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Cochlear nerve</a:t>
            </a:r>
            <a:endParaRPr lang="en-US" sz="1000" b="1"/>
          </a:p>
        </p:txBody>
      </p:sp>
      <p:sp>
        <p:nvSpPr>
          <p:cNvPr id="43026" name="Rectangle 17"/>
          <p:cNvSpPr>
            <a:spLocks noChangeArrowheads="1"/>
          </p:cNvSpPr>
          <p:nvPr/>
        </p:nvSpPr>
        <p:spPr bwMode="auto">
          <a:xfrm>
            <a:off x="7505700" y="3235325"/>
            <a:ext cx="4921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Cochlea</a:t>
            </a:r>
            <a:endParaRPr lang="en-US" sz="1000" b="1"/>
          </a:p>
        </p:txBody>
      </p:sp>
      <p:sp>
        <p:nvSpPr>
          <p:cNvPr id="43027" name="Rectangle 18"/>
          <p:cNvSpPr>
            <a:spLocks noChangeArrowheads="1"/>
          </p:cNvSpPr>
          <p:nvPr/>
        </p:nvSpPr>
        <p:spPr bwMode="auto">
          <a:xfrm>
            <a:off x="7505700" y="3467100"/>
            <a:ext cx="90328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Round window</a:t>
            </a:r>
            <a:endParaRPr lang="en-US" sz="1000" b="1"/>
          </a:p>
        </p:txBody>
      </p:sp>
      <p:sp>
        <p:nvSpPr>
          <p:cNvPr id="43028" name="Rectangle 19"/>
          <p:cNvSpPr>
            <a:spLocks noChangeArrowheads="1"/>
          </p:cNvSpPr>
          <p:nvPr/>
        </p:nvSpPr>
        <p:spPr bwMode="auto">
          <a:xfrm>
            <a:off x="7505700" y="4510088"/>
            <a:ext cx="8255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Auditory tube</a:t>
            </a:r>
            <a:endParaRPr lang="en-US" sz="1000" b="1"/>
          </a:p>
        </p:txBody>
      </p:sp>
      <p:sp>
        <p:nvSpPr>
          <p:cNvPr id="43029" name="Rectangle 20"/>
          <p:cNvSpPr>
            <a:spLocks noChangeArrowheads="1"/>
          </p:cNvSpPr>
          <p:nvPr/>
        </p:nvSpPr>
        <p:spPr bwMode="auto">
          <a:xfrm>
            <a:off x="7505700" y="2112963"/>
            <a:ext cx="77311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Oval window</a:t>
            </a:r>
            <a:endParaRPr lang="en-US" sz="1000" b="1"/>
          </a:p>
        </p:txBody>
      </p:sp>
      <p:sp>
        <p:nvSpPr>
          <p:cNvPr id="43030" name="Line 21"/>
          <p:cNvSpPr>
            <a:spLocks noChangeShapeType="1"/>
          </p:cNvSpPr>
          <p:nvPr/>
        </p:nvSpPr>
        <p:spPr bwMode="auto">
          <a:xfrm>
            <a:off x="879475" y="2227263"/>
            <a:ext cx="811213" cy="1587"/>
          </a:xfrm>
          <a:prstGeom prst="line">
            <a:avLst/>
          </a:prstGeom>
          <a:noFill/>
          <a:ln w="17463">
            <a:solidFill>
              <a:srgbClr val="FFFFFF"/>
            </a:solidFill>
            <a:round/>
            <a:headEnd/>
            <a:tailEnd/>
          </a:ln>
        </p:spPr>
        <p:txBody>
          <a:bodyPr/>
          <a:lstStyle/>
          <a:p>
            <a:endParaRPr lang="en-US"/>
          </a:p>
        </p:txBody>
      </p:sp>
      <p:sp>
        <p:nvSpPr>
          <p:cNvPr id="43031" name="Line 22"/>
          <p:cNvSpPr>
            <a:spLocks noChangeShapeType="1"/>
          </p:cNvSpPr>
          <p:nvPr/>
        </p:nvSpPr>
        <p:spPr bwMode="auto">
          <a:xfrm>
            <a:off x="987425" y="3302000"/>
            <a:ext cx="331788" cy="1588"/>
          </a:xfrm>
          <a:prstGeom prst="line">
            <a:avLst/>
          </a:prstGeom>
          <a:noFill/>
          <a:ln w="17463">
            <a:solidFill>
              <a:srgbClr val="FFFFFF"/>
            </a:solidFill>
            <a:round/>
            <a:headEnd/>
            <a:tailEnd/>
          </a:ln>
        </p:spPr>
        <p:txBody>
          <a:bodyPr/>
          <a:lstStyle/>
          <a:p>
            <a:endParaRPr lang="en-US"/>
          </a:p>
        </p:txBody>
      </p:sp>
      <p:sp>
        <p:nvSpPr>
          <p:cNvPr id="43032" name="Line 23"/>
          <p:cNvSpPr>
            <a:spLocks noChangeShapeType="1"/>
          </p:cNvSpPr>
          <p:nvPr/>
        </p:nvSpPr>
        <p:spPr bwMode="auto">
          <a:xfrm>
            <a:off x="1065213" y="3984625"/>
            <a:ext cx="1490662" cy="1588"/>
          </a:xfrm>
          <a:prstGeom prst="line">
            <a:avLst/>
          </a:prstGeom>
          <a:noFill/>
          <a:ln w="17463">
            <a:solidFill>
              <a:srgbClr val="FFFFFF"/>
            </a:solidFill>
            <a:round/>
            <a:headEnd/>
            <a:tailEnd/>
          </a:ln>
        </p:spPr>
        <p:txBody>
          <a:bodyPr/>
          <a:lstStyle/>
          <a:p>
            <a:endParaRPr lang="en-US"/>
          </a:p>
        </p:txBody>
      </p:sp>
      <p:sp>
        <p:nvSpPr>
          <p:cNvPr id="43033" name="Freeform 24"/>
          <p:cNvSpPr>
            <a:spLocks/>
          </p:cNvSpPr>
          <p:nvPr/>
        </p:nvSpPr>
        <p:spPr bwMode="auto">
          <a:xfrm>
            <a:off x="1144588" y="3395663"/>
            <a:ext cx="3297237" cy="250825"/>
          </a:xfrm>
          <a:custGeom>
            <a:avLst/>
            <a:gdLst>
              <a:gd name="T0" fmla="*/ 0 w 2077"/>
              <a:gd name="T1" fmla="*/ 2147483647 h 158"/>
              <a:gd name="T2" fmla="*/ 2147483647 w 2077"/>
              <a:gd name="T3" fmla="*/ 2147483647 h 158"/>
              <a:gd name="T4" fmla="*/ 2147483647 w 2077"/>
              <a:gd name="T5" fmla="*/ 0 h 158"/>
              <a:gd name="T6" fmla="*/ 0 60000 65536"/>
              <a:gd name="T7" fmla="*/ 0 60000 65536"/>
              <a:gd name="T8" fmla="*/ 0 60000 65536"/>
              <a:gd name="T9" fmla="*/ 0 w 2077"/>
              <a:gd name="T10" fmla="*/ 0 h 158"/>
              <a:gd name="T11" fmla="*/ 2077 w 2077"/>
              <a:gd name="T12" fmla="*/ 158 h 158"/>
            </a:gdLst>
            <a:ahLst/>
            <a:cxnLst>
              <a:cxn ang="T6">
                <a:pos x="T0" y="T1"/>
              </a:cxn>
              <a:cxn ang="T7">
                <a:pos x="T2" y="T3"/>
              </a:cxn>
              <a:cxn ang="T8">
                <a:pos x="T4" y="T5"/>
              </a:cxn>
            </a:cxnLst>
            <a:rect l="T9" t="T10" r="T11" b="T12"/>
            <a:pathLst>
              <a:path w="2077" h="158">
                <a:moveTo>
                  <a:pt x="0" y="158"/>
                </a:moveTo>
                <a:lnTo>
                  <a:pt x="1360" y="158"/>
                </a:lnTo>
                <a:lnTo>
                  <a:pt x="2077" y="0"/>
                </a:lnTo>
              </a:path>
            </a:pathLst>
          </a:custGeom>
          <a:noFill/>
          <a:ln w="17463">
            <a:solidFill>
              <a:srgbClr val="FFFFFF"/>
            </a:solidFill>
            <a:round/>
            <a:headEnd/>
            <a:tailEnd/>
          </a:ln>
        </p:spPr>
        <p:txBody>
          <a:bodyPr/>
          <a:lstStyle/>
          <a:p>
            <a:endParaRPr lang="en-US" sz="2400">
              <a:latin typeface="Times New Roman" pitchFamily="18" charset="0"/>
            </a:endParaRPr>
          </a:p>
        </p:txBody>
      </p:sp>
      <p:sp>
        <p:nvSpPr>
          <p:cNvPr id="43034" name="Line 25"/>
          <p:cNvSpPr>
            <a:spLocks noChangeShapeType="1"/>
          </p:cNvSpPr>
          <p:nvPr/>
        </p:nvSpPr>
        <p:spPr bwMode="auto">
          <a:xfrm>
            <a:off x="958850" y="5022850"/>
            <a:ext cx="1100138" cy="1588"/>
          </a:xfrm>
          <a:prstGeom prst="line">
            <a:avLst/>
          </a:prstGeom>
          <a:noFill/>
          <a:ln w="17463">
            <a:solidFill>
              <a:srgbClr val="FFFFFF"/>
            </a:solidFill>
            <a:round/>
            <a:headEnd/>
            <a:tailEnd/>
          </a:ln>
        </p:spPr>
        <p:txBody>
          <a:bodyPr/>
          <a:lstStyle/>
          <a:p>
            <a:endParaRPr lang="en-US"/>
          </a:p>
        </p:txBody>
      </p:sp>
      <p:sp>
        <p:nvSpPr>
          <p:cNvPr id="43035" name="Freeform 26"/>
          <p:cNvSpPr>
            <a:spLocks/>
          </p:cNvSpPr>
          <p:nvPr/>
        </p:nvSpPr>
        <p:spPr bwMode="auto">
          <a:xfrm>
            <a:off x="5227638" y="1987550"/>
            <a:ext cx="2246312" cy="285750"/>
          </a:xfrm>
          <a:custGeom>
            <a:avLst/>
            <a:gdLst>
              <a:gd name="T0" fmla="*/ 0 w 1415"/>
              <a:gd name="T1" fmla="*/ 2147483647 h 180"/>
              <a:gd name="T2" fmla="*/ 2147483647 w 1415"/>
              <a:gd name="T3" fmla="*/ 0 h 180"/>
              <a:gd name="T4" fmla="*/ 2147483647 w 1415"/>
              <a:gd name="T5" fmla="*/ 0 h 180"/>
              <a:gd name="T6" fmla="*/ 0 60000 65536"/>
              <a:gd name="T7" fmla="*/ 0 60000 65536"/>
              <a:gd name="T8" fmla="*/ 0 60000 65536"/>
              <a:gd name="T9" fmla="*/ 0 w 1415"/>
              <a:gd name="T10" fmla="*/ 0 h 180"/>
              <a:gd name="T11" fmla="*/ 1415 w 1415"/>
              <a:gd name="T12" fmla="*/ 180 h 180"/>
            </a:gdLst>
            <a:ahLst/>
            <a:cxnLst>
              <a:cxn ang="T6">
                <a:pos x="T0" y="T1"/>
              </a:cxn>
              <a:cxn ang="T7">
                <a:pos x="T2" y="T3"/>
              </a:cxn>
              <a:cxn ang="T8">
                <a:pos x="T4" y="T5"/>
              </a:cxn>
            </a:cxnLst>
            <a:rect l="T9" t="T10" r="T11" b="T12"/>
            <a:pathLst>
              <a:path w="1415" h="180">
                <a:moveTo>
                  <a:pt x="0" y="180"/>
                </a:moveTo>
                <a:lnTo>
                  <a:pt x="687" y="0"/>
                </a:lnTo>
                <a:lnTo>
                  <a:pt x="1415" y="0"/>
                </a:lnTo>
              </a:path>
            </a:pathLst>
          </a:custGeom>
          <a:noFill/>
          <a:ln w="17463">
            <a:solidFill>
              <a:srgbClr val="FFFFFF"/>
            </a:solidFill>
            <a:round/>
            <a:headEnd/>
            <a:tailEnd/>
          </a:ln>
        </p:spPr>
        <p:txBody>
          <a:bodyPr/>
          <a:lstStyle/>
          <a:p>
            <a:endParaRPr lang="en-US" sz="2400">
              <a:latin typeface="Times New Roman" pitchFamily="18" charset="0"/>
            </a:endParaRPr>
          </a:p>
        </p:txBody>
      </p:sp>
      <p:sp>
        <p:nvSpPr>
          <p:cNvPr id="43036" name="Line 27"/>
          <p:cNvSpPr>
            <a:spLocks noChangeShapeType="1"/>
          </p:cNvSpPr>
          <p:nvPr/>
        </p:nvSpPr>
        <p:spPr bwMode="auto">
          <a:xfrm flipH="1">
            <a:off x="4781550" y="1987550"/>
            <a:ext cx="1536700" cy="779463"/>
          </a:xfrm>
          <a:prstGeom prst="line">
            <a:avLst/>
          </a:prstGeom>
          <a:noFill/>
          <a:ln w="17463">
            <a:solidFill>
              <a:srgbClr val="FFFFFF"/>
            </a:solidFill>
            <a:round/>
            <a:headEnd/>
            <a:tailEnd/>
          </a:ln>
        </p:spPr>
        <p:txBody>
          <a:bodyPr/>
          <a:lstStyle/>
          <a:p>
            <a:endParaRPr lang="en-US"/>
          </a:p>
        </p:txBody>
      </p:sp>
      <p:sp>
        <p:nvSpPr>
          <p:cNvPr id="43037" name="Line 28"/>
          <p:cNvSpPr>
            <a:spLocks noChangeShapeType="1"/>
          </p:cNvSpPr>
          <p:nvPr/>
        </p:nvSpPr>
        <p:spPr bwMode="auto">
          <a:xfrm flipH="1">
            <a:off x="4795838" y="1993900"/>
            <a:ext cx="1504950" cy="633413"/>
          </a:xfrm>
          <a:prstGeom prst="line">
            <a:avLst/>
          </a:prstGeom>
          <a:noFill/>
          <a:ln w="17463">
            <a:solidFill>
              <a:srgbClr val="FFFFFF"/>
            </a:solidFill>
            <a:round/>
            <a:headEnd/>
            <a:tailEnd/>
          </a:ln>
        </p:spPr>
        <p:txBody>
          <a:bodyPr/>
          <a:lstStyle/>
          <a:p>
            <a:endParaRPr lang="en-US"/>
          </a:p>
        </p:txBody>
      </p:sp>
      <p:sp>
        <p:nvSpPr>
          <p:cNvPr id="43038" name="Freeform 29"/>
          <p:cNvSpPr>
            <a:spLocks/>
          </p:cNvSpPr>
          <p:nvPr/>
        </p:nvSpPr>
        <p:spPr bwMode="auto">
          <a:xfrm>
            <a:off x="5938838" y="2430463"/>
            <a:ext cx="1535112" cy="153987"/>
          </a:xfrm>
          <a:custGeom>
            <a:avLst/>
            <a:gdLst>
              <a:gd name="T0" fmla="*/ 2147483647 w 967"/>
              <a:gd name="T1" fmla="*/ 0 h 97"/>
              <a:gd name="T2" fmla="*/ 2147483647 w 967"/>
              <a:gd name="T3" fmla="*/ 0 h 97"/>
              <a:gd name="T4" fmla="*/ 0 w 967"/>
              <a:gd name="T5" fmla="*/ 2147483647 h 97"/>
              <a:gd name="T6" fmla="*/ 0 60000 65536"/>
              <a:gd name="T7" fmla="*/ 0 60000 65536"/>
              <a:gd name="T8" fmla="*/ 0 60000 65536"/>
              <a:gd name="T9" fmla="*/ 0 w 967"/>
              <a:gd name="T10" fmla="*/ 0 h 97"/>
              <a:gd name="T11" fmla="*/ 967 w 967"/>
              <a:gd name="T12" fmla="*/ 97 h 97"/>
            </a:gdLst>
            <a:ahLst/>
            <a:cxnLst>
              <a:cxn ang="T6">
                <a:pos x="T0" y="T1"/>
              </a:cxn>
              <a:cxn ang="T7">
                <a:pos x="T2" y="T3"/>
              </a:cxn>
              <a:cxn ang="T8">
                <a:pos x="T4" y="T5"/>
              </a:cxn>
            </a:cxnLst>
            <a:rect l="T9" t="T10" r="T11" b="T12"/>
            <a:pathLst>
              <a:path w="967" h="97">
                <a:moveTo>
                  <a:pt x="967" y="0"/>
                </a:moveTo>
                <a:lnTo>
                  <a:pt x="721" y="0"/>
                </a:lnTo>
                <a:lnTo>
                  <a:pt x="0" y="97"/>
                </a:lnTo>
              </a:path>
            </a:pathLst>
          </a:custGeom>
          <a:noFill/>
          <a:ln w="17463">
            <a:solidFill>
              <a:srgbClr val="FFFFFF"/>
            </a:solidFill>
            <a:round/>
            <a:headEnd/>
            <a:tailEnd/>
          </a:ln>
        </p:spPr>
        <p:txBody>
          <a:bodyPr/>
          <a:lstStyle/>
          <a:p>
            <a:endParaRPr lang="en-US" sz="2400">
              <a:latin typeface="Times New Roman" pitchFamily="18" charset="0"/>
            </a:endParaRPr>
          </a:p>
        </p:txBody>
      </p:sp>
      <p:sp>
        <p:nvSpPr>
          <p:cNvPr id="43039" name="Line 30"/>
          <p:cNvSpPr>
            <a:spLocks noChangeShapeType="1"/>
          </p:cNvSpPr>
          <p:nvPr/>
        </p:nvSpPr>
        <p:spPr bwMode="auto">
          <a:xfrm flipH="1">
            <a:off x="5997575" y="2851150"/>
            <a:ext cx="1498600" cy="1588"/>
          </a:xfrm>
          <a:prstGeom prst="line">
            <a:avLst/>
          </a:prstGeom>
          <a:noFill/>
          <a:ln w="17463">
            <a:solidFill>
              <a:srgbClr val="FFFFFF"/>
            </a:solidFill>
            <a:round/>
            <a:headEnd/>
            <a:tailEnd/>
          </a:ln>
        </p:spPr>
        <p:txBody>
          <a:bodyPr/>
          <a:lstStyle/>
          <a:p>
            <a:endParaRPr lang="en-US"/>
          </a:p>
        </p:txBody>
      </p:sp>
      <p:sp>
        <p:nvSpPr>
          <p:cNvPr id="43040" name="Freeform 31"/>
          <p:cNvSpPr>
            <a:spLocks/>
          </p:cNvSpPr>
          <p:nvPr/>
        </p:nvSpPr>
        <p:spPr bwMode="auto">
          <a:xfrm>
            <a:off x="3817938" y="2154238"/>
            <a:ext cx="993775" cy="900112"/>
          </a:xfrm>
          <a:custGeom>
            <a:avLst/>
            <a:gdLst>
              <a:gd name="T0" fmla="*/ 0 w 626"/>
              <a:gd name="T1" fmla="*/ 0 h 567"/>
              <a:gd name="T2" fmla="*/ 2147483647 w 626"/>
              <a:gd name="T3" fmla="*/ 0 h 567"/>
              <a:gd name="T4" fmla="*/ 2147483647 w 626"/>
              <a:gd name="T5" fmla="*/ 2147483647 h 567"/>
              <a:gd name="T6" fmla="*/ 0 60000 65536"/>
              <a:gd name="T7" fmla="*/ 0 60000 65536"/>
              <a:gd name="T8" fmla="*/ 0 60000 65536"/>
              <a:gd name="T9" fmla="*/ 0 w 626"/>
              <a:gd name="T10" fmla="*/ 0 h 567"/>
              <a:gd name="T11" fmla="*/ 626 w 626"/>
              <a:gd name="T12" fmla="*/ 567 h 567"/>
            </a:gdLst>
            <a:ahLst/>
            <a:cxnLst>
              <a:cxn ang="T6">
                <a:pos x="T0" y="T1"/>
              </a:cxn>
              <a:cxn ang="T7">
                <a:pos x="T2" y="T3"/>
              </a:cxn>
              <a:cxn ang="T8">
                <a:pos x="T4" y="T5"/>
              </a:cxn>
            </a:cxnLst>
            <a:rect l="T9" t="T10" r="T11" b="T12"/>
            <a:pathLst>
              <a:path w="626" h="567">
                <a:moveTo>
                  <a:pt x="0" y="0"/>
                </a:moveTo>
                <a:lnTo>
                  <a:pt x="338" y="0"/>
                </a:lnTo>
                <a:lnTo>
                  <a:pt x="626" y="567"/>
                </a:lnTo>
              </a:path>
            </a:pathLst>
          </a:custGeom>
          <a:noFill/>
          <a:ln w="17463">
            <a:solidFill>
              <a:srgbClr val="FFFFFF"/>
            </a:solidFill>
            <a:round/>
            <a:headEnd/>
            <a:tailEnd/>
          </a:ln>
        </p:spPr>
        <p:txBody>
          <a:bodyPr/>
          <a:lstStyle/>
          <a:p>
            <a:endParaRPr lang="en-US" sz="2400">
              <a:latin typeface="Times New Roman" pitchFamily="18" charset="0"/>
            </a:endParaRPr>
          </a:p>
        </p:txBody>
      </p:sp>
      <p:sp>
        <p:nvSpPr>
          <p:cNvPr id="43041" name="Freeform 32"/>
          <p:cNvSpPr>
            <a:spLocks/>
          </p:cNvSpPr>
          <p:nvPr/>
        </p:nvSpPr>
        <p:spPr bwMode="auto">
          <a:xfrm>
            <a:off x="3717925" y="2319338"/>
            <a:ext cx="781050" cy="433387"/>
          </a:xfrm>
          <a:custGeom>
            <a:avLst/>
            <a:gdLst>
              <a:gd name="T0" fmla="*/ 0 w 492"/>
              <a:gd name="T1" fmla="*/ 0 h 273"/>
              <a:gd name="T2" fmla="*/ 2147483647 w 492"/>
              <a:gd name="T3" fmla="*/ 0 h 273"/>
              <a:gd name="T4" fmla="*/ 2147483647 w 492"/>
              <a:gd name="T5" fmla="*/ 2147483647 h 273"/>
              <a:gd name="T6" fmla="*/ 0 60000 65536"/>
              <a:gd name="T7" fmla="*/ 0 60000 65536"/>
              <a:gd name="T8" fmla="*/ 0 60000 65536"/>
              <a:gd name="T9" fmla="*/ 0 w 492"/>
              <a:gd name="T10" fmla="*/ 0 h 273"/>
              <a:gd name="T11" fmla="*/ 492 w 492"/>
              <a:gd name="T12" fmla="*/ 273 h 273"/>
            </a:gdLst>
            <a:ahLst/>
            <a:cxnLst>
              <a:cxn ang="T6">
                <a:pos x="T0" y="T1"/>
              </a:cxn>
              <a:cxn ang="T7">
                <a:pos x="T2" y="T3"/>
              </a:cxn>
              <a:cxn ang="T8">
                <a:pos x="T4" y="T5"/>
              </a:cxn>
            </a:cxnLst>
            <a:rect l="T9" t="T10" r="T11" b="T12"/>
            <a:pathLst>
              <a:path w="492" h="273">
                <a:moveTo>
                  <a:pt x="0" y="0"/>
                </a:moveTo>
                <a:lnTo>
                  <a:pt x="316" y="0"/>
                </a:lnTo>
                <a:lnTo>
                  <a:pt x="492" y="273"/>
                </a:lnTo>
              </a:path>
            </a:pathLst>
          </a:custGeom>
          <a:noFill/>
          <a:ln w="17463">
            <a:solidFill>
              <a:srgbClr val="FFFFFF"/>
            </a:solidFill>
            <a:round/>
            <a:headEnd/>
            <a:tailEnd/>
          </a:ln>
        </p:spPr>
        <p:txBody>
          <a:bodyPr/>
          <a:lstStyle/>
          <a:p>
            <a:endParaRPr lang="en-US" sz="2400">
              <a:latin typeface="Times New Roman" pitchFamily="18" charset="0"/>
            </a:endParaRPr>
          </a:p>
        </p:txBody>
      </p:sp>
      <p:sp>
        <p:nvSpPr>
          <p:cNvPr id="43042" name="Freeform 33"/>
          <p:cNvSpPr>
            <a:spLocks/>
          </p:cNvSpPr>
          <p:nvPr/>
        </p:nvSpPr>
        <p:spPr bwMode="auto">
          <a:xfrm>
            <a:off x="3876675" y="2487613"/>
            <a:ext cx="442913" cy="307975"/>
          </a:xfrm>
          <a:custGeom>
            <a:avLst/>
            <a:gdLst>
              <a:gd name="T0" fmla="*/ 0 w 279"/>
              <a:gd name="T1" fmla="*/ 0 h 194"/>
              <a:gd name="T2" fmla="*/ 2147483647 w 279"/>
              <a:gd name="T3" fmla="*/ 0 h 194"/>
              <a:gd name="T4" fmla="*/ 2147483647 w 279"/>
              <a:gd name="T5" fmla="*/ 2147483647 h 194"/>
              <a:gd name="T6" fmla="*/ 0 60000 65536"/>
              <a:gd name="T7" fmla="*/ 0 60000 65536"/>
              <a:gd name="T8" fmla="*/ 0 60000 65536"/>
              <a:gd name="T9" fmla="*/ 0 w 279"/>
              <a:gd name="T10" fmla="*/ 0 h 194"/>
              <a:gd name="T11" fmla="*/ 279 w 279"/>
              <a:gd name="T12" fmla="*/ 194 h 194"/>
            </a:gdLst>
            <a:ahLst/>
            <a:cxnLst>
              <a:cxn ang="T6">
                <a:pos x="T0" y="T1"/>
              </a:cxn>
              <a:cxn ang="T7">
                <a:pos x="T2" y="T3"/>
              </a:cxn>
              <a:cxn ang="T8">
                <a:pos x="T4" y="T5"/>
              </a:cxn>
            </a:cxnLst>
            <a:rect l="T9" t="T10" r="T11" b="T12"/>
            <a:pathLst>
              <a:path w="279" h="194">
                <a:moveTo>
                  <a:pt x="0" y="0"/>
                </a:moveTo>
                <a:lnTo>
                  <a:pt x="121" y="0"/>
                </a:lnTo>
                <a:lnTo>
                  <a:pt x="279" y="194"/>
                </a:lnTo>
              </a:path>
            </a:pathLst>
          </a:custGeom>
          <a:noFill/>
          <a:ln w="17463">
            <a:solidFill>
              <a:srgbClr val="FFFFFF"/>
            </a:solidFill>
            <a:round/>
            <a:headEnd/>
            <a:tailEnd/>
          </a:ln>
        </p:spPr>
        <p:txBody>
          <a:bodyPr/>
          <a:lstStyle/>
          <a:p>
            <a:endParaRPr lang="en-US" sz="2400">
              <a:latin typeface="Times New Roman" pitchFamily="18" charset="0"/>
            </a:endParaRPr>
          </a:p>
        </p:txBody>
      </p:sp>
      <p:sp>
        <p:nvSpPr>
          <p:cNvPr id="43043" name="Freeform 34"/>
          <p:cNvSpPr>
            <a:spLocks/>
          </p:cNvSpPr>
          <p:nvPr/>
        </p:nvSpPr>
        <p:spPr bwMode="auto">
          <a:xfrm>
            <a:off x="6135688" y="3316288"/>
            <a:ext cx="1338262" cy="1587"/>
          </a:xfrm>
          <a:custGeom>
            <a:avLst/>
            <a:gdLst>
              <a:gd name="T0" fmla="*/ 2147483647 w 843"/>
              <a:gd name="T1" fmla="*/ 0 h 1587"/>
              <a:gd name="T2" fmla="*/ 2147483647 w 843"/>
              <a:gd name="T3" fmla="*/ 0 h 1587"/>
              <a:gd name="T4" fmla="*/ 0 w 843"/>
              <a:gd name="T5" fmla="*/ 0 h 1587"/>
              <a:gd name="T6" fmla="*/ 0 60000 65536"/>
              <a:gd name="T7" fmla="*/ 0 60000 65536"/>
              <a:gd name="T8" fmla="*/ 0 60000 65536"/>
              <a:gd name="T9" fmla="*/ 0 w 843"/>
              <a:gd name="T10" fmla="*/ 0 h 1587"/>
              <a:gd name="T11" fmla="*/ 843 w 843"/>
              <a:gd name="T12" fmla="*/ 1587 h 1587"/>
            </a:gdLst>
            <a:ahLst/>
            <a:cxnLst>
              <a:cxn ang="T6">
                <a:pos x="T0" y="T1"/>
              </a:cxn>
              <a:cxn ang="T7">
                <a:pos x="T2" y="T3"/>
              </a:cxn>
              <a:cxn ang="T8">
                <a:pos x="T4" y="T5"/>
              </a:cxn>
            </a:cxnLst>
            <a:rect l="T9" t="T10" r="T11" b="T12"/>
            <a:pathLst>
              <a:path w="843" h="1587">
                <a:moveTo>
                  <a:pt x="843" y="0"/>
                </a:moveTo>
                <a:lnTo>
                  <a:pt x="820" y="0"/>
                </a:lnTo>
                <a:lnTo>
                  <a:pt x="0" y="0"/>
                </a:lnTo>
              </a:path>
            </a:pathLst>
          </a:custGeom>
          <a:noFill/>
          <a:ln w="17463">
            <a:solidFill>
              <a:srgbClr val="FFFFFF"/>
            </a:solidFill>
            <a:round/>
            <a:headEnd/>
            <a:tailEnd/>
          </a:ln>
        </p:spPr>
        <p:txBody>
          <a:bodyPr/>
          <a:lstStyle/>
          <a:p>
            <a:endParaRPr lang="en-US" sz="2400">
              <a:latin typeface="Times New Roman" pitchFamily="18" charset="0"/>
            </a:endParaRPr>
          </a:p>
        </p:txBody>
      </p:sp>
      <p:sp>
        <p:nvSpPr>
          <p:cNvPr id="43044" name="Line 35"/>
          <p:cNvSpPr>
            <a:spLocks noChangeShapeType="1"/>
          </p:cNvSpPr>
          <p:nvPr/>
        </p:nvSpPr>
        <p:spPr bwMode="auto">
          <a:xfrm flipH="1">
            <a:off x="5915025" y="4241800"/>
            <a:ext cx="1536700" cy="1588"/>
          </a:xfrm>
          <a:prstGeom prst="line">
            <a:avLst/>
          </a:prstGeom>
          <a:noFill/>
          <a:ln w="17463">
            <a:solidFill>
              <a:srgbClr val="FFFFFF"/>
            </a:solidFill>
            <a:round/>
            <a:headEnd/>
            <a:tailEnd/>
          </a:ln>
        </p:spPr>
        <p:txBody>
          <a:bodyPr/>
          <a:lstStyle/>
          <a:p>
            <a:endParaRPr lang="en-US"/>
          </a:p>
        </p:txBody>
      </p:sp>
      <p:sp>
        <p:nvSpPr>
          <p:cNvPr id="43045" name="Line 36"/>
          <p:cNvSpPr>
            <a:spLocks noChangeShapeType="1"/>
          </p:cNvSpPr>
          <p:nvPr/>
        </p:nvSpPr>
        <p:spPr bwMode="auto">
          <a:xfrm flipH="1">
            <a:off x="5049838" y="3552825"/>
            <a:ext cx="2401887" cy="1588"/>
          </a:xfrm>
          <a:prstGeom prst="line">
            <a:avLst/>
          </a:prstGeom>
          <a:noFill/>
          <a:ln w="17463">
            <a:solidFill>
              <a:srgbClr val="FFFFFF"/>
            </a:solidFill>
            <a:round/>
            <a:headEnd/>
            <a:tailEnd/>
          </a:ln>
        </p:spPr>
        <p:txBody>
          <a:bodyPr/>
          <a:lstStyle/>
          <a:p>
            <a:endParaRPr lang="en-US"/>
          </a:p>
        </p:txBody>
      </p:sp>
      <p:sp>
        <p:nvSpPr>
          <p:cNvPr id="43046" name="Line 37"/>
          <p:cNvSpPr>
            <a:spLocks noChangeShapeType="1"/>
          </p:cNvSpPr>
          <p:nvPr/>
        </p:nvSpPr>
        <p:spPr bwMode="auto">
          <a:xfrm flipH="1">
            <a:off x="5915025" y="4586288"/>
            <a:ext cx="1536700" cy="1587"/>
          </a:xfrm>
          <a:prstGeom prst="line">
            <a:avLst/>
          </a:prstGeom>
          <a:noFill/>
          <a:ln w="17463">
            <a:solidFill>
              <a:srgbClr val="FFFFFF"/>
            </a:solidFill>
            <a:round/>
            <a:headEnd/>
            <a:tailEnd/>
          </a:ln>
        </p:spPr>
        <p:txBody>
          <a:bodyPr/>
          <a:lstStyle/>
          <a:p>
            <a:endParaRPr lang="en-US"/>
          </a:p>
        </p:txBody>
      </p:sp>
      <p:sp>
        <p:nvSpPr>
          <p:cNvPr id="43047" name="Freeform 38"/>
          <p:cNvSpPr>
            <a:spLocks/>
          </p:cNvSpPr>
          <p:nvPr/>
        </p:nvSpPr>
        <p:spPr bwMode="auto">
          <a:xfrm>
            <a:off x="4773613" y="3581400"/>
            <a:ext cx="2700337" cy="396875"/>
          </a:xfrm>
          <a:custGeom>
            <a:avLst/>
            <a:gdLst>
              <a:gd name="T0" fmla="*/ 2147483647 w 1701"/>
              <a:gd name="T1" fmla="*/ 2147483647 h 250"/>
              <a:gd name="T2" fmla="*/ 2147483647 w 1701"/>
              <a:gd name="T3" fmla="*/ 2147483647 h 250"/>
              <a:gd name="T4" fmla="*/ 0 w 1701"/>
              <a:gd name="T5" fmla="*/ 0 h 250"/>
              <a:gd name="T6" fmla="*/ 0 60000 65536"/>
              <a:gd name="T7" fmla="*/ 0 60000 65536"/>
              <a:gd name="T8" fmla="*/ 0 60000 65536"/>
              <a:gd name="T9" fmla="*/ 0 w 1701"/>
              <a:gd name="T10" fmla="*/ 0 h 250"/>
              <a:gd name="T11" fmla="*/ 1701 w 1701"/>
              <a:gd name="T12" fmla="*/ 250 h 250"/>
            </a:gdLst>
            <a:ahLst/>
            <a:cxnLst>
              <a:cxn ang="T6">
                <a:pos x="T0" y="T1"/>
              </a:cxn>
              <a:cxn ang="T7">
                <a:pos x="T2" y="T3"/>
              </a:cxn>
              <a:cxn ang="T8">
                <a:pos x="T4" y="T5"/>
              </a:cxn>
            </a:cxnLst>
            <a:rect l="T9" t="T10" r="T11" b="T12"/>
            <a:pathLst>
              <a:path w="1701" h="250">
                <a:moveTo>
                  <a:pt x="1701" y="250"/>
                </a:moveTo>
                <a:lnTo>
                  <a:pt x="502" y="250"/>
                </a:lnTo>
                <a:lnTo>
                  <a:pt x="0" y="0"/>
                </a:lnTo>
              </a:path>
            </a:pathLst>
          </a:custGeom>
          <a:noFill/>
          <a:ln w="17463">
            <a:solidFill>
              <a:srgbClr val="FFFFFF"/>
            </a:solidFill>
            <a:round/>
            <a:headEnd/>
            <a:tailEnd/>
          </a:ln>
        </p:spPr>
        <p:txBody>
          <a:bodyPr/>
          <a:lstStyle/>
          <a:p>
            <a:endParaRPr lang="en-US" sz="2400">
              <a:latin typeface="Times New Roman" pitchFamily="18" charset="0"/>
            </a:endParaRPr>
          </a:p>
        </p:txBody>
      </p:sp>
      <p:sp>
        <p:nvSpPr>
          <p:cNvPr id="43048" name="Line 39"/>
          <p:cNvSpPr>
            <a:spLocks noChangeShapeType="1"/>
          </p:cNvSpPr>
          <p:nvPr/>
        </p:nvSpPr>
        <p:spPr bwMode="auto">
          <a:xfrm>
            <a:off x="873125" y="2219325"/>
            <a:ext cx="811213" cy="1588"/>
          </a:xfrm>
          <a:prstGeom prst="line">
            <a:avLst/>
          </a:prstGeom>
          <a:noFill/>
          <a:ln w="7938">
            <a:solidFill>
              <a:srgbClr val="000000"/>
            </a:solidFill>
            <a:round/>
            <a:headEnd/>
            <a:tailEnd/>
          </a:ln>
        </p:spPr>
        <p:txBody>
          <a:bodyPr/>
          <a:lstStyle/>
          <a:p>
            <a:endParaRPr lang="en-US"/>
          </a:p>
        </p:txBody>
      </p:sp>
      <p:sp>
        <p:nvSpPr>
          <p:cNvPr id="43049" name="Line 40"/>
          <p:cNvSpPr>
            <a:spLocks noChangeShapeType="1"/>
          </p:cNvSpPr>
          <p:nvPr/>
        </p:nvSpPr>
        <p:spPr bwMode="auto">
          <a:xfrm>
            <a:off x="982663" y="3292475"/>
            <a:ext cx="327025" cy="1588"/>
          </a:xfrm>
          <a:prstGeom prst="line">
            <a:avLst/>
          </a:prstGeom>
          <a:noFill/>
          <a:ln w="7938">
            <a:solidFill>
              <a:srgbClr val="000000"/>
            </a:solidFill>
            <a:round/>
            <a:headEnd/>
            <a:tailEnd/>
          </a:ln>
        </p:spPr>
        <p:txBody>
          <a:bodyPr/>
          <a:lstStyle/>
          <a:p>
            <a:endParaRPr lang="en-US"/>
          </a:p>
        </p:txBody>
      </p:sp>
      <p:sp>
        <p:nvSpPr>
          <p:cNvPr id="43050" name="Line 41"/>
          <p:cNvSpPr>
            <a:spLocks noChangeShapeType="1"/>
          </p:cNvSpPr>
          <p:nvPr/>
        </p:nvSpPr>
        <p:spPr bwMode="auto">
          <a:xfrm>
            <a:off x="1055688" y="3983038"/>
            <a:ext cx="1490662" cy="1587"/>
          </a:xfrm>
          <a:prstGeom prst="line">
            <a:avLst/>
          </a:prstGeom>
          <a:noFill/>
          <a:ln w="7938">
            <a:solidFill>
              <a:srgbClr val="000000"/>
            </a:solidFill>
            <a:round/>
            <a:headEnd/>
            <a:tailEnd/>
          </a:ln>
        </p:spPr>
        <p:txBody>
          <a:bodyPr/>
          <a:lstStyle/>
          <a:p>
            <a:endParaRPr lang="en-US"/>
          </a:p>
        </p:txBody>
      </p:sp>
      <p:sp>
        <p:nvSpPr>
          <p:cNvPr id="43051" name="Freeform 42"/>
          <p:cNvSpPr>
            <a:spLocks/>
          </p:cNvSpPr>
          <p:nvPr/>
        </p:nvSpPr>
        <p:spPr bwMode="auto">
          <a:xfrm>
            <a:off x="1136650" y="3398838"/>
            <a:ext cx="3297238" cy="247650"/>
          </a:xfrm>
          <a:custGeom>
            <a:avLst/>
            <a:gdLst>
              <a:gd name="T0" fmla="*/ 0 w 2077"/>
              <a:gd name="T1" fmla="*/ 2147483647 h 156"/>
              <a:gd name="T2" fmla="*/ 2147483647 w 2077"/>
              <a:gd name="T3" fmla="*/ 2147483647 h 156"/>
              <a:gd name="T4" fmla="*/ 2147483647 w 2077"/>
              <a:gd name="T5" fmla="*/ 0 h 156"/>
              <a:gd name="T6" fmla="*/ 0 60000 65536"/>
              <a:gd name="T7" fmla="*/ 0 60000 65536"/>
              <a:gd name="T8" fmla="*/ 0 60000 65536"/>
              <a:gd name="T9" fmla="*/ 0 w 2077"/>
              <a:gd name="T10" fmla="*/ 0 h 156"/>
              <a:gd name="T11" fmla="*/ 2077 w 2077"/>
              <a:gd name="T12" fmla="*/ 156 h 156"/>
            </a:gdLst>
            <a:ahLst/>
            <a:cxnLst>
              <a:cxn ang="T6">
                <a:pos x="T0" y="T1"/>
              </a:cxn>
              <a:cxn ang="T7">
                <a:pos x="T2" y="T3"/>
              </a:cxn>
              <a:cxn ang="T8">
                <a:pos x="T4" y="T5"/>
              </a:cxn>
            </a:cxnLst>
            <a:rect l="T9" t="T10" r="T11" b="T12"/>
            <a:pathLst>
              <a:path w="2077" h="156">
                <a:moveTo>
                  <a:pt x="0" y="156"/>
                </a:moveTo>
                <a:lnTo>
                  <a:pt x="1361" y="156"/>
                </a:lnTo>
                <a:lnTo>
                  <a:pt x="2077" y="0"/>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43052" name="Line 43"/>
          <p:cNvSpPr>
            <a:spLocks noChangeShapeType="1"/>
          </p:cNvSpPr>
          <p:nvPr/>
        </p:nvSpPr>
        <p:spPr bwMode="auto">
          <a:xfrm>
            <a:off x="950913" y="5022850"/>
            <a:ext cx="1101725" cy="1588"/>
          </a:xfrm>
          <a:prstGeom prst="line">
            <a:avLst/>
          </a:prstGeom>
          <a:noFill/>
          <a:ln w="7938">
            <a:solidFill>
              <a:srgbClr val="000000"/>
            </a:solidFill>
            <a:round/>
            <a:headEnd/>
            <a:tailEnd/>
          </a:ln>
        </p:spPr>
        <p:txBody>
          <a:bodyPr/>
          <a:lstStyle/>
          <a:p>
            <a:endParaRPr lang="en-US"/>
          </a:p>
        </p:txBody>
      </p:sp>
      <p:sp>
        <p:nvSpPr>
          <p:cNvPr id="43053" name="Freeform 44"/>
          <p:cNvSpPr>
            <a:spLocks/>
          </p:cNvSpPr>
          <p:nvPr/>
        </p:nvSpPr>
        <p:spPr bwMode="auto">
          <a:xfrm>
            <a:off x="5226050" y="1989138"/>
            <a:ext cx="2246313" cy="285750"/>
          </a:xfrm>
          <a:custGeom>
            <a:avLst/>
            <a:gdLst>
              <a:gd name="T0" fmla="*/ 0 w 1415"/>
              <a:gd name="T1" fmla="*/ 2147483647 h 180"/>
              <a:gd name="T2" fmla="*/ 2147483647 w 1415"/>
              <a:gd name="T3" fmla="*/ 0 h 180"/>
              <a:gd name="T4" fmla="*/ 2147483647 w 1415"/>
              <a:gd name="T5" fmla="*/ 0 h 180"/>
              <a:gd name="T6" fmla="*/ 0 60000 65536"/>
              <a:gd name="T7" fmla="*/ 0 60000 65536"/>
              <a:gd name="T8" fmla="*/ 0 60000 65536"/>
              <a:gd name="T9" fmla="*/ 0 w 1415"/>
              <a:gd name="T10" fmla="*/ 0 h 180"/>
              <a:gd name="T11" fmla="*/ 1415 w 1415"/>
              <a:gd name="T12" fmla="*/ 180 h 180"/>
            </a:gdLst>
            <a:ahLst/>
            <a:cxnLst>
              <a:cxn ang="T6">
                <a:pos x="T0" y="T1"/>
              </a:cxn>
              <a:cxn ang="T7">
                <a:pos x="T2" y="T3"/>
              </a:cxn>
              <a:cxn ang="T8">
                <a:pos x="T4" y="T5"/>
              </a:cxn>
            </a:cxnLst>
            <a:rect l="T9" t="T10" r="T11" b="T12"/>
            <a:pathLst>
              <a:path w="1415" h="180">
                <a:moveTo>
                  <a:pt x="0" y="180"/>
                </a:moveTo>
                <a:lnTo>
                  <a:pt x="687" y="0"/>
                </a:lnTo>
                <a:lnTo>
                  <a:pt x="1415" y="0"/>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43054" name="Line 45"/>
          <p:cNvSpPr>
            <a:spLocks noChangeShapeType="1"/>
          </p:cNvSpPr>
          <p:nvPr/>
        </p:nvSpPr>
        <p:spPr bwMode="auto">
          <a:xfrm flipH="1">
            <a:off x="4779963" y="1989138"/>
            <a:ext cx="1536700" cy="779462"/>
          </a:xfrm>
          <a:prstGeom prst="line">
            <a:avLst/>
          </a:prstGeom>
          <a:noFill/>
          <a:ln w="7938">
            <a:solidFill>
              <a:srgbClr val="000000"/>
            </a:solidFill>
            <a:round/>
            <a:headEnd/>
            <a:tailEnd/>
          </a:ln>
        </p:spPr>
        <p:txBody>
          <a:bodyPr/>
          <a:lstStyle/>
          <a:p>
            <a:endParaRPr lang="en-US"/>
          </a:p>
        </p:txBody>
      </p:sp>
      <p:sp>
        <p:nvSpPr>
          <p:cNvPr id="43055" name="Line 46"/>
          <p:cNvSpPr>
            <a:spLocks noChangeShapeType="1"/>
          </p:cNvSpPr>
          <p:nvPr/>
        </p:nvSpPr>
        <p:spPr bwMode="auto">
          <a:xfrm flipH="1">
            <a:off x="4794250" y="1992313"/>
            <a:ext cx="1508125" cy="633412"/>
          </a:xfrm>
          <a:prstGeom prst="line">
            <a:avLst/>
          </a:prstGeom>
          <a:noFill/>
          <a:ln w="7938">
            <a:solidFill>
              <a:srgbClr val="000000"/>
            </a:solidFill>
            <a:round/>
            <a:headEnd/>
            <a:tailEnd/>
          </a:ln>
        </p:spPr>
        <p:txBody>
          <a:bodyPr/>
          <a:lstStyle/>
          <a:p>
            <a:endParaRPr lang="en-US"/>
          </a:p>
        </p:txBody>
      </p:sp>
      <p:sp>
        <p:nvSpPr>
          <p:cNvPr id="43056" name="Freeform 47"/>
          <p:cNvSpPr>
            <a:spLocks/>
          </p:cNvSpPr>
          <p:nvPr/>
        </p:nvSpPr>
        <p:spPr bwMode="auto">
          <a:xfrm>
            <a:off x="5935663" y="2432050"/>
            <a:ext cx="1536700" cy="150813"/>
          </a:xfrm>
          <a:custGeom>
            <a:avLst/>
            <a:gdLst>
              <a:gd name="T0" fmla="*/ 2147483647 w 968"/>
              <a:gd name="T1" fmla="*/ 0 h 95"/>
              <a:gd name="T2" fmla="*/ 2147483647 w 968"/>
              <a:gd name="T3" fmla="*/ 0 h 95"/>
              <a:gd name="T4" fmla="*/ 0 w 968"/>
              <a:gd name="T5" fmla="*/ 2147483647 h 95"/>
              <a:gd name="T6" fmla="*/ 0 60000 65536"/>
              <a:gd name="T7" fmla="*/ 0 60000 65536"/>
              <a:gd name="T8" fmla="*/ 0 60000 65536"/>
              <a:gd name="T9" fmla="*/ 0 w 968"/>
              <a:gd name="T10" fmla="*/ 0 h 95"/>
              <a:gd name="T11" fmla="*/ 968 w 968"/>
              <a:gd name="T12" fmla="*/ 95 h 95"/>
            </a:gdLst>
            <a:ahLst/>
            <a:cxnLst>
              <a:cxn ang="T6">
                <a:pos x="T0" y="T1"/>
              </a:cxn>
              <a:cxn ang="T7">
                <a:pos x="T2" y="T3"/>
              </a:cxn>
              <a:cxn ang="T8">
                <a:pos x="T4" y="T5"/>
              </a:cxn>
            </a:cxnLst>
            <a:rect l="T9" t="T10" r="T11" b="T12"/>
            <a:pathLst>
              <a:path w="968" h="95">
                <a:moveTo>
                  <a:pt x="968" y="0"/>
                </a:moveTo>
                <a:lnTo>
                  <a:pt x="722" y="0"/>
                </a:lnTo>
                <a:lnTo>
                  <a:pt x="0" y="95"/>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43057" name="Freeform 48"/>
          <p:cNvSpPr>
            <a:spLocks/>
          </p:cNvSpPr>
          <p:nvPr/>
        </p:nvSpPr>
        <p:spPr bwMode="auto">
          <a:xfrm>
            <a:off x="4970463" y="2201863"/>
            <a:ext cx="2503487" cy="828675"/>
          </a:xfrm>
          <a:custGeom>
            <a:avLst/>
            <a:gdLst>
              <a:gd name="T0" fmla="*/ 2147483647 w 1577"/>
              <a:gd name="T1" fmla="*/ 0 h 522"/>
              <a:gd name="T2" fmla="*/ 2147483647 w 1577"/>
              <a:gd name="T3" fmla="*/ 0 h 522"/>
              <a:gd name="T4" fmla="*/ 0 w 1577"/>
              <a:gd name="T5" fmla="*/ 2147483647 h 522"/>
              <a:gd name="T6" fmla="*/ 0 60000 65536"/>
              <a:gd name="T7" fmla="*/ 0 60000 65536"/>
              <a:gd name="T8" fmla="*/ 0 60000 65536"/>
              <a:gd name="T9" fmla="*/ 0 w 1577"/>
              <a:gd name="T10" fmla="*/ 0 h 522"/>
              <a:gd name="T11" fmla="*/ 1577 w 1577"/>
              <a:gd name="T12" fmla="*/ 522 h 522"/>
            </a:gdLst>
            <a:ahLst/>
            <a:cxnLst>
              <a:cxn ang="T6">
                <a:pos x="T0" y="T1"/>
              </a:cxn>
              <a:cxn ang="T7">
                <a:pos x="T2" y="T3"/>
              </a:cxn>
              <a:cxn ang="T8">
                <a:pos x="T4" y="T5"/>
              </a:cxn>
            </a:cxnLst>
            <a:rect l="T9" t="T10" r="T11" b="T12"/>
            <a:pathLst>
              <a:path w="1577" h="522">
                <a:moveTo>
                  <a:pt x="1577" y="0"/>
                </a:moveTo>
                <a:lnTo>
                  <a:pt x="838" y="0"/>
                </a:lnTo>
                <a:lnTo>
                  <a:pt x="0" y="522"/>
                </a:lnTo>
              </a:path>
            </a:pathLst>
          </a:custGeom>
          <a:noFill/>
          <a:ln w="17463">
            <a:solidFill>
              <a:srgbClr val="FFFFFF"/>
            </a:solidFill>
            <a:round/>
            <a:headEnd/>
            <a:tailEnd/>
          </a:ln>
        </p:spPr>
        <p:txBody>
          <a:bodyPr/>
          <a:lstStyle/>
          <a:p>
            <a:endParaRPr lang="en-US" sz="2400">
              <a:latin typeface="Times New Roman" pitchFamily="18" charset="0"/>
            </a:endParaRPr>
          </a:p>
        </p:txBody>
      </p:sp>
      <p:sp>
        <p:nvSpPr>
          <p:cNvPr id="43058" name="Freeform 49"/>
          <p:cNvSpPr>
            <a:spLocks/>
          </p:cNvSpPr>
          <p:nvPr/>
        </p:nvSpPr>
        <p:spPr bwMode="auto">
          <a:xfrm>
            <a:off x="4965700" y="2203450"/>
            <a:ext cx="2503488" cy="830263"/>
          </a:xfrm>
          <a:custGeom>
            <a:avLst/>
            <a:gdLst>
              <a:gd name="T0" fmla="*/ 2147483647 w 1577"/>
              <a:gd name="T1" fmla="*/ 0 h 523"/>
              <a:gd name="T2" fmla="*/ 2147483647 w 1577"/>
              <a:gd name="T3" fmla="*/ 0 h 523"/>
              <a:gd name="T4" fmla="*/ 0 w 1577"/>
              <a:gd name="T5" fmla="*/ 2147483647 h 523"/>
              <a:gd name="T6" fmla="*/ 0 60000 65536"/>
              <a:gd name="T7" fmla="*/ 0 60000 65536"/>
              <a:gd name="T8" fmla="*/ 0 60000 65536"/>
              <a:gd name="T9" fmla="*/ 0 w 1577"/>
              <a:gd name="T10" fmla="*/ 0 h 523"/>
              <a:gd name="T11" fmla="*/ 1577 w 1577"/>
              <a:gd name="T12" fmla="*/ 523 h 523"/>
            </a:gdLst>
            <a:ahLst/>
            <a:cxnLst>
              <a:cxn ang="T6">
                <a:pos x="T0" y="T1"/>
              </a:cxn>
              <a:cxn ang="T7">
                <a:pos x="T2" y="T3"/>
              </a:cxn>
              <a:cxn ang="T8">
                <a:pos x="T4" y="T5"/>
              </a:cxn>
            </a:cxnLst>
            <a:rect l="T9" t="T10" r="T11" b="T12"/>
            <a:pathLst>
              <a:path w="1577" h="523">
                <a:moveTo>
                  <a:pt x="1577" y="0"/>
                </a:moveTo>
                <a:lnTo>
                  <a:pt x="840" y="0"/>
                </a:lnTo>
                <a:lnTo>
                  <a:pt x="0" y="523"/>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43059" name="Line 50"/>
          <p:cNvSpPr>
            <a:spLocks noChangeShapeType="1"/>
          </p:cNvSpPr>
          <p:nvPr/>
        </p:nvSpPr>
        <p:spPr bwMode="auto">
          <a:xfrm flipH="1">
            <a:off x="6005513" y="2851150"/>
            <a:ext cx="1498600" cy="1588"/>
          </a:xfrm>
          <a:prstGeom prst="line">
            <a:avLst/>
          </a:prstGeom>
          <a:noFill/>
          <a:ln w="7938">
            <a:solidFill>
              <a:srgbClr val="000000"/>
            </a:solidFill>
            <a:round/>
            <a:headEnd/>
            <a:tailEnd/>
          </a:ln>
        </p:spPr>
        <p:txBody>
          <a:bodyPr/>
          <a:lstStyle/>
          <a:p>
            <a:endParaRPr lang="en-US"/>
          </a:p>
        </p:txBody>
      </p:sp>
      <p:sp>
        <p:nvSpPr>
          <p:cNvPr id="43060" name="Freeform 51"/>
          <p:cNvSpPr>
            <a:spLocks/>
          </p:cNvSpPr>
          <p:nvPr/>
        </p:nvSpPr>
        <p:spPr bwMode="auto">
          <a:xfrm>
            <a:off x="3711575" y="2311400"/>
            <a:ext cx="782638" cy="433388"/>
          </a:xfrm>
          <a:custGeom>
            <a:avLst/>
            <a:gdLst>
              <a:gd name="T0" fmla="*/ 0 w 493"/>
              <a:gd name="T1" fmla="*/ 0 h 273"/>
              <a:gd name="T2" fmla="*/ 2147483647 w 493"/>
              <a:gd name="T3" fmla="*/ 0 h 273"/>
              <a:gd name="T4" fmla="*/ 2147483647 w 493"/>
              <a:gd name="T5" fmla="*/ 2147483647 h 273"/>
              <a:gd name="T6" fmla="*/ 0 60000 65536"/>
              <a:gd name="T7" fmla="*/ 0 60000 65536"/>
              <a:gd name="T8" fmla="*/ 0 60000 65536"/>
              <a:gd name="T9" fmla="*/ 0 w 493"/>
              <a:gd name="T10" fmla="*/ 0 h 273"/>
              <a:gd name="T11" fmla="*/ 493 w 493"/>
              <a:gd name="T12" fmla="*/ 273 h 273"/>
            </a:gdLst>
            <a:ahLst/>
            <a:cxnLst>
              <a:cxn ang="T6">
                <a:pos x="T0" y="T1"/>
              </a:cxn>
              <a:cxn ang="T7">
                <a:pos x="T2" y="T3"/>
              </a:cxn>
              <a:cxn ang="T8">
                <a:pos x="T4" y="T5"/>
              </a:cxn>
            </a:cxnLst>
            <a:rect l="T9" t="T10" r="T11" b="T12"/>
            <a:pathLst>
              <a:path w="493" h="273">
                <a:moveTo>
                  <a:pt x="0" y="0"/>
                </a:moveTo>
                <a:lnTo>
                  <a:pt x="317" y="0"/>
                </a:lnTo>
                <a:lnTo>
                  <a:pt x="493" y="273"/>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43061" name="Freeform 52"/>
          <p:cNvSpPr>
            <a:spLocks/>
          </p:cNvSpPr>
          <p:nvPr/>
        </p:nvSpPr>
        <p:spPr bwMode="auto">
          <a:xfrm>
            <a:off x="3868738" y="2479675"/>
            <a:ext cx="442912" cy="307975"/>
          </a:xfrm>
          <a:custGeom>
            <a:avLst/>
            <a:gdLst>
              <a:gd name="T0" fmla="*/ 0 w 279"/>
              <a:gd name="T1" fmla="*/ 0 h 194"/>
              <a:gd name="T2" fmla="*/ 2147483647 w 279"/>
              <a:gd name="T3" fmla="*/ 0 h 194"/>
              <a:gd name="T4" fmla="*/ 2147483647 w 279"/>
              <a:gd name="T5" fmla="*/ 2147483647 h 194"/>
              <a:gd name="T6" fmla="*/ 0 60000 65536"/>
              <a:gd name="T7" fmla="*/ 0 60000 65536"/>
              <a:gd name="T8" fmla="*/ 0 60000 65536"/>
              <a:gd name="T9" fmla="*/ 0 w 279"/>
              <a:gd name="T10" fmla="*/ 0 h 194"/>
              <a:gd name="T11" fmla="*/ 279 w 279"/>
              <a:gd name="T12" fmla="*/ 194 h 194"/>
            </a:gdLst>
            <a:ahLst/>
            <a:cxnLst>
              <a:cxn ang="T6">
                <a:pos x="T0" y="T1"/>
              </a:cxn>
              <a:cxn ang="T7">
                <a:pos x="T2" y="T3"/>
              </a:cxn>
              <a:cxn ang="T8">
                <a:pos x="T4" y="T5"/>
              </a:cxn>
            </a:cxnLst>
            <a:rect l="T9" t="T10" r="T11" b="T12"/>
            <a:pathLst>
              <a:path w="279" h="194">
                <a:moveTo>
                  <a:pt x="0" y="0"/>
                </a:moveTo>
                <a:lnTo>
                  <a:pt x="120" y="0"/>
                </a:lnTo>
                <a:lnTo>
                  <a:pt x="279" y="194"/>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43062" name="Freeform 53"/>
          <p:cNvSpPr>
            <a:spLocks/>
          </p:cNvSpPr>
          <p:nvPr/>
        </p:nvSpPr>
        <p:spPr bwMode="auto">
          <a:xfrm>
            <a:off x="6135688" y="3316288"/>
            <a:ext cx="1336675" cy="1587"/>
          </a:xfrm>
          <a:custGeom>
            <a:avLst/>
            <a:gdLst>
              <a:gd name="T0" fmla="*/ 2147483647 w 842"/>
              <a:gd name="T1" fmla="*/ 0 h 1587"/>
              <a:gd name="T2" fmla="*/ 2147483647 w 842"/>
              <a:gd name="T3" fmla="*/ 0 h 1587"/>
              <a:gd name="T4" fmla="*/ 0 w 842"/>
              <a:gd name="T5" fmla="*/ 0 h 1587"/>
              <a:gd name="T6" fmla="*/ 0 60000 65536"/>
              <a:gd name="T7" fmla="*/ 0 60000 65536"/>
              <a:gd name="T8" fmla="*/ 0 60000 65536"/>
              <a:gd name="T9" fmla="*/ 0 w 842"/>
              <a:gd name="T10" fmla="*/ 0 h 1587"/>
              <a:gd name="T11" fmla="*/ 842 w 842"/>
              <a:gd name="T12" fmla="*/ 1587 h 1587"/>
            </a:gdLst>
            <a:ahLst/>
            <a:cxnLst>
              <a:cxn ang="T6">
                <a:pos x="T0" y="T1"/>
              </a:cxn>
              <a:cxn ang="T7">
                <a:pos x="T2" y="T3"/>
              </a:cxn>
              <a:cxn ang="T8">
                <a:pos x="T4" y="T5"/>
              </a:cxn>
            </a:cxnLst>
            <a:rect l="T9" t="T10" r="T11" b="T12"/>
            <a:pathLst>
              <a:path w="842" h="1587">
                <a:moveTo>
                  <a:pt x="842" y="0"/>
                </a:moveTo>
                <a:lnTo>
                  <a:pt x="819" y="0"/>
                </a:lnTo>
                <a:lnTo>
                  <a:pt x="0" y="0"/>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43063" name="Freeform 54"/>
          <p:cNvSpPr>
            <a:spLocks/>
          </p:cNvSpPr>
          <p:nvPr/>
        </p:nvSpPr>
        <p:spPr bwMode="auto">
          <a:xfrm>
            <a:off x="5124450" y="3098800"/>
            <a:ext cx="2349500" cy="1588"/>
          </a:xfrm>
          <a:custGeom>
            <a:avLst/>
            <a:gdLst>
              <a:gd name="T0" fmla="*/ 2147483647 w 1480"/>
              <a:gd name="T1" fmla="*/ 0 h 1588"/>
              <a:gd name="T2" fmla="*/ 2147483647 w 1480"/>
              <a:gd name="T3" fmla="*/ 0 h 1588"/>
              <a:gd name="T4" fmla="*/ 0 w 1480"/>
              <a:gd name="T5" fmla="*/ 0 h 1588"/>
              <a:gd name="T6" fmla="*/ 0 60000 65536"/>
              <a:gd name="T7" fmla="*/ 0 60000 65536"/>
              <a:gd name="T8" fmla="*/ 0 60000 65536"/>
              <a:gd name="T9" fmla="*/ 0 w 1480"/>
              <a:gd name="T10" fmla="*/ 0 h 1588"/>
              <a:gd name="T11" fmla="*/ 1480 w 1480"/>
              <a:gd name="T12" fmla="*/ 1588 h 1588"/>
            </a:gdLst>
            <a:ahLst/>
            <a:cxnLst>
              <a:cxn ang="T6">
                <a:pos x="T0" y="T1"/>
              </a:cxn>
              <a:cxn ang="T7">
                <a:pos x="T2" y="T3"/>
              </a:cxn>
              <a:cxn ang="T8">
                <a:pos x="T4" y="T5"/>
              </a:cxn>
            </a:cxnLst>
            <a:rect l="T9" t="T10" r="T11" b="T12"/>
            <a:pathLst>
              <a:path w="1480" h="1588">
                <a:moveTo>
                  <a:pt x="1480" y="0"/>
                </a:moveTo>
                <a:lnTo>
                  <a:pt x="1457" y="0"/>
                </a:lnTo>
                <a:lnTo>
                  <a:pt x="0" y="0"/>
                </a:lnTo>
              </a:path>
            </a:pathLst>
          </a:custGeom>
          <a:noFill/>
          <a:ln w="17463">
            <a:solidFill>
              <a:srgbClr val="FFFFFF"/>
            </a:solidFill>
            <a:round/>
            <a:headEnd/>
            <a:tailEnd/>
          </a:ln>
        </p:spPr>
        <p:txBody>
          <a:bodyPr/>
          <a:lstStyle/>
          <a:p>
            <a:endParaRPr lang="en-US" sz="2400">
              <a:latin typeface="Times New Roman" pitchFamily="18" charset="0"/>
            </a:endParaRPr>
          </a:p>
        </p:txBody>
      </p:sp>
      <p:sp>
        <p:nvSpPr>
          <p:cNvPr id="43064" name="Freeform 55"/>
          <p:cNvSpPr>
            <a:spLocks/>
          </p:cNvSpPr>
          <p:nvPr/>
        </p:nvSpPr>
        <p:spPr bwMode="auto">
          <a:xfrm>
            <a:off x="5126038" y="3097213"/>
            <a:ext cx="2349500" cy="1587"/>
          </a:xfrm>
          <a:custGeom>
            <a:avLst/>
            <a:gdLst>
              <a:gd name="T0" fmla="*/ 2147483647 w 1480"/>
              <a:gd name="T1" fmla="*/ 0 h 1587"/>
              <a:gd name="T2" fmla="*/ 2147483647 w 1480"/>
              <a:gd name="T3" fmla="*/ 0 h 1587"/>
              <a:gd name="T4" fmla="*/ 0 w 1480"/>
              <a:gd name="T5" fmla="*/ 0 h 1587"/>
              <a:gd name="T6" fmla="*/ 0 60000 65536"/>
              <a:gd name="T7" fmla="*/ 0 60000 65536"/>
              <a:gd name="T8" fmla="*/ 0 60000 65536"/>
              <a:gd name="T9" fmla="*/ 0 w 1480"/>
              <a:gd name="T10" fmla="*/ 0 h 1587"/>
              <a:gd name="T11" fmla="*/ 1480 w 1480"/>
              <a:gd name="T12" fmla="*/ 1587 h 1587"/>
            </a:gdLst>
            <a:ahLst/>
            <a:cxnLst>
              <a:cxn ang="T6">
                <a:pos x="T0" y="T1"/>
              </a:cxn>
              <a:cxn ang="T7">
                <a:pos x="T2" y="T3"/>
              </a:cxn>
              <a:cxn ang="T8">
                <a:pos x="T4" y="T5"/>
              </a:cxn>
            </a:cxnLst>
            <a:rect l="T9" t="T10" r="T11" b="T12"/>
            <a:pathLst>
              <a:path w="1480" h="1587">
                <a:moveTo>
                  <a:pt x="1480" y="0"/>
                </a:moveTo>
                <a:lnTo>
                  <a:pt x="1457" y="0"/>
                </a:lnTo>
                <a:lnTo>
                  <a:pt x="0" y="0"/>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43065" name="Line 56"/>
          <p:cNvSpPr>
            <a:spLocks noChangeShapeType="1"/>
          </p:cNvSpPr>
          <p:nvPr/>
        </p:nvSpPr>
        <p:spPr bwMode="auto">
          <a:xfrm flipH="1">
            <a:off x="5916613" y="4241800"/>
            <a:ext cx="1536700" cy="1588"/>
          </a:xfrm>
          <a:prstGeom prst="line">
            <a:avLst/>
          </a:prstGeom>
          <a:noFill/>
          <a:ln w="7938">
            <a:solidFill>
              <a:srgbClr val="000000"/>
            </a:solidFill>
            <a:round/>
            <a:headEnd/>
            <a:tailEnd/>
          </a:ln>
        </p:spPr>
        <p:txBody>
          <a:bodyPr/>
          <a:lstStyle/>
          <a:p>
            <a:endParaRPr lang="en-US"/>
          </a:p>
        </p:txBody>
      </p:sp>
      <p:sp>
        <p:nvSpPr>
          <p:cNvPr id="43066" name="Line 57"/>
          <p:cNvSpPr>
            <a:spLocks noChangeShapeType="1"/>
          </p:cNvSpPr>
          <p:nvPr/>
        </p:nvSpPr>
        <p:spPr bwMode="auto">
          <a:xfrm flipH="1">
            <a:off x="5057775" y="3554413"/>
            <a:ext cx="2401888" cy="1587"/>
          </a:xfrm>
          <a:prstGeom prst="line">
            <a:avLst/>
          </a:prstGeom>
          <a:noFill/>
          <a:ln w="7938">
            <a:solidFill>
              <a:srgbClr val="000000"/>
            </a:solidFill>
            <a:round/>
            <a:headEnd/>
            <a:tailEnd/>
          </a:ln>
        </p:spPr>
        <p:txBody>
          <a:bodyPr/>
          <a:lstStyle/>
          <a:p>
            <a:endParaRPr lang="en-US"/>
          </a:p>
        </p:txBody>
      </p:sp>
      <p:sp>
        <p:nvSpPr>
          <p:cNvPr id="43067" name="Line 58"/>
          <p:cNvSpPr>
            <a:spLocks noChangeShapeType="1"/>
          </p:cNvSpPr>
          <p:nvPr/>
        </p:nvSpPr>
        <p:spPr bwMode="auto">
          <a:xfrm flipH="1">
            <a:off x="5919788" y="4584700"/>
            <a:ext cx="1536700" cy="1588"/>
          </a:xfrm>
          <a:prstGeom prst="line">
            <a:avLst/>
          </a:prstGeom>
          <a:noFill/>
          <a:ln w="7938">
            <a:solidFill>
              <a:srgbClr val="000000"/>
            </a:solidFill>
            <a:round/>
            <a:headEnd/>
            <a:tailEnd/>
          </a:ln>
        </p:spPr>
        <p:txBody>
          <a:bodyPr/>
          <a:lstStyle/>
          <a:p>
            <a:endParaRPr lang="en-US"/>
          </a:p>
        </p:txBody>
      </p:sp>
      <p:sp>
        <p:nvSpPr>
          <p:cNvPr id="43068" name="Freeform 59"/>
          <p:cNvSpPr>
            <a:spLocks/>
          </p:cNvSpPr>
          <p:nvPr/>
        </p:nvSpPr>
        <p:spPr bwMode="auto">
          <a:xfrm>
            <a:off x="4775200" y="3581400"/>
            <a:ext cx="2700338" cy="398463"/>
          </a:xfrm>
          <a:custGeom>
            <a:avLst/>
            <a:gdLst>
              <a:gd name="T0" fmla="*/ 2147483647 w 1701"/>
              <a:gd name="T1" fmla="*/ 2147483647 h 251"/>
              <a:gd name="T2" fmla="*/ 2147483647 w 1701"/>
              <a:gd name="T3" fmla="*/ 2147483647 h 251"/>
              <a:gd name="T4" fmla="*/ 0 w 1701"/>
              <a:gd name="T5" fmla="*/ 0 h 251"/>
              <a:gd name="T6" fmla="*/ 0 60000 65536"/>
              <a:gd name="T7" fmla="*/ 0 60000 65536"/>
              <a:gd name="T8" fmla="*/ 0 60000 65536"/>
              <a:gd name="T9" fmla="*/ 0 w 1701"/>
              <a:gd name="T10" fmla="*/ 0 h 251"/>
              <a:gd name="T11" fmla="*/ 1701 w 1701"/>
              <a:gd name="T12" fmla="*/ 251 h 251"/>
            </a:gdLst>
            <a:ahLst/>
            <a:cxnLst>
              <a:cxn ang="T6">
                <a:pos x="T0" y="T1"/>
              </a:cxn>
              <a:cxn ang="T7">
                <a:pos x="T2" y="T3"/>
              </a:cxn>
              <a:cxn ang="T8">
                <a:pos x="T4" y="T5"/>
              </a:cxn>
            </a:cxnLst>
            <a:rect l="T9" t="T10" r="T11" b="T12"/>
            <a:pathLst>
              <a:path w="1701" h="251">
                <a:moveTo>
                  <a:pt x="1701" y="251"/>
                </a:moveTo>
                <a:lnTo>
                  <a:pt x="501" y="251"/>
                </a:lnTo>
                <a:lnTo>
                  <a:pt x="0" y="0"/>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43069" name="Text Box 60"/>
          <p:cNvSpPr txBox="1">
            <a:spLocks noChangeArrowheads="1"/>
          </p:cNvSpPr>
          <p:nvPr/>
        </p:nvSpPr>
        <p:spPr bwMode="auto">
          <a:xfrm>
            <a:off x="7505700" y="2339975"/>
            <a:ext cx="1074738" cy="152400"/>
          </a:xfrm>
          <a:prstGeom prst="rect">
            <a:avLst/>
          </a:prstGeom>
          <a:noFill/>
          <a:ln w="9525">
            <a:noFill/>
            <a:miter lim="800000"/>
            <a:headEnd/>
            <a:tailEnd/>
          </a:ln>
        </p:spPr>
        <p:txBody>
          <a:bodyPr wrap="none" lIns="0" tIns="0" bIns="0">
            <a:spAutoFit/>
          </a:bodyPr>
          <a:lstStyle/>
          <a:p>
            <a:r>
              <a:rPr lang="en-US" sz="1000" b="1"/>
              <a:t>Vestibular nerve</a:t>
            </a:r>
          </a:p>
        </p:txBody>
      </p:sp>
      <p:sp>
        <p:nvSpPr>
          <p:cNvPr id="43070" name="Text Box 61"/>
          <p:cNvSpPr txBox="1">
            <a:spLocks noChangeArrowheads="1"/>
          </p:cNvSpPr>
          <p:nvPr/>
        </p:nvSpPr>
        <p:spPr bwMode="auto">
          <a:xfrm>
            <a:off x="7505700" y="3025775"/>
            <a:ext cx="654050" cy="152400"/>
          </a:xfrm>
          <a:prstGeom prst="rect">
            <a:avLst/>
          </a:prstGeom>
          <a:noFill/>
          <a:ln w="9525">
            <a:noFill/>
            <a:miter lim="800000"/>
            <a:headEnd/>
            <a:tailEnd/>
          </a:ln>
        </p:spPr>
        <p:txBody>
          <a:bodyPr wrap="none" lIns="0" tIns="0" bIns="0">
            <a:spAutoFit/>
          </a:bodyPr>
          <a:lstStyle/>
          <a:p>
            <a:r>
              <a:rPr lang="en-US" sz="1000" b="1"/>
              <a:t>Vestibule</a:t>
            </a:r>
          </a:p>
        </p:txBody>
      </p:sp>
      <p:sp>
        <p:nvSpPr>
          <p:cNvPr id="43071" name="Text Box 62"/>
          <p:cNvSpPr txBox="1">
            <a:spLocks noChangeArrowheads="1"/>
          </p:cNvSpPr>
          <p:nvPr/>
        </p:nvSpPr>
        <p:spPr bwMode="auto">
          <a:xfrm>
            <a:off x="7505700" y="3889375"/>
            <a:ext cx="1074738" cy="152400"/>
          </a:xfrm>
          <a:prstGeom prst="rect">
            <a:avLst/>
          </a:prstGeom>
          <a:noFill/>
          <a:ln w="9525">
            <a:noFill/>
            <a:miter lim="800000"/>
            <a:headEnd/>
            <a:tailEnd/>
          </a:ln>
        </p:spPr>
        <p:txBody>
          <a:bodyPr wrap="none" lIns="0" tIns="0" bIns="0">
            <a:spAutoFit/>
          </a:bodyPr>
          <a:lstStyle/>
          <a:p>
            <a:r>
              <a:rPr lang="en-US" sz="1000" b="1"/>
              <a:t>Tympanic cavity</a:t>
            </a:r>
          </a:p>
        </p:txBody>
      </p:sp>
      <p:sp>
        <p:nvSpPr>
          <p:cNvPr id="43072" name="Text Box 63"/>
          <p:cNvSpPr txBox="1">
            <a:spLocks noChangeArrowheads="1"/>
          </p:cNvSpPr>
          <p:nvPr/>
        </p:nvSpPr>
        <p:spPr bwMode="auto">
          <a:xfrm>
            <a:off x="7505700" y="4168775"/>
            <a:ext cx="1035050" cy="304800"/>
          </a:xfrm>
          <a:prstGeom prst="rect">
            <a:avLst/>
          </a:prstGeom>
          <a:noFill/>
          <a:ln w="9525">
            <a:noFill/>
            <a:miter lim="800000"/>
            <a:headEnd/>
            <a:tailEnd/>
          </a:ln>
        </p:spPr>
        <p:txBody>
          <a:bodyPr wrap="none" lIns="0" tIns="0" bIns="0">
            <a:spAutoFit/>
          </a:bodyPr>
          <a:lstStyle/>
          <a:p>
            <a:r>
              <a:rPr lang="en-US" sz="1000" b="1"/>
              <a:t>Tensor tympani</a:t>
            </a:r>
          </a:p>
          <a:p>
            <a:r>
              <a:rPr lang="en-US" sz="1000" b="1"/>
              <a:t>muscle</a:t>
            </a:r>
          </a:p>
        </p:txBody>
      </p:sp>
      <p:sp>
        <p:nvSpPr>
          <p:cNvPr id="43073" name="Freeform 64"/>
          <p:cNvSpPr>
            <a:spLocks/>
          </p:cNvSpPr>
          <p:nvPr/>
        </p:nvSpPr>
        <p:spPr bwMode="auto">
          <a:xfrm>
            <a:off x="3819525" y="2155825"/>
            <a:ext cx="993775" cy="900113"/>
          </a:xfrm>
          <a:custGeom>
            <a:avLst/>
            <a:gdLst>
              <a:gd name="T0" fmla="*/ 0 w 626"/>
              <a:gd name="T1" fmla="*/ 0 h 567"/>
              <a:gd name="T2" fmla="*/ 2147483647 w 626"/>
              <a:gd name="T3" fmla="*/ 0 h 567"/>
              <a:gd name="T4" fmla="*/ 2147483647 w 626"/>
              <a:gd name="T5" fmla="*/ 2147483647 h 567"/>
              <a:gd name="T6" fmla="*/ 0 60000 65536"/>
              <a:gd name="T7" fmla="*/ 0 60000 65536"/>
              <a:gd name="T8" fmla="*/ 0 60000 65536"/>
              <a:gd name="T9" fmla="*/ 0 w 626"/>
              <a:gd name="T10" fmla="*/ 0 h 567"/>
              <a:gd name="T11" fmla="*/ 626 w 626"/>
              <a:gd name="T12" fmla="*/ 567 h 567"/>
            </a:gdLst>
            <a:ahLst/>
            <a:cxnLst>
              <a:cxn ang="T6">
                <a:pos x="T0" y="T1"/>
              </a:cxn>
              <a:cxn ang="T7">
                <a:pos x="T2" y="T3"/>
              </a:cxn>
              <a:cxn ang="T8">
                <a:pos x="T4" y="T5"/>
              </a:cxn>
            </a:cxnLst>
            <a:rect l="T9" t="T10" r="T11" b="T12"/>
            <a:pathLst>
              <a:path w="626" h="567">
                <a:moveTo>
                  <a:pt x="0" y="0"/>
                </a:moveTo>
                <a:lnTo>
                  <a:pt x="337" y="0"/>
                </a:lnTo>
                <a:lnTo>
                  <a:pt x="626" y="567"/>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43074" name="Text Box 65"/>
          <p:cNvSpPr txBox="1">
            <a:spLocks noChangeArrowheads="1"/>
          </p:cNvSpPr>
          <p:nvPr/>
        </p:nvSpPr>
        <p:spPr bwMode="auto">
          <a:xfrm>
            <a:off x="488950" y="3559175"/>
            <a:ext cx="731838" cy="304800"/>
          </a:xfrm>
          <a:prstGeom prst="rect">
            <a:avLst/>
          </a:prstGeom>
          <a:noFill/>
          <a:ln w="9525">
            <a:noFill/>
            <a:miter lim="800000"/>
            <a:headEnd/>
            <a:tailEnd/>
          </a:ln>
        </p:spPr>
        <p:txBody>
          <a:bodyPr wrap="none" lIns="0" tIns="0" bIns="0">
            <a:spAutoFit/>
          </a:bodyPr>
          <a:lstStyle/>
          <a:p>
            <a:r>
              <a:rPr lang="en-US" sz="1000" b="1"/>
              <a:t>Tympanic</a:t>
            </a:r>
          </a:p>
          <a:p>
            <a:r>
              <a:rPr lang="en-US" sz="1000" b="1"/>
              <a:t>membrane</a:t>
            </a:r>
          </a:p>
        </p:txBody>
      </p:sp>
      <p:sp>
        <p:nvSpPr>
          <p:cNvPr id="43075" name="Text Box 66"/>
          <p:cNvSpPr txBox="1">
            <a:spLocks noChangeArrowheads="1"/>
          </p:cNvSpPr>
          <p:nvPr/>
        </p:nvSpPr>
        <p:spPr bwMode="auto">
          <a:xfrm>
            <a:off x="488950" y="3902075"/>
            <a:ext cx="614363" cy="304800"/>
          </a:xfrm>
          <a:prstGeom prst="rect">
            <a:avLst/>
          </a:prstGeom>
          <a:noFill/>
          <a:ln w="9525">
            <a:noFill/>
            <a:miter lim="800000"/>
            <a:headEnd/>
            <a:tailEnd/>
          </a:ln>
        </p:spPr>
        <p:txBody>
          <a:bodyPr wrap="none" lIns="0" tIns="0" bIns="0">
            <a:spAutoFit/>
          </a:bodyPr>
          <a:lstStyle/>
          <a:p>
            <a:r>
              <a:rPr lang="en-US" sz="1000" b="1"/>
              <a:t>Auditory</a:t>
            </a:r>
          </a:p>
          <a:p>
            <a:r>
              <a:rPr lang="en-US" sz="1000" b="1"/>
              <a:t>canal</a:t>
            </a:r>
          </a:p>
        </p:txBody>
      </p:sp>
      <p:sp>
        <p:nvSpPr>
          <p:cNvPr id="4" name="TextBox 24"/>
          <p:cNvSpPr txBox="1">
            <a:spLocks noChangeArrowheads="1"/>
          </p:cNvSpPr>
          <p:nvPr/>
        </p:nvSpPr>
        <p:spPr bwMode="auto">
          <a:xfrm>
            <a:off x="1781175" y="1606550"/>
            <a:ext cx="5546725" cy="214313"/>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p:spPr>
        <p:txBody>
          <a:bodyPr/>
          <a:lstStyle/>
          <a:p>
            <a:r>
              <a:rPr lang="en-US" smtClean="0">
                <a:latin typeface="Arial" pitchFamily="34" charset="0"/>
              </a:rPr>
              <a:t>16-</a:t>
            </a:r>
            <a:fld id="{3F9F3FB5-AE29-4225-AE29-FF000BE15012}" type="slidenum">
              <a:rPr lang="en-US" smtClean="0">
                <a:latin typeface="Arial" pitchFamily="34" charset="0"/>
              </a:rPr>
              <a:pPr/>
              <a:t>41</a:t>
            </a:fld>
            <a:endParaRPr lang="en-US" smtClean="0">
              <a:latin typeface="Arial" pitchFamily="34" charset="0"/>
            </a:endParaRPr>
          </a:p>
        </p:txBody>
      </p:sp>
      <p:sp>
        <p:nvSpPr>
          <p:cNvPr id="44035" name="Rectangle 2"/>
          <p:cNvSpPr>
            <a:spLocks noGrp="1" noChangeArrowheads="1"/>
          </p:cNvSpPr>
          <p:nvPr>
            <p:ph type="title"/>
          </p:nvPr>
        </p:nvSpPr>
        <p:spPr>
          <a:xfrm>
            <a:off x="0" y="0"/>
            <a:ext cx="9144000" cy="941388"/>
          </a:xfrm>
        </p:spPr>
        <p:txBody>
          <a:bodyPr/>
          <a:lstStyle/>
          <a:p>
            <a:pPr eaLnBrk="1" hangingPunct="1"/>
            <a:r>
              <a:rPr lang="en-US" smtClean="0"/>
              <a:t>Middle Ear</a:t>
            </a:r>
          </a:p>
        </p:txBody>
      </p:sp>
      <p:sp>
        <p:nvSpPr>
          <p:cNvPr id="44036" name="Rectangle 3"/>
          <p:cNvSpPr>
            <a:spLocks noGrp="1" noChangeArrowheads="1"/>
          </p:cNvSpPr>
          <p:nvPr>
            <p:ph type="body" idx="1"/>
          </p:nvPr>
        </p:nvSpPr>
        <p:spPr>
          <a:xfrm>
            <a:off x="322263" y="960438"/>
            <a:ext cx="8301037" cy="5591175"/>
          </a:xfrm>
        </p:spPr>
        <p:txBody>
          <a:bodyPr/>
          <a:lstStyle/>
          <a:p>
            <a:pPr eaLnBrk="1" hangingPunct="1">
              <a:lnSpc>
                <a:spcPct val="80000"/>
              </a:lnSpc>
            </a:pPr>
            <a:r>
              <a:rPr lang="en-US" sz="2000" smtClean="0"/>
              <a:t>middle ear </a:t>
            </a:r>
            <a:r>
              <a:rPr lang="en-US" sz="2000" b="0" smtClean="0"/>
              <a:t>- located in the air-filled tympanic cavity in temporal bone </a:t>
            </a:r>
          </a:p>
          <a:p>
            <a:pPr lvl="1" eaLnBrk="1" hangingPunct="1">
              <a:lnSpc>
                <a:spcPct val="80000"/>
              </a:lnSpc>
            </a:pPr>
            <a:r>
              <a:rPr lang="en-US" sz="1800" smtClean="0"/>
              <a:t>tympanic membrane </a:t>
            </a:r>
            <a:r>
              <a:rPr lang="en-US" sz="1800" b="0" smtClean="0"/>
              <a:t>(eardrum) – closes the inner end of the auditory canal</a:t>
            </a:r>
          </a:p>
          <a:p>
            <a:pPr lvl="2" eaLnBrk="1" hangingPunct="1">
              <a:lnSpc>
                <a:spcPct val="80000"/>
              </a:lnSpc>
            </a:pPr>
            <a:r>
              <a:rPr lang="en-US" sz="1600" b="0" smtClean="0"/>
              <a:t>separates it from the middle ear</a:t>
            </a:r>
          </a:p>
          <a:p>
            <a:pPr lvl="2" eaLnBrk="1" hangingPunct="1">
              <a:lnSpc>
                <a:spcPct val="80000"/>
              </a:lnSpc>
            </a:pPr>
            <a:r>
              <a:rPr lang="en-US" sz="1600" b="0" smtClean="0"/>
              <a:t>about 1 cm in diameter</a:t>
            </a:r>
          </a:p>
          <a:p>
            <a:pPr lvl="2" eaLnBrk="1" hangingPunct="1">
              <a:lnSpc>
                <a:spcPct val="80000"/>
              </a:lnSpc>
            </a:pPr>
            <a:r>
              <a:rPr lang="en-US" sz="1600" b="0" smtClean="0"/>
              <a:t>suspended in a ring-shaped groove in the temporal bone</a:t>
            </a:r>
          </a:p>
          <a:p>
            <a:pPr lvl="2" eaLnBrk="1" hangingPunct="1">
              <a:lnSpc>
                <a:spcPct val="80000"/>
              </a:lnSpc>
            </a:pPr>
            <a:r>
              <a:rPr lang="en-US" sz="1600" b="0" smtClean="0"/>
              <a:t>vibrates freely in response to sound</a:t>
            </a:r>
          </a:p>
          <a:p>
            <a:pPr lvl="2" eaLnBrk="1" hangingPunct="1">
              <a:lnSpc>
                <a:spcPct val="80000"/>
              </a:lnSpc>
            </a:pPr>
            <a:r>
              <a:rPr lang="en-US" sz="1600" b="0" smtClean="0"/>
              <a:t>innervated by sensory branches of the vagus and trigeminal nerves</a:t>
            </a:r>
          </a:p>
          <a:p>
            <a:pPr lvl="3" eaLnBrk="1" hangingPunct="1">
              <a:lnSpc>
                <a:spcPct val="80000"/>
              </a:lnSpc>
            </a:pPr>
            <a:r>
              <a:rPr lang="en-US" sz="1400" b="0" smtClean="0"/>
              <a:t>highly sensitive to pain</a:t>
            </a:r>
          </a:p>
          <a:p>
            <a:pPr lvl="3" eaLnBrk="1" hangingPunct="1">
              <a:lnSpc>
                <a:spcPct val="80000"/>
              </a:lnSpc>
            </a:pPr>
            <a:endParaRPr lang="en-US" sz="800" b="0" smtClean="0"/>
          </a:p>
          <a:p>
            <a:pPr lvl="1" eaLnBrk="1" hangingPunct="1">
              <a:lnSpc>
                <a:spcPct val="80000"/>
              </a:lnSpc>
            </a:pPr>
            <a:r>
              <a:rPr lang="en-US" sz="1800" smtClean="0"/>
              <a:t>tympanic cavity </a:t>
            </a:r>
            <a:r>
              <a:rPr lang="en-US" sz="1800" b="0" smtClean="0"/>
              <a:t>is continuous with mastoid air cells</a:t>
            </a:r>
          </a:p>
          <a:p>
            <a:pPr lvl="2" eaLnBrk="1" hangingPunct="1">
              <a:lnSpc>
                <a:spcPct val="80000"/>
              </a:lnSpc>
            </a:pPr>
            <a:r>
              <a:rPr lang="en-US" sz="1600" b="0" smtClean="0"/>
              <a:t>space only 2 to 3 mm wide between outer and inner ears</a:t>
            </a:r>
          </a:p>
          <a:p>
            <a:pPr lvl="2" eaLnBrk="1" hangingPunct="1">
              <a:lnSpc>
                <a:spcPct val="80000"/>
              </a:lnSpc>
            </a:pPr>
            <a:r>
              <a:rPr lang="en-US" sz="1600" b="0" smtClean="0"/>
              <a:t>contains auditory ossicles</a:t>
            </a:r>
          </a:p>
          <a:p>
            <a:pPr lvl="2" eaLnBrk="1" hangingPunct="1">
              <a:lnSpc>
                <a:spcPct val="80000"/>
              </a:lnSpc>
            </a:pPr>
            <a:endParaRPr lang="en-US" sz="800" b="0" smtClean="0"/>
          </a:p>
          <a:p>
            <a:pPr lvl="1" eaLnBrk="1" hangingPunct="1">
              <a:lnSpc>
                <a:spcPct val="80000"/>
              </a:lnSpc>
            </a:pPr>
            <a:r>
              <a:rPr lang="en-US" sz="1800" smtClean="0"/>
              <a:t>auditory </a:t>
            </a:r>
            <a:r>
              <a:rPr lang="en-US" sz="1800" b="0" smtClean="0"/>
              <a:t>(eustachian) </a:t>
            </a:r>
            <a:r>
              <a:rPr lang="en-US" sz="1800" smtClean="0"/>
              <a:t>tube </a:t>
            </a:r>
            <a:r>
              <a:rPr lang="en-US" sz="1800" b="0" smtClean="0"/>
              <a:t>connects middle ear cavity to nasopharynx</a:t>
            </a:r>
          </a:p>
          <a:p>
            <a:pPr lvl="2" eaLnBrk="1" hangingPunct="1">
              <a:lnSpc>
                <a:spcPct val="80000"/>
              </a:lnSpc>
            </a:pPr>
            <a:r>
              <a:rPr lang="en-US" sz="1600" b="0" smtClean="0"/>
              <a:t>equalizes air pressure on both sides of tympanic membrane </a:t>
            </a:r>
          </a:p>
          <a:p>
            <a:pPr lvl="2" eaLnBrk="1" hangingPunct="1">
              <a:lnSpc>
                <a:spcPct val="80000"/>
              </a:lnSpc>
            </a:pPr>
            <a:r>
              <a:rPr lang="en-US" sz="1600" b="0" smtClean="0"/>
              <a:t>normally flattened and closed and swallowing and yawning opens it</a:t>
            </a:r>
          </a:p>
          <a:p>
            <a:pPr lvl="2" eaLnBrk="1" hangingPunct="1">
              <a:lnSpc>
                <a:spcPct val="80000"/>
              </a:lnSpc>
            </a:pPr>
            <a:r>
              <a:rPr lang="en-US" sz="1600" b="0" smtClean="0"/>
              <a:t>allows throat infections to spread to the middle ear</a:t>
            </a:r>
          </a:p>
          <a:p>
            <a:pPr lvl="2" eaLnBrk="1" hangingPunct="1">
              <a:lnSpc>
                <a:spcPct val="80000"/>
              </a:lnSpc>
            </a:pPr>
            <a:endParaRPr lang="en-US" sz="800" b="0" smtClean="0"/>
          </a:p>
          <a:p>
            <a:pPr lvl="1" eaLnBrk="1" hangingPunct="1">
              <a:lnSpc>
                <a:spcPct val="80000"/>
              </a:lnSpc>
            </a:pPr>
            <a:r>
              <a:rPr lang="en-US" sz="1800" smtClean="0"/>
              <a:t>auditory ossicles</a:t>
            </a:r>
          </a:p>
          <a:p>
            <a:pPr lvl="2" eaLnBrk="1" hangingPunct="1">
              <a:lnSpc>
                <a:spcPct val="80000"/>
              </a:lnSpc>
            </a:pPr>
            <a:r>
              <a:rPr lang="en-US" sz="1600" smtClean="0"/>
              <a:t>malleus</a:t>
            </a:r>
            <a:r>
              <a:rPr lang="en-US" sz="1600" b="0" smtClean="0"/>
              <a:t> - attached to inner surface of tympanic membrane</a:t>
            </a:r>
          </a:p>
          <a:p>
            <a:pPr lvl="2" eaLnBrk="1" hangingPunct="1">
              <a:lnSpc>
                <a:spcPct val="80000"/>
              </a:lnSpc>
            </a:pPr>
            <a:r>
              <a:rPr lang="en-US" sz="1600" smtClean="0"/>
              <a:t>incus</a:t>
            </a:r>
            <a:r>
              <a:rPr lang="en-US" sz="1600" b="0" smtClean="0"/>
              <a:t> - articulates in between malleus and stapes</a:t>
            </a:r>
          </a:p>
          <a:p>
            <a:pPr lvl="2" eaLnBrk="1" hangingPunct="1">
              <a:lnSpc>
                <a:spcPct val="80000"/>
              </a:lnSpc>
            </a:pPr>
            <a:r>
              <a:rPr lang="en-US" sz="1600" smtClean="0"/>
              <a:t>stapes</a:t>
            </a:r>
            <a:r>
              <a:rPr lang="en-US" sz="1600" b="0" smtClean="0"/>
              <a:t> - footplate rests on oval window – inner ear begins</a:t>
            </a:r>
          </a:p>
          <a:p>
            <a:pPr lvl="2" eaLnBrk="1" hangingPunct="1">
              <a:lnSpc>
                <a:spcPct val="80000"/>
              </a:lnSpc>
            </a:pPr>
            <a:endParaRPr lang="en-US" sz="800" b="0" smtClean="0"/>
          </a:p>
          <a:p>
            <a:pPr lvl="1" eaLnBrk="1" hangingPunct="1">
              <a:lnSpc>
                <a:spcPct val="80000"/>
              </a:lnSpc>
            </a:pPr>
            <a:r>
              <a:rPr lang="en-US" sz="1800" smtClean="0"/>
              <a:t>stapedius</a:t>
            </a:r>
            <a:r>
              <a:rPr lang="en-US" sz="1800" b="0" smtClean="0"/>
              <a:t> and </a:t>
            </a:r>
            <a:r>
              <a:rPr lang="en-US" sz="1800" smtClean="0"/>
              <a:t>tensor tympani muscles </a:t>
            </a:r>
            <a:r>
              <a:rPr lang="en-US" sz="1800" b="0" smtClean="0"/>
              <a:t>attach to stapes and malleus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p:spPr>
        <p:txBody>
          <a:bodyPr/>
          <a:lstStyle/>
          <a:p>
            <a:r>
              <a:rPr lang="en-US" smtClean="0">
                <a:latin typeface="Arial" pitchFamily="34" charset="0"/>
              </a:rPr>
              <a:t>16-</a:t>
            </a:r>
            <a:fld id="{BCCB3920-605E-428D-80A6-2711B0B35480}" type="slidenum">
              <a:rPr lang="en-US" smtClean="0">
                <a:latin typeface="Arial" pitchFamily="34" charset="0"/>
              </a:rPr>
              <a:pPr/>
              <a:t>42</a:t>
            </a:fld>
            <a:endParaRPr lang="en-US" smtClean="0">
              <a:latin typeface="Arial" pitchFamily="34" charset="0"/>
            </a:endParaRPr>
          </a:p>
        </p:txBody>
      </p:sp>
      <p:sp>
        <p:nvSpPr>
          <p:cNvPr id="45059" name="Rectangle 2"/>
          <p:cNvSpPr>
            <a:spLocks noGrp="1" noChangeArrowheads="1"/>
          </p:cNvSpPr>
          <p:nvPr>
            <p:ph type="title"/>
          </p:nvPr>
        </p:nvSpPr>
        <p:spPr>
          <a:xfrm>
            <a:off x="0" y="0"/>
            <a:ext cx="9144000" cy="941388"/>
          </a:xfrm>
        </p:spPr>
        <p:txBody>
          <a:bodyPr/>
          <a:lstStyle/>
          <a:p>
            <a:pPr eaLnBrk="1" hangingPunct="1"/>
            <a:r>
              <a:rPr lang="en-US" smtClean="0"/>
              <a:t>Middle-Ear Infection</a:t>
            </a:r>
          </a:p>
        </p:txBody>
      </p:sp>
      <p:sp>
        <p:nvSpPr>
          <p:cNvPr id="45060" name="Rectangle 3"/>
          <p:cNvSpPr>
            <a:spLocks noGrp="1" noChangeArrowheads="1"/>
          </p:cNvSpPr>
          <p:nvPr>
            <p:ph type="body" idx="1"/>
          </p:nvPr>
        </p:nvSpPr>
        <p:spPr>
          <a:xfrm>
            <a:off x="193675" y="920750"/>
            <a:ext cx="8645525" cy="5937250"/>
          </a:xfrm>
        </p:spPr>
        <p:txBody>
          <a:bodyPr/>
          <a:lstStyle/>
          <a:p>
            <a:pPr eaLnBrk="1" hangingPunct="1"/>
            <a:r>
              <a:rPr lang="en-US" sz="2800" smtClean="0"/>
              <a:t>Otitis media </a:t>
            </a:r>
            <a:r>
              <a:rPr lang="en-US" sz="2800" b="0" smtClean="0"/>
              <a:t>(middle ear infection) is common in children</a:t>
            </a:r>
          </a:p>
          <a:p>
            <a:pPr lvl="1" eaLnBrk="1" hangingPunct="1"/>
            <a:r>
              <a:rPr lang="en-US" sz="2400" b="0" smtClean="0"/>
              <a:t>auditory tube is short and horizontal</a:t>
            </a:r>
          </a:p>
          <a:p>
            <a:pPr lvl="1" eaLnBrk="1" hangingPunct="1"/>
            <a:r>
              <a:rPr lang="en-US" sz="2400" b="0" smtClean="0"/>
              <a:t>infections easily spread from throat to tympanic cavity and mastoid air cells</a:t>
            </a:r>
          </a:p>
          <a:p>
            <a:pPr lvl="1" eaLnBrk="1" hangingPunct="1"/>
            <a:endParaRPr lang="en-US" sz="800" b="0" smtClean="0"/>
          </a:p>
          <a:p>
            <a:pPr eaLnBrk="1" hangingPunct="1"/>
            <a:r>
              <a:rPr lang="en-US" sz="2800" b="0" smtClean="0"/>
              <a:t>symptoms:</a:t>
            </a:r>
          </a:p>
          <a:p>
            <a:pPr lvl="1" eaLnBrk="1" hangingPunct="1"/>
            <a:r>
              <a:rPr lang="en-US" sz="2400" b="0" smtClean="0"/>
              <a:t>fluid accumulates in tympanic cavity producing pressure, pain, and impaired hearing</a:t>
            </a:r>
          </a:p>
          <a:p>
            <a:pPr lvl="1" eaLnBrk="1" hangingPunct="1"/>
            <a:r>
              <a:rPr lang="en-US" sz="2400" b="0" smtClean="0"/>
              <a:t>can spread leading to meningitis</a:t>
            </a:r>
          </a:p>
          <a:p>
            <a:pPr lvl="1" eaLnBrk="1" hangingPunct="1"/>
            <a:r>
              <a:rPr lang="en-US" sz="2400" b="0" smtClean="0"/>
              <a:t>can cause fusion of ear ossicles and hearing loss</a:t>
            </a:r>
          </a:p>
          <a:p>
            <a:pPr lvl="1" eaLnBrk="1" hangingPunct="1"/>
            <a:endParaRPr lang="en-US" sz="800" b="0" smtClean="0"/>
          </a:p>
          <a:p>
            <a:pPr eaLnBrk="1" hangingPunct="1"/>
            <a:r>
              <a:rPr lang="en-US" sz="2800" smtClean="0"/>
              <a:t>tympanostomy</a:t>
            </a:r>
            <a:r>
              <a:rPr lang="en-US" sz="2400" smtClean="0"/>
              <a:t> </a:t>
            </a:r>
            <a:r>
              <a:rPr lang="en-US" sz="2400" b="0" smtClean="0"/>
              <a:t>– lancing tympanic membrane and draining fluid from tympanic cavity</a:t>
            </a:r>
          </a:p>
          <a:p>
            <a:pPr lvl="1" eaLnBrk="1" hangingPunct="1"/>
            <a:r>
              <a:rPr lang="en-US" sz="2000" b="0" smtClean="0"/>
              <a:t>inserting a tube to relieve the pressure and allow infection to heal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sal25693_16_12a"/>
          <p:cNvPicPr>
            <a:picLocks noChangeAspect="1" noChangeArrowheads="1"/>
          </p:cNvPicPr>
          <p:nvPr/>
        </p:nvPicPr>
        <p:blipFill>
          <a:blip r:embed="rId2" cstate="print"/>
          <a:srcRect/>
          <a:stretch>
            <a:fillRect/>
          </a:stretch>
        </p:blipFill>
        <p:spPr bwMode="auto">
          <a:xfrm>
            <a:off x="1801813" y="1235075"/>
            <a:ext cx="5511800" cy="5492750"/>
          </a:xfrm>
          <a:prstGeom prst="rect">
            <a:avLst/>
          </a:prstGeom>
          <a:noFill/>
          <a:ln w="9525">
            <a:noFill/>
            <a:miter lim="800000"/>
            <a:headEnd/>
            <a:tailEnd/>
          </a:ln>
        </p:spPr>
      </p:pic>
      <p:sp>
        <p:nvSpPr>
          <p:cNvPr id="46083" name="Rectangle 5"/>
          <p:cNvSpPr>
            <a:spLocks noChangeArrowheads="1"/>
          </p:cNvSpPr>
          <p:nvPr/>
        </p:nvSpPr>
        <p:spPr bwMode="auto">
          <a:xfrm>
            <a:off x="2589213" y="5921375"/>
            <a:ext cx="185737" cy="182563"/>
          </a:xfrm>
          <a:prstGeom prst="rect">
            <a:avLst/>
          </a:prstGeom>
          <a:noFill/>
          <a:ln w="9525">
            <a:noFill/>
            <a:miter lim="800000"/>
            <a:headEnd/>
            <a:tailEnd/>
          </a:ln>
        </p:spPr>
        <p:txBody>
          <a:bodyPr wrap="none" lIns="0" tIns="0" rIns="0" bIns="0">
            <a:spAutoFit/>
          </a:bodyPr>
          <a:lstStyle/>
          <a:p>
            <a:r>
              <a:rPr lang="en-US" sz="1200" b="1">
                <a:solidFill>
                  <a:srgbClr val="000000"/>
                </a:solidFill>
              </a:rPr>
              <a:t>(a)</a:t>
            </a:r>
            <a:endParaRPr lang="en-US" sz="1200" b="1"/>
          </a:p>
        </p:txBody>
      </p:sp>
      <p:sp>
        <p:nvSpPr>
          <p:cNvPr id="46084" name="Freeform 6"/>
          <p:cNvSpPr>
            <a:spLocks/>
          </p:cNvSpPr>
          <p:nvPr/>
        </p:nvSpPr>
        <p:spPr bwMode="auto">
          <a:xfrm>
            <a:off x="2671763" y="3487738"/>
            <a:ext cx="1522412" cy="768350"/>
          </a:xfrm>
          <a:custGeom>
            <a:avLst/>
            <a:gdLst>
              <a:gd name="T0" fmla="*/ 0 w 1004"/>
              <a:gd name="T1" fmla="*/ 2147483647 h 506"/>
              <a:gd name="T2" fmla="*/ 2147483647 w 1004"/>
              <a:gd name="T3" fmla="*/ 2147483647 h 506"/>
              <a:gd name="T4" fmla="*/ 2147483647 w 1004"/>
              <a:gd name="T5" fmla="*/ 0 h 506"/>
              <a:gd name="T6" fmla="*/ 0 60000 65536"/>
              <a:gd name="T7" fmla="*/ 0 60000 65536"/>
              <a:gd name="T8" fmla="*/ 0 60000 65536"/>
              <a:gd name="T9" fmla="*/ 0 w 1004"/>
              <a:gd name="T10" fmla="*/ 0 h 506"/>
              <a:gd name="T11" fmla="*/ 1004 w 1004"/>
              <a:gd name="T12" fmla="*/ 506 h 506"/>
            </a:gdLst>
            <a:ahLst/>
            <a:cxnLst>
              <a:cxn ang="T6">
                <a:pos x="T0" y="T1"/>
              </a:cxn>
              <a:cxn ang="T7">
                <a:pos x="T2" y="T3"/>
              </a:cxn>
              <a:cxn ang="T8">
                <a:pos x="T4" y="T5"/>
              </a:cxn>
            </a:cxnLst>
            <a:rect l="T9" t="T10" r="T11" b="T12"/>
            <a:pathLst>
              <a:path w="1004" h="506">
                <a:moveTo>
                  <a:pt x="0" y="506"/>
                </a:moveTo>
                <a:lnTo>
                  <a:pt x="854" y="506"/>
                </a:lnTo>
                <a:lnTo>
                  <a:pt x="1004" y="0"/>
                </a:lnTo>
              </a:path>
            </a:pathLst>
          </a:custGeom>
          <a:noFill/>
          <a:ln w="23813">
            <a:solidFill>
              <a:srgbClr val="FFFFFF"/>
            </a:solidFill>
            <a:round/>
            <a:headEnd/>
            <a:tailEnd/>
          </a:ln>
        </p:spPr>
        <p:txBody>
          <a:bodyPr/>
          <a:lstStyle/>
          <a:p>
            <a:endParaRPr lang="en-US" sz="1200">
              <a:latin typeface="Times New Roman" pitchFamily="18" charset="0"/>
            </a:endParaRPr>
          </a:p>
        </p:txBody>
      </p:sp>
      <p:sp>
        <p:nvSpPr>
          <p:cNvPr id="46085" name="Freeform 7"/>
          <p:cNvSpPr>
            <a:spLocks/>
          </p:cNvSpPr>
          <p:nvPr/>
        </p:nvSpPr>
        <p:spPr bwMode="auto">
          <a:xfrm>
            <a:off x="2671763" y="3494088"/>
            <a:ext cx="1527175" cy="765175"/>
          </a:xfrm>
          <a:custGeom>
            <a:avLst/>
            <a:gdLst>
              <a:gd name="T0" fmla="*/ 0 w 1007"/>
              <a:gd name="T1" fmla="*/ 2147483647 h 506"/>
              <a:gd name="T2" fmla="*/ 2147483647 w 1007"/>
              <a:gd name="T3" fmla="*/ 2147483647 h 506"/>
              <a:gd name="T4" fmla="*/ 2147483647 w 1007"/>
              <a:gd name="T5" fmla="*/ 0 h 506"/>
              <a:gd name="T6" fmla="*/ 0 60000 65536"/>
              <a:gd name="T7" fmla="*/ 0 60000 65536"/>
              <a:gd name="T8" fmla="*/ 0 60000 65536"/>
              <a:gd name="T9" fmla="*/ 0 w 1007"/>
              <a:gd name="T10" fmla="*/ 0 h 506"/>
              <a:gd name="T11" fmla="*/ 1007 w 1007"/>
              <a:gd name="T12" fmla="*/ 506 h 506"/>
            </a:gdLst>
            <a:ahLst/>
            <a:cxnLst>
              <a:cxn ang="T6">
                <a:pos x="T0" y="T1"/>
              </a:cxn>
              <a:cxn ang="T7">
                <a:pos x="T2" y="T3"/>
              </a:cxn>
              <a:cxn ang="T8">
                <a:pos x="T4" y="T5"/>
              </a:cxn>
            </a:cxnLst>
            <a:rect l="T9" t="T10" r="T11" b="T12"/>
            <a:pathLst>
              <a:path w="1007" h="506">
                <a:moveTo>
                  <a:pt x="0" y="506"/>
                </a:moveTo>
                <a:lnTo>
                  <a:pt x="857" y="506"/>
                </a:lnTo>
                <a:lnTo>
                  <a:pt x="1007" y="0"/>
                </a:lnTo>
              </a:path>
            </a:pathLst>
          </a:custGeom>
          <a:noFill/>
          <a:ln w="23813">
            <a:solidFill>
              <a:srgbClr val="FFFFFF"/>
            </a:solidFill>
            <a:round/>
            <a:headEnd/>
            <a:tailEnd/>
          </a:ln>
        </p:spPr>
        <p:txBody>
          <a:bodyPr/>
          <a:lstStyle/>
          <a:p>
            <a:endParaRPr lang="en-US" sz="1200">
              <a:latin typeface="Times New Roman" pitchFamily="18" charset="0"/>
            </a:endParaRPr>
          </a:p>
        </p:txBody>
      </p:sp>
      <p:sp>
        <p:nvSpPr>
          <p:cNvPr id="46086" name="Freeform 8"/>
          <p:cNvSpPr>
            <a:spLocks/>
          </p:cNvSpPr>
          <p:nvPr/>
        </p:nvSpPr>
        <p:spPr bwMode="auto">
          <a:xfrm>
            <a:off x="2671763" y="3494088"/>
            <a:ext cx="1527175" cy="765175"/>
          </a:xfrm>
          <a:custGeom>
            <a:avLst/>
            <a:gdLst>
              <a:gd name="T0" fmla="*/ 0 w 1007"/>
              <a:gd name="T1" fmla="*/ 2147483647 h 506"/>
              <a:gd name="T2" fmla="*/ 2147483647 w 1007"/>
              <a:gd name="T3" fmla="*/ 2147483647 h 506"/>
              <a:gd name="T4" fmla="*/ 2147483647 w 1007"/>
              <a:gd name="T5" fmla="*/ 0 h 506"/>
              <a:gd name="T6" fmla="*/ 0 60000 65536"/>
              <a:gd name="T7" fmla="*/ 0 60000 65536"/>
              <a:gd name="T8" fmla="*/ 0 60000 65536"/>
              <a:gd name="T9" fmla="*/ 0 w 1007"/>
              <a:gd name="T10" fmla="*/ 0 h 506"/>
              <a:gd name="T11" fmla="*/ 1007 w 1007"/>
              <a:gd name="T12" fmla="*/ 506 h 506"/>
            </a:gdLst>
            <a:ahLst/>
            <a:cxnLst>
              <a:cxn ang="T6">
                <a:pos x="T0" y="T1"/>
              </a:cxn>
              <a:cxn ang="T7">
                <a:pos x="T2" y="T3"/>
              </a:cxn>
              <a:cxn ang="T8">
                <a:pos x="T4" y="T5"/>
              </a:cxn>
            </a:cxnLst>
            <a:rect l="T9" t="T10" r="T11" b="T12"/>
            <a:pathLst>
              <a:path w="1007" h="506">
                <a:moveTo>
                  <a:pt x="0" y="506"/>
                </a:moveTo>
                <a:lnTo>
                  <a:pt x="857" y="506"/>
                </a:lnTo>
                <a:lnTo>
                  <a:pt x="1007" y="0"/>
                </a:lnTo>
              </a:path>
            </a:pathLst>
          </a:custGeom>
          <a:noFill/>
          <a:ln w="14288">
            <a:solidFill>
              <a:srgbClr val="000000"/>
            </a:solidFill>
            <a:round/>
            <a:headEnd/>
            <a:tailEnd/>
          </a:ln>
        </p:spPr>
        <p:txBody>
          <a:bodyPr/>
          <a:lstStyle/>
          <a:p>
            <a:endParaRPr lang="en-US" sz="1200">
              <a:latin typeface="Times New Roman" pitchFamily="18" charset="0"/>
            </a:endParaRPr>
          </a:p>
        </p:txBody>
      </p:sp>
      <p:sp>
        <p:nvSpPr>
          <p:cNvPr id="46087" name="Text Box 9"/>
          <p:cNvSpPr txBox="1">
            <a:spLocks noChangeArrowheads="1"/>
          </p:cNvSpPr>
          <p:nvPr/>
        </p:nvSpPr>
        <p:spPr bwMode="auto">
          <a:xfrm>
            <a:off x="1766888" y="4138613"/>
            <a:ext cx="777875" cy="365125"/>
          </a:xfrm>
          <a:prstGeom prst="rect">
            <a:avLst/>
          </a:prstGeom>
          <a:noFill/>
          <a:ln w="9525">
            <a:noFill/>
            <a:miter lim="800000"/>
            <a:headEnd/>
            <a:tailEnd/>
          </a:ln>
        </p:spPr>
        <p:txBody>
          <a:bodyPr wrap="none" lIns="0" tIns="0" bIns="0">
            <a:spAutoFit/>
          </a:bodyPr>
          <a:lstStyle/>
          <a:p>
            <a:r>
              <a:rPr lang="en-US" sz="1200" b="1"/>
              <a:t>Temporal</a:t>
            </a:r>
          </a:p>
          <a:p>
            <a:r>
              <a:rPr lang="en-US" sz="1200" b="1"/>
              <a:t>bone</a:t>
            </a:r>
          </a:p>
        </p:txBody>
      </p:sp>
      <p:sp>
        <p:nvSpPr>
          <p:cNvPr id="46088" name="Slide Number Placeholder 4"/>
          <p:cNvSpPr>
            <a:spLocks noGrp="1"/>
          </p:cNvSpPr>
          <p:nvPr>
            <p:ph type="sldNum" sz="quarter" idx="11"/>
          </p:nvPr>
        </p:nvSpPr>
        <p:spPr>
          <a:noFill/>
        </p:spPr>
        <p:txBody>
          <a:bodyPr/>
          <a:lstStyle/>
          <a:p>
            <a:r>
              <a:rPr lang="en-US" smtClean="0">
                <a:latin typeface="Arial" pitchFamily="34" charset="0"/>
              </a:rPr>
              <a:t>16-</a:t>
            </a:r>
            <a:fld id="{F001F131-6FC9-407D-B86E-AEC14B231A5A}" type="slidenum">
              <a:rPr lang="en-US" smtClean="0">
                <a:latin typeface="Arial" pitchFamily="34" charset="0"/>
              </a:rPr>
              <a:pPr/>
              <a:t>43</a:t>
            </a:fld>
            <a:endParaRPr lang="en-US" smtClean="0">
              <a:latin typeface="Arial" pitchFamily="34" charset="0"/>
            </a:endParaRPr>
          </a:p>
        </p:txBody>
      </p:sp>
      <p:sp>
        <p:nvSpPr>
          <p:cNvPr id="46089" name="Rectangle 2"/>
          <p:cNvSpPr>
            <a:spLocks noGrp="1" noChangeArrowheads="1"/>
          </p:cNvSpPr>
          <p:nvPr>
            <p:ph type="title"/>
          </p:nvPr>
        </p:nvSpPr>
        <p:spPr/>
        <p:txBody>
          <a:bodyPr/>
          <a:lstStyle/>
          <a:p>
            <a:pPr eaLnBrk="1" hangingPunct="1"/>
            <a:r>
              <a:rPr lang="en-US" smtClean="0"/>
              <a:t>Anatomy of Inner Ear</a:t>
            </a:r>
          </a:p>
        </p:txBody>
      </p:sp>
      <p:sp>
        <p:nvSpPr>
          <p:cNvPr id="46090" name="Text Box 7"/>
          <p:cNvSpPr txBox="1">
            <a:spLocks noChangeArrowheads="1"/>
          </p:cNvSpPr>
          <p:nvPr/>
        </p:nvSpPr>
        <p:spPr bwMode="auto">
          <a:xfrm>
            <a:off x="6356350" y="5083175"/>
            <a:ext cx="2190750" cy="427038"/>
          </a:xfrm>
          <a:prstGeom prst="rect">
            <a:avLst/>
          </a:prstGeom>
          <a:noFill/>
          <a:ln w="9525" algn="ctr">
            <a:noFill/>
            <a:miter lim="800000"/>
            <a:headEnd/>
            <a:tailEnd/>
          </a:ln>
        </p:spPr>
        <p:txBody>
          <a:bodyPr>
            <a:spAutoFit/>
          </a:bodyPr>
          <a:lstStyle/>
          <a:p>
            <a:pPr>
              <a:spcBef>
                <a:spcPct val="50000"/>
              </a:spcBef>
            </a:pPr>
            <a:r>
              <a:rPr lang="en-US" sz="2200"/>
              <a:t>Figure 16.12a</a:t>
            </a:r>
          </a:p>
        </p:txBody>
      </p:sp>
      <p:sp>
        <p:nvSpPr>
          <p:cNvPr id="4" name="TextBox 24"/>
          <p:cNvSpPr txBox="1">
            <a:spLocks noChangeArrowheads="1"/>
          </p:cNvSpPr>
          <p:nvPr/>
        </p:nvSpPr>
        <p:spPr bwMode="auto">
          <a:xfrm>
            <a:off x="1781175" y="1127125"/>
            <a:ext cx="5546725" cy="214313"/>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a:noFill/>
        </p:spPr>
        <p:txBody>
          <a:bodyPr/>
          <a:lstStyle/>
          <a:p>
            <a:r>
              <a:rPr lang="en-US" smtClean="0">
                <a:latin typeface="Arial" pitchFamily="34" charset="0"/>
              </a:rPr>
              <a:t>16-</a:t>
            </a:r>
            <a:fld id="{D2C7B03F-20D4-4222-958D-261FEB209C17}" type="slidenum">
              <a:rPr lang="en-US" smtClean="0">
                <a:latin typeface="Arial" pitchFamily="34" charset="0"/>
              </a:rPr>
              <a:pPr/>
              <a:t>44</a:t>
            </a:fld>
            <a:endParaRPr lang="en-US" smtClean="0">
              <a:latin typeface="Arial" pitchFamily="34" charset="0"/>
            </a:endParaRPr>
          </a:p>
        </p:txBody>
      </p:sp>
      <p:sp>
        <p:nvSpPr>
          <p:cNvPr id="47107" name="Rectangle 2"/>
          <p:cNvSpPr>
            <a:spLocks noGrp="1" noChangeArrowheads="1"/>
          </p:cNvSpPr>
          <p:nvPr>
            <p:ph type="title"/>
          </p:nvPr>
        </p:nvSpPr>
        <p:spPr/>
        <p:txBody>
          <a:bodyPr/>
          <a:lstStyle/>
          <a:p>
            <a:pPr eaLnBrk="1" hangingPunct="1"/>
            <a:r>
              <a:rPr lang="en-US" smtClean="0"/>
              <a:t>Inner (Internal) Ear</a:t>
            </a:r>
          </a:p>
        </p:txBody>
      </p:sp>
      <p:sp>
        <p:nvSpPr>
          <p:cNvPr id="47108" name="Rectangle 3"/>
          <p:cNvSpPr>
            <a:spLocks noGrp="1" noChangeArrowheads="1"/>
          </p:cNvSpPr>
          <p:nvPr>
            <p:ph type="body" idx="1"/>
          </p:nvPr>
        </p:nvSpPr>
        <p:spPr>
          <a:xfrm>
            <a:off x="346075" y="1098550"/>
            <a:ext cx="8589963" cy="2057400"/>
          </a:xfrm>
        </p:spPr>
        <p:txBody>
          <a:bodyPr/>
          <a:lstStyle/>
          <a:p>
            <a:pPr eaLnBrk="1" hangingPunct="1">
              <a:lnSpc>
                <a:spcPct val="80000"/>
              </a:lnSpc>
            </a:pPr>
            <a:r>
              <a:rPr lang="en-US" sz="2800" smtClean="0"/>
              <a:t>bony labyrinth </a:t>
            </a:r>
            <a:r>
              <a:rPr lang="en-US" sz="2800" b="0" smtClean="0"/>
              <a:t>- passageways in temporal bone</a:t>
            </a:r>
          </a:p>
          <a:p>
            <a:pPr eaLnBrk="1" hangingPunct="1">
              <a:lnSpc>
                <a:spcPct val="80000"/>
              </a:lnSpc>
            </a:pPr>
            <a:r>
              <a:rPr lang="en-US" sz="2800" smtClean="0"/>
              <a:t>membranous labyrinth </a:t>
            </a:r>
            <a:r>
              <a:rPr lang="en-US" sz="2800" b="0" smtClean="0"/>
              <a:t>- fleshy tubes lining the bony labyrinth</a:t>
            </a:r>
          </a:p>
          <a:p>
            <a:pPr lvl="1" eaLnBrk="1" hangingPunct="1">
              <a:lnSpc>
                <a:spcPct val="80000"/>
              </a:lnSpc>
            </a:pPr>
            <a:r>
              <a:rPr lang="en-US" sz="2400" b="0" smtClean="0"/>
              <a:t>filled with </a:t>
            </a:r>
            <a:r>
              <a:rPr lang="en-US" sz="2400" smtClean="0"/>
              <a:t>endolymph</a:t>
            </a:r>
            <a:r>
              <a:rPr lang="en-US" sz="2400" b="0" smtClean="0"/>
              <a:t> - similar to intracellular fluid</a:t>
            </a:r>
          </a:p>
          <a:p>
            <a:pPr lvl="1" eaLnBrk="1" hangingPunct="1">
              <a:lnSpc>
                <a:spcPct val="80000"/>
              </a:lnSpc>
            </a:pPr>
            <a:r>
              <a:rPr lang="en-US" sz="2400" b="0" smtClean="0"/>
              <a:t>floating in </a:t>
            </a:r>
            <a:r>
              <a:rPr lang="en-US" sz="2400" smtClean="0"/>
              <a:t>perilymph</a:t>
            </a:r>
            <a:r>
              <a:rPr lang="en-US" sz="2400" b="0" smtClean="0"/>
              <a:t> - similar to cerebrospinal fluid</a:t>
            </a:r>
          </a:p>
          <a:p>
            <a:pPr eaLnBrk="1" hangingPunct="1">
              <a:lnSpc>
                <a:spcPct val="80000"/>
              </a:lnSpc>
            </a:pPr>
            <a:endParaRPr lang="en-US" sz="2800" smtClean="0"/>
          </a:p>
        </p:txBody>
      </p:sp>
      <p:sp>
        <p:nvSpPr>
          <p:cNvPr id="47109" name="Text Box 23"/>
          <p:cNvSpPr txBox="1">
            <a:spLocks noChangeArrowheads="1"/>
          </p:cNvSpPr>
          <p:nvPr/>
        </p:nvSpPr>
        <p:spPr bwMode="auto">
          <a:xfrm>
            <a:off x="7031038" y="4211638"/>
            <a:ext cx="1943100" cy="427037"/>
          </a:xfrm>
          <a:prstGeom prst="rect">
            <a:avLst/>
          </a:prstGeom>
          <a:noFill/>
          <a:ln w="9525" algn="ctr">
            <a:noFill/>
            <a:miter lim="800000"/>
            <a:headEnd/>
            <a:tailEnd/>
          </a:ln>
        </p:spPr>
        <p:txBody>
          <a:bodyPr>
            <a:spAutoFit/>
          </a:bodyPr>
          <a:lstStyle/>
          <a:p>
            <a:pPr>
              <a:spcBef>
                <a:spcPct val="50000"/>
              </a:spcBef>
            </a:pPr>
            <a:r>
              <a:rPr lang="en-US" sz="2200"/>
              <a:t>Figure 16.12c</a:t>
            </a:r>
          </a:p>
        </p:txBody>
      </p:sp>
      <p:pic>
        <p:nvPicPr>
          <p:cNvPr id="47110" name="Picture 3" descr="sal25693_16_12c"/>
          <p:cNvPicPr>
            <a:picLocks noChangeAspect="1" noChangeArrowheads="1"/>
          </p:cNvPicPr>
          <p:nvPr/>
        </p:nvPicPr>
        <p:blipFill>
          <a:blip r:embed="rId2" cstate="print"/>
          <a:srcRect/>
          <a:stretch>
            <a:fillRect/>
          </a:stretch>
        </p:blipFill>
        <p:spPr bwMode="auto">
          <a:xfrm>
            <a:off x="2698750" y="3328988"/>
            <a:ext cx="3678238" cy="3105150"/>
          </a:xfrm>
          <a:prstGeom prst="rect">
            <a:avLst/>
          </a:prstGeom>
          <a:noFill/>
          <a:ln w="9525">
            <a:noFill/>
            <a:miter lim="800000"/>
            <a:headEnd/>
            <a:tailEnd/>
          </a:ln>
        </p:spPr>
      </p:pic>
      <p:sp>
        <p:nvSpPr>
          <p:cNvPr id="47111" name="Rectangle 4"/>
          <p:cNvSpPr>
            <a:spLocks noChangeArrowheads="1"/>
          </p:cNvSpPr>
          <p:nvPr/>
        </p:nvSpPr>
        <p:spPr bwMode="auto">
          <a:xfrm>
            <a:off x="6605588" y="4903788"/>
            <a:ext cx="711200" cy="122237"/>
          </a:xfrm>
          <a:prstGeom prst="rect">
            <a:avLst/>
          </a:prstGeom>
          <a:noFill/>
          <a:ln w="9525">
            <a:noFill/>
            <a:miter lim="800000"/>
            <a:headEnd/>
            <a:tailEnd/>
          </a:ln>
        </p:spPr>
        <p:txBody>
          <a:bodyPr wrap="none" lIns="0" tIns="0" rIns="0" bIns="0">
            <a:spAutoFit/>
          </a:bodyPr>
          <a:lstStyle/>
          <a:p>
            <a:r>
              <a:rPr lang="en-US" sz="800" b="1">
                <a:solidFill>
                  <a:srgbClr val="000000"/>
                </a:solidFill>
              </a:rPr>
              <a:t>Scala vestibuli</a:t>
            </a:r>
            <a:endParaRPr lang="en-US" sz="800" b="1"/>
          </a:p>
        </p:txBody>
      </p:sp>
      <p:sp>
        <p:nvSpPr>
          <p:cNvPr id="47112" name="Rectangle 5"/>
          <p:cNvSpPr>
            <a:spLocks noChangeArrowheads="1"/>
          </p:cNvSpPr>
          <p:nvPr/>
        </p:nvSpPr>
        <p:spPr bwMode="auto">
          <a:xfrm>
            <a:off x="6605588" y="5095875"/>
            <a:ext cx="687387" cy="122238"/>
          </a:xfrm>
          <a:prstGeom prst="rect">
            <a:avLst/>
          </a:prstGeom>
          <a:noFill/>
          <a:ln w="9525">
            <a:noFill/>
            <a:miter lim="800000"/>
            <a:headEnd/>
            <a:tailEnd/>
          </a:ln>
        </p:spPr>
        <p:txBody>
          <a:bodyPr wrap="none" lIns="0" tIns="0" rIns="0" bIns="0">
            <a:spAutoFit/>
          </a:bodyPr>
          <a:lstStyle/>
          <a:p>
            <a:r>
              <a:rPr lang="en-US" sz="800" b="1">
                <a:solidFill>
                  <a:srgbClr val="000000"/>
                </a:solidFill>
              </a:rPr>
              <a:t>Scala tympani</a:t>
            </a:r>
            <a:endParaRPr lang="en-US" sz="800" b="1"/>
          </a:p>
        </p:txBody>
      </p:sp>
      <p:sp>
        <p:nvSpPr>
          <p:cNvPr id="47113" name="Rectangle 6"/>
          <p:cNvSpPr>
            <a:spLocks noChangeArrowheads="1"/>
          </p:cNvSpPr>
          <p:nvPr/>
        </p:nvSpPr>
        <p:spPr bwMode="auto">
          <a:xfrm>
            <a:off x="6665913" y="5278438"/>
            <a:ext cx="679450" cy="122237"/>
          </a:xfrm>
          <a:prstGeom prst="rect">
            <a:avLst/>
          </a:prstGeom>
          <a:noFill/>
          <a:ln w="9525">
            <a:noFill/>
            <a:miter lim="800000"/>
            <a:headEnd/>
            <a:tailEnd/>
          </a:ln>
        </p:spPr>
        <p:txBody>
          <a:bodyPr wrap="none" lIns="0" tIns="0" rIns="0" bIns="0">
            <a:spAutoFit/>
          </a:bodyPr>
          <a:lstStyle/>
          <a:p>
            <a:r>
              <a:rPr lang="en-US" sz="800" b="1">
                <a:solidFill>
                  <a:srgbClr val="000000"/>
                </a:solidFill>
              </a:rPr>
              <a:t>Cochlear duct</a:t>
            </a:r>
            <a:endParaRPr lang="en-US" sz="800" b="1"/>
          </a:p>
        </p:txBody>
      </p:sp>
      <p:sp>
        <p:nvSpPr>
          <p:cNvPr id="47114" name="Rectangle 7"/>
          <p:cNvSpPr>
            <a:spLocks noChangeArrowheads="1"/>
          </p:cNvSpPr>
          <p:nvPr/>
        </p:nvSpPr>
        <p:spPr bwMode="auto">
          <a:xfrm>
            <a:off x="6684963" y="5938838"/>
            <a:ext cx="317500" cy="122237"/>
          </a:xfrm>
          <a:prstGeom prst="rect">
            <a:avLst/>
          </a:prstGeom>
          <a:noFill/>
          <a:ln w="9525">
            <a:noFill/>
            <a:miter lim="800000"/>
            <a:headEnd/>
            <a:tailEnd/>
          </a:ln>
        </p:spPr>
        <p:txBody>
          <a:bodyPr wrap="none" lIns="0" tIns="0" rIns="0" bIns="0">
            <a:spAutoFit/>
          </a:bodyPr>
          <a:lstStyle/>
          <a:p>
            <a:r>
              <a:rPr lang="en-US" sz="800" b="1">
                <a:solidFill>
                  <a:srgbClr val="000000"/>
                </a:solidFill>
              </a:rPr>
              <a:t>Utricle</a:t>
            </a:r>
            <a:endParaRPr lang="en-US" sz="800" b="1"/>
          </a:p>
        </p:txBody>
      </p:sp>
      <p:sp>
        <p:nvSpPr>
          <p:cNvPr id="47115" name="Rectangle 8"/>
          <p:cNvSpPr>
            <a:spLocks noChangeArrowheads="1"/>
          </p:cNvSpPr>
          <p:nvPr/>
        </p:nvSpPr>
        <p:spPr bwMode="auto">
          <a:xfrm>
            <a:off x="1628775" y="5395913"/>
            <a:ext cx="401638" cy="122237"/>
          </a:xfrm>
          <a:prstGeom prst="rect">
            <a:avLst/>
          </a:prstGeom>
          <a:noFill/>
          <a:ln w="9525">
            <a:noFill/>
            <a:miter lim="800000"/>
            <a:headEnd/>
            <a:tailEnd/>
          </a:ln>
        </p:spPr>
        <p:txBody>
          <a:bodyPr wrap="none" lIns="0" tIns="0" rIns="0" bIns="0">
            <a:spAutoFit/>
          </a:bodyPr>
          <a:lstStyle/>
          <a:p>
            <a:r>
              <a:rPr lang="en-US" sz="800" b="1">
                <a:solidFill>
                  <a:srgbClr val="000000"/>
                </a:solidFill>
              </a:rPr>
              <a:t>Ampulla</a:t>
            </a:r>
            <a:endParaRPr lang="en-US" sz="800" b="1"/>
          </a:p>
        </p:txBody>
      </p:sp>
      <p:sp>
        <p:nvSpPr>
          <p:cNvPr id="47116" name="Rectangle 9"/>
          <p:cNvSpPr>
            <a:spLocks noChangeArrowheads="1"/>
          </p:cNvSpPr>
          <p:nvPr/>
        </p:nvSpPr>
        <p:spPr bwMode="auto">
          <a:xfrm>
            <a:off x="1628775" y="5202238"/>
            <a:ext cx="9048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Semicircular canal</a:t>
            </a:r>
            <a:endParaRPr lang="en-US" sz="800" b="1"/>
          </a:p>
        </p:txBody>
      </p:sp>
      <p:sp>
        <p:nvSpPr>
          <p:cNvPr id="47117" name="Rectangle 10"/>
          <p:cNvSpPr>
            <a:spLocks noChangeArrowheads="1"/>
          </p:cNvSpPr>
          <p:nvPr/>
        </p:nvSpPr>
        <p:spPr bwMode="auto">
          <a:xfrm>
            <a:off x="1760538" y="4573588"/>
            <a:ext cx="4476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Posterior</a:t>
            </a:r>
            <a:endParaRPr lang="en-US" sz="800" b="1"/>
          </a:p>
        </p:txBody>
      </p:sp>
      <p:sp>
        <p:nvSpPr>
          <p:cNvPr id="47118" name="Rectangle 11"/>
          <p:cNvSpPr>
            <a:spLocks noChangeArrowheads="1"/>
          </p:cNvSpPr>
          <p:nvPr/>
        </p:nvSpPr>
        <p:spPr bwMode="auto">
          <a:xfrm>
            <a:off x="1760538" y="4156075"/>
            <a:ext cx="395287" cy="122238"/>
          </a:xfrm>
          <a:prstGeom prst="rect">
            <a:avLst/>
          </a:prstGeom>
          <a:noFill/>
          <a:ln w="9525">
            <a:noFill/>
            <a:miter lim="800000"/>
            <a:headEnd/>
            <a:tailEnd/>
          </a:ln>
        </p:spPr>
        <p:txBody>
          <a:bodyPr wrap="none" lIns="0" tIns="0" rIns="0" bIns="0">
            <a:spAutoFit/>
          </a:bodyPr>
          <a:lstStyle/>
          <a:p>
            <a:r>
              <a:rPr lang="en-US" sz="800" b="1">
                <a:solidFill>
                  <a:srgbClr val="000000"/>
                </a:solidFill>
              </a:rPr>
              <a:t>Anterior</a:t>
            </a:r>
            <a:endParaRPr lang="en-US" sz="800" b="1"/>
          </a:p>
        </p:txBody>
      </p:sp>
      <p:sp>
        <p:nvSpPr>
          <p:cNvPr id="47119" name="Rectangle 12"/>
          <p:cNvSpPr>
            <a:spLocks noChangeArrowheads="1"/>
          </p:cNvSpPr>
          <p:nvPr/>
        </p:nvSpPr>
        <p:spPr bwMode="auto">
          <a:xfrm>
            <a:off x="1628775" y="3984625"/>
            <a:ext cx="947738" cy="122238"/>
          </a:xfrm>
          <a:prstGeom prst="rect">
            <a:avLst/>
          </a:prstGeom>
          <a:noFill/>
          <a:ln w="9525">
            <a:noFill/>
            <a:miter lim="800000"/>
            <a:headEnd/>
            <a:tailEnd/>
          </a:ln>
        </p:spPr>
        <p:txBody>
          <a:bodyPr wrap="none" lIns="0" tIns="0" rIns="0" bIns="0">
            <a:spAutoFit/>
          </a:bodyPr>
          <a:lstStyle/>
          <a:p>
            <a:r>
              <a:rPr lang="en-US" sz="800" b="1">
                <a:solidFill>
                  <a:srgbClr val="000000"/>
                </a:solidFill>
              </a:rPr>
              <a:t>Semicircular ducts:</a:t>
            </a:r>
            <a:endParaRPr lang="en-US" sz="800" b="1"/>
          </a:p>
        </p:txBody>
      </p:sp>
      <p:sp>
        <p:nvSpPr>
          <p:cNvPr id="47120" name="Rectangle 13"/>
          <p:cNvSpPr>
            <a:spLocks noChangeArrowheads="1"/>
          </p:cNvSpPr>
          <p:nvPr/>
        </p:nvSpPr>
        <p:spPr bwMode="auto">
          <a:xfrm>
            <a:off x="6605588" y="3911600"/>
            <a:ext cx="538162" cy="122238"/>
          </a:xfrm>
          <a:prstGeom prst="rect">
            <a:avLst/>
          </a:prstGeom>
          <a:noFill/>
          <a:ln w="9525">
            <a:noFill/>
            <a:miter lim="800000"/>
            <a:headEnd/>
            <a:tailEnd/>
          </a:ln>
        </p:spPr>
        <p:txBody>
          <a:bodyPr wrap="none" lIns="0" tIns="0" rIns="0" bIns="0">
            <a:spAutoFit/>
          </a:bodyPr>
          <a:lstStyle/>
          <a:p>
            <a:r>
              <a:rPr lang="en-US" sz="800" b="1">
                <a:solidFill>
                  <a:srgbClr val="000000"/>
                </a:solidFill>
              </a:rPr>
              <a:t>Dura mater</a:t>
            </a:r>
            <a:endParaRPr lang="en-US" sz="800" b="1"/>
          </a:p>
        </p:txBody>
      </p:sp>
      <p:sp>
        <p:nvSpPr>
          <p:cNvPr id="47121" name="Rectangle 14"/>
          <p:cNvSpPr>
            <a:spLocks noChangeArrowheads="1"/>
          </p:cNvSpPr>
          <p:nvPr/>
        </p:nvSpPr>
        <p:spPr bwMode="auto">
          <a:xfrm>
            <a:off x="6684963" y="5778500"/>
            <a:ext cx="3873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Saccule</a:t>
            </a:r>
            <a:endParaRPr lang="en-US" sz="800" b="1"/>
          </a:p>
        </p:txBody>
      </p:sp>
      <p:sp>
        <p:nvSpPr>
          <p:cNvPr id="47122" name="Rectangle 15"/>
          <p:cNvSpPr>
            <a:spLocks noChangeArrowheads="1"/>
          </p:cNvSpPr>
          <p:nvPr/>
        </p:nvSpPr>
        <p:spPr bwMode="auto">
          <a:xfrm>
            <a:off x="1760538" y="4984750"/>
            <a:ext cx="334962" cy="122238"/>
          </a:xfrm>
          <a:prstGeom prst="rect">
            <a:avLst/>
          </a:prstGeom>
          <a:noFill/>
          <a:ln w="9525">
            <a:noFill/>
            <a:miter lim="800000"/>
            <a:headEnd/>
            <a:tailEnd/>
          </a:ln>
        </p:spPr>
        <p:txBody>
          <a:bodyPr wrap="none" lIns="0" tIns="0" rIns="0" bIns="0">
            <a:spAutoFit/>
          </a:bodyPr>
          <a:lstStyle/>
          <a:p>
            <a:r>
              <a:rPr lang="en-US" sz="800" b="1">
                <a:solidFill>
                  <a:srgbClr val="000000"/>
                </a:solidFill>
              </a:rPr>
              <a:t>Lateral</a:t>
            </a:r>
            <a:endParaRPr lang="en-US" sz="800" b="1"/>
          </a:p>
        </p:txBody>
      </p:sp>
      <p:sp>
        <p:nvSpPr>
          <p:cNvPr id="47123" name="Rectangle 16"/>
          <p:cNvSpPr>
            <a:spLocks noChangeArrowheads="1"/>
          </p:cNvSpPr>
          <p:nvPr/>
        </p:nvSpPr>
        <p:spPr bwMode="auto">
          <a:xfrm>
            <a:off x="2844800" y="6589713"/>
            <a:ext cx="1238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(c)</a:t>
            </a:r>
            <a:endParaRPr lang="en-US" sz="800" b="1"/>
          </a:p>
        </p:txBody>
      </p:sp>
      <p:sp>
        <p:nvSpPr>
          <p:cNvPr id="47124" name="Line 17"/>
          <p:cNvSpPr>
            <a:spLocks noChangeShapeType="1"/>
          </p:cNvSpPr>
          <p:nvPr/>
        </p:nvSpPr>
        <p:spPr bwMode="auto">
          <a:xfrm>
            <a:off x="4841875" y="3646488"/>
            <a:ext cx="1738313" cy="0"/>
          </a:xfrm>
          <a:prstGeom prst="line">
            <a:avLst/>
          </a:prstGeom>
          <a:noFill/>
          <a:ln w="22225">
            <a:solidFill>
              <a:srgbClr val="FFFFFF"/>
            </a:solidFill>
            <a:round/>
            <a:headEnd/>
            <a:tailEnd/>
          </a:ln>
        </p:spPr>
        <p:txBody>
          <a:bodyPr/>
          <a:lstStyle/>
          <a:p>
            <a:endParaRPr lang="en-US"/>
          </a:p>
        </p:txBody>
      </p:sp>
      <p:sp>
        <p:nvSpPr>
          <p:cNvPr id="47125" name="Line 18"/>
          <p:cNvSpPr>
            <a:spLocks noChangeShapeType="1"/>
          </p:cNvSpPr>
          <p:nvPr/>
        </p:nvSpPr>
        <p:spPr bwMode="auto">
          <a:xfrm>
            <a:off x="5969000" y="3990975"/>
            <a:ext cx="619125" cy="0"/>
          </a:xfrm>
          <a:prstGeom prst="line">
            <a:avLst/>
          </a:prstGeom>
          <a:noFill/>
          <a:ln w="22225">
            <a:solidFill>
              <a:srgbClr val="FFFFFF"/>
            </a:solidFill>
            <a:round/>
            <a:headEnd/>
            <a:tailEnd/>
          </a:ln>
        </p:spPr>
        <p:txBody>
          <a:bodyPr/>
          <a:lstStyle/>
          <a:p>
            <a:endParaRPr lang="en-US"/>
          </a:p>
        </p:txBody>
      </p:sp>
      <p:sp>
        <p:nvSpPr>
          <p:cNvPr id="47126" name="Line 19"/>
          <p:cNvSpPr>
            <a:spLocks noChangeShapeType="1"/>
          </p:cNvSpPr>
          <p:nvPr/>
        </p:nvSpPr>
        <p:spPr bwMode="auto">
          <a:xfrm>
            <a:off x="6067425" y="5164138"/>
            <a:ext cx="509588" cy="1587"/>
          </a:xfrm>
          <a:prstGeom prst="line">
            <a:avLst/>
          </a:prstGeom>
          <a:noFill/>
          <a:ln w="22225">
            <a:solidFill>
              <a:srgbClr val="FFFFFF"/>
            </a:solidFill>
            <a:round/>
            <a:headEnd/>
            <a:tailEnd/>
          </a:ln>
        </p:spPr>
        <p:txBody>
          <a:bodyPr/>
          <a:lstStyle/>
          <a:p>
            <a:endParaRPr lang="en-US"/>
          </a:p>
        </p:txBody>
      </p:sp>
      <p:sp>
        <p:nvSpPr>
          <p:cNvPr id="47127" name="Line 20"/>
          <p:cNvSpPr>
            <a:spLocks noChangeShapeType="1"/>
          </p:cNvSpPr>
          <p:nvPr/>
        </p:nvSpPr>
        <p:spPr bwMode="auto">
          <a:xfrm>
            <a:off x="5881688" y="4979988"/>
            <a:ext cx="698500" cy="1587"/>
          </a:xfrm>
          <a:prstGeom prst="line">
            <a:avLst/>
          </a:prstGeom>
          <a:noFill/>
          <a:ln w="22225">
            <a:solidFill>
              <a:srgbClr val="FFFFFF"/>
            </a:solidFill>
            <a:round/>
            <a:headEnd/>
            <a:tailEnd/>
          </a:ln>
        </p:spPr>
        <p:txBody>
          <a:bodyPr/>
          <a:lstStyle/>
          <a:p>
            <a:endParaRPr lang="en-US"/>
          </a:p>
        </p:txBody>
      </p:sp>
      <p:sp>
        <p:nvSpPr>
          <p:cNvPr id="47128" name="Freeform 21"/>
          <p:cNvSpPr>
            <a:spLocks/>
          </p:cNvSpPr>
          <p:nvPr/>
        </p:nvSpPr>
        <p:spPr bwMode="auto">
          <a:xfrm>
            <a:off x="4797425" y="5141913"/>
            <a:ext cx="1868488" cy="700087"/>
          </a:xfrm>
          <a:custGeom>
            <a:avLst/>
            <a:gdLst>
              <a:gd name="T0" fmla="*/ 0 w 1737"/>
              <a:gd name="T1" fmla="*/ 0 h 650"/>
              <a:gd name="T2" fmla="*/ 2147483647 w 1737"/>
              <a:gd name="T3" fmla="*/ 2147483647 h 650"/>
              <a:gd name="T4" fmla="*/ 2147483647 w 1737"/>
              <a:gd name="T5" fmla="*/ 2147483647 h 650"/>
              <a:gd name="T6" fmla="*/ 0 60000 65536"/>
              <a:gd name="T7" fmla="*/ 0 60000 65536"/>
              <a:gd name="T8" fmla="*/ 0 60000 65536"/>
              <a:gd name="T9" fmla="*/ 0 w 1737"/>
              <a:gd name="T10" fmla="*/ 0 h 650"/>
              <a:gd name="T11" fmla="*/ 1737 w 1737"/>
              <a:gd name="T12" fmla="*/ 650 h 650"/>
            </a:gdLst>
            <a:ahLst/>
            <a:cxnLst>
              <a:cxn ang="T6">
                <a:pos x="T0" y="T1"/>
              </a:cxn>
              <a:cxn ang="T7">
                <a:pos x="T2" y="T3"/>
              </a:cxn>
              <a:cxn ang="T8">
                <a:pos x="T4" y="T5"/>
              </a:cxn>
            </a:cxnLst>
            <a:rect l="T9" t="T10" r="T11" b="T12"/>
            <a:pathLst>
              <a:path w="1737" h="650">
                <a:moveTo>
                  <a:pt x="0" y="0"/>
                </a:moveTo>
                <a:lnTo>
                  <a:pt x="1499" y="650"/>
                </a:lnTo>
                <a:lnTo>
                  <a:pt x="1737" y="650"/>
                </a:lnTo>
              </a:path>
            </a:pathLst>
          </a:custGeom>
          <a:noFill/>
          <a:ln w="22225">
            <a:solidFill>
              <a:srgbClr val="FFFFFF"/>
            </a:solidFill>
            <a:round/>
            <a:headEnd/>
            <a:tailEnd/>
          </a:ln>
        </p:spPr>
        <p:txBody>
          <a:bodyPr/>
          <a:lstStyle/>
          <a:p>
            <a:endParaRPr lang="en-US" sz="800">
              <a:latin typeface="Times New Roman" pitchFamily="18" charset="0"/>
            </a:endParaRPr>
          </a:p>
        </p:txBody>
      </p:sp>
      <p:sp>
        <p:nvSpPr>
          <p:cNvPr id="47129" name="Freeform 22"/>
          <p:cNvSpPr>
            <a:spLocks/>
          </p:cNvSpPr>
          <p:nvPr/>
        </p:nvSpPr>
        <p:spPr bwMode="auto">
          <a:xfrm>
            <a:off x="4216400" y="5126038"/>
            <a:ext cx="2452688" cy="869950"/>
          </a:xfrm>
          <a:custGeom>
            <a:avLst/>
            <a:gdLst>
              <a:gd name="T0" fmla="*/ 0 w 2280"/>
              <a:gd name="T1" fmla="*/ 0 h 809"/>
              <a:gd name="T2" fmla="*/ 2147483647 w 2280"/>
              <a:gd name="T3" fmla="*/ 2147483647 h 809"/>
              <a:gd name="T4" fmla="*/ 2147483647 w 2280"/>
              <a:gd name="T5" fmla="*/ 2147483647 h 809"/>
              <a:gd name="T6" fmla="*/ 0 60000 65536"/>
              <a:gd name="T7" fmla="*/ 0 60000 65536"/>
              <a:gd name="T8" fmla="*/ 0 60000 65536"/>
              <a:gd name="T9" fmla="*/ 0 w 2280"/>
              <a:gd name="T10" fmla="*/ 0 h 809"/>
              <a:gd name="T11" fmla="*/ 2280 w 2280"/>
              <a:gd name="T12" fmla="*/ 809 h 809"/>
            </a:gdLst>
            <a:ahLst/>
            <a:cxnLst>
              <a:cxn ang="T6">
                <a:pos x="T0" y="T1"/>
              </a:cxn>
              <a:cxn ang="T7">
                <a:pos x="T2" y="T3"/>
              </a:cxn>
              <a:cxn ang="T8">
                <a:pos x="T4" y="T5"/>
              </a:cxn>
            </a:cxnLst>
            <a:rect l="T9" t="T10" r="T11" b="T12"/>
            <a:pathLst>
              <a:path w="2280" h="809">
                <a:moveTo>
                  <a:pt x="0" y="0"/>
                </a:moveTo>
                <a:lnTo>
                  <a:pt x="2047" y="809"/>
                </a:lnTo>
                <a:lnTo>
                  <a:pt x="2280" y="809"/>
                </a:lnTo>
              </a:path>
            </a:pathLst>
          </a:custGeom>
          <a:noFill/>
          <a:ln w="22225">
            <a:solidFill>
              <a:srgbClr val="FFFFFF"/>
            </a:solidFill>
            <a:round/>
            <a:headEnd/>
            <a:tailEnd/>
          </a:ln>
        </p:spPr>
        <p:txBody>
          <a:bodyPr/>
          <a:lstStyle/>
          <a:p>
            <a:endParaRPr lang="en-US" sz="800">
              <a:latin typeface="Times New Roman" pitchFamily="18" charset="0"/>
            </a:endParaRPr>
          </a:p>
        </p:txBody>
      </p:sp>
      <p:sp>
        <p:nvSpPr>
          <p:cNvPr id="47130" name="Line 23"/>
          <p:cNvSpPr>
            <a:spLocks noChangeShapeType="1"/>
          </p:cNvSpPr>
          <p:nvPr/>
        </p:nvSpPr>
        <p:spPr bwMode="auto">
          <a:xfrm>
            <a:off x="2227263" y="4240213"/>
            <a:ext cx="1747837" cy="1587"/>
          </a:xfrm>
          <a:prstGeom prst="line">
            <a:avLst/>
          </a:prstGeom>
          <a:noFill/>
          <a:ln w="22225">
            <a:solidFill>
              <a:srgbClr val="FFFFFF"/>
            </a:solidFill>
            <a:round/>
            <a:headEnd/>
            <a:tailEnd/>
          </a:ln>
        </p:spPr>
        <p:txBody>
          <a:bodyPr/>
          <a:lstStyle/>
          <a:p>
            <a:endParaRPr lang="en-US"/>
          </a:p>
        </p:txBody>
      </p:sp>
      <p:sp>
        <p:nvSpPr>
          <p:cNvPr id="47131" name="Line 24"/>
          <p:cNvSpPr>
            <a:spLocks noChangeShapeType="1"/>
          </p:cNvSpPr>
          <p:nvPr/>
        </p:nvSpPr>
        <p:spPr bwMode="auto">
          <a:xfrm flipH="1">
            <a:off x="2190750" y="5053013"/>
            <a:ext cx="1117600" cy="1587"/>
          </a:xfrm>
          <a:prstGeom prst="line">
            <a:avLst/>
          </a:prstGeom>
          <a:noFill/>
          <a:ln w="22225">
            <a:solidFill>
              <a:srgbClr val="FFFFFF"/>
            </a:solidFill>
            <a:round/>
            <a:headEnd/>
            <a:tailEnd/>
          </a:ln>
        </p:spPr>
        <p:txBody>
          <a:bodyPr/>
          <a:lstStyle/>
          <a:p>
            <a:endParaRPr lang="en-US"/>
          </a:p>
        </p:txBody>
      </p:sp>
      <p:sp>
        <p:nvSpPr>
          <p:cNvPr id="47132" name="Line 25"/>
          <p:cNvSpPr>
            <a:spLocks noChangeShapeType="1"/>
          </p:cNvSpPr>
          <p:nvPr/>
        </p:nvSpPr>
        <p:spPr bwMode="auto">
          <a:xfrm flipH="1">
            <a:off x="2227263" y="6094413"/>
            <a:ext cx="1414462" cy="1587"/>
          </a:xfrm>
          <a:prstGeom prst="line">
            <a:avLst/>
          </a:prstGeom>
          <a:noFill/>
          <a:ln w="22225">
            <a:solidFill>
              <a:srgbClr val="FFFFFF"/>
            </a:solidFill>
            <a:round/>
            <a:headEnd/>
            <a:tailEnd/>
          </a:ln>
        </p:spPr>
        <p:txBody>
          <a:bodyPr/>
          <a:lstStyle/>
          <a:p>
            <a:endParaRPr lang="en-US"/>
          </a:p>
        </p:txBody>
      </p:sp>
      <p:sp>
        <p:nvSpPr>
          <p:cNvPr id="47133" name="Line 26"/>
          <p:cNvSpPr>
            <a:spLocks noChangeShapeType="1"/>
          </p:cNvSpPr>
          <p:nvPr/>
        </p:nvSpPr>
        <p:spPr bwMode="auto">
          <a:xfrm flipH="1">
            <a:off x="2536825" y="3795713"/>
            <a:ext cx="695325" cy="1587"/>
          </a:xfrm>
          <a:prstGeom prst="line">
            <a:avLst/>
          </a:prstGeom>
          <a:noFill/>
          <a:ln w="22225">
            <a:solidFill>
              <a:srgbClr val="FFFFFF"/>
            </a:solidFill>
            <a:round/>
            <a:headEnd/>
            <a:tailEnd/>
          </a:ln>
        </p:spPr>
        <p:txBody>
          <a:bodyPr/>
          <a:lstStyle/>
          <a:p>
            <a:endParaRPr lang="en-US"/>
          </a:p>
        </p:txBody>
      </p:sp>
      <p:sp>
        <p:nvSpPr>
          <p:cNvPr id="47134" name="Line 27"/>
          <p:cNvSpPr>
            <a:spLocks noChangeShapeType="1"/>
          </p:cNvSpPr>
          <p:nvPr/>
        </p:nvSpPr>
        <p:spPr bwMode="auto">
          <a:xfrm flipH="1">
            <a:off x="2311400" y="4648200"/>
            <a:ext cx="844550" cy="0"/>
          </a:xfrm>
          <a:prstGeom prst="line">
            <a:avLst/>
          </a:prstGeom>
          <a:noFill/>
          <a:ln w="22225">
            <a:solidFill>
              <a:srgbClr val="FFFFFF"/>
            </a:solidFill>
            <a:round/>
            <a:headEnd/>
            <a:tailEnd/>
          </a:ln>
        </p:spPr>
        <p:txBody>
          <a:bodyPr/>
          <a:lstStyle/>
          <a:p>
            <a:endParaRPr lang="en-US"/>
          </a:p>
        </p:txBody>
      </p:sp>
      <p:sp>
        <p:nvSpPr>
          <p:cNvPr id="47135" name="Line 28"/>
          <p:cNvSpPr>
            <a:spLocks noChangeShapeType="1"/>
          </p:cNvSpPr>
          <p:nvPr/>
        </p:nvSpPr>
        <p:spPr bwMode="auto">
          <a:xfrm flipH="1">
            <a:off x="2127250" y="5481638"/>
            <a:ext cx="1738313" cy="0"/>
          </a:xfrm>
          <a:prstGeom prst="line">
            <a:avLst/>
          </a:prstGeom>
          <a:noFill/>
          <a:ln w="22225">
            <a:solidFill>
              <a:srgbClr val="FFFFFF"/>
            </a:solidFill>
            <a:round/>
            <a:headEnd/>
            <a:tailEnd/>
          </a:ln>
        </p:spPr>
        <p:txBody>
          <a:bodyPr/>
          <a:lstStyle/>
          <a:p>
            <a:endParaRPr lang="en-US"/>
          </a:p>
        </p:txBody>
      </p:sp>
      <p:sp>
        <p:nvSpPr>
          <p:cNvPr id="47136" name="Line 29"/>
          <p:cNvSpPr>
            <a:spLocks noChangeShapeType="1"/>
          </p:cNvSpPr>
          <p:nvPr/>
        </p:nvSpPr>
        <p:spPr bwMode="auto">
          <a:xfrm>
            <a:off x="3922713" y="5313363"/>
            <a:ext cx="1587" cy="1587"/>
          </a:xfrm>
          <a:prstGeom prst="line">
            <a:avLst/>
          </a:prstGeom>
          <a:noFill/>
          <a:ln w="22225">
            <a:solidFill>
              <a:srgbClr val="FFFFFF"/>
            </a:solidFill>
            <a:round/>
            <a:headEnd/>
            <a:tailEnd/>
          </a:ln>
        </p:spPr>
        <p:txBody>
          <a:bodyPr/>
          <a:lstStyle/>
          <a:p>
            <a:endParaRPr lang="en-US"/>
          </a:p>
        </p:txBody>
      </p:sp>
      <p:sp>
        <p:nvSpPr>
          <p:cNvPr id="47137" name="Freeform 30"/>
          <p:cNvSpPr>
            <a:spLocks/>
          </p:cNvSpPr>
          <p:nvPr/>
        </p:nvSpPr>
        <p:spPr bwMode="auto">
          <a:xfrm>
            <a:off x="4103688" y="5641975"/>
            <a:ext cx="415925" cy="822325"/>
          </a:xfrm>
          <a:custGeom>
            <a:avLst/>
            <a:gdLst>
              <a:gd name="T0" fmla="*/ 2147483647 w 387"/>
              <a:gd name="T1" fmla="*/ 2147483647 h 764"/>
              <a:gd name="T2" fmla="*/ 2147483647 w 387"/>
              <a:gd name="T3" fmla="*/ 2147483647 h 764"/>
              <a:gd name="T4" fmla="*/ 0 w 387"/>
              <a:gd name="T5" fmla="*/ 0 h 764"/>
              <a:gd name="T6" fmla="*/ 0 60000 65536"/>
              <a:gd name="T7" fmla="*/ 0 60000 65536"/>
              <a:gd name="T8" fmla="*/ 0 60000 65536"/>
              <a:gd name="T9" fmla="*/ 0 w 387"/>
              <a:gd name="T10" fmla="*/ 0 h 764"/>
              <a:gd name="T11" fmla="*/ 387 w 387"/>
              <a:gd name="T12" fmla="*/ 764 h 764"/>
            </a:gdLst>
            <a:ahLst/>
            <a:cxnLst>
              <a:cxn ang="T6">
                <a:pos x="T0" y="T1"/>
              </a:cxn>
              <a:cxn ang="T7">
                <a:pos x="T2" y="T3"/>
              </a:cxn>
              <a:cxn ang="T8">
                <a:pos x="T4" y="T5"/>
              </a:cxn>
            </a:cxnLst>
            <a:rect l="T9" t="T10" r="T11" b="T12"/>
            <a:pathLst>
              <a:path w="387" h="764">
                <a:moveTo>
                  <a:pt x="387" y="764"/>
                </a:moveTo>
                <a:lnTo>
                  <a:pt x="222" y="764"/>
                </a:lnTo>
                <a:lnTo>
                  <a:pt x="0" y="0"/>
                </a:lnTo>
              </a:path>
            </a:pathLst>
          </a:custGeom>
          <a:noFill/>
          <a:ln w="22225">
            <a:solidFill>
              <a:srgbClr val="FFFFFF"/>
            </a:solidFill>
            <a:round/>
            <a:headEnd/>
            <a:tailEnd/>
          </a:ln>
        </p:spPr>
        <p:txBody>
          <a:bodyPr/>
          <a:lstStyle/>
          <a:p>
            <a:endParaRPr lang="en-US" sz="800">
              <a:latin typeface="Times New Roman" pitchFamily="18" charset="0"/>
            </a:endParaRPr>
          </a:p>
        </p:txBody>
      </p:sp>
      <p:sp>
        <p:nvSpPr>
          <p:cNvPr id="47138" name="Freeform 31"/>
          <p:cNvSpPr>
            <a:spLocks/>
          </p:cNvSpPr>
          <p:nvPr/>
        </p:nvSpPr>
        <p:spPr bwMode="auto">
          <a:xfrm>
            <a:off x="4389438" y="5770563"/>
            <a:ext cx="1284287" cy="690562"/>
          </a:xfrm>
          <a:custGeom>
            <a:avLst/>
            <a:gdLst>
              <a:gd name="T0" fmla="*/ 2147483647 w 1193"/>
              <a:gd name="T1" fmla="*/ 2147483647 h 642"/>
              <a:gd name="T2" fmla="*/ 2147483647 w 1193"/>
              <a:gd name="T3" fmla="*/ 2147483647 h 642"/>
              <a:gd name="T4" fmla="*/ 2147483647 w 1193"/>
              <a:gd name="T5" fmla="*/ 0 h 642"/>
              <a:gd name="T6" fmla="*/ 0 w 1193"/>
              <a:gd name="T7" fmla="*/ 0 h 642"/>
              <a:gd name="T8" fmla="*/ 0 60000 65536"/>
              <a:gd name="T9" fmla="*/ 0 60000 65536"/>
              <a:gd name="T10" fmla="*/ 0 60000 65536"/>
              <a:gd name="T11" fmla="*/ 0 60000 65536"/>
              <a:gd name="T12" fmla="*/ 0 w 1193"/>
              <a:gd name="T13" fmla="*/ 0 h 642"/>
              <a:gd name="T14" fmla="*/ 1193 w 1193"/>
              <a:gd name="T15" fmla="*/ 642 h 642"/>
            </a:gdLst>
            <a:ahLst/>
            <a:cxnLst>
              <a:cxn ang="T8">
                <a:pos x="T0" y="T1"/>
              </a:cxn>
              <a:cxn ang="T9">
                <a:pos x="T2" y="T3"/>
              </a:cxn>
              <a:cxn ang="T10">
                <a:pos x="T4" y="T5"/>
              </a:cxn>
              <a:cxn ang="T11">
                <a:pos x="T6" y="T7"/>
              </a:cxn>
            </a:cxnLst>
            <a:rect l="T12" t="T13" r="T14" b="T15"/>
            <a:pathLst>
              <a:path w="1193" h="642">
                <a:moveTo>
                  <a:pt x="1193" y="642"/>
                </a:moveTo>
                <a:lnTo>
                  <a:pt x="1039" y="642"/>
                </a:lnTo>
                <a:lnTo>
                  <a:pt x="102" y="0"/>
                </a:lnTo>
                <a:lnTo>
                  <a:pt x="0" y="0"/>
                </a:lnTo>
              </a:path>
            </a:pathLst>
          </a:custGeom>
          <a:noFill/>
          <a:ln w="22225">
            <a:solidFill>
              <a:srgbClr val="FFFFFF"/>
            </a:solidFill>
            <a:round/>
            <a:headEnd/>
            <a:tailEnd/>
          </a:ln>
        </p:spPr>
        <p:txBody>
          <a:bodyPr/>
          <a:lstStyle/>
          <a:p>
            <a:endParaRPr lang="en-US" sz="800">
              <a:latin typeface="Times New Roman" pitchFamily="18" charset="0"/>
            </a:endParaRPr>
          </a:p>
        </p:txBody>
      </p:sp>
      <p:sp>
        <p:nvSpPr>
          <p:cNvPr id="47139" name="Line 32"/>
          <p:cNvSpPr>
            <a:spLocks noChangeShapeType="1"/>
          </p:cNvSpPr>
          <p:nvPr/>
        </p:nvSpPr>
        <p:spPr bwMode="auto">
          <a:xfrm>
            <a:off x="5948363" y="5349875"/>
            <a:ext cx="690562" cy="1588"/>
          </a:xfrm>
          <a:prstGeom prst="line">
            <a:avLst/>
          </a:prstGeom>
          <a:noFill/>
          <a:ln w="22225">
            <a:solidFill>
              <a:srgbClr val="FFFFFF"/>
            </a:solidFill>
            <a:round/>
            <a:headEnd/>
            <a:tailEnd/>
          </a:ln>
        </p:spPr>
        <p:txBody>
          <a:bodyPr/>
          <a:lstStyle/>
          <a:p>
            <a:endParaRPr lang="en-US"/>
          </a:p>
        </p:txBody>
      </p:sp>
      <p:sp>
        <p:nvSpPr>
          <p:cNvPr id="47140" name="Line 33"/>
          <p:cNvSpPr>
            <a:spLocks noChangeShapeType="1"/>
          </p:cNvSpPr>
          <p:nvPr/>
        </p:nvSpPr>
        <p:spPr bwMode="auto">
          <a:xfrm>
            <a:off x="2663825" y="5273675"/>
            <a:ext cx="320675" cy="1588"/>
          </a:xfrm>
          <a:prstGeom prst="line">
            <a:avLst/>
          </a:prstGeom>
          <a:noFill/>
          <a:ln w="22225">
            <a:solidFill>
              <a:srgbClr val="FFFFFF"/>
            </a:solidFill>
            <a:round/>
            <a:headEnd/>
            <a:tailEnd/>
          </a:ln>
        </p:spPr>
        <p:txBody>
          <a:bodyPr/>
          <a:lstStyle/>
          <a:p>
            <a:endParaRPr lang="en-US"/>
          </a:p>
        </p:txBody>
      </p:sp>
      <p:sp>
        <p:nvSpPr>
          <p:cNvPr id="47141" name="Line 34"/>
          <p:cNvSpPr>
            <a:spLocks noChangeShapeType="1"/>
          </p:cNvSpPr>
          <p:nvPr/>
        </p:nvSpPr>
        <p:spPr bwMode="auto">
          <a:xfrm>
            <a:off x="4841875" y="3646488"/>
            <a:ext cx="1738313" cy="0"/>
          </a:xfrm>
          <a:prstGeom prst="line">
            <a:avLst/>
          </a:prstGeom>
          <a:noFill/>
          <a:ln w="14288">
            <a:solidFill>
              <a:srgbClr val="000000"/>
            </a:solidFill>
            <a:round/>
            <a:headEnd/>
            <a:tailEnd/>
          </a:ln>
        </p:spPr>
        <p:txBody>
          <a:bodyPr/>
          <a:lstStyle/>
          <a:p>
            <a:endParaRPr lang="en-US"/>
          </a:p>
        </p:txBody>
      </p:sp>
      <p:sp>
        <p:nvSpPr>
          <p:cNvPr id="47142" name="Line 35"/>
          <p:cNvSpPr>
            <a:spLocks noChangeShapeType="1"/>
          </p:cNvSpPr>
          <p:nvPr/>
        </p:nvSpPr>
        <p:spPr bwMode="auto">
          <a:xfrm>
            <a:off x="5969000" y="3990975"/>
            <a:ext cx="619125" cy="0"/>
          </a:xfrm>
          <a:prstGeom prst="line">
            <a:avLst/>
          </a:prstGeom>
          <a:noFill/>
          <a:ln w="14288">
            <a:solidFill>
              <a:srgbClr val="000000"/>
            </a:solidFill>
            <a:round/>
            <a:headEnd/>
            <a:tailEnd/>
          </a:ln>
        </p:spPr>
        <p:txBody>
          <a:bodyPr/>
          <a:lstStyle/>
          <a:p>
            <a:endParaRPr lang="en-US"/>
          </a:p>
        </p:txBody>
      </p:sp>
      <p:sp>
        <p:nvSpPr>
          <p:cNvPr id="47143" name="Line 36"/>
          <p:cNvSpPr>
            <a:spLocks noChangeShapeType="1"/>
          </p:cNvSpPr>
          <p:nvPr/>
        </p:nvSpPr>
        <p:spPr bwMode="auto">
          <a:xfrm>
            <a:off x="6067425" y="5164138"/>
            <a:ext cx="509588" cy="1587"/>
          </a:xfrm>
          <a:prstGeom prst="line">
            <a:avLst/>
          </a:prstGeom>
          <a:noFill/>
          <a:ln w="14288">
            <a:solidFill>
              <a:srgbClr val="000000"/>
            </a:solidFill>
            <a:round/>
            <a:headEnd/>
            <a:tailEnd/>
          </a:ln>
        </p:spPr>
        <p:txBody>
          <a:bodyPr/>
          <a:lstStyle/>
          <a:p>
            <a:endParaRPr lang="en-US"/>
          </a:p>
        </p:txBody>
      </p:sp>
      <p:sp>
        <p:nvSpPr>
          <p:cNvPr id="47144" name="Line 37"/>
          <p:cNvSpPr>
            <a:spLocks noChangeShapeType="1"/>
          </p:cNvSpPr>
          <p:nvPr/>
        </p:nvSpPr>
        <p:spPr bwMode="auto">
          <a:xfrm>
            <a:off x="5881688" y="4979988"/>
            <a:ext cx="698500" cy="1587"/>
          </a:xfrm>
          <a:prstGeom prst="line">
            <a:avLst/>
          </a:prstGeom>
          <a:noFill/>
          <a:ln w="14288">
            <a:solidFill>
              <a:srgbClr val="000000"/>
            </a:solidFill>
            <a:round/>
            <a:headEnd/>
            <a:tailEnd/>
          </a:ln>
        </p:spPr>
        <p:txBody>
          <a:bodyPr/>
          <a:lstStyle/>
          <a:p>
            <a:endParaRPr lang="en-US"/>
          </a:p>
        </p:txBody>
      </p:sp>
      <p:sp>
        <p:nvSpPr>
          <p:cNvPr id="47145" name="Freeform 38"/>
          <p:cNvSpPr>
            <a:spLocks/>
          </p:cNvSpPr>
          <p:nvPr/>
        </p:nvSpPr>
        <p:spPr bwMode="auto">
          <a:xfrm>
            <a:off x="4797425" y="5141913"/>
            <a:ext cx="1868488" cy="700087"/>
          </a:xfrm>
          <a:custGeom>
            <a:avLst/>
            <a:gdLst>
              <a:gd name="T0" fmla="*/ 0 w 1737"/>
              <a:gd name="T1" fmla="*/ 0 h 650"/>
              <a:gd name="T2" fmla="*/ 2147483647 w 1737"/>
              <a:gd name="T3" fmla="*/ 2147483647 h 650"/>
              <a:gd name="T4" fmla="*/ 2147483647 w 1737"/>
              <a:gd name="T5" fmla="*/ 2147483647 h 650"/>
              <a:gd name="T6" fmla="*/ 0 60000 65536"/>
              <a:gd name="T7" fmla="*/ 0 60000 65536"/>
              <a:gd name="T8" fmla="*/ 0 60000 65536"/>
              <a:gd name="T9" fmla="*/ 0 w 1737"/>
              <a:gd name="T10" fmla="*/ 0 h 650"/>
              <a:gd name="T11" fmla="*/ 1737 w 1737"/>
              <a:gd name="T12" fmla="*/ 650 h 650"/>
            </a:gdLst>
            <a:ahLst/>
            <a:cxnLst>
              <a:cxn ang="T6">
                <a:pos x="T0" y="T1"/>
              </a:cxn>
              <a:cxn ang="T7">
                <a:pos x="T2" y="T3"/>
              </a:cxn>
              <a:cxn ang="T8">
                <a:pos x="T4" y="T5"/>
              </a:cxn>
            </a:cxnLst>
            <a:rect l="T9" t="T10" r="T11" b="T12"/>
            <a:pathLst>
              <a:path w="1737" h="650">
                <a:moveTo>
                  <a:pt x="0" y="0"/>
                </a:moveTo>
                <a:lnTo>
                  <a:pt x="1499" y="650"/>
                </a:lnTo>
                <a:lnTo>
                  <a:pt x="1737" y="650"/>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47146" name="Freeform 39"/>
          <p:cNvSpPr>
            <a:spLocks/>
          </p:cNvSpPr>
          <p:nvPr/>
        </p:nvSpPr>
        <p:spPr bwMode="auto">
          <a:xfrm>
            <a:off x="4216400" y="5126038"/>
            <a:ext cx="2452688" cy="869950"/>
          </a:xfrm>
          <a:custGeom>
            <a:avLst/>
            <a:gdLst>
              <a:gd name="T0" fmla="*/ 0 w 2280"/>
              <a:gd name="T1" fmla="*/ 0 h 809"/>
              <a:gd name="T2" fmla="*/ 2147483647 w 2280"/>
              <a:gd name="T3" fmla="*/ 2147483647 h 809"/>
              <a:gd name="T4" fmla="*/ 2147483647 w 2280"/>
              <a:gd name="T5" fmla="*/ 2147483647 h 809"/>
              <a:gd name="T6" fmla="*/ 0 60000 65536"/>
              <a:gd name="T7" fmla="*/ 0 60000 65536"/>
              <a:gd name="T8" fmla="*/ 0 60000 65536"/>
              <a:gd name="T9" fmla="*/ 0 w 2280"/>
              <a:gd name="T10" fmla="*/ 0 h 809"/>
              <a:gd name="T11" fmla="*/ 2280 w 2280"/>
              <a:gd name="T12" fmla="*/ 809 h 809"/>
            </a:gdLst>
            <a:ahLst/>
            <a:cxnLst>
              <a:cxn ang="T6">
                <a:pos x="T0" y="T1"/>
              </a:cxn>
              <a:cxn ang="T7">
                <a:pos x="T2" y="T3"/>
              </a:cxn>
              <a:cxn ang="T8">
                <a:pos x="T4" y="T5"/>
              </a:cxn>
            </a:cxnLst>
            <a:rect l="T9" t="T10" r="T11" b="T12"/>
            <a:pathLst>
              <a:path w="2280" h="809">
                <a:moveTo>
                  <a:pt x="0" y="0"/>
                </a:moveTo>
                <a:lnTo>
                  <a:pt x="2047" y="809"/>
                </a:lnTo>
                <a:lnTo>
                  <a:pt x="2280" y="809"/>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47147" name="Line 40"/>
          <p:cNvSpPr>
            <a:spLocks noChangeShapeType="1"/>
          </p:cNvSpPr>
          <p:nvPr/>
        </p:nvSpPr>
        <p:spPr bwMode="auto">
          <a:xfrm>
            <a:off x="2227263" y="4240213"/>
            <a:ext cx="1747837" cy="1587"/>
          </a:xfrm>
          <a:prstGeom prst="line">
            <a:avLst/>
          </a:prstGeom>
          <a:noFill/>
          <a:ln w="14288">
            <a:solidFill>
              <a:srgbClr val="000000"/>
            </a:solidFill>
            <a:round/>
            <a:headEnd/>
            <a:tailEnd/>
          </a:ln>
        </p:spPr>
        <p:txBody>
          <a:bodyPr/>
          <a:lstStyle/>
          <a:p>
            <a:endParaRPr lang="en-US"/>
          </a:p>
        </p:txBody>
      </p:sp>
      <p:sp>
        <p:nvSpPr>
          <p:cNvPr id="47148" name="Line 41"/>
          <p:cNvSpPr>
            <a:spLocks noChangeShapeType="1"/>
          </p:cNvSpPr>
          <p:nvPr/>
        </p:nvSpPr>
        <p:spPr bwMode="auto">
          <a:xfrm flipH="1">
            <a:off x="2190750" y="5053013"/>
            <a:ext cx="1117600" cy="1587"/>
          </a:xfrm>
          <a:prstGeom prst="line">
            <a:avLst/>
          </a:prstGeom>
          <a:noFill/>
          <a:ln w="14288">
            <a:solidFill>
              <a:srgbClr val="000000"/>
            </a:solidFill>
            <a:round/>
            <a:headEnd/>
            <a:tailEnd/>
          </a:ln>
        </p:spPr>
        <p:txBody>
          <a:bodyPr/>
          <a:lstStyle/>
          <a:p>
            <a:endParaRPr lang="en-US"/>
          </a:p>
        </p:txBody>
      </p:sp>
      <p:sp>
        <p:nvSpPr>
          <p:cNvPr id="47149" name="Line 42"/>
          <p:cNvSpPr>
            <a:spLocks noChangeShapeType="1"/>
          </p:cNvSpPr>
          <p:nvPr/>
        </p:nvSpPr>
        <p:spPr bwMode="auto">
          <a:xfrm flipH="1">
            <a:off x="2227263" y="6094413"/>
            <a:ext cx="1414462" cy="1587"/>
          </a:xfrm>
          <a:prstGeom prst="line">
            <a:avLst/>
          </a:prstGeom>
          <a:noFill/>
          <a:ln w="14288">
            <a:solidFill>
              <a:srgbClr val="000000"/>
            </a:solidFill>
            <a:round/>
            <a:headEnd/>
            <a:tailEnd/>
          </a:ln>
        </p:spPr>
        <p:txBody>
          <a:bodyPr/>
          <a:lstStyle/>
          <a:p>
            <a:endParaRPr lang="en-US"/>
          </a:p>
        </p:txBody>
      </p:sp>
      <p:sp>
        <p:nvSpPr>
          <p:cNvPr id="47150" name="Line 43"/>
          <p:cNvSpPr>
            <a:spLocks noChangeShapeType="1"/>
          </p:cNvSpPr>
          <p:nvPr/>
        </p:nvSpPr>
        <p:spPr bwMode="auto">
          <a:xfrm flipH="1">
            <a:off x="2536825" y="3795713"/>
            <a:ext cx="695325" cy="1587"/>
          </a:xfrm>
          <a:prstGeom prst="line">
            <a:avLst/>
          </a:prstGeom>
          <a:noFill/>
          <a:ln w="14288">
            <a:solidFill>
              <a:srgbClr val="000000"/>
            </a:solidFill>
            <a:round/>
            <a:headEnd/>
            <a:tailEnd/>
          </a:ln>
        </p:spPr>
        <p:txBody>
          <a:bodyPr/>
          <a:lstStyle/>
          <a:p>
            <a:endParaRPr lang="en-US"/>
          </a:p>
        </p:txBody>
      </p:sp>
      <p:sp>
        <p:nvSpPr>
          <p:cNvPr id="47151" name="Line 44"/>
          <p:cNvSpPr>
            <a:spLocks noChangeShapeType="1"/>
          </p:cNvSpPr>
          <p:nvPr/>
        </p:nvSpPr>
        <p:spPr bwMode="auto">
          <a:xfrm flipH="1">
            <a:off x="2311400" y="4648200"/>
            <a:ext cx="844550" cy="0"/>
          </a:xfrm>
          <a:prstGeom prst="line">
            <a:avLst/>
          </a:prstGeom>
          <a:noFill/>
          <a:ln w="14288">
            <a:solidFill>
              <a:srgbClr val="000000"/>
            </a:solidFill>
            <a:round/>
            <a:headEnd/>
            <a:tailEnd/>
          </a:ln>
        </p:spPr>
        <p:txBody>
          <a:bodyPr/>
          <a:lstStyle/>
          <a:p>
            <a:endParaRPr lang="en-US"/>
          </a:p>
        </p:txBody>
      </p:sp>
      <p:sp>
        <p:nvSpPr>
          <p:cNvPr id="47152" name="Line 45"/>
          <p:cNvSpPr>
            <a:spLocks noChangeShapeType="1"/>
          </p:cNvSpPr>
          <p:nvPr/>
        </p:nvSpPr>
        <p:spPr bwMode="auto">
          <a:xfrm flipH="1">
            <a:off x="2127250" y="5481638"/>
            <a:ext cx="1738313" cy="0"/>
          </a:xfrm>
          <a:prstGeom prst="line">
            <a:avLst/>
          </a:prstGeom>
          <a:noFill/>
          <a:ln w="14288">
            <a:solidFill>
              <a:srgbClr val="000000"/>
            </a:solidFill>
            <a:round/>
            <a:headEnd/>
            <a:tailEnd/>
          </a:ln>
        </p:spPr>
        <p:txBody>
          <a:bodyPr/>
          <a:lstStyle/>
          <a:p>
            <a:endParaRPr lang="en-US"/>
          </a:p>
        </p:txBody>
      </p:sp>
      <p:sp>
        <p:nvSpPr>
          <p:cNvPr id="47153" name="Line 46"/>
          <p:cNvSpPr>
            <a:spLocks noChangeShapeType="1"/>
          </p:cNvSpPr>
          <p:nvPr/>
        </p:nvSpPr>
        <p:spPr bwMode="auto">
          <a:xfrm>
            <a:off x="3922713" y="5313363"/>
            <a:ext cx="1587" cy="1587"/>
          </a:xfrm>
          <a:prstGeom prst="line">
            <a:avLst/>
          </a:prstGeom>
          <a:noFill/>
          <a:ln w="14288">
            <a:solidFill>
              <a:srgbClr val="000000"/>
            </a:solidFill>
            <a:round/>
            <a:headEnd/>
            <a:tailEnd/>
          </a:ln>
        </p:spPr>
        <p:txBody>
          <a:bodyPr/>
          <a:lstStyle/>
          <a:p>
            <a:endParaRPr lang="en-US"/>
          </a:p>
        </p:txBody>
      </p:sp>
      <p:sp>
        <p:nvSpPr>
          <p:cNvPr id="47154" name="Freeform 47"/>
          <p:cNvSpPr>
            <a:spLocks/>
          </p:cNvSpPr>
          <p:nvPr/>
        </p:nvSpPr>
        <p:spPr bwMode="auto">
          <a:xfrm>
            <a:off x="4103688" y="5641975"/>
            <a:ext cx="415925" cy="822325"/>
          </a:xfrm>
          <a:custGeom>
            <a:avLst/>
            <a:gdLst>
              <a:gd name="T0" fmla="*/ 2147483647 w 387"/>
              <a:gd name="T1" fmla="*/ 2147483647 h 764"/>
              <a:gd name="T2" fmla="*/ 2147483647 w 387"/>
              <a:gd name="T3" fmla="*/ 2147483647 h 764"/>
              <a:gd name="T4" fmla="*/ 0 w 387"/>
              <a:gd name="T5" fmla="*/ 0 h 764"/>
              <a:gd name="T6" fmla="*/ 0 60000 65536"/>
              <a:gd name="T7" fmla="*/ 0 60000 65536"/>
              <a:gd name="T8" fmla="*/ 0 60000 65536"/>
              <a:gd name="T9" fmla="*/ 0 w 387"/>
              <a:gd name="T10" fmla="*/ 0 h 764"/>
              <a:gd name="T11" fmla="*/ 387 w 387"/>
              <a:gd name="T12" fmla="*/ 764 h 764"/>
            </a:gdLst>
            <a:ahLst/>
            <a:cxnLst>
              <a:cxn ang="T6">
                <a:pos x="T0" y="T1"/>
              </a:cxn>
              <a:cxn ang="T7">
                <a:pos x="T2" y="T3"/>
              </a:cxn>
              <a:cxn ang="T8">
                <a:pos x="T4" y="T5"/>
              </a:cxn>
            </a:cxnLst>
            <a:rect l="T9" t="T10" r="T11" b="T12"/>
            <a:pathLst>
              <a:path w="387" h="764">
                <a:moveTo>
                  <a:pt x="387" y="764"/>
                </a:moveTo>
                <a:lnTo>
                  <a:pt x="222" y="764"/>
                </a:lnTo>
                <a:lnTo>
                  <a:pt x="0" y="0"/>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47155" name="Freeform 48"/>
          <p:cNvSpPr>
            <a:spLocks/>
          </p:cNvSpPr>
          <p:nvPr/>
        </p:nvSpPr>
        <p:spPr bwMode="auto">
          <a:xfrm>
            <a:off x="4389438" y="5770563"/>
            <a:ext cx="1284287" cy="690562"/>
          </a:xfrm>
          <a:custGeom>
            <a:avLst/>
            <a:gdLst>
              <a:gd name="T0" fmla="*/ 2147483647 w 1193"/>
              <a:gd name="T1" fmla="*/ 2147483647 h 642"/>
              <a:gd name="T2" fmla="*/ 2147483647 w 1193"/>
              <a:gd name="T3" fmla="*/ 2147483647 h 642"/>
              <a:gd name="T4" fmla="*/ 2147483647 w 1193"/>
              <a:gd name="T5" fmla="*/ 0 h 642"/>
              <a:gd name="T6" fmla="*/ 0 w 1193"/>
              <a:gd name="T7" fmla="*/ 0 h 642"/>
              <a:gd name="T8" fmla="*/ 0 60000 65536"/>
              <a:gd name="T9" fmla="*/ 0 60000 65536"/>
              <a:gd name="T10" fmla="*/ 0 60000 65536"/>
              <a:gd name="T11" fmla="*/ 0 60000 65536"/>
              <a:gd name="T12" fmla="*/ 0 w 1193"/>
              <a:gd name="T13" fmla="*/ 0 h 642"/>
              <a:gd name="T14" fmla="*/ 1193 w 1193"/>
              <a:gd name="T15" fmla="*/ 642 h 642"/>
            </a:gdLst>
            <a:ahLst/>
            <a:cxnLst>
              <a:cxn ang="T8">
                <a:pos x="T0" y="T1"/>
              </a:cxn>
              <a:cxn ang="T9">
                <a:pos x="T2" y="T3"/>
              </a:cxn>
              <a:cxn ang="T10">
                <a:pos x="T4" y="T5"/>
              </a:cxn>
              <a:cxn ang="T11">
                <a:pos x="T6" y="T7"/>
              </a:cxn>
            </a:cxnLst>
            <a:rect l="T12" t="T13" r="T14" b="T15"/>
            <a:pathLst>
              <a:path w="1193" h="642">
                <a:moveTo>
                  <a:pt x="1193" y="642"/>
                </a:moveTo>
                <a:lnTo>
                  <a:pt x="1039" y="642"/>
                </a:lnTo>
                <a:lnTo>
                  <a:pt x="102" y="0"/>
                </a:lnTo>
                <a:lnTo>
                  <a:pt x="0" y="0"/>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47156" name="Line 49"/>
          <p:cNvSpPr>
            <a:spLocks noChangeShapeType="1"/>
          </p:cNvSpPr>
          <p:nvPr/>
        </p:nvSpPr>
        <p:spPr bwMode="auto">
          <a:xfrm>
            <a:off x="5948363" y="5349875"/>
            <a:ext cx="690562" cy="1588"/>
          </a:xfrm>
          <a:prstGeom prst="line">
            <a:avLst/>
          </a:prstGeom>
          <a:noFill/>
          <a:ln w="14288">
            <a:solidFill>
              <a:srgbClr val="000000"/>
            </a:solidFill>
            <a:round/>
            <a:headEnd/>
            <a:tailEnd/>
          </a:ln>
        </p:spPr>
        <p:txBody>
          <a:bodyPr/>
          <a:lstStyle/>
          <a:p>
            <a:endParaRPr lang="en-US"/>
          </a:p>
        </p:txBody>
      </p:sp>
      <p:sp>
        <p:nvSpPr>
          <p:cNvPr id="47157" name="Text Box 50"/>
          <p:cNvSpPr txBox="1">
            <a:spLocks noChangeArrowheads="1"/>
          </p:cNvSpPr>
          <p:nvPr/>
        </p:nvSpPr>
        <p:spPr bwMode="auto">
          <a:xfrm>
            <a:off x="6605588" y="3578225"/>
            <a:ext cx="822325" cy="244475"/>
          </a:xfrm>
          <a:prstGeom prst="rect">
            <a:avLst/>
          </a:prstGeom>
          <a:noFill/>
          <a:ln w="9525">
            <a:noFill/>
            <a:miter lim="800000"/>
            <a:headEnd/>
            <a:tailEnd/>
          </a:ln>
        </p:spPr>
        <p:txBody>
          <a:bodyPr wrap="none" lIns="0" tIns="0" bIns="0">
            <a:spAutoFit/>
          </a:bodyPr>
          <a:lstStyle/>
          <a:p>
            <a:r>
              <a:rPr lang="en-US" sz="800" b="1"/>
              <a:t>Endolymphatic</a:t>
            </a:r>
          </a:p>
          <a:p>
            <a:r>
              <a:rPr lang="en-US" sz="800" b="1"/>
              <a:t>sac</a:t>
            </a:r>
          </a:p>
        </p:txBody>
      </p:sp>
      <p:sp>
        <p:nvSpPr>
          <p:cNvPr id="47158" name="Text Box 51"/>
          <p:cNvSpPr txBox="1">
            <a:spLocks noChangeArrowheads="1"/>
          </p:cNvSpPr>
          <p:nvPr/>
        </p:nvSpPr>
        <p:spPr bwMode="auto">
          <a:xfrm>
            <a:off x="6592888" y="5600700"/>
            <a:ext cx="579437" cy="122238"/>
          </a:xfrm>
          <a:prstGeom prst="rect">
            <a:avLst/>
          </a:prstGeom>
          <a:noFill/>
          <a:ln w="9525">
            <a:noFill/>
            <a:miter lim="800000"/>
            <a:headEnd/>
            <a:tailEnd/>
          </a:ln>
        </p:spPr>
        <p:txBody>
          <a:bodyPr wrap="none" lIns="0" tIns="0" bIns="0">
            <a:spAutoFit/>
          </a:bodyPr>
          <a:lstStyle/>
          <a:p>
            <a:r>
              <a:rPr lang="en-US" sz="800" b="1"/>
              <a:t>Vestibule:</a:t>
            </a:r>
          </a:p>
        </p:txBody>
      </p:sp>
      <p:sp>
        <p:nvSpPr>
          <p:cNvPr id="47159" name="Text Box 52"/>
          <p:cNvSpPr txBox="1">
            <a:spLocks noChangeArrowheads="1"/>
          </p:cNvSpPr>
          <p:nvPr/>
        </p:nvSpPr>
        <p:spPr bwMode="auto">
          <a:xfrm>
            <a:off x="5689600" y="6392863"/>
            <a:ext cx="1635125" cy="244475"/>
          </a:xfrm>
          <a:prstGeom prst="rect">
            <a:avLst/>
          </a:prstGeom>
          <a:noFill/>
          <a:ln w="9525">
            <a:noFill/>
            <a:miter lim="800000"/>
            <a:headEnd/>
            <a:tailEnd/>
          </a:ln>
        </p:spPr>
        <p:txBody>
          <a:bodyPr wrap="none" lIns="0" tIns="0" bIns="0">
            <a:spAutoFit/>
          </a:bodyPr>
          <a:lstStyle/>
          <a:p>
            <a:r>
              <a:rPr lang="en-US" sz="800" b="1"/>
              <a:t>Secondary tympanic membrane</a:t>
            </a:r>
          </a:p>
          <a:p>
            <a:r>
              <a:rPr lang="en-US" sz="800" b="1"/>
              <a:t>in round window</a:t>
            </a:r>
          </a:p>
        </p:txBody>
      </p:sp>
      <p:sp>
        <p:nvSpPr>
          <p:cNvPr id="47160" name="Text Box 53"/>
          <p:cNvSpPr txBox="1">
            <a:spLocks noChangeArrowheads="1"/>
          </p:cNvSpPr>
          <p:nvPr/>
        </p:nvSpPr>
        <p:spPr bwMode="auto">
          <a:xfrm>
            <a:off x="4535488" y="6397625"/>
            <a:ext cx="817562" cy="244475"/>
          </a:xfrm>
          <a:prstGeom prst="rect">
            <a:avLst/>
          </a:prstGeom>
          <a:noFill/>
          <a:ln w="9525">
            <a:noFill/>
            <a:miter lim="800000"/>
            <a:headEnd/>
            <a:tailEnd/>
          </a:ln>
        </p:spPr>
        <p:txBody>
          <a:bodyPr wrap="none" lIns="0" tIns="0" bIns="0">
            <a:spAutoFit/>
          </a:bodyPr>
          <a:lstStyle/>
          <a:p>
            <a:r>
              <a:rPr lang="en-US" sz="800" b="1"/>
              <a:t>Stapes</a:t>
            </a:r>
          </a:p>
          <a:p>
            <a:r>
              <a:rPr lang="en-US" sz="800" b="1"/>
              <a:t>in oval window</a:t>
            </a:r>
          </a:p>
        </p:txBody>
      </p:sp>
      <p:sp>
        <p:nvSpPr>
          <p:cNvPr id="47161" name="Text Box 54"/>
          <p:cNvSpPr txBox="1">
            <a:spLocks noChangeArrowheads="1"/>
          </p:cNvSpPr>
          <p:nvPr/>
        </p:nvSpPr>
        <p:spPr bwMode="auto">
          <a:xfrm>
            <a:off x="1628775" y="6005513"/>
            <a:ext cx="608013" cy="244475"/>
          </a:xfrm>
          <a:prstGeom prst="rect">
            <a:avLst/>
          </a:prstGeom>
          <a:noFill/>
          <a:ln w="9525">
            <a:noFill/>
            <a:miter lim="800000"/>
            <a:headEnd/>
            <a:tailEnd/>
          </a:ln>
        </p:spPr>
        <p:txBody>
          <a:bodyPr wrap="none" lIns="0" tIns="0" bIns="0">
            <a:spAutoFit/>
          </a:bodyPr>
          <a:lstStyle/>
          <a:p>
            <a:r>
              <a:rPr lang="en-US" sz="800" b="1"/>
              <a:t>Tympanic</a:t>
            </a:r>
          </a:p>
          <a:p>
            <a:r>
              <a:rPr lang="en-US" sz="800" b="1"/>
              <a:t>membrane</a:t>
            </a:r>
          </a:p>
        </p:txBody>
      </p:sp>
      <p:sp>
        <p:nvSpPr>
          <p:cNvPr id="47162" name="Text Box 55"/>
          <p:cNvSpPr txBox="1">
            <a:spLocks noChangeArrowheads="1"/>
          </p:cNvSpPr>
          <p:nvPr/>
        </p:nvSpPr>
        <p:spPr bwMode="auto">
          <a:xfrm>
            <a:off x="1628775" y="3711575"/>
            <a:ext cx="822325" cy="122238"/>
          </a:xfrm>
          <a:prstGeom prst="rect">
            <a:avLst/>
          </a:prstGeom>
          <a:noFill/>
          <a:ln w="9525">
            <a:noFill/>
            <a:miter lim="800000"/>
            <a:headEnd/>
            <a:tailEnd/>
          </a:ln>
        </p:spPr>
        <p:txBody>
          <a:bodyPr wrap="none" lIns="0" tIns="0" bIns="0">
            <a:spAutoFit/>
          </a:bodyPr>
          <a:lstStyle/>
          <a:p>
            <a:r>
              <a:rPr lang="en-US" sz="800" b="1"/>
              <a:t>Temporal bone</a:t>
            </a:r>
          </a:p>
        </p:txBody>
      </p:sp>
      <p:sp>
        <p:nvSpPr>
          <p:cNvPr id="47163" name="Line 56"/>
          <p:cNvSpPr>
            <a:spLocks noChangeShapeType="1"/>
          </p:cNvSpPr>
          <p:nvPr/>
        </p:nvSpPr>
        <p:spPr bwMode="auto">
          <a:xfrm>
            <a:off x="2659063" y="5273675"/>
            <a:ext cx="320675" cy="1588"/>
          </a:xfrm>
          <a:prstGeom prst="line">
            <a:avLst/>
          </a:prstGeom>
          <a:noFill/>
          <a:ln w="14288">
            <a:solidFill>
              <a:srgbClr val="000000"/>
            </a:solidFill>
            <a:round/>
            <a:headEnd/>
            <a:tailEnd/>
          </a:ln>
        </p:spPr>
        <p:txBody>
          <a:bodyPr/>
          <a:lstStyle/>
          <a:p>
            <a:endParaRPr lang="en-US"/>
          </a:p>
        </p:txBody>
      </p:sp>
      <p:sp>
        <p:nvSpPr>
          <p:cNvPr id="4" name="TextBox 24"/>
          <p:cNvSpPr txBox="1">
            <a:spLocks noChangeArrowheads="1"/>
          </p:cNvSpPr>
          <p:nvPr/>
        </p:nvSpPr>
        <p:spPr bwMode="auto">
          <a:xfrm>
            <a:off x="1781175" y="3128963"/>
            <a:ext cx="5546725" cy="214312"/>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1"/>
          </p:nvPr>
        </p:nvSpPr>
        <p:spPr>
          <a:noFill/>
        </p:spPr>
        <p:txBody>
          <a:bodyPr/>
          <a:lstStyle/>
          <a:p>
            <a:r>
              <a:rPr lang="en-US" smtClean="0">
                <a:latin typeface="Arial" pitchFamily="34" charset="0"/>
              </a:rPr>
              <a:t>16-</a:t>
            </a:r>
            <a:fld id="{4227303B-5DB3-41A3-A6E7-EB3FF56639AC}" type="slidenum">
              <a:rPr lang="en-US" smtClean="0">
                <a:latin typeface="Arial" pitchFamily="34" charset="0"/>
              </a:rPr>
              <a:pPr/>
              <a:t>45</a:t>
            </a:fld>
            <a:endParaRPr lang="en-US" smtClean="0">
              <a:latin typeface="Arial" pitchFamily="34" charset="0"/>
            </a:endParaRPr>
          </a:p>
        </p:txBody>
      </p:sp>
      <p:sp>
        <p:nvSpPr>
          <p:cNvPr id="48131" name="Rectangle 2"/>
          <p:cNvSpPr>
            <a:spLocks noGrp="1" noChangeArrowheads="1"/>
          </p:cNvSpPr>
          <p:nvPr>
            <p:ph type="title"/>
          </p:nvPr>
        </p:nvSpPr>
        <p:spPr>
          <a:xfrm>
            <a:off x="0" y="304800"/>
            <a:ext cx="9144000" cy="1143000"/>
          </a:xfrm>
        </p:spPr>
        <p:txBody>
          <a:bodyPr/>
          <a:lstStyle/>
          <a:p>
            <a:pPr eaLnBrk="1" hangingPunct="1"/>
            <a:r>
              <a:rPr lang="en-US" smtClean="0"/>
              <a:t>Structure of Inner Ear</a:t>
            </a:r>
          </a:p>
        </p:txBody>
      </p:sp>
      <p:sp>
        <p:nvSpPr>
          <p:cNvPr id="48132" name="Text Box 10"/>
          <p:cNvSpPr txBox="1">
            <a:spLocks noChangeArrowheads="1"/>
          </p:cNvSpPr>
          <p:nvPr/>
        </p:nvSpPr>
        <p:spPr bwMode="auto">
          <a:xfrm>
            <a:off x="3484563" y="6099175"/>
            <a:ext cx="2206625" cy="427038"/>
          </a:xfrm>
          <a:prstGeom prst="rect">
            <a:avLst/>
          </a:prstGeom>
          <a:noFill/>
          <a:ln w="9525" algn="ctr">
            <a:noFill/>
            <a:miter lim="800000"/>
            <a:headEnd/>
            <a:tailEnd/>
          </a:ln>
        </p:spPr>
        <p:txBody>
          <a:bodyPr>
            <a:spAutoFit/>
          </a:bodyPr>
          <a:lstStyle/>
          <a:p>
            <a:pPr>
              <a:spcBef>
                <a:spcPct val="50000"/>
              </a:spcBef>
            </a:pPr>
            <a:r>
              <a:rPr lang="en-US" sz="2200"/>
              <a:t>Figure 16.12c</a:t>
            </a:r>
          </a:p>
        </p:txBody>
      </p:sp>
      <p:pic>
        <p:nvPicPr>
          <p:cNvPr id="48133" name="Picture 3" descr="sal25693_16_12c"/>
          <p:cNvPicPr>
            <a:picLocks noChangeAspect="1" noChangeArrowheads="1"/>
          </p:cNvPicPr>
          <p:nvPr/>
        </p:nvPicPr>
        <p:blipFill>
          <a:blip r:embed="rId2" cstate="print"/>
          <a:srcRect/>
          <a:stretch>
            <a:fillRect/>
          </a:stretch>
        </p:blipFill>
        <p:spPr bwMode="auto">
          <a:xfrm>
            <a:off x="2328863" y="1852613"/>
            <a:ext cx="4419600" cy="3729037"/>
          </a:xfrm>
          <a:prstGeom prst="rect">
            <a:avLst/>
          </a:prstGeom>
          <a:noFill/>
          <a:ln w="9525">
            <a:noFill/>
            <a:miter lim="800000"/>
            <a:headEnd/>
            <a:tailEnd/>
          </a:ln>
        </p:spPr>
      </p:pic>
      <p:sp>
        <p:nvSpPr>
          <p:cNvPr id="48134" name="Rectangle 4"/>
          <p:cNvSpPr>
            <a:spLocks noChangeArrowheads="1"/>
          </p:cNvSpPr>
          <p:nvPr/>
        </p:nvSpPr>
        <p:spPr bwMode="auto">
          <a:xfrm>
            <a:off x="7023100" y="3744913"/>
            <a:ext cx="8763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Scala vestibuli</a:t>
            </a:r>
            <a:endParaRPr lang="en-US" sz="1000" b="1"/>
          </a:p>
        </p:txBody>
      </p:sp>
      <p:sp>
        <p:nvSpPr>
          <p:cNvPr id="48135" name="Rectangle 5"/>
          <p:cNvSpPr>
            <a:spLocks noChangeArrowheads="1"/>
          </p:cNvSpPr>
          <p:nvPr/>
        </p:nvSpPr>
        <p:spPr bwMode="auto">
          <a:xfrm>
            <a:off x="7023100" y="3975100"/>
            <a:ext cx="84931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Scala tympani</a:t>
            </a:r>
            <a:endParaRPr lang="en-US" sz="1000" b="1"/>
          </a:p>
        </p:txBody>
      </p:sp>
      <p:sp>
        <p:nvSpPr>
          <p:cNvPr id="48136" name="Rectangle 6"/>
          <p:cNvSpPr>
            <a:spLocks noChangeArrowheads="1"/>
          </p:cNvSpPr>
          <p:nvPr/>
        </p:nvSpPr>
        <p:spPr bwMode="auto">
          <a:xfrm>
            <a:off x="7096125" y="4194175"/>
            <a:ext cx="84613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Cochlear duct</a:t>
            </a:r>
            <a:endParaRPr lang="en-US" sz="1000" b="1"/>
          </a:p>
        </p:txBody>
      </p:sp>
      <p:sp>
        <p:nvSpPr>
          <p:cNvPr id="48137" name="Rectangle 7"/>
          <p:cNvSpPr>
            <a:spLocks noChangeArrowheads="1"/>
          </p:cNvSpPr>
          <p:nvPr/>
        </p:nvSpPr>
        <p:spPr bwMode="auto">
          <a:xfrm>
            <a:off x="7119938" y="4987925"/>
            <a:ext cx="39211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Utricle</a:t>
            </a:r>
            <a:endParaRPr lang="en-US" sz="1000" b="1"/>
          </a:p>
        </p:txBody>
      </p:sp>
      <p:sp>
        <p:nvSpPr>
          <p:cNvPr id="48138" name="Rectangle 8"/>
          <p:cNvSpPr>
            <a:spLocks noChangeArrowheads="1"/>
          </p:cNvSpPr>
          <p:nvPr/>
        </p:nvSpPr>
        <p:spPr bwMode="auto">
          <a:xfrm>
            <a:off x="1079500" y="4335463"/>
            <a:ext cx="50006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Ampulla</a:t>
            </a:r>
            <a:endParaRPr lang="en-US" sz="1000" b="1"/>
          </a:p>
        </p:txBody>
      </p:sp>
      <p:sp>
        <p:nvSpPr>
          <p:cNvPr id="48139" name="Rectangle 9"/>
          <p:cNvSpPr>
            <a:spLocks noChangeArrowheads="1"/>
          </p:cNvSpPr>
          <p:nvPr/>
        </p:nvSpPr>
        <p:spPr bwMode="auto">
          <a:xfrm>
            <a:off x="1042988" y="4102100"/>
            <a:ext cx="11144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Semicircular canal</a:t>
            </a:r>
            <a:endParaRPr lang="en-US" sz="1000" b="1"/>
          </a:p>
        </p:txBody>
      </p:sp>
      <p:sp>
        <p:nvSpPr>
          <p:cNvPr id="48140" name="Rectangle 10"/>
          <p:cNvSpPr>
            <a:spLocks noChangeArrowheads="1"/>
          </p:cNvSpPr>
          <p:nvPr/>
        </p:nvSpPr>
        <p:spPr bwMode="auto">
          <a:xfrm>
            <a:off x="1219200" y="3348038"/>
            <a:ext cx="5556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Posterior</a:t>
            </a:r>
            <a:endParaRPr lang="en-US" sz="1000" b="1"/>
          </a:p>
        </p:txBody>
      </p:sp>
      <p:sp>
        <p:nvSpPr>
          <p:cNvPr id="48141" name="Rectangle 11"/>
          <p:cNvSpPr>
            <a:spLocks noChangeArrowheads="1"/>
          </p:cNvSpPr>
          <p:nvPr/>
        </p:nvSpPr>
        <p:spPr bwMode="auto">
          <a:xfrm>
            <a:off x="1201738" y="2846388"/>
            <a:ext cx="49371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Anterior</a:t>
            </a:r>
            <a:endParaRPr lang="en-US" sz="1000" b="1"/>
          </a:p>
        </p:txBody>
      </p:sp>
      <p:sp>
        <p:nvSpPr>
          <p:cNvPr id="48142" name="Rectangle 12"/>
          <p:cNvSpPr>
            <a:spLocks noChangeArrowheads="1"/>
          </p:cNvSpPr>
          <p:nvPr/>
        </p:nvSpPr>
        <p:spPr bwMode="auto">
          <a:xfrm>
            <a:off x="1100138" y="2640013"/>
            <a:ext cx="117316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Semicircular ducts:</a:t>
            </a:r>
            <a:endParaRPr lang="en-US" sz="1000" b="1"/>
          </a:p>
        </p:txBody>
      </p:sp>
      <p:sp>
        <p:nvSpPr>
          <p:cNvPr id="48143" name="Rectangle 13"/>
          <p:cNvSpPr>
            <a:spLocks noChangeArrowheads="1"/>
          </p:cNvSpPr>
          <p:nvPr/>
        </p:nvSpPr>
        <p:spPr bwMode="auto">
          <a:xfrm>
            <a:off x="7023100" y="2552700"/>
            <a:ext cx="66833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Dura mater</a:t>
            </a:r>
            <a:endParaRPr lang="en-US" sz="1000" b="1"/>
          </a:p>
        </p:txBody>
      </p:sp>
      <p:sp>
        <p:nvSpPr>
          <p:cNvPr id="48144" name="Rectangle 14"/>
          <p:cNvSpPr>
            <a:spLocks noChangeArrowheads="1"/>
          </p:cNvSpPr>
          <p:nvPr/>
        </p:nvSpPr>
        <p:spPr bwMode="auto">
          <a:xfrm>
            <a:off x="7119938" y="4794250"/>
            <a:ext cx="4762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Saccule</a:t>
            </a:r>
            <a:endParaRPr lang="en-US" sz="1000" b="1"/>
          </a:p>
        </p:txBody>
      </p:sp>
      <p:sp>
        <p:nvSpPr>
          <p:cNvPr id="48145" name="Rectangle 15"/>
          <p:cNvSpPr>
            <a:spLocks noChangeArrowheads="1"/>
          </p:cNvSpPr>
          <p:nvPr/>
        </p:nvSpPr>
        <p:spPr bwMode="auto">
          <a:xfrm>
            <a:off x="1231900" y="3841750"/>
            <a:ext cx="41433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Lateral</a:t>
            </a:r>
            <a:endParaRPr lang="en-US" sz="1000" b="1"/>
          </a:p>
        </p:txBody>
      </p:sp>
      <p:sp>
        <p:nvSpPr>
          <p:cNvPr id="48146" name="Rectangle 16"/>
          <p:cNvSpPr>
            <a:spLocks noChangeArrowheads="1"/>
          </p:cNvSpPr>
          <p:nvPr/>
        </p:nvSpPr>
        <p:spPr bwMode="auto">
          <a:xfrm>
            <a:off x="2505075" y="5768975"/>
            <a:ext cx="1555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(c)</a:t>
            </a:r>
            <a:endParaRPr lang="en-US" sz="1000" b="1"/>
          </a:p>
        </p:txBody>
      </p:sp>
      <p:sp>
        <p:nvSpPr>
          <p:cNvPr id="48147" name="Line 17"/>
          <p:cNvSpPr>
            <a:spLocks noChangeShapeType="1"/>
          </p:cNvSpPr>
          <p:nvPr/>
        </p:nvSpPr>
        <p:spPr bwMode="auto">
          <a:xfrm>
            <a:off x="4903788" y="2233613"/>
            <a:ext cx="2089150" cy="0"/>
          </a:xfrm>
          <a:prstGeom prst="line">
            <a:avLst/>
          </a:prstGeom>
          <a:noFill/>
          <a:ln w="22225">
            <a:solidFill>
              <a:srgbClr val="FFFFFF"/>
            </a:solidFill>
            <a:round/>
            <a:headEnd/>
            <a:tailEnd/>
          </a:ln>
        </p:spPr>
        <p:txBody>
          <a:bodyPr/>
          <a:lstStyle/>
          <a:p>
            <a:endParaRPr lang="en-US"/>
          </a:p>
        </p:txBody>
      </p:sp>
      <p:sp>
        <p:nvSpPr>
          <p:cNvPr id="48148" name="Line 18"/>
          <p:cNvSpPr>
            <a:spLocks noChangeShapeType="1"/>
          </p:cNvSpPr>
          <p:nvPr/>
        </p:nvSpPr>
        <p:spPr bwMode="auto">
          <a:xfrm>
            <a:off x="6259513" y="2647950"/>
            <a:ext cx="742950" cy="0"/>
          </a:xfrm>
          <a:prstGeom prst="line">
            <a:avLst/>
          </a:prstGeom>
          <a:noFill/>
          <a:ln w="22225">
            <a:solidFill>
              <a:srgbClr val="FFFFFF"/>
            </a:solidFill>
            <a:round/>
            <a:headEnd/>
            <a:tailEnd/>
          </a:ln>
        </p:spPr>
        <p:txBody>
          <a:bodyPr/>
          <a:lstStyle/>
          <a:p>
            <a:endParaRPr lang="en-US"/>
          </a:p>
        </p:txBody>
      </p:sp>
      <p:sp>
        <p:nvSpPr>
          <p:cNvPr id="48149" name="Line 19"/>
          <p:cNvSpPr>
            <a:spLocks noChangeShapeType="1"/>
          </p:cNvSpPr>
          <p:nvPr/>
        </p:nvSpPr>
        <p:spPr bwMode="auto">
          <a:xfrm>
            <a:off x="6376988" y="4057650"/>
            <a:ext cx="612775" cy="1588"/>
          </a:xfrm>
          <a:prstGeom prst="line">
            <a:avLst/>
          </a:prstGeom>
          <a:noFill/>
          <a:ln w="22225">
            <a:solidFill>
              <a:srgbClr val="FFFFFF"/>
            </a:solidFill>
            <a:round/>
            <a:headEnd/>
            <a:tailEnd/>
          </a:ln>
        </p:spPr>
        <p:txBody>
          <a:bodyPr/>
          <a:lstStyle/>
          <a:p>
            <a:endParaRPr lang="en-US"/>
          </a:p>
        </p:txBody>
      </p:sp>
      <p:sp>
        <p:nvSpPr>
          <p:cNvPr id="48150" name="Line 20"/>
          <p:cNvSpPr>
            <a:spLocks noChangeShapeType="1"/>
          </p:cNvSpPr>
          <p:nvPr/>
        </p:nvSpPr>
        <p:spPr bwMode="auto">
          <a:xfrm>
            <a:off x="6153150" y="3835400"/>
            <a:ext cx="839788" cy="1588"/>
          </a:xfrm>
          <a:prstGeom prst="line">
            <a:avLst/>
          </a:prstGeom>
          <a:noFill/>
          <a:ln w="22225">
            <a:solidFill>
              <a:srgbClr val="FFFFFF"/>
            </a:solidFill>
            <a:round/>
            <a:headEnd/>
            <a:tailEnd/>
          </a:ln>
        </p:spPr>
        <p:txBody>
          <a:bodyPr/>
          <a:lstStyle/>
          <a:p>
            <a:endParaRPr lang="en-US"/>
          </a:p>
        </p:txBody>
      </p:sp>
      <p:sp>
        <p:nvSpPr>
          <p:cNvPr id="48151" name="Freeform 21"/>
          <p:cNvSpPr>
            <a:spLocks/>
          </p:cNvSpPr>
          <p:nvPr/>
        </p:nvSpPr>
        <p:spPr bwMode="auto">
          <a:xfrm>
            <a:off x="4851400" y="4030663"/>
            <a:ext cx="2244725" cy="839787"/>
          </a:xfrm>
          <a:custGeom>
            <a:avLst/>
            <a:gdLst>
              <a:gd name="T0" fmla="*/ 0 w 1737"/>
              <a:gd name="T1" fmla="*/ 0 h 650"/>
              <a:gd name="T2" fmla="*/ 2147483647 w 1737"/>
              <a:gd name="T3" fmla="*/ 2147483647 h 650"/>
              <a:gd name="T4" fmla="*/ 2147483647 w 1737"/>
              <a:gd name="T5" fmla="*/ 2147483647 h 650"/>
              <a:gd name="T6" fmla="*/ 0 60000 65536"/>
              <a:gd name="T7" fmla="*/ 0 60000 65536"/>
              <a:gd name="T8" fmla="*/ 0 60000 65536"/>
              <a:gd name="T9" fmla="*/ 0 w 1737"/>
              <a:gd name="T10" fmla="*/ 0 h 650"/>
              <a:gd name="T11" fmla="*/ 1737 w 1737"/>
              <a:gd name="T12" fmla="*/ 650 h 650"/>
            </a:gdLst>
            <a:ahLst/>
            <a:cxnLst>
              <a:cxn ang="T6">
                <a:pos x="T0" y="T1"/>
              </a:cxn>
              <a:cxn ang="T7">
                <a:pos x="T2" y="T3"/>
              </a:cxn>
              <a:cxn ang="T8">
                <a:pos x="T4" y="T5"/>
              </a:cxn>
            </a:cxnLst>
            <a:rect l="T9" t="T10" r="T11" b="T12"/>
            <a:pathLst>
              <a:path w="1737" h="650">
                <a:moveTo>
                  <a:pt x="0" y="0"/>
                </a:moveTo>
                <a:lnTo>
                  <a:pt x="1499" y="650"/>
                </a:lnTo>
                <a:lnTo>
                  <a:pt x="1737" y="650"/>
                </a:lnTo>
              </a:path>
            </a:pathLst>
          </a:custGeom>
          <a:noFill/>
          <a:ln w="22225">
            <a:solidFill>
              <a:srgbClr val="FFFFFF"/>
            </a:solidFill>
            <a:round/>
            <a:headEnd/>
            <a:tailEnd/>
          </a:ln>
        </p:spPr>
        <p:txBody>
          <a:bodyPr/>
          <a:lstStyle/>
          <a:p>
            <a:endParaRPr lang="en-US" sz="1000">
              <a:latin typeface="Times New Roman" pitchFamily="18" charset="0"/>
            </a:endParaRPr>
          </a:p>
        </p:txBody>
      </p:sp>
      <p:sp>
        <p:nvSpPr>
          <p:cNvPr id="48152" name="Freeform 22"/>
          <p:cNvSpPr>
            <a:spLocks/>
          </p:cNvSpPr>
          <p:nvPr/>
        </p:nvSpPr>
        <p:spPr bwMode="auto">
          <a:xfrm>
            <a:off x="4152900" y="4011613"/>
            <a:ext cx="2947988" cy="1044575"/>
          </a:xfrm>
          <a:custGeom>
            <a:avLst/>
            <a:gdLst>
              <a:gd name="T0" fmla="*/ 0 w 2280"/>
              <a:gd name="T1" fmla="*/ 0 h 809"/>
              <a:gd name="T2" fmla="*/ 2147483647 w 2280"/>
              <a:gd name="T3" fmla="*/ 2147483647 h 809"/>
              <a:gd name="T4" fmla="*/ 2147483647 w 2280"/>
              <a:gd name="T5" fmla="*/ 2147483647 h 809"/>
              <a:gd name="T6" fmla="*/ 0 60000 65536"/>
              <a:gd name="T7" fmla="*/ 0 60000 65536"/>
              <a:gd name="T8" fmla="*/ 0 60000 65536"/>
              <a:gd name="T9" fmla="*/ 0 w 2280"/>
              <a:gd name="T10" fmla="*/ 0 h 809"/>
              <a:gd name="T11" fmla="*/ 2280 w 2280"/>
              <a:gd name="T12" fmla="*/ 809 h 809"/>
            </a:gdLst>
            <a:ahLst/>
            <a:cxnLst>
              <a:cxn ang="T6">
                <a:pos x="T0" y="T1"/>
              </a:cxn>
              <a:cxn ang="T7">
                <a:pos x="T2" y="T3"/>
              </a:cxn>
              <a:cxn ang="T8">
                <a:pos x="T4" y="T5"/>
              </a:cxn>
            </a:cxnLst>
            <a:rect l="T9" t="T10" r="T11" b="T12"/>
            <a:pathLst>
              <a:path w="2280" h="809">
                <a:moveTo>
                  <a:pt x="0" y="0"/>
                </a:moveTo>
                <a:lnTo>
                  <a:pt x="2047" y="809"/>
                </a:lnTo>
                <a:lnTo>
                  <a:pt x="2280" y="809"/>
                </a:lnTo>
              </a:path>
            </a:pathLst>
          </a:custGeom>
          <a:noFill/>
          <a:ln w="22225">
            <a:solidFill>
              <a:srgbClr val="FFFFFF"/>
            </a:solidFill>
            <a:round/>
            <a:headEnd/>
            <a:tailEnd/>
          </a:ln>
        </p:spPr>
        <p:txBody>
          <a:bodyPr/>
          <a:lstStyle/>
          <a:p>
            <a:endParaRPr lang="en-US" sz="1000">
              <a:latin typeface="Times New Roman" pitchFamily="18" charset="0"/>
            </a:endParaRPr>
          </a:p>
        </p:txBody>
      </p:sp>
      <p:sp>
        <p:nvSpPr>
          <p:cNvPr id="48153" name="Line 23"/>
          <p:cNvSpPr>
            <a:spLocks noChangeShapeType="1"/>
          </p:cNvSpPr>
          <p:nvPr/>
        </p:nvSpPr>
        <p:spPr bwMode="auto">
          <a:xfrm>
            <a:off x="1762125" y="2947988"/>
            <a:ext cx="2100263" cy="1587"/>
          </a:xfrm>
          <a:prstGeom prst="line">
            <a:avLst/>
          </a:prstGeom>
          <a:noFill/>
          <a:ln w="22225">
            <a:solidFill>
              <a:srgbClr val="FFFFFF"/>
            </a:solidFill>
            <a:round/>
            <a:headEnd/>
            <a:tailEnd/>
          </a:ln>
        </p:spPr>
        <p:txBody>
          <a:bodyPr/>
          <a:lstStyle/>
          <a:p>
            <a:endParaRPr lang="en-US"/>
          </a:p>
        </p:txBody>
      </p:sp>
      <p:sp>
        <p:nvSpPr>
          <p:cNvPr id="48154" name="Line 24"/>
          <p:cNvSpPr>
            <a:spLocks noChangeShapeType="1"/>
          </p:cNvSpPr>
          <p:nvPr/>
        </p:nvSpPr>
        <p:spPr bwMode="auto">
          <a:xfrm flipH="1">
            <a:off x="1717675" y="3922713"/>
            <a:ext cx="1343025" cy="3175"/>
          </a:xfrm>
          <a:prstGeom prst="line">
            <a:avLst/>
          </a:prstGeom>
          <a:noFill/>
          <a:ln w="22225">
            <a:solidFill>
              <a:srgbClr val="FFFFFF"/>
            </a:solidFill>
            <a:round/>
            <a:headEnd/>
            <a:tailEnd/>
          </a:ln>
        </p:spPr>
        <p:txBody>
          <a:bodyPr/>
          <a:lstStyle/>
          <a:p>
            <a:endParaRPr lang="en-US"/>
          </a:p>
        </p:txBody>
      </p:sp>
      <p:sp>
        <p:nvSpPr>
          <p:cNvPr id="48155" name="Line 25"/>
          <p:cNvSpPr>
            <a:spLocks noChangeShapeType="1"/>
          </p:cNvSpPr>
          <p:nvPr/>
        </p:nvSpPr>
        <p:spPr bwMode="auto">
          <a:xfrm flipH="1">
            <a:off x="1762125" y="5173663"/>
            <a:ext cx="1700213" cy="1587"/>
          </a:xfrm>
          <a:prstGeom prst="line">
            <a:avLst/>
          </a:prstGeom>
          <a:noFill/>
          <a:ln w="22225">
            <a:solidFill>
              <a:srgbClr val="FFFFFF"/>
            </a:solidFill>
            <a:round/>
            <a:headEnd/>
            <a:tailEnd/>
          </a:ln>
        </p:spPr>
        <p:txBody>
          <a:bodyPr/>
          <a:lstStyle/>
          <a:p>
            <a:endParaRPr lang="en-US"/>
          </a:p>
        </p:txBody>
      </p:sp>
      <p:sp>
        <p:nvSpPr>
          <p:cNvPr id="48156" name="Line 26"/>
          <p:cNvSpPr>
            <a:spLocks noChangeShapeType="1"/>
          </p:cNvSpPr>
          <p:nvPr/>
        </p:nvSpPr>
        <p:spPr bwMode="auto">
          <a:xfrm flipH="1">
            <a:off x="2133600" y="2413000"/>
            <a:ext cx="836613" cy="3175"/>
          </a:xfrm>
          <a:prstGeom prst="line">
            <a:avLst/>
          </a:prstGeom>
          <a:noFill/>
          <a:ln w="22225">
            <a:solidFill>
              <a:srgbClr val="FFFFFF"/>
            </a:solidFill>
            <a:round/>
            <a:headEnd/>
            <a:tailEnd/>
          </a:ln>
        </p:spPr>
        <p:txBody>
          <a:bodyPr/>
          <a:lstStyle/>
          <a:p>
            <a:endParaRPr lang="en-US"/>
          </a:p>
        </p:txBody>
      </p:sp>
      <p:sp>
        <p:nvSpPr>
          <p:cNvPr id="48157" name="Line 27"/>
          <p:cNvSpPr>
            <a:spLocks noChangeShapeType="1"/>
          </p:cNvSpPr>
          <p:nvPr/>
        </p:nvSpPr>
        <p:spPr bwMode="auto">
          <a:xfrm flipH="1">
            <a:off x="1863725" y="3436938"/>
            <a:ext cx="1014413" cy="0"/>
          </a:xfrm>
          <a:prstGeom prst="line">
            <a:avLst/>
          </a:prstGeom>
          <a:noFill/>
          <a:ln w="22225">
            <a:solidFill>
              <a:srgbClr val="FFFFFF"/>
            </a:solidFill>
            <a:round/>
            <a:headEnd/>
            <a:tailEnd/>
          </a:ln>
        </p:spPr>
        <p:txBody>
          <a:bodyPr/>
          <a:lstStyle/>
          <a:p>
            <a:endParaRPr lang="en-US"/>
          </a:p>
        </p:txBody>
      </p:sp>
      <p:sp>
        <p:nvSpPr>
          <p:cNvPr id="48158" name="Line 28"/>
          <p:cNvSpPr>
            <a:spLocks noChangeShapeType="1"/>
          </p:cNvSpPr>
          <p:nvPr/>
        </p:nvSpPr>
        <p:spPr bwMode="auto">
          <a:xfrm flipH="1">
            <a:off x="1641475" y="4438650"/>
            <a:ext cx="2089150" cy="0"/>
          </a:xfrm>
          <a:prstGeom prst="line">
            <a:avLst/>
          </a:prstGeom>
          <a:noFill/>
          <a:ln w="22225">
            <a:solidFill>
              <a:srgbClr val="FFFFFF"/>
            </a:solidFill>
            <a:round/>
            <a:headEnd/>
            <a:tailEnd/>
          </a:ln>
        </p:spPr>
        <p:txBody>
          <a:bodyPr/>
          <a:lstStyle/>
          <a:p>
            <a:endParaRPr lang="en-US"/>
          </a:p>
        </p:txBody>
      </p:sp>
      <p:sp>
        <p:nvSpPr>
          <p:cNvPr id="48159" name="Line 29"/>
          <p:cNvSpPr>
            <a:spLocks noChangeShapeType="1"/>
          </p:cNvSpPr>
          <p:nvPr/>
        </p:nvSpPr>
        <p:spPr bwMode="auto">
          <a:xfrm>
            <a:off x="3800475" y="4235450"/>
            <a:ext cx="1588" cy="3175"/>
          </a:xfrm>
          <a:prstGeom prst="line">
            <a:avLst/>
          </a:prstGeom>
          <a:noFill/>
          <a:ln w="22225">
            <a:solidFill>
              <a:srgbClr val="FFFFFF"/>
            </a:solidFill>
            <a:round/>
            <a:headEnd/>
            <a:tailEnd/>
          </a:ln>
        </p:spPr>
        <p:txBody>
          <a:bodyPr/>
          <a:lstStyle/>
          <a:p>
            <a:endParaRPr lang="en-US"/>
          </a:p>
        </p:txBody>
      </p:sp>
      <p:sp>
        <p:nvSpPr>
          <p:cNvPr id="48160" name="Freeform 30"/>
          <p:cNvSpPr>
            <a:spLocks/>
          </p:cNvSpPr>
          <p:nvPr/>
        </p:nvSpPr>
        <p:spPr bwMode="auto">
          <a:xfrm>
            <a:off x="4017963" y="4630738"/>
            <a:ext cx="498475" cy="987425"/>
          </a:xfrm>
          <a:custGeom>
            <a:avLst/>
            <a:gdLst>
              <a:gd name="T0" fmla="*/ 2147483647 w 387"/>
              <a:gd name="T1" fmla="*/ 2147483647 h 764"/>
              <a:gd name="T2" fmla="*/ 2147483647 w 387"/>
              <a:gd name="T3" fmla="*/ 2147483647 h 764"/>
              <a:gd name="T4" fmla="*/ 0 w 387"/>
              <a:gd name="T5" fmla="*/ 0 h 764"/>
              <a:gd name="T6" fmla="*/ 0 60000 65536"/>
              <a:gd name="T7" fmla="*/ 0 60000 65536"/>
              <a:gd name="T8" fmla="*/ 0 60000 65536"/>
              <a:gd name="T9" fmla="*/ 0 w 387"/>
              <a:gd name="T10" fmla="*/ 0 h 764"/>
              <a:gd name="T11" fmla="*/ 387 w 387"/>
              <a:gd name="T12" fmla="*/ 764 h 764"/>
            </a:gdLst>
            <a:ahLst/>
            <a:cxnLst>
              <a:cxn ang="T6">
                <a:pos x="T0" y="T1"/>
              </a:cxn>
              <a:cxn ang="T7">
                <a:pos x="T2" y="T3"/>
              </a:cxn>
              <a:cxn ang="T8">
                <a:pos x="T4" y="T5"/>
              </a:cxn>
            </a:cxnLst>
            <a:rect l="T9" t="T10" r="T11" b="T12"/>
            <a:pathLst>
              <a:path w="387" h="764">
                <a:moveTo>
                  <a:pt x="387" y="764"/>
                </a:moveTo>
                <a:lnTo>
                  <a:pt x="222" y="764"/>
                </a:lnTo>
                <a:lnTo>
                  <a:pt x="0" y="0"/>
                </a:lnTo>
              </a:path>
            </a:pathLst>
          </a:custGeom>
          <a:noFill/>
          <a:ln w="22225">
            <a:solidFill>
              <a:srgbClr val="FFFFFF"/>
            </a:solidFill>
            <a:round/>
            <a:headEnd/>
            <a:tailEnd/>
          </a:ln>
        </p:spPr>
        <p:txBody>
          <a:bodyPr/>
          <a:lstStyle/>
          <a:p>
            <a:endParaRPr lang="en-US" sz="1000">
              <a:latin typeface="Times New Roman" pitchFamily="18" charset="0"/>
            </a:endParaRPr>
          </a:p>
        </p:txBody>
      </p:sp>
      <p:sp>
        <p:nvSpPr>
          <p:cNvPr id="48161" name="Freeform 31"/>
          <p:cNvSpPr>
            <a:spLocks/>
          </p:cNvSpPr>
          <p:nvPr/>
        </p:nvSpPr>
        <p:spPr bwMode="auto">
          <a:xfrm>
            <a:off x="4360863" y="4784725"/>
            <a:ext cx="1543050" cy="830263"/>
          </a:xfrm>
          <a:custGeom>
            <a:avLst/>
            <a:gdLst>
              <a:gd name="T0" fmla="*/ 2147483647 w 1193"/>
              <a:gd name="T1" fmla="*/ 2147483647 h 642"/>
              <a:gd name="T2" fmla="*/ 2147483647 w 1193"/>
              <a:gd name="T3" fmla="*/ 2147483647 h 642"/>
              <a:gd name="T4" fmla="*/ 2147483647 w 1193"/>
              <a:gd name="T5" fmla="*/ 0 h 642"/>
              <a:gd name="T6" fmla="*/ 0 w 1193"/>
              <a:gd name="T7" fmla="*/ 0 h 642"/>
              <a:gd name="T8" fmla="*/ 0 60000 65536"/>
              <a:gd name="T9" fmla="*/ 0 60000 65536"/>
              <a:gd name="T10" fmla="*/ 0 60000 65536"/>
              <a:gd name="T11" fmla="*/ 0 60000 65536"/>
              <a:gd name="T12" fmla="*/ 0 w 1193"/>
              <a:gd name="T13" fmla="*/ 0 h 642"/>
              <a:gd name="T14" fmla="*/ 1193 w 1193"/>
              <a:gd name="T15" fmla="*/ 642 h 642"/>
            </a:gdLst>
            <a:ahLst/>
            <a:cxnLst>
              <a:cxn ang="T8">
                <a:pos x="T0" y="T1"/>
              </a:cxn>
              <a:cxn ang="T9">
                <a:pos x="T2" y="T3"/>
              </a:cxn>
              <a:cxn ang="T10">
                <a:pos x="T4" y="T5"/>
              </a:cxn>
              <a:cxn ang="T11">
                <a:pos x="T6" y="T7"/>
              </a:cxn>
            </a:cxnLst>
            <a:rect l="T12" t="T13" r="T14" b="T15"/>
            <a:pathLst>
              <a:path w="1193" h="642">
                <a:moveTo>
                  <a:pt x="1193" y="642"/>
                </a:moveTo>
                <a:lnTo>
                  <a:pt x="1039" y="642"/>
                </a:lnTo>
                <a:lnTo>
                  <a:pt x="102" y="0"/>
                </a:lnTo>
                <a:lnTo>
                  <a:pt x="0" y="0"/>
                </a:lnTo>
              </a:path>
            </a:pathLst>
          </a:custGeom>
          <a:noFill/>
          <a:ln w="22225">
            <a:solidFill>
              <a:srgbClr val="FFFFFF"/>
            </a:solidFill>
            <a:round/>
            <a:headEnd/>
            <a:tailEnd/>
          </a:ln>
        </p:spPr>
        <p:txBody>
          <a:bodyPr/>
          <a:lstStyle/>
          <a:p>
            <a:endParaRPr lang="en-US" sz="1000">
              <a:latin typeface="Times New Roman" pitchFamily="18" charset="0"/>
            </a:endParaRPr>
          </a:p>
        </p:txBody>
      </p:sp>
      <p:sp>
        <p:nvSpPr>
          <p:cNvPr id="48162" name="Line 32"/>
          <p:cNvSpPr>
            <a:spLocks noChangeShapeType="1"/>
          </p:cNvSpPr>
          <p:nvPr/>
        </p:nvSpPr>
        <p:spPr bwMode="auto">
          <a:xfrm>
            <a:off x="6234113" y="4279900"/>
            <a:ext cx="830262" cy="1588"/>
          </a:xfrm>
          <a:prstGeom prst="line">
            <a:avLst/>
          </a:prstGeom>
          <a:noFill/>
          <a:ln w="22225">
            <a:solidFill>
              <a:srgbClr val="FFFFFF"/>
            </a:solidFill>
            <a:round/>
            <a:headEnd/>
            <a:tailEnd/>
          </a:ln>
        </p:spPr>
        <p:txBody>
          <a:bodyPr/>
          <a:lstStyle/>
          <a:p>
            <a:endParaRPr lang="en-US"/>
          </a:p>
        </p:txBody>
      </p:sp>
      <p:sp>
        <p:nvSpPr>
          <p:cNvPr id="48163" name="Line 33"/>
          <p:cNvSpPr>
            <a:spLocks noChangeShapeType="1"/>
          </p:cNvSpPr>
          <p:nvPr/>
        </p:nvSpPr>
        <p:spPr bwMode="auto">
          <a:xfrm>
            <a:off x="2287588" y="4187825"/>
            <a:ext cx="384175" cy="3175"/>
          </a:xfrm>
          <a:prstGeom prst="line">
            <a:avLst/>
          </a:prstGeom>
          <a:noFill/>
          <a:ln w="22225">
            <a:solidFill>
              <a:srgbClr val="FFFFFF"/>
            </a:solidFill>
            <a:round/>
            <a:headEnd/>
            <a:tailEnd/>
          </a:ln>
        </p:spPr>
        <p:txBody>
          <a:bodyPr/>
          <a:lstStyle/>
          <a:p>
            <a:endParaRPr lang="en-US"/>
          </a:p>
        </p:txBody>
      </p:sp>
      <p:sp>
        <p:nvSpPr>
          <p:cNvPr id="48164" name="Line 34"/>
          <p:cNvSpPr>
            <a:spLocks noChangeShapeType="1"/>
          </p:cNvSpPr>
          <p:nvPr/>
        </p:nvSpPr>
        <p:spPr bwMode="auto">
          <a:xfrm>
            <a:off x="4903788" y="2233613"/>
            <a:ext cx="2089150" cy="0"/>
          </a:xfrm>
          <a:prstGeom prst="line">
            <a:avLst/>
          </a:prstGeom>
          <a:noFill/>
          <a:ln w="14288">
            <a:solidFill>
              <a:srgbClr val="000000"/>
            </a:solidFill>
            <a:round/>
            <a:headEnd/>
            <a:tailEnd/>
          </a:ln>
        </p:spPr>
        <p:txBody>
          <a:bodyPr/>
          <a:lstStyle/>
          <a:p>
            <a:endParaRPr lang="en-US"/>
          </a:p>
        </p:txBody>
      </p:sp>
      <p:sp>
        <p:nvSpPr>
          <p:cNvPr id="48165" name="Line 35"/>
          <p:cNvSpPr>
            <a:spLocks noChangeShapeType="1"/>
          </p:cNvSpPr>
          <p:nvPr/>
        </p:nvSpPr>
        <p:spPr bwMode="auto">
          <a:xfrm>
            <a:off x="6259513" y="2647950"/>
            <a:ext cx="742950" cy="0"/>
          </a:xfrm>
          <a:prstGeom prst="line">
            <a:avLst/>
          </a:prstGeom>
          <a:noFill/>
          <a:ln w="14288">
            <a:solidFill>
              <a:srgbClr val="000000"/>
            </a:solidFill>
            <a:round/>
            <a:headEnd/>
            <a:tailEnd/>
          </a:ln>
        </p:spPr>
        <p:txBody>
          <a:bodyPr/>
          <a:lstStyle/>
          <a:p>
            <a:endParaRPr lang="en-US"/>
          </a:p>
        </p:txBody>
      </p:sp>
      <p:sp>
        <p:nvSpPr>
          <p:cNvPr id="48166" name="Line 36"/>
          <p:cNvSpPr>
            <a:spLocks noChangeShapeType="1"/>
          </p:cNvSpPr>
          <p:nvPr/>
        </p:nvSpPr>
        <p:spPr bwMode="auto">
          <a:xfrm>
            <a:off x="6376988" y="4057650"/>
            <a:ext cx="612775" cy="1588"/>
          </a:xfrm>
          <a:prstGeom prst="line">
            <a:avLst/>
          </a:prstGeom>
          <a:noFill/>
          <a:ln w="14288">
            <a:solidFill>
              <a:srgbClr val="000000"/>
            </a:solidFill>
            <a:round/>
            <a:headEnd/>
            <a:tailEnd/>
          </a:ln>
        </p:spPr>
        <p:txBody>
          <a:bodyPr/>
          <a:lstStyle/>
          <a:p>
            <a:endParaRPr lang="en-US"/>
          </a:p>
        </p:txBody>
      </p:sp>
      <p:sp>
        <p:nvSpPr>
          <p:cNvPr id="48167" name="Line 37"/>
          <p:cNvSpPr>
            <a:spLocks noChangeShapeType="1"/>
          </p:cNvSpPr>
          <p:nvPr/>
        </p:nvSpPr>
        <p:spPr bwMode="auto">
          <a:xfrm>
            <a:off x="6153150" y="3835400"/>
            <a:ext cx="839788" cy="1588"/>
          </a:xfrm>
          <a:prstGeom prst="line">
            <a:avLst/>
          </a:prstGeom>
          <a:noFill/>
          <a:ln w="14288">
            <a:solidFill>
              <a:srgbClr val="000000"/>
            </a:solidFill>
            <a:round/>
            <a:headEnd/>
            <a:tailEnd/>
          </a:ln>
        </p:spPr>
        <p:txBody>
          <a:bodyPr/>
          <a:lstStyle/>
          <a:p>
            <a:endParaRPr lang="en-US"/>
          </a:p>
        </p:txBody>
      </p:sp>
      <p:sp>
        <p:nvSpPr>
          <p:cNvPr id="48168" name="Freeform 38"/>
          <p:cNvSpPr>
            <a:spLocks/>
          </p:cNvSpPr>
          <p:nvPr/>
        </p:nvSpPr>
        <p:spPr bwMode="auto">
          <a:xfrm>
            <a:off x="4851400" y="4030663"/>
            <a:ext cx="2244725" cy="839787"/>
          </a:xfrm>
          <a:custGeom>
            <a:avLst/>
            <a:gdLst>
              <a:gd name="T0" fmla="*/ 0 w 1737"/>
              <a:gd name="T1" fmla="*/ 0 h 650"/>
              <a:gd name="T2" fmla="*/ 2147483647 w 1737"/>
              <a:gd name="T3" fmla="*/ 2147483647 h 650"/>
              <a:gd name="T4" fmla="*/ 2147483647 w 1737"/>
              <a:gd name="T5" fmla="*/ 2147483647 h 650"/>
              <a:gd name="T6" fmla="*/ 0 60000 65536"/>
              <a:gd name="T7" fmla="*/ 0 60000 65536"/>
              <a:gd name="T8" fmla="*/ 0 60000 65536"/>
              <a:gd name="T9" fmla="*/ 0 w 1737"/>
              <a:gd name="T10" fmla="*/ 0 h 650"/>
              <a:gd name="T11" fmla="*/ 1737 w 1737"/>
              <a:gd name="T12" fmla="*/ 650 h 650"/>
            </a:gdLst>
            <a:ahLst/>
            <a:cxnLst>
              <a:cxn ang="T6">
                <a:pos x="T0" y="T1"/>
              </a:cxn>
              <a:cxn ang="T7">
                <a:pos x="T2" y="T3"/>
              </a:cxn>
              <a:cxn ang="T8">
                <a:pos x="T4" y="T5"/>
              </a:cxn>
            </a:cxnLst>
            <a:rect l="T9" t="T10" r="T11" b="T12"/>
            <a:pathLst>
              <a:path w="1737" h="650">
                <a:moveTo>
                  <a:pt x="0" y="0"/>
                </a:moveTo>
                <a:lnTo>
                  <a:pt x="1499" y="650"/>
                </a:lnTo>
                <a:lnTo>
                  <a:pt x="1737" y="650"/>
                </a:lnTo>
              </a:path>
            </a:pathLst>
          </a:custGeom>
          <a:noFill/>
          <a:ln w="14288">
            <a:solidFill>
              <a:srgbClr val="000000"/>
            </a:solidFill>
            <a:round/>
            <a:headEnd/>
            <a:tailEnd/>
          </a:ln>
        </p:spPr>
        <p:txBody>
          <a:bodyPr/>
          <a:lstStyle/>
          <a:p>
            <a:endParaRPr lang="en-US" sz="1000">
              <a:latin typeface="Times New Roman" pitchFamily="18" charset="0"/>
            </a:endParaRPr>
          </a:p>
        </p:txBody>
      </p:sp>
      <p:sp>
        <p:nvSpPr>
          <p:cNvPr id="48169" name="Freeform 39"/>
          <p:cNvSpPr>
            <a:spLocks/>
          </p:cNvSpPr>
          <p:nvPr/>
        </p:nvSpPr>
        <p:spPr bwMode="auto">
          <a:xfrm>
            <a:off x="4152900" y="4011613"/>
            <a:ext cx="2947988" cy="1044575"/>
          </a:xfrm>
          <a:custGeom>
            <a:avLst/>
            <a:gdLst>
              <a:gd name="T0" fmla="*/ 0 w 2280"/>
              <a:gd name="T1" fmla="*/ 0 h 809"/>
              <a:gd name="T2" fmla="*/ 2147483647 w 2280"/>
              <a:gd name="T3" fmla="*/ 2147483647 h 809"/>
              <a:gd name="T4" fmla="*/ 2147483647 w 2280"/>
              <a:gd name="T5" fmla="*/ 2147483647 h 809"/>
              <a:gd name="T6" fmla="*/ 0 60000 65536"/>
              <a:gd name="T7" fmla="*/ 0 60000 65536"/>
              <a:gd name="T8" fmla="*/ 0 60000 65536"/>
              <a:gd name="T9" fmla="*/ 0 w 2280"/>
              <a:gd name="T10" fmla="*/ 0 h 809"/>
              <a:gd name="T11" fmla="*/ 2280 w 2280"/>
              <a:gd name="T12" fmla="*/ 809 h 809"/>
            </a:gdLst>
            <a:ahLst/>
            <a:cxnLst>
              <a:cxn ang="T6">
                <a:pos x="T0" y="T1"/>
              </a:cxn>
              <a:cxn ang="T7">
                <a:pos x="T2" y="T3"/>
              </a:cxn>
              <a:cxn ang="T8">
                <a:pos x="T4" y="T5"/>
              </a:cxn>
            </a:cxnLst>
            <a:rect l="T9" t="T10" r="T11" b="T12"/>
            <a:pathLst>
              <a:path w="2280" h="809">
                <a:moveTo>
                  <a:pt x="0" y="0"/>
                </a:moveTo>
                <a:lnTo>
                  <a:pt x="2047" y="809"/>
                </a:lnTo>
                <a:lnTo>
                  <a:pt x="2280" y="809"/>
                </a:lnTo>
              </a:path>
            </a:pathLst>
          </a:custGeom>
          <a:noFill/>
          <a:ln w="14288">
            <a:solidFill>
              <a:srgbClr val="000000"/>
            </a:solidFill>
            <a:round/>
            <a:headEnd/>
            <a:tailEnd/>
          </a:ln>
        </p:spPr>
        <p:txBody>
          <a:bodyPr/>
          <a:lstStyle/>
          <a:p>
            <a:endParaRPr lang="en-US" sz="1000">
              <a:latin typeface="Times New Roman" pitchFamily="18" charset="0"/>
            </a:endParaRPr>
          </a:p>
        </p:txBody>
      </p:sp>
      <p:sp>
        <p:nvSpPr>
          <p:cNvPr id="48170" name="Line 40"/>
          <p:cNvSpPr>
            <a:spLocks noChangeShapeType="1"/>
          </p:cNvSpPr>
          <p:nvPr/>
        </p:nvSpPr>
        <p:spPr bwMode="auto">
          <a:xfrm>
            <a:off x="1762125" y="2947988"/>
            <a:ext cx="2100263" cy="1587"/>
          </a:xfrm>
          <a:prstGeom prst="line">
            <a:avLst/>
          </a:prstGeom>
          <a:noFill/>
          <a:ln w="14288">
            <a:solidFill>
              <a:srgbClr val="000000"/>
            </a:solidFill>
            <a:round/>
            <a:headEnd/>
            <a:tailEnd/>
          </a:ln>
        </p:spPr>
        <p:txBody>
          <a:bodyPr/>
          <a:lstStyle/>
          <a:p>
            <a:endParaRPr lang="en-US"/>
          </a:p>
        </p:txBody>
      </p:sp>
      <p:sp>
        <p:nvSpPr>
          <p:cNvPr id="48171" name="Line 41"/>
          <p:cNvSpPr>
            <a:spLocks noChangeShapeType="1"/>
          </p:cNvSpPr>
          <p:nvPr/>
        </p:nvSpPr>
        <p:spPr bwMode="auto">
          <a:xfrm flipH="1">
            <a:off x="1717675" y="3922713"/>
            <a:ext cx="1343025" cy="3175"/>
          </a:xfrm>
          <a:prstGeom prst="line">
            <a:avLst/>
          </a:prstGeom>
          <a:noFill/>
          <a:ln w="14288">
            <a:solidFill>
              <a:srgbClr val="000000"/>
            </a:solidFill>
            <a:round/>
            <a:headEnd/>
            <a:tailEnd/>
          </a:ln>
        </p:spPr>
        <p:txBody>
          <a:bodyPr/>
          <a:lstStyle/>
          <a:p>
            <a:endParaRPr lang="en-US"/>
          </a:p>
        </p:txBody>
      </p:sp>
      <p:sp>
        <p:nvSpPr>
          <p:cNvPr id="48172" name="Line 42"/>
          <p:cNvSpPr>
            <a:spLocks noChangeShapeType="1"/>
          </p:cNvSpPr>
          <p:nvPr/>
        </p:nvSpPr>
        <p:spPr bwMode="auto">
          <a:xfrm flipH="1">
            <a:off x="1762125" y="5173663"/>
            <a:ext cx="1700213" cy="1587"/>
          </a:xfrm>
          <a:prstGeom prst="line">
            <a:avLst/>
          </a:prstGeom>
          <a:noFill/>
          <a:ln w="14288">
            <a:solidFill>
              <a:srgbClr val="000000"/>
            </a:solidFill>
            <a:round/>
            <a:headEnd/>
            <a:tailEnd/>
          </a:ln>
        </p:spPr>
        <p:txBody>
          <a:bodyPr/>
          <a:lstStyle/>
          <a:p>
            <a:endParaRPr lang="en-US"/>
          </a:p>
        </p:txBody>
      </p:sp>
      <p:sp>
        <p:nvSpPr>
          <p:cNvPr id="48173" name="Line 43"/>
          <p:cNvSpPr>
            <a:spLocks noChangeShapeType="1"/>
          </p:cNvSpPr>
          <p:nvPr/>
        </p:nvSpPr>
        <p:spPr bwMode="auto">
          <a:xfrm flipH="1">
            <a:off x="2133600" y="2413000"/>
            <a:ext cx="836613" cy="3175"/>
          </a:xfrm>
          <a:prstGeom prst="line">
            <a:avLst/>
          </a:prstGeom>
          <a:noFill/>
          <a:ln w="14288">
            <a:solidFill>
              <a:srgbClr val="000000"/>
            </a:solidFill>
            <a:round/>
            <a:headEnd/>
            <a:tailEnd/>
          </a:ln>
        </p:spPr>
        <p:txBody>
          <a:bodyPr/>
          <a:lstStyle/>
          <a:p>
            <a:endParaRPr lang="en-US"/>
          </a:p>
        </p:txBody>
      </p:sp>
      <p:sp>
        <p:nvSpPr>
          <p:cNvPr id="48174" name="Line 44"/>
          <p:cNvSpPr>
            <a:spLocks noChangeShapeType="1"/>
          </p:cNvSpPr>
          <p:nvPr/>
        </p:nvSpPr>
        <p:spPr bwMode="auto">
          <a:xfrm flipH="1">
            <a:off x="1863725" y="3436938"/>
            <a:ext cx="1014413" cy="0"/>
          </a:xfrm>
          <a:prstGeom prst="line">
            <a:avLst/>
          </a:prstGeom>
          <a:noFill/>
          <a:ln w="14288">
            <a:solidFill>
              <a:srgbClr val="000000"/>
            </a:solidFill>
            <a:round/>
            <a:headEnd/>
            <a:tailEnd/>
          </a:ln>
        </p:spPr>
        <p:txBody>
          <a:bodyPr/>
          <a:lstStyle/>
          <a:p>
            <a:endParaRPr lang="en-US"/>
          </a:p>
        </p:txBody>
      </p:sp>
      <p:sp>
        <p:nvSpPr>
          <p:cNvPr id="48175" name="Line 45"/>
          <p:cNvSpPr>
            <a:spLocks noChangeShapeType="1"/>
          </p:cNvSpPr>
          <p:nvPr/>
        </p:nvSpPr>
        <p:spPr bwMode="auto">
          <a:xfrm flipH="1">
            <a:off x="1641475" y="4438650"/>
            <a:ext cx="2089150" cy="0"/>
          </a:xfrm>
          <a:prstGeom prst="line">
            <a:avLst/>
          </a:prstGeom>
          <a:noFill/>
          <a:ln w="14288">
            <a:solidFill>
              <a:srgbClr val="000000"/>
            </a:solidFill>
            <a:round/>
            <a:headEnd/>
            <a:tailEnd/>
          </a:ln>
        </p:spPr>
        <p:txBody>
          <a:bodyPr/>
          <a:lstStyle/>
          <a:p>
            <a:endParaRPr lang="en-US"/>
          </a:p>
        </p:txBody>
      </p:sp>
      <p:sp>
        <p:nvSpPr>
          <p:cNvPr id="48176" name="Line 46"/>
          <p:cNvSpPr>
            <a:spLocks noChangeShapeType="1"/>
          </p:cNvSpPr>
          <p:nvPr/>
        </p:nvSpPr>
        <p:spPr bwMode="auto">
          <a:xfrm>
            <a:off x="3800475" y="4235450"/>
            <a:ext cx="1588" cy="3175"/>
          </a:xfrm>
          <a:prstGeom prst="line">
            <a:avLst/>
          </a:prstGeom>
          <a:noFill/>
          <a:ln w="14288">
            <a:solidFill>
              <a:srgbClr val="000000"/>
            </a:solidFill>
            <a:round/>
            <a:headEnd/>
            <a:tailEnd/>
          </a:ln>
        </p:spPr>
        <p:txBody>
          <a:bodyPr/>
          <a:lstStyle/>
          <a:p>
            <a:endParaRPr lang="en-US"/>
          </a:p>
        </p:txBody>
      </p:sp>
      <p:sp>
        <p:nvSpPr>
          <p:cNvPr id="48177" name="Freeform 47"/>
          <p:cNvSpPr>
            <a:spLocks/>
          </p:cNvSpPr>
          <p:nvPr/>
        </p:nvSpPr>
        <p:spPr bwMode="auto">
          <a:xfrm>
            <a:off x="4017963" y="4630738"/>
            <a:ext cx="498475" cy="987425"/>
          </a:xfrm>
          <a:custGeom>
            <a:avLst/>
            <a:gdLst>
              <a:gd name="T0" fmla="*/ 2147483647 w 387"/>
              <a:gd name="T1" fmla="*/ 2147483647 h 764"/>
              <a:gd name="T2" fmla="*/ 2147483647 w 387"/>
              <a:gd name="T3" fmla="*/ 2147483647 h 764"/>
              <a:gd name="T4" fmla="*/ 0 w 387"/>
              <a:gd name="T5" fmla="*/ 0 h 764"/>
              <a:gd name="T6" fmla="*/ 0 60000 65536"/>
              <a:gd name="T7" fmla="*/ 0 60000 65536"/>
              <a:gd name="T8" fmla="*/ 0 60000 65536"/>
              <a:gd name="T9" fmla="*/ 0 w 387"/>
              <a:gd name="T10" fmla="*/ 0 h 764"/>
              <a:gd name="T11" fmla="*/ 387 w 387"/>
              <a:gd name="T12" fmla="*/ 764 h 764"/>
            </a:gdLst>
            <a:ahLst/>
            <a:cxnLst>
              <a:cxn ang="T6">
                <a:pos x="T0" y="T1"/>
              </a:cxn>
              <a:cxn ang="T7">
                <a:pos x="T2" y="T3"/>
              </a:cxn>
              <a:cxn ang="T8">
                <a:pos x="T4" y="T5"/>
              </a:cxn>
            </a:cxnLst>
            <a:rect l="T9" t="T10" r="T11" b="T12"/>
            <a:pathLst>
              <a:path w="387" h="764">
                <a:moveTo>
                  <a:pt x="387" y="764"/>
                </a:moveTo>
                <a:lnTo>
                  <a:pt x="222" y="764"/>
                </a:lnTo>
                <a:lnTo>
                  <a:pt x="0" y="0"/>
                </a:lnTo>
              </a:path>
            </a:pathLst>
          </a:custGeom>
          <a:noFill/>
          <a:ln w="14288">
            <a:solidFill>
              <a:srgbClr val="000000"/>
            </a:solidFill>
            <a:round/>
            <a:headEnd/>
            <a:tailEnd/>
          </a:ln>
        </p:spPr>
        <p:txBody>
          <a:bodyPr/>
          <a:lstStyle/>
          <a:p>
            <a:endParaRPr lang="en-US" sz="1000">
              <a:latin typeface="Times New Roman" pitchFamily="18" charset="0"/>
            </a:endParaRPr>
          </a:p>
        </p:txBody>
      </p:sp>
      <p:sp>
        <p:nvSpPr>
          <p:cNvPr id="48178" name="Freeform 48"/>
          <p:cNvSpPr>
            <a:spLocks/>
          </p:cNvSpPr>
          <p:nvPr/>
        </p:nvSpPr>
        <p:spPr bwMode="auto">
          <a:xfrm>
            <a:off x="4360863" y="4784725"/>
            <a:ext cx="1543050" cy="830263"/>
          </a:xfrm>
          <a:custGeom>
            <a:avLst/>
            <a:gdLst>
              <a:gd name="T0" fmla="*/ 2147483647 w 1193"/>
              <a:gd name="T1" fmla="*/ 2147483647 h 642"/>
              <a:gd name="T2" fmla="*/ 2147483647 w 1193"/>
              <a:gd name="T3" fmla="*/ 2147483647 h 642"/>
              <a:gd name="T4" fmla="*/ 2147483647 w 1193"/>
              <a:gd name="T5" fmla="*/ 0 h 642"/>
              <a:gd name="T6" fmla="*/ 0 w 1193"/>
              <a:gd name="T7" fmla="*/ 0 h 642"/>
              <a:gd name="T8" fmla="*/ 0 60000 65536"/>
              <a:gd name="T9" fmla="*/ 0 60000 65536"/>
              <a:gd name="T10" fmla="*/ 0 60000 65536"/>
              <a:gd name="T11" fmla="*/ 0 60000 65536"/>
              <a:gd name="T12" fmla="*/ 0 w 1193"/>
              <a:gd name="T13" fmla="*/ 0 h 642"/>
              <a:gd name="T14" fmla="*/ 1193 w 1193"/>
              <a:gd name="T15" fmla="*/ 642 h 642"/>
            </a:gdLst>
            <a:ahLst/>
            <a:cxnLst>
              <a:cxn ang="T8">
                <a:pos x="T0" y="T1"/>
              </a:cxn>
              <a:cxn ang="T9">
                <a:pos x="T2" y="T3"/>
              </a:cxn>
              <a:cxn ang="T10">
                <a:pos x="T4" y="T5"/>
              </a:cxn>
              <a:cxn ang="T11">
                <a:pos x="T6" y="T7"/>
              </a:cxn>
            </a:cxnLst>
            <a:rect l="T12" t="T13" r="T14" b="T15"/>
            <a:pathLst>
              <a:path w="1193" h="642">
                <a:moveTo>
                  <a:pt x="1193" y="642"/>
                </a:moveTo>
                <a:lnTo>
                  <a:pt x="1039" y="642"/>
                </a:lnTo>
                <a:lnTo>
                  <a:pt x="102" y="0"/>
                </a:lnTo>
                <a:lnTo>
                  <a:pt x="0" y="0"/>
                </a:lnTo>
              </a:path>
            </a:pathLst>
          </a:custGeom>
          <a:noFill/>
          <a:ln w="14288">
            <a:solidFill>
              <a:srgbClr val="000000"/>
            </a:solidFill>
            <a:round/>
            <a:headEnd/>
            <a:tailEnd/>
          </a:ln>
        </p:spPr>
        <p:txBody>
          <a:bodyPr/>
          <a:lstStyle/>
          <a:p>
            <a:endParaRPr lang="en-US" sz="1000">
              <a:latin typeface="Times New Roman" pitchFamily="18" charset="0"/>
            </a:endParaRPr>
          </a:p>
        </p:txBody>
      </p:sp>
      <p:sp>
        <p:nvSpPr>
          <p:cNvPr id="48179" name="Line 49"/>
          <p:cNvSpPr>
            <a:spLocks noChangeShapeType="1"/>
          </p:cNvSpPr>
          <p:nvPr/>
        </p:nvSpPr>
        <p:spPr bwMode="auto">
          <a:xfrm>
            <a:off x="6234113" y="4279900"/>
            <a:ext cx="830262" cy="1588"/>
          </a:xfrm>
          <a:prstGeom prst="line">
            <a:avLst/>
          </a:prstGeom>
          <a:noFill/>
          <a:ln w="14288">
            <a:solidFill>
              <a:srgbClr val="000000"/>
            </a:solidFill>
            <a:round/>
            <a:headEnd/>
            <a:tailEnd/>
          </a:ln>
        </p:spPr>
        <p:txBody>
          <a:bodyPr/>
          <a:lstStyle/>
          <a:p>
            <a:endParaRPr lang="en-US"/>
          </a:p>
        </p:txBody>
      </p:sp>
      <p:sp>
        <p:nvSpPr>
          <p:cNvPr id="48180" name="Text Box 50"/>
          <p:cNvSpPr txBox="1">
            <a:spLocks noChangeArrowheads="1"/>
          </p:cNvSpPr>
          <p:nvPr/>
        </p:nvSpPr>
        <p:spPr bwMode="auto">
          <a:xfrm>
            <a:off x="7021513" y="2152650"/>
            <a:ext cx="1000125" cy="304800"/>
          </a:xfrm>
          <a:prstGeom prst="rect">
            <a:avLst/>
          </a:prstGeom>
          <a:noFill/>
          <a:ln w="9525">
            <a:noFill/>
            <a:miter lim="800000"/>
            <a:headEnd/>
            <a:tailEnd/>
          </a:ln>
        </p:spPr>
        <p:txBody>
          <a:bodyPr wrap="none" lIns="0" tIns="0" bIns="0">
            <a:spAutoFit/>
          </a:bodyPr>
          <a:lstStyle/>
          <a:p>
            <a:r>
              <a:rPr lang="en-US" sz="1000" b="1"/>
              <a:t>Endolymphatic</a:t>
            </a:r>
          </a:p>
          <a:p>
            <a:r>
              <a:rPr lang="en-US" sz="1000" b="1"/>
              <a:t>sac</a:t>
            </a:r>
          </a:p>
        </p:txBody>
      </p:sp>
      <p:sp>
        <p:nvSpPr>
          <p:cNvPr id="48181" name="Text Box 51"/>
          <p:cNvSpPr txBox="1">
            <a:spLocks noChangeArrowheads="1"/>
          </p:cNvSpPr>
          <p:nvPr/>
        </p:nvSpPr>
        <p:spPr bwMode="auto">
          <a:xfrm>
            <a:off x="7008813" y="4581525"/>
            <a:ext cx="696912" cy="152400"/>
          </a:xfrm>
          <a:prstGeom prst="rect">
            <a:avLst/>
          </a:prstGeom>
          <a:noFill/>
          <a:ln w="9525">
            <a:noFill/>
            <a:miter lim="800000"/>
            <a:headEnd/>
            <a:tailEnd/>
          </a:ln>
        </p:spPr>
        <p:txBody>
          <a:bodyPr wrap="none" lIns="0" tIns="0" bIns="0">
            <a:spAutoFit/>
          </a:bodyPr>
          <a:lstStyle/>
          <a:p>
            <a:r>
              <a:rPr lang="en-US" sz="1000" b="1"/>
              <a:t>Vestibule:</a:t>
            </a:r>
          </a:p>
        </p:txBody>
      </p:sp>
      <p:sp>
        <p:nvSpPr>
          <p:cNvPr id="48182" name="Text Box 52"/>
          <p:cNvSpPr txBox="1">
            <a:spLocks noChangeArrowheads="1"/>
          </p:cNvSpPr>
          <p:nvPr/>
        </p:nvSpPr>
        <p:spPr bwMode="auto">
          <a:xfrm>
            <a:off x="5922963" y="5532438"/>
            <a:ext cx="2003425" cy="304800"/>
          </a:xfrm>
          <a:prstGeom prst="rect">
            <a:avLst/>
          </a:prstGeom>
          <a:noFill/>
          <a:ln w="9525">
            <a:noFill/>
            <a:miter lim="800000"/>
            <a:headEnd/>
            <a:tailEnd/>
          </a:ln>
        </p:spPr>
        <p:txBody>
          <a:bodyPr wrap="none" lIns="0" tIns="0" bIns="0">
            <a:spAutoFit/>
          </a:bodyPr>
          <a:lstStyle/>
          <a:p>
            <a:r>
              <a:rPr lang="en-US" sz="1000" b="1"/>
              <a:t>Secondary tympanic membrane</a:t>
            </a:r>
          </a:p>
          <a:p>
            <a:r>
              <a:rPr lang="en-US" sz="1000" b="1"/>
              <a:t>in round window</a:t>
            </a:r>
          </a:p>
        </p:txBody>
      </p:sp>
      <p:sp>
        <p:nvSpPr>
          <p:cNvPr id="48183" name="Text Box 53"/>
          <p:cNvSpPr txBox="1">
            <a:spLocks noChangeArrowheads="1"/>
          </p:cNvSpPr>
          <p:nvPr/>
        </p:nvSpPr>
        <p:spPr bwMode="auto">
          <a:xfrm>
            <a:off x="4535488" y="5535613"/>
            <a:ext cx="992187" cy="306387"/>
          </a:xfrm>
          <a:prstGeom prst="rect">
            <a:avLst/>
          </a:prstGeom>
          <a:noFill/>
          <a:ln w="9525">
            <a:noFill/>
            <a:miter lim="800000"/>
            <a:headEnd/>
            <a:tailEnd/>
          </a:ln>
        </p:spPr>
        <p:txBody>
          <a:bodyPr wrap="none" lIns="0" tIns="0" bIns="0">
            <a:spAutoFit/>
          </a:bodyPr>
          <a:lstStyle/>
          <a:p>
            <a:r>
              <a:rPr lang="en-US" sz="1000" b="1"/>
              <a:t>Stapes</a:t>
            </a:r>
          </a:p>
          <a:p>
            <a:r>
              <a:rPr lang="en-US" sz="1000" b="1"/>
              <a:t>in oval window</a:t>
            </a:r>
          </a:p>
        </p:txBody>
      </p:sp>
      <p:sp>
        <p:nvSpPr>
          <p:cNvPr id="48184" name="Text Box 54"/>
          <p:cNvSpPr txBox="1">
            <a:spLocks noChangeArrowheads="1"/>
          </p:cNvSpPr>
          <p:nvPr/>
        </p:nvSpPr>
        <p:spPr bwMode="auto">
          <a:xfrm>
            <a:off x="1060450" y="5067300"/>
            <a:ext cx="731838" cy="304800"/>
          </a:xfrm>
          <a:prstGeom prst="rect">
            <a:avLst/>
          </a:prstGeom>
          <a:noFill/>
          <a:ln w="9525">
            <a:noFill/>
            <a:miter lim="800000"/>
            <a:headEnd/>
            <a:tailEnd/>
          </a:ln>
        </p:spPr>
        <p:txBody>
          <a:bodyPr wrap="none" lIns="0" tIns="0" bIns="0">
            <a:spAutoFit/>
          </a:bodyPr>
          <a:lstStyle/>
          <a:p>
            <a:r>
              <a:rPr lang="en-US" sz="1000" b="1"/>
              <a:t>Tympanic</a:t>
            </a:r>
          </a:p>
          <a:p>
            <a:r>
              <a:rPr lang="en-US" sz="1000" b="1"/>
              <a:t>membrane</a:t>
            </a:r>
          </a:p>
        </p:txBody>
      </p:sp>
      <p:sp>
        <p:nvSpPr>
          <p:cNvPr id="48185" name="Text Box 55"/>
          <p:cNvSpPr txBox="1">
            <a:spLocks noChangeArrowheads="1"/>
          </p:cNvSpPr>
          <p:nvPr/>
        </p:nvSpPr>
        <p:spPr bwMode="auto">
          <a:xfrm>
            <a:off x="1112838" y="2312988"/>
            <a:ext cx="1000125" cy="152400"/>
          </a:xfrm>
          <a:prstGeom prst="rect">
            <a:avLst/>
          </a:prstGeom>
          <a:noFill/>
          <a:ln w="9525">
            <a:noFill/>
            <a:miter lim="800000"/>
            <a:headEnd/>
            <a:tailEnd/>
          </a:ln>
        </p:spPr>
        <p:txBody>
          <a:bodyPr wrap="none" lIns="0" tIns="0" bIns="0">
            <a:spAutoFit/>
          </a:bodyPr>
          <a:lstStyle/>
          <a:p>
            <a:r>
              <a:rPr lang="en-US" sz="1000" b="1"/>
              <a:t>Temporal bone</a:t>
            </a:r>
          </a:p>
        </p:txBody>
      </p:sp>
      <p:sp>
        <p:nvSpPr>
          <p:cNvPr id="48186" name="Line 56"/>
          <p:cNvSpPr>
            <a:spLocks noChangeShapeType="1"/>
          </p:cNvSpPr>
          <p:nvPr/>
        </p:nvSpPr>
        <p:spPr bwMode="auto">
          <a:xfrm>
            <a:off x="2281238" y="4187825"/>
            <a:ext cx="385762" cy="3175"/>
          </a:xfrm>
          <a:prstGeom prst="line">
            <a:avLst/>
          </a:prstGeom>
          <a:noFill/>
          <a:ln w="14288">
            <a:solidFill>
              <a:srgbClr val="000000"/>
            </a:solidFill>
            <a:round/>
            <a:headEnd/>
            <a:tailEnd/>
          </a:ln>
        </p:spPr>
        <p:txBody>
          <a:bodyPr/>
          <a:lstStyle/>
          <a:p>
            <a:endParaRPr lang="en-US"/>
          </a:p>
        </p:txBody>
      </p:sp>
      <p:sp>
        <p:nvSpPr>
          <p:cNvPr id="4" name="TextBox 24"/>
          <p:cNvSpPr txBox="1">
            <a:spLocks noChangeArrowheads="1"/>
          </p:cNvSpPr>
          <p:nvPr/>
        </p:nvSpPr>
        <p:spPr bwMode="auto">
          <a:xfrm>
            <a:off x="1225550" y="1612900"/>
            <a:ext cx="6665913" cy="212725"/>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1"/>
          </p:nvPr>
        </p:nvSpPr>
        <p:spPr>
          <a:noFill/>
        </p:spPr>
        <p:txBody>
          <a:bodyPr/>
          <a:lstStyle/>
          <a:p>
            <a:r>
              <a:rPr lang="en-US" smtClean="0">
                <a:latin typeface="Arial" pitchFamily="34" charset="0"/>
              </a:rPr>
              <a:t>16-</a:t>
            </a:r>
            <a:fld id="{A7525E3B-B213-4BFE-9702-2267C8F257E4}" type="slidenum">
              <a:rPr lang="en-US" smtClean="0">
                <a:latin typeface="Arial" pitchFamily="34" charset="0"/>
              </a:rPr>
              <a:pPr/>
              <a:t>46</a:t>
            </a:fld>
            <a:endParaRPr lang="en-US" smtClean="0">
              <a:latin typeface="Arial" pitchFamily="34" charset="0"/>
            </a:endParaRPr>
          </a:p>
        </p:txBody>
      </p:sp>
      <p:sp>
        <p:nvSpPr>
          <p:cNvPr id="49155" name="Rectangle 7"/>
          <p:cNvSpPr>
            <a:spLocks noGrp="1" noChangeArrowheads="1"/>
          </p:cNvSpPr>
          <p:nvPr>
            <p:ph type="title"/>
          </p:nvPr>
        </p:nvSpPr>
        <p:spPr>
          <a:noFill/>
        </p:spPr>
        <p:txBody>
          <a:bodyPr/>
          <a:lstStyle/>
          <a:p>
            <a:pPr eaLnBrk="1" hangingPunct="1"/>
            <a:r>
              <a:rPr lang="en-US" smtClean="0"/>
              <a:t>Details of Inner Ear</a:t>
            </a:r>
          </a:p>
        </p:txBody>
      </p:sp>
      <p:sp>
        <p:nvSpPr>
          <p:cNvPr id="49156" name="Rectangle 13"/>
          <p:cNvSpPr>
            <a:spLocks noGrp="1" noChangeArrowheads="1"/>
          </p:cNvSpPr>
          <p:nvPr>
            <p:ph type="body" sz="half" idx="2"/>
          </p:nvPr>
        </p:nvSpPr>
        <p:spPr>
          <a:xfrm>
            <a:off x="582613" y="4606925"/>
            <a:ext cx="8326437" cy="2251075"/>
          </a:xfrm>
        </p:spPr>
        <p:txBody>
          <a:bodyPr/>
          <a:lstStyle/>
          <a:p>
            <a:pPr eaLnBrk="1" hangingPunct="1"/>
            <a:r>
              <a:rPr lang="en-US" sz="2400" smtClean="0"/>
              <a:t>labyrinth</a:t>
            </a:r>
            <a:r>
              <a:rPr lang="en-US" sz="2400" b="0" smtClean="0"/>
              <a:t> - vestibule and three semicircular ducts</a:t>
            </a:r>
          </a:p>
          <a:p>
            <a:pPr eaLnBrk="1" hangingPunct="1"/>
            <a:endParaRPr lang="en-US" sz="800" b="0" smtClean="0"/>
          </a:p>
          <a:p>
            <a:pPr eaLnBrk="1" hangingPunct="1"/>
            <a:r>
              <a:rPr lang="en-US" sz="2400" smtClean="0"/>
              <a:t>cochlea </a:t>
            </a:r>
            <a:r>
              <a:rPr lang="en-US" sz="2400" b="0" smtClean="0"/>
              <a:t> - organ of hearing </a:t>
            </a:r>
          </a:p>
          <a:p>
            <a:pPr lvl="1" eaLnBrk="1" hangingPunct="1"/>
            <a:r>
              <a:rPr lang="en-US" sz="2000" b="0" smtClean="0"/>
              <a:t>2.5 coils around an screwlike axis of spongy bone, the </a:t>
            </a:r>
            <a:r>
              <a:rPr lang="en-US" sz="2000" smtClean="0"/>
              <a:t>modiolus</a:t>
            </a:r>
            <a:r>
              <a:rPr lang="en-US" sz="2000" b="0" smtClean="0"/>
              <a:t> </a:t>
            </a:r>
          </a:p>
          <a:p>
            <a:pPr lvl="1" eaLnBrk="1" hangingPunct="1">
              <a:buFontTx/>
              <a:buNone/>
            </a:pPr>
            <a:r>
              <a:rPr lang="en-US" sz="2000" b="0" smtClean="0"/>
              <a:t>–  threads of the screw form a spiral platform that supports the fleshy tube of the cochlea</a:t>
            </a:r>
          </a:p>
        </p:txBody>
      </p:sp>
      <p:sp>
        <p:nvSpPr>
          <p:cNvPr id="49157" name="Text Box 10"/>
          <p:cNvSpPr txBox="1">
            <a:spLocks noChangeArrowheads="1"/>
          </p:cNvSpPr>
          <p:nvPr/>
        </p:nvSpPr>
        <p:spPr bwMode="auto">
          <a:xfrm>
            <a:off x="6929438" y="1238250"/>
            <a:ext cx="1970087" cy="427038"/>
          </a:xfrm>
          <a:prstGeom prst="rect">
            <a:avLst/>
          </a:prstGeom>
          <a:noFill/>
          <a:ln w="9525" algn="ctr">
            <a:noFill/>
            <a:miter lim="800000"/>
            <a:headEnd/>
            <a:tailEnd/>
          </a:ln>
        </p:spPr>
        <p:txBody>
          <a:bodyPr>
            <a:spAutoFit/>
          </a:bodyPr>
          <a:lstStyle/>
          <a:p>
            <a:pPr>
              <a:spcBef>
                <a:spcPct val="50000"/>
              </a:spcBef>
            </a:pPr>
            <a:r>
              <a:rPr lang="en-US" sz="2200"/>
              <a:t>Figure 16.12b</a:t>
            </a:r>
          </a:p>
        </p:txBody>
      </p:sp>
      <p:pic>
        <p:nvPicPr>
          <p:cNvPr id="49158" name="Picture 2" descr="sal25693_16_12b"/>
          <p:cNvPicPr>
            <a:picLocks noChangeAspect="1" noChangeArrowheads="1"/>
          </p:cNvPicPr>
          <p:nvPr/>
        </p:nvPicPr>
        <p:blipFill>
          <a:blip r:embed="rId2" cstate="print"/>
          <a:srcRect/>
          <a:stretch>
            <a:fillRect/>
          </a:stretch>
        </p:blipFill>
        <p:spPr bwMode="auto">
          <a:xfrm>
            <a:off x="2357438" y="1220788"/>
            <a:ext cx="4322762" cy="3371850"/>
          </a:xfrm>
          <a:prstGeom prst="rect">
            <a:avLst/>
          </a:prstGeom>
          <a:noFill/>
          <a:ln w="9525">
            <a:noFill/>
            <a:miter lim="800000"/>
            <a:headEnd/>
            <a:tailEnd/>
          </a:ln>
        </p:spPr>
      </p:pic>
      <p:sp>
        <p:nvSpPr>
          <p:cNvPr id="49159" name="Rectangle 5"/>
          <p:cNvSpPr>
            <a:spLocks noChangeArrowheads="1"/>
          </p:cNvSpPr>
          <p:nvPr/>
        </p:nvSpPr>
        <p:spPr bwMode="auto">
          <a:xfrm>
            <a:off x="2411413" y="4348163"/>
            <a:ext cx="1460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(b)</a:t>
            </a:r>
            <a:endParaRPr lang="en-US" sz="900" b="1"/>
          </a:p>
        </p:txBody>
      </p:sp>
      <p:sp>
        <p:nvSpPr>
          <p:cNvPr id="49160" name="Rectangle 6"/>
          <p:cNvSpPr>
            <a:spLocks noChangeArrowheads="1"/>
          </p:cNvSpPr>
          <p:nvPr/>
        </p:nvSpPr>
        <p:spPr bwMode="auto">
          <a:xfrm>
            <a:off x="6718300" y="2357438"/>
            <a:ext cx="825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Cochlear nerve</a:t>
            </a:r>
            <a:endParaRPr lang="en-US" sz="900" b="1"/>
          </a:p>
        </p:txBody>
      </p:sp>
      <p:sp>
        <p:nvSpPr>
          <p:cNvPr id="49161" name="Rectangle 7"/>
          <p:cNvSpPr>
            <a:spLocks noChangeArrowheads="1"/>
          </p:cNvSpPr>
          <p:nvPr/>
        </p:nvSpPr>
        <p:spPr bwMode="auto">
          <a:xfrm>
            <a:off x="6718300" y="2570163"/>
            <a:ext cx="6604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Facial nerve</a:t>
            </a:r>
            <a:endParaRPr lang="en-US" sz="900" b="1"/>
          </a:p>
        </p:txBody>
      </p:sp>
      <p:sp>
        <p:nvSpPr>
          <p:cNvPr id="49162" name="Rectangle 8"/>
          <p:cNvSpPr>
            <a:spLocks noChangeArrowheads="1"/>
          </p:cNvSpPr>
          <p:nvPr/>
        </p:nvSpPr>
        <p:spPr bwMode="auto">
          <a:xfrm>
            <a:off x="1570038" y="1757363"/>
            <a:ext cx="4318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Saccule</a:t>
            </a:r>
            <a:endParaRPr lang="en-US" sz="900" b="1"/>
          </a:p>
        </p:txBody>
      </p:sp>
      <p:sp>
        <p:nvSpPr>
          <p:cNvPr id="49163" name="Rectangle 9"/>
          <p:cNvSpPr>
            <a:spLocks noChangeArrowheads="1"/>
          </p:cNvSpPr>
          <p:nvPr/>
        </p:nvSpPr>
        <p:spPr bwMode="auto">
          <a:xfrm>
            <a:off x="1570038" y="1985963"/>
            <a:ext cx="3556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Utricle</a:t>
            </a:r>
            <a:endParaRPr lang="en-US" sz="900" b="1"/>
          </a:p>
        </p:txBody>
      </p:sp>
      <p:sp>
        <p:nvSpPr>
          <p:cNvPr id="49164" name="Rectangle 10"/>
          <p:cNvSpPr>
            <a:spLocks noChangeArrowheads="1"/>
          </p:cNvSpPr>
          <p:nvPr/>
        </p:nvSpPr>
        <p:spPr bwMode="auto">
          <a:xfrm>
            <a:off x="6718300" y="1808163"/>
            <a:ext cx="444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Cochlea</a:t>
            </a:r>
            <a:endParaRPr lang="en-US" sz="900" b="1"/>
          </a:p>
        </p:txBody>
      </p:sp>
      <p:sp>
        <p:nvSpPr>
          <p:cNvPr id="49165" name="Rectangle 11"/>
          <p:cNvSpPr>
            <a:spLocks noChangeArrowheads="1"/>
          </p:cNvSpPr>
          <p:nvPr/>
        </p:nvSpPr>
        <p:spPr bwMode="auto">
          <a:xfrm>
            <a:off x="1627188" y="3721100"/>
            <a:ext cx="5016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Posterior</a:t>
            </a:r>
            <a:endParaRPr lang="en-US" sz="900" b="1"/>
          </a:p>
        </p:txBody>
      </p:sp>
      <p:sp>
        <p:nvSpPr>
          <p:cNvPr id="49166" name="Rectangle 12"/>
          <p:cNvSpPr>
            <a:spLocks noChangeArrowheads="1"/>
          </p:cNvSpPr>
          <p:nvPr/>
        </p:nvSpPr>
        <p:spPr bwMode="auto">
          <a:xfrm>
            <a:off x="1633538" y="3511550"/>
            <a:ext cx="3746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Lateral</a:t>
            </a:r>
            <a:endParaRPr lang="en-US" sz="900" b="1"/>
          </a:p>
        </p:txBody>
      </p:sp>
      <p:sp>
        <p:nvSpPr>
          <p:cNvPr id="49167" name="Rectangle 13"/>
          <p:cNvSpPr>
            <a:spLocks noChangeArrowheads="1"/>
          </p:cNvSpPr>
          <p:nvPr/>
        </p:nvSpPr>
        <p:spPr bwMode="auto">
          <a:xfrm>
            <a:off x="1627188" y="3321050"/>
            <a:ext cx="444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Anterior</a:t>
            </a:r>
            <a:endParaRPr lang="en-US" sz="900" b="1"/>
          </a:p>
        </p:txBody>
      </p:sp>
      <p:sp>
        <p:nvSpPr>
          <p:cNvPr id="49168" name="Rectangle 14"/>
          <p:cNvSpPr>
            <a:spLocks noChangeArrowheads="1"/>
          </p:cNvSpPr>
          <p:nvPr/>
        </p:nvSpPr>
        <p:spPr bwMode="auto">
          <a:xfrm>
            <a:off x="1443038" y="3117850"/>
            <a:ext cx="10604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Semicircular ducts:</a:t>
            </a:r>
            <a:endParaRPr lang="en-US" sz="900" b="1"/>
          </a:p>
        </p:txBody>
      </p:sp>
      <p:sp>
        <p:nvSpPr>
          <p:cNvPr id="49169" name="Rectangle 15"/>
          <p:cNvSpPr>
            <a:spLocks noChangeArrowheads="1"/>
          </p:cNvSpPr>
          <p:nvPr/>
        </p:nvSpPr>
        <p:spPr bwMode="auto">
          <a:xfrm>
            <a:off x="1443038" y="2352675"/>
            <a:ext cx="5143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Ampullae</a:t>
            </a:r>
            <a:endParaRPr lang="en-US" sz="900" b="1"/>
          </a:p>
        </p:txBody>
      </p:sp>
      <p:sp>
        <p:nvSpPr>
          <p:cNvPr id="49170" name="Line 16"/>
          <p:cNvSpPr>
            <a:spLocks noChangeShapeType="1"/>
          </p:cNvSpPr>
          <p:nvPr/>
        </p:nvSpPr>
        <p:spPr bwMode="auto">
          <a:xfrm>
            <a:off x="5068888" y="1895475"/>
            <a:ext cx="1625600" cy="0"/>
          </a:xfrm>
          <a:prstGeom prst="line">
            <a:avLst/>
          </a:prstGeom>
          <a:noFill/>
          <a:ln w="23813">
            <a:solidFill>
              <a:srgbClr val="FFFFFF"/>
            </a:solidFill>
            <a:round/>
            <a:headEnd/>
            <a:tailEnd/>
          </a:ln>
        </p:spPr>
        <p:txBody>
          <a:bodyPr/>
          <a:lstStyle/>
          <a:p>
            <a:endParaRPr lang="en-US"/>
          </a:p>
        </p:txBody>
      </p:sp>
      <p:sp>
        <p:nvSpPr>
          <p:cNvPr id="49171" name="Line 17"/>
          <p:cNvSpPr>
            <a:spLocks noChangeShapeType="1"/>
          </p:cNvSpPr>
          <p:nvPr/>
        </p:nvSpPr>
        <p:spPr bwMode="auto">
          <a:xfrm>
            <a:off x="5065713" y="2084388"/>
            <a:ext cx="1628775" cy="1587"/>
          </a:xfrm>
          <a:prstGeom prst="line">
            <a:avLst/>
          </a:prstGeom>
          <a:noFill/>
          <a:ln w="23813">
            <a:solidFill>
              <a:srgbClr val="FFFFFF"/>
            </a:solidFill>
            <a:round/>
            <a:headEnd/>
            <a:tailEnd/>
          </a:ln>
        </p:spPr>
        <p:txBody>
          <a:bodyPr/>
          <a:lstStyle/>
          <a:p>
            <a:endParaRPr lang="en-US"/>
          </a:p>
        </p:txBody>
      </p:sp>
      <p:sp>
        <p:nvSpPr>
          <p:cNvPr id="49172" name="Freeform 18"/>
          <p:cNvSpPr>
            <a:spLocks/>
          </p:cNvSpPr>
          <p:nvPr/>
        </p:nvSpPr>
        <p:spPr bwMode="auto">
          <a:xfrm>
            <a:off x="2176463" y="2928938"/>
            <a:ext cx="825500" cy="492125"/>
          </a:xfrm>
          <a:custGeom>
            <a:avLst/>
            <a:gdLst>
              <a:gd name="T0" fmla="*/ 0 w 703"/>
              <a:gd name="T1" fmla="*/ 2147483647 h 420"/>
              <a:gd name="T2" fmla="*/ 2147483647 w 703"/>
              <a:gd name="T3" fmla="*/ 2147483647 h 420"/>
              <a:gd name="T4" fmla="*/ 2147483647 w 703"/>
              <a:gd name="T5" fmla="*/ 0 h 420"/>
              <a:gd name="T6" fmla="*/ 0 60000 65536"/>
              <a:gd name="T7" fmla="*/ 0 60000 65536"/>
              <a:gd name="T8" fmla="*/ 0 60000 65536"/>
              <a:gd name="T9" fmla="*/ 0 w 703"/>
              <a:gd name="T10" fmla="*/ 0 h 420"/>
              <a:gd name="T11" fmla="*/ 703 w 703"/>
              <a:gd name="T12" fmla="*/ 420 h 420"/>
            </a:gdLst>
            <a:ahLst/>
            <a:cxnLst>
              <a:cxn ang="T6">
                <a:pos x="T0" y="T1"/>
              </a:cxn>
              <a:cxn ang="T7">
                <a:pos x="T2" y="T3"/>
              </a:cxn>
              <a:cxn ang="T8">
                <a:pos x="T4" y="T5"/>
              </a:cxn>
            </a:cxnLst>
            <a:rect l="T9" t="T10" r="T11" b="T12"/>
            <a:pathLst>
              <a:path w="703" h="420">
                <a:moveTo>
                  <a:pt x="0" y="420"/>
                </a:moveTo>
                <a:lnTo>
                  <a:pt x="427" y="420"/>
                </a:lnTo>
                <a:lnTo>
                  <a:pt x="703" y="0"/>
                </a:lnTo>
              </a:path>
            </a:pathLst>
          </a:custGeom>
          <a:noFill/>
          <a:ln w="23813">
            <a:solidFill>
              <a:srgbClr val="FFFFFF"/>
            </a:solidFill>
            <a:round/>
            <a:headEnd/>
            <a:tailEnd/>
          </a:ln>
        </p:spPr>
        <p:txBody>
          <a:bodyPr/>
          <a:lstStyle/>
          <a:p>
            <a:endParaRPr lang="en-US" sz="900">
              <a:latin typeface="Times New Roman" pitchFamily="18" charset="0"/>
            </a:endParaRPr>
          </a:p>
        </p:txBody>
      </p:sp>
      <p:sp>
        <p:nvSpPr>
          <p:cNvPr id="49173" name="Freeform 19"/>
          <p:cNvSpPr>
            <a:spLocks/>
          </p:cNvSpPr>
          <p:nvPr/>
        </p:nvSpPr>
        <p:spPr bwMode="auto">
          <a:xfrm>
            <a:off x="2120900" y="2454275"/>
            <a:ext cx="1401763" cy="201613"/>
          </a:xfrm>
          <a:custGeom>
            <a:avLst/>
            <a:gdLst>
              <a:gd name="T0" fmla="*/ 0 w 1195"/>
              <a:gd name="T1" fmla="*/ 0 h 171"/>
              <a:gd name="T2" fmla="*/ 2147483647 w 1195"/>
              <a:gd name="T3" fmla="*/ 0 h 171"/>
              <a:gd name="T4" fmla="*/ 2147483647 w 1195"/>
              <a:gd name="T5" fmla="*/ 2147483647 h 171"/>
              <a:gd name="T6" fmla="*/ 0 60000 65536"/>
              <a:gd name="T7" fmla="*/ 0 60000 65536"/>
              <a:gd name="T8" fmla="*/ 0 60000 65536"/>
              <a:gd name="T9" fmla="*/ 0 w 1195"/>
              <a:gd name="T10" fmla="*/ 0 h 171"/>
              <a:gd name="T11" fmla="*/ 1195 w 1195"/>
              <a:gd name="T12" fmla="*/ 171 h 171"/>
            </a:gdLst>
            <a:ahLst/>
            <a:cxnLst>
              <a:cxn ang="T6">
                <a:pos x="T0" y="T1"/>
              </a:cxn>
              <a:cxn ang="T7">
                <a:pos x="T2" y="T3"/>
              </a:cxn>
              <a:cxn ang="T8">
                <a:pos x="T4" y="T5"/>
              </a:cxn>
            </a:cxnLst>
            <a:rect l="T9" t="T10" r="T11" b="T12"/>
            <a:pathLst>
              <a:path w="1195" h="171">
                <a:moveTo>
                  <a:pt x="0" y="0"/>
                </a:moveTo>
                <a:lnTo>
                  <a:pt x="475" y="0"/>
                </a:lnTo>
                <a:lnTo>
                  <a:pt x="1195" y="171"/>
                </a:lnTo>
              </a:path>
            </a:pathLst>
          </a:custGeom>
          <a:noFill/>
          <a:ln w="23813">
            <a:solidFill>
              <a:srgbClr val="FFFFFF"/>
            </a:solidFill>
            <a:round/>
            <a:headEnd/>
            <a:tailEnd/>
          </a:ln>
        </p:spPr>
        <p:txBody>
          <a:bodyPr/>
          <a:lstStyle/>
          <a:p>
            <a:endParaRPr lang="en-US" sz="900">
              <a:latin typeface="Times New Roman" pitchFamily="18" charset="0"/>
            </a:endParaRPr>
          </a:p>
        </p:txBody>
      </p:sp>
      <p:sp>
        <p:nvSpPr>
          <p:cNvPr id="49174" name="Freeform 20"/>
          <p:cNvSpPr>
            <a:spLocks/>
          </p:cNvSpPr>
          <p:nvPr/>
        </p:nvSpPr>
        <p:spPr bwMode="auto">
          <a:xfrm>
            <a:off x="2033588" y="2087563"/>
            <a:ext cx="1897062" cy="415925"/>
          </a:xfrm>
          <a:custGeom>
            <a:avLst/>
            <a:gdLst>
              <a:gd name="T0" fmla="*/ 0 w 1618"/>
              <a:gd name="T1" fmla="*/ 0 h 355"/>
              <a:gd name="T2" fmla="*/ 2147483647 w 1618"/>
              <a:gd name="T3" fmla="*/ 0 h 355"/>
              <a:gd name="T4" fmla="*/ 2147483647 w 1618"/>
              <a:gd name="T5" fmla="*/ 2147483647 h 355"/>
              <a:gd name="T6" fmla="*/ 0 60000 65536"/>
              <a:gd name="T7" fmla="*/ 0 60000 65536"/>
              <a:gd name="T8" fmla="*/ 0 60000 65536"/>
              <a:gd name="T9" fmla="*/ 0 w 1618"/>
              <a:gd name="T10" fmla="*/ 0 h 355"/>
              <a:gd name="T11" fmla="*/ 1618 w 1618"/>
              <a:gd name="T12" fmla="*/ 355 h 355"/>
            </a:gdLst>
            <a:ahLst/>
            <a:cxnLst>
              <a:cxn ang="T6">
                <a:pos x="T0" y="T1"/>
              </a:cxn>
              <a:cxn ang="T7">
                <a:pos x="T2" y="T3"/>
              </a:cxn>
              <a:cxn ang="T8">
                <a:pos x="T4" y="T5"/>
              </a:cxn>
            </a:cxnLst>
            <a:rect l="T9" t="T10" r="T11" b="T12"/>
            <a:pathLst>
              <a:path w="1618" h="355">
                <a:moveTo>
                  <a:pt x="0" y="0"/>
                </a:moveTo>
                <a:lnTo>
                  <a:pt x="1075" y="0"/>
                </a:lnTo>
                <a:lnTo>
                  <a:pt x="1618" y="355"/>
                </a:lnTo>
              </a:path>
            </a:pathLst>
          </a:custGeom>
          <a:noFill/>
          <a:ln w="23813">
            <a:solidFill>
              <a:srgbClr val="FFFFFF"/>
            </a:solidFill>
            <a:round/>
            <a:headEnd/>
            <a:tailEnd/>
          </a:ln>
        </p:spPr>
        <p:txBody>
          <a:bodyPr/>
          <a:lstStyle/>
          <a:p>
            <a:endParaRPr lang="en-US" sz="900">
              <a:latin typeface="Times New Roman" pitchFamily="18" charset="0"/>
            </a:endParaRPr>
          </a:p>
        </p:txBody>
      </p:sp>
      <p:sp>
        <p:nvSpPr>
          <p:cNvPr id="49175" name="Freeform 21"/>
          <p:cNvSpPr>
            <a:spLocks/>
          </p:cNvSpPr>
          <p:nvPr/>
        </p:nvSpPr>
        <p:spPr bwMode="auto">
          <a:xfrm>
            <a:off x="2138363" y="1852613"/>
            <a:ext cx="2193925" cy="563562"/>
          </a:xfrm>
          <a:custGeom>
            <a:avLst/>
            <a:gdLst>
              <a:gd name="T0" fmla="*/ 0 w 1870"/>
              <a:gd name="T1" fmla="*/ 0 h 481"/>
              <a:gd name="T2" fmla="*/ 2147483647 w 1870"/>
              <a:gd name="T3" fmla="*/ 0 h 481"/>
              <a:gd name="T4" fmla="*/ 2147483647 w 1870"/>
              <a:gd name="T5" fmla="*/ 2147483647 h 481"/>
              <a:gd name="T6" fmla="*/ 0 60000 65536"/>
              <a:gd name="T7" fmla="*/ 0 60000 65536"/>
              <a:gd name="T8" fmla="*/ 0 60000 65536"/>
              <a:gd name="T9" fmla="*/ 0 w 1870"/>
              <a:gd name="T10" fmla="*/ 0 h 481"/>
              <a:gd name="T11" fmla="*/ 1870 w 1870"/>
              <a:gd name="T12" fmla="*/ 481 h 481"/>
            </a:gdLst>
            <a:ahLst/>
            <a:cxnLst>
              <a:cxn ang="T6">
                <a:pos x="T0" y="T1"/>
              </a:cxn>
              <a:cxn ang="T7">
                <a:pos x="T2" y="T3"/>
              </a:cxn>
              <a:cxn ang="T8">
                <a:pos x="T4" y="T5"/>
              </a:cxn>
            </a:cxnLst>
            <a:rect l="T9" t="T10" r="T11" b="T12"/>
            <a:pathLst>
              <a:path w="1870" h="481">
                <a:moveTo>
                  <a:pt x="0" y="0"/>
                </a:moveTo>
                <a:lnTo>
                  <a:pt x="1171" y="0"/>
                </a:lnTo>
                <a:lnTo>
                  <a:pt x="1870" y="481"/>
                </a:lnTo>
              </a:path>
            </a:pathLst>
          </a:custGeom>
          <a:noFill/>
          <a:ln w="23813">
            <a:solidFill>
              <a:srgbClr val="FFFFFF"/>
            </a:solidFill>
            <a:round/>
            <a:headEnd/>
            <a:tailEnd/>
          </a:ln>
        </p:spPr>
        <p:txBody>
          <a:bodyPr/>
          <a:lstStyle/>
          <a:p>
            <a:endParaRPr lang="en-US" sz="900">
              <a:latin typeface="Times New Roman" pitchFamily="18" charset="0"/>
            </a:endParaRPr>
          </a:p>
        </p:txBody>
      </p:sp>
      <p:sp>
        <p:nvSpPr>
          <p:cNvPr id="49176" name="Line 22"/>
          <p:cNvSpPr>
            <a:spLocks noChangeShapeType="1"/>
          </p:cNvSpPr>
          <p:nvPr/>
        </p:nvSpPr>
        <p:spPr bwMode="auto">
          <a:xfrm>
            <a:off x="5100638" y="4119563"/>
            <a:ext cx="1608137" cy="0"/>
          </a:xfrm>
          <a:prstGeom prst="line">
            <a:avLst/>
          </a:prstGeom>
          <a:noFill/>
          <a:ln w="23813">
            <a:solidFill>
              <a:srgbClr val="FFFFFF"/>
            </a:solidFill>
            <a:round/>
            <a:headEnd/>
            <a:tailEnd/>
          </a:ln>
        </p:spPr>
        <p:txBody>
          <a:bodyPr/>
          <a:lstStyle/>
          <a:p>
            <a:endParaRPr lang="en-US"/>
          </a:p>
        </p:txBody>
      </p:sp>
      <p:sp>
        <p:nvSpPr>
          <p:cNvPr id="49177" name="Freeform 23"/>
          <p:cNvSpPr>
            <a:spLocks/>
          </p:cNvSpPr>
          <p:nvPr/>
        </p:nvSpPr>
        <p:spPr bwMode="auto">
          <a:xfrm>
            <a:off x="6211888" y="2792413"/>
            <a:ext cx="474662" cy="234950"/>
          </a:xfrm>
          <a:custGeom>
            <a:avLst/>
            <a:gdLst>
              <a:gd name="T0" fmla="*/ 0 w 405"/>
              <a:gd name="T1" fmla="*/ 0 h 201"/>
              <a:gd name="T2" fmla="*/ 2147483647 w 405"/>
              <a:gd name="T3" fmla="*/ 2147483647 h 201"/>
              <a:gd name="T4" fmla="*/ 2147483647 w 405"/>
              <a:gd name="T5" fmla="*/ 2147483647 h 201"/>
              <a:gd name="T6" fmla="*/ 0 60000 65536"/>
              <a:gd name="T7" fmla="*/ 0 60000 65536"/>
              <a:gd name="T8" fmla="*/ 0 60000 65536"/>
              <a:gd name="T9" fmla="*/ 0 w 405"/>
              <a:gd name="T10" fmla="*/ 0 h 201"/>
              <a:gd name="T11" fmla="*/ 405 w 405"/>
              <a:gd name="T12" fmla="*/ 201 h 201"/>
            </a:gdLst>
            <a:ahLst/>
            <a:cxnLst>
              <a:cxn ang="T6">
                <a:pos x="T0" y="T1"/>
              </a:cxn>
              <a:cxn ang="T7">
                <a:pos x="T2" y="T3"/>
              </a:cxn>
              <a:cxn ang="T8">
                <a:pos x="T4" y="T5"/>
              </a:cxn>
            </a:cxnLst>
            <a:rect l="T9" t="T10" r="T11" b="T12"/>
            <a:pathLst>
              <a:path w="405" h="201">
                <a:moveTo>
                  <a:pt x="0" y="0"/>
                </a:moveTo>
                <a:lnTo>
                  <a:pt x="255" y="201"/>
                </a:lnTo>
                <a:lnTo>
                  <a:pt x="405" y="201"/>
                </a:lnTo>
              </a:path>
            </a:pathLst>
          </a:custGeom>
          <a:noFill/>
          <a:ln w="23813">
            <a:solidFill>
              <a:srgbClr val="FFFFFF"/>
            </a:solidFill>
            <a:round/>
            <a:headEnd/>
            <a:tailEnd/>
          </a:ln>
        </p:spPr>
        <p:txBody>
          <a:bodyPr/>
          <a:lstStyle/>
          <a:p>
            <a:endParaRPr lang="en-US" sz="900">
              <a:latin typeface="Times New Roman" pitchFamily="18" charset="0"/>
            </a:endParaRPr>
          </a:p>
        </p:txBody>
      </p:sp>
      <p:sp>
        <p:nvSpPr>
          <p:cNvPr id="49178" name="Freeform 24"/>
          <p:cNvSpPr>
            <a:spLocks/>
          </p:cNvSpPr>
          <p:nvPr/>
        </p:nvSpPr>
        <p:spPr bwMode="auto">
          <a:xfrm>
            <a:off x="5129213" y="2673350"/>
            <a:ext cx="1562100" cy="625475"/>
          </a:xfrm>
          <a:custGeom>
            <a:avLst/>
            <a:gdLst>
              <a:gd name="T0" fmla="*/ 0 w 1332"/>
              <a:gd name="T1" fmla="*/ 0 h 534"/>
              <a:gd name="T2" fmla="*/ 2147483647 w 1332"/>
              <a:gd name="T3" fmla="*/ 2147483647 h 534"/>
              <a:gd name="T4" fmla="*/ 2147483647 w 1332"/>
              <a:gd name="T5" fmla="*/ 2147483647 h 534"/>
              <a:gd name="T6" fmla="*/ 0 60000 65536"/>
              <a:gd name="T7" fmla="*/ 0 60000 65536"/>
              <a:gd name="T8" fmla="*/ 0 60000 65536"/>
              <a:gd name="T9" fmla="*/ 0 w 1332"/>
              <a:gd name="T10" fmla="*/ 0 h 534"/>
              <a:gd name="T11" fmla="*/ 1332 w 1332"/>
              <a:gd name="T12" fmla="*/ 534 h 534"/>
            </a:gdLst>
            <a:ahLst/>
            <a:cxnLst>
              <a:cxn ang="T6">
                <a:pos x="T0" y="T1"/>
              </a:cxn>
              <a:cxn ang="T7">
                <a:pos x="T2" y="T3"/>
              </a:cxn>
              <a:cxn ang="T8">
                <a:pos x="T4" y="T5"/>
              </a:cxn>
            </a:cxnLst>
            <a:rect l="T9" t="T10" r="T11" b="T12"/>
            <a:pathLst>
              <a:path w="1332" h="534">
                <a:moveTo>
                  <a:pt x="0" y="0"/>
                </a:moveTo>
                <a:lnTo>
                  <a:pt x="1182" y="534"/>
                </a:lnTo>
                <a:lnTo>
                  <a:pt x="1332" y="534"/>
                </a:lnTo>
              </a:path>
            </a:pathLst>
          </a:custGeom>
          <a:noFill/>
          <a:ln w="23813">
            <a:solidFill>
              <a:srgbClr val="FFFFFF"/>
            </a:solidFill>
            <a:round/>
            <a:headEnd/>
            <a:tailEnd/>
          </a:ln>
        </p:spPr>
        <p:txBody>
          <a:bodyPr/>
          <a:lstStyle/>
          <a:p>
            <a:endParaRPr lang="en-US" sz="900">
              <a:latin typeface="Times New Roman" pitchFamily="18" charset="0"/>
            </a:endParaRPr>
          </a:p>
        </p:txBody>
      </p:sp>
      <p:sp>
        <p:nvSpPr>
          <p:cNvPr id="49179" name="Freeform 25"/>
          <p:cNvSpPr>
            <a:spLocks/>
          </p:cNvSpPr>
          <p:nvPr/>
        </p:nvSpPr>
        <p:spPr bwMode="auto">
          <a:xfrm>
            <a:off x="6284913" y="2438400"/>
            <a:ext cx="401637" cy="123825"/>
          </a:xfrm>
          <a:custGeom>
            <a:avLst/>
            <a:gdLst>
              <a:gd name="T0" fmla="*/ 0 w 342"/>
              <a:gd name="T1" fmla="*/ 2147483647 h 105"/>
              <a:gd name="T2" fmla="*/ 2147483647 w 342"/>
              <a:gd name="T3" fmla="*/ 0 h 105"/>
              <a:gd name="T4" fmla="*/ 2147483647 w 342"/>
              <a:gd name="T5" fmla="*/ 0 h 105"/>
              <a:gd name="T6" fmla="*/ 0 60000 65536"/>
              <a:gd name="T7" fmla="*/ 0 60000 65536"/>
              <a:gd name="T8" fmla="*/ 0 60000 65536"/>
              <a:gd name="T9" fmla="*/ 0 w 342"/>
              <a:gd name="T10" fmla="*/ 0 h 105"/>
              <a:gd name="T11" fmla="*/ 342 w 342"/>
              <a:gd name="T12" fmla="*/ 105 h 105"/>
            </a:gdLst>
            <a:ahLst/>
            <a:cxnLst>
              <a:cxn ang="T6">
                <a:pos x="T0" y="T1"/>
              </a:cxn>
              <a:cxn ang="T7">
                <a:pos x="T2" y="T3"/>
              </a:cxn>
              <a:cxn ang="T8">
                <a:pos x="T4" y="T5"/>
              </a:cxn>
            </a:cxnLst>
            <a:rect l="T9" t="T10" r="T11" b="T12"/>
            <a:pathLst>
              <a:path w="342" h="105">
                <a:moveTo>
                  <a:pt x="0" y="105"/>
                </a:moveTo>
                <a:lnTo>
                  <a:pt x="192" y="0"/>
                </a:lnTo>
                <a:lnTo>
                  <a:pt x="342" y="0"/>
                </a:lnTo>
              </a:path>
            </a:pathLst>
          </a:custGeom>
          <a:noFill/>
          <a:ln w="23813">
            <a:solidFill>
              <a:srgbClr val="FFFFFF"/>
            </a:solidFill>
            <a:round/>
            <a:headEnd/>
            <a:tailEnd/>
          </a:ln>
        </p:spPr>
        <p:txBody>
          <a:bodyPr/>
          <a:lstStyle/>
          <a:p>
            <a:endParaRPr lang="en-US" sz="900">
              <a:latin typeface="Times New Roman" pitchFamily="18" charset="0"/>
            </a:endParaRPr>
          </a:p>
        </p:txBody>
      </p:sp>
      <p:sp>
        <p:nvSpPr>
          <p:cNvPr id="49180" name="Line 26"/>
          <p:cNvSpPr>
            <a:spLocks noChangeShapeType="1"/>
          </p:cNvSpPr>
          <p:nvPr/>
        </p:nvSpPr>
        <p:spPr bwMode="auto">
          <a:xfrm>
            <a:off x="2678113" y="2454275"/>
            <a:ext cx="931862" cy="1588"/>
          </a:xfrm>
          <a:prstGeom prst="line">
            <a:avLst/>
          </a:prstGeom>
          <a:noFill/>
          <a:ln w="23813">
            <a:solidFill>
              <a:srgbClr val="FFFFFF"/>
            </a:solidFill>
            <a:round/>
            <a:headEnd/>
            <a:tailEnd/>
          </a:ln>
        </p:spPr>
        <p:txBody>
          <a:bodyPr/>
          <a:lstStyle/>
          <a:p>
            <a:endParaRPr lang="en-US"/>
          </a:p>
        </p:txBody>
      </p:sp>
      <p:sp>
        <p:nvSpPr>
          <p:cNvPr id="49181" name="Freeform 27"/>
          <p:cNvSpPr>
            <a:spLocks/>
          </p:cNvSpPr>
          <p:nvPr/>
        </p:nvSpPr>
        <p:spPr bwMode="auto">
          <a:xfrm>
            <a:off x="2127250" y="3478213"/>
            <a:ext cx="892175" cy="122237"/>
          </a:xfrm>
          <a:custGeom>
            <a:avLst/>
            <a:gdLst>
              <a:gd name="T0" fmla="*/ 0 w 760"/>
              <a:gd name="T1" fmla="*/ 2147483647 h 105"/>
              <a:gd name="T2" fmla="*/ 2147483647 w 760"/>
              <a:gd name="T3" fmla="*/ 2147483647 h 105"/>
              <a:gd name="T4" fmla="*/ 2147483647 w 760"/>
              <a:gd name="T5" fmla="*/ 0 h 105"/>
              <a:gd name="T6" fmla="*/ 0 60000 65536"/>
              <a:gd name="T7" fmla="*/ 0 60000 65536"/>
              <a:gd name="T8" fmla="*/ 0 60000 65536"/>
              <a:gd name="T9" fmla="*/ 0 w 760"/>
              <a:gd name="T10" fmla="*/ 0 h 105"/>
              <a:gd name="T11" fmla="*/ 760 w 760"/>
              <a:gd name="T12" fmla="*/ 105 h 105"/>
            </a:gdLst>
            <a:ahLst/>
            <a:cxnLst>
              <a:cxn ang="T6">
                <a:pos x="T0" y="T1"/>
              </a:cxn>
              <a:cxn ang="T7">
                <a:pos x="T2" y="T3"/>
              </a:cxn>
              <a:cxn ang="T8">
                <a:pos x="T4" y="T5"/>
              </a:cxn>
            </a:cxnLst>
            <a:rect l="T9" t="T10" r="T11" b="T12"/>
            <a:pathLst>
              <a:path w="760" h="105">
                <a:moveTo>
                  <a:pt x="0" y="105"/>
                </a:moveTo>
                <a:lnTo>
                  <a:pt x="478" y="105"/>
                </a:lnTo>
                <a:lnTo>
                  <a:pt x="760" y="0"/>
                </a:lnTo>
              </a:path>
            </a:pathLst>
          </a:custGeom>
          <a:noFill/>
          <a:ln w="23813">
            <a:solidFill>
              <a:srgbClr val="FFFFFF"/>
            </a:solidFill>
            <a:round/>
            <a:headEnd/>
            <a:tailEnd/>
          </a:ln>
        </p:spPr>
        <p:txBody>
          <a:bodyPr/>
          <a:lstStyle/>
          <a:p>
            <a:endParaRPr lang="en-US" sz="900">
              <a:latin typeface="Times New Roman" pitchFamily="18" charset="0"/>
            </a:endParaRPr>
          </a:p>
        </p:txBody>
      </p:sp>
      <p:sp>
        <p:nvSpPr>
          <p:cNvPr id="49182" name="Line 28"/>
          <p:cNvSpPr>
            <a:spLocks noChangeShapeType="1"/>
          </p:cNvSpPr>
          <p:nvPr/>
        </p:nvSpPr>
        <p:spPr bwMode="auto">
          <a:xfrm>
            <a:off x="2271713" y="3819525"/>
            <a:ext cx="1068387" cy="1588"/>
          </a:xfrm>
          <a:prstGeom prst="line">
            <a:avLst/>
          </a:prstGeom>
          <a:noFill/>
          <a:ln w="23813">
            <a:solidFill>
              <a:srgbClr val="FFFFFF"/>
            </a:solidFill>
            <a:round/>
            <a:headEnd/>
            <a:tailEnd/>
          </a:ln>
        </p:spPr>
        <p:txBody>
          <a:bodyPr/>
          <a:lstStyle/>
          <a:p>
            <a:endParaRPr lang="en-US"/>
          </a:p>
        </p:txBody>
      </p:sp>
      <p:sp>
        <p:nvSpPr>
          <p:cNvPr id="49183" name="Line 29"/>
          <p:cNvSpPr>
            <a:spLocks noChangeShapeType="1"/>
          </p:cNvSpPr>
          <p:nvPr/>
        </p:nvSpPr>
        <p:spPr bwMode="auto">
          <a:xfrm>
            <a:off x="6315075" y="2633663"/>
            <a:ext cx="387350" cy="1587"/>
          </a:xfrm>
          <a:prstGeom prst="line">
            <a:avLst/>
          </a:prstGeom>
          <a:noFill/>
          <a:ln w="23813">
            <a:solidFill>
              <a:srgbClr val="FFFFFF"/>
            </a:solidFill>
            <a:round/>
            <a:headEnd/>
            <a:tailEnd/>
          </a:ln>
        </p:spPr>
        <p:txBody>
          <a:bodyPr/>
          <a:lstStyle/>
          <a:p>
            <a:endParaRPr lang="en-US"/>
          </a:p>
        </p:txBody>
      </p:sp>
      <p:sp>
        <p:nvSpPr>
          <p:cNvPr id="49184" name="Line 30"/>
          <p:cNvSpPr>
            <a:spLocks noChangeShapeType="1"/>
          </p:cNvSpPr>
          <p:nvPr/>
        </p:nvSpPr>
        <p:spPr bwMode="auto">
          <a:xfrm>
            <a:off x="5068888" y="1895475"/>
            <a:ext cx="1625600" cy="0"/>
          </a:xfrm>
          <a:prstGeom prst="line">
            <a:avLst/>
          </a:prstGeom>
          <a:noFill/>
          <a:ln w="14288">
            <a:solidFill>
              <a:srgbClr val="000000"/>
            </a:solidFill>
            <a:round/>
            <a:headEnd/>
            <a:tailEnd/>
          </a:ln>
        </p:spPr>
        <p:txBody>
          <a:bodyPr/>
          <a:lstStyle/>
          <a:p>
            <a:endParaRPr lang="en-US"/>
          </a:p>
        </p:txBody>
      </p:sp>
      <p:sp>
        <p:nvSpPr>
          <p:cNvPr id="49185" name="Line 31"/>
          <p:cNvSpPr>
            <a:spLocks noChangeShapeType="1"/>
          </p:cNvSpPr>
          <p:nvPr/>
        </p:nvSpPr>
        <p:spPr bwMode="auto">
          <a:xfrm>
            <a:off x="5065713" y="2084388"/>
            <a:ext cx="1628775" cy="1587"/>
          </a:xfrm>
          <a:prstGeom prst="line">
            <a:avLst/>
          </a:prstGeom>
          <a:noFill/>
          <a:ln w="14288">
            <a:solidFill>
              <a:srgbClr val="000000"/>
            </a:solidFill>
            <a:round/>
            <a:headEnd/>
            <a:tailEnd/>
          </a:ln>
        </p:spPr>
        <p:txBody>
          <a:bodyPr/>
          <a:lstStyle/>
          <a:p>
            <a:endParaRPr lang="en-US"/>
          </a:p>
        </p:txBody>
      </p:sp>
      <p:sp>
        <p:nvSpPr>
          <p:cNvPr id="49186" name="Freeform 32"/>
          <p:cNvSpPr>
            <a:spLocks/>
          </p:cNvSpPr>
          <p:nvPr/>
        </p:nvSpPr>
        <p:spPr bwMode="auto">
          <a:xfrm>
            <a:off x="2176463" y="2928938"/>
            <a:ext cx="825500" cy="492125"/>
          </a:xfrm>
          <a:custGeom>
            <a:avLst/>
            <a:gdLst>
              <a:gd name="T0" fmla="*/ 0 w 703"/>
              <a:gd name="T1" fmla="*/ 2147483647 h 420"/>
              <a:gd name="T2" fmla="*/ 2147483647 w 703"/>
              <a:gd name="T3" fmla="*/ 2147483647 h 420"/>
              <a:gd name="T4" fmla="*/ 2147483647 w 703"/>
              <a:gd name="T5" fmla="*/ 0 h 420"/>
              <a:gd name="T6" fmla="*/ 0 60000 65536"/>
              <a:gd name="T7" fmla="*/ 0 60000 65536"/>
              <a:gd name="T8" fmla="*/ 0 60000 65536"/>
              <a:gd name="T9" fmla="*/ 0 w 703"/>
              <a:gd name="T10" fmla="*/ 0 h 420"/>
              <a:gd name="T11" fmla="*/ 703 w 703"/>
              <a:gd name="T12" fmla="*/ 420 h 420"/>
            </a:gdLst>
            <a:ahLst/>
            <a:cxnLst>
              <a:cxn ang="T6">
                <a:pos x="T0" y="T1"/>
              </a:cxn>
              <a:cxn ang="T7">
                <a:pos x="T2" y="T3"/>
              </a:cxn>
              <a:cxn ang="T8">
                <a:pos x="T4" y="T5"/>
              </a:cxn>
            </a:cxnLst>
            <a:rect l="T9" t="T10" r="T11" b="T12"/>
            <a:pathLst>
              <a:path w="703" h="420">
                <a:moveTo>
                  <a:pt x="0" y="420"/>
                </a:moveTo>
                <a:lnTo>
                  <a:pt x="427" y="420"/>
                </a:lnTo>
                <a:lnTo>
                  <a:pt x="703" y="0"/>
                </a:lnTo>
              </a:path>
            </a:pathLst>
          </a:custGeom>
          <a:noFill/>
          <a:ln w="14288">
            <a:solidFill>
              <a:srgbClr val="000000"/>
            </a:solidFill>
            <a:round/>
            <a:headEnd/>
            <a:tailEnd/>
          </a:ln>
        </p:spPr>
        <p:txBody>
          <a:bodyPr/>
          <a:lstStyle/>
          <a:p>
            <a:endParaRPr lang="en-US" sz="900">
              <a:latin typeface="Times New Roman" pitchFamily="18" charset="0"/>
            </a:endParaRPr>
          </a:p>
        </p:txBody>
      </p:sp>
      <p:sp>
        <p:nvSpPr>
          <p:cNvPr id="49187" name="Freeform 33"/>
          <p:cNvSpPr>
            <a:spLocks/>
          </p:cNvSpPr>
          <p:nvPr/>
        </p:nvSpPr>
        <p:spPr bwMode="auto">
          <a:xfrm>
            <a:off x="2120900" y="2454275"/>
            <a:ext cx="1401763" cy="201613"/>
          </a:xfrm>
          <a:custGeom>
            <a:avLst/>
            <a:gdLst>
              <a:gd name="T0" fmla="*/ 0 w 1195"/>
              <a:gd name="T1" fmla="*/ 0 h 171"/>
              <a:gd name="T2" fmla="*/ 2147483647 w 1195"/>
              <a:gd name="T3" fmla="*/ 0 h 171"/>
              <a:gd name="T4" fmla="*/ 2147483647 w 1195"/>
              <a:gd name="T5" fmla="*/ 2147483647 h 171"/>
              <a:gd name="T6" fmla="*/ 0 60000 65536"/>
              <a:gd name="T7" fmla="*/ 0 60000 65536"/>
              <a:gd name="T8" fmla="*/ 0 60000 65536"/>
              <a:gd name="T9" fmla="*/ 0 w 1195"/>
              <a:gd name="T10" fmla="*/ 0 h 171"/>
              <a:gd name="T11" fmla="*/ 1195 w 1195"/>
              <a:gd name="T12" fmla="*/ 171 h 171"/>
            </a:gdLst>
            <a:ahLst/>
            <a:cxnLst>
              <a:cxn ang="T6">
                <a:pos x="T0" y="T1"/>
              </a:cxn>
              <a:cxn ang="T7">
                <a:pos x="T2" y="T3"/>
              </a:cxn>
              <a:cxn ang="T8">
                <a:pos x="T4" y="T5"/>
              </a:cxn>
            </a:cxnLst>
            <a:rect l="T9" t="T10" r="T11" b="T12"/>
            <a:pathLst>
              <a:path w="1195" h="171">
                <a:moveTo>
                  <a:pt x="0" y="0"/>
                </a:moveTo>
                <a:lnTo>
                  <a:pt x="475" y="0"/>
                </a:lnTo>
                <a:lnTo>
                  <a:pt x="1195" y="171"/>
                </a:lnTo>
              </a:path>
            </a:pathLst>
          </a:custGeom>
          <a:noFill/>
          <a:ln w="14288">
            <a:solidFill>
              <a:srgbClr val="000000"/>
            </a:solidFill>
            <a:round/>
            <a:headEnd/>
            <a:tailEnd/>
          </a:ln>
        </p:spPr>
        <p:txBody>
          <a:bodyPr/>
          <a:lstStyle/>
          <a:p>
            <a:endParaRPr lang="en-US" sz="900">
              <a:latin typeface="Times New Roman" pitchFamily="18" charset="0"/>
            </a:endParaRPr>
          </a:p>
        </p:txBody>
      </p:sp>
      <p:sp>
        <p:nvSpPr>
          <p:cNvPr id="49188" name="Freeform 34"/>
          <p:cNvSpPr>
            <a:spLocks/>
          </p:cNvSpPr>
          <p:nvPr/>
        </p:nvSpPr>
        <p:spPr bwMode="auto">
          <a:xfrm>
            <a:off x="2033588" y="2087563"/>
            <a:ext cx="1897062" cy="415925"/>
          </a:xfrm>
          <a:custGeom>
            <a:avLst/>
            <a:gdLst>
              <a:gd name="T0" fmla="*/ 0 w 1618"/>
              <a:gd name="T1" fmla="*/ 0 h 355"/>
              <a:gd name="T2" fmla="*/ 2147483647 w 1618"/>
              <a:gd name="T3" fmla="*/ 0 h 355"/>
              <a:gd name="T4" fmla="*/ 2147483647 w 1618"/>
              <a:gd name="T5" fmla="*/ 2147483647 h 355"/>
              <a:gd name="T6" fmla="*/ 0 60000 65536"/>
              <a:gd name="T7" fmla="*/ 0 60000 65536"/>
              <a:gd name="T8" fmla="*/ 0 60000 65536"/>
              <a:gd name="T9" fmla="*/ 0 w 1618"/>
              <a:gd name="T10" fmla="*/ 0 h 355"/>
              <a:gd name="T11" fmla="*/ 1618 w 1618"/>
              <a:gd name="T12" fmla="*/ 355 h 355"/>
            </a:gdLst>
            <a:ahLst/>
            <a:cxnLst>
              <a:cxn ang="T6">
                <a:pos x="T0" y="T1"/>
              </a:cxn>
              <a:cxn ang="T7">
                <a:pos x="T2" y="T3"/>
              </a:cxn>
              <a:cxn ang="T8">
                <a:pos x="T4" y="T5"/>
              </a:cxn>
            </a:cxnLst>
            <a:rect l="T9" t="T10" r="T11" b="T12"/>
            <a:pathLst>
              <a:path w="1618" h="355">
                <a:moveTo>
                  <a:pt x="0" y="0"/>
                </a:moveTo>
                <a:lnTo>
                  <a:pt x="1075" y="0"/>
                </a:lnTo>
                <a:lnTo>
                  <a:pt x="1618" y="355"/>
                </a:lnTo>
              </a:path>
            </a:pathLst>
          </a:custGeom>
          <a:noFill/>
          <a:ln w="14288">
            <a:solidFill>
              <a:srgbClr val="000000"/>
            </a:solidFill>
            <a:round/>
            <a:headEnd/>
            <a:tailEnd/>
          </a:ln>
        </p:spPr>
        <p:txBody>
          <a:bodyPr/>
          <a:lstStyle/>
          <a:p>
            <a:endParaRPr lang="en-US" sz="900">
              <a:latin typeface="Times New Roman" pitchFamily="18" charset="0"/>
            </a:endParaRPr>
          </a:p>
        </p:txBody>
      </p:sp>
      <p:sp>
        <p:nvSpPr>
          <p:cNvPr id="49189" name="Freeform 35"/>
          <p:cNvSpPr>
            <a:spLocks/>
          </p:cNvSpPr>
          <p:nvPr/>
        </p:nvSpPr>
        <p:spPr bwMode="auto">
          <a:xfrm>
            <a:off x="2138363" y="1852613"/>
            <a:ext cx="2193925" cy="563562"/>
          </a:xfrm>
          <a:custGeom>
            <a:avLst/>
            <a:gdLst>
              <a:gd name="T0" fmla="*/ 0 w 1870"/>
              <a:gd name="T1" fmla="*/ 0 h 481"/>
              <a:gd name="T2" fmla="*/ 2147483647 w 1870"/>
              <a:gd name="T3" fmla="*/ 0 h 481"/>
              <a:gd name="T4" fmla="*/ 2147483647 w 1870"/>
              <a:gd name="T5" fmla="*/ 2147483647 h 481"/>
              <a:gd name="T6" fmla="*/ 0 60000 65536"/>
              <a:gd name="T7" fmla="*/ 0 60000 65536"/>
              <a:gd name="T8" fmla="*/ 0 60000 65536"/>
              <a:gd name="T9" fmla="*/ 0 w 1870"/>
              <a:gd name="T10" fmla="*/ 0 h 481"/>
              <a:gd name="T11" fmla="*/ 1870 w 1870"/>
              <a:gd name="T12" fmla="*/ 481 h 481"/>
            </a:gdLst>
            <a:ahLst/>
            <a:cxnLst>
              <a:cxn ang="T6">
                <a:pos x="T0" y="T1"/>
              </a:cxn>
              <a:cxn ang="T7">
                <a:pos x="T2" y="T3"/>
              </a:cxn>
              <a:cxn ang="T8">
                <a:pos x="T4" y="T5"/>
              </a:cxn>
            </a:cxnLst>
            <a:rect l="T9" t="T10" r="T11" b="T12"/>
            <a:pathLst>
              <a:path w="1870" h="481">
                <a:moveTo>
                  <a:pt x="0" y="0"/>
                </a:moveTo>
                <a:lnTo>
                  <a:pt x="1171" y="0"/>
                </a:lnTo>
                <a:lnTo>
                  <a:pt x="1870" y="481"/>
                </a:lnTo>
              </a:path>
            </a:pathLst>
          </a:custGeom>
          <a:noFill/>
          <a:ln w="14288">
            <a:solidFill>
              <a:srgbClr val="000000"/>
            </a:solidFill>
            <a:round/>
            <a:headEnd/>
            <a:tailEnd/>
          </a:ln>
        </p:spPr>
        <p:txBody>
          <a:bodyPr/>
          <a:lstStyle/>
          <a:p>
            <a:endParaRPr lang="en-US" sz="900">
              <a:latin typeface="Times New Roman" pitchFamily="18" charset="0"/>
            </a:endParaRPr>
          </a:p>
        </p:txBody>
      </p:sp>
      <p:sp>
        <p:nvSpPr>
          <p:cNvPr id="49190" name="Line 36"/>
          <p:cNvSpPr>
            <a:spLocks noChangeShapeType="1"/>
          </p:cNvSpPr>
          <p:nvPr/>
        </p:nvSpPr>
        <p:spPr bwMode="auto">
          <a:xfrm>
            <a:off x="5100638" y="4119563"/>
            <a:ext cx="1608137" cy="0"/>
          </a:xfrm>
          <a:prstGeom prst="line">
            <a:avLst/>
          </a:prstGeom>
          <a:noFill/>
          <a:ln w="14288">
            <a:solidFill>
              <a:srgbClr val="000000"/>
            </a:solidFill>
            <a:round/>
            <a:headEnd/>
            <a:tailEnd/>
          </a:ln>
        </p:spPr>
        <p:txBody>
          <a:bodyPr/>
          <a:lstStyle/>
          <a:p>
            <a:endParaRPr lang="en-US"/>
          </a:p>
        </p:txBody>
      </p:sp>
      <p:sp>
        <p:nvSpPr>
          <p:cNvPr id="49191" name="Freeform 37"/>
          <p:cNvSpPr>
            <a:spLocks/>
          </p:cNvSpPr>
          <p:nvPr/>
        </p:nvSpPr>
        <p:spPr bwMode="auto">
          <a:xfrm>
            <a:off x="6216650" y="2792413"/>
            <a:ext cx="474663" cy="234950"/>
          </a:xfrm>
          <a:custGeom>
            <a:avLst/>
            <a:gdLst>
              <a:gd name="T0" fmla="*/ 0 w 405"/>
              <a:gd name="T1" fmla="*/ 0 h 201"/>
              <a:gd name="T2" fmla="*/ 2147483647 w 405"/>
              <a:gd name="T3" fmla="*/ 2147483647 h 201"/>
              <a:gd name="T4" fmla="*/ 2147483647 w 405"/>
              <a:gd name="T5" fmla="*/ 2147483647 h 201"/>
              <a:gd name="T6" fmla="*/ 0 60000 65536"/>
              <a:gd name="T7" fmla="*/ 0 60000 65536"/>
              <a:gd name="T8" fmla="*/ 0 60000 65536"/>
              <a:gd name="T9" fmla="*/ 0 w 405"/>
              <a:gd name="T10" fmla="*/ 0 h 201"/>
              <a:gd name="T11" fmla="*/ 405 w 405"/>
              <a:gd name="T12" fmla="*/ 201 h 201"/>
            </a:gdLst>
            <a:ahLst/>
            <a:cxnLst>
              <a:cxn ang="T6">
                <a:pos x="T0" y="T1"/>
              </a:cxn>
              <a:cxn ang="T7">
                <a:pos x="T2" y="T3"/>
              </a:cxn>
              <a:cxn ang="T8">
                <a:pos x="T4" y="T5"/>
              </a:cxn>
            </a:cxnLst>
            <a:rect l="T9" t="T10" r="T11" b="T12"/>
            <a:pathLst>
              <a:path w="405" h="201">
                <a:moveTo>
                  <a:pt x="0" y="0"/>
                </a:moveTo>
                <a:lnTo>
                  <a:pt x="255" y="201"/>
                </a:lnTo>
                <a:lnTo>
                  <a:pt x="405" y="201"/>
                </a:lnTo>
              </a:path>
            </a:pathLst>
          </a:custGeom>
          <a:noFill/>
          <a:ln w="14288">
            <a:solidFill>
              <a:srgbClr val="000000"/>
            </a:solidFill>
            <a:round/>
            <a:headEnd/>
            <a:tailEnd/>
          </a:ln>
        </p:spPr>
        <p:txBody>
          <a:bodyPr/>
          <a:lstStyle/>
          <a:p>
            <a:endParaRPr lang="en-US" sz="900">
              <a:latin typeface="Times New Roman" pitchFamily="18" charset="0"/>
            </a:endParaRPr>
          </a:p>
        </p:txBody>
      </p:sp>
      <p:sp>
        <p:nvSpPr>
          <p:cNvPr id="49192" name="Freeform 38"/>
          <p:cNvSpPr>
            <a:spLocks/>
          </p:cNvSpPr>
          <p:nvPr/>
        </p:nvSpPr>
        <p:spPr bwMode="auto">
          <a:xfrm>
            <a:off x="5129213" y="2673350"/>
            <a:ext cx="1562100" cy="625475"/>
          </a:xfrm>
          <a:custGeom>
            <a:avLst/>
            <a:gdLst>
              <a:gd name="T0" fmla="*/ 0 w 1332"/>
              <a:gd name="T1" fmla="*/ 0 h 534"/>
              <a:gd name="T2" fmla="*/ 2147483647 w 1332"/>
              <a:gd name="T3" fmla="*/ 2147483647 h 534"/>
              <a:gd name="T4" fmla="*/ 2147483647 w 1332"/>
              <a:gd name="T5" fmla="*/ 2147483647 h 534"/>
              <a:gd name="T6" fmla="*/ 0 60000 65536"/>
              <a:gd name="T7" fmla="*/ 0 60000 65536"/>
              <a:gd name="T8" fmla="*/ 0 60000 65536"/>
              <a:gd name="T9" fmla="*/ 0 w 1332"/>
              <a:gd name="T10" fmla="*/ 0 h 534"/>
              <a:gd name="T11" fmla="*/ 1332 w 1332"/>
              <a:gd name="T12" fmla="*/ 534 h 534"/>
            </a:gdLst>
            <a:ahLst/>
            <a:cxnLst>
              <a:cxn ang="T6">
                <a:pos x="T0" y="T1"/>
              </a:cxn>
              <a:cxn ang="T7">
                <a:pos x="T2" y="T3"/>
              </a:cxn>
              <a:cxn ang="T8">
                <a:pos x="T4" y="T5"/>
              </a:cxn>
            </a:cxnLst>
            <a:rect l="T9" t="T10" r="T11" b="T12"/>
            <a:pathLst>
              <a:path w="1332" h="534">
                <a:moveTo>
                  <a:pt x="0" y="0"/>
                </a:moveTo>
                <a:lnTo>
                  <a:pt x="1182" y="534"/>
                </a:lnTo>
                <a:lnTo>
                  <a:pt x="1332" y="534"/>
                </a:lnTo>
              </a:path>
            </a:pathLst>
          </a:custGeom>
          <a:noFill/>
          <a:ln w="14288">
            <a:solidFill>
              <a:srgbClr val="000000"/>
            </a:solidFill>
            <a:round/>
            <a:headEnd/>
            <a:tailEnd/>
          </a:ln>
        </p:spPr>
        <p:txBody>
          <a:bodyPr/>
          <a:lstStyle/>
          <a:p>
            <a:endParaRPr lang="en-US" sz="900">
              <a:latin typeface="Times New Roman" pitchFamily="18" charset="0"/>
            </a:endParaRPr>
          </a:p>
        </p:txBody>
      </p:sp>
      <p:sp>
        <p:nvSpPr>
          <p:cNvPr id="49193" name="Line 39"/>
          <p:cNvSpPr>
            <a:spLocks noChangeShapeType="1"/>
          </p:cNvSpPr>
          <p:nvPr/>
        </p:nvSpPr>
        <p:spPr bwMode="auto">
          <a:xfrm>
            <a:off x="2678113" y="2454275"/>
            <a:ext cx="931862" cy="1588"/>
          </a:xfrm>
          <a:prstGeom prst="line">
            <a:avLst/>
          </a:prstGeom>
          <a:noFill/>
          <a:ln w="14288">
            <a:solidFill>
              <a:srgbClr val="000000"/>
            </a:solidFill>
            <a:round/>
            <a:headEnd/>
            <a:tailEnd/>
          </a:ln>
        </p:spPr>
        <p:txBody>
          <a:bodyPr/>
          <a:lstStyle/>
          <a:p>
            <a:endParaRPr lang="en-US"/>
          </a:p>
        </p:txBody>
      </p:sp>
      <p:sp>
        <p:nvSpPr>
          <p:cNvPr id="49194" name="Freeform 40"/>
          <p:cNvSpPr>
            <a:spLocks/>
          </p:cNvSpPr>
          <p:nvPr/>
        </p:nvSpPr>
        <p:spPr bwMode="auto">
          <a:xfrm>
            <a:off x="2127250" y="3478213"/>
            <a:ext cx="892175" cy="122237"/>
          </a:xfrm>
          <a:custGeom>
            <a:avLst/>
            <a:gdLst>
              <a:gd name="T0" fmla="*/ 0 w 760"/>
              <a:gd name="T1" fmla="*/ 2147483647 h 105"/>
              <a:gd name="T2" fmla="*/ 2147483647 w 760"/>
              <a:gd name="T3" fmla="*/ 2147483647 h 105"/>
              <a:gd name="T4" fmla="*/ 2147483647 w 760"/>
              <a:gd name="T5" fmla="*/ 0 h 105"/>
              <a:gd name="T6" fmla="*/ 0 60000 65536"/>
              <a:gd name="T7" fmla="*/ 0 60000 65536"/>
              <a:gd name="T8" fmla="*/ 0 60000 65536"/>
              <a:gd name="T9" fmla="*/ 0 w 760"/>
              <a:gd name="T10" fmla="*/ 0 h 105"/>
              <a:gd name="T11" fmla="*/ 760 w 760"/>
              <a:gd name="T12" fmla="*/ 105 h 105"/>
            </a:gdLst>
            <a:ahLst/>
            <a:cxnLst>
              <a:cxn ang="T6">
                <a:pos x="T0" y="T1"/>
              </a:cxn>
              <a:cxn ang="T7">
                <a:pos x="T2" y="T3"/>
              </a:cxn>
              <a:cxn ang="T8">
                <a:pos x="T4" y="T5"/>
              </a:cxn>
            </a:cxnLst>
            <a:rect l="T9" t="T10" r="T11" b="T12"/>
            <a:pathLst>
              <a:path w="760" h="105">
                <a:moveTo>
                  <a:pt x="0" y="105"/>
                </a:moveTo>
                <a:lnTo>
                  <a:pt x="478" y="105"/>
                </a:lnTo>
                <a:lnTo>
                  <a:pt x="760" y="0"/>
                </a:lnTo>
              </a:path>
            </a:pathLst>
          </a:custGeom>
          <a:noFill/>
          <a:ln w="14288">
            <a:solidFill>
              <a:srgbClr val="000000"/>
            </a:solidFill>
            <a:round/>
            <a:headEnd/>
            <a:tailEnd/>
          </a:ln>
        </p:spPr>
        <p:txBody>
          <a:bodyPr/>
          <a:lstStyle/>
          <a:p>
            <a:endParaRPr lang="en-US" sz="900">
              <a:latin typeface="Times New Roman" pitchFamily="18" charset="0"/>
            </a:endParaRPr>
          </a:p>
        </p:txBody>
      </p:sp>
      <p:sp>
        <p:nvSpPr>
          <p:cNvPr id="49195" name="Line 41"/>
          <p:cNvSpPr>
            <a:spLocks noChangeShapeType="1"/>
          </p:cNvSpPr>
          <p:nvPr/>
        </p:nvSpPr>
        <p:spPr bwMode="auto">
          <a:xfrm>
            <a:off x="2271713" y="3819525"/>
            <a:ext cx="1068387" cy="1588"/>
          </a:xfrm>
          <a:prstGeom prst="line">
            <a:avLst/>
          </a:prstGeom>
          <a:noFill/>
          <a:ln w="14288">
            <a:solidFill>
              <a:srgbClr val="000000"/>
            </a:solidFill>
            <a:round/>
            <a:headEnd/>
            <a:tailEnd/>
          </a:ln>
        </p:spPr>
        <p:txBody>
          <a:bodyPr/>
          <a:lstStyle/>
          <a:p>
            <a:endParaRPr lang="en-US"/>
          </a:p>
        </p:txBody>
      </p:sp>
      <p:sp>
        <p:nvSpPr>
          <p:cNvPr id="49196" name="Line 42"/>
          <p:cNvSpPr>
            <a:spLocks noChangeShapeType="1"/>
          </p:cNvSpPr>
          <p:nvPr/>
        </p:nvSpPr>
        <p:spPr bwMode="auto">
          <a:xfrm>
            <a:off x="6307138" y="2633663"/>
            <a:ext cx="385762" cy="1587"/>
          </a:xfrm>
          <a:prstGeom prst="line">
            <a:avLst/>
          </a:prstGeom>
          <a:noFill/>
          <a:ln w="14288">
            <a:solidFill>
              <a:srgbClr val="000000"/>
            </a:solidFill>
            <a:round/>
            <a:headEnd/>
            <a:tailEnd/>
          </a:ln>
        </p:spPr>
        <p:txBody>
          <a:bodyPr/>
          <a:lstStyle/>
          <a:p>
            <a:endParaRPr lang="en-US"/>
          </a:p>
        </p:txBody>
      </p:sp>
      <p:sp>
        <p:nvSpPr>
          <p:cNvPr id="49197" name="Text Box 43"/>
          <p:cNvSpPr txBox="1">
            <a:spLocks noChangeArrowheads="1"/>
          </p:cNvSpPr>
          <p:nvPr/>
        </p:nvSpPr>
        <p:spPr bwMode="auto">
          <a:xfrm>
            <a:off x="6718300" y="2000250"/>
            <a:ext cx="917575" cy="273050"/>
          </a:xfrm>
          <a:prstGeom prst="rect">
            <a:avLst/>
          </a:prstGeom>
          <a:noFill/>
          <a:ln w="9525">
            <a:noFill/>
            <a:miter lim="800000"/>
            <a:headEnd/>
            <a:tailEnd/>
          </a:ln>
        </p:spPr>
        <p:txBody>
          <a:bodyPr wrap="none" lIns="0" tIns="0" bIns="0">
            <a:spAutoFit/>
          </a:bodyPr>
          <a:lstStyle/>
          <a:p>
            <a:r>
              <a:rPr lang="en-US" sz="900" b="1"/>
              <a:t>Spiral ganglion</a:t>
            </a:r>
          </a:p>
          <a:p>
            <a:r>
              <a:rPr lang="en-US" sz="900" b="1"/>
              <a:t>of cochlea</a:t>
            </a:r>
          </a:p>
        </p:txBody>
      </p:sp>
      <p:sp>
        <p:nvSpPr>
          <p:cNvPr id="49198" name="Text Box 44"/>
          <p:cNvSpPr txBox="1">
            <a:spLocks noChangeArrowheads="1"/>
          </p:cNvSpPr>
          <p:nvPr/>
        </p:nvSpPr>
        <p:spPr bwMode="auto">
          <a:xfrm>
            <a:off x="6718300" y="3208338"/>
            <a:ext cx="644525" cy="273050"/>
          </a:xfrm>
          <a:prstGeom prst="rect">
            <a:avLst/>
          </a:prstGeom>
          <a:noFill/>
          <a:ln w="9525">
            <a:noFill/>
            <a:miter lim="800000"/>
            <a:headEnd/>
            <a:tailEnd/>
          </a:ln>
        </p:spPr>
        <p:txBody>
          <a:bodyPr wrap="none" lIns="0" tIns="0" bIns="0">
            <a:spAutoFit/>
          </a:bodyPr>
          <a:lstStyle/>
          <a:p>
            <a:r>
              <a:rPr lang="en-US" sz="900" b="1"/>
              <a:t>Vestibular</a:t>
            </a:r>
          </a:p>
          <a:p>
            <a:r>
              <a:rPr lang="en-US" sz="900" b="1"/>
              <a:t>ganglion</a:t>
            </a:r>
          </a:p>
        </p:txBody>
      </p:sp>
      <p:sp>
        <p:nvSpPr>
          <p:cNvPr id="49199" name="Text Box 45"/>
          <p:cNvSpPr txBox="1">
            <a:spLocks noChangeArrowheads="1"/>
          </p:cNvSpPr>
          <p:nvPr/>
        </p:nvSpPr>
        <p:spPr bwMode="auto">
          <a:xfrm>
            <a:off x="6718300" y="4041775"/>
            <a:ext cx="911225" cy="273050"/>
          </a:xfrm>
          <a:prstGeom prst="rect">
            <a:avLst/>
          </a:prstGeom>
          <a:noFill/>
          <a:ln w="9525">
            <a:noFill/>
            <a:miter lim="800000"/>
            <a:headEnd/>
            <a:tailEnd/>
          </a:ln>
        </p:spPr>
        <p:txBody>
          <a:bodyPr wrap="none" lIns="0" tIns="0" bIns="0">
            <a:spAutoFit/>
          </a:bodyPr>
          <a:lstStyle/>
          <a:p>
            <a:r>
              <a:rPr lang="en-US" sz="900" b="1"/>
              <a:t>Endolymphatic</a:t>
            </a:r>
          </a:p>
          <a:p>
            <a:r>
              <a:rPr lang="en-US" sz="900" b="1"/>
              <a:t>sac</a:t>
            </a:r>
          </a:p>
        </p:txBody>
      </p:sp>
      <p:sp>
        <p:nvSpPr>
          <p:cNvPr id="49200" name="Text Box 46"/>
          <p:cNvSpPr txBox="1">
            <a:spLocks noChangeArrowheads="1"/>
          </p:cNvSpPr>
          <p:nvPr/>
        </p:nvSpPr>
        <p:spPr bwMode="auto">
          <a:xfrm>
            <a:off x="6716713" y="2947988"/>
            <a:ext cx="981075" cy="136525"/>
          </a:xfrm>
          <a:prstGeom prst="rect">
            <a:avLst/>
          </a:prstGeom>
          <a:noFill/>
          <a:ln w="9525">
            <a:noFill/>
            <a:miter lim="800000"/>
            <a:headEnd/>
            <a:tailEnd/>
          </a:ln>
        </p:spPr>
        <p:txBody>
          <a:bodyPr wrap="none" lIns="0" tIns="0" bIns="0">
            <a:spAutoFit/>
          </a:bodyPr>
          <a:lstStyle/>
          <a:p>
            <a:r>
              <a:rPr lang="en-US" sz="900" b="1"/>
              <a:t>Vestibular nerve</a:t>
            </a:r>
          </a:p>
        </p:txBody>
      </p:sp>
      <p:sp>
        <p:nvSpPr>
          <p:cNvPr id="49201" name="Text Box 47"/>
          <p:cNvSpPr txBox="1">
            <a:spLocks noChangeArrowheads="1"/>
          </p:cNvSpPr>
          <p:nvPr/>
        </p:nvSpPr>
        <p:spPr bwMode="auto">
          <a:xfrm>
            <a:off x="1423988" y="1549400"/>
            <a:ext cx="638175" cy="136525"/>
          </a:xfrm>
          <a:prstGeom prst="rect">
            <a:avLst/>
          </a:prstGeom>
          <a:noFill/>
          <a:ln w="9525">
            <a:noFill/>
            <a:miter lim="800000"/>
            <a:headEnd/>
            <a:tailEnd/>
          </a:ln>
        </p:spPr>
        <p:txBody>
          <a:bodyPr wrap="none" lIns="0" tIns="0" bIns="0">
            <a:spAutoFit/>
          </a:bodyPr>
          <a:lstStyle/>
          <a:p>
            <a:r>
              <a:rPr lang="en-US" sz="900" b="1"/>
              <a:t>Vestibule:</a:t>
            </a:r>
          </a:p>
        </p:txBody>
      </p:sp>
      <p:sp>
        <p:nvSpPr>
          <p:cNvPr id="49202" name="Freeform 48"/>
          <p:cNvSpPr>
            <a:spLocks/>
          </p:cNvSpPr>
          <p:nvPr/>
        </p:nvSpPr>
        <p:spPr bwMode="auto">
          <a:xfrm>
            <a:off x="6289675" y="2435225"/>
            <a:ext cx="401638" cy="122238"/>
          </a:xfrm>
          <a:custGeom>
            <a:avLst/>
            <a:gdLst>
              <a:gd name="T0" fmla="*/ 0 w 342"/>
              <a:gd name="T1" fmla="*/ 2147483647 h 105"/>
              <a:gd name="T2" fmla="*/ 2147483647 w 342"/>
              <a:gd name="T3" fmla="*/ 0 h 105"/>
              <a:gd name="T4" fmla="*/ 2147483647 w 342"/>
              <a:gd name="T5" fmla="*/ 0 h 105"/>
              <a:gd name="T6" fmla="*/ 0 60000 65536"/>
              <a:gd name="T7" fmla="*/ 0 60000 65536"/>
              <a:gd name="T8" fmla="*/ 0 60000 65536"/>
              <a:gd name="T9" fmla="*/ 0 w 342"/>
              <a:gd name="T10" fmla="*/ 0 h 105"/>
              <a:gd name="T11" fmla="*/ 342 w 342"/>
              <a:gd name="T12" fmla="*/ 105 h 105"/>
            </a:gdLst>
            <a:ahLst/>
            <a:cxnLst>
              <a:cxn ang="T6">
                <a:pos x="T0" y="T1"/>
              </a:cxn>
              <a:cxn ang="T7">
                <a:pos x="T2" y="T3"/>
              </a:cxn>
              <a:cxn ang="T8">
                <a:pos x="T4" y="T5"/>
              </a:cxn>
            </a:cxnLst>
            <a:rect l="T9" t="T10" r="T11" b="T12"/>
            <a:pathLst>
              <a:path w="342" h="105">
                <a:moveTo>
                  <a:pt x="0" y="105"/>
                </a:moveTo>
                <a:lnTo>
                  <a:pt x="192" y="0"/>
                </a:lnTo>
                <a:lnTo>
                  <a:pt x="342" y="0"/>
                </a:lnTo>
              </a:path>
            </a:pathLst>
          </a:custGeom>
          <a:noFill/>
          <a:ln w="14288">
            <a:solidFill>
              <a:srgbClr val="000000"/>
            </a:solidFill>
            <a:round/>
            <a:headEnd/>
            <a:tailEnd/>
          </a:ln>
        </p:spPr>
        <p:txBody>
          <a:bodyPr/>
          <a:lstStyle/>
          <a:p>
            <a:endParaRPr lang="en-US" sz="900">
              <a:latin typeface="Times New Roman" pitchFamily="18" charset="0"/>
            </a:endParaRPr>
          </a:p>
        </p:txBody>
      </p:sp>
      <p:sp>
        <p:nvSpPr>
          <p:cNvPr id="4" name="TextBox 24"/>
          <p:cNvSpPr txBox="1">
            <a:spLocks noChangeArrowheads="1"/>
          </p:cNvSpPr>
          <p:nvPr/>
        </p:nvSpPr>
        <p:spPr bwMode="auto">
          <a:xfrm>
            <a:off x="1781175" y="1109663"/>
            <a:ext cx="5546725" cy="214312"/>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a:noFill/>
        </p:spPr>
        <p:txBody>
          <a:bodyPr/>
          <a:lstStyle/>
          <a:p>
            <a:r>
              <a:rPr lang="en-US" smtClean="0">
                <a:latin typeface="Arial" pitchFamily="34" charset="0"/>
              </a:rPr>
              <a:t>16-</a:t>
            </a:r>
            <a:fld id="{86235CE1-368F-4BD9-9B8B-5A64B552F270}" type="slidenum">
              <a:rPr lang="en-US" smtClean="0">
                <a:latin typeface="Arial" pitchFamily="34" charset="0"/>
              </a:rPr>
              <a:pPr/>
              <a:t>47</a:t>
            </a:fld>
            <a:endParaRPr lang="en-US" smtClean="0">
              <a:latin typeface="Arial" pitchFamily="34" charset="0"/>
            </a:endParaRPr>
          </a:p>
        </p:txBody>
      </p:sp>
      <p:sp>
        <p:nvSpPr>
          <p:cNvPr id="50179" name="Rectangle 2"/>
          <p:cNvSpPr>
            <a:spLocks noGrp="1" noChangeArrowheads="1"/>
          </p:cNvSpPr>
          <p:nvPr>
            <p:ph type="title"/>
          </p:nvPr>
        </p:nvSpPr>
        <p:spPr>
          <a:xfrm>
            <a:off x="0" y="249238"/>
            <a:ext cx="9144000" cy="969962"/>
          </a:xfrm>
        </p:spPr>
        <p:txBody>
          <a:bodyPr/>
          <a:lstStyle/>
          <a:p>
            <a:pPr eaLnBrk="1" hangingPunct="1"/>
            <a:r>
              <a:rPr lang="en-US" smtClean="0"/>
              <a:t>Anatomy of Cochlea</a:t>
            </a:r>
          </a:p>
        </p:txBody>
      </p:sp>
      <p:sp>
        <p:nvSpPr>
          <p:cNvPr id="50180" name="Rectangle 3"/>
          <p:cNvSpPr>
            <a:spLocks noGrp="1" noChangeArrowheads="1"/>
          </p:cNvSpPr>
          <p:nvPr>
            <p:ph type="body" idx="1"/>
          </p:nvPr>
        </p:nvSpPr>
        <p:spPr>
          <a:xfrm>
            <a:off x="346075" y="1274763"/>
            <a:ext cx="8437563" cy="5370512"/>
          </a:xfrm>
        </p:spPr>
        <p:txBody>
          <a:bodyPr/>
          <a:lstStyle/>
          <a:p>
            <a:pPr eaLnBrk="1" hangingPunct="1">
              <a:lnSpc>
                <a:spcPct val="90000"/>
              </a:lnSpc>
            </a:pPr>
            <a:r>
              <a:rPr lang="en-US" sz="2400" b="0" smtClean="0"/>
              <a:t>cochlea has three fluid-filled chambers separated by membranes:</a:t>
            </a:r>
          </a:p>
          <a:p>
            <a:pPr eaLnBrk="1" hangingPunct="1">
              <a:lnSpc>
                <a:spcPct val="90000"/>
              </a:lnSpc>
            </a:pPr>
            <a:endParaRPr lang="en-US" sz="800" b="0" smtClean="0"/>
          </a:p>
          <a:p>
            <a:pPr lvl="1" eaLnBrk="1" hangingPunct="1">
              <a:lnSpc>
                <a:spcPct val="90000"/>
              </a:lnSpc>
            </a:pPr>
            <a:r>
              <a:rPr lang="en-US" sz="2000" smtClean="0"/>
              <a:t>scala vestibuli </a:t>
            </a:r>
            <a:r>
              <a:rPr lang="en-US" sz="2000" b="0" smtClean="0"/>
              <a:t>– superior chamber </a:t>
            </a:r>
          </a:p>
          <a:p>
            <a:pPr lvl="2" eaLnBrk="1" hangingPunct="1">
              <a:lnSpc>
                <a:spcPct val="90000"/>
              </a:lnSpc>
            </a:pPr>
            <a:r>
              <a:rPr lang="en-US" sz="1800" b="0" smtClean="0"/>
              <a:t>filled with </a:t>
            </a:r>
            <a:r>
              <a:rPr lang="en-US" sz="1800" smtClean="0"/>
              <a:t>perilymph</a:t>
            </a:r>
          </a:p>
          <a:p>
            <a:pPr lvl="2" eaLnBrk="1" hangingPunct="1">
              <a:lnSpc>
                <a:spcPct val="90000"/>
              </a:lnSpc>
            </a:pPr>
            <a:r>
              <a:rPr lang="en-US" sz="1800" b="0" smtClean="0"/>
              <a:t>begins at oval window and spirals to apex</a:t>
            </a:r>
          </a:p>
          <a:p>
            <a:pPr lvl="2" eaLnBrk="1" hangingPunct="1">
              <a:lnSpc>
                <a:spcPct val="90000"/>
              </a:lnSpc>
            </a:pPr>
            <a:endParaRPr lang="en-US" sz="800" b="0" smtClean="0"/>
          </a:p>
          <a:p>
            <a:pPr lvl="1" eaLnBrk="1" hangingPunct="1">
              <a:lnSpc>
                <a:spcPct val="90000"/>
              </a:lnSpc>
            </a:pPr>
            <a:r>
              <a:rPr lang="en-US" sz="2000" smtClean="0"/>
              <a:t>scala tympani </a:t>
            </a:r>
            <a:r>
              <a:rPr lang="en-US" sz="2000" b="0" smtClean="0"/>
              <a:t>– inferior chamber </a:t>
            </a:r>
          </a:p>
          <a:p>
            <a:pPr lvl="2" eaLnBrk="1" hangingPunct="1">
              <a:lnSpc>
                <a:spcPct val="90000"/>
              </a:lnSpc>
            </a:pPr>
            <a:r>
              <a:rPr lang="en-US" sz="1800" b="0" smtClean="0"/>
              <a:t>filled with </a:t>
            </a:r>
            <a:r>
              <a:rPr lang="en-US" sz="1800" smtClean="0"/>
              <a:t>perilymph</a:t>
            </a:r>
          </a:p>
          <a:p>
            <a:pPr lvl="2" eaLnBrk="1" hangingPunct="1">
              <a:lnSpc>
                <a:spcPct val="90000"/>
              </a:lnSpc>
            </a:pPr>
            <a:r>
              <a:rPr lang="en-US" sz="1800" b="0" smtClean="0"/>
              <a:t>begins at apex and ends at round window</a:t>
            </a:r>
          </a:p>
          <a:p>
            <a:pPr lvl="3" eaLnBrk="1" hangingPunct="1">
              <a:lnSpc>
                <a:spcPct val="90000"/>
              </a:lnSpc>
            </a:pPr>
            <a:r>
              <a:rPr lang="en-US" sz="1600" smtClean="0"/>
              <a:t>secondary tympanic membrane </a:t>
            </a:r>
            <a:r>
              <a:rPr lang="en-US" sz="1600" b="0" smtClean="0"/>
              <a:t>– membrane covering round window</a:t>
            </a:r>
          </a:p>
          <a:p>
            <a:pPr lvl="3" eaLnBrk="1" hangingPunct="1">
              <a:lnSpc>
                <a:spcPct val="90000"/>
              </a:lnSpc>
            </a:pPr>
            <a:endParaRPr lang="en-US" sz="800" b="0" smtClean="0"/>
          </a:p>
          <a:p>
            <a:pPr lvl="1" eaLnBrk="1" hangingPunct="1">
              <a:lnSpc>
                <a:spcPct val="90000"/>
              </a:lnSpc>
            </a:pPr>
            <a:r>
              <a:rPr lang="en-US" sz="2000" smtClean="0"/>
              <a:t>scala media </a:t>
            </a:r>
            <a:r>
              <a:rPr lang="en-US" sz="2000" b="0" smtClean="0"/>
              <a:t>(cochlear duct) – triangular middle chamber</a:t>
            </a:r>
          </a:p>
          <a:p>
            <a:pPr lvl="2" eaLnBrk="1" hangingPunct="1">
              <a:lnSpc>
                <a:spcPct val="90000"/>
              </a:lnSpc>
            </a:pPr>
            <a:r>
              <a:rPr lang="en-US" sz="1800" b="0" smtClean="0"/>
              <a:t>filled with </a:t>
            </a:r>
            <a:r>
              <a:rPr lang="en-US" sz="1800" smtClean="0"/>
              <a:t>endolymph</a:t>
            </a:r>
          </a:p>
          <a:p>
            <a:pPr lvl="2" eaLnBrk="1" hangingPunct="1">
              <a:lnSpc>
                <a:spcPct val="90000"/>
              </a:lnSpc>
            </a:pPr>
            <a:r>
              <a:rPr lang="en-US" sz="1800" b="0" smtClean="0"/>
              <a:t>separated from:</a:t>
            </a:r>
          </a:p>
          <a:p>
            <a:pPr lvl="3" eaLnBrk="1" hangingPunct="1">
              <a:lnSpc>
                <a:spcPct val="90000"/>
              </a:lnSpc>
            </a:pPr>
            <a:r>
              <a:rPr lang="en-US" sz="1600" b="0" smtClean="0"/>
              <a:t>scala vestibuli by </a:t>
            </a:r>
            <a:r>
              <a:rPr lang="en-US" sz="1600" smtClean="0"/>
              <a:t>vestibular membrane </a:t>
            </a:r>
          </a:p>
          <a:p>
            <a:pPr lvl="3" eaLnBrk="1" hangingPunct="1">
              <a:lnSpc>
                <a:spcPct val="90000"/>
              </a:lnSpc>
            </a:pPr>
            <a:r>
              <a:rPr lang="en-US" sz="1600" b="0" smtClean="0"/>
              <a:t>scala tympani by thicker </a:t>
            </a:r>
            <a:r>
              <a:rPr lang="en-US" sz="1600" smtClean="0"/>
              <a:t>basilar membrane</a:t>
            </a:r>
          </a:p>
          <a:p>
            <a:pPr lvl="2" eaLnBrk="1" hangingPunct="1">
              <a:lnSpc>
                <a:spcPct val="90000"/>
              </a:lnSpc>
            </a:pPr>
            <a:r>
              <a:rPr lang="en-US" sz="1800" b="0" smtClean="0"/>
              <a:t>contains spiral organ - </a:t>
            </a:r>
            <a:r>
              <a:rPr lang="en-US" sz="1800" smtClean="0"/>
              <a:t>organ of Corti </a:t>
            </a:r>
            <a:r>
              <a:rPr lang="en-US" sz="1800" b="0" smtClean="0"/>
              <a:t>- acoustic organ – converts vibrations into nerve impulses</a:t>
            </a:r>
          </a:p>
          <a:p>
            <a:pPr eaLnBrk="1" hangingPunct="1">
              <a:lnSpc>
                <a:spcPct val="90000"/>
              </a:lnSpc>
              <a:buFontTx/>
              <a:buNone/>
            </a:pP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1"/>
          </p:nvPr>
        </p:nvSpPr>
        <p:spPr>
          <a:noFill/>
        </p:spPr>
        <p:txBody>
          <a:bodyPr/>
          <a:lstStyle/>
          <a:p>
            <a:r>
              <a:rPr lang="en-US" smtClean="0">
                <a:latin typeface="Arial" pitchFamily="34" charset="0"/>
              </a:rPr>
              <a:t>16-</a:t>
            </a:r>
            <a:fld id="{B563E68C-0CEA-49CE-A293-F1573245A8AE}" type="slidenum">
              <a:rPr lang="en-US" smtClean="0">
                <a:latin typeface="Arial" pitchFamily="34" charset="0"/>
              </a:rPr>
              <a:pPr/>
              <a:t>48</a:t>
            </a:fld>
            <a:endParaRPr lang="en-US" smtClean="0">
              <a:latin typeface="Arial" pitchFamily="34" charset="0"/>
            </a:endParaRPr>
          </a:p>
        </p:txBody>
      </p:sp>
      <p:sp>
        <p:nvSpPr>
          <p:cNvPr id="51203" name="Rectangle 5"/>
          <p:cNvSpPr>
            <a:spLocks noGrp="1" noChangeArrowheads="1"/>
          </p:cNvSpPr>
          <p:nvPr>
            <p:ph type="title"/>
          </p:nvPr>
        </p:nvSpPr>
        <p:spPr/>
        <p:txBody>
          <a:bodyPr/>
          <a:lstStyle/>
          <a:p>
            <a:pPr eaLnBrk="1" hangingPunct="1"/>
            <a:r>
              <a:rPr lang="en-US" sz="3600" smtClean="0"/>
              <a:t>Cochlea, Cochlear Duct and Spiral Organ</a:t>
            </a:r>
            <a:r>
              <a:rPr lang="en-US" sz="4000" smtClean="0"/>
              <a:t> </a:t>
            </a:r>
          </a:p>
        </p:txBody>
      </p:sp>
      <p:pic>
        <p:nvPicPr>
          <p:cNvPr id="51204" name="Picture 3" descr="sal25693_16_13"/>
          <p:cNvPicPr>
            <a:picLocks noChangeAspect="1" noChangeArrowheads="1"/>
          </p:cNvPicPr>
          <p:nvPr/>
        </p:nvPicPr>
        <p:blipFill>
          <a:blip r:embed="rId2" cstate="print"/>
          <a:srcRect/>
          <a:stretch>
            <a:fillRect/>
          </a:stretch>
        </p:blipFill>
        <p:spPr bwMode="auto">
          <a:xfrm>
            <a:off x="1916113" y="1444625"/>
            <a:ext cx="5618162" cy="4973638"/>
          </a:xfrm>
          <a:prstGeom prst="rect">
            <a:avLst/>
          </a:prstGeom>
          <a:noFill/>
          <a:ln w="9525">
            <a:noFill/>
            <a:miter lim="800000"/>
            <a:headEnd/>
            <a:tailEnd/>
          </a:ln>
        </p:spPr>
      </p:pic>
      <p:sp>
        <p:nvSpPr>
          <p:cNvPr id="51205" name="Rectangle 5"/>
          <p:cNvSpPr>
            <a:spLocks noChangeArrowheads="1"/>
          </p:cNvSpPr>
          <p:nvPr/>
        </p:nvSpPr>
        <p:spPr bwMode="auto">
          <a:xfrm>
            <a:off x="1584325" y="3938588"/>
            <a:ext cx="93663" cy="92075"/>
          </a:xfrm>
          <a:prstGeom prst="rect">
            <a:avLst/>
          </a:prstGeom>
          <a:noFill/>
          <a:ln w="9525">
            <a:noFill/>
            <a:miter lim="800000"/>
            <a:headEnd/>
            <a:tailEnd/>
          </a:ln>
        </p:spPr>
        <p:txBody>
          <a:bodyPr wrap="none" lIns="0" tIns="0" rIns="0" bIns="0">
            <a:spAutoFit/>
          </a:bodyPr>
          <a:lstStyle/>
          <a:p>
            <a:r>
              <a:rPr lang="en-US" sz="600" b="1">
                <a:solidFill>
                  <a:srgbClr val="000000"/>
                </a:solidFill>
              </a:rPr>
              <a:t>(a)</a:t>
            </a:r>
            <a:endParaRPr lang="en-US" sz="600" b="1"/>
          </a:p>
        </p:txBody>
      </p:sp>
      <p:sp>
        <p:nvSpPr>
          <p:cNvPr id="51206" name="Rectangle 6"/>
          <p:cNvSpPr>
            <a:spLocks noChangeArrowheads="1"/>
          </p:cNvSpPr>
          <p:nvPr/>
        </p:nvSpPr>
        <p:spPr bwMode="auto">
          <a:xfrm>
            <a:off x="1581150" y="6394450"/>
            <a:ext cx="93663" cy="92075"/>
          </a:xfrm>
          <a:prstGeom prst="rect">
            <a:avLst/>
          </a:prstGeom>
          <a:noFill/>
          <a:ln w="9525">
            <a:noFill/>
            <a:miter lim="800000"/>
            <a:headEnd/>
            <a:tailEnd/>
          </a:ln>
        </p:spPr>
        <p:txBody>
          <a:bodyPr wrap="none" lIns="0" tIns="0" rIns="0" bIns="0">
            <a:spAutoFit/>
          </a:bodyPr>
          <a:lstStyle/>
          <a:p>
            <a:r>
              <a:rPr lang="en-US" sz="600" b="1">
                <a:solidFill>
                  <a:srgbClr val="000000"/>
                </a:solidFill>
              </a:rPr>
              <a:t>(c)</a:t>
            </a:r>
            <a:endParaRPr lang="en-US" sz="600" b="1"/>
          </a:p>
        </p:txBody>
      </p:sp>
      <p:sp>
        <p:nvSpPr>
          <p:cNvPr id="51207" name="Rectangle 7"/>
          <p:cNvSpPr>
            <a:spLocks noChangeArrowheads="1"/>
          </p:cNvSpPr>
          <p:nvPr/>
        </p:nvSpPr>
        <p:spPr bwMode="auto">
          <a:xfrm>
            <a:off x="4029075" y="6180138"/>
            <a:ext cx="96838" cy="92075"/>
          </a:xfrm>
          <a:prstGeom prst="rect">
            <a:avLst/>
          </a:prstGeom>
          <a:noFill/>
          <a:ln w="9525">
            <a:noFill/>
            <a:miter lim="800000"/>
            <a:headEnd/>
            <a:tailEnd/>
          </a:ln>
        </p:spPr>
        <p:txBody>
          <a:bodyPr wrap="none" lIns="0" tIns="0" rIns="0" bIns="0">
            <a:spAutoFit/>
          </a:bodyPr>
          <a:lstStyle/>
          <a:p>
            <a:r>
              <a:rPr lang="en-US" sz="600" b="1">
                <a:solidFill>
                  <a:srgbClr val="000000"/>
                </a:solidFill>
              </a:rPr>
              <a:t>(b)</a:t>
            </a:r>
            <a:endParaRPr lang="en-US" sz="600" b="1"/>
          </a:p>
        </p:txBody>
      </p:sp>
      <p:sp>
        <p:nvSpPr>
          <p:cNvPr id="51208" name="Rectangle 13"/>
          <p:cNvSpPr>
            <a:spLocks noChangeArrowheads="1"/>
          </p:cNvSpPr>
          <p:nvPr/>
        </p:nvSpPr>
        <p:spPr bwMode="auto">
          <a:xfrm>
            <a:off x="6945313" y="3086100"/>
            <a:ext cx="546100" cy="92075"/>
          </a:xfrm>
          <a:prstGeom prst="rect">
            <a:avLst/>
          </a:prstGeom>
          <a:noFill/>
          <a:ln w="9525">
            <a:noFill/>
            <a:miter lim="800000"/>
            <a:headEnd/>
            <a:tailEnd/>
          </a:ln>
        </p:spPr>
        <p:txBody>
          <a:bodyPr wrap="none" lIns="0" tIns="0" rIns="0" bIns="0">
            <a:spAutoFit/>
          </a:bodyPr>
          <a:lstStyle/>
          <a:p>
            <a:r>
              <a:rPr lang="en-US" sz="600" b="1">
                <a:solidFill>
                  <a:srgbClr val="000000"/>
                </a:solidFill>
              </a:rPr>
              <a:t>Spiral ganglion</a:t>
            </a:r>
            <a:endParaRPr lang="en-US" sz="600" b="1"/>
          </a:p>
        </p:txBody>
      </p:sp>
      <p:sp>
        <p:nvSpPr>
          <p:cNvPr id="51209" name="Rectangle 19"/>
          <p:cNvSpPr>
            <a:spLocks noChangeArrowheads="1"/>
          </p:cNvSpPr>
          <p:nvPr/>
        </p:nvSpPr>
        <p:spPr bwMode="auto">
          <a:xfrm>
            <a:off x="1579563" y="1762125"/>
            <a:ext cx="461962" cy="92075"/>
          </a:xfrm>
          <a:prstGeom prst="rect">
            <a:avLst/>
          </a:prstGeom>
          <a:noFill/>
          <a:ln w="9525">
            <a:noFill/>
            <a:miter lim="800000"/>
            <a:headEnd/>
            <a:tailEnd/>
          </a:ln>
        </p:spPr>
        <p:txBody>
          <a:bodyPr wrap="none" lIns="0" tIns="0" rIns="0" bIns="0">
            <a:spAutoFit/>
          </a:bodyPr>
          <a:lstStyle/>
          <a:p>
            <a:r>
              <a:rPr lang="en-US" sz="600" b="1">
                <a:solidFill>
                  <a:srgbClr val="000000"/>
                </a:solidFill>
              </a:rPr>
              <a:t>Oval window</a:t>
            </a:r>
            <a:endParaRPr lang="en-US" sz="600" b="1"/>
          </a:p>
        </p:txBody>
      </p:sp>
      <p:sp>
        <p:nvSpPr>
          <p:cNvPr id="51210" name="Rectangle 27"/>
          <p:cNvSpPr>
            <a:spLocks noChangeArrowheads="1"/>
          </p:cNvSpPr>
          <p:nvPr/>
        </p:nvSpPr>
        <p:spPr bwMode="auto">
          <a:xfrm>
            <a:off x="1584325" y="3640138"/>
            <a:ext cx="552450" cy="92075"/>
          </a:xfrm>
          <a:prstGeom prst="rect">
            <a:avLst/>
          </a:prstGeom>
          <a:noFill/>
          <a:ln w="9525">
            <a:noFill/>
            <a:miter lim="800000"/>
            <a:headEnd/>
            <a:tailEnd/>
          </a:ln>
        </p:spPr>
        <p:txBody>
          <a:bodyPr wrap="none" lIns="0" tIns="0" rIns="0" bIns="0">
            <a:spAutoFit/>
          </a:bodyPr>
          <a:lstStyle/>
          <a:p>
            <a:r>
              <a:rPr lang="en-US" sz="600" b="1">
                <a:solidFill>
                  <a:srgbClr val="000000"/>
                </a:solidFill>
              </a:rPr>
              <a:t>Cochlear nerve</a:t>
            </a:r>
            <a:endParaRPr lang="en-US" sz="600" b="1"/>
          </a:p>
        </p:txBody>
      </p:sp>
      <p:sp>
        <p:nvSpPr>
          <p:cNvPr id="51211" name="Line 28"/>
          <p:cNvSpPr>
            <a:spLocks noChangeShapeType="1"/>
          </p:cNvSpPr>
          <p:nvPr/>
        </p:nvSpPr>
        <p:spPr bwMode="auto">
          <a:xfrm flipH="1">
            <a:off x="2127250" y="1809750"/>
            <a:ext cx="436563" cy="1588"/>
          </a:xfrm>
          <a:prstGeom prst="line">
            <a:avLst/>
          </a:prstGeom>
          <a:noFill/>
          <a:ln w="11113">
            <a:solidFill>
              <a:srgbClr val="FFFFFF"/>
            </a:solidFill>
            <a:round/>
            <a:headEnd/>
            <a:tailEnd/>
          </a:ln>
        </p:spPr>
        <p:txBody>
          <a:bodyPr/>
          <a:lstStyle/>
          <a:p>
            <a:endParaRPr lang="en-US"/>
          </a:p>
        </p:txBody>
      </p:sp>
      <p:sp>
        <p:nvSpPr>
          <p:cNvPr id="51212" name="Line 29"/>
          <p:cNvSpPr>
            <a:spLocks noChangeShapeType="1"/>
          </p:cNvSpPr>
          <p:nvPr/>
        </p:nvSpPr>
        <p:spPr bwMode="auto">
          <a:xfrm flipH="1">
            <a:off x="2127250" y="1809750"/>
            <a:ext cx="436563" cy="1588"/>
          </a:xfrm>
          <a:prstGeom prst="line">
            <a:avLst/>
          </a:prstGeom>
          <a:noFill/>
          <a:ln w="9525">
            <a:solidFill>
              <a:srgbClr val="000000"/>
            </a:solidFill>
            <a:round/>
            <a:headEnd/>
            <a:tailEnd/>
          </a:ln>
        </p:spPr>
        <p:txBody>
          <a:bodyPr/>
          <a:lstStyle/>
          <a:p>
            <a:endParaRPr lang="en-US"/>
          </a:p>
        </p:txBody>
      </p:sp>
      <p:sp>
        <p:nvSpPr>
          <p:cNvPr id="51213" name="Freeform 30"/>
          <p:cNvSpPr>
            <a:spLocks/>
          </p:cNvSpPr>
          <p:nvPr/>
        </p:nvSpPr>
        <p:spPr bwMode="auto">
          <a:xfrm>
            <a:off x="2038350" y="2757488"/>
            <a:ext cx="1036638" cy="271462"/>
          </a:xfrm>
          <a:custGeom>
            <a:avLst/>
            <a:gdLst>
              <a:gd name="T0" fmla="*/ 2147483647 w 811"/>
              <a:gd name="T1" fmla="*/ 2147483647 h 212"/>
              <a:gd name="T2" fmla="*/ 2147483647 w 811"/>
              <a:gd name="T3" fmla="*/ 0 h 212"/>
              <a:gd name="T4" fmla="*/ 0 w 811"/>
              <a:gd name="T5" fmla="*/ 0 h 212"/>
              <a:gd name="T6" fmla="*/ 0 60000 65536"/>
              <a:gd name="T7" fmla="*/ 0 60000 65536"/>
              <a:gd name="T8" fmla="*/ 0 60000 65536"/>
              <a:gd name="T9" fmla="*/ 0 w 811"/>
              <a:gd name="T10" fmla="*/ 0 h 212"/>
              <a:gd name="T11" fmla="*/ 811 w 811"/>
              <a:gd name="T12" fmla="*/ 212 h 212"/>
            </a:gdLst>
            <a:ahLst/>
            <a:cxnLst>
              <a:cxn ang="T6">
                <a:pos x="T0" y="T1"/>
              </a:cxn>
              <a:cxn ang="T7">
                <a:pos x="T2" y="T3"/>
              </a:cxn>
              <a:cxn ang="T8">
                <a:pos x="T4" y="T5"/>
              </a:cxn>
            </a:cxnLst>
            <a:rect l="T9" t="T10" r="T11" b="T12"/>
            <a:pathLst>
              <a:path w="811" h="212">
                <a:moveTo>
                  <a:pt x="811" y="212"/>
                </a:moveTo>
                <a:lnTo>
                  <a:pt x="184" y="0"/>
                </a:lnTo>
                <a:lnTo>
                  <a:pt x="0" y="0"/>
                </a:lnTo>
              </a:path>
            </a:pathLst>
          </a:custGeom>
          <a:noFill/>
          <a:ln w="11113">
            <a:solidFill>
              <a:srgbClr val="FFFFFF"/>
            </a:solidFill>
            <a:round/>
            <a:headEnd/>
            <a:tailEnd/>
          </a:ln>
        </p:spPr>
        <p:txBody>
          <a:bodyPr/>
          <a:lstStyle/>
          <a:p>
            <a:endParaRPr lang="en-US" sz="600">
              <a:latin typeface="Times New Roman" pitchFamily="18" charset="0"/>
            </a:endParaRPr>
          </a:p>
        </p:txBody>
      </p:sp>
      <p:sp>
        <p:nvSpPr>
          <p:cNvPr id="51214" name="Freeform 31"/>
          <p:cNvSpPr>
            <a:spLocks/>
          </p:cNvSpPr>
          <p:nvPr/>
        </p:nvSpPr>
        <p:spPr bwMode="auto">
          <a:xfrm>
            <a:off x="2038350" y="2757488"/>
            <a:ext cx="1036638" cy="271462"/>
          </a:xfrm>
          <a:custGeom>
            <a:avLst/>
            <a:gdLst>
              <a:gd name="T0" fmla="*/ 2147483647 w 811"/>
              <a:gd name="T1" fmla="*/ 2147483647 h 212"/>
              <a:gd name="T2" fmla="*/ 2147483647 w 811"/>
              <a:gd name="T3" fmla="*/ 0 h 212"/>
              <a:gd name="T4" fmla="*/ 0 w 811"/>
              <a:gd name="T5" fmla="*/ 0 h 212"/>
              <a:gd name="T6" fmla="*/ 0 60000 65536"/>
              <a:gd name="T7" fmla="*/ 0 60000 65536"/>
              <a:gd name="T8" fmla="*/ 0 60000 65536"/>
              <a:gd name="T9" fmla="*/ 0 w 811"/>
              <a:gd name="T10" fmla="*/ 0 h 212"/>
              <a:gd name="T11" fmla="*/ 811 w 811"/>
              <a:gd name="T12" fmla="*/ 212 h 212"/>
            </a:gdLst>
            <a:ahLst/>
            <a:cxnLst>
              <a:cxn ang="T6">
                <a:pos x="T0" y="T1"/>
              </a:cxn>
              <a:cxn ang="T7">
                <a:pos x="T2" y="T3"/>
              </a:cxn>
              <a:cxn ang="T8">
                <a:pos x="T4" y="T5"/>
              </a:cxn>
            </a:cxnLst>
            <a:rect l="T9" t="T10" r="T11" b="T12"/>
            <a:pathLst>
              <a:path w="811" h="212">
                <a:moveTo>
                  <a:pt x="811" y="212"/>
                </a:moveTo>
                <a:lnTo>
                  <a:pt x="184" y="0"/>
                </a:lnTo>
                <a:lnTo>
                  <a:pt x="0" y="0"/>
                </a:lnTo>
              </a:path>
            </a:pathLst>
          </a:custGeom>
          <a:noFill/>
          <a:ln w="9525">
            <a:solidFill>
              <a:srgbClr val="000000"/>
            </a:solidFill>
            <a:round/>
            <a:headEnd/>
            <a:tailEnd/>
          </a:ln>
        </p:spPr>
        <p:txBody>
          <a:bodyPr/>
          <a:lstStyle/>
          <a:p>
            <a:endParaRPr lang="en-US" sz="600">
              <a:latin typeface="Times New Roman" pitchFamily="18" charset="0"/>
            </a:endParaRPr>
          </a:p>
        </p:txBody>
      </p:sp>
      <p:sp>
        <p:nvSpPr>
          <p:cNvPr id="51215" name="Line 32"/>
          <p:cNvSpPr>
            <a:spLocks noChangeShapeType="1"/>
          </p:cNvSpPr>
          <p:nvPr/>
        </p:nvSpPr>
        <p:spPr bwMode="auto">
          <a:xfrm flipH="1">
            <a:off x="2168525" y="3105150"/>
            <a:ext cx="854075" cy="0"/>
          </a:xfrm>
          <a:prstGeom prst="line">
            <a:avLst/>
          </a:prstGeom>
          <a:noFill/>
          <a:ln w="11113">
            <a:solidFill>
              <a:srgbClr val="FFFFFF"/>
            </a:solidFill>
            <a:round/>
            <a:headEnd/>
            <a:tailEnd/>
          </a:ln>
        </p:spPr>
        <p:txBody>
          <a:bodyPr/>
          <a:lstStyle/>
          <a:p>
            <a:endParaRPr lang="en-US"/>
          </a:p>
        </p:txBody>
      </p:sp>
      <p:sp>
        <p:nvSpPr>
          <p:cNvPr id="51216" name="Line 33"/>
          <p:cNvSpPr>
            <a:spLocks noChangeShapeType="1"/>
          </p:cNvSpPr>
          <p:nvPr/>
        </p:nvSpPr>
        <p:spPr bwMode="auto">
          <a:xfrm flipH="1">
            <a:off x="2168525" y="3106738"/>
            <a:ext cx="854075" cy="1587"/>
          </a:xfrm>
          <a:prstGeom prst="line">
            <a:avLst/>
          </a:prstGeom>
          <a:noFill/>
          <a:ln w="9525">
            <a:solidFill>
              <a:srgbClr val="000000"/>
            </a:solidFill>
            <a:round/>
            <a:headEnd/>
            <a:tailEnd/>
          </a:ln>
        </p:spPr>
        <p:txBody>
          <a:bodyPr/>
          <a:lstStyle/>
          <a:p>
            <a:endParaRPr lang="en-US"/>
          </a:p>
        </p:txBody>
      </p:sp>
      <p:sp>
        <p:nvSpPr>
          <p:cNvPr id="51217" name="Line 34"/>
          <p:cNvSpPr>
            <a:spLocks noChangeShapeType="1"/>
          </p:cNvSpPr>
          <p:nvPr/>
        </p:nvSpPr>
        <p:spPr bwMode="auto">
          <a:xfrm flipH="1">
            <a:off x="2220913" y="3703638"/>
            <a:ext cx="908050" cy="1587"/>
          </a:xfrm>
          <a:prstGeom prst="line">
            <a:avLst/>
          </a:prstGeom>
          <a:noFill/>
          <a:ln w="11113">
            <a:solidFill>
              <a:srgbClr val="FFFFFF"/>
            </a:solidFill>
            <a:round/>
            <a:headEnd/>
            <a:tailEnd/>
          </a:ln>
        </p:spPr>
        <p:txBody>
          <a:bodyPr/>
          <a:lstStyle/>
          <a:p>
            <a:endParaRPr lang="en-US"/>
          </a:p>
        </p:txBody>
      </p:sp>
      <p:sp>
        <p:nvSpPr>
          <p:cNvPr id="51218" name="Line 35"/>
          <p:cNvSpPr>
            <a:spLocks noChangeShapeType="1"/>
          </p:cNvSpPr>
          <p:nvPr/>
        </p:nvSpPr>
        <p:spPr bwMode="auto">
          <a:xfrm flipH="1">
            <a:off x="2220913" y="3705225"/>
            <a:ext cx="908050" cy="1588"/>
          </a:xfrm>
          <a:prstGeom prst="line">
            <a:avLst/>
          </a:prstGeom>
          <a:noFill/>
          <a:ln w="9525">
            <a:solidFill>
              <a:srgbClr val="000000"/>
            </a:solidFill>
            <a:round/>
            <a:headEnd/>
            <a:tailEnd/>
          </a:ln>
        </p:spPr>
        <p:txBody>
          <a:bodyPr/>
          <a:lstStyle/>
          <a:p>
            <a:endParaRPr lang="en-US"/>
          </a:p>
        </p:txBody>
      </p:sp>
      <p:sp>
        <p:nvSpPr>
          <p:cNvPr id="51219" name="Line 36"/>
          <p:cNvSpPr>
            <a:spLocks noChangeShapeType="1"/>
          </p:cNvSpPr>
          <p:nvPr/>
        </p:nvSpPr>
        <p:spPr bwMode="auto">
          <a:xfrm>
            <a:off x="2057400" y="5356225"/>
            <a:ext cx="396875" cy="1588"/>
          </a:xfrm>
          <a:prstGeom prst="line">
            <a:avLst/>
          </a:prstGeom>
          <a:noFill/>
          <a:ln w="11113">
            <a:solidFill>
              <a:srgbClr val="FFFFFF"/>
            </a:solidFill>
            <a:round/>
            <a:headEnd/>
            <a:tailEnd/>
          </a:ln>
        </p:spPr>
        <p:txBody>
          <a:bodyPr/>
          <a:lstStyle/>
          <a:p>
            <a:endParaRPr lang="en-US"/>
          </a:p>
        </p:txBody>
      </p:sp>
      <p:sp>
        <p:nvSpPr>
          <p:cNvPr id="51220" name="Line 37"/>
          <p:cNvSpPr>
            <a:spLocks noChangeShapeType="1"/>
          </p:cNvSpPr>
          <p:nvPr/>
        </p:nvSpPr>
        <p:spPr bwMode="auto">
          <a:xfrm>
            <a:off x="2181225" y="5356225"/>
            <a:ext cx="314325" cy="101600"/>
          </a:xfrm>
          <a:prstGeom prst="line">
            <a:avLst/>
          </a:prstGeom>
          <a:noFill/>
          <a:ln w="11113">
            <a:solidFill>
              <a:srgbClr val="FFFFFF"/>
            </a:solidFill>
            <a:round/>
            <a:headEnd/>
            <a:tailEnd/>
          </a:ln>
        </p:spPr>
        <p:txBody>
          <a:bodyPr/>
          <a:lstStyle/>
          <a:p>
            <a:endParaRPr lang="en-US"/>
          </a:p>
        </p:txBody>
      </p:sp>
      <p:sp>
        <p:nvSpPr>
          <p:cNvPr id="51221" name="Line 38"/>
          <p:cNvSpPr>
            <a:spLocks noChangeShapeType="1"/>
          </p:cNvSpPr>
          <p:nvPr/>
        </p:nvSpPr>
        <p:spPr bwMode="auto">
          <a:xfrm>
            <a:off x="1914525" y="5600700"/>
            <a:ext cx="715963" cy="1588"/>
          </a:xfrm>
          <a:prstGeom prst="line">
            <a:avLst/>
          </a:prstGeom>
          <a:noFill/>
          <a:ln w="11113">
            <a:solidFill>
              <a:srgbClr val="FFFFFF"/>
            </a:solidFill>
            <a:round/>
            <a:headEnd/>
            <a:tailEnd/>
          </a:ln>
        </p:spPr>
        <p:txBody>
          <a:bodyPr/>
          <a:lstStyle/>
          <a:p>
            <a:endParaRPr lang="en-US"/>
          </a:p>
        </p:txBody>
      </p:sp>
      <p:sp>
        <p:nvSpPr>
          <p:cNvPr id="51222" name="Freeform 39"/>
          <p:cNvSpPr>
            <a:spLocks/>
          </p:cNvSpPr>
          <p:nvPr/>
        </p:nvSpPr>
        <p:spPr bwMode="auto">
          <a:xfrm>
            <a:off x="1982788" y="4543425"/>
            <a:ext cx="498475" cy="349250"/>
          </a:xfrm>
          <a:custGeom>
            <a:avLst/>
            <a:gdLst>
              <a:gd name="T0" fmla="*/ 0 w 389"/>
              <a:gd name="T1" fmla="*/ 0 h 273"/>
              <a:gd name="T2" fmla="*/ 2147483647 w 389"/>
              <a:gd name="T3" fmla="*/ 0 h 273"/>
              <a:gd name="T4" fmla="*/ 2147483647 w 389"/>
              <a:gd name="T5" fmla="*/ 2147483647 h 273"/>
              <a:gd name="T6" fmla="*/ 0 60000 65536"/>
              <a:gd name="T7" fmla="*/ 0 60000 65536"/>
              <a:gd name="T8" fmla="*/ 0 60000 65536"/>
              <a:gd name="T9" fmla="*/ 0 w 389"/>
              <a:gd name="T10" fmla="*/ 0 h 273"/>
              <a:gd name="T11" fmla="*/ 389 w 389"/>
              <a:gd name="T12" fmla="*/ 273 h 273"/>
            </a:gdLst>
            <a:ahLst/>
            <a:cxnLst>
              <a:cxn ang="T6">
                <a:pos x="T0" y="T1"/>
              </a:cxn>
              <a:cxn ang="T7">
                <a:pos x="T2" y="T3"/>
              </a:cxn>
              <a:cxn ang="T8">
                <a:pos x="T4" y="T5"/>
              </a:cxn>
            </a:cxnLst>
            <a:rect l="T9" t="T10" r="T11" b="T12"/>
            <a:pathLst>
              <a:path w="389" h="273">
                <a:moveTo>
                  <a:pt x="0" y="0"/>
                </a:moveTo>
                <a:lnTo>
                  <a:pt x="155" y="0"/>
                </a:lnTo>
                <a:lnTo>
                  <a:pt x="389" y="273"/>
                </a:lnTo>
              </a:path>
            </a:pathLst>
          </a:custGeom>
          <a:noFill/>
          <a:ln w="11113">
            <a:solidFill>
              <a:srgbClr val="FFFFFF"/>
            </a:solidFill>
            <a:round/>
            <a:headEnd/>
            <a:tailEnd/>
          </a:ln>
        </p:spPr>
        <p:txBody>
          <a:bodyPr/>
          <a:lstStyle/>
          <a:p>
            <a:endParaRPr lang="en-US" sz="600">
              <a:latin typeface="Times New Roman" pitchFamily="18" charset="0"/>
            </a:endParaRPr>
          </a:p>
        </p:txBody>
      </p:sp>
      <p:sp>
        <p:nvSpPr>
          <p:cNvPr id="51223" name="Freeform 40"/>
          <p:cNvSpPr>
            <a:spLocks/>
          </p:cNvSpPr>
          <p:nvPr/>
        </p:nvSpPr>
        <p:spPr bwMode="auto">
          <a:xfrm>
            <a:off x="1833563" y="4946650"/>
            <a:ext cx="781050" cy="107950"/>
          </a:xfrm>
          <a:custGeom>
            <a:avLst/>
            <a:gdLst>
              <a:gd name="T0" fmla="*/ 0 w 611"/>
              <a:gd name="T1" fmla="*/ 0 h 84"/>
              <a:gd name="T2" fmla="*/ 2147483647 w 611"/>
              <a:gd name="T3" fmla="*/ 0 h 84"/>
              <a:gd name="T4" fmla="*/ 2147483647 w 611"/>
              <a:gd name="T5" fmla="*/ 2147483647 h 84"/>
              <a:gd name="T6" fmla="*/ 0 60000 65536"/>
              <a:gd name="T7" fmla="*/ 0 60000 65536"/>
              <a:gd name="T8" fmla="*/ 0 60000 65536"/>
              <a:gd name="T9" fmla="*/ 0 w 611"/>
              <a:gd name="T10" fmla="*/ 0 h 84"/>
              <a:gd name="T11" fmla="*/ 611 w 611"/>
              <a:gd name="T12" fmla="*/ 84 h 84"/>
            </a:gdLst>
            <a:ahLst/>
            <a:cxnLst>
              <a:cxn ang="T6">
                <a:pos x="T0" y="T1"/>
              </a:cxn>
              <a:cxn ang="T7">
                <a:pos x="T2" y="T3"/>
              </a:cxn>
              <a:cxn ang="T8">
                <a:pos x="T4" y="T5"/>
              </a:cxn>
            </a:cxnLst>
            <a:rect l="T9" t="T10" r="T11" b="T12"/>
            <a:pathLst>
              <a:path w="611" h="84">
                <a:moveTo>
                  <a:pt x="0" y="0"/>
                </a:moveTo>
                <a:lnTo>
                  <a:pt x="262" y="0"/>
                </a:lnTo>
                <a:lnTo>
                  <a:pt x="611" y="84"/>
                </a:lnTo>
              </a:path>
            </a:pathLst>
          </a:custGeom>
          <a:noFill/>
          <a:ln w="11113">
            <a:solidFill>
              <a:srgbClr val="FFFFFF"/>
            </a:solidFill>
            <a:round/>
            <a:headEnd/>
            <a:tailEnd/>
          </a:ln>
        </p:spPr>
        <p:txBody>
          <a:bodyPr/>
          <a:lstStyle/>
          <a:p>
            <a:endParaRPr lang="en-US" sz="600">
              <a:latin typeface="Times New Roman" pitchFamily="18" charset="0"/>
            </a:endParaRPr>
          </a:p>
        </p:txBody>
      </p:sp>
      <p:sp>
        <p:nvSpPr>
          <p:cNvPr id="51224" name="Freeform 41"/>
          <p:cNvSpPr>
            <a:spLocks/>
          </p:cNvSpPr>
          <p:nvPr/>
        </p:nvSpPr>
        <p:spPr bwMode="auto">
          <a:xfrm>
            <a:off x="1866900" y="5148263"/>
            <a:ext cx="787400" cy="77787"/>
          </a:xfrm>
          <a:custGeom>
            <a:avLst/>
            <a:gdLst>
              <a:gd name="T0" fmla="*/ 0 w 616"/>
              <a:gd name="T1" fmla="*/ 0 h 60"/>
              <a:gd name="T2" fmla="*/ 2147483647 w 616"/>
              <a:gd name="T3" fmla="*/ 0 h 60"/>
              <a:gd name="T4" fmla="*/ 2147483647 w 616"/>
              <a:gd name="T5" fmla="*/ 2147483647 h 60"/>
              <a:gd name="T6" fmla="*/ 0 60000 65536"/>
              <a:gd name="T7" fmla="*/ 0 60000 65536"/>
              <a:gd name="T8" fmla="*/ 0 60000 65536"/>
              <a:gd name="T9" fmla="*/ 0 w 616"/>
              <a:gd name="T10" fmla="*/ 0 h 60"/>
              <a:gd name="T11" fmla="*/ 616 w 616"/>
              <a:gd name="T12" fmla="*/ 60 h 60"/>
            </a:gdLst>
            <a:ahLst/>
            <a:cxnLst>
              <a:cxn ang="T6">
                <a:pos x="T0" y="T1"/>
              </a:cxn>
              <a:cxn ang="T7">
                <a:pos x="T2" y="T3"/>
              </a:cxn>
              <a:cxn ang="T8">
                <a:pos x="T4" y="T5"/>
              </a:cxn>
            </a:cxnLst>
            <a:rect l="T9" t="T10" r="T11" b="T12"/>
            <a:pathLst>
              <a:path w="616" h="60">
                <a:moveTo>
                  <a:pt x="0" y="0"/>
                </a:moveTo>
                <a:lnTo>
                  <a:pt x="246" y="0"/>
                </a:lnTo>
                <a:lnTo>
                  <a:pt x="616" y="60"/>
                </a:lnTo>
              </a:path>
            </a:pathLst>
          </a:custGeom>
          <a:noFill/>
          <a:ln w="11113">
            <a:solidFill>
              <a:srgbClr val="FFFFFF"/>
            </a:solidFill>
            <a:round/>
            <a:headEnd/>
            <a:tailEnd/>
          </a:ln>
        </p:spPr>
        <p:txBody>
          <a:bodyPr/>
          <a:lstStyle/>
          <a:p>
            <a:endParaRPr lang="en-US" sz="600">
              <a:latin typeface="Times New Roman" pitchFamily="18" charset="0"/>
            </a:endParaRPr>
          </a:p>
        </p:txBody>
      </p:sp>
      <p:sp>
        <p:nvSpPr>
          <p:cNvPr id="51225" name="Freeform 42"/>
          <p:cNvSpPr>
            <a:spLocks/>
          </p:cNvSpPr>
          <p:nvPr/>
        </p:nvSpPr>
        <p:spPr bwMode="auto">
          <a:xfrm>
            <a:off x="2181225" y="5148263"/>
            <a:ext cx="684213" cy="198437"/>
          </a:xfrm>
          <a:custGeom>
            <a:avLst/>
            <a:gdLst>
              <a:gd name="T0" fmla="*/ 2147483647 w 535"/>
              <a:gd name="T1" fmla="*/ 2147483647 h 154"/>
              <a:gd name="T2" fmla="*/ 0 w 535"/>
              <a:gd name="T3" fmla="*/ 0 h 154"/>
              <a:gd name="T4" fmla="*/ 2147483647 w 535"/>
              <a:gd name="T5" fmla="*/ 2147483647 h 154"/>
              <a:gd name="T6" fmla="*/ 0 60000 65536"/>
              <a:gd name="T7" fmla="*/ 0 60000 65536"/>
              <a:gd name="T8" fmla="*/ 0 60000 65536"/>
              <a:gd name="T9" fmla="*/ 0 w 535"/>
              <a:gd name="T10" fmla="*/ 0 h 154"/>
              <a:gd name="T11" fmla="*/ 535 w 535"/>
              <a:gd name="T12" fmla="*/ 154 h 154"/>
            </a:gdLst>
            <a:ahLst/>
            <a:cxnLst>
              <a:cxn ang="T6">
                <a:pos x="T0" y="T1"/>
              </a:cxn>
              <a:cxn ang="T7">
                <a:pos x="T2" y="T3"/>
              </a:cxn>
              <a:cxn ang="T8">
                <a:pos x="T4" y="T5"/>
              </a:cxn>
            </a:cxnLst>
            <a:rect l="T9" t="T10" r="T11" b="T12"/>
            <a:pathLst>
              <a:path w="535" h="154">
                <a:moveTo>
                  <a:pt x="464" y="106"/>
                </a:moveTo>
                <a:lnTo>
                  <a:pt x="0" y="0"/>
                </a:lnTo>
                <a:lnTo>
                  <a:pt x="535" y="154"/>
                </a:lnTo>
              </a:path>
            </a:pathLst>
          </a:custGeom>
          <a:noFill/>
          <a:ln w="11113">
            <a:solidFill>
              <a:srgbClr val="FFFFFF"/>
            </a:solidFill>
            <a:round/>
            <a:headEnd/>
            <a:tailEnd/>
          </a:ln>
        </p:spPr>
        <p:txBody>
          <a:bodyPr/>
          <a:lstStyle/>
          <a:p>
            <a:endParaRPr lang="en-US" sz="600">
              <a:latin typeface="Times New Roman" pitchFamily="18" charset="0"/>
            </a:endParaRPr>
          </a:p>
        </p:txBody>
      </p:sp>
      <p:sp>
        <p:nvSpPr>
          <p:cNvPr id="51226" name="Freeform 43"/>
          <p:cNvSpPr>
            <a:spLocks/>
          </p:cNvSpPr>
          <p:nvPr/>
        </p:nvSpPr>
        <p:spPr bwMode="auto">
          <a:xfrm>
            <a:off x="2001838" y="5375275"/>
            <a:ext cx="1216025" cy="531813"/>
          </a:xfrm>
          <a:custGeom>
            <a:avLst/>
            <a:gdLst>
              <a:gd name="T0" fmla="*/ 0 w 950"/>
              <a:gd name="T1" fmla="*/ 2147483647 h 416"/>
              <a:gd name="T2" fmla="*/ 2147483647 w 950"/>
              <a:gd name="T3" fmla="*/ 2147483647 h 416"/>
              <a:gd name="T4" fmla="*/ 2147483647 w 950"/>
              <a:gd name="T5" fmla="*/ 0 h 416"/>
              <a:gd name="T6" fmla="*/ 0 60000 65536"/>
              <a:gd name="T7" fmla="*/ 0 60000 65536"/>
              <a:gd name="T8" fmla="*/ 0 60000 65536"/>
              <a:gd name="T9" fmla="*/ 0 w 950"/>
              <a:gd name="T10" fmla="*/ 0 h 416"/>
              <a:gd name="T11" fmla="*/ 950 w 950"/>
              <a:gd name="T12" fmla="*/ 416 h 416"/>
            </a:gdLst>
            <a:ahLst/>
            <a:cxnLst>
              <a:cxn ang="T6">
                <a:pos x="T0" y="T1"/>
              </a:cxn>
              <a:cxn ang="T7">
                <a:pos x="T2" y="T3"/>
              </a:cxn>
              <a:cxn ang="T8">
                <a:pos x="T4" y="T5"/>
              </a:cxn>
            </a:cxnLst>
            <a:rect l="T9" t="T10" r="T11" b="T12"/>
            <a:pathLst>
              <a:path w="950" h="416">
                <a:moveTo>
                  <a:pt x="0" y="416"/>
                </a:moveTo>
                <a:lnTo>
                  <a:pt x="140" y="416"/>
                </a:lnTo>
                <a:lnTo>
                  <a:pt x="950" y="0"/>
                </a:lnTo>
              </a:path>
            </a:pathLst>
          </a:custGeom>
          <a:noFill/>
          <a:ln w="11113">
            <a:solidFill>
              <a:srgbClr val="FFFFFF"/>
            </a:solidFill>
            <a:round/>
            <a:headEnd/>
            <a:tailEnd/>
          </a:ln>
        </p:spPr>
        <p:txBody>
          <a:bodyPr/>
          <a:lstStyle/>
          <a:p>
            <a:endParaRPr lang="en-US" sz="600">
              <a:latin typeface="Times New Roman" pitchFamily="18" charset="0"/>
            </a:endParaRPr>
          </a:p>
        </p:txBody>
      </p:sp>
      <p:sp>
        <p:nvSpPr>
          <p:cNvPr id="51227" name="Freeform 44"/>
          <p:cNvSpPr>
            <a:spLocks/>
          </p:cNvSpPr>
          <p:nvPr/>
        </p:nvSpPr>
        <p:spPr bwMode="auto">
          <a:xfrm>
            <a:off x="1976438" y="5575300"/>
            <a:ext cx="1296987" cy="558800"/>
          </a:xfrm>
          <a:custGeom>
            <a:avLst/>
            <a:gdLst>
              <a:gd name="T0" fmla="*/ 0 w 1013"/>
              <a:gd name="T1" fmla="*/ 2147483647 h 437"/>
              <a:gd name="T2" fmla="*/ 2147483647 w 1013"/>
              <a:gd name="T3" fmla="*/ 2147483647 h 437"/>
              <a:gd name="T4" fmla="*/ 2147483647 w 1013"/>
              <a:gd name="T5" fmla="*/ 0 h 437"/>
              <a:gd name="T6" fmla="*/ 0 60000 65536"/>
              <a:gd name="T7" fmla="*/ 0 60000 65536"/>
              <a:gd name="T8" fmla="*/ 0 60000 65536"/>
              <a:gd name="T9" fmla="*/ 0 w 1013"/>
              <a:gd name="T10" fmla="*/ 0 h 437"/>
              <a:gd name="T11" fmla="*/ 1013 w 1013"/>
              <a:gd name="T12" fmla="*/ 437 h 437"/>
            </a:gdLst>
            <a:ahLst/>
            <a:cxnLst>
              <a:cxn ang="T6">
                <a:pos x="T0" y="T1"/>
              </a:cxn>
              <a:cxn ang="T7">
                <a:pos x="T2" y="T3"/>
              </a:cxn>
              <a:cxn ang="T8">
                <a:pos x="T4" y="T5"/>
              </a:cxn>
            </a:cxnLst>
            <a:rect l="T9" t="T10" r="T11" b="T12"/>
            <a:pathLst>
              <a:path w="1013" h="437">
                <a:moveTo>
                  <a:pt x="0" y="437"/>
                </a:moveTo>
                <a:lnTo>
                  <a:pt x="160" y="437"/>
                </a:lnTo>
                <a:lnTo>
                  <a:pt x="1013" y="0"/>
                </a:lnTo>
              </a:path>
            </a:pathLst>
          </a:custGeom>
          <a:noFill/>
          <a:ln w="11113">
            <a:solidFill>
              <a:srgbClr val="FFFFFF"/>
            </a:solidFill>
            <a:round/>
            <a:headEnd/>
            <a:tailEnd/>
          </a:ln>
        </p:spPr>
        <p:txBody>
          <a:bodyPr/>
          <a:lstStyle/>
          <a:p>
            <a:endParaRPr lang="en-US" sz="600">
              <a:latin typeface="Times New Roman" pitchFamily="18" charset="0"/>
            </a:endParaRPr>
          </a:p>
        </p:txBody>
      </p:sp>
      <p:sp>
        <p:nvSpPr>
          <p:cNvPr id="51228" name="Line 45"/>
          <p:cNvSpPr>
            <a:spLocks noChangeShapeType="1"/>
          </p:cNvSpPr>
          <p:nvPr/>
        </p:nvSpPr>
        <p:spPr bwMode="auto">
          <a:xfrm>
            <a:off x="2057400" y="5356225"/>
            <a:ext cx="396875" cy="1588"/>
          </a:xfrm>
          <a:prstGeom prst="line">
            <a:avLst/>
          </a:prstGeom>
          <a:noFill/>
          <a:ln w="9525">
            <a:solidFill>
              <a:srgbClr val="000000"/>
            </a:solidFill>
            <a:round/>
            <a:headEnd/>
            <a:tailEnd/>
          </a:ln>
        </p:spPr>
        <p:txBody>
          <a:bodyPr/>
          <a:lstStyle/>
          <a:p>
            <a:endParaRPr lang="en-US"/>
          </a:p>
        </p:txBody>
      </p:sp>
      <p:sp>
        <p:nvSpPr>
          <p:cNvPr id="51229" name="Line 46"/>
          <p:cNvSpPr>
            <a:spLocks noChangeShapeType="1"/>
          </p:cNvSpPr>
          <p:nvPr/>
        </p:nvSpPr>
        <p:spPr bwMode="auto">
          <a:xfrm>
            <a:off x="2181225" y="5356225"/>
            <a:ext cx="314325" cy="104775"/>
          </a:xfrm>
          <a:prstGeom prst="line">
            <a:avLst/>
          </a:prstGeom>
          <a:noFill/>
          <a:ln w="9525">
            <a:solidFill>
              <a:srgbClr val="000000"/>
            </a:solidFill>
            <a:round/>
            <a:headEnd/>
            <a:tailEnd/>
          </a:ln>
        </p:spPr>
        <p:txBody>
          <a:bodyPr/>
          <a:lstStyle/>
          <a:p>
            <a:endParaRPr lang="en-US"/>
          </a:p>
        </p:txBody>
      </p:sp>
      <p:sp>
        <p:nvSpPr>
          <p:cNvPr id="51230" name="Line 47"/>
          <p:cNvSpPr>
            <a:spLocks noChangeShapeType="1"/>
          </p:cNvSpPr>
          <p:nvPr/>
        </p:nvSpPr>
        <p:spPr bwMode="auto">
          <a:xfrm>
            <a:off x="1914525" y="5600700"/>
            <a:ext cx="715963" cy="1588"/>
          </a:xfrm>
          <a:prstGeom prst="line">
            <a:avLst/>
          </a:prstGeom>
          <a:noFill/>
          <a:ln w="9525">
            <a:solidFill>
              <a:srgbClr val="000000"/>
            </a:solidFill>
            <a:round/>
            <a:headEnd/>
            <a:tailEnd/>
          </a:ln>
        </p:spPr>
        <p:txBody>
          <a:bodyPr/>
          <a:lstStyle/>
          <a:p>
            <a:endParaRPr lang="en-US"/>
          </a:p>
        </p:txBody>
      </p:sp>
      <p:sp>
        <p:nvSpPr>
          <p:cNvPr id="51231" name="Freeform 48"/>
          <p:cNvSpPr>
            <a:spLocks/>
          </p:cNvSpPr>
          <p:nvPr/>
        </p:nvSpPr>
        <p:spPr bwMode="auto">
          <a:xfrm>
            <a:off x="1982788" y="4545013"/>
            <a:ext cx="500062" cy="352425"/>
          </a:xfrm>
          <a:custGeom>
            <a:avLst/>
            <a:gdLst>
              <a:gd name="T0" fmla="*/ 0 w 391"/>
              <a:gd name="T1" fmla="*/ 0 h 275"/>
              <a:gd name="T2" fmla="*/ 2147483647 w 391"/>
              <a:gd name="T3" fmla="*/ 0 h 275"/>
              <a:gd name="T4" fmla="*/ 2147483647 w 391"/>
              <a:gd name="T5" fmla="*/ 2147483647 h 275"/>
              <a:gd name="T6" fmla="*/ 0 60000 65536"/>
              <a:gd name="T7" fmla="*/ 0 60000 65536"/>
              <a:gd name="T8" fmla="*/ 0 60000 65536"/>
              <a:gd name="T9" fmla="*/ 0 w 391"/>
              <a:gd name="T10" fmla="*/ 0 h 275"/>
              <a:gd name="T11" fmla="*/ 391 w 391"/>
              <a:gd name="T12" fmla="*/ 275 h 275"/>
            </a:gdLst>
            <a:ahLst/>
            <a:cxnLst>
              <a:cxn ang="T6">
                <a:pos x="T0" y="T1"/>
              </a:cxn>
              <a:cxn ang="T7">
                <a:pos x="T2" y="T3"/>
              </a:cxn>
              <a:cxn ang="T8">
                <a:pos x="T4" y="T5"/>
              </a:cxn>
            </a:cxnLst>
            <a:rect l="T9" t="T10" r="T11" b="T12"/>
            <a:pathLst>
              <a:path w="391" h="275">
                <a:moveTo>
                  <a:pt x="0" y="0"/>
                </a:moveTo>
                <a:lnTo>
                  <a:pt x="155" y="0"/>
                </a:lnTo>
                <a:lnTo>
                  <a:pt x="391" y="275"/>
                </a:lnTo>
              </a:path>
            </a:pathLst>
          </a:custGeom>
          <a:noFill/>
          <a:ln w="9525">
            <a:solidFill>
              <a:srgbClr val="000000"/>
            </a:solidFill>
            <a:round/>
            <a:headEnd/>
            <a:tailEnd/>
          </a:ln>
        </p:spPr>
        <p:txBody>
          <a:bodyPr/>
          <a:lstStyle/>
          <a:p>
            <a:endParaRPr lang="en-US" sz="600">
              <a:latin typeface="Times New Roman" pitchFamily="18" charset="0"/>
            </a:endParaRPr>
          </a:p>
        </p:txBody>
      </p:sp>
      <p:sp>
        <p:nvSpPr>
          <p:cNvPr id="51232" name="Freeform 49"/>
          <p:cNvSpPr>
            <a:spLocks/>
          </p:cNvSpPr>
          <p:nvPr/>
        </p:nvSpPr>
        <p:spPr bwMode="auto">
          <a:xfrm>
            <a:off x="1866900" y="5151438"/>
            <a:ext cx="787400" cy="74612"/>
          </a:xfrm>
          <a:custGeom>
            <a:avLst/>
            <a:gdLst>
              <a:gd name="T0" fmla="*/ 0 w 616"/>
              <a:gd name="T1" fmla="*/ 0 h 58"/>
              <a:gd name="T2" fmla="*/ 2147483647 w 616"/>
              <a:gd name="T3" fmla="*/ 0 h 58"/>
              <a:gd name="T4" fmla="*/ 2147483647 w 616"/>
              <a:gd name="T5" fmla="*/ 2147483647 h 58"/>
              <a:gd name="T6" fmla="*/ 0 60000 65536"/>
              <a:gd name="T7" fmla="*/ 0 60000 65536"/>
              <a:gd name="T8" fmla="*/ 0 60000 65536"/>
              <a:gd name="T9" fmla="*/ 0 w 616"/>
              <a:gd name="T10" fmla="*/ 0 h 58"/>
              <a:gd name="T11" fmla="*/ 616 w 616"/>
              <a:gd name="T12" fmla="*/ 58 h 58"/>
            </a:gdLst>
            <a:ahLst/>
            <a:cxnLst>
              <a:cxn ang="T6">
                <a:pos x="T0" y="T1"/>
              </a:cxn>
              <a:cxn ang="T7">
                <a:pos x="T2" y="T3"/>
              </a:cxn>
              <a:cxn ang="T8">
                <a:pos x="T4" y="T5"/>
              </a:cxn>
            </a:cxnLst>
            <a:rect l="T9" t="T10" r="T11" b="T12"/>
            <a:pathLst>
              <a:path w="616" h="58">
                <a:moveTo>
                  <a:pt x="0" y="0"/>
                </a:moveTo>
                <a:lnTo>
                  <a:pt x="246" y="0"/>
                </a:lnTo>
                <a:lnTo>
                  <a:pt x="616" y="58"/>
                </a:lnTo>
              </a:path>
            </a:pathLst>
          </a:custGeom>
          <a:noFill/>
          <a:ln w="9525">
            <a:solidFill>
              <a:srgbClr val="000000"/>
            </a:solidFill>
            <a:round/>
            <a:headEnd/>
            <a:tailEnd/>
          </a:ln>
        </p:spPr>
        <p:txBody>
          <a:bodyPr/>
          <a:lstStyle/>
          <a:p>
            <a:endParaRPr lang="en-US" sz="600">
              <a:latin typeface="Times New Roman" pitchFamily="18" charset="0"/>
            </a:endParaRPr>
          </a:p>
        </p:txBody>
      </p:sp>
      <p:sp>
        <p:nvSpPr>
          <p:cNvPr id="51233" name="Freeform 50"/>
          <p:cNvSpPr>
            <a:spLocks/>
          </p:cNvSpPr>
          <p:nvPr/>
        </p:nvSpPr>
        <p:spPr bwMode="auto">
          <a:xfrm>
            <a:off x="2181225" y="5151438"/>
            <a:ext cx="684213" cy="195262"/>
          </a:xfrm>
          <a:custGeom>
            <a:avLst/>
            <a:gdLst>
              <a:gd name="T0" fmla="*/ 2147483647 w 535"/>
              <a:gd name="T1" fmla="*/ 2147483647 h 152"/>
              <a:gd name="T2" fmla="*/ 0 w 535"/>
              <a:gd name="T3" fmla="*/ 0 h 152"/>
              <a:gd name="T4" fmla="*/ 2147483647 w 535"/>
              <a:gd name="T5" fmla="*/ 2147483647 h 152"/>
              <a:gd name="T6" fmla="*/ 0 60000 65536"/>
              <a:gd name="T7" fmla="*/ 0 60000 65536"/>
              <a:gd name="T8" fmla="*/ 0 60000 65536"/>
              <a:gd name="T9" fmla="*/ 0 w 535"/>
              <a:gd name="T10" fmla="*/ 0 h 152"/>
              <a:gd name="T11" fmla="*/ 535 w 535"/>
              <a:gd name="T12" fmla="*/ 152 h 152"/>
            </a:gdLst>
            <a:ahLst/>
            <a:cxnLst>
              <a:cxn ang="T6">
                <a:pos x="T0" y="T1"/>
              </a:cxn>
              <a:cxn ang="T7">
                <a:pos x="T2" y="T3"/>
              </a:cxn>
              <a:cxn ang="T8">
                <a:pos x="T4" y="T5"/>
              </a:cxn>
            </a:cxnLst>
            <a:rect l="T9" t="T10" r="T11" b="T12"/>
            <a:pathLst>
              <a:path w="535" h="152">
                <a:moveTo>
                  <a:pt x="464" y="104"/>
                </a:moveTo>
                <a:lnTo>
                  <a:pt x="0" y="0"/>
                </a:lnTo>
                <a:lnTo>
                  <a:pt x="535" y="152"/>
                </a:lnTo>
              </a:path>
            </a:pathLst>
          </a:custGeom>
          <a:noFill/>
          <a:ln w="9525">
            <a:solidFill>
              <a:srgbClr val="000000"/>
            </a:solidFill>
            <a:round/>
            <a:headEnd/>
            <a:tailEnd/>
          </a:ln>
        </p:spPr>
        <p:txBody>
          <a:bodyPr/>
          <a:lstStyle/>
          <a:p>
            <a:endParaRPr lang="en-US" sz="600">
              <a:latin typeface="Times New Roman" pitchFamily="18" charset="0"/>
            </a:endParaRPr>
          </a:p>
        </p:txBody>
      </p:sp>
      <p:sp>
        <p:nvSpPr>
          <p:cNvPr id="51234" name="Freeform 51"/>
          <p:cNvSpPr>
            <a:spLocks/>
          </p:cNvSpPr>
          <p:nvPr/>
        </p:nvSpPr>
        <p:spPr bwMode="auto">
          <a:xfrm>
            <a:off x="2001838" y="5378450"/>
            <a:ext cx="1216025" cy="531813"/>
          </a:xfrm>
          <a:custGeom>
            <a:avLst/>
            <a:gdLst>
              <a:gd name="T0" fmla="*/ 0 w 950"/>
              <a:gd name="T1" fmla="*/ 2147483647 h 416"/>
              <a:gd name="T2" fmla="*/ 2147483647 w 950"/>
              <a:gd name="T3" fmla="*/ 2147483647 h 416"/>
              <a:gd name="T4" fmla="*/ 2147483647 w 950"/>
              <a:gd name="T5" fmla="*/ 0 h 416"/>
              <a:gd name="T6" fmla="*/ 0 60000 65536"/>
              <a:gd name="T7" fmla="*/ 0 60000 65536"/>
              <a:gd name="T8" fmla="*/ 0 60000 65536"/>
              <a:gd name="T9" fmla="*/ 0 w 950"/>
              <a:gd name="T10" fmla="*/ 0 h 416"/>
              <a:gd name="T11" fmla="*/ 950 w 950"/>
              <a:gd name="T12" fmla="*/ 416 h 416"/>
            </a:gdLst>
            <a:ahLst/>
            <a:cxnLst>
              <a:cxn ang="T6">
                <a:pos x="T0" y="T1"/>
              </a:cxn>
              <a:cxn ang="T7">
                <a:pos x="T2" y="T3"/>
              </a:cxn>
              <a:cxn ang="T8">
                <a:pos x="T4" y="T5"/>
              </a:cxn>
            </a:cxnLst>
            <a:rect l="T9" t="T10" r="T11" b="T12"/>
            <a:pathLst>
              <a:path w="950" h="416">
                <a:moveTo>
                  <a:pt x="0" y="416"/>
                </a:moveTo>
                <a:lnTo>
                  <a:pt x="140" y="416"/>
                </a:lnTo>
                <a:lnTo>
                  <a:pt x="950" y="0"/>
                </a:lnTo>
              </a:path>
            </a:pathLst>
          </a:custGeom>
          <a:noFill/>
          <a:ln w="9525">
            <a:solidFill>
              <a:srgbClr val="000000"/>
            </a:solidFill>
            <a:round/>
            <a:headEnd/>
            <a:tailEnd/>
          </a:ln>
        </p:spPr>
        <p:txBody>
          <a:bodyPr/>
          <a:lstStyle/>
          <a:p>
            <a:endParaRPr lang="en-US" sz="600">
              <a:latin typeface="Times New Roman" pitchFamily="18" charset="0"/>
            </a:endParaRPr>
          </a:p>
        </p:txBody>
      </p:sp>
      <p:sp>
        <p:nvSpPr>
          <p:cNvPr id="51235" name="Freeform 52"/>
          <p:cNvSpPr>
            <a:spLocks/>
          </p:cNvSpPr>
          <p:nvPr/>
        </p:nvSpPr>
        <p:spPr bwMode="auto">
          <a:xfrm>
            <a:off x="1976438" y="5576888"/>
            <a:ext cx="1296987" cy="557212"/>
          </a:xfrm>
          <a:custGeom>
            <a:avLst/>
            <a:gdLst>
              <a:gd name="T0" fmla="*/ 0 w 1013"/>
              <a:gd name="T1" fmla="*/ 2147483647 h 435"/>
              <a:gd name="T2" fmla="*/ 2147483647 w 1013"/>
              <a:gd name="T3" fmla="*/ 2147483647 h 435"/>
              <a:gd name="T4" fmla="*/ 2147483647 w 1013"/>
              <a:gd name="T5" fmla="*/ 0 h 435"/>
              <a:gd name="T6" fmla="*/ 0 60000 65536"/>
              <a:gd name="T7" fmla="*/ 0 60000 65536"/>
              <a:gd name="T8" fmla="*/ 0 60000 65536"/>
              <a:gd name="T9" fmla="*/ 0 w 1013"/>
              <a:gd name="T10" fmla="*/ 0 h 435"/>
              <a:gd name="T11" fmla="*/ 1013 w 1013"/>
              <a:gd name="T12" fmla="*/ 435 h 435"/>
            </a:gdLst>
            <a:ahLst/>
            <a:cxnLst>
              <a:cxn ang="T6">
                <a:pos x="T0" y="T1"/>
              </a:cxn>
              <a:cxn ang="T7">
                <a:pos x="T2" y="T3"/>
              </a:cxn>
              <a:cxn ang="T8">
                <a:pos x="T4" y="T5"/>
              </a:cxn>
            </a:cxnLst>
            <a:rect l="T9" t="T10" r="T11" b="T12"/>
            <a:pathLst>
              <a:path w="1013" h="435">
                <a:moveTo>
                  <a:pt x="0" y="435"/>
                </a:moveTo>
                <a:lnTo>
                  <a:pt x="160" y="435"/>
                </a:lnTo>
                <a:lnTo>
                  <a:pt x="1013" y="0"/>
                </a:lnTo>
              </a:path>
            </a:pathLst>
          </a:custGeom>
          <a:noFill/>
          <a:ln w="9525">
            <a:solidFill>
              <a:srgbClr val="000000"/>
            </a:solidFill>
            <a:round/>
            <a:headEnd/>
            <a:tailEnd/>
          </a:ln>
        </p:spPr>
        <p:txBody>
          <a:bodyPr/>
          <a:lstStyle/>
          <a:p>
            <a:endParaRPr lang="en-US" sz="600">
              <a:latin typeface="Times New Roman" pitchFamily="18" charset="0"/>
            </a:endParaRPr>
          </a:p>
        </p:txBody>
      </p:sp>
      <p:sp>
        <p:nvSpPr>
          <p:cNvPr id="51236" name="Freeform 53"/>
          <p:cNvSpPr>
            <a:spLocks/>
          </p:cNvSpPr>
          <p:nvPr/>
        </p:nvSpPr>
        <p:spPr bwMode="auto">
          <a:xfrm>
            <a:off x="6259513" y="3146425"/>
            <a:ext cx="666750" cy="1277938"/>
          </a:xfrm>
          <a:custGeom>
            <a:avLst/>
            <a:gdLst>
              <a:gd name="T0" fmla="*/ 2147483647 w 521"/>
              <a:gd name="T1" fmla="*/ 0 h 999"/>
              <a:gd name="T2" fmla="*/ 2147483647 w 521"/>
              <a:gd name="T3" fmla="*/ 0 h 999"/>
              <a:gd name="T4" fmla="*/ 0 w 521"/>
              <a:gd name="T5" fmla="*/ 2147483647 h 999"/>
              <a:gd name="T6" fmla="*/ 0 60000 65536"/>
              <a:gd name="T7" fmla="*/ 0 60000 65536"/>
              <a:gd name="T8" fmla="*/ 0 60000 65536"/>
              <a:gd name="T9" fmla="*/ 0 w 521"/>
              <a:gd name="T10" fmla="*/ 0 h 999"/>
              <a:gd name="T11" fmla="*/ 521 w 521"/>
              <a:gd name="T12" fmla="*/ 999 h 999"/>
            </a:gdLst>
            <a:ahLst/>
            <a:cxnLst>
              <a:cxn ang="T6">
                <a:pos x="T0" y="T1"/>
              </a:cxn>
              <a:cxn ang="T7">
                <a:pos x="T2" y="T3"/>
              </a:cxn>
              <a:cxn ang="T8">
                <a:pos x="T4" y="T5"/>
              </a:cxn>
            </a:cxnLst>
            <a:rect l="T9" t="T10" r="T11" b="T12"/>
            <a:pathLst>
              <a:path w="521" h="999">
                <a:moveTo>
                  <a:pt x="521" y="0"/>
                </a:moveTo>
                <a:lnTo>
                  <a:pt x="404" y="0"/>
                </a:lnTo>
                <a:lnTo>
                  <a:pt x="0" y="999"/>
                </a:lnTo>
              </a:path>
            </a:pathLst>
          </a:custGeom>
          <a:noFill/>
          <a:ln w="9525">
            <a:solidFill>
              <a:srgbClr val="000000"/>
            </a:solidFill>
            <a:round/>
            <a:headEnd/>
            <a:tailEnd/>
          </a:ln>
        </p:spPr>
        <p:txBody>
          <a:bodyPr/>
          <a:lstStyle/>
          <a:p>
            <a:endParaRPr lang="en-US" sz="600">
              <a:latin typeface="Times New Roman" pitchFamily="18" charset="0"/>
            </a:endParaRPr>
          </a:p>
        </p:txBody>
      </p:sp>
      <p:sp>
        <p:nvSpPr>
          <p:cNvPr id="51237" name="Line 54"/>
          <p:cNvSpPr>
            <a:spLocks noChangeShapeType="1"/>
          </p:cNvSpPr>
          <p:nvPr/>
        </p:nvSpPr>
        <p:spPr bwMode="auto">
          <a:xfrm>
            <a:off x="4476750" y="4294188"/>
            <a:ext cx="539750" cy="0"/>
          </a:xfrm>
          <a:prstGeom prst="line">
            <a:avLst/>
          </a:prstGeom>
          <a:noFill/>
          <a:ln w="11113">
            <a:solidFill>
              <a:srgbClr val="FFFFFF"/>
            </a:solidFill>
            <a:round/>
            <a:headEnd/>
            <a:tailEnd/>
          </a:ln>
        </p:spPr>
        <p:txBody>
          <a:bodyPr/>
          <a:lstStyle/>
          <a:p>
            <a:endParaRPr lang="en-US"/>
          </a:p>
        </p:txBody>
      </p:sp>
      <p:sp>
        <p:nvSpPr>
          <p:cNvPr id="51238" name="Line 55"/>
          <p:cNvSpPr>
            <a:spLocks noChangeShapeType="1"/>
          </p:cNvSpPr>
          <p:nvPr/>
        </p:nvSpPr>
        <p:spPr bwMode="auto">
          <a:xfrm>
            <a:off x="4625975" y="4548188"/>
            <a:ext cx="390525" cy="1587"/>
          </a:xfrm>
          <a:prstGeom prst="line">
            <a:avLst/>
          </a:prstGeom>
          <a:noFill/>
          <a:ln w="11113">
            <a:solidFill>
              <a:srgbClr val="FFFFFF"/>
            </a:solidFill>
            <a:round/>
            <a:headEnd/>
            <a:tailEnd/>
          </a:ln>
        </p:spPr>
        <p:txBody>
          <a:bodyPr/>
          <a:lstStyle/>
          <a:p>
            <a:endParaRPr lang="en-US"/>
          </a:p>
        </p:txBody>
      </p:sp>
      <p:sp>
        <p:nvSpPr>
          <p:cNvPr id="51239" name="Freeform 56"/>
          <p:cNvSpPr>
            <a:spLocks/>
          </p:cNvSpPr>
          <p:nvPr/>
        </p:nvSpPr>
        <p:spPr bwMode="auto">
          <a:xfrm>
            <a:off x="4418013" y="4592638"/>
            <a:ext cx="938212" cy="800100"/>
          </a:xfrm>
          <a:custGeom>
            <a:avLst/>
            <a:gdLst>
              <a:gd name="T0" fmla="*/ 0 w 733"/>
              <a:gd name="T1" fmla="*/ 2147483647 h 625"/>
              <a:gd name="T2" fmla="*/ 2147483647 w 733"/>
              <a:gd name="T3" fmla="*/ 2147483647 h 625"/>
              <a:gd name="T4" fmla="*/ 2147483647 w 733"/>
              <a:gd name="T5" fmla="*/ 0 h 625"/>
              <a:gd name="T6" fmla="*/ 0 60000 65536"/>
              <a:gd name="T7" fmla="*/ 0 60000 65536"/>
              <a:gd name="T8" fmla="*/ 0 60000 65536"/>
              <a:gd name="T9" fmla="*/ 0 w 733"/>
              <a:gd name="T10" fmla="*/ 0 h 625"/>
              <a:gd name="T11" fmla="*/ 733 w 733"/>
              <a:gd name="T12" fmla="*/ 625 h 625"/>
            </a:gdLst>
            <a:ahLst/>
            <a:cxnLst>
              <a:cxn ang="T6">
                <a:pos x="T0" y="T1"/>
              </a:cxn>
              <a:cxn ang="T7">
                <a:pos x="T2" y="T3"/>
              </a:cxn>
              <a:cxn ang="T8">
                <a:pos x="T4" y="T5"/>
              </a:cxn>
            </a:cxnLst>
            <a:rect l="T9" t="T10" r="T11" b="T12"/>
            <a:pathLst>
              <a:path w="733" h="625">
                <a:moveTo>
                  <a:pt x="0" y="625"/>
                </a:moveTo>
                <a:lnTo>
                  <a:pt x="208" y="625"/>
                </a:lnTo>
                <a:lnTo>
                  <a:pt x="733" y="0"/>
                </a:lnTo>
              </a:path>
            </a:pathLst>
          </a:custGeom>
          <a:noFill/>
          <a:ln w="11113">
            <a:solidFill>
              <a:srgbClr val="FFFFFF"/>
            </a:solidFill>
            <a:round/>
            <a:headEnd/>
            <a:tailEnd/>
          </a:ln>
        </p:spPr>
        <p:txBody>
          <a:bodyPr/>
          <a:lstStyle/>
          <a:p>
            <a:endParaRPr lang="en-US" sz="600">
              <a:latin typeface="Times New Roman" pitchFamily="18" charset="0"/>
            </a:endParaRPr>
          </a:p>
        </p:txBody>
      </p:sp>
      <p:sp>
        <p:nvSpPr>
          <p:cNvPr id="51240" name="Freeform 57"/>
          <p:cNvSpPr>
            <a:spLocks/>
          </p:cNvSpPr>
          <p:nvPr/>
        </p:nvSpPr>
        <p:spPr bwMode="auto">
          <a:xfrm>
            <a:off x="4324350" y="4894263"/>
            <a:ext cx="900113" cy="758825"/>
          </a:xfrm>
          <a:custGeom>
            <a:avLst/>
            <a:gdLst>
              <a:gd name="T0" fmla="*/ 0 w 704"/>
              <a:gd name="T1" fmla="*/ 2147483647 h 593"/>
              <a:gd name="T2" fmla="*/ 2147483647 w 704"/>
              <a:gd name="T3" fmla="*/ 2147483647 h 593"/>
              <a:gd name="T4" fmla="*/ 2147483647 w 704"/>
              <a:gd name="T5" fmla="*/ 0 h 593"/>
              <a:gd name="T6" fmla="*/ 0 60000 65536"/>
              <a:gd name="T7" fmla="*/ 0 60000 65536"/>
              <a:gd name="T8" fmla="*/ 0 60000 65536"/>
              <a:gd name="T9" fmla="*/ 0 w 704"/>
              <a:gd name="T10" fmla="*/ 0 h 593"/>
              <a:gd name="T11" fmla="*/ 704 w 704"/>
              <a:gd name="T12" fmla="*/ 593 h 593"/>
            </a:gdLst>
            <a:ahLst/>
            <a:cxnLst>
              <a:cxn ang="T6">
                <a:pos x="T0" y="T1"/>
              </a:cxn>
              <a:cxn ang="T7">
                <a:pos x="T2" y="T3"/>
              </a:cxn>
              <a:cxn ang="T8">
                <a:pos x="T4" y="T5"/>
              </a:cxn>
            </a:cxnLst>
            <a:rect l="T9" t="T10" r="T11" b="T12"/>
            <a:pathLst>
              <a:path w="704" h="593">
                <a:moveTo>
                  <a:pt x="0" y="593"/>
                </a:moveTo>
                <a:lnTo>
                  <a:pt x="282" y="593"/>
                </a:lnTo>
                <a:lnTo>
                  <a:pt x="704" y="0"/>
                </a:lnTo>
              </a:path>
            </a:pathLst>
          </a:custGeom>
          <a:noFill/>
          <a:ln w="11113">
            <a:solidFill>
              <a:srgbClr val="FFFFFF"/>
            </a:solidFill>
            <a:round/>
            <a:headEnd/>
            <a:tailEnd/>
          </a:ln>
        </p:spPr>
        <p:txBody>
          <a:bodyPr/>
          <a:lstStyle/>
          <a:p>
            <a:endParaRPr lang="en-US" sz="600">
              <a:latin typeface="Times New Roman" pitchFamily="18" charset="0"/>
            </a:endParaRPr>
          </a:p>
        </p:txBody>
      </p:sp>
      <p:sp>
        <p:nvSpPr>
          <p:cNvPr id="51241" name="Freeform 58"/>
          <p:cNvSpPr>
            <a:spLocks/>
          </p:cNvSpPr>
          <p:nvPr/>
        </p:nvSpPr>
        <p:spPr bwMode="auto">
          <a:xfrm>
            <a:off x="4362450" y="4852988"/>
            <a:ext cx="1003300" cy="1058862"/>
          </a:xfrm>
          <a:custGeom>
            <a:avLst/>
            <a:gdLst>
              <a:gd name="T0" fmla="*/ 0 w 784"/>
              <a:gd name="T1" fmla="*/ 2147483647 h 829"/>
              <a:gd name="T2" fmla="*/ 2147483647 w 784"/>
              <a:gd name="T3" fmla="*/ 2147483647 h 829"/>
              <a:gd name="T4" fmla="*/ 2147483647 w 784"/>
              <a:gd name="T5" fmla="*/ 0 h 829"/>
              <a:gd name="T6" fmla="*/ 0 60000 65536"/>
              <a:gd name="T7" fmla="*/ 0 60000 65536"/>
              <a:gd name="T8" fmla="*/ 0 60000 65536"/>
              <a:gd name="T9" fmla="*/ 0 w 784"/>
              <a:gd name="T10" fmla="*/ 0 h 829"/>
              <a:gd name="T11" fmla="*/ 784 w 784"/>
              <a:gd name="T12" fmla="*/ 829 h 829"/>
            </a:gdLst>
            <a:ahLst/>
            <a:cxnLst>
              <a:cxn ang="T6">
                <a:pos x="T0" y="T1"/>
              </a:cxn>
              <a:cxn ang="T7">
                <a:pos x="T2" y="T3"/>
              </a:cxn>
              <a:cxn ang="T8">
                <a:pos x="T4" y="T5"/>
              </a:cxn>
            </a:cxnLst>
            <a:rect l="T9" t="T10" r="T11" b="T12"/>
            <a:pathLst>
              <a:path w="784" h="829">
                <a:moveTo>
                  <a:pt x="0" y="829"/>
                </a:moveTo>
                <a:lnTo>
                  <a:pt x="252" y="829"/>
                </a:lnTo>
                <a:lnTo>
                  <a:pt x="784" y="0"/>
                </a:lnTo>
              </a:path>
            </a:pathLst>
          </a:custGeom>
          <a:noFill/>
          <a:ln w="11113">
            <a:solidFill>
              <a:srgbClr val="FFFFFF"/>
            </a:solidFill>
            <a:round/>
            <a:headEnd/>
            <a:tailEnd/>
          </a:ln>
        </p:spPr>
        <p:txBody>
          <a:bodyPr/>
          <a:lstStyle/>
          <a:p>
            <a:endParaRPr lang="en-US" sz="600">
              <a:latin typeface="Times New Roman" pitchFamily="18" charset="0"/>
            </a:endParaRPr>
          </a:p>
        </p:txBody>
      </p:sp>
      <p:sp>
        <p:nvSpPr>
          <p:cNvPr id="51242" name="Line 59"/>
          <p:cNvSpPr>
            <a:spLocks noChangeShapeType="1"/>
          </p:cNvSpPr>
          <p:nvPr/>
        </p:nvSpPr>
        <p:spPr bwMode="auto">
          <a:xfrm>
            <a:off x="4476750" y="4294188"/>
            <a:ext cx="539750" cy="0"/>
          </a:xfrm>
          <a:prstGeom prst="line">
            <a:avLst/>
          </a:prstGeom>
          <a:noFill/>
          <a:ln w="9525">
            <a:solidFill>
              <a:srgbClr val="000000"/>
            </a:solidFill>
            <a:round/>
            <a:headEnd/>
            <a:tailEnd/>
          </a:ln>
        </p:spPr>
        <p:txBody>
          <a:bodyPr/>
          <a:lstStyle/>
          <a:p>
            <a:endParaRPr lang="en-US"/>
          </a:p>
        </p:txBody>
      </p:sp>
      <p:sp>
        <p:nvSpPr>
          <p:cNvPr id="51243" name="Line 60"/>
          <p:cNvSpPr>
            <a:spLocks noChangeShapeType="1"/>
          </p:cNvSpPr>
          <p:nvPr/>
        </p:nvSpPr>
        <p:spPr bwMode="auto">
          <a:xfrm>
            <a:off x="4625975" y="4548188"/>
            <a:ext cx="390525" cy="1587"/>
          </a:xfrm>
          <a:prstGeom prst="line">
            <a:avLst/>
          </a:prstGeom>
          <a:noFill/>
          <a:ln w="9525">
            <a:solidFill>
              <a:srgbClr val="000000"/>
            </a:solidFill>
            <a:round/>
            <a:headEnd/>
            <a:tailEnd/>
          </a:ln>
        </p:spPr>
        <p:txBody>
          <a:bodyPr/>
          <a:lstStyle/>
          <a:p>
            <a:endParaRPr lang="en-US"/>
          </a:p>
        </p:txBody>
      </p:sp>
      <p:sp>
        <p:nvSpPr>
          <p:cNvPr id="51244" name="Freeform 61"/>
          <p:cNvSpPr>
            <a:spLocks/>
          </p:cNvSpPr>
          <p:nvPr/>
        </p:nvSpPr>
        <p:spPr bwMode="auto">
          <a:xfrm>
            <a:off x="4418013" y="4592638"/>
            <a:ext cx="938212" cy="796925"/>
          </a:xfrm>
          <a:custGeom>
            <a:avLst/>
            <a:gdLst>
              <a:gd name="T0" fmla="*/ 0 w 733"/>
              <a:gd name="T1" fmla="*/ 2147483647 h 623"/>
              <a:gd name="T2" fmla="*/ 2147483647 w 733"/>
              <a:gd name="T3" fmla="*/ 2147483647 h 623"/>
              <a:gd name="T4" fmla="*/ 2147483647 w 733"/>
              <a:gd name="T5" fmla="*/ 0 h 623"/>
              <a:gd name="T6" fmla="*/ 0 60000 65536"/>
              <a:gd name="T7" fmla="*/ 0 60000 65536"/>
              <a:gd name="T8" fmla="*/ 0 60000 65536"/>
              <a:gd name="T9" fmla="*/ 0 w 733"/>
              <a:gd name="T10" fmla="*/ 0 h 623"/>
              <a:gd name="T11" fmla="*/ 733 w 733"/>
              <a:gd name="T12" fmla="*/ 623 h 623"/>
            </a:gdLst>
            <a:ahLst/>
            <a:cxnLst>
              <a:cxn ang="T6">
                <a:pos x="T0" y="T1"/>
              </a:cxn>
              <a:cxn ang="T7">
                <a:pos x="T2" y="T3"/>
              </a:cxn>
              <a:cxn ang="T8">
                <a:pos x="T4" y="T5"/>
              </a:cxn>
            </a:cxnLst>
            <a:rect l="T9" t="T10" r="T11" b="T12"/>
            <a:pathLst>
              <a:path w="733" h="623">
                <a:moveTo>
                  <a:pt x="0" y="623"/>
                </a:moveTo>
                <a:lnTo>
                  <a:pt x="208" y="623"/>
                </a:lnTo>
                <a:lnTo>
                  <a:pt x="733" y="0"/>
                </a:lnTo>
              </a:path>
            </a:pathLst>
          </a:custGeom>
          <a:noFill/>
          <a:ln w="9525">
            <a:solidFill>
              <a:srgbClr val="000000"/>
            </a:solidFill>
            <a:round/>
            <a:headEnd/>
            <a:tailEnd/>
          </a:ln>
        </p:spPr>
        <p:txBody>
          <a:bodyPr/>
          <a:lstStyle/>
          <a:p>
            <a:endParaRPr lang="en-US" sz="600">
              <a:latin typeface="Times New Roman" pitchFamily="18" charset="0"/>
            </a:endParaRPr>
          </a:p>
        </p:txBody>
      </p:sp>
      <p:sp>
        <p:nvSpPr>
          <p:cNvPr id="51245" name="Freeform 62"/>
          <p:cNvSpPr>
            <a:spLocks/>
          </p:cNvSpPr>
          <p:nvPr/>
        </p:nvSpPr>
        <p:spPr bwMode="auto">
          <a:xfrm>
            <a:off x="4310063" y="4894263"/>
            <a:ext cx="914400" cy="758825"/>
          </a:xfrm>
          <a:custGeom>
            <a:avLst/>
            <a:gdLst>
              <a:gd name="T0" fmla="*/ 0 w 715"/>
              <a:gd name="T1" fmla="*/ 2147483647 h 593"/>
              <a:gd name="T2" fmla="*/ 2147483647 w 715"/>
              <a:gd name="T3" fmla="*/ 2147483647 h 593"/>
              <a:gd name="T4" fmla="*/ 2147483647 w 715"/>
              <a:gd name="T5" fmla="*/ 0 h 593"/>
              <a:gd name="T6" fmla="*/ 0 60000 65536"/>
              <a:gd name="T7" fmla="*/ 0 60000 65536"/>
              <a:gd name="T8" fmla="*/ 0 60000 65536"/>
              <a:gd name="T9" fmla="*/ 0 w 715"/>
              <a:gd name="T10" fmla="*/ 0 h 593"/>
              <a:gd name="T11" fmla="*/ 715 w 715"/>
              <a:gd name="T12" fmla="*/ 593 h 593"/>
            </a:gdLst>
            <a:ahLst/>
            <a:cxnLst>
              <a:cxn ang="T6">
                <a:pos x="T0" y="T1"/>
              </a:cxn>
              <a:cxn ang="T7">
                <a:pos x="T2" y="T3"/>
              </a:cxn>
              <a:cxn ang="T8">
                <a:pos x="T4" y="T5"/>
              </a:cxn>
            </a:cxnLst>
            <a:rect l="T9" t="T10" r="T11" b="T12"/>
            <a:pathLst>
              <a:path w="715" h="593">
                <a:moveTo>
                  <a:pt x="0" y="593"/>
                </a:moveTo>
                <a:lnTo>
                  <a:pt x="293" y="593"/>
                </a:lnTo>
                <a:lnTo>
                  <a:pt x="715" y="0"/>
                </a:lnTo>
              </a:path>
            </a:pathLst>
          </a:custGeom>
          <a:noFill/>
          <a:ln w="9525">
            <a:solidFill>
              <a:srgbClr val="000000"/>
            </a:solidFill>
            <a:round/>
            <a:headEnd/>
            <a:tailEnd/>
          </a:ln>
        </p:spPr>
        <p:txBody>
          <a:bodyPr/>
          <a:lstStyle/>
          <a:p>
            <a:endParaRPr lang="en-US" sz="600">
              <a:latin typeface="Times New Roman" pitchFamily="18" charset="0"/>
            </a:endParaRPr>
          </a:p>
        </p:txBody>
      </p:sp>
      <p:sp>
        <p:nvSpPr>
          <p:cNvPr id="51246" name="Freeform 63"/>
          <p:cNvSpPr>
            <a:spLocks/>
          </p:cNvSpPr>
          <p:nvPr/>
        </p:nvSpPr>
        <p:spPr bwMode="auto">
          <a:xfrm>
            <a:off x="4362450" y="4852988"/>
            <a:ext cx="1003300" cy="1058862"/>
          </a:xfrm>
          <a:custGeom>
            <a:avLst/>
            <a:gdLst>
              <a:gd name="T0" fmla="*/ 0 w 784"/>
              <a:gd name="T1" fmla="*/ 2147483647 h 829"/>
              <a:gd name="T2" fmla="*/ 2147483647 w 784"/>
              <a:gd name="T3" fmla="*/ 2147483647 h 829"/>
              <a:gd name="T4" fmla="*/ 2147483647 w 784"/>
              <a:gd name="T5" fmla="*/ 0 h 829"/>
              <a:gd name="T6" fmla="*/ 0 60000 65536"/>
              <a:gd name="T7" fmla="*/ 0 60000 65536"/>
              <a:gd name="T8" fmla="*/ 0 60000 65536"/>
              <a:gd name="T9" fmla="*/ 0 w 784"/>
              <a:gd name="T10" fmla="*/ 0 h 829"/>
              <a:gd name="T11" fmla="*/ 784 w 784"/>
              <a:gd name="T12" fmla="*/ 829 h 829"/>
            </a:gdLst>
            <a:ahLst/>
            <a:cxnLst>
              <a:cxn ang="T6">
                <a:pos x="T0" y="T1"/>
              </a:cxn>
              <a:cxn ang="T7">
                <a:pos x="T2" y="T3"/>
              </a:cxn>
              <a:cxn ang="T8">
                <a:pos x="T4" y="T5"/>
              </a:cxn>
            </a:cxnLst>
            <a:rect l="T9" t="T10" r="T11" b="T12"/>
            <a:pathLst>
              <a:path w="784" h="829">
                <a:moveTo>
                  <a:pt x="0" y="829"/>
                </a:moveTo>
                <a:lnTo>
                  <a:pt x="252" y="829"/>
                </a:lnTo>
                <a:lnTo>
                  <a:pt x="784" y="0"/>
                </a:lnTo>
              </a:path>
            </a:pathLst>
          </a:custGeom>
          <a:noFill/>
          <a:ln w="9525">
            <a:solidFill>
              <a:srgbClr val="000000"/>
            </a:solidFill>
            <a:round/>
            <a:headEnd/>
            <a:tailEnd/>
          </a:ln>
        </p:spPr>
        <p:txBody>
          <a:bodyPr/>
          <a:lstStyle/>
          <a:p>
            <a:endParaRPr lang="en-US" sz="600">
              <a:latin typeface="Times New Roman" pitchFamily="18" charset="0"/>
            </a:endParaRPr>
          </a:p>
        </p:txBody>
      </p:sp>
      <p:sp>
        <p:nvSpPr>
          <p:cNvPr id="51247" name="Text Box 64"/>
          <p:cNvSpPr txBox="1">
            <a:spLocks noChangeArrowheads="1"/>
          </p:cNvSpPr>
          <p:nvPr/>
        </p:nvSpPr>
        <p:spPr bwMode="auto">
          <a:xfrm>
            <a:off x="1587500" y="2693988"/>
            <a:ext cx="479425" cy="184150"/>
          </a:xfrm>
          <a:prstGeom prst="rect">
            <a:avLst/>
          </a:prstGeom>
          <a:noFill/>
          <a:ln w="9525">
            <a:noFill/>
            <a:miter lim="800000"/>
            <a:headEnd/>
            <a:tailEnd/>
          </a:ln>
        </p:spPr>
        <p:txBody>
          <a:bodyPr wrap="none" lIns="0" tIns="0" bIns="0">
            <a:spAutoFit/>
          </a:bodyPr>
          <a:lstStyle/>
          <a:p>
            <a:r>
              <a:rPr lang="en-US" sz="600" b="1"/>
              <a:t>Vestibular</a:t>
            </a:r>
          </a:p>
          <a:p>
            <a:r>
              <a:rPr lang="en-US" sz="600" b="1"/>
              <a:t>membrane</a:t>
            </a:r>
          </a:p>
        </p:txBody>
      </p:sp>
      <p:sp>
        <p:nvSpPr>
          <p:cNvPr id="51248" name="Text Box 65"/>
          <p:cNvSpPr txBox="1">
            <a:spLocks noChangeArrowheads="1"/>
          </p:cNvSpPr>
          <p:nvPr/>
        </p:nvSpPr>
        <p:spPr bwMode="auto">
          <a:xfrm>
            <a:off x="1587500" y="3051175"/>
            <a:ext cx="600075" cy="184150"/>
          </a:xfrm>
          <a:prstGeom prst="rect">
            <a:avLst/>
          </a:prstGeom>
          <a:noFill/>
          <a:ln w="9525">
            <a:noFill/>
            <a:miter lim="800000"/>
            <a:headEnd/>
            <a:tailEnd/>
          </a:ln>
        </p:spPr>
        <p:txBody>
          <a:bodyPr wrap="none" lIns="0" tIns="0" bIns="0">
            <a:spAutoFit/>
          </a:bodyPr>
          <a:lstStyle/>
          <a:p>
            <a:r>
              <a:rPr lang="en-US" sz="600" b="1"/>
              <a:t>Cochlear duct</a:t>
            </a:r>
          </a:p>
          <a:p>
            <a:r>
              <a:rPr lang="en-US" sz="600" b="1"/>
              <a:t>(scala media)</a:t>
            </a:r>
          </a:p>
        </p:txBody>
      </p:sp>
      <p:sp>
        <p:nvSpPr>
          <p:cNvPr id="51249" name="Text Box 66"/>
          <p:cNvSpPr txBox="1">
            <a:spLocks noChangeArrowheads="1"/>
          </p:cNvSpPr>
          <p:nvPr/>
        </p:nvSpPr>
        <p:spPr bwMode="auto">
          <a:xfrm>
            <a:off x="1593850" y="4481513"/>
            <a:ext cx="479425" cy="184150"/>
          </a:xfrm>
          <a:prstGeom prst="rect">
            <a:avLst/>
          </a:prstGeom>
          <a:noFill/>
          <a:ln w="9525">
            <a:noFill/>
            <a:miter lim="800000"/>
            <a:headEnd/>
            <a:tailEnd/>
          </a:ln>
        </p:spPr>
        <p:txBody>
          <a:bodyPr wrap="none" lIns="0" tIns="0" bIns="0">
            <a:spAutoFit/>
          </a:bodyPr>
          <a:lstStyle/>
          <a:p>
            <a:r>
              <a:rPr lang="en-US" sz="600" b="1"/>
              <a:t>Tectorial</a:t>
            </a:r>
          </a:p>
          <a:p>
            <a:r>
              <a:rPr lang="en-US" sz="600" b="1"/>
              <a:t>membrane</a:t>
            </a:r>
          </a:p>
        </p:txBody>
      </p:sp>
      <p:sp>
        <p:nvSpPr>
          <p:cNvPr id="51250" name="Text Box 67"/>
          <p:cNvSpPr txBox="1">
            <a:spLocks noChangeArrowheads="1"/>
          </p:cNvSpPr>
          <p:nvPr/>
        </p:nvSpPr>
        <p:spPr bwMode="auto">
          <a:xfrm>
            <a:off x="1600200" y="4895850"/>
            <a:ext cx="520700" cy="184150"/>
          </a:xfrm>
          <a:prstGeom prst="rect">
            <a:avLst/>
          </a:prstGeom>
          <a:noFill/>
          <a:ln w="9525">
            <a:noFill/>
            <a:miter lim="800000"/>
            <a:headEnd/>
            <a:tailEnd/>
          </a:ln>
        </p:spPr>
        <p:txBody>
          <a:bodyPr wrap="none" lIns="0" tIns="0" bIns="0">
            <a:spAutoFit/>
          </a:bodyPr>
          <a:lstStyle/>
          <a:p>
            <a:r>
              <a:rPr lang="en-US" sz="600" b="1"/>
              <a:t>Hairs</a:t>
            </a:r>
          </a:p>
          <a:p>
            <a:r>
              <a:rPr lang="en-US" sz="600" b="1"/>
              <a:t>(stereocilia)</a:t>
            </a:r>
          </a:p>
        </p:txBody>
      </p:sp>
      <p:sp>
        <p:nvSpPr>
          <p:cNvPr id="51251" name="Text Box 68"/>
          <p:cNvSpPr txBox="1">
            <a:spLocks noChangeArrowheads="1"/>
          </p:cNvSpPr>
          <p:nvPr/>
        </p:nvSpPr>
        <p:spPr bwMode="auto">
          <a:xfrm>
            <a:off x="1593850" y="5095875"/>
            <a:ext cx="422275" cy="184150"/>
          </a:xfrm>
          <a:prstGeom prst="rect">
            <a:avLst/>
          </a:prstGeom>
          <a:noFill/>
          <a:ln w="9525">
            <a:noFill/>
            <a:miter lim="800000"/>
            <a:headEnd/>
            <a:tailEnd/>
          </a:ln>
        </p:spPr>
        <p:txBody>
          <a:bodyPr wrap="none" lIns="0" tIns="0" bIns="0">
            <a:spAutoFit/>
          </a:bodyPr>
          <a:lstStyle/>
          <a:p>
            <a:r>
              <a:rPr lang="en-US" sz="600" b="1"/>
              <a:t>Outer</a:t>
            </a:r>
          </a:p>
          <a:p>
            <a:r>
              <a:rPr lang="en-US" sz="600" b="1"/>
              <a:t>hair cells</a:t>
            </a:r>
          </a:p>
        </p:txBody>
      </p:sp>
      <p:sp>
        <p:nvSpPr>
          <p:cNvPr id="51252" name="Text Box 69"/>
          <p:cNvSpPr txBox="1">
            <a:spLocks noChangeArrowheads="1"/>
          </p:cNvSpPr>
          <p:nvPr/>
        </p:nvSpPr>
        <p:spPr bwMode="auto">
          <a:xfrm>
            <a:off x="1577975" y="5302250"/>
            <a:ext cx="495300" cy="184150"/>
          </a:xfrm>
          <a:prstGeom prst="rect">
            <a:avLst/>
          </a:prstGeom>
          <a:noFill/>
          <a:ln w="9525">
            <a:noFill/>
            <a:miter lim="800000"/>
            <a:headEnd/>
            <a:tailEnd/>
          </a:ln>
        </p:spPr>
        <p:txBody>
          <a:bodyPr wrap="none" lIns="0" tIns="0" bIns="0">
            <a:spAutoFit/>
          </a:bodyPr>
          <a:lstStyle/>
          <a:p>
            <a:r>
              <a:rPr lang="en-US" sz="600" b="1"/>
              <a:t>Supporting</a:t>
            </a:r>
          </a:p>
          <a:p>
            <a:r>
              <a:rPr lang="en-US" sz="600" b="1"/>
              <a:t>cells</a:t>
            </a:r>
          </a:p>
        </p:txBody>
      </p:sp>
      <p:sp>
        <p:nvSpPr>
          <p:cNvPr id="51253" name="Text Box 70"/>
          <p:cNvSpPr txBox="1">
            <a:spLocks noChangeArrowheads="1"/>
          </p:cNvSpPr>
          <p:nvPr/>
        </p:nvSpPr>
        <p:spPr bwMode="auto">
          <a:xfrm>
            <a:off x="1593850" y="5537200"/>
            <a:ext cx="479425" cy="184150"/>
          </a:xfrm>
          <a:prstGeom prst="rect">
            <a:avLst/>
          </a:prstGeom>
          <a:noFill/>
          <a:ln w="9525">
            <a:noFill/>
            <a:miter lim="800000"/>
            <a:headEnd/>
            <a:tailEnd/>
          </a:ln>
        </p:spPr>
        <p:txBody>
          <a:bodyPr wrap="none" lIns="0" tIns="0" bIns="0">
            <a:spAutoFit/>
          </a:bodyPr>
          <a:lstStyle/>
          <a:p>
            <a:r>
              <a:rPr lang="en-US" sz="600" b="1"/>
              <a:t>Basilar</a:t>
            </a:r>
          </a:p>
          <a:p>
            <a:r>
              <a:rPr lang="en-US" sz="600" b="1"/>
              <a:t>membrane</a:t>
            </a:r>
          </a:p>
        </p:txBody>
      </p:sp>
      <p:sp>
        <p:nvSpPr>
          <p:cNvPr id="51254" name="Text Box 71"/>
          <p:cNvSpPr txBox="1">
            <a:spLocks noChangeArrowheads="1"/>
          </p:cNvSpPr>
          <p:nvPr/>
        </p:nvSpPr>
        <p:spPr bwMode="auto">
          <a:xfrm>
            <a:off x="1584325" y="5840413"/>
            <a:ext cx="438150" cy="184150"/>
          </a:xfrm>
          <a:prstGeom prst="rect">
            <a:avLst/>
          </a:prstGeom>
          <a:noFill/>
          <a:ln w="9525">
            <a:noFill/>
            <a:miter lim="800000"/>
            <a:headEnd/>
            <a:tailEnd/>
          </a:ln>
        </p:spPr>
        <p:txBody>
          <a:bodyPr wrap="none" lIns="0" tIns="0" bIns="0">
            <a:spAutoFit/>
          </a:bodyPr>
          <a:lstStyle/>
          <a:p>
            <a:r>
              <a:rPr lang="en-US" sz="600" b="1"/>
              <a:t>Inner hair</a:t>
            </a:r>
          </a:p>
          <a:p>
            <a:r>
              <a:rPr lang="en-US" sz="600" b="1"/>
              <a:t>cell</a:t>
            </a:r>
          </a:p>
        </p:txBody>
      </p:sp>
      <p:sp>
        <p:nvSpPr>
          <p:cNvPr id="51255" name="Text Box 72"/>
          <p:cNvSpPr txBox="1">
            <a:spLocks noChangeArrowheads="1"/>
          </p:cNvSpPr>
          <p:nvPr/>
        </p:nvSpPr>
        <p:spPr bwMode="auto">
          <a:xfrm>
            <a:off x="1584325" y="6075363"/>
            <a:ext cx="631825" cy="184150"/>
          </a:xfrm>
          <a:prstGeom prst="rect">
            <a:avLst/>
          </a:prstGeom>
          <a:noFill/>
          <a:ln w="9525">
            <a:noFill/>
            <a:miter lim="800000"/>
            <a:headEnd/>
            <a:tailEnd/>
          </a:ln>
        </p:spPr>
        <p:txBody>
          <a:bodyPr wrap="none" lIns="0" tIns="0" bIns="0">
            <a:spAutoFit/>
          </a:bodyPr>
          <a:lstStyle/>
          <a:p>
            <a:r>
              <a:rPr lang="en-US" sz="600" b="1"/>
              <a:t>Fibers of</a:t>
            </a:r>
          </a:p>
          <a:p>
            <a:r>
              <a:rPr lang="en-US" sz="600" b="1"/>
              <a:t>cochlear nerve</a:t>
            </a:r>
          </a:p>
        </p:txBody>
      </p:sp>
      <p:sp>
        <p:nvSpPr>
          <p:cNvPr id="51256" name="Freeform 73"/>
          <p:cNvSpPr>
            <a:spLocks/>
          </p:cNvSpPr>
          <p:nvPr/>
        </p:nvSpPr>
        <p:spPr bwMode="auto">
          <a:xfrm>
            <a:off x="1836738" y="4949825"/>
            <a:ext cx="781050" cy="106363"/>
          </a:xfrm>
          <a:custGeom>
            <a:avLst/>
            <a:gdLst>
              <a:gd name="T0" fmla="*/ 0 w 611"/>
              <a:gd name="T1" fmla="*/ 0 h 83"/>
              <a:gd name="T2" fmla="*/ 2147483647 w 611"/>
              <a:gd name="T3" fmla="*/ 0 h 83"/>
              <a:gd name="T4" fmla="*/ 2147483647 w 611"/>
              <a:gd name="T5" fmla="*/ 2147483647 h 83"/>
              <a:gd name="T6" fmla="*/ 0 60000 65536"/>
              <a:gd name="T7" fmla="*/ 0 60000 65536"/>
              <a:gd name="T8" fmla="*/ 0 60000 65536"/>
              <a:gd name="T9" fmla="*/ 0 w 611"/>
              <a:gd name="T10" fmla="*/ 0 h 83"/>
              <a:gd name="T11" fmla="*/ 611 w 611"/>
              <a:gd name="T12" fmla="*/ 83 h 83"/>
            </a:gdLst>
            <a:ahLst/>
            <a:cxnLst>
              <a:cxn ang="T6">
                <a:pos x="T0" y="T1"/>
              </a:cxn>
              <a:cxn ang="T7">
                <a:pos x="T2" y="T3"/>
              </a:cxn>
              <a:cxn ang="T8">
                <a:pos x="T4" y="T5"/>
              </a:cxn>
            </a:cxnLst>
            <a:rect l="T9" t="T10" r="T11" b="T12"/>
            <a:pathLst>
              <a:path w="611" h="83">
                <a:moveTo>
                  <a:pt x="0" y="0"/>
                </a:moveTo>
                <a:lnTo>
                  <a:pt x="262" y="0"/>
                </a:lnTo>
                <a:lnTo>
                  <a:pt x="611" y="83"/>
                </a:lnTo>
              </a:path>
            </a:pathLst>
          </a:custGeom>
          <a:noFill/>
          <a:ln w="9525">
            <a:solidFill>
              <a:srgbClr val="000000"/>
            </a:solidFill>
            <a:round/>
            <a:headEnd/>
            <a:tailEnd/>
          </a:ln>
        </p:spPr>
        <p:txBody>
          <a:bodyPr/>
          <a:lstStyle/>
          <a:p>
            <a:endParaRPr lang="en-US" sz="600">
              <a:latin typeface="Times New Roman" pitchFamily="18" charset="0"/>
            </a:endParaRPr>
          </a:p>
        </p:txBody>
      </p:sp>
      <p:sp>
        <p:nvSpPr>
          <p:cNvPr id="51257" name="Text Box 18"/>
          <p:cNvSpPr txBox="1">
            <a:spLocks noChangeArrowheads="1"/>
          </p:cNvSpPr>
          <p:nvPr/>
        </p:nvSpPr>
        <p:spPr bwMode="auto">
          <a:xfrm>
            <a:off x="5218113" y="3900488"/>
            <a:ext cx="677862" cy="184150"/>
          </a:xfrm>
          <a:prstGeom prst="rect">
            <a:avLst/>
          </a:prstGeom>
          <a:noFill/>
          <a:ln w="9525">
            <a:noFill/>
            <a:miter lim="800000"/>
            <a:headEnd/>
            <a:tailEnd/>
          </a:ln>
        </p:spPr>
        <p:txBody>
          <a:bodyPr wrap="none" lIns="0" tIns="0" bIns="0">
            <a:spAutoFit/>
          </a:bodyPr>
          <a:lstStyle/>
          <a:p>
            <a:r>
              <a:rPr lang="en-US" sz="600" b="1"/>
              <a:t>Scala vestibuli</a:t>
            </a:r>
          </a:p>
          <a:p>
            <a:r>
              <a:rPr lang="en-US" sz="600" b="1"/>
              <a:t>(with perilymph)</a:t>
            </a:r>
          </a:p>
        </p:txBody>
      </p:sp>
      <p:sp>
        <p:nvSpPr>
          <p:cNvPr id="51258" name="Text Box 19"/>
          <p:cNvSpPr txBox="1">
            <a:spLocks noChangeArrowheads="1"/>
          </p:cNvSpPr>
          <p:nvPr/>
        </p:nvSpPr>
        <p:spPr bwMode="auto">
          <a:xfrm>
            <a:off x="5465763" y="5021263"/>
            <a:ext cx="677862" cy="184150"/>
          </a:xfrm>
          <a:prstGeom prst="rect">
            <a:avLst/>
          </a:prstGeom>
          <a:noFill/>
          <a:ln w="9525">
            <a:noFill/>
            <a:miter lim="800000"/>
            <a:headEnd/>
            <a:tailEnd/>
          </a:ln>
        </p:spPr>
        <p:txBody>
          <a:bodyPr wrap="none" lIns="0" tIns="0" bIns="0">
            <a:spAutoFit/>
          </a:bodyPr>
          <a:lstStyle/>
          <a:p>
            <a:r>
              <a:rPr lang="en-US" sz="600" b="1"/>
              <a:t>Scala tympani</a:t>
            </a:r>
          </a:p>
          <a:p>
            <a:r>
              <a:rPr lang="en-US" sz="600" b="1"/>
              <a:t>(with perilymph)</a:t>
            </a:r>
          </a:p>
        </p:txBody>
      </p:sp>
      <p:sp>
        <p:nvSpPr>
          <p:cNvPr id="51259" name="Text Box 73"/>
          <p:cNvSpPr txBox="1">
            <a:spLocks noChangeArrowheads="1"/>
          </p:cNvSpPr>
          <p:nvPr/>
        </p:nvSpPr>
        <p:spPr bwMode="auto">
          <a:xfrm>
            <a:off x="4022725" y="4238625"/>
            <a:ext cx="479425" cy="184150"/>
          </a:xfrm>
          <a:prstGeom prst="rect">
            <a:avLst/>
          </a:prstGeom>
          <a:noFill/>
          <a:ln w="9525">
            <a:noFill/>
            <a:miter lim="800000"/>
            <a:headEnd/>
            <a:tailEnd/>
          </a:ln>
        </p:spPr>
        <p:txBody>
          <a:bodyPr wrap="none" lIns="0" tIns="0" bIns="0">
            <a:spAutoFit/>
          </a:bodyPr>
          <a:lstStyle/>
          <a:p>
            <a:r>
              <a:rPr lang="en-US" sz="600" b="1"/>
              <a:t>Vestibular</a:t>
            </a:r>
          </a:p>
          <a:p>
            <a:r>
              <a:rPr lang="en-US" sz="600" b="1"/>
              <a:t>membrane</a:t>
            </a:r>
          </a:p>
        </p:txBody>
      </p:sp>
      <p:sp>
        <p:nvSpPr>
          <p:cNvPr id="51260" name="Text Box 74"/>
          <p:cNvSpPr txBox="1">
            <a:spLocks noChangeArrowheads="1"/>
          </p:cNvSpPr>
          <p:nvPr/>
        </p:nvSpPr>
        <p:spPr bwMode="auto">
          <a:xfrm>
            <a:off x="4022725" y="4484688"/>
            <a:ext cx="600075" cy="276225"/>
          </a:xfrm>
          <a:prstGeom prst="rect">
            <a:avLst/>
          </a:prstGeom>
          <a:noFill/>
          <a:ln w="9525">
            <a:noFill/>
            <a:miter lim="800000"/>
            <a:headEnd/>
            <a:tailEnd/>
          </a:ln>
        </p:spPr>
        <p:txBody>
          <a:bodyPr wrap="none" lIns="0" tIns="0" bIns="0">
            <a:spAutoFit/>
          </a:bodyPr>
          <a:lstStyle/>
          <a:p>
            <a:r>
              <a:rPr lang="en-US" sz="600" b="1"/>
              <a:t>Cochlear duct</a:t>
            </a:r>
          </a:p>
          <a:p>
            <a:r>
              <a:rPr lang="en-US" sz="600" b="1"/>
              <a:t>(with</a:t>
            </a:r>
          </a:p>
          <a:p>
            <a:r>
              <a:rPr lang="en-US" sz="600" b="1"/>
              <a:t>endolymph)</a:t>
            </a:r>
          </a:p>
        </p:txBody>
      </p:sp>
      <p:sp>
        <p:nvSpPr>
          <p:cNvPr id="51261" name="Text Box 75"/>
          <p:cNvSpPr txBox="1">
            <a:spLocks noChangeArrowheads="1"/>
          </p:cNvSpPr>
          <p:nvPr/>
        </p:nvSpPr>
        <p:spPr bwMode="auto">
          <a:xfrm>
            <a:off x="4022725" y="5332413"/>
            <a:ext cx="479425" cy="184150"/>
          </a:xfrm>
          <a:prstGeom prst="rect">
            <a:avLst/>
          </a:prstGeom>
          <a:noFill/>
          <a:ln w="9525">
            <a:noFill/>
            <a:miter lim="800000"/>
            <a:headEnd/>
            <a:tailEnd/>
          </a:ln>
        </p:spPr>
        <p:txBody>
          <a:bodyPr wrap="none" lIns="0" tIns="0" bIns="0">
            <a:spAutoFit/>
          </a:bodyPr>
          <a:lstStyle/>
          <a:p>
            <a:r>
              <a:rPr lang="en-US" sz="600" b="1"/>
              <a:t>Tectorial</a:t>
            </a:r>
          </a:p>
          <a:p>
            <a:r>
              <a:rPr lang="en-US" sz="600" b="1"/>
              <a:t>membrane</a:t>
            </a:r>
          </a:p>
        </p:txBody>
      </p:sp>
      <p:sp>
        <p:nvSpPr>
          <p:cNvPr id="51262" name="Text Box 76"/>
          <p:cNvSpPr txBox="1">
            <a:spLocks noChangeArrowheads="1"/>
          </p:cNvSpPr>
          <p:nvPr/>
        </p:nvSpPr>
        <p:spPr bwMode="auto">
          <a:xfrm>
            <a:off x="4022725" y="5589588"/>
            <a:ext cx="303213" cy="184150"/>
          </a:xfrm>
          <a:prstGeom prst="rect">
            <a:avLst/>
          </a:prstGeom>
          <a:noFill/>
          <a:ln w="9525">
            <a:noFill/>
            <a:miter lim="800000"/>
            <a:headEnd/>
            <a:tailEnd/>
          </a:ln>
        </p:spPr>
        <p:txBody>
          <a:bodyPr wrap="none" lIns="0" tIns="0" bIns="0">
            <a:spAutoFit/>
          </a:bodyPr>
          <a:lstStyle/>
          <a:p>
            <a:r>
              <a:rPr lang="en-US" sz="600" b="1"/>
              <a:t>Spiral</a:t>
            </a:r>
          </a:p>
          <a:p>
            <a:r>
              <a:rPr lang="en-US" sz="600" b="1"/>
              <a:t>organ</a:t>
            </a:r>
          </a:p>
        </p:txBody>
      </p:sp>
      <p:sp>
        <p:nvSpPr>
          <p:cNvPr id="51263" name="Text Box 77"/>
          <p:cNvSpPr txBox="1">
            <a:spLocks noChangeArrowheads="1"/>
          </p:cNvSpPr>
          <p:nvPr/>
        </p:nvSpPr>
        <p:spPr bwMode="auto">
          <a:xfrm>
            <a:off x="4022725" y="5854700"/>
            <a:ext cx="479425" cy="184150"/>
          </a:xfrm>
          <a:prstGeom prst="rect">
            <a:avLst/>
          </a:prstGeom>
          <a:noFill/>
          <a:ln w="9525">
            <a:noFill/>
            <a:miter lim="800000"/>
            <a:headEnd/>
            <a:tailEnd/>
          </a:ln>
        </p:spPr>
        <p:txBody>
          <a:bodyPr wrap="none" lIns="0" tIns="0" bIns="0">
            <a:spAutoFit/>
          </a:bodyPr>
          <a:lstStyle/>
          <a:p>
            <a:r>
              <a:rPr lang="en-US" sz="600" b="1"/>
              <a:t>Basilar</a:t>
            </a:r>
          </a:p>
          <a:p>
            <a:r>
              <a:rPr lang="en-US" sz="600" b="1"/>
              <a:t>membrane</a:t>
            </a:r>
          </a:p>
        </p:txBody>
      </p:sp>
      <p:sp>
        <p:nvSpPr>
          <p:cNvPr id="51264" name="TextBox 24"/>
          <p:cNvSpPr txBox="1">
            <a:spLocks noChangeArrowheads="1"/>
          </p:cNvSpPr>
          <p:nvPr/>
        </p:nvSpPr>
        <p:spPr bwMode="auto">
          <a:xfrm>
            <a:off x="1779588" y="1187450"/>
            <a:ext cx="5546725" cy="198438"/>
          </a:xfrm>
          <a:prstGeom prst="rect">
            <a:avLst/>
          </a:prstGeom>
          <a:noFill/>
          <a:ln w="9525">
            <a:noFill/>
            <a:miter lim="800000"/>
            <a:headEnd/>
            <a:tailEnd/>
          </a:ln>
        </p:spPr>
        <p:txBody>
          <a:bodyPr>
            <a:spAutoFit/>
          </a:bodyPr>
          <a:lstStyle/>
          <a:p>
            <a:pPr algn="ctr"/>
            <a:r>
              <a:rPr lang="en-US" sz="700">
                <a:cs typeface="Arial" pitchFamily="34" charset="0"/>
              </a:rPr>
              <a:t>Copyright © The McGraw-Hill Companies, Inc. Permission required for reproduction or display.</a:t>
            </a:r>
          </a:p>
        </p:txBody>
      </p:sp>
      <p:sp>
        <p:nvSpPr>
          <p:cNvPr id="51265" name="Text Box 16"/>
          <p:cNvSpPr txBox="1">
            <a:spLocks noChangeArrowheads="1"/>
          </p:cNvSpPr>
          <p:nvPr/>
        </p:nvSpPr>
        <p:spPr bwMode="auto">
          <a:xfrm>
            <a:off x="6516688" y="1862138"/>
            <a:ext cx="2206625" cy="427037"/>
          </a:xfrm>
          <a:prstGeom prst="rect">
            <a:avLst/>
          </a:prstGeom>
          <a:noFill/>
          <a:ln w="9525" algn="ctr">
            <a:noFill/>
            <a:miter lim="800000"/>
            <a:headEnd/>
            <a:tailEnd/>
          </a:ln>
        </p:spPr>
        <p:txBody>
          <a:bodyPr>
            <a:spAutoFit/>
          </a:bodyPr>
          <a:lstStyle/>
          <a:p>
            <a:pPr>
              <a:spcBef>
                <a:spcPct val="50000"/>
              </a:spcBef>
            </a:pPr>
            <a:r>
              <a:rPr lang="en-US" sz="2200"/>
              <a:t>Figure 16.13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p>
            <a:r>
              <a:rPr lang="en-US" smtClean="0">
                <a:latin typeface="Arial" pitchFamily="34" charset="0"/>
              </a:rPr>
              <a:t>16-</a:t>
            </a:r>
            <a:fld id="{4775BDB8-9355-45B5-843C-36EEA5E56937}" type="slidenum">
              <a:rPr lang="en-US" smtClean="0">
                <a:latin typeface="Arial" pitchFamily="34" charset="0"/>
              </a:rPr>
              <a:pPr/>
              <a:t>49</a:t>
            </a:fld>
            <a:endParaRPr lang="en-US" smtClean="0">
              <a:latin typeface="Arial" pitchFamily="34" charset="0"/>
            </a:endParaRPr>
          </a:p>
        </p:txBody>
      </p:sp>
      <p:sp>
        <p:nvSpPr>
          <p:cNvPr id="52227" name="Rectangle 3"/>
          <p:cNvSpPr>
            <a:spLocks noGrp="1" noChangeArrowheads="1"/>
          </p:cNvSpPr>
          <p:nvPr>
            <p:ph type="title"/>
          </p:nvPr>
        </p:nvSpPr>
        <p:spPr>
          <a:xfrm>
            <a:off x="0" y="214313"/>
            <a:ext cx="9144000" cy="1143000"/>
          </a:xfrm>
        </p:spPr>
        <p:txBody>
          <a:bodyPr/>
          <a:lstStyle/>
          <a:p>
            <a:pPr eaLnBrk="1" hangingPunct="1"/>
            <a:r>
              <a:rPr lang="en-US" smtClean="0"/>
              <a:t>Spiral Organ (Organ of Corti)</a:t>
            </a:r>
          </a:p>
        </p:txBody>
      </p:sp>
      <p:sp>
        <p:nvSpPr>
          <p:cNvPr id="52228" name="Rectangle 4"/>
          <p:cNvSpPr>
            <a:spLocks noGrp="1" noChangeArrowheads="1"/>
          </p:cNvSpPr>
          <p:nvPr>
            <p:ph type="body" idx="1"/>
          </p:nvPr>
        </p:nvSpPr>
        <p:spPr>
          <a:xfrm>
            <a:off x="765175" y="1397000"/>
            <a:ext cx="8156575" cy="5461000"/>
          </a:xfrm>
        </p:spPr>
        <p:txBody>
          <a:bodyPr/>
          <a:lstStyle/>
          <a:p>
            <a:pPr eaLnBrk="1" hangingPunct="1">
              <a:lnSpc>
                <a:spcPct val="90000"/>
              </a:lnSpc>
            </a:pPr>
            <a:r>
              <a:rPr lang="en-US" sz="2800" smtClean="0"/>
              <a:t>spiral organ </a:t>
            </a:r>
            <a:r>
              <a:rPr lang="en-US" sz="2800" b="0" smtClean="0"/>
              <a:t>has epithelium composed of </a:t>
            </a:r>
            <a:r>
              <a:rPr lang="en-US" sz="2800" smtClean="0"/>
              <a:t>hair cells </a:t>
            </a:r>
            <a:r>
              <a:rPr lang="en-US" sz="2800" b="0" smtClean="0"/>
              <a:t>and </a:t>
            </a:r>
            <a:r>
              <a:rPr lang="en-US" sz="2800" smtClean="0"/>
              <a:t>supporting cells</a:t>
            </a:r>
          </a:p>
          <a:p>
            <a:pPr eaLnBrk="1" hangingPunct="1">
              <a:lnSpc>
                <a:spcPct val="90000"/>
              </a:lnSpc>
            </a:pPr>
            <a:endParaRPr lang="en-US" sz="1000" smtClean="0"/>
          </a:p>
          <a:p>
            <a:pPr eaLnBrk="1" hangingPunct="1">
              <a:lnSpc>
                <a:spcPct val="90000"/>
              </a:lnSpc>
            </a:pPr>
            <a:r>
              <a:rPr lang="en-US" sz="2800" b="0" smtClean="0"/>
              <a:t>hair cells have long, stiff microvilli called </a:t>
            </a:r>
            <a:r>
              <a:rPr lang="en-US" sz="2800" smtClean="0"/>
              <a:t>stereocilia</a:t>
            </a:r>
            <a:r>
              <a:rPr lang="en-US" sz="2800" b="0" smtClean="0"/>
              <a:t> on apical surface</a:t>
            </a:r>
          </a:p>
          <a:p>
            <a:pPr lvl="2" eaLnBrk="1" hangingPunct="1">
              <a:lnSpc>
                <a:spcPct val="90000"/>
              </a:lnSpc>
            </a:pPr>
            <a:r>
              <a:rPr lang="en-US" sz="2000" b="0" smtClean="0"/>
              <a:t>gelatinous </a:t>
            </a:r>
            <a:r>
              <a:rPr lang="en-US" sz="2000" smtClean="0"/>
              <a:t>tectorial membrane </a:t>
            </a:r>
            <a:r>
              <a:rPr lang="en-US" sz="2000" b="0" smtClean="0"/>
              <a:t>rests on top of stereocilia</a:t>
            </a:r>
          </a:p>
          <a:p>
            <a:pPr lvl="2" eaLnBrk="1" hangingPunct="1">
              <a:lnSpc>
                <a:spcPct val="90000"/>
              </a:lnSpc>
            </a:pPr>
            <a:endParaRPr lang="en-US" sz="1000" b="0" smtClean="0"/>
          </a:p>
          <a:p>
            <a:pPr eaLnBrk="1" hangingPunct="1">
              <a:lnSpc>
                <a:spcPct val="90000"/>
              </a:lnSpc>
            </a:pPr>
            <a:r>
              <a:rPr lang="en-US" sz="2800" b="0" smtClean="0"/>
              <a:t>spiral organ has four rows of hair cells spiraling along its length</a:t>
            </a:r>
          </a:p>
          <a:p>
            <a:pPr lvl="1" eaLnBrk="1" hangingPunct="1">
              <a:lnSpc>
                <a:spcPct val="90000"/>
              </a:lnSpc>
            </a:pPr>
            <a:r>
              <a:rPr lang="en-US" sz="2400" smtClean="0"/>
              <a:t>inner hair cells </a:t>
            </a:r>
            <a:r>
              <a:rPr lang="en-US" sz="2400" b="0" smtClean="0"/>
              <a:t>– single row of about 3500 cells</a:t>
            </a:r>
            <a:endParaRPr lang="en-US" sz="2000" b="0" smtClean="0"/>
          </a:p>
          <a:p>
            <a:pPr lvl="2" eaLnBrk="1" hangingPunct="1">
              <a:lnSpc>
                <a:spcPct val="90000"/>
              </a:lnSpc>
            </a:pPr>
            <a:r>
              <a:rPr lang="en-US" sz="2000" b="0" smtClean="0"/>
              <a:t>provides for hearing </a:t>
            </a:r>
          </a:p>
          <a:p>
            <a:pPr lvl="1" eaLnBrk="1" hangingPunct="1">
              <a:lnSpc>
                <a:spcPct val="90000"/>
              </a:lnSpc>
            </a:pPr>
            <a:r>
              <a:rPr lang="en-US" sz="2400" smtClean="0"/>
              <a:t>outer hair cells </a:t>
            </a:r>
            <a:r>
              <a:rPr lang="en-US" sz="2400" b="0" smtClean="0"/>
              <a:t>– three rows of about 20,000 cells</a:t>
            </a:r>
            <a:endParaRPr lang="en-US" sz="2000" smtClean="0"/>
          </a:p>
          <a:p>
            <a:pPr lvl="2" eaLnBrk="1" hangingPunct="1">
              <a:lnSpc>
                <a:spcPct val="90000"/>
              </a:lnSpc>
            </a:pPr>
            <a:r>
              <a:rPr lang="en-US" sz="2000" b="0" smtClean="0"/>
              <a:t>adjusts response of cochlea to different frequencies </a:t>
            </a:r>
          </a:p>
          <a:p>
            <a:pPr lvl="2" eaLnBrk="1" hangingPunct="1">
              <a:lnSpc>
                <a:spcPct val="90000"/>
              </a:lnSpc>
            </a:pPr>
            <a:r>
              <a:rPr lang="en-US" sz="2000" b="0" smtClean="0"/>
              <a:t>increases precision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p>
            <a:r>
              <a:rPr lang="en-US" smtClean="0">
                <a:latin typeface="Arial" pitchFamily="34" charset="0"/>
              </a:rPr>
              <a:t>16-</a:t>
            </a:r>
            <a:fld id="{43181EC2-8926-47E1-9E61-B26209A8676D}" type="slidenum">
              <a:rPr lang="en-US" smtClean="0">
                <a:latin typeface="Arial" pitchFamily="34" charset="0"/>
              </a:rPr>
              <a:pPr/>
              <a:t>5</a:t>
            </a:fld>
            <a:endParaRPr lang="en-US" smtClean="0">
              <a:latin typeface="Arial" pitchFamily="34" charset="0"/>
            </a:endParaRPr>
          </a:p>
        </p:txBody>
      </p:sp>
      <p:sp>
        <p:nvSpPr>
          <p:cNvPr id="7171" name="Rectangle 2"/>
          <p:cNvSpPr>
            <a:spLocks noGrp="1" noChangeArrowheads="1"/>
          </p:cNvSpPr>
          <p:nvPr>
            <p:ph type="title"/>
          </p:nvPr>
        </p:nvSpPr>
        <p:spPr>
          <a:xfrm>
            <a:off x="0" y="0"/>
            <a:ext cx="9144000" cy="1271588"/>
          </a:xfrm>
        </p:spPr>
        <p:txBody>
          <a:bodyPr/>
          <a:lstStyle/>
          <a:p>
            <a:pPr eaLnBrk="1" hangingPunct="1"/>
            <a:r>
              <a:rPr lang="en-US" smtClean="0"/>
              <a:t>Receptors Transmit Four Kinds of Information</a:t>
            </a:r>
          </a:p>
        </p:txBody>
      </p:sp>
      <p:sp>
        <p:nvSpPr>
          <p:cNvPr id="7172" name="Rectangle 3"/>
          <p:cNvSpPr>
            <a:spLocks noGrp="1" noChangeArrowheads="1"/>
          </p:cNvSpPr>
          <p:nvPr>
            <p:ph type="body" idx="1"/>
          </p:nvPr>
        </p:nvSpPr>
        <p:spPr>
          <a:xfrm>
            <a:off x="495300" y="1214438"/>
            <a:ext cx="8362950" cy="5821362"/>
          </a:xfrm>
        </p:spPr>
        <p:txBody>
          <a:bodyPr/>
          <a:lstStyle/>
          <a:p>
            <a:pPr marL="533400" indent="-533400" eaLnBrk="1" hangingPunct="1">
              <a:lnSpc>
                <a:spcPct val="90000"/>
              </a:lnSpc>
            </a:pPr>
            <a:r>
              <a:rPr lang="en-US" sz="2800" smtClean="0"/>
              <a:t>Intensity </a:t>
            </a:r>
            <a:r>
              <a:rPr lang="en-US" sz="2800" b="0" smtClean="0"/>
              <a:t>– encoded in 3 ways:</a:t>
            </a:r>
          </a:p>
          <a:p>
            <a:pPr marL="933450" lvl="1" indent="-533400" eaLnBrk="1" hangingPunct="1">
              <a:lnSpc>
                <a:spcPct val="90000"/>
              </a:lnSpc>
            </a:pPr>
            <a:r>
              <a:rPr lang="en-US" sz="2000" b="0" smtClean="0"/>
              <a:t>brain can distinguish intensity by:</a:t>
            </a:r>
          </a:p>
          <a:p>
            <a:pPr marL="1333500" lvl="2" indent="-533400" eaLnBrk="1" hangingPunct="1">
              <a:lnSpc>
                <a:spcPct val="90000"/>
              </a:lnSpc>
            </a:pPr>
            <a:r>
              <a:rPr lang="en-US" sz="1800" b="0" smtClean="0"/>
              <a:t>which fibers are sending signals </a:t>
            </a:r>
          </a:p>
          <a:p>
            <a:pPr marL="1333500" lvl="2" indent="-533400" eaLnBrk="1" hangingPunct="1">
              <a:lnSpc>
                <a:spcPct val="90000"/>
              </a:lnSpc>
            </a:pPr>
            <a:r>
              <a:rPr lang="en-US" sz="1800" b="0" smtClean="0"/>
              <a:t>how many fibers are doing so</a:t>
            </a:r>
          </a:p>
          <a:p>
            <a:pPr marL="1333500" lvl="2" indent="-533400" eaLnBrk="1" hangingPunct="1">
              <a:lnSpc>
                <a:spcPct val="90000"/>
              </a:lnSpc>
            </a:pPr>
            <a:r>
              <a:rPr lang="en-US" sz="1800" b="0" smtClean="0"/>
              <a:t>how fast these fibers are firing</a:t>
            </a:r>
          </a:p>
          <a:p>
            <a:pPr marL="1333500" lvl="2" indent="-533400" eaLnBrk="1" hangingPunct="1">
              <a:lnSpc>
                <a:spcPct val="90000"/>
              </a:lnSpc>
            </a:pPr>
            <a:endParaRPr lang="en-US" sz="800" b="0" smtClean="0"/>
          </a:p>
          <a:p>
            <a:pPr marL="533400" indent="-533400" eaLnBrk="1" hangingPunct="1">
              <a:lnSpc>
                <a:spcPct val="90000"/>
              </a:lnSpc>
            </a:pPr>
            <a:r>
              <a:rPr lang="en-US" sz="2800" smtClean="0"/>
              <a:t>Duration</a:t>
            </a:r>
            <a:r>
              <a:rPr lang="en-US" sz="2800" b="0" smtClean="0"/>
              <a:t> – how long the stimulus lasts</a:t>
            </a:r>
          </a:p>
          <a:p>
            <a:pPr marL="933450" lvl="1" indent="-533400" eaLnBrk="1" hangingPunct="1">
              <a:lnSpc>
                <a:spcPct val="90000"/>
              </a:lnSpc>
            </a:pPr>
            <a:r>
              <a:rPr lang="en-US" sz="2000" b="0" smtClean="0"/>
              <a:t>change in firing frequency over time</a:t>
            </a:r>
          </a:p>
          <a:p>
            <a:pPr marL="933450" lvl="1" indent="-533400" eaLnBrk="1" hangingPunct="1">
              <a:lnSpc>
                <a:spcPct val="90000"/>
              </a:lnSpc>
            </a:pPr>
            <a:r>
              <a:rPr lang="en-US" sz="2000" smtClean="0"/>
              <a:t>sensory adaptation </a:t>
            </a:r>
            <a:r>
              <a:rPr lang="en-US" sz="2000" b="0" smtClean="0"/>
              <a:t>– if stimulus is prolonged, the firing of the neuron gets slower over time, and we become less aware of the stimulus</a:t>
            </a:r>
          </a:p>
          <a:p>
            <a:pPr marL="933450" lvl="1" indent="-533400" eaLnBrk="1" hangingPunct="1">
              <a:lnSpc>
                <a:spcPct val="90000"/>
              </a:lnSpc>
            </a:pPr>
            <a:r>
              <a:rPr lang="en-US" sz="2000" smtClean="0"/>
              <a:t>phasic receptor </a:t>
            </a:r>
            <a:r>
              <a:rPr lang="en-US" sz="2000" b="0" smtClean="0"/>
              <a:t>– generate a burst of action potentials when first stimulated, then quickly adapt and sharply reduce or stop signaling even though the stimulus continues</a:t>
            </a:r>
          </a:p>
          <a:p>
            <a:pPr marL="1333500" lvl="2" indent="-533400" eaLnBrk="1" hangingPunct="1">
              <a:lnSpc>
                <a:spcPct val="90000"/>
              </a:lnSpc>
            </a:pPr>
            <a:r>
              <a:rPr lang="en-US" sz="1800" b="0" smtClean="0"/>
              <a:t>smell, hair movement, and cutaneous pressure</a:t>
            </a:r>
          </a:p>
          <a:p>
            <a:pPr marL="933450" lvl="1" indent="-533400" eaLnBrk="1" hangingPunct="1">
              <a:lnSpc>
                <a:spcPct val="90000"/>
              </a:lnSpc>
            </a:pPr>
            <a:r>
              <a:rPr lang="en-US" sz="2000" smtClean="0"/>
              <a:t>tonic receptor </a:t>
            </a:r>
            <a:r>
              <a:rPr lang="en-US" sz="2000" b="0" smtClean="0"/>
              <a:t>- adapt slowly, generate nerve signals more  steadily </a:t>
            </a:r>
          </a:p>
          <a:p>
            <a:pPr marL="1333500" lvl="2" indent="-533400" eaLnBrk="1" hangingPunct="1">
              <a:lnSpc>
                <a:spcPct val="90000"/>
              </a:lnSpc>
            </a:pPr>
            <a:r>
              <a:rPr lang="en-US" sz="1800" smtClean="0"/>
              <a:t>proprioceptors</a:t>
            </a:r>
            <a:r>
              <a:rPr lang="en-US" sz="1800" b="0" smtClean="0"/>
              <a:t> - body position, muscle tension, and joint motion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smtClean="0"/>
              <a:t>SEM of Cochlear Hair Cells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p>
            <a:r>
              <a:rPr lang="en-US" smtClean="0">
                <a:latin typeface="Arial" pitchFamily="34" charset="0"/>
              </a:rPr>
              <a:t>16-</a:t>
            </a:r>
            <a:fld id="{D19A81DF-F133-427C-B364-D997A7F2D8FB}" type="slidenum">
              <a:rPr lang="en-US" smtClean="0">
                <a:latin typeface="Arial" pitchFamily="34" charset="0"/>
              </a:rPr>
              <a:pPr/>
              <a:t>51</a:t>
            </a:fld>
            <a:endParaRPr lang="en-US" smtClean="0">
              <a:latin typeface="Arial" pitchFamily="34" charset="0"/>
            </a:endParaRPr>
          </a:p>
        </p:txBody>
      </p:sp>
      <p:sp>
        <p:nvSpPr>
          <p:cNvPr id="54275" name="Rectangle 2"/>
          <p:cNvSpPr>
            <a:spLocks noGrp="1" noChangeArrowheads="1"/>
          </p:cNvSpPr>
          <p:nvPr>
            <p:ph type="title"/>
          </p:nvPr>
        </p:nvSpPr>
        <p:spPr>
          <a:xfrm>
            <a:off x="0" y="0"/>
            <a:ext cx="9144000" cy="984250"/>
          </a:xfrm>
        </p:spPr>
        <p:txBody>
          <a:bodyPr/>
          <a:lstStyle/>
          <a:p>
            <a:pPr eaLnBrk="1" hangingPunct="1"/>
            <a:r>
              <a:rPr lang="en-US" sz="4000" smtClean="0"/>
              <a:t>Physiology of Hearing - Middle Ear</a:t>
            </a:r>
          </a:p>
        </p:txBody>
      </p:sp>
      <p:sp>
        <p:nvSpPr>
          <p:cNvPr id="54276" name="Rectangle 3"/>
          <p:cNvSpPr>
            <a:spLocks noGrp="1" noChangeArrowheads="1"/>
          </p:cNvSpPr>
          <p:nvPr>
            <p:ph type="body" idx="1"/>
          </p:nvPr>
        </p:nvSpPr>
        <p:spPr>
          <a:xfrm>
            <a:off x="603250" y="879475"/>
            <a:ext cx="8124825" cy="5811838"/>
          </a:xfrm>
        </p:spPr>
        <p:txBody>
          <a:bodyPr/>
          <a:lstStyle/>
          <a:p>
            <a:pPr eaLnBrk="1" hangingPunct="1"/>
            <a:r>
              <a:rPr lang="en-US" sz="2400" smtClean="0"/>
              <a:t>tympanic membrane</a:t>
            </a:r>
          </a:p>
          <a:p>
            <a:pPr lvl="1" eaLnBrk="1" hangingPunct="1"/>
            <a:r>
              <a:rPr lang="en-US" sz="2000" b="0" smtClean="0"/>
              <a:t>has 18 times area of oval window</a:t>
            </a:r>
          </a:p>
          <a:p>
            <a:pPr lvl="1" eaLnBrk="1" hangingPunct="1"/>
            <a:r>
              <a:rPr lang="en-US" sz="2000" smtClean="0"/>
              <a:t>ossicles</a:t>
            </a:r>
            <a:r>
              <a:rPr lang="en-US" sz="2000" b="0" smtClean="0"/>
              <a:t> concentrate the energy of the vibrating tympanic membrane on an area </a:t>
            </a:r>
            <a:r>
              <a:rPr lang="en-US" sz="1600" b="0" smtClean="0"/>
              <a:t>1/18</a:t>
            </a:r>
            <a:r>
              <a:rPr lang="en-US" sz="2000" b="0" smtClean="0"/>
              <a:t> the size</a:t>
            </a:r>
          </a:p>
          <a:p>
            <a:pPr lvl="1" eaLnBrk="1" hangingPunct="1"/>
            <a:r>
              <a:rPr lang="en-US" sz="2000" b="0" smtClean="0"/>
              <a:t>ossicles create a greater force per unit area at the oval window and overcomes the inertia of the perilymph</a:t>
            </a:r>
          </a:p>
          <a:p>
            <a:pPr lvl="1" eaLnBrk="1" hangingPunct="1"/>
            <a:r>
              <a:rPr lang="en-US" sz="2000" b="0" smtClean="0"/>
              <a:t>ossicles and their muscles have a protective function</a:t>
            </a:r>
          </a:p>
          <a:p>
            <a:pPr lvl="2" eaLnBrk="1" hangingPunct="1"/>
            <a:r>
              <a:rPr lang="en-US" sz="1800" b="0" smtClean="0"/>
              <a:t>lessen the transfer of energy to the inner ear</a:t>
            </a:r>
          </a:p>
          <a:p>
            <a:pPr lvl="2" eaLnBrk="1" hangingPunct="1"/>
            <a:endParaRPr lang="en-US" sz="800" b="0" smtClean="0"/>
          </a:p>
          <a:p>
            <a:pPr eaLnBrk="1" hangingPunct="1"/>
            <a:r>
              <a:rPr lang="en-US" sz="2400" smtClean="0"/>
              <a:t>tympanic reflex</a:t>
            </a:r>
          </a:p>
          <a:p>
            <a:pPr lvl="1" eaLnBrk="1" hangingPunct="1"/>
            <a:r>
              <a:rPr lang="en-US" sz="2000" b="0" smtClean="0"/>
              <a:t>during loud noise, the </a:t>
            </a:r>
            <a:r>
              <a:rPr lang="en-US" sz="2000" smtClean="0"/>
              <a:t>tensor tympani </a:t>
            </a:r>
            <a:r>
              <a:rPr lang="en-US" sz="2000" b="0" smtClean="0"/>
              <a:t>pulls the tympanic membrane inward and tenses it</a:t>
            </a:r>
          </a:p>
          <a:p>
            <a:pPr lvl="1" eaLnBrk="1" hangingPunct="1"/>
            <a:r>
              <a:rPr lang="en-US" sz="2000" smtClean="0"/>
              <a:t>stapedius muscle </a:t>
            </a:r>
            <a:r>
              <a:rPr lang="en-US" sz="2000" b="0" smtClean="0"/>
              <a:t>reduces the motion of the stapes</a:t>
            </a:r>
          </a:p>
          <a:p>
            <a:pPr lvl="1" eaLnBrk="1" hangingPunct="1"/>
            <a:r>
              <a:rPr lang="en-US" sz="2000" b="0" smtClean="0"/>
              <a:t>muffles the transfer of vibration from the tympanic membrane to the oval window</a:t>
            </a:r>
          </a:p>
          <a:p>
            <a:pPr lvl="1" eaLnBrk="1" hangingPunct="1"/>
            <a:r>
              <a:rPr lang="en-US" sz="2000" b="0" smtClean="0"/>
              <a:t>middle ear muscles also help to coordinate speech with hearing</a:t>
            </a:r>
          </a:p>
          <a:p>
            <a:pPr lvl="2" eaLnBrk="1" hangingPunct="1"/>
            <a:r>
              <a:rPr lang="en-US" sz="1800" b="0" smtClean="0"/>
              <a:t>dampens the sound of your own speech</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p>
            <a:r>
              <a:rPr lang="en-US" smtClean="0">
                <a:latin typeface="Arial" pitchFamily="34" charset="0"/>
              </a:rPr>
              <a:t>16-</a:t>
            </a:r>
            <a:fld id="{86C19794-D5D2-46EB-9354-54A51BB18B47}" type="slidenum">
              <a:rPr lang="en-US" smtClean="0">
                <a:latin typeface="Arial" pitchFamily="34" charset="0"/>
              </a:rPr>
              <a:pPr/>
              <a:t>52</a:t>
            </a:fld>
            <a:endParaRPr lang="en-US" smtClean="0">
              <a:latin typeface="Arial" pitchFamily="34" charset="0"/>
            </a:endParaRPr>
          </a:p>
        </p:txBody>
      </p:sp>
      <p:sp>
        <p:nvSpPr>
          <p:cNvPr id="55299" name="Rectangle 2"/>
          <p:cNvSpPr>
            <a:spLocks noGrp="1" noChangeArrowheads="1"/>
          </p:cNvSpPr>
          <p:nvPr>
            <p:ph type="title"/>
          </p:nvPr>
        </p:nvSpPr>
        <p:spPr>
          <a:xfrm>
            <a:off x="0" y="0"/>
            <a:ext cx="9144000" cy="1301750"/>
          </a:xfrm>
        </p:spPr>
        <p:txBody>
          <a:bodyPr/>
          <a:lstStyle/>
          <a:p>
            <a:pPr eaLnBrk="1" hangingPunct="1"/>
            <a:r>
              <a:rPr lang="en-US" sz="4000" smtClean="0"/>
              <a:t>Stimulation of Cochlear Hair Cells</a:t>
            </a:r>
          </a:p>
        </p:txBody>
      </p:sp>
      <p:sp>
        <p:nvSpPr>
          <p:cNvPr id="55300" name="Rectangle 3"/>
          <p:cNvSpPr>
            <a:spLocks noGrp="1" noChangeArrowheads="1"/>
          </p:cNvSpPr>
          <p:nvPr>
            <p:ph type="body" idx="1"/>
          </p:nvPr>
        </p:nvSpPr>
        <p:spPr>
          <a:xfrm>
            <a:off x="658813" y="1398588"/>
            <a:ext cx="7931150" cy="2092325"/>
          </a:xfrm>
        </p:spPr>
        <p:txBody>
          <a:bodyPr/>
          <a:lstStyle/>
          <a:p>
            <a:pPr eaLnBrk="1" hangingPunct="1"/>
            <a:r>
              <a:rPr lang="en-US" sz="2800" b="0" smtClean="0"/>
              <a:t>vibration of ossicles causes vibration of basilar membrane under hair cells</a:t>
            </a:r>
          </a:p>
          <a:p>
            <a:pPr lvl="1" eaLnBrk="1" hangingPunct="1"/>
            <a:r>
              <a:rPr lang="en-US" sz="2400" b="0" smtClean="0"/>
              <a:t>as often as 20,000 times per second</a:t>
            </a:r>
          </a:p>
          <a:p>
            <a:pPr lvl="1" eaLnBrk="1" hangingPunct="1"/>
            <a:r>
              <a:rPr lang="en-US" sz="2400" b="0" smtClean="0"/>
              <a:t>hair cells move with basilar membrane</a:t>
            </a:r>
          </a:p>
        </p:txBody>
      </p:sp>
      <p:sp>
        <p:nvSpPr>
          <p:cNvPr id="55301" name="Text Box 10"/>
          <p:cNvSpPr txBox="1">
            <a:spLocks noChangeArrowheads="1"/>
          </p:cNvSpPr>
          <p:nvPr/>
        </p:nvSpPr>
        <p:spPr bwMode="auto">
          <a:xfrm>
            <a:off x="6235700" y="4745038"/>
            <a:ext cx="2206625" cy="427037"/>
          </a:xfrm>
          <a:prstGeom prst="rect">
            <a:avLst/>
          </a:prstGeom>
          <a:noFill/>
          <a:ln w="9525" algn="ctr">
            <a:noFill/>
            <a:miter lim="800000"/>
            <a:headEnd/>
            <a:tailEnd/>
          </a:ln>
        </p:spPr>
        <p:txBody>
          <a:bodyPr>
            <a:spAutoFit/>
          </a:bodyPr>
          <a:lstStyle/>
          <a:p>
            <a:pPr>
              <a:spcBef>
                <a:spcPct val="50000"/>
              </a:spcBef>
            </a:pPr>
            <a:r>
              <a:rPr lang="en-US" sz="2200"/>
              <a:t>Figure 16.15</a:t>
            </a:r>
          </a:p>
        </p:txBody>
      </p:sp>
      <p:pic>
        <p:nvPicPr>
          <p:cNvPr id="55302" name="Picture 3" descr="sal25693_16_15"/>
          <p:cNvPicPr>
            <a:picLocks noChangeAspect="1" noChangeArrowheads="1"/>
          </p:cNvPicPr>
          <p:nvPr/>
        </p:nvPicPr>
        <p:blipFill>
          <a:blip r:embed="rId2" cstate="print"/>
          <a:srcRect/>
          <a:stretch>
            <a:fillRect/>
          </a:stretch>
        </p:blipFill>
        <p:spPr bwMode="auto">
          <a:xfrm>
            <a:off x="1039813" y="3457575"/>
            <a:ext cx="4729162" cy="3082925"/>
          </a:xfrm>
          <a:prstGeom prst="rect">
            <a:avLst/>
          </a:prstGeom>
          <a:noFill/>
          <a:ln w="9525">
            <a:noFill/>
            <a:miter lim="800000"/>
            <a:headEnd/>
            <a:tailEnd/>
          </a:ln>
        </p:spPr>
      </p:pic>
      <p:sp>
        <p:nvSpPr>
          <p:cNvPr id="55303" name="Rectangle 5"/>
          <p:cNvSpPr>
            <a:spLocks noChangeArrowheads="1"/>
          </p:cNvSpPr>
          <p:nvPr/>
        </p:nvSpPr>
        <p:spPr bwMode="auto">
          <a:xfrm>
            <a:off x="1778000" y="3870325"/>
            <a:ext cx="5619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Outer ear</a:t>
            </a:r>
            <a:endParaRPr lang="en-US" sz="1000" b="1"/>
          </a:p>
        </p:txBody>
      </p:sp>
      <p:sp>
        <p:nvSpPr>
          <p:cNvPr id="55304" name="Rectangle 6"/>
          <p:cNvSpPr>
            <a:spLocks noChangeArrowheads="1"/>
          </p:cNvSpPr>
          <p:nvPr/>
        </p:nvSpPr>
        <p:spPr bwMode="auto">
          <a:xfrm>
            <a:off x="2852738" y="3870325"/>
            <a:ext cx="6254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Middle ear</a:t>
            </a:r>
            <a:endParaRPr lang="en-US" sz="1000" b="1"/>
          </a:p>
        </p:txBody>
      </p:sp>
      <p:sp>
        <p:nvSpPr>
          <p:cNvPr id="55305" name="Rectangle 7"/>
          <p:cNvSpPr>
            <a:spLocks noChangeArrowheads="1"/>
          </p:cNvSpPr>
          <p:nvPr/>
        </p:nvSpPr>
        <p:spPr bwMode="auto">
          <a:xfrm>
            <a:off x="4133850" y="3870325"/>
            <a:ext cx="5334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Inner ear</a:t>
            </a:r>
            <a:endParaRPr lang="en-US" sz="1000" b="1"/>
          </a:p>
        </p:txBody>
      </p:sp>
      <p:sp>
        <p:nvSpPr>
          <p:cNvPr id="55306" name="Rectangle 8"/>
          <p:cNvSpPr>
            <a:spLocks noChangeArrowheads="1"/>
          </p:cNvSpPr>
          <p:nvPr/>
        </p:nvSpPr>
        <p:spPr bwMode="auto">
          <a:xfrm>
            <a:off x="3116263" y="5654675"/>
            <a:ext cx="17621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Air</a:t>
            </a:r>
            <a:endParaRPr lang="en-US" sz="1000" b="1"/>
          </a:p>
        </p:txBody>
      </p:sp>
      <p:sp>
        <p:nvSpPr>
          <p:cNvPr id="55307" name="Rectangle 9"/>
          <p:cNvSpPr>
            <a:spLocks noChangeArrowheads="1"/>
          </p:cNvSpPr>
          <p:nvPr/>
        </p:nvSpPr>
        <p:spPr bwMode="auto">
          <a:xfrm>
            <a:off x="4276725" y="5654675"/>
            <a:ext cx="30321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Fluid</a:t>
            </a:r>
            <a:endParaRPr lang="en-US" sz="1000" b="1"/>
          </a:p>
        </p:txBody>
      </p:sp>
      <p:sp>
        <p:nvSpPr>
          <p:cNvPr id="55308" name="Rectangle 10"/>
          <p:cNvSpPr>
            <a:spLocks noChangeArrowheads="1"/>
          </p:cNvSpPr>
          <p:nvPr/>
        </p:nvSpPr>
        <p:spPr bwMode="auto">
          <a:xfrm>
            <a:off x="841375" y="4803775"/>
            <a:ext cx="4635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Malleus</a:t>
            </a:r>
            <a:endParaRPr lang="en-US" sz="1000" b="1"/>
          </a:p>
        </p:txBody>
      </p:sp>
      <p:sp>
        <p:nvSpPr>
          <p:cNvPr id="55309" name="Rectangle 11"/>
          <p:cNvSpPr>
            <a:spLocks noChangeArrowheads="1"/>
          </p:cNvSpPr>
          <p:nvPr/>
        </p:nvSpPr>
        <p:spPr bwMode="auto">
          <a:xfrm>
            <a:off x="841375" y="4579938"/>
            <a:ext cx="3302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Incus</a:t>
            </a:r>
            <a:endParaRPr lang="en-US" sz="1000" b="1"/>
          </a:p>
        </p:txBody>
      </p:sp>
      <p:sp>
        <p:nvSpPr>
          <p:cNvPr id="55310" name="Rectangle 12"/>
          <p:cNvSpPr>
            <a:spLocks noChangeArrowheads="1"/>
          </p:cNvSpPr>
          <p:nvPr/>
        </p:nvSpPr>
        <p:spPr bwMode="auto">
          <a:xfrm>
            <a:off x="841375" y="4356100"/>
            <a:ext cx="41433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Stapes</a:t>
            </a:r>
            <a:endParaRPr lang="en-US" sz="1000" b="1"/>
          </a:p>
        </p:txBody>
      </p:sp>
      <p:sp>
        <p:nvSpPr>
          <p:cNvPr id="55311" name="Line 13"/>
          <p:cNvSpPr>
            <a:spLocks noChangeShapeType="1"/>
          </p:cNvSpPr>
          <p:nvPr/>
        </p:nvSpPr>
        <p:spPr bwMode="auto">
          <a:xfrm>
            <a:off x="1457325" y="6224588"/>
            <a:ext cx="1976438" cy="1587"/>
          </a:xfrm>
          <a:prstGeom prst="line">
            <a:avLst/>
          </a:prstGeom>
          <a:noFill/>
          <a:ln w="25400">
            <a:solidFill>
              <a:srgbClr val="FFFFFF"/>
            </a:solidFill>
            <a:round/>
            <a:headEnd/>
            <a:tailEnd/>
          </a:ln>
        </p:spPr>
        <p:txBody>
          <a:bodyPr/>
          <a:lstStyle/>
          <a:p>
            <a:endParaRPr lang="en-US"/>
          </a:p>
        </p:txBody>
      </p:sp>
      <p:sp>
        <p:nvSpPr>
          <p:cNvPr id="55312" name="Line 14"/>
          <p:cNvSpPr>
            <a:spLocks noChangeShapeType="1"/>
          </p:cNvSpPr>
          <p:nvPr/>
        </p:nvSpPr>
        <p:spPr bwMode="auto">
          <a:xfrm>
            <a:off x="1365250" y="5118100"/>
            <a:ext cx="1009650" cy="1588"/>
          </a:xfrm>
          <a:prstGeom prst="line">
            <a:avLst/>
          </a:prstGeom>
          <a:noFill/>
          <a:ln w="25400">
            <a:solidFill>
              <a:srgbClr val="FFFFFF"/>
            </a:solidFill>
            <a:round/>
            <a:headEnd/>
            <a:tailEnd/>
          </a:ln>
        </p:spPr>
        <p:txBody>
          <a:bodyPr/>
          <a:lstStyle/>
          <a:p>
            <a:endParaRPr lang="en-US"/>
          </a:p>
        </p:txBody>
      </p:sp>
      <p:sp>
        <p:nvSpPr>
          <p:cNvPr id="55313" name="Line 15"/>
          <p:cNvSpPr>
            <a:spLocks noChangeShapeType="1"/>
          </p:cNvSpPr>
          <p:nvPr/>
        </p:nvSpPr>
        <p:spPr bwMode="auto">
          <a:xfrm>
            <a:off x="1585913" y="5551488"/>
            <a:ext cx="1068387" cy="1587"/>
          </a:xfrm>
          <a:prstGeom prst="line">
            <a:avLst/>
          </a:prstGeom>
          <a:noFill/>
          <a:ln w="25400">
            <a:solidFill>
              <a:srgbClr val="FFFFFF"/>
            </a:solidFill>
            <a:round/>
            <a:headEnd/>
            <a:tailEnd/>
          </a:ln>
        </p:spPr>
        <p:txBody>
          <a:bodyPr/>
          <a:lstStyle/>
          <a:p>
            <a:endParaRPr lang="en-US"/>
          </a:p>
        </p:txBody>
      </p:sp>
      <p:sp>
        <p:nvSpPr>
          <p:cNvPr id="55314" name="Line 16"/>
          <p:cNvSpPr>
            <a:spLocks noChangeShapeType="1"/>
          </p:cNvSpPr>
          <p:nvPr/>
        </p:nvSpPr>
        <p:spPr bwMode="auto">
          <a:xfrm>
            <a:off x="1441450" y="4900613"/>
            <a:ext cx="1374775" cy="1587"/>
          </a:xfrm>
          <a:prstGeom prst="line">
            <a:avLst/>
          </a:prstGeom>
          <a:noFill/>
          <a:ln w="25400">
            <a:solidFill>
              <a:srgbClr val="FFFFFF"/>
            </a:solidFill>
            <a:round/>
            <a:headEnd/>
            <a:tailEnd/>
          </a:ln>
        </p:spPr>
        <p:txBody>
          <a:bodyPr/>
          <a:lstStyle/>
          <a:p>
            <a:endParaRPr lang="en-US"/>
          </a:p>
        </p:txBody>
      </p:sp>
      <p:sp>
        <p:nvSpPr>
          <p:cNvPr id="55315" name="Line 17"/>
          <p:cNvSpPr>
            <a:spLocks noChangeShapeType="1"/>
          </p:cNvSpPr>
          <p:nvPr/>
        </p:nvSpPr>
        <p:spPr bwMode="auto">
          <a:xfrm>
            <a:off x="1296988" y="4683125"/>
            <a:ext cx="2239962" cy="1588"/>
          </a:xfrm>
          <a:prstGeom prst="line">
            <a:avLst/>
          </a:prstGeom>
          <a:noFill/>
          <a:ln w="25400">
            <a:solidFill>
              <a:srgbClr val="FFFFFF"/>
            </a:solidFill>
            <a:round/>
            <a:headEnd/>
            <a:tailEnd/>
          </a:ln>
        </p:spPr>
        <p:txBody>
          <a:bodyPr/>
          <a:lstStyle/>
          <a:p>
            <a:endParaRPr lang="en-US"/>
          </a:p>
        </p:txBody>
      </p:sp>
      <p:sp>
        <p:nvSpPr>
          <p:cNvPr id="55316" name="Freeform 18"/>
          <p:cNvSpPr>
            <a:spLocks/>
          </p:cNvSpPr>
          <p:nvPr/>
        </p:nvSpPr>
        <p:spPr bwMode="auto">
          <a:xfrm>
            <a:off x="1398588" y="4464050"/>
            <a:ext cx="2411412" cy="293688"/>
          </a:xfrm>
          <a:custGeom>
            <a:avLst/>
            <a:gdLst>
              <a:gd name="T0" fmla="*/ 0 w 2252"/>
              <a:gd name="T1" fmla="*/ 0 h 275"/>
              <a:gd name="T2" fmla="*/ 2147483647 w 2252"/>
              <a:gd name="T3" fmla="*/ 0 h 275"/>
              <a:gd name="T4" fmla="*/ 2147483647 w 2252"/>
              <a:gd name="T5" fmla="*/ 2147483647 h 275"/>
              <a:gd name="T6" fmla="*/ 0 60000 65536"/>
              <a:gd name="T7" fmla="*/ 0 60000 65536"/>
              <a:gd name="T8" fmla="*/ 0 60000 65536"/>
              <a:gd name="T9" fmla="*/ 0 w 2252"/>
              <a:gd name="T10" fmla="*/ 0 h 275"/>
              <a:gd name="T11" fmla="*/ 2252 w 2252"/>
              <a:gd name="T12" fmla="*/ 275 h 275"/>
            </a:gdLst>
            <a:ahLst/>
            <a:cxnLst>
              <a:cxn ang="T6">
                <a:pos x="T0" y="T1"/>
              </a:cxn>
              <a:cxn ang="T7">
                <a:pos x="T2" y="T3"/>
              </a:cxn>
              <a:cxn ang="T8">
                <a:pos x="T4" y="T5"/>
              </a:cxn>
            </a:cxnLst>
            <a:rect l="T9" t="T10" r="T11" b="T12"/>
            <a:pathLst>
              <a:path w="2252" h="275">
                <a:moveTo>
                  <a:pt x="0" y="0"/>
                </a:moveTo>
                <a:lnTo>
                  <a:pt x="2064" y="0"/>
                </a:lnTo>
                <a:lnTo>
                  <a:pt x="2252" y="275"/>
                </a:lnTo>
              </a:path>
            </a:pathLst>
          </a:custGeom>
          <a:noFill/>
          <a:ln w="25400">
            <a:solidFill>
              <a:srgbClr val="FFFFFF"/>
            </a:solidFill>
            <a:round/>
            <a:headEnd/>
            <a:tailEnd/>
          </a:ln>
        </p:spPr>
        <p:txBody>
          <a:bodyPr/>
          <a:lstStyle/>
          <a:p>
            <a:endParaRPr lang="en-US" sz="1000">
              <a:latin typeface="Times New Roman" pitchFamily="18" charset="0"/>
            </a:endParaRPr>
          </a:p>
        </p:txBody>
      </p:sp>
      <p:sp>
        <p:nvSpPr>
          <p:cNvPr id="55317" name="Line 19"/>
          <p:cNvSpPr>
            <a:spLocks noChangeShapeType="1"/>
          </p:cNvSpPr>
          <p:nvPr/>
        </p:nvSpPr>
        <p:spPr bwMode="auto">
          <a:xfrm>
            <a:off x="1449388" y="6224588"/>
            <a:ext cx="1974850" cy="1587"/>
          </a:xfrm>
          <a:prstGeom prst="line">
            <a:avLst/>
          </a:prstGeom>
          <a:noFill/>
          <a:ln w="15875">
            <a:solidFill>
              <a:srgbClr val="000000"/>
            </a:solidFill>
            <a:round/>
            <a:headEnd/>
            <a:tailEnd/>
          </a:ln>
        </p:spPr>
        <p:txBody>
          <a:bodyPr/>
          <a:lstStyle/>
          <a:p>
            <a:endParaRPr lang="en-US"/>
          </a:p>
        </p:txBody>
      </p:sp>
      <p:sp>
        <p:nvSpPr>
          <p:cNvPr id="55318" name="Line 20"/>
          <p:cNvSpPr>
            <a:spLocks noChangeShapeType="1"/>
          </p:cNvSpPr>
          <p:nvPr/>
        </p:nvSpPr>
        <p:spPr bwMode="auto">
          <a:xfrm>
            <a:off x="1355725" y="5118100"/>
            <a:ext cx="1009650" cy="1588"/>
          </a:xfrm>
          <a:prstGeom prst="line">
            <a:avLst/>
          </a:prstGeom>
          <a:noFill/>
          <a:ln w="15875">
            <a:solidFill>
              <a:srgbClr val="000000"/>
            </a:solidFill>
            <a:round/>
            <a:headEnd/>
            <a:tailEnd/>
          </a:ln>
        </p:spPr>
        <p:txBody>
          <a:bodyPr/>
          <a:lstStyle/>
          <a:p>
            <a:endParaRPr lang="en-US"/>
          </a:p>
        </p:txBody>
      </p:sp>
      <p:sp>
        <p:nvSpPr>
          <p:cNvPr id="55319" name="Line 21"/>
          <p:cNvSpPr>
            <a:spLocks noChangeShapeType="1"/>
          </p:cNvSpPr>
          <p:nvPr/>
        </p:nvSpPr>
        <p:spPr bwMode="auto">
          <a:xfrm>
            <a:off x="1577975" y="5551488"/>
            <a:ext cx="1068388" cy="1587"/>
          </a:xfrm>
          <a:prstGeom prst="line">
            <a:avLst/>
          </a:prstGeom>
          <a:noFill/>
          <a:ln w="15875">
            <a:solidFill>
              <a:srgbClr val="000000"/>
            </a:solidFill>
            <a:round/>
            <a:headEnd/>
            <a:tailEnd/>
          </a:ln>
        </p:spPr>
        <p:txBody>
          <a:bodyPr/>
          <a:lstStyle/>
          <a:p>
            <a:endParaRPr lang="en-US"/>
          </a:p>
        </p:txBody>
      </p:sp>
      <p:sp>
        <p:nvSpPr>
          <p:cNvPr id="55320" name="Line 22"/>
          <p:cNvSpPr>
            <a:spLocks noChangeShapeType="1"/>
          </p:cNvSpPr>
          <p:nvPr/>
        </p:nvSpPr>
        <p:spPr bwMode="auto">
          <a:xfrm>
            <a:off x="1431925" y="4900613"/>
            <a:ext cx="1373188" cy="1587"/>
          </a:xfrm>
          <a:prstGeom prst="line">
            <a:avLst/>
          </a:prstGeom>
          <a:noFill/>
          <a:ln w="15875">
            <a:solidFill>
              <a:srgbClr val="000000"/>
            </a:solidFill>
            <a:round/>
            <a:headEnd/>
            <a:tailEnd/>
          </a:ln>
        </p:spPr>
        <p:txBody>
          <a:bodyPr/>
          <a:lstStyle/>
          <a:p>
            <a:endParaRPr lang="en-US"/>
          </a:p>
        </p:txBody>
      </p:sp>
      <p:sp>
        <p:nvSpPr>
          <p:cNvPr id="55321" name="Line 23"/>
          <p:cNvSpPr>
            <a:spLocks noChangeShapeType="1"/>
          </p:cNvSpPr>
          <p:nvPr/>
        </p:nvSpPr>
        <p:spPr bwMode="auto">
          <a:xfrm>
            <a:off x="1287463" y="4683125"/>
            <a:ext cx="2241550" cy="1588"/>
          </a:xfrm>
          <a:prstGeom prst="line">
            <a:avLst/>
          </a:prstGeom>
          <a:noFill/>
          <a:ln w="15875">
            <a:solidFill>
              <a:srgbClr val="000000"/>
            </a:solidFill>
            <a:round/>
            <a:headEnd/>
            <a:tailEnd/>
          </a:ln>
        </p:spPr>
        <p:txBody>
          <a:bodyPr/>
          <a:lstStyle/>
          <a:p>
            <a:endParaRPr lang="en-US"/>
          </a:p>
        </p:txBody>
      </p:sp>
      <p:sp>
        <p:nvSpPr>
          <p:cNvPr id="55322" name="Freeform 24"/>
          <p:cNvSpPr>
            <a:spLocks/>
          </p:cNvSpPr>
          <p:nvPr/>
        </p:nvSpPr>
        <p:spPr bwMode="auto">
          <a:xfrm>
            <a:off x="1389063" y="4464050"/>
            <a:ext cx="2425700" cy="293688"/>
          </a:xfrm>
          <a:custGeom>
            <a:avLst/>
            <a:gdLst>
              <a:gd name="T0" fmla="*/ 0 w 2267"/>
              <a:gd name="T1" fmla="*/ 0 h 275"/>
              <a:gd name="T2" fmla="*/ 2147483647 w 2267"/>
              <a:gd name="T3" fmla="*/ 0 h 275"/>
              <a:gd name="T4" fmla="*/ 2147483647 w 2267"/>
              <a:gd name="T5" fmla="*/ 2147483647 h 275"/>
              <a:gd name="T6" fmla="*/ 0 60000 65536"/>
              <a:gd name="T7" fmla="*/ 0 60000 65536"/>
              <a:gd name="T8" fmla="*/ 0 60000 65536"/>
              <a:gd name="T9" fmla="*/ 0 w 2267"/>
              <a:gd name="T10" fmla="*/ 0 h 275"/>
              <a:gd name="T11" fmla="*/ 2267 w 2267"/>
              <a:gd name="T12" fmla="*/ 275 h 275"/>
            </a:gdLst>
            <a:ahLst/>
            <a:cxnLst>
              <a:cxn ang="T6">
                <a:pos x="T0" y="T1"/>
              </a:cxn>
              <a:cxn ang="T7">
                <a:pos x="T2" y="T3"/>
              </a:cxn>
              <a:cxn ang="T8">
                <a:pos x="T4" y="T5"/>
              </a:cxn>
            </a:cxnLst>
            <a:rect l="T9" t="T10" r="T11" b="T12"/>
            <a:pathLst>
              <a:path w="2267" h="275">
                <a:moveTo>
                  <a:pt x="0" y="0"/>
                </a:moveTo>
                <a:lnTo>
                  <a:pt x="2077" y="0"/>
                </a:lnTo>
                <a:lnTo>
                  <a:pt x="2267" y="275"/>
                </a:lnTo>
              </a:path>
            </a:pathLst>
          </a:custGeom>
          <a:noFill/>
          <a:ln w="15875">
            <a:solidFill>
              <a:srgbClr val="000000"/>
            </a:solidFill>
            <a:round/>
            <a:headEnd/>
            <a:tailEnd/>
          </a:ln>
        </p:spPr>
        <p:txBody>
          <a:bodyPr/>
          <a:lstStyle/>
          <a:p>
            <a:endParaRPr lang="en-US" sz="1000">
              <a:latin typeface="Times New Roman" pitchFamily="18" charset="0"/>
            </a:endParaRPr>
          </a:p>
        </p:txBody>
      </p:sp>
      <p:sp>
        <p:nvSpPr>
          <p:cNvPr id="55323" name="Line 25"/>
          <p:cNvSpPr>
            <a:spLocks noChangeShapeType="1"/>
          </p:cNvSpPr>
          <p:nvPr/>
        </p:nvSpPr>
        <p:spPr bwMode="auto">
          <a:xfrm>
            <a:off x="4781550" y="5062538"/>
            <a:ext cx="441325" cy="1587"/>
          </a:xfrm>
          <a:prstGeom prst="line">
            <a:avLst/>
          </a:prstGeom>
          <a:noFill/>
          <a:ln w="25400">
            <a:solidFill>
              <a:srgbClr val="FFFFFF"/>
            </a:solidFill>
            <a:round/>
            <a:headEnd/>
            <a:tailEnd/>
          </a:ln>
        </p:spPr>
        <p:txBody>
          <a:bodyPr/>
          <a:lstStyle/>
          <a:p>
            <a:endParaRPr lang="en-US"/>
          </a:p>
        </p:txBody>
      </p:sp>
      <p:sp>
        <p:nvSpPr>
          <p:cNvPr id="55324" name="Line 26"/>
          <p:cNvSpPr>
            <a:spLocks noChangeShapeType="1"/>
          </p:cNvSpPr>
          <p:nvPr/>
        </p:nvSpPr>
        <p:spPr bwMode="auto">
          <a:xfrm>
            <a:off x="3787775" y="5551488"/>
            <a:ext cx="1435100" cy="1587"/>
          </a:xfrm>
          <a:prstGeom prst="line">
            <a:avLst/>
          </a:prstGeom>
          <a:noFill/>
          <a:ln w="25400">
            <a:solidFill>
              <a:srgbClr val="FFFFFF"/>
            </a:solidFill>
            <a:round/>
            <a:headEnd/>
            <a:tailEnd/>
          </a:ln>
        </p:spPr>
        <p:txBody>
          <a:bodyPr/>
          <a:lstStyle/>
          <a:p>
            <a:endParaRPr lang="en-US"/>
          </a:p>
        </p:txBody>
      </p:sp>
      <p:sp>
        <p:nvSpPr>
          <p:cNvPr id="55325" name="Freeform 27"/>
          <p:cNvSpPr>
            <a:spLocks/>
          </p:cNvSpPr>
          <p:nvPr/>
        </p:nvSpPr>
        <p:spPr bwMode="auto">
          <a:xfrm>
            <a:off x="3911600" y="4464050"/>
            <a:ext cx="1311275" cy="180975"/>
          </a:xfrm>
          <a:custGeom>
            <a:avLst/>
            <a:gdLst>
              <a:gd name="T0" fmla="*/ 2147483647 w 1224"/>
              <a:gd name="T1" fmla="*/ 0 h 169"/>
              <a:gd name="T2" fmla="*/ 2147483647 w 1224"/>
              <a:gd name="T3" fmla="*/ 0 h 169"/>
              <a:gd name="T4" fmla="*/ 0 w 1224"/>
              <a:gd name="T5" fmla="*/ 2147483647 h 169"/>
              <a:gd name="T6" fmla="*/ 0 60000 65536"/>
              <a:gd name="T7" fmla="*/ 0 60000 65536"/>
              <a:gd name="T8" fmla="*/ 0 60000 65536"/>
              <a:gd name="T9" fmla="*/ 0 w 1224"/>
              <a:gd name="T10" fmla="*/ 0 h 169"/>
              <a:gd name="T11" fmla="*/ 1224 w 1224"/>
              <a:gd name="T12" fmla="*/ 169 h 169"/>
            </a:gdLst>
            <a:ahLst/>
            <a:cxnLst>
              <a:cxn ang="T6">
                <a:pos x="T0" y="T1"/>
              </a:cxn>
              <a:cxn ang="T7">
                <a:pos x="T2" y="T3"/>
              </a:cxn>
              <a:cxn ang="T8">
                <a:pos x="T4" y="T5"/>
              </a:cxn>
            </a:cxnLst>
            <a:rect l="T9" t="T10" r="T11" b="T12"/>
            <a:pathLst>
              <a:path w="1224" h="169">
                <a:moveTo>
                  <a:pt x="1224" y="0"/>
                </a:moveTo>
                <a:lnTo>
                  <a:pt x="592" y="0"/>
                </a:lnTo>
                <a:lnTo>
                  <a:pt x="0" y="169"/>
                </a:lnTo>
              </a:path>
            </a:pathLst>
          </a:custGeom>
          <a:noFill/>
          <a:ln w="25400">
            <a:solidFill>
              <a:srgbClr val="FFFFFF"/>
            </a:solidFill>
            <a:round/>
            <a:headEnd/>
            <a:tailEnd/>
          </a:ln>
        </p:spPr>
        <p:txBody>
          <a:bodyPr/>
          <a:lstStyle/>
          <a:p>
            <a:endParaRPr lang="en-US" sz="1000">
              <a:latin typeface="Times New Roman" pitchFamily="18" charset="0"/>
            </a:endParaRPr>
          </a:p>
        </p:txBody>
      </p:sp>
      <p:sp>
        <p:nvSpPr>
          <p:cNvPr id="55326" name="Line 28"/>
          <p:cNvSpPr>
            <a:spLocks noChangeShapeType="1"/>
          </p:cNvSpPr>
          <p:nvPr/>
        </p:nvSpPr>
        <p:spPr bwMode="auto">
          <a:xfrm>
            <a:off x="4773613" y="5062538"/>
            <a:ext cx="439737" cy="1587"/>
          </a:xfrm>
          <a:prstGeom prst="line">
            <a:avLst/>
          </a:prstGeom>
          <a:noFill/>
          <a:ln w="15875">
            <a:solidFill>
              <a:srgbClr val="000000"/>
            </a:solidFill>
            <a:round/>
            <a:headEnd/>
            <a:tailEnd/>
          </a:ln>
        </p:spPr>
        <p:txBody>
          <a:bodyPr/>
          <a:lstStyle/>
          <a:p>
            <a:endParaRPr lang="en-US"/>
          </a:p>
        </p:txBody>
      </p:sp>
      <p:sp>
        <p:nvSpPr>
          <p:cNvPr id="55327" name="Line 29"/>
          <p:cNvSpPr>
            <a:spLocks noChangeShapeType="1"/>
          </p:cNvSpPr>
          <p:nvPr/>
        </p:nvSpPr>
        <p:spPr bwMode="auto">
          <a:xfrm>
            <a:off x="3776663" y="5551488"/>
            <a:ext cx="1436687" cy="1587"/>
          </a:xfrm>
          <a:prstGeom prst="line">
            <a:avLst/>
          </a:prstGeom>
          <a:noFill/>
          <a:ln w="15875">
            <a:solidFill>
              <a:srgbClr val="000000"/>
            </a:solidFill>
            <a:round/>
            <a:headEnd/>
            <a:tailEnd/>
          </a:ln>
        </p:spPr>
        <p:txBody>
          <a:bodyPr/>
          <a:lstStyle/>
          <a:p>
            <a:endParaRPr lang="en-US"/>
          </a:p>
        </p:txBody>
      </p:sp>
      <p:sp>
        <p:nvSpPr>
          <p:cNvPr id="55328" name="Freeform 30"/>
          <p:cNvSpPr>
            <a:spLocks/>
          </p:cNvSpPr>
          <p:nvPr/>
        </p:nvSpPr>
        <p:spPr bwMode="auto">
          <a:xfrm>
            <a:off x="3903663" y="4464050"/>
            <a:ext cx="1309687" cy="180975"/>
          </a:xfrm>
          <a:custGeom>
            <a:avLst/>
            <a:gdLst>
              <a:gd name="T0" fmla="*/ 2147483647 w 1224"/>
              <a:gd name="T1" fmla="*/ 0 h 169"/>
              <a:gd name="T2" fmla="*/ 2147483647 w 1224"/>
              <a:gd name="T3" fmla="*/ 0 h 169"/>
              <a:gd name="T4" fmla="*/ 0 w 1224"/>
              <a:gd name="T5" fmla="*/ 2147483647 h 169"/>
              <a:gd name="T6" fmla="*/ 0 60000 65536"/>
              <a:gd name="T7" fmla="*/ 0 60000 65536"/>
              <a:gd name="T8" fmla="*/ 0 60000 65536"/>
              <a:gd name="T9" fmla="*/ 0 w 1224"/>
              <a:gd name="T10" fmla="*/ 0 h 169"/>
              <a:gd name="T11" fmla="*/ 1224 w 1224"/>
              <a:gd name="T12" fmla="*/ 169 h 169"/>
            </a:gdLst>
            <a:ahLst/>
            <a:cxnLst>
              <a:cxn ang="T6">
                <a:pos x="T0" y="T1"/>
              </a:cxn>
              <a:cxn ang="T7">
                <a:pos x="T2" y="T3"/>
              </a:cxn>
              <a:cxn ang="T8">
                <a:pos x="T4" y="T5"/>
              </a:cxn>
            </a:cxnLst>
            <a:rect l="T9" t="T10" r="T11" b="T12"/>
            <a:pathLst>
              <a:path w="1224" h="169">
                <a:moveTo>
                  <a:pt x="1224" y="0"/>
                </a:moveTo>
                <a:lnTo>
                  <a:pt x="592" y="0"/>
                </a:lnTo>
                <a:lnTo>
                  <a:pt x="0" y="169"/>
                </a:lnTo>
              </a:path>
            </a:pathLst>
          </a:custGeom>
          <a:noFill/>
          <a:ln w="15875">
            <a:solidFill>
              <a:srgbClr val="000000"/>
            </a:solidFill>
            <a:round/>
            <a:headEnd/>
            <a:tailEnd/>
          </a:ln>
        </p:spPr>
        <p:txBody>
          <a:bodyPr/>
          <a:lstStyle/>
          <a:p>
            <a:endParaRPr lang="en-US" sz="1000">
              <a:latin typeface="Times New Roman" pitchFamily="18" charset="0"/>
            </a:endParaRPr>
          </a:p>
        </p:txBody>
      </p:sp>
      <p:sp>
        <p:nvSpPr>
          <p:cNvPr id="55329" name="Text Box 31"/>
          <p:cNvSpPr txBox="1">
            <a:spLocks noChangeArrowheads="1"/>
          </p:cNvSpPr>
          <p:nvPr/>
        </p:nvSpPr>
        <p:spPr bwMode="auto">
          <a:xfrm>
            <a:off x="841375" y="5448300"/>
            <a:ext cx="731838" cy="304800"/>
          </a:xfrm>
          <a:prstGeom prst="rect">
            <a:avLst/>
          </a:prstGeom>
          <a:noFill/>
          <a:ln w="9525">
            <a:noFill/>
            <a:miter lim="800000"/>
            <a:headEnd/>
            <a:tailEnd/>
          </a:ln>
        </p:spPr>
        <p:txBody>
          <a:bodyPr wrap="none" lIns="0" tIns="0" bIns="0">
            <a:spAutoFit/>
          </a:bodyPr>
          <a:lstStyle/>
          <a:p>
            <a:r>
              <a:rPr lang="en-US" sz="1000" b="1"/>
              <a:t>Tympanic</a:t>
            </a:r>
          </a:p>
          <a:p>
            <a:r>
              <a:rPr lang="en-US" sz="1000" b="1"/>
              <a:t>membrane</a:t>
            </a:r>
          </a:p>
        </p:txBody>
      </p:sp>
      <p:sp>
        <p:nvSpPr>
          <p:cNvPr id="55330" name="Text Box 32"/>
          <p:cNvSpPr txBox="1">
            <a:spLocks noChangeArrowheads="1"/>
          </p:cNvSpPr>
          <p:nvPr/>
        </p:nvSpPr>
        <p:spPr bwMode="auto">
          <a:xfrm>
            <a:off x="841375" y="6116638"/>
            <a:ext cx="614363" cy="304800"/>
          </a:xfrm>
          <a:prstGeom prst="rect">
            <a:avLst/>
          </a:prstGeom>
          <a:noFill/>
          <a:ln w="9525">
            <a:noFill/>
            <a:miter lim="800000"/>
            <a:headEnd/>
            <a:tailEnd/>
          </a:ln>
        </p:spPr>
        <p:txBody>
          <a:bodyPr wrap="none" lIns="0" tIns="0" bIns="0">
            <a:spAutoFit/>
          </a:bodyPr>
          <a:lstStyle/>
          <a:p>
            <a:r>
              <a:rPr lang="en-US" sz="1000" b="1"/>
              <a:t>Auditory</a:t>
            </a:r>
          </a:p>
          <a:p>
            <a:r>
              <a:rPr lang="en-US" sz="1000" b="1"/>
              <a:t>tube</a:t>
            </a:r>
          </a:p>
        </p:txBody>
      </p:sp>
      <p:sp>
        <p:nvSpPr>
          <p:cNvPr id="55331" name="Text Box 33"/>
          <p:cNvSpPr txBox="1">
            <a:spLocks noChangeArrowheads="1"/>
          </p:cNvSpPr>
          <p:nvPr/>
        </p:nvSpPr>
        <p:spPr bwMode="auto">
          <a:xfrm>
            <a:off x="5238750" y="4378325"/>
            <a:ext cx="557213" cy="304800"/>
          </a:xfrm>
          <a:prstGeom prst="rect">
            <a:avLst/>
          </a:prstGeom>
          <a:noFill/>
          <a:ln w="9525">
            <a:noFill/>
            <a:miter lim="800000"/>
            <a:headEnd/>
            <a:tailEnd/>
          </a:ln>
        </p:spPr>
        <p:txBody>
          <a:bodyPr wrap="none" lIns="0" tIns="0" bIns="0">
            <a:spAutoFit/>
          </a:bodyPr>
          <a:lstStyle/>
          <a:p>
            <a:r>
              <a:rPr lang="en-US" sz="1000" b="1"/>
              <a:t>Oval</a:t>
            </a:r>
          </a:p>
          <a:p>
            <a:r>
              <a:rPr lang="en-US" sz="1000" b="1"/>
              <a:t>window</a:t>
            </a:r>
          </a:p>
        </p:txBody>
      </p:sp>
      <p:sp>
        <p:nvSpPr>
          <p:cNvPr id="55332" name="Text Box 34"/>
          <p:cNvSpPr txBox="1">
            <a:spLocks noChangeArrowheads="1"/>
          </p:cNvSpPr>
          <p:nvPr/>
        </p:nvSpPr>
        <p:spPr bwMode="auto">
          <a:xfrm>
            <a:off x="5238750" y="4975225"/>
            <a:ext cx="731838" cy="304800"/>
          </a:xfrm>
          <a:prstGeom prst="rect">
            <a:avLst/>
          </a:prstGeom>
          <a:noFill/>
          <a:ln w="9525">
            <a:noFill/>
            <a:miter lim="800000"/>
            <a:headEnd/>
            <a:tailEnd/>
          </a:ln>
        </p:spPr>
        <p:txBody>
          <a:bodyPr wrap="none" lIns="0" tIns="0" bIns="0">
            <a:spAutoFit/>
          </a:bodyPr>
          <a:lstStyle/>
          <a:p>
            <a:r>
              <a:rPr lang="en-US" sz="1000" b="1"/>
              <a:t>Basilar</a:t>
            </a:r>
          </a:p>
          <a:p>
            <a:r>
              <a:rPr lang="en-US" sz="1000" b="1"/>
              <a:t>membrane</a:t>
            </a:r>
          </a:p>
        </p:txBody>
      </p:sp>
      <p:sp>
        <p:nvSpPr>
          <p:cNvPr id="55333" name="Text Box 35"/>
          <p:cNvSpPr txBox="1">
            <a:spLocks noChangeArrowheads="1"/>
          </p:cNvSpPr>
          <p:nvPr/>
        </p:nvSpPr>
        <p:spPr bwMode="auto">
          <a:xfrm>
            <a:off x="5238750" y="5467350"/>
            <a:ext cx="738188" cy="762000"/>
          </a:xfrm>
          <a:prstGeom prst="rect">
            <a:avLst/>
          </a:prstGeom>
          <a:noFill/>
          <a:ln w="9525">
            <a:noFill/>
            <a:miter lim="800000"/>
            <a:headEnd/>
            <a:tailEnd/>
          </a:ln>
        </p:spPr>
        <p:txBody>
          <a:bodyPr wrap="none" lIns="0" tIns="0" bIns="0">
            <a:spAutoFit/>
          </a:bodyPr>
          <a:lstStyle/>
          <a:p>
            <a:r>
              <a:rPr lang="en-US" sz="1000" b="1"/>
              <a:t>Secondary</a:t>
            </a:r>
          </a:p>
          <a:p>
            <a:r>
              <a:rPr lang="en-US" sz="1000" b="1"/>
              <a:t>tympanic</a:t>
            </a:r>
          </a:p>
          <a:p>
            <a:r>
              <a:rPr lang="en-US" sz="1000" b="1"/>
              <a:t>membrane</a:t>
            </a:r>
          </a:p>
          <a:p>
            <a:r>
              <a:rPr lang="en-US" sz="1000" b="1"/>
              <a:t>(in round</a:t>
            </a:r>
          </a:p>
          <a:p>
            <a:r>
              <a:rPr lang="en-US" sz="1000" b="1"/>
              <a:t>window)</a:t>
            </a:r>
          </a:p>
        </p:txBody>
      </p:sp>
      <p:sp>
        <p:nvSpPr>
          <p:cNvPr id="55334" name="Text Box 36"/>
          <p:cNvSpPr txBox="1">
            <a:spLocks noChangeArrowheads="1"/>
          </p:cNvSpPr>
          <p:nvPr/>
        </p:nvSpPr>
        <p:spPr bwMode="auto">
          <a:xfrm>
            <a:off x="841375" y="5030788"/>
            <a:ext cx="487363" cy="304800"/>
          </a:xfrm>
          <a:prstGeom prst="rect">
            <a:avLst/>
          </a:prstGeom>
          <a:noFill/>
          <a:ln w="9525">
            <a:noFill/>
            <a:miter lim="800000"/>
            <a:headEnd/>
            <a:tailEnd/>
          </a:ln>
        </p:spPr>
        <p:txBody>
          <a:bodyPr wrap="none" lIns="0" tIns="0" bIns="0">
            <a:spAutoFit/>
          </a:bodyPr>
          <a:lstStyle/>
          <a:p>
            <a:r>
              <a:rPr lang="en-US" sz="1000" b="1"/>
              <a:t>Sound</a:t>
            </a:r>
          </a:p>
          <a:p>
            <a:r>
              <a:rPr lang="en-US" sz="1000" b="1"/>
              <a:t>wave</a:t>
            </a:r>
          </a:p>
        </p:txBody>
      </p:sp>
      <p:sp>
        <p:nvSpPr>
          <p:cNvPr id="4" name="TextBox 24"/>
          <p:cNvSpPr txBox="1">
            <a:spLocks noChangeArrowheads="1"/>
          </p:cNvSpPr>
          <p:nvPr/>
        </p:nvSpPr>
        <p:spPr bwMode="auto">
          <a:xfrm>
            <a:off x="889000" y="3429000"/>
            <a:ext cx="4745038" cy="214313"/>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txBox="1">
            <a:spLocks noGrp="1"/>
          </p:cNvSpPr>
          <p:nvPr/>
        </p:nvSpPr>
        <p:spPr bwMode="auto">
          <a:xfrm>
            <a:off x="8305800" y="6324600"/>
            <a:ext cx="838200" cy="533400"/>
          </a:xfrm>
          <a:prstGeom prst="rect">
            <a:avLst/>
          </a:prstGeom>
          <a:noFill/>
          <a:ln w="9525">
            <a:noFill/>
            <a:miter lim="800000"/>
            <a:headEnd/>
            <a:tailEnd/>
          </a:ln>
        </p:spPr>
        <p:txBody>
          <a:bodyPr/>
          <a:lstStyle/>
          <a:p>
            <a:pPr algn="r" eaLnBrk="0" hangingPunct="0"/>
            <a:r>
              <a:rPr lang="en-US" sz="1400" b="1"/>
              <a:t>16-</a:t>
            </a:r>
            <a:fld id="{7E76EE28-337E-467A-B568-484B5F2A6FAD}" type="slidenum">
              <a:rPr lang="en-US" sz="1400" b="1"/>
              <a:pPr algn="r" eaLnBrk="0" hangingPunct="0"/>
              <a:t>53</a:t>
            </a:fld>
            <a:endParaRPr lang="en-US" sz="1400" b="1"/>
          </a:p>
        </p:txBody>
      </p:sp>
      <p:sp>
        <p:nvSpPr>
          <p:cNvPr id="56323" name="Rectangle 2"/>
          <p:cNvSpPr>
            <a:spLocks noGrp="1" noChangeArrowheads="1"/>
          </p:cNvSpPr>
          <p:nvPr>
            <p:ph type="title" idx="4294967295"/>
          </p:nvPr>
        </p:nvSpPr>
        <p:spPr>
          <a:xfrm>
            <a:off x="76200" y="76200"/>
            <a:ext cx="8991600" cy="1143000"/>
          </a:xfrm>
        </p:spPr>
        <p:txBody>
          <a:bodyPr/>
          <a:lstStyle/>
          <a:p>
            <a:pPr eaLnBrk="1" hangingPunct="1"/>
            <a:r>
              <a:rPr lang="en-US" smtClean="0"/>
              <a:t>Excitation of Cochlear Hair Cells</a:t>
            </a:r>
          </a:p>
        </p:txBody>
      </p:sp>
      <p:sp>
        <p:nvSpPr>
          <p:cNvPr id="56324" name="Rectangle 3"/>
          <p:cNvSpPr>
            <a:spLocks noGrp="1" noChangeArrowheads="1"/>
          </p:cNvSpPr>
          <p:nvPr>
            <p:ph type="body" idx="4294967295"/>
          </p:nvPr>
        </p:nvSpPr>
        <p:spPr>
          <a:xfrm>
            <a:off x="457200" y="1295400"/>
            <a:ext cx="8610600" cy="4873625"/>
          </a:xfrm>
        </p:spPr>
        <p:txBody>
          <a:bodyPr/>
          <a:lstStyle/>
          <a:p>
            <a:pPr eaLnBrk="1" hangingPunct="1">
              <a:lnSpc>
                <a:spcPct val="80000"/>
              </a:lnSpc>
            </a:pPr>
            <a:r>
              <a:rPr lang="en-US" sz="2400" b="0" smtClean="0"/>
              <a:t>stereocilia of outer hair cells </a:t>
            </a:r>
          </a:p>
          <a:p>
            <a:pPr lvl="1" eaLnBrk="1" hangingPunct="1">
              <a:lnSpc>
                <a:spcPct val="80000"/>
              </a:lnSpc>
            </a:pPr>
            <a:r>
              <a:rPr lang="en-US" sz="2000" b="0" smtClean="0"/>
              <a:t>bathed in high K</a:t>
            </a:r>
            <a:r>
              <a:rPr lang="en-US" sz="2000" b="0" baseline="30000" smtClean="0"/>
              <a:t>+</a:t>
            </a:r>
            <a:r>
              <a:rPr lang="en-US" sz="2000" b="0" smtClean="0"/>
              <a:t> fluid, the endolymph</a:t>
            </a:r>
          </a:p>
          <a:p>
            <a:pPr lvl="2" eaLnBrk="1" hangingPunct="1">
              <a:lnSpc>
                <a:spcPct val="80000"/>
              </a:lnSpc>
            </a:pPr>
            <a:r>
              <a:rPr lang="en-US" sz="1800" b="0" smtClean="0"/>
              <a:t>creating electrochemical gradient </a:t>
            </a:r>
          </a:p>
          <a:p>
            <a:pPr lvl="2" eaLnBrk="1" hangingPunct="1">
              <a:lnSpc>
                <a:spcPct val="80000"/>
              </a:lnSpc>
            </a:pPr>
            <a:r>
              <a:rPr lang="en-US" sz="1800" b="0" smtClean="0"/>
              <a:t>outside of cell is +80 mV and inside about – 40 mV</a:t>
            </a:r>
          </a:p>
          <a:p>
            <a:pPr lvl="1" eaLnBrk="1" hangingPunct="1">
              <a:lnSpc>
                <a:spcPct val="80000"/>
              </a:lnSpc>
            </a:pPr>
            <a:r>
              <a:rPr lang="en-US" sz="2000" b="0" smtClean="0"/>
              <a:t>tip embedded in tectorial membrane</a:t>
            </a:r>
          </a:p>
          <a:p>
            <a:pPr lvl="1" eaLnBrk="1" hangingPunct="1">
              <a:lnSpc>
                <a:spcPct val="80000"/>
              </a:lnSpc>
            </a:pPr>
            <a:endParaRPr lang="en-US" sz="2000" b="0" smtClean="0"/>
          </a:p>
          <a:p>
            <a:pPr eaLnBrk="1" hangingPunct="1">
              <a:lnSpc>
                <a:spcPct val="80000"/>
              </a:lnSpc>
            </a:pPr>
            <a:r>
              <a:rPr lang="en-US" sz="2400" b="0" smtClean="0"/>
              <a:t>stereocilium on inner hair cells</a:t>
            </a:r>
          </a:p>
          <a:p>
            <a:pPr lvl="1" eaLnBrk="1" hangingPunct="1">
              <a:lnSpc>
                <a:spcPct val="80000"/>
              </a:lnSpc>
            </a:pPr>
            <a:r>
              <a:rPr lang="en-US" sz="2000" b="0" smtClean="0"/>
              <a:t>single transmembrane protein at tip that functions as a mechanically gated ion channel</a:t>
            </a:r>
          </a:p>
          <a:p>
            <a:pPr lvl="2" eaLnBrk="1" hangingPunct="1">
              <a:lnSpc>
                <a:spcPct val="80000"/>
              </a:lnSpc>
            </a:pPr>
            <a:r>
              <a:rPr lang="en-US" sz="1800" b="0" smtClean="0"/>
              <a:t>stretchy protein filament </a:t>
            </a:r>
            <a:r>
              <a:rPr lang="en-US" sz="1800" smtClean="0"/>
              <a:t>(tip link) </a:t>
            </a:r>
            <a:r>
              <a:rPr lang="en-US" sz="1800" b="0" smtClean="0"/>
              <a:t>connects ion channel of one stereocilium to the sidewall of the next taller stereocilium </a:t>
            </a:r>
          </a:p>
          <a:p>
            <a:pPr lvl="2" eaLnBrk="1" hangingPunct="1">
              <a:lnSpc>
                <a:spcPct val="80000"/>
              </a:lnSpc>
            </a:pPr>
            <a:r>
              <a:rPr lang="en-US" sz="1800" b="0" smtClean="0"/>
              <a:t>tallest one is bent when basilar membrane rises up towards tectorial membrane</a:t>
            </a:r>
          </a:p>
          <a:p>
            <a:pPr lvl="2" eaLnBrk="1" hangingPunct="1">
              <a:lnSpc>
                <a:spcPct val="80000"/>
              </a:lnSpc>
            </a:pPr>
            <a:r>
              <a:rPr lang="en-US" sz="1800" b="0" smtClean="0"/>
              <a:t>pulls on tip links and opens ion channels</a:t>
            </a:r>
          </a:p>
          <a:p>
            <a:pPr lvl="2" eaLnBrk="1" hangingPunct="1">
              <a:lnSpc>
                <a:spcPct val="80000"/>
              </a:lnSpc>
            </a:pPr>
            <a:r>
              <a:rPr lang="en-US" sz="1800" b="0" smtClean="0"/>
              <a:t>K</a:t>
            </a:r>
            <a:r>
              <a:rPr lang="en-US" sz="1800" b="0" baseline="30000" smtClean="0"/>
              <a:t>+</a:t>
            </a:r>
            <a:r>
              <a:rPr lang="en-US" sz="1800" b="0" smtClean="0"/>
              <a:t> flows in – depolarization causes release of neurotransmitter</a:t>
            </a:r>
          </a:p>
          <a:p>
            <a:pPr lvl="2" eaLnBrk="1" hangingPunct="1">
              <a:lnSpc>
                <a:spcPct val="80000"/>
              </a:lnSpc>
            </a:pPr>
            <a:r>
              <a:rPr lang="en-US" sz="1800" b="0" smtClean="0"/>
              <a:t>stimulates sensory dendrites and generates action potential in the cochlear nerve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p:spPr>
        <p:txBody>
          <a:bodyPr/>
          <a:lstStyle/>
          <a:p>
            <a:r>
              <a:rPr lang="en-US" smtClean="0">
                <a:latin typeface="Arial" pitchFamily="34" charset="0"/>
              </a:rPr>
              <a:t>16-</a:t>
            </a:r>
            <a:fld id="{66A0112E-828E-4889-A5A1-D0C1622AD160}" type="slidenum">
              <a:rPr lang="en-US" smtClean="0">
                <a:latin typeface="Arial" pitchFamily="34" charset="0"/>
              </a:rPr>
              <a:pPr/>
              <a:t>54</a:t>
            </a:fld>
            <a:endParaRPr lang="en-US" smtClean="0">
              <a:latin typeface="Arial" pitchFamily="34" charset="0"/>
            </a:endParaRPr>
          </a:p>
        </p:txBody>
      </p:sp>
      <p:sp>
        <p:nvSpPr>
          <p:cNvPr id="57347" name="Rectangle 2"/>
          <p:cNvSpPr>
            <a:spLocks noGrp="1" noChangeArrowheads="1"/>
          </p:cNvSpPr>
          <p:nvPr>
            <p:ph type="title"/>
          </p:nvPr>
        </p:nvSpPr>
        <p:spPr/>
        <p:txBody>
          <a:bodyPr/>
          <a:lstStyle/>
          <a:p>
            <a:pPr eaLnBrk="1" hangingPunct="1"/>
            <a:r>
              <a:rPr lang="en-US" smtClean="0"/>
              <a:t>Potassium Gates</a:t>
            </a:r>
          </a:p>
        </p:txBody>
      </p:sp>
      <p:sp>
        <p:nvSpPr>
          <p:cNvPr id="57348" name="Text Box 7"/>
          <p:cNvSpPr txBox="1">
            <a:spLocks noChangeArrowheads="1"/>
          </p:cNvSpPr>
          <p:nvPr/>
        </p:nvSpPr>
        <p:spPr bwMode="auto">
          <a:xfrm>
            <a:off x="4116388" y="6227763"/>
            <a:ext cx="2206625" cy="427037"/>
          </a:xfrm>
          <a:prstGeom prst="rect">
            <a:avLst/>
          </a:prstGeom>
          <a:noFill/>
          <a:ln w="9525" algn="ctr">
            <a:noFill/>
            <a:miter lim="800000"/>
            <a:headEnd/>
            <a:tailEnd/>
          </a:ln>
        </p:spPr>
        <p:txBody>
          <a:bodyPr>
            <a:spAutoFit/>
          </a:bodyPr>
          <a:lstStyle/>
          <a:p>
            <a:pPr>
              <a:spcBef>
                <a:spcPct val="50000"/>
              </a:spcBef>
            </a:pPr>
            <a:r>
              <a:rPr lang="en-US" sz="2200"/>
              <a:t>Figure 16.16</a:t>
            </a:r>
          </a:p>
        </p:txBody>
      </p:sp>
      <p:pic>
        <p:nvPicPr>
          <p:cNvPr id="57349" name="Picture 3" descr="sal25693_16_16"/>
          <p:cNvPicPr>
            <a:picLocks noChangeAspect="1" noChangeArrowheads="1"/>
          </p:cNvPicPr>
          <p:nvPr/>
        </p:nvPicPr>
        <p:blipFill>
          <a:blip r:embed="rId2" cstate="print"/>
          <a:srcRect/>
          <a:stretch>
            <a:fillRect/>
          </a:stretch>
        </p:blipFill>
        <p:spPr bwMode="auto">
          <a:xfrm>
            <a:off x="2249488" y="1763713"/>
            <a:ext cx="5440362" cy="4013200"/>
          </a:xfrm>
          <a:prstGeom prst="rect">
            <a:avLst/>
          </a:prstGeom>
          <a:noFill/>
          <a:ln w="9525">
            <a:noFill/>
            <a:miter lim="800000"/>
            <a:headEnd/>
            <a:tailEnd/>
          </a:ln>
        </p:spPr>
      </p:pic>
      <p:sp>
        <p:nvSpPr>
          <p:cNvPr id="57350" name="Rectangle 5"/>
          <p:cNvSpPr>
            <a:spLocks noChangeArrowheads="1"/>
          </p:cNvSpPr>
          <p:nvPr/>
        </p:nvSpPr>
        <p:spPr bwMode="auto">
          <a:xfrm>
            <a:off x="1370013" y="2971800"/>
            <a:ext cx="44291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Tip link</a:t>
            </a:r>
            <a:endParaRPr lang="en-US" sz="1000" b="1"/>
          </a:p>
        </p:txBody>
      </p:sp>
      <p:sp>
        <p:nvSpPr>
          <p:cNvPr id="57351" name="Rectangle 6"/>
          <p:cNvSpPr>
            <a:spLocks noChangeArrowheads="1"/>
          </p:cNvSpPr>
          <p:nvPr/>
        </p:nvSpPr>
        <p:spPr bwMode="auto">
          <a:xfrm>
            <a:off x="1362075" y="3883025"/>
            <a:ext cx="6381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Stereocilia</a:t>
            </a:r>
            <a:endParaRPr lang="en-US" sz="1000" b="1"/>
          </a:p>
        </p:txBody>
      </p:sp>
      <p:sp>
        <p:nvSpPr>
          <p:cNvPr id="57352" name="Rectangle 7"/>
          <p:cNvSpPr>
            <a:spLocks noChangeArrowheads="1"/>
          </p:cNvSpPr>
          <p:nvPr/>
        </p:nvSpPr>
        <p:spPr bwMode="auto">
          <a:xfrm>
            <a:off x="2274888" y="1584325"/>
            <a:ext cx="8032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Unstimulated</a:t>
            </a:r>
            <a:endParaRPr lang="en-US" sz="1000" b="1"/>
          </a:p>
        </p:txBody>
      </p:sp>
      <p:sp>
        <p:nvSpPr>
          <p:cNvPr id="57353" name="Rectangle 8"/>
          <p:cNvSpPr>
            <a:spLocks noChangeArrowheads="1"/>
          </p:cNvSpPr>
          <p:nvPr/>
        </p:nvSpPr>
        <p:spPr bwMode="auto">
          <a:xfrm>
            <a:off x="5027613" y="1595438"/>
            <a:ext cx="6477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Stimulated</a:t>
            </a:r>
            <a:endParaRPr lang="en-US" sz="1000" b="1"/>
          </a:p>
        </p:txBody>
      </p:sp>
      <p:sp>
        <p:nvSpPr>
          <p:cNvPr id="57354" name="Rectangle 9"/>
          <p:cNvSpPr>
            <a:spLocks noChangeArrowheads="1"/>
          </p:cNvSpPr>
          <p:nvPr/>
        </p:nvSpPr>
        <p:spPr bwMode="auto">
          <a:xfrm>
            <a:off x="6169025" y="5165725"/>
            <a:ext cx="14446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K</a:t>
            </a:r>
            <a:r>
              <a:rPr lang="en-US" sz="1000" b="1" baseline="30000">
                <a:solidFill>
                  <a:srgbClr val="000000"/>
                </a:solidFill>
              </a:rPr>
              <a:t>+</a:t>
            </a:r>
            <a:endParaRPr lang="en-US" sz="1000" b="1" baseline="30000"/>
          </a:p>
        </p:txBody>
      </p:sp>
      <p:sp>
        <p:nvSpPr>
          <p:cNvPr id="57355" name="Rectangle 10"/>
          <p:cNvSpPr>
            <a:spLocks noChangeArrowheads="1"/>
          </p:cNvSpPr>
          <p:nvPr/>
        </p:nvSpPr>
        <p:spPr bwMode="auto">
          <a:xfrm>
            <a:off x="1370013" y="4276725"/>
            <a:ext cx="14446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K</a:t>
            </a:r>
            <a:r>
              <a:rPr lang="en-US" sz="1000" b="1" baseline="30000">
                <a:solidFill>
                  <a:srgbClr val="000000"/>
                </a:solidFill>
              </a:rPr>
              <a:t>+</a:t>
            </a:r>
            <a:endParaRPr lang="en-US" sz="1000" b="1" baseline="30000"/>
          </a:p>
        </p:txBody>
      </p:sp>
      <p:sp>
        <p:nvSpPr>
          <p:cNvPr id="57356" name="Line 11"/>
          <p:cNvSpPr>
            <a:spLocks noChangeShapeType="1"/>
          </p:cNvSpPr>
          <p:nvPr/>
        </p:nvSpPr>
        <p:spPr bwMode="auto">
          <a:xfrm>
            <a:off x="1592263" y="4362450"/>
            <a:ext cx="1668462" cy="0"/>
          </a:xfrm>
          <a:prstGeom prst="line">
            <a:avLst/>
          </a:prstGeom>
          <a:noFill/>
          <a:ln w="11113">
            <a:solidFill>
              <a:srgbClr val="000000"/>
            </a:solidFill>
            <a:round/>
            <a:headEnd/>
            <a:tailEnd/>
          </a:ln>
        </p:spPr>
        <p:txBody>
          <a:bodyPr/>
          <a:lstStyle/>
          <a:p>
            <a:endParaRPr lang="en-US"/>
          </a:p>
        </p:txBody>
      </p:sp>
      <p:sp>
        <p:nvSpPr>
          <p:cNvPr id="57357" name="Line 12"/>
          <p:cNvSpPr>
            <a:spLocks noChangeShapeType="1"/>
          </p:cNvSpPr>
          <p:nvPr/>
        </p:nvSpPr>
        <p:spPr bwMode="auto">
          <a:xfrm>
            <a:off x="2176463" y="3344863"/>
            <a:ext cx="765175" cy="1587"/>
          </a:xfrm>
          <a:prstGeom prst="line">
            <a:avLst/>
          </a:prstGeom>
          <a:noFill/>
          <a:ln w="11113">
            <a:solidFill>
              <a:srgbClr val="000000"/>
            </a:solidFill>
            <a:round/>
            <a:headEnd/>
            <a:tailEnd/>
          </a:ln>
        </p:spPr>
        <p:txBody>
          <a:bodyPr/>
          <a:lstStyle/>
          <a:p>
            <a:endParaRPr lang="en-US"/>
          </a:p>
        </p:txBody>
      </p:sp>
      <p:sp>
        <p:nvSpPr>
          <p:cNvPr id="57358" name="Line 13"/>
          <p:cNvSpPr>
            <a:spLocks noChangeShapeType="1"/>
          </p:cNvSpPr>
          <p:nvPr/>
        </p:nvSpPr>
        <p:spPr bwMode="auto">
          <a:xfrm>
            <a:off x="2041525" y="3968750"/>
            <a:ext cx="841375" cy="1588"/>
          </a:xfrm>
          <a:prstGeom prst="line">
            <a:avLst/>
          </a:prstGeom>
          <a:noFill/>
          <a:ln w="11113">
            <a:solidFill>
              <a:srgbClr val="000000"/>
            </a:solidFill>
            <a:round/>
            <a:headEnd/>
            <a:tailEnd/>
          </a:ln>
        </p:spPr>
        <p:txBody>
          <a:bodyPr/>
          <a:lstStyle/>
          <a:p>
            <a:endParaRPr lang="en-US"/>
          </a:p>
        </p:txBody>
      </p:sp>
      <p:sp>
        <p:nvSpPr>
          <p:cNvPr id="57359" name="Line 14"/>
          <p:cNvSpPr>
            <a:spLocks noChangeShapeType="1"/>
          </p:cNvSpPr>
          <p:nvPr/>
        </p:nvSpPr>
        <p:spPr bwMode="auto">
          <a:xfrm>
            <a:off x="2032000" y="4595813"/>
            <a:ext cx="320675" cy="1587"/>
          </a:xfrm>
          <a:prstGeom prst="line">
            <a:avLst/>
          </a:prstGeom>
          <a:noFill/>
          <a:ln w="11113">
            <a:solidFill>
              <a:srgbClr val="000000"/>
            </a:solidFill>
            <a:round/>
            <a:headEnd/>
            <a:tailEnd/>
          </a:ln>
        </p:spPr>
        <p:txBody>
          <a:bodyPr/>
          <a:lstStyle/>
          <a:p>
            <a:endParaRPr lang="en-US"/>
          </a:p>
        </p:txBody>
      </p:sp>
      <p:sp>
        <p:nvSpPr>
          <p:cNvPr id="57360" name="Line 15"/>
          <p:cNvSpPr>
            <a:spLocks noChangeShapeType="1"/>
          </p:cNvSpPr>
          <p:nvPr/>
        </p:nvSpPr>
        <p:spPr bwMode="auto">
          <a:xfrm>
            <a:off x="2155825" y="3971925"/>
            <a:ext cx="285750" cy="93663"/>
          </a:xfrm>
          <a:prstGeom prst="line">
            <a:avLst/>
          </a:prstGeom>
          <a:noFill/>
          <a:ln w="11113">
            <a:solidFill>
              <a:srgbClr val="000000"/>
            </a:solidFill>
            <a:round/>
            <a:headEnd/>
            <a:tailEnd/>
          </a:ln>
        </p:spPr>
        <p:txBody>
          <a:bodyPr/>
          <a:lstStyle/>
          <a:p>
            <a:endParaRPr lang="en-US"/>
          </a:p>
        </p:txBody>
      </p:sp>
      <p:sp>
        <p:nvSpPr>
          <p:cNvPr id="57361" name="Freeform 16"/>
          <p:cNvSpPr>
            <a:spLocks/>
          </p:cNvSpPr>
          <p:nvPr/>
        </p:nvSpPr>
        <p:spPr bwMode="auto">
          <a:xfrm>
            <a:off x="2833688" y="2887663"/>
            <a:ext cx="401637" cy="407987"/>
          </a:xfrm>
          <a:custGeom>
            <a:avLst/>
            <a:gdLst>
              <a:gd name="T0" fmla="*/ 2147483647 w 334"/>
              <a:gd name="T1" fmla="*/ 2147483647 h 339"/>
              <a:gd name="T2" fmla="*/ 0 w 334"/>
              <a:gd name="T3" fmla="*/ 2147483647 h 339"/>
              <a:gd name="T4" fmla="*/ 2147483647 w 334"/>
              <a:gd name="T5" fmla="*/ 0 h 339"/>
              <a:gd name="T6" fmla="*/ 2147483647 w 334"/>
              <a:gd name="T7" fmla="*/ 2147483647 h 339"/>
              <a:gd name="T8" fmla="*/ 0 60000 65536"/>
              <a:gd name="T9" fmla="*/ 0 60000 65536"/>
              <a:gd name="T10" fmla="*/ 0 60000 65536"/>
              <a:gd name="T11" fmla="*/ 0 60000 65536"/>
              <a:gd name="T12" fmla="*/ 0 w 334"/>
              <a:gd name="T13" fmla="*/ 0 h 339"/>
              <a:gd name="T14" fmla="*/ 334 w 334"/>
              <a:gd name="T15" fmla="*/ 339 h 339"/>
            </a:gdLst>
            <a:ahLst/>
            <a:cxnLst>
              <a:cxn ang="T8">
                <a:pos x="T0" y="T1"/>
              </a:cxn>
              <a:cxn ang="T9">
                <a:pos x="T2" y="T3"/>
              </a:cxn>
              <a:cxn ang="T10">
                <a:pos x="T4" y="T5"/>
              </a:cxn>
              <a:cxn ang="T11">
                <a:pos x="T6" y="T7"/>
              </a:cxn>
            </a:cxnLst>
            <a:rect l="T12" t="T13" r="T14" b="T15"/>
            <a:pathLst>
              <a:path w="334" h="339">
                <a:moveTo>
                  <a:pt x="58" y="339"/>
                </a:moveTo>
                <a:lnTo>
                  <a:pt x="0" y="283"/>
                </a:lnTo>
                <a:lnTo>
                  <a:pt x="278" y="0"/>
                </a:lnTo>
                <a:lnTo>
                  <a:pt x="334" y="56"/>
                </a:lnTo>
              </a:path>
            </a:pathLst>
          </a:custGeom>
          <a:noFill/>
          <a:ln w="11113">
            <a:solidFill>
              <a:srgbClr val="000000"/>
            </a:solidFill>
            <a:round/>
            <a:headEnd/>
            <a:tailEnd/>
          </a:ln>
        </p:spPr>
        <p:txBody>
          <a:bodyPr/>
          <a:lstStyle/>
          <a:p>
            <a:endParaRPr lang="en-US" sz="1000">
              <a:latin typeface="Times New Roman" pitchFamily="18" charset="0"/>
            </a:endParaRPr>
          </a:p>
        </p:txBody>
      </p:sp>
      <p:sp>
        <p:nvSpPr>
          <p:cNvPr id="57362" name="Line 17"/>
          <p:cNvSpPr>
            <a:spLocks noChangeShapeType="1"/>
          </p:cNvSpPr>
          <p:nvPr/>
        </p:nvSpPr>
        <p:spPr bwMode="auto">
          <a:xfrm>
            <a:off x="1868488" y="3057525"/>
            <a:ext cx="1130300" cy="1588"/>
          </a:xfrm>
          <a:prstGeom prst="line">
            <a:avLst/>
          </a:prstGeom>
          <a:noFill/>
          <a:ln w="11113">
            <a:solidFill>
              <a:srgbClr val="000000"/>
            </a:solidFill>
            <a:round/>
            <a:headEnd/>
            <a:tailEnd/>
          </a:ln>
        </p:spPr>
        <p:txBody>
          <a:bodyPr/>
          <a:lstStyle/>
          <a:p>
            <a:endParaRPr lang="en-US"/>
          </a:p>
        </p:txBody>
      </p:sp>
      <p:sp>
        <p:nvSpPr>
          <p:cNvPr id="57363" name="Text Box 18"/>
          <p:cNvSpPr txBox="1">
            <a:spLocks noChangeArrowheads="1"/>
          </p:cNvSpPr>
          <p:nvPr/>
        </p:nvSpPr>
        <p:spPr bwMode="auto">
          <a:xfrm>
            <a:off x="1370013" y="3249613"/>
            <a:ext cx="877887" cy="457200"/>
          </a:xfrm>
          <a:prstGeom prst="rect">
            <a:avLst/>
          </a:prstGeom>
          <a:noFill/>
          <a:ln w="9525">
            <a:noFill/>
            <a:miter lim="800000"/>
            <a:headEnd/>
            <a:tailEnd/>
          </a:ln>
        </p:spPr>
        <p:txBody>
          <a:bodyPr wrap="none" lIns="0" tIns="0" bIns="0">
            <a:spAutoFit/>
          </a:bodyPr>
          <a:lstStyle/>
          <a:p>
            <a:r>
              <a:rPr lang="en-US" sz="1000" b="1"/>
              <a:t>Mechanically</a:t>
            </a:r>
          </a:p>
          <a:p>
            <a:r>
              <a:rPr lang="en-US" sz="1000" b="1"/>
              <a:t>gated K</a:t>
            </a:r>
            <a:r>
              <a:rPr lang="en-US" sz="1000" b="1" baseline="30000"/>
              <a:t>+</a:t>
            </a:r>
          </a:p>
          <a:p>
            <a:r>
              <a:rPr lang="en-US" sz="1000" b="1"/>
              <a:t>channel</a:t>
            </a:r>
          </a:p>
        </p:txBody>
      </p:sp>
      <p:sp>
        <p:nvSpPr>
          <p:cNvPr id="57364" name="Text Box 19"/>
          <p:cNvSpPr txBox="1">
            <a:spLocks noChangeArrowheads="1"/>
          </p:cNvSpPr>
          <p:nvPr/>
        </p:nvSpPr>
        <p:spPr bwMode="auto">
          <a:xfrm>
            <a:off x="1370013" y="4521200"/>
            <a:ext cx="711200" cy="304800"/>
          </a:xfrm>
          <a:prstGeom prst="rect">
            <a:avLst/>
          </a:prstGeom>
          <a:noFill/>
          <a:ln w="9525">
            <a:noFill/>
            <a:miter lim="800000"/>
            <a:headEnd/>
            <a:tailEnd/>
          </a:ln>
        </p:spPr>
        <p:txBody>
          <a:bodyPr wrap="none" lIns="0" tIns="0" bIns="0">
            <a:spAutoFit/>
          </a:bodyPr>
          <a:lstStyle/>
          <a:p>
            <a:r>
              <a:rPr lang="en-US" sz="1000" b="1"/>
              <a:t>Surface of</a:t>
            </a:r>
          </a:p>
          <a:p>
            <a:r>
              <a:rPr lang="en-US" sz="1000" b="1"/>
              <a:t>hair cell</a:t>
            </a:r>
          </a:p>
        </p:txBody>
      </p:sp>
      <p:sp>
        <p:nvSpPr>
          <p:cNvPr id="57365" name="Text Box 20"/>
          <p:cNvSpPr txBox="1">
            <a:spLocks noChangeArrowheads="1"/>
          </p:cNvSpPr>
          <p:nvPr/>
        </p:nvSpPr>
        <p:spPr bwMode="auto">
          <a:xfrm>
            <a:off x="2689225" y="5316538"/>
            <a:ext cx="531813" cy="304800"/>
          </a:xfrm>
          <a:prstGeom prst="rect">
            <a:avLst/>
          </a:prstGeom>
          <a:noFill/>
          <a:ln w="9525">
            <a:noFill/>
            <a:miter lim="800000"/>
            <a:headEnd/>
            <a:tailEnd/>
          </a:ln>
        </p:spPr>
        <p:txBody>
          <a:bodyPr wrap="none" lIns="0" tIns="0" bIns="0">
            <a:spAutoFit/>
          </a:bodyPr>
          <a:lstStyle/>
          <a:p>
            <a:r>
              <a:rPr lang="en-US" sz="1000" b="1"/>
              <a:t>K</a:t>
            </a:r>
            <a:r>
              <a:rPr lang="en-US" sz="1000" b="1" baseline="30000"/>
              <a:t>+</a:t>
            </a:r>
            <a:r>
              <a:rPr lang="en-US" sz="1000" b="1"/>
              <a:t> gate</a:t>
            </a:r>
          </a:p>
          <a:p>
            <a:r>
              <a:rPr lang="en-US" sz="1000" b="1"/>
              <a:t>closed</a:t>
            </a:r>
          </a:p>
        </p:txBody>
      </p:sp>
      <p:sp>
        <p:nvSpPr>
          <p:cNvPr id="57366" name="Text Box 21"/>
          <p:cNvSpPr txBox="1">
            <a:spLocks noChangeArrowheads="1"/>
          </p:cNvSpPr>
          <p:nvPr/>
        </p:nvSpPr>
        <p:spPr bwMode="auto">
          <a:xfrm>
            <a:off x="5413375" y="5316538"/>
            <a:ext cx="531813" cy="304800"/>
          </a:xfrm>
          <a:prstGeom prst="rect">
            <a:avLst/>
          </a:prstGeom>
          <a:noFill/>
          <a:ln w="9525">
            <a:noFill/>
            <a:miter lim="800000"/>
            <a:headEnd/>
            <a:tailEnd/>
          </a:ln>
        </p:spPr>
        <p:txBody>
          <a:bodyPr wrap="none" lIns="0" tIns="0" bIns="0">
            <a:spAutoFit/>
          </a:bodyPr>
          <a:lstStyle/>
          <a:p>
            <a:r>
              <a:rPr lang="en-US" sz="1000" b="1"/>
              <a:t>K</a:t>
            </a:r>
            <a:r>
              <a:rPr lang="en-US" sz="1000" b="1" baseline="30000"/>
              <a:t>+</a:t>
            </a:r>
            <a:r>
              <a:rPr lang="en-US" sz="1000" b="1"/>
              <a:t> gate</a:t>
            </a:r>
          </a:p>
          <a:p>
            <a:r>
              <a:rPr lang="en-US" sz="1000" b="1"/>
              <a:t>open</a:t>
            </a:r>
          </a:p>
        </p:txBody>
      </p:sp>
      <p:sp>
        <p:nvSpPr>
          <p:cNvPr id="4" name="TextBox 24"/>
          <p:cNvSpPr txBox="1">
            <a:spLocks noChangeArrowheads="1"/>
          </p:cNvSpPr>
          <p:nvPr/>
        </p:nvSpPr>
        <p:spPr bwMode="auto">
          <a:xfrm>
            <a:off x="2255838" y="1292225"/>
            <a:ext cx="4576762" cy="214313"/>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1"/>
          </p:nvPr>
        </p:nvSpPr>
        <p:spPr>
          <a:noFill/>
        </p:spPr>
        <p:txBody>
          <a:bodyPr/>
          <a:lstStyle/>
          <a:p>
            <a:r>
              <a:rPr lang="en-US" smtClean="0">
                <a:latin typeface="Arial" pitchFamily="34" charset="0"/>
              </a:rPr>
              <a:t>16-</a:t>
            </a:r>
            <a:fld id="{F3AF2B1B-D01F-4677-A8E7-CC7901F2619C}" type="slidenum">
              <a:rPr lang="en-US" smtClean="0">
                <a:latin typeface="Arial" pitchFamily="34" charset="0"/>
              </a:rPr>
              <a:pPr/>
              <a:t>55</a:t>
            </a:fld>
            <a:endParaRPr lang="en-US" smtClean="0">
              <a:latin typeface="Arial" pitchFamily="34" charset="0"/>
            </a:endParaRPr>
          </a:p>
        </p:txBody>
      </p:sp>
      <p:sp>
        <p:nvSpPr>
          <p:cNvPr id="58371" name="Rectangle 2"/>
          <p:cNvSpPr>
            <a:spLocks noGrp="1" noChangeArrowheads="1"/>
          </p:cNvSpPr>
          <p:nvPr>
            <p:ph type="title"/>
          </p:nvPr>
        </p:nvSpPr>
        <p:spPr/>
        <p:txBody>
          <a:bodyPr/>
          <a:lstStyle/>
          <a:p>
            <a:pPr eaLnBrk="1" hangingPunct="1"/>
            <a:r>
              <a:rPr lang="en-US" smtClean="0"/>
              <a:t>Sensory Coding</a:t>
            </a:r>
          </a:p>
        </p:txBody>
      </p:sp>
      <p:sp>
        <p:nvSpPr>
          <p:cNvPr id="58372" name="Rectangle 3"/>
          <p:cNvSpPr>
            <a:spLocks noGrp="1" noChangeArrowheads="1"/>
          </p:cNvSpPr>
          <p:nvPr>
            <p:ph type="body" idx="1"/>
          </p:nvPr>
        </p:nvSpPr>
        <p:spPr>
          <a:xfrm>
            <a:off x="319088" y="1219200"/>
            <a:ext cx="8824912" cy="5334000"/>
          </a:xfrm>
        </p:spPr>
        <p:txBody>
          <a:bodyPr/>
          <a:lstStyle/>
          <a:p>
            <a:pPr eaLnBrk="1" hangingPunct="1">
              <a:lnSpc>
                <a:spcPct val="90000"/>
              </a:lnSpc>
            </a:pPr>
            <a:r>
              <a:rPr lang="en-US" sz="2400" b="0" smtClean="0"/>
              <a:t>for sounds to carry meaning, we must distinguish between loudness and pitch</a:t>
            </a:r>
          </a:p>
          <a:p>
            <a:pPr eaLnBrk="1" hangingPunct="1">
              <a:lnSpc>
                <a:spcPct val="90000"/>
              </a:lnSpc>
            </a:pPr>
            <a:endParaRPr lang="en-US" sz="1000" b="0" smtClean="0"/>
          </a:p>
          <a:p>
            <a:pPr eaLnBrk="1" hangingPunct="1">
              <a:lnSpc>
                <a:spcPct val="90000"/>
              </a:lnSpc>
            </a:pPr>
            <a:r>
              <a:rPr lang="en-US" sz="2400" b="0" smtClean="0"/>
              <a:t>variations in </a:t>
            </a:r>
            <a:r>
              <a:rPr lang="en-US" sz="2400" smtClean="0"/>
              <a:t>loudness</a:t>
            </a:r>
            <a:r>
              <a:rPr lang="en-US" sz="2400" b="0" smtClean="0"/>
              <a:t> (amplitude) cause variations in the intensity of cochlear vibrations</a:t>
            </a:r>
          </a:p>
          <a:p>
            <a:pPr lvl="1" eaLnBrk="1" hangingPunct="1">
              <a:lnSpc>
                <a:spcPct val="90000"/>
              </a:lnSpc>
            </a:pPr>
            <a:r>
              <a:rPr lang="en-US" sz="2000" b="0" smtClean="0"/>
              <a:t>soft sound produces relatively slight up-and-down motion of the basilar membrane</a:t>
            </a:r>
          </a:p>
          <a:p>
            <a:pPr lvl="1" eaLnBrk="1" hangingPunct="1">
              <a:lnSpc>
                <a:spcPct val="90000"/>
              </a:lnSpc>
            </a:pPr>
            <a:r>
              <a:rPr lang="en-US" sz="2000" b="0" smtClean="0"/>
              <a:t>louder sounds make the basilar membrane vibrate more vigorously</a:t>
            </a:r>
          </a:p>
          <a:p>
            <a:pPr lvl="2" eaLnBrk="1" hangingPunct="1">
              <a:lnSpc>
                <a:spcPct val="90000"/>
              </a:lnSpc>
            </a:pPr>
            <a:r>
              <a:rPr lang="en-US" sz="1800" b="0" smtClean="0"/>
              <a:t>triggers higher frequency of action potentials</a:t>
            </a:r>
          </a:p>
          <a:p>
            <a:pPr lvl="2" eaLnBrk="1" hangingPunct="1">
              <a:lnSpc>
                <a:spcPct val="90000"/>
              </a:lnSpc>
            </a:pPr>
            <a:r>
              <a:rPr lang="en-US" sz="1800" b="0" smtClean="0"/>
              <a:t>brain interprets this as louder sound</a:t>
            </a:r>
          </a:p>
          <a:p>
            <a:pPr lvl="2" eaLnBrk="1" hangingPunct="1">
              <a:lnSpc>
                <a:spcPct val="90000"/>
              </a:lnSpc>
            </a:pPr>
            <a:endParaRPr lang="en-US" sz="1000" b="0" smtClean="0"/>
          </a:p>
          <a:p>
            <a:pPr eaLnBrk="1" hangingPunct="1">
              <a:lnSpc>
                <a:spcPct val="90000"/>
              </a:lnSpc>
            </a:pPr>
            <a:r>
              <a:rPr lang="en-US" sz="2400" smtClean="0"/>
              <a:t>pitch</a:t>
            </a:r>
            <a:r>
              <a:rPr lang="en-US" sz="2400" b="0" smtClean="0"/>
              <a:t> depends on which part of basilar membrane vibrates</a:t>
            </a:r>
          </a:p>
          <a:p>
            <a:pPr lvl="1" eaLnBrk="1" hangingPunct="1">
              <a:lnSpc>
                <a:spcPct val="90000"/>
              </a:lnSpc>
            </a:pPr>
            <a:r>
              <a:rPr lang="en-US" sz="2000" smtClean="0"/>
              <a:t>at basal end</a:t>
            </a:r>
            <a:r>
              <a:rPr lang="en-US" sz="2000" b="0" smtClean="0"/>
              <a:t>, membrane attached, narrow and stiff </a:t>
            </a:r>
          </a:p>
          <a:p>
            <a:pPr lvl="2" eaLnBrk="1" hangingPunct="1">
              <a:lnSpc>
                <a:spcPct val="90000"/>
              </a:lnSpc>
            </a:pPr>
            <a:r>
              <a:rPr lang="en-US" sz="1800" b="0" smtClean="0"/>
              <a:t>brain interprets signals as high-pitched</a:t>
            </a:r>
          </a:p>
          <a:p>
            <a:pPr lvl="1" eaLnBrk="1" hangingPunct="1">
              <a:lnSpc>
                <a:spcPct val="90000"/>
              </a:lnSpc>
            </a:pPr>
            <a:r>
              <a:rPr lang="en-US" sz="2000" smtClean="0"/>
              <a:t>at distal end</a:t>
            </a:r>
            <a:r>
              <a:rPr lang="en-US" sz="2000" b="0" smtClean="0"/>
              <a:t>, 5 times wider and more flexible</a:t>
            </a:r>
          </a:p>
          <a:p>
            <a:pPr lvl="2" eaLnBrk="1" hangingPunct="1">
              <a:lnSpc>
                <a:spcPct val="90000"/>
              </a:lnSpc>
            </a:pPr>
            <a:r>
              <a:rPr lang="en-US" sz="1800" b="0" smtClean="0"/>
              <a:t>brain interprets signals as low-pitched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p:spPr>
        <p:txBody>
          <a:bodyPr/>
          <a:lstStyle/>
          <a:p>
            <a:r>
              <a:rPr lang="en-US" smtClean="0">
                <a:latin typeface="Arial" pitchFamily="34" charset="0"/>
              </a:rPr>
              <a:t>16-</a:t>
            </a:r>
            <a:fld id="{6A06D293-0907-4318-87F4-3F5024C0518F}" type="slidenum">
              <a:rPr lang="en-US" smtClean="0">
                <a:latin typeface="Arial" pitchFamily="34" charset="0"/>
              </a:rPr>
              <a:pPr/>
              <a:t>56</a:t>
            </a:fld>
            <a:endParaRPr lang="en-US" smtClean="0">
              <a:latin typeface="Arial" pitchFamily="34" charset="0"/>
            </a:endParaRPr>
          </a:p>
        </p:txBody>
      </p:sp>
      <p:sp>
        <p:nvSpPr>
          <p:cNvPr id="59395" name="Rectangle 2"/>
          <p:cNvSpPr>
            <a:spLocks noGrp="1" noChangeArrowheads="1"/>
          </p:cNvSpPr>
          <p:nvPr>
            <p:ph type="title"/>
          </p:nvPr>
        </p:nvSpPr>
        <p:spPr/>
        <p:txBody>
          <a:bodyPr/>
          <a:lstStyle/>
          <a:p>
            <a:pPr eaLnBrk="1" hangingPunct="1"/>
            <a:r>
              <a:rPr lang="en-US" sz="3600" smtClean="0"/>
              <a:t>Basilar Membrane Frequency Response</a:t>
            </a:r>
          </a:p>
        </p:txBody>
      </p:sp>
      <p:sp>
        <p:nvSpPr>
          <p:cNvPr id="59396" name="Rectangle 3"/>
          <p:cNvSpPr>
            <a:spLocks noGrp="1" noChangeArrowheads="1"/>
          </p:cNvSpPr>
          <p:nvPr>
            <p:ph type="body" idx="1"/>
          </p:nvPr>
        </p:nvSpPr>
        <p:spPr>
          <a:xfrm>
            <a:off x="1649413" y="6234113"/>
            <a:ext cx="6386512" cy="547687"/>
          </a:xfrm>
        </p:spPr>
        <p:txBody>
          <a:bodyPr/>
          <a:lstStyle/>
          <a:p>
            <a:pPr eaLnBrk="1" hangingPunct="1">
              <a:buFontTx/>
              <a:buNone/>
            </a:pPr>
            <a:r>
              <a:rPr lang="en-US" sz="2800" b="0" smtClean="0"/>
              <a:t>notice high and low frequency ends</a:t>
            </a:r>
          </a:p>
        </p:txBody>
      </p:sp>
      <p:sp>
        <p:nvSpPr>
          <p:cNvPr id="59397" name="Text Box 12"/>
          <p:cNvSpPr txBox="1">
            <a:spLocks noChangeArrowheads="1"/>
          </p:cNvSpPr>
          <p:nvPr/>
        </p:nvSpPr>
        <p:spPr bwMode="auto">
          <a:xfrm>
            <a:off x="6718300" y="4508500"/>
            <a:ext cx="2206625" cy="427038"/>
          </a:xfrm>
          <a:prstGeom prst="rect">
            <a:avLst/>
          </a:prstGeom>
          <a:noFill/>
          <a:ln w="9525" algn="ctr">
            <a:noFill/>
            <a:miter lim="800000"/>
            <a:headEnd/>
            <a:tailEnd/>
          </a:ln>
        </p:spPr>
        <p:txBody>
          <a:bodyPr>
            <a:spAutoFit/>
          </a:bodyPr>
          <a:lstStyle/>
          <a:p>
            <a:pPr>
              <a:spcBef>
                <a:spcPct val="50000"/>
              </a:spcBef>
            </a:pPr>
            <a:r>
              <a:rPr lang="en-US" sz="2200"/>
              <a:t>Figure 16.17</a:t>
            </a:r>
          </a:p>
        </p:txBody>
      </p:sp>
      <p:pic>
        <p:nvPicPr>
          <p:cNvPr id="59398" name="Picture 3" descr="sal25693_16_17"/>
          <p:cNvPicPr>
            <a:picLocks noChangeAspect="1" noChangeArrowheads="1"/>
          </p:cNvPicPr>
          <p:nvPr/>
        </p:nvPicPr>
        <p:blipFill>
          <a:blip r:embed="rId2" cstate="print"/>
          <a:srcRect/>
          <a:stretch>
            <a:fillRect/>
          </a:stretch>
        </p:blipFill>
        <p:spPr bwMode="auto">
          <a:xfrm>
            <a:off x="2330450" y="1366838"/>
            <a:ext cx="4179888" cy="4595812"/>
          </a:xfrm>
          <a:prstGeom prst="rect">
            <a:avLst/>
          </a:prstGeom>
          <a:noFill/>
          <a:ln w="9525">
            <a:noFill/>
            <a:miter lim="800000"/>
            <a:headEnd/>
            <a:tailEnd/>
          </a:ln>
        </p:spPr>
      </p:pic>
      <p:sp>
        <p:nvSpPr>
          <p:cNvPr id="59399" name="Rectangle 5"/>
          <p:cNvSpPr>
            <a:spLocks noChangeArrowheads="1"/>
          </p:cNvSpPr>
          <p:nvPr/>
        </p:nvSpPr>
        <p:spPr bwMode="auto">
          <a:xfrm>
            <a:off x="3478213" y="1471613"/>
            <a:ext cx="1155700" cy="92075"/>
          </a:xfrm>
          <a:prstGeom prst="rect">
            <a:avLst/>
          </a:prstGeom>
          <a:noFill/>
          <a:ln w="9525">
            <a:noFill/>
            <a:miter lim="800000"/>
            <a:headEnd/>
            <a:tailEnd/>
          </a:ln>
        </p:spPr>
        <p:txBody>
          <a:bodyPr wrap="none" lIns="0" tIns="0" rIns="0" bIns="0">
            <a:spAutoFit/>
          </a:bodyPr>
          <a:lstStyle/>
          <a:p>
            <a:r>
              <a:rPr lang="en-US" sz="600" b="1">
                <a:solidFill>
                  <a:srgbClr val="000000"/>
                </a:solidFill>
              </a:rPr>
              <a:t>Tympanic membrane (vibrating)</a:t>
            </a:r>
            <a:endParaRPr lang="en-US" sz="600" b="1"/>
          </a:p>
        </p:txBody>
      </p:sp>
      <p:sp>
        <p:nvSpPr>
          <p:cNvPr id="59400" name="Rectangle 6"/>
          <p:cNvSpPr>
            <a:spLocks noChangeArrowheads="1"/>
          </p:cNvSpPr>
          <p:nvPr/>
        </p:nvSpPr>
        <p:spPr bwMode="auto">
          <a:xfrm>
            <a:off x="3827463" y="1657350"/>
            <a:ext cx="984250" cy="92075"/>
          </a:xfrm>
          <a:prstGeom prst="rect">
            <a:avLst/>
          </a:prstGeom>
          <a:noFill/>
          <a:ln w="9525">
            <a:noFill/>
            <a:miter lim="800000"/>
            <a:headEnd/>
            <a:tailEnd/>
          </a:ln>
        </p:spPr>
        <p:txBody>
          <a:bodyPr wrap="none" lIns="0" tIns="0" rIns="0" bIns="0">
            <a:spAutoFit/>
          </a:bodyPr>
          <a:lstStyle/>
          <a:p>
            <a:r>
              <a:rPr lang="en-US" sz="600" b="1">
                <a:solidFill>
                  <a:srgbClr val="000000"/>
                </a:solidFill>
              </a:rPr>
              <a:t>Stapes footplate (vibrating)</a:t>
            </a:r>
            <a:endParaRPr lang="en-US" sz="600" b="1"/>
          </a:p>
        </p:txBody>
      </p:sp>
      <p:sp>
        <p:nvSpPr>
          <p:cNvPr id="59401" name="Rectangle 7"/>
          <p:cNvSpPr>
            <a:spLocks noChangeArrowheads="1"/>
          </p:cNvSpPr>
          <p:nvPr/>
        </p:nvSpPr>
        <p:spPr bwMode="auto">
          <a:xfrm>
            <a:off x="5259388" y="1657350"/>
            <a:ext cx="528637" cy="92075"/>
          </a:xfrm>
          <a:prstGeom prst="rect">
            <a:avLst/>
          </a:prstGeom>
          <a:noFill/>
          <a:ln w="9525">
            <a:noFill/>
            <a:miter lim="800000"/>
            <a:headEnd/>
            <a:tailEnd/>
          </a:ln>
        </p:spPr>
        <p:txBody>
          <a:bodyPr wrap="none" lIns="0" tIns="0" rIns="0" bIns="0">
            <a:spAutoFit/>
          </a:bodyPr>
          <a:lstStyle/>
          <a:p>
            <a:r>
              <a:rPr lang="en-US" sz="600" b="1">
                <a:solidFill>
                  <a:srgbClr val="000000"/>
                </a:solidFill>
              </a:rPr>
              <a:t>Scala vestibuli</a:t>
            </a:r>
            <a:endParaRPr lang="en-US" sz="600" b="1"/>
          </a:p>
        </p:txBody>
      </p:sp>
      <p:sp>
        <p:nvSpPr>
          <p:cNvPr id="59402" name="Rectangle 8"/>
          <p:cNvSpPr>
            <a:spLocks noChangeArrowheads="1"/>
          </p:cNvSpPr>
          <p:nvPr/>
        </p:nvSpPr>
        <p:spPr bwMode="auto">
          <a:xfrm>
            <a:off x="5413375" y="1809750"/>
            <a:ext cx="512763" cy="92075"/>
          </a:xfrm>
          <a:prstGeom prst="rect">
            <a:avLst/>
          </a:prstGeom>
          <a:noFill/>
          <a:ln w="9525">
            <a:noFill/>
            <a:miter lim="800000"/>
            <a:headEnd/>
            <a:tailEnd/>
          </a:ln>
        </p:spPr>
        <p:txBody>
          <a:bodyPr wrap="none" lIns="0" tIns="0" rIns="0" bIns="0">
            <a:spAutoFit/>
          </a:bodyPr>
          <a:lstStyle/>
          <a:p>
            <a:r>
              <a:rPr lang="en-US" sz="600" b="1">
                <a:solidFill>
                  <a:srgbClr val="000000"/>
                </a:solidFill>
              </a:rPr>
              <a:t>Scala tympani</a:t>
            </a:r>
            <a:endParaRPr lang="en-US" sz="600" b="1"/>
          </a:p>
        </p:txBody>
      </p:sp>
      <p:sp>
        <p:nvSpPr>
          <p:cNvPr id="59403" name="Rectangle 9"/>
          <p:cNvSpPr>
            <a:spLocks noChangeArrowheads="1"/>
          </p:cNvSpPr>
          <p:nvPr/>
        </p:nvSpPr>
        <p:spPr bwMode="auto">
          <a:xfrm>
            <a:off x="5473700" y="2747963"/>
            <a:ext cx="438150" cy="92075"/>
          </a:xfrm>
          <a:prstGeom prst="rect">
            <a:avLst/>
          </a:prstGeom>
          <a:noFill/>
          <a:ln w="9525">
            <a:noFill/>
            <a:miter lim="800000"/>
            <a:headEnd/>
            <a:tailEnd/>
          </a:ln>
        </p:spPr>
        <p:txBody>
          <a:bodyPr wrap="none" lIns="0" tIns="0" rIns="0" bIns="0">
            <a:spAutoFit/>
          </a:bodyPr>
          <a:lstStyle/>
          <a:p>
            <a:r>
              <a:rPr lang="en-US" sz="600" b="1">
                <a:solidFill>
                  <a:srgbClr val="000000"/>
                </a:solidFill>
              </a:rPr>
              <a:t>Helicotrema</a:t>
            </a:r>
            <a:endParaRPr lang="en-US" sz="600" b="1"/>
          </a:p>
        </p:txBody>
      </p:sp>
      <p:sp>
        <p:nvSpPr>
          <p:cNvPr id="59404" name="Rectangle 10"/>
          <p:cNvSpPr>
            <a:spLocks noChangeArrowheads="1"/>
          </p:cNvSpPr>
          <p:nvPr/>
        </p:nvSpPr>
        <p:spPr bwMode="auto">
          <a:xfrm>
            <a:off x="3748088" y="5981700"/>
            <a:ext cx="234950" cy="92075"/>
          </a:xfrm>
          <a:prstGeom prst="rect">
            <a:avLst/>
          </a:prstGeom>
          <a:noFill/>
          <a:ln w="9525">
            <a:noFill/>
            <a:miter lim="800000"/>
            <a:headEnd/>
            <a:tailEnd/>
          </a:ln>
        </p:spPr>
        <p:txBody>
          <a:bodyPr wrap="none" lIns="0" tIns="0" rIns="0" bIns="0">
            <a:spAutoFit/>
          </a:bodyPr>
          <a:lstStyle/>
          <a:p>
            <a:r>
              <a:rPr lang="en-US" sz="600" b="1">
                <a:solidFill>
                  <a:srgbClr val="000000"/>
                </a:solidFill>
              </a:rPr>
              <a:t>20,000</a:t>
            </a:r>
            <a:endParaRPr lang="en-US" sz="600" b="1"/>
          </a:p>
        </p:txBody>
      </p:sp>
      <p:sp>
        <p:nvSpPr>
          <p:cNvPr id="59405" name="Rectangle 11"/>
          <p:cNvSpPr>
            <a:spLocks noChangeArrowheads="1"/>
          </p:cNvSpPr>
          <p:nvPr/>
        </p:nvSpPr>
        <p:spPr bwMode="auto">
          <a:xfrm>
            <a:off x="2444750" y="6037263"/>
            <a:ext cx="93663" cy="92075"/>
          </a:xfrm>
          <a:prstGeom prst="rect">
            <a:avLst/>
          </a:prstGeom>
          <a:noFill/>
          <a:ln w="9525">
            <a:noFill/>
            <a:miter lim="800000"/>
            <a:headEnd/>
            <a:tailEnd/>
          </a:ln>
        </p:spPr>
        <p:txBody>
          <a:bodyPr wrap="none" lIns="0" tIns="0" rIns="0" bIns="0">
            <a:spAutoFit/>
          </a:bodyPr>
          <a:lstStyle/>
          <a:p>
            <a:r>
              <a:rPr lang="en-US" sz="600" b="1">
                <a:solidFill>
                  <a:srgbClr val="000000"/>
                </a:solidFill>
              </a:rPr>
              <a:t>(c)</a:t>
            </a:r>
            <a:endParaRPr lang="en-US" sz="600" b="1"/>
          </a:p>
        </p:txBody>
      </p:sp>
      <p:sp>
        <p:nvSpPr>
          <p:cNvPr id="59406" name="Rectangle 12"/>
          <p:cNvSpPr>
            <a:spLocks noChangeArrowheads="1"/>
          </p:cNvSpPr>
          <p:nvPr/>
        </p:nvSpPr>
        <p:spPr bwMode="auto">
          <a:xfrm>
            <a:off x="2444750" y="4897438"/>
            <a:ext cx="96838" cy="92075"/>
          </a:xfrm>
          <a:prstGeom prst="rect">
            <a:avLst/>
          </a:prstGeom>
          <a:noFill/>
          <a:ln w="9525">
            <a:noFill/>
            <a:miter lim="800000"/>
            <a:headEnd/>
            <a:tailEnd/>
          </a:ln>
        </p:spPr>
        <p:txBody>
          <a:bodyPr wrap="none" lIns="0" tIns="0" rIns="0" bIns="0">
            <a:spAutoFit/>
          </a:bodyPr>
          <a:lstStyle/>
          <a:p>
            <a:r>
              <a:rPr lang="en-US" sz="600" b="1">
                <a:solidFill>
                  <a:srgbClr val="000000"/>
                </a:solidFill>
              </a:rPr>
              <a:t>(b)</a:t>
            </a:r>
            <a:endParaRPr lang="en-US" sz="600" b="1"/>
          </a:p>
        </p:txBody>
      </p:sp>
      <p:sp>
        <p:nvSpPr>
          <p:cNvPr id="59407" name="Rectangle 13"/>
          <p:cNvSpPr>
            <a:spLocks noChangeArrowheads="1"/>
          </p:cNvSpPr>
          <p:nvPr/>
        </p:nvSpPr>
        <p:spPr bwMode="auto">
          <a:xfrm>
            <a:off x="2444750" y="3046413"/>
            <a:ext cx="93663" cy="92075"/>
          </a:xfrm>
          <a:prstGeom prst="rect">
            <a:avLst/>
          </a:prstGeom>
          <a:noFill/>
          <a:ln w="9525">
            <a:noFill/>
            <a:miter lim="800000"/>
            <a:headEnd/>
            <a:tailEnd/>
          </a:ln>
        </p:spPr>
        <p:txBody>
          <a:bodyPr wrap="none" lIns="0" tIns="0" rIns="0" bIns="0">
            <a:spAutoFit/>
          </a:bodyPr>
          <a:lstStyle/>
          <a:p>
            <a:r>
              <a:rPr lang="en-US" sz="600" b="1">
                <a:solidFill>
                  <a:srgbClr val="000000"/>
                </a:solidFill>
              </a:rPr>
              <a:t>(a)</a:t>
            </a:r>
            <a:endParaRPr lang="en-US" sz="600" b="1"/>
          </a:p>
        </p:txBody>
      </p:sp>
      <p:sp>
        <p:nvSpPr>
          <p:cNvPr id="59408" name="Rectangle 14"/>
          <p:cNvSpPr>
            <a:spLocks noChangeArrowheads="1"/>
          </p:cNvSpPr>
          <p:nvPr/>
        </p:nvSpPr>
        <p:spPr bwMode="auto">
          <a:xfrm>
            <a:off x="4637088" y="5975350"/>
            <a:ext cx="192087" cy="92075"/>
          </a:xfrm>
          <a:prstGeom prst="rect">
            <a:avLst/>
          </a:prstGeom>
          <a:noFill/>
          <a:ln w="9525">
            <a:noFill/>
            <a:miter lim="800000"/>
            <a:headEnd/>
            <a:tailEnd/>
          </a:ln>
        </p:spPr>
        <p:txBody>
          <a:bodyPr wrap="none" lIns="0" tIns="0" rIns="0" bIns="0">
            <a:spAutoFit/>
          </a:bodyPr>
          <a:lstStyle/>
          <a:p>
            <a:r>
              <a:rPr lang="en-US" sz="600" b="1">
                <a:solidFill>
                  <a:srgbClr val="000000"/>
                </a:solidFill>
              </a:rPr>
              <a:t>5,000</a:t>
            </a:r>
            <a:endParaRPr lang="en-US" sz="600" b="1"/>
          </a:p>
        </p:txBody>
      </p:sp>
      <p:sp>
        <p:nvSpPr>
          <p:cNvPr id="59409" name="Rectangle 15"/>
          <p:cNvSpPr>
            <a:spLocks noChangeArrowheads="1"/>
          </p:cNvSpPr>
          <p:nvPr/>
        </p:nvSpPr>
        <p:spPr bwMode="auto">
          <a:xfrm>
            <a:off x="5245100" y="5981700"/>
            <a:ext cx="192088" cy="92075"/>
          </a:xfrm>
          <a:prstGeom prst="rect">
            <a:avLst/>
          </a:prstGeom>
          <a:noFill/>
          <a:ln w="9525">
            <a:noFill/>
            <a:miter lim="800000"/>
            <a:headEnd/>
            <a:tailEnd/>
          </a:ln>
        </p:spPr>
        <p:txBody>
          <a:bodyPr wrap="none" lIns="0" tIns="0" rIns="0" bIns="0">
            <a:spAutoFit/>
          </a:bodyPr>
          <a:lstStyle/>
          <a:p>
            <a:r>
              <a:rPr lang="en-US" sz="600" b="1">
                <a:solidFill>
                  <a:srgbClr val="000000"/>
                </a:solidFill>
              </a:rPr>
              <a:t>1,000</a:t>
            </a:r>
            <a:endParaRPr lang="en-US" sz="600" b="1"/>
          </a:p>
        </p:txBody>
      </p:sp>
      <p:sp>
        <p:nvSpPr>
          <p:cNvPr id="59410" name="Rectangle 16"/>
          <p:cNvSpPr>
            <a:spLocks noChangeArrowheads="1"/>
          </p:cNvSpPr>
          <p:nvPr/>
        </p:nvSpPr>
        <p:spPr bwMode="auto">
          <a:xfrm>
            <a:off x="5702300" y="5981700"/>
            <a:ext cx="128588" cy="92075"/>
          </a:xfrm>
          <a:prstGeom prst="rect">
            <a:avLst/>
          </a:prstGeom>
          <a:noFill/>
          <a:ln w="9525">
            <a:noFill/>
            <a:miter lim="800000"/>
            <a:headEnd/>
            <a:tailEnd/>
          </a:ln>
        </p:spPr>
        <p:txBody>
          <a:bodyPr wrap="none" lIns="0" tIns="0" rIns="0" bIns="0">
            <a:spAutoFit/>
          </a:bodyPr>
          <a:lstStyle/>
          <a:p>
            <a:r>
              <a:rPr lang="en-US" sz="600" b="1">
                <a:solidFill>
                  <a:srgbClr val="000000"/>
                </a:solidFill>
              </a:rPr>
              <a:t>500</a:t>
            </a:r>
            <a:endParaRPr lang="en-US" sz="600" b="1"/>
          </a:p>
        </p:txBody>
      </p:sp>
      <p:sp>
        <p:nvSpPr>
          <p:cNvPr id="59411" name="Rectangle 17"/>
          <p:cNvSpPr>
            <a:spLocks noChangeArrowheads="1"/>
          </p:cNvSpPr>
          <p:nvPr/>
        </p:nvSpPr>
        <p:spPr bwMode="auto">
          <a:xfrm>
            <a:off x="6046788" y="5978525"/>
            <a:ext cx="242887" cy="92075"/>
          </a:xfrm>
          <a:prstGeom prst="rect">
            <a:avLst/>
          </a:prstGeom>
          <a:noFill/>
          <a:ln w="9525">
            <a:noFill/>
            <a:miter lim="800000"/>
            <a:headEnd/>
            <a:tailEnd/>
          </a:ln>
        </p:spPr>
        <p:txBody>
          <a:bodyPr wrap="none" lIns="0" tIns="0" rIns="0" bIns="0">
            <a:spAutoFit/>
          </a:bodyPr>
          <a:lstStyle/>
          <a:p>
            <a:r>
              <a:rPr lang="en-US" sz="600" b="1">
                <a:solidFill>
                  <a:srgbClr val="000000"/>
                </a:solidFill>
              </a:rPr>
              <a:t>200 Hz</a:t>
            </a:r>
            <a:endParaRPr lang="en-US" sz="600" b="1"/>
          </a:p>
        </p:txBody>
      </p:sp>
      <p:sp>
        <p:nvSpPr>
          <p:cNvPr id="59412" name="Freeform 18"/>
          <p:cNvSpPr>
            <a:spLocks/>
          </p:cNvSpPr>
          <p:nvPr/>
        </p:nvSpPr>
        <p:spPr bwMode="auto">
          <a:xfrm>
            <a:off x="3003550" y="1527175"/>
            <a:ext cx="457200" cy="657225"/>
          </a:xfrm>
          <a:custGeom>
            <a:avLst/>
            <a:gdLst>
              <a:gd name="T0" fmla="*/ 0 w 361"/>
              <a:gd name="T1" fmla="*/ 2147483647 h 519"/>
              <a:gd name="T2" fmla="*/ 2147483647 w 361"/>
              <a:gd name="T3" fmla="*/ 0 h 519"/>
              <a:gd name="T4" fmla="*/ 2147483647 w 361"/>
              <a:gd name="T5" fmla="*/ 0 h 519"/>
              <a:gd name="T6" fmla="*/ 0 60000 65536"/>
              <a:gd name="T7" fmla="*/ 0 60000 65536"/>
              <a:gd name="T8" fmla="*/ 0 60000 65536"/>
              <a:gd name="T9" fmla="*/ 0 w 361"/>
              <a:gd name="T10" fmla="*/ 0 h 519"/>
              <a:gd name="T11" fmla="*/ 361 w 361"/>
              <a:gd name="T12" fmla="*/ 519 h 519"/>
            </a:gdLst>
            <a:ahLst/>
            <a:cxnLst>
              <a:cxn ang="T6">
                <a:pos x="T0" y="T1"/>
              </a:cxn>
              <a:cxn ang="T7">
                <a:pos x="T2" y="T3"/>
              </a:cxn>
              <a:cxn ang="T8">
                <a:pos x="T4" y="T5"/>
              </a:cxn>
            </a:cxnLst>
            <a:rect l="T9" t="T10" r="T11" b="T12"/>
            <a:pathLst>
              <a:path w="361" h="519">
                <a:moveTo>
                  <a:pt x="0" y="519"/>
                </a:moveTo>
                <a:lnTo>
                  <a:pt x="268" y="0"/>
                </a:lnTo>
                <a:lnTo>
                  <a:pt x="361"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59413" name="Freeform 19"/>
          <p:cNvSpPr>
            <a:spLocks/>
          </p:cNvSpPr>
          <p:nvPr/>
        </p:nvSpPr>
        <p:spPr bwMode="auto">
          <a:xfrm>
            <a:off x="3490913" y="1716088"/>
            <a:ext cx="320675" cy="498475"/>
          </a:xfrm>
          <a:custGeom>
            <a:avLst/>
            <a:gdLst>
              <a:gd name="T0" fmla="*/ 0 w 253"/>
              <a:gd name="T1" fmla="*/ 2147483647 h 393"/>
              <a:gd name="T2" fmla="*/ 2147483647 w 253"/>
              <a:gd name="T3" fmla="*/ 0 h 393"/>
              <a:gd name="T4" fmla="*/ 2147483647 w 253"/>
              <a:gd name="T5" fmla="*/ 0 h 393"/>
              <a:gd name="T6" fmla="*/ 0 60000 65536"/>
              <a:gd name="T7" fmla="*/ 0 60000 65536"/>
              <a:gd name="T8" fmla="*/ 0 60000 65536"/>
              <a:gd name="T9" fmla="*/ 0 w 253"/>
              <a:gd name="T10" fmla="*/ 0 h 393"/>
              <a:gd name="T11" fmla="*/ 253 w 253"/>
              <a:gd name="T12" fmla="*/ 393 h 393"/>
            </a:gdLst>
            <a:ahLst/>
            <a:cxnLst>
              <a:cxn ang="T6">
                <a:pos x="T0" y="T1"/>
              </a:cxn>
              <a:cxn ang="T7">
                <a:pos x="T2" y="T3"/>
              </a:cxn>
              <a:cxn ang="T8">
                <a:pos x="T4" y="T5"/>
              </a:cxn>
            </a:cxnLst>
            <a:rect l="T9" t="T10" r="T11" b="T12"/>
            <a:pathLst>
              <a:path w="253" h="393">
                <a:moveTo>
                  <a:pt x="0" y="393"/>
                </a:moveTo>
                <a:lnTo>
                  <a:pt x="165" y="0"/>
                </a:lnTo>
                <a:lnTo>
                  <a:pt x="253"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59414" name="Freeform 20"/>
          <p:cNvSpPr>
            <a:spLocks/>
          </p:cNvSpPr>
          <p:nvPr/>
        </p:nvSpPr>
        <p:spPr bwMode="auto">
          <a:xfrm>
            <a:off x="4921250" y="1712913"/>
            <a:ext cx="320675" cy="498475"/>
          </a:xfrm>
          <a:custGeom>
            <a:avLst/>
            <a:gdLst>
              <a:gd name="T0" fmla="*/ 0 w 253"/>
              <a:gd name="T1" fmla="*/ 2147483647 h 394"/>
              <a:gd name="T2" fmla="*/ 2147483647 w 253"/>
              <a:gd name="T3" fmla="*/ 0 h 394"/>
              <a:gd name="T4" fmla="*/ 2147483647 w 253"/>
              <a:gd name="T5" fmla="*/ 0 h 394"/>
              <a:gd name="T6" fmla="*/ 0 60000 65536"/>
              <a:gd name="T7" fmla="*/ 0 60000 65536"/>
              <a:gd name="T8" fmla="*/ 0 60000 65536"/>
              <a:gd name="T9" fmla="*/ 0 w 253"/>
              <a:gd name="T10" fmla="*/ 0 h 394"/>
              <a:gd name="T11" fmla="*/ 253 w 253"/>
              <a:gd name="T12" fmla="*/ 394 h 394"/>
            </a:gdLst>
            <a:ahLst/>
            <a:cxnLst>
              <a:cxn ang="T6">
                <a:pos x="T0" y="T1"/>
              </a:cxn>
              <a:cxn ang="T7">
                <a:pos x="T2" y="T3"/>
              </a:cxn>
              <a:cxn ang="T8">
                <a:pos x="T4" y="T5"/>
              </a:cxn>
            </a:cxnLst>
            <a:rect l="T9" t="T10" r="T11" b="T12"/>
            <a:pathLst>
              <a:path w="253" h="394">
                <a:moveTo>
                  <a:pt x="0" y="394"/>
                </a:moveTo>
                <a:lnTo>
                  <a:pt x="165" y="0"/>
                </a:lnTo>
                <a:lnTo>
                  <a:pt x="253"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59415" name="Freeform 21"/>
          <p:cNvSpPr>
            <a:spLocks/>
          </p:cNvSpPr>
          <p:nvPr/>
        </p:nvSpPr>
        <p:spPr bwMode="auto">
          <a:xfrm>
            <a:off x="4994275" y="1870075"/>
            <a:ext cx="401638" cy="698500"/>
          </a:xfrm>
          <a:custGeom>
            <a:avLst/>
            <a:gdLst>
              <a:gd name="T0" fmla="*/ 0 w 318"/>
              <a:gd name="T1" fmla="*/ 2147483647 h 552"/>
              <a:gd name="T2" fmla="*/ 2147483647 w 318"/>
              <a:gd name="T3" fmla="*/ 0 h 552"/>
              <a:gd name="T4" fmla="*/ 2147483647 w 318"/>
              <a:gd name="T5" fmla="*/ 0 h 552"/>
              <a:gd name="T6" fmla="*/ 0 60000 65536"/>
              <a:gd name="T7" fmla="*/ 0 60000 65536"/>
              <a:gd name="T8" fmla="*/ 0 60000 65536"/>
              <a:gd name="T9" fmla="*/ 0 w 318"/>
              <a:gd name="T10" fmla="*/ 0 h 552"/>
              <a:gd name="T11" fmla="*/ 318 w 318"/>
              <a:gd name="T12" fmla="*/ 552 h 552"/>
            </a:gdLst>
            <a:ahLst/>
            <a:cxnLst>
              <a:cxn ang="T6">
                <a:pos x="T0" y="T1"/>
              </a:cxn>
              <a:cxn ang="T7">
                <a:pos x="T2" y="T3"/>
              </a:cxn>
              <a:cxn ang="T8">
                <a:pos x="T4" y="T5"/>
              </a:cxn>
            </a:cxnLst>
            <a:rect l="T9" t="T10" r="T11" b="T12"/>
            <a:pathLst>
              <a:path w="318" h="552">
                <a:moveTo>
                  <a:pt x="0" y="552"/>
                </a:moveTo>
                <a:lnTo>
                  <a:pt x="229" y="0"/>
                </a:lnTo>
                <a:lnTo>
                  <a:pt x="318"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59416" name="Freeform 22"/>
          <p:cNvSpPr>
            <a:spLocks/>
          </p:cNvSpPr>
          <p:nvPr/>
        </p:nvSpPr>
        <p:spPr bwMode="auto">
          <a:xfrm>
            <a:off x="5853113" y="1897063"/>
            <a:ext cx="317500" cy="493712"/>
          </a:xfrm>
          <a:custGeom>
            <a:avLst/>
            <a:gdLst>
              <a:gd name="T0" fmla="*/ 0 w 251"/>
              <a:gd name="T1" fmla="*/ 2147483647 h 389"/>
              <a:gd name="T2" fmla="*/ 2147483647 w 251"/>
              <a:gd name="T3" fmla="*/ 0 h 389"/>
              <a:gd name="T4" fmla="*/ 2147483647 w 251"/>
              <a:gd name="T5" fmla="*/ 0 h 389"/>
              <a:gd name="T6" fmla="*/ 0 60000 65536"/>
              <a:gd name="T7" fmla="*/ 0 60000 65536"/>
              <a:gd name="T8" fmla="*/ 0 60000 65536"/>
              <a:gd name="T9" fmla="*/ 0 w 251"/>
              <a:gd name="T10" fmla="*/ 0 h 389"/>
              <a:gd name="T11" fmla="*/ 251 w 251"/>
              <a:gd name="T12" fmla="*/ 389 h 389"/>
            </a:gdLst>
            <a:ahLst/>
            <a:cxnLst>
              <a:cxn ang="T6">
                <a:pos x="T0" y="T1"/>
              </a:cxn>
              <a:cxn ang="T7">
                <a:pos x="T2" y="T3"/>
              </a:cxn>
              <a:cxn ang="T8">
                <a:pos x="T4" y="T5"/>
              </a:cxn>
            </a:cxnLst>
            <a:rect l="T9" t="T10" r="T11" b="T12"/>
            <a:pathLst>
              <a:path w="251" h="389">
                <a:moveTo>
                  <a:pt x="0" y="389"/>
                </a:moveTo>
                <a:lnTo>
                  <a:pt x="161" y="0"/>
                </a:lnTo>
                <a:lnTo>
                  <a:pt x="251"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59417" name="Freeform 23"/>
          <p:cNvSpPr>
            <a:spLocks/>
          </p:cNvSpPr>
          <p:nvPr/>
        </p:nvSpPr>
        <p:spPr bwMode="auto">
          <a:xfrm>
            <a:off x="6016625" y="2420938"/>
            <a:ext cx="271463" cy="388937"/>
          </a:xfrm>
          <a:custGeom>
            <a:avLst/>
            <a:gdLst>
              <a:gd name="T0" fmla="*/ 2147483647 w 215"/>
              <a:gd name="T1" fmla="*/ 0 h 307"/>
              <a:gd name="T2" fmla="*/ 2147483647 w 215"/>
              <a:gd name="T3" fmla="*/ 2147483647 h 307"/>
              <a:gd name="T4" fmla="*/ 0 w 215"/>
              <a:gd name="T5" fmla="*/ 2147483647 h 307"/>
              <a:gd name="T6" fmla="*/ 0 60000 65536"/>
              <a:gd name="T7" fmla="*/ 0 60000 65536"/>
              <a:gd name="T8" fmla="*/ 0 60000 65536"/>
              <a:gd name="T9" fmla="*/ 0 w 215"/>
              <a:gd name="T10" fmla="*/ 0 h 307"/>
              <a:gd name="T11" fmla="*/ 215 w 215"/>
              <a:gd name="T12" fmla="*/ 307 h 307"/>
            </a:gdLst>
            <a:ahLst/>
            <a:cxnLst>
              <a:cxn ang="T6">
                <a:pos x="T0" y="T1"/>
              </a:cxn>
              <a:cxn ang="T7">
                <a:pos x="T2" y="T3"/>
              </a:cxn>
              <a:cxn ang="T8">
                <a:pos x="T4" y="T5"/>
              </a:cxn>
            </a:cxnLst>
            <a:rect l="T9" t="T10" r="T11" b="T12"/>
            <a:pathLst>
              <a:path w="215" h="307">
                <a:moveTo>
                  <a:pt x="215" y="0"/>
                </a:moveTo>
                <a:lnTo>
                  <a:pt x="88" y="307"/>
                </a:lnTo>
                <a:lnTo>
                  <a:pt x="0" y="307"/>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59418" name="Freeform 24"/>
          <p:cNvSpPr>
            <a:spLocks/>
          </p:cNvSpPr>
          <p:nvPr/>
        </p:nvSpPr>
        <p:spPr bwMode="auto">
          <a:xfrm>
            <a:off x="5027613" y="2459038"/>
            <a:ext cx="257175" cy="350837"/>
          </a:xfrm>
          <a:custGeom>
            <a:avLst/>
            <a:gdLst>
              <a:gd name="T0" fmla="*/ 2147483647 w 203"/>
              <a:gd name="T1" fmla="*/ 0 h 276"/>
              <a:gd name="T2" fmla="*/ 2147483647 w 203"/>
              <a:gd name="T3" fmla="*/ 2147483647 h 276"/>
              <a:gd name="T4" fmla="*/ 0 w 203"/>
              <a:gd name="T5" fmla="*/ 2147483647 h 276"/>
              <a:gd name="T6" fmla="*/ 0 60000 65536"/>
              <a:gd name="T7" fmla="*/ 0 60000 65536"/>
              <a:gd name="T8" fmla="*/ 0 60000 65536"/>
              <a:gd name="T9" fmla="*/ 0 w 203"/>
              <a:gd name="T10" fmla="*/ 0 h 276"/>
              <a:gd name="T11" fmla="*/ 203 w 203"/>
              <a:gd name="T12" fmla="*/ 276 h 276"/>
            </a:gdLst>
            <a:ahLst/>
            <a:cxnLst>
              <a:cxn ang="T6">
                <a:pos x="T0" y="T1"/>
              </a:cxn>
              <a:cxn ang="T7">
                <a:pos x="T2" y="T3"/>
              </a:cxn>
              <a:cxn ang="T8">
                <a:pos x="T4" y="T5"/>
              </a:cxn>
            </a:cxnLst>
            <a:rect l="T9" t="T10" r="T11" b="T12"/>
            <a:pathLst>
              <a:path w="203" h="276">
                <a:moveTo>
                  <a:pt x="203" y="0"/>
                </a:moveTo>
                <a:lnTo>
                  <a:pt x="90" y="276"/>
                </a:lnTo>
                <a:lnTo>
                  <a:pt x="0" y="276"/>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59419" name="Freeform 25"/>
          <p:cNvSpPr>
            <a:spLocks/>
          </p:cNvSpPr>
          <p:nvPr/>
        </p:nvSpPr>
        <p:spPr bwMode="auto">
          <a:xfrm>
            <a:off x="3671888" y="2662238"/>
            <a:ext cx="384175" cy="144462"/>
          </a:xfrm>
          <a:custGeom>
            <a:avLst/>
            <a:gdLst>
              <a:gd name="T0" fmla="*/ 0 w 303"/>
              <a:gd name="T1" fmla="*/ 0 h 114"/>
              <a:gd name="T2" fmla="*/ 2147483647 w 303"/>
              <a:gd name="T3" fmla="*/ 2147483647 h 114"/>
              <a:gd name="T4" fmla="*/ 2147483647 w 303"/>
              <a:gd name="T5" fmla="*/ 2147483647 h 114"/>
              <a:gd name="T6" fmla="*/ 0 60000 65536"/>
              <a:gd name="T7" fmla="*/ 0 60000 65536"/>
              <a:gd name="T8" fmla="*/ 0 60000 65536"/>
              <a:gd name="T9" fmla="*/ 0 w 303"/>
              <a:gd name="T10" fmla="*/ 0 h 114"/>
              <a:gd name="T11" fmla="*/ 303 w 303"/>
              <a:gd name="T12" fmla="*/ 114 h 114"/>
            </a:gdLst>
            <a:ahLst/>
            <a:cxnLst>
              <a:cxn ang="T6">
                <a:pos x="T0" y="T1"/>
              </a:cxn>
              <a:cxn ang="T7">
                <a:pos x="T2" y="T3"/>
              </a:cxn>
              <a:cxn ang="T8">
                <a:pos x="T4" y="T5"/>
              </a:cxn>
            </a:cxnLst>
            <a:rect l="T9" t="T10" r="T11" b="T12"/>
            <a:pathLst>
              <a:path w="303" h="114">
                <a:moveTo>
                  <a:pt x="0" y="0"/>
                </a:moveTo>
                <a:lnTo>
                  <a:pt x="208" y="114"/>
                </a:lnTo>
                <a:lnTo>
                  <a:pt x="303" y="114"/>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59420" name="Text Box 26"/>
          <p:cNvSpPr txBox="1">
            <a:spLocks noChangeArrowheads="1"/>
          </p:cNvSpPr>
          <p:nvPr/>
        </p:nvSpPr>
        <p:spPr bwMode="auto">
          <a:xfrm>
            <a:off x="6188075" y="1843088"/>
            <a:ext cx="419100" cy="184150"/>
          </a:xfrm>
          <a:prstGeom prst="rect">
            <a:avLst/>
          </a:prstGeom>
          <a:noFill/>
          <a:ln w="9525">
            <a:noFill/>
            <a:miter lim="800000"/>
            <a:headEnd/>
            <a:tailEnd/>
          </a:ln>
        </p:spPr>
        <p:txBody>
          <a:bodyPr wrap="none" lIns="0" tIns="0" bIns="0">
            <a:spAutoFit/>
          </a:bodyPr>
          <a:lstStyle/>
          <a:p>
            <a:r>
              <a:rPr lang="en-US" sz="600" b="1"/>
              <a:t>Cochlear</a:t>
            </a:r>
          </a:p>
          <a:p>
            <a:r>
              <a:rPr lang="en-US" sz="600" b="1"/>
              <a:t>duct</a:t>
            </a:r>
          </a:p>
        </p:txBody>
      </p:sp>
      <p:sp>
        <p:nvSpPr>
          <p:cNvPr id="59421" name="Text Box 27"/>
          <p:cNvSpPr txBox="1">
            <a:spLocks noChangeArrowheads="1"/>
          </p:cNvSpPr>
          <p:nvPr/>
        </p:nvSpPr>
        <p:spPr bwMode="auto">
          <a:xfrm>
            <a:off x="4692650" y="2751138"/>
            <a:ext cx="479425" cy="276225"/>
          </a:xfrm>
          <a:prstGeom prst="rect">
            <a:avLst/>
          </a:prstGeom>
          <a:noFill/>
          <a:ln w="9525">
            <a:noFill/>
            <a:miter lim="800000"/>
            <a:headEnd/>
            <a:tailEnd/>
          </a:ln>
        </p:spPr>
        <p:txBody>
          <a:bodyPr wrap="none" lIns="0" tIns="0" bIns="0">
            <a:spAutoFit/>
          </a:bodyPr>
          <a:lstStyle/>
          <a:p>
            <a:r>
              <a:rPr lang="en-US" sz="600" b="1"/>
              <a:t>Basilar</a:t>
            </a:r>
          </a:p>
          <a:p>
            <a:r>
              <a:rPr lang="en-US" sz="600" b="1"/>
              <a:t>membrane</a:t>
            </a:r>
          </a:p>
          <a:p>
            <a:r>
              <a:rPr lang="en-US" sz="600" b="1"/>
              <a:t>(vibrating)</a:t>
            </a:r>
          </a:p>
        </p:txBody>
      </p:sp>
      <p:sp>
        <p:nvSpPr>
          <p:cNvPr id="59422" name="Text Box 28"/>
          <p:cNvSpPr txBox="1">
            <a:spLocks noChangeArrowheads="1"/>
          </p:cNvSpPr>
          <p:nvPr/>
        </p:nvSpPr>
        <p:spPr bwMode="auto">
          <a:xfrm>
            <a:off x="4078288" y="2751138"/>
            <a:ext cx="482600" cy="276225"/>
          </a:xfrm>
          <a:prstGeom prst="rect">
            <a:avLst/>
          </a:prstGeom>
          <a:noFill/>
          <a:ln w="9525">
            <a:noFill/>
            <a:miter lim="800000"/>
            <a:headEnd/>
            <a:tailEnd/>
          </a:ln>
        </p:spPr>
        <p:txBody>
          <a:bodyPr wrap="none" lIns="0" tIns="0" bIns="0">
            <a:spAutoFit/>
          </a:bodyPr>
          <a:lstStyle/>
          <a:p>
            <a:r>
              <a:rPr lang="en-US" sz="600" b="1"/>
              <a:t>Secondary</a:t>
            </a:r>
          </a:p>
          <a:p>
            <a:r>
              <a:rPr lang="en-US" sz="600" b="1"/>
              <a:t>tympanic</a:t>
            </a:r>
          </a:p>
          <a:p>
            <a:r>
              <a:rPr lang="en-US" sz="600" b="1"/>
              <a:t>membrane</a:t>
            </a:r>
          </a:p>
        </p:txBody>
      </p:sp>
      <p:sp>
        <p:nvSpPr>
          <p:cNvPr id="59423" name="Text Box 29"/>
          <p:cNvSpPr txBox="1">
            <a:spLocks noChangeArrowheads="1"/>
          </p:cNvSpPr>
          <p:nvPr/>
        </p:nvSpPr>
        <p:spPr bwMode="auto">
          <a:xfrm>
            <a:off x="2635250" y="3522663"/>
            <a:ext cx="881063" cy="184150"/>
          </a:xfrm>
          <a:prstGeom prst="rect">
            <a:avLst/>
          </a:prstGeom>
          <a:noFill/>
          <a:ln w="9525">
            <a:noFill/>
            <a:miter lim="800000"/>
            <a:headEnd/>
            <a:tailEnd/>
          </a:ln>
        </p:spPr>
        <p:txBody>
          <a:bodyPr wrap="none" lIns="0" tIns="0" bIns="0">
            <a:spAutoFit/>
          </a:bodyPr>
          <a:lstStyle/>
          <a:p>
            <a:r>
              <a:rPr lang="en-US" sz="600" b="1"/>
              <a:t>Low-frequency sound</a:t>
            </a:r>
          </a:p>
          <a:p>
            <a:r>
              <a:rPr lang="en-US" sz="600" b="1"/>
              <a:t>(20–800 Hz)</a:t>
            </a:r>
          </a:p>
        </p:txBody>
      </p:sp>
      <p:sp>
        <p:nvSpPr>
          <p:cNvPr id="59424" name="Text Box 30"/>
          <p:cNvSpPr txBox="1">
            <a:spLocks noChangeArrowheads="1"/>
          </p:cNvSpPr>
          <p:nvPr/>
        </p:nvSpPr>
        <p:spPr bwMode="auto">
          <a:xfrm>
            <a:off x="2635250" y="4029075"/>
            <a:ext cx="1017588" cy="184150"/>
          </a:xfrm>
          <a:prstGeom prst="rect">
            <a:avLst/>
          </a:prstGeom>
          <a:noFill/>
          <a:ln w="9525">
            <a:noFill/>
            <a:miter lim="800000"/>
            <a:headEnd/>
            <a:tailEnd/>
          </a:ln>
        </p:spPr>
        <p:txBody>
          <a:bodyPr wrap="none" lIns="0" tIns="0" bIns="0">
            <a:spAutoFit/>
          </a:bodyPr>
          <a:lstStyle/>
          <a:p>
            <a:r>
              <a:rPr lang="en-US" sz="600" b="1"/>
              <a:t>Medium-frequency sound</a:t>
            </a:r>
          </a:p>
          <a:p>
            <a:r>
              <a:rPr lang="en-US" sz="600" b="1"/>
              <a:t>(1,500–4,000 Hz)</a:t>
            </a:r>
          </a:p>
        </p:txBody>
      </p:sp>
      <p:sp>
        <p:nvSpPr>
          <p:cNvPr id="59425" name="Text Box 31"/>
          <p:cNvSpPr txBox="1">
            <a:spLocks noChangeArrowheads="1"/>
          </p:cNvSpPr>
          <p:nvPr/>
        </p:nvSpPr>
        <p:spPr bwMode="auto">
          <a:xfrm>
            <a:off x="2635250" y="4549775"/>
            <a:ext cx="898525" cy="184150"/>
          </a:xfrm>
          <a:prstGeom prst="rect">
            <a:avLst/>
          </a:prstGeom>
          <a:noFill/>
          <a:ln w="9525">
            <a:noFill/>
            <a:miter lim="800000"/>
            <a:headEnd/>
            <a:tailEnd/>
          </a:ln>
        </p:spPr>
        <p:txBody>
          <a:bodyPr wrap="none" lIns="0" tIns="0" bIns="0">
            <a:spAutoFit/>
          </a:bodyPr>
          <a:lstStyle/>
          <a:p>
            <a:r>
              <a:rPr lang="en-US" sz="600" b="1"/>
              <a:t>High-frequency sound</a:t>
            </a:r>
          </a:p>
          <a:p>
            <a:r>
              <a:rPr lang="en-US" sz="600" b="1"/>
              <a:t>(7,000–20,000 Hz)</a:t>
            </a:r>
          </a:p>
        </p:txBody>
      </p:sp>
      <p:sp>
        <p:nvSpPr>
          <p:cNvPr id="59426" name="Text Box 32"/>
          <p:cNvSpPr txBox="1">
            <a:spLocks noChangeArrowheads="1"/>
          </p:cNvSpPr>
          <p:nvPr/>
        </p:nvSpPr>
        <p:spPr bwMode="auto">
          <a:xfrm>
            <a:off x="3154363" y="5454650"/>
            <a:ext cx="569912" cy="184150"/>
          </a:xfrm>
          <a:prstGeom prst="rect">
            <a:avLst/>
          </a:prstGeom>
          <a:noFill/>
          <a:ln w="9525">
            <a:noFill/>
            <a:miter lim="800000"/>
            <a:headEnd/>
            <a:tailEnd/>
          </a:ln>
        </p:spPr>
        <p:txBody>
          <a:bodyPr wrap="none" lIns="0" tIns="0" bIns="0">
            <a:spAutoFit/>
          </a:bodyPr>
          <a:lstStyle/>
          <a:p>
            <a:r>
              <a:rPr lang="en-US" sz="600" b="1"/>
              <a:t>Proximal end</a:t>
            </a:r>
          </a:p>
          <a:p>
            <a:r>
              <a:rPr lang="en-US" sz="600" b="1"/>
              <a:t>(attached)</a:t>
            </a:r>
          </a:p>
        </p:txBody>
      </p:sp>
      <p:sp>
        <p:nvSpPr>
          <p:cNvPr id="59427" name="Text Box 33"/>
          <p:cNvSpPr txBox="1">
            <a:spLocks noChangeArrowheads="1"/>
          </p:cNvSpPr>
          <p:nvPr/>
        </p:nvSpPr>
        <p:spPr bwMode="auto">
          <a:xfrm>
            <a:off x="6342063" y="5459413"/>
            <a:ext cx="455612" cy="184150"/>
          </a:xfrm>
          <a:prstGeom prst="rect">
            <a:avLst/>
          </a:prstGeom>
          <a:noFill/>
          <a:ln w="9525">
            <a:noFill/>
            <a:miter lim="800000"/>
            <a:headEnd/>
            <a:tailEnd/>
          </a:ln>
        </p:spPr>
        <p:txBody>
          <a:bodyPr wrap="none" lIns="0" tIns="0" bIns="0">
            <a:spAutoFit/>
          </a:bodyPr>
          <a:lstStyle/>
          <a:p>
            <a:r>
              <a:rPr lang="en-US" sz="600" b="1"/>
              <a:t>Distal end</a:t>
            </a:r>
          </a:p>
          <a:p>
            <a:r>
              <a:rPr lang="en-US" sz="600" b="1"/>
              <a:t>(free)</a:t>
            </a:r>
          </a:p>
        </p:txBody>
      </p:sp>
      <p:sp>
        <p:nvSpPr>
          <p:cNvPr id="59428" name="TextBox 24"/>
          <p:cNvSpPr txBox="1">
            <a:spLocks noChangeArrowheads="1"/>
          </p:cNvSpPr>
          <p:nvPr/>
        </p:nvSpPr>
        <p:spPr bwMode="auto">
          <a:xfrm>
            <a:off x="2276475" y="1069975"/>
            <a:ext cx="4567238" cy="198438"/>
          </a:xfrm>
          <a:prstGeom prst="rect">
            <a:avLst/>
          </a:prstGeom>
          <a:noFill/>
          <a:ln w="9525">
            <a:noFill/>
            <a:miter lim="800000"/>
            <a:headEnd/>
            <a:tailEnd/>
          </a:ln>
        </p:spPr>
        <p:txBody>
          <a:bodyPr>
            <a:spAutoFit/>
          </a:bodyPr>
          <a:lstStyle/>
          <a:p>
            <a:pPr algn="ctr"/>
            <a:r>
              <a:rPr lang="en-US" sz="700">
                <a:cs typeface="Arial" pitchFamily="34" charset="0"/>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1"/>
          </p:nvPr>
        </p:nvSpPr>
        <p:spPr>
          <a:noFill/>
        </p:spPr>
        <p:txBody>
          <a:bodyPr/>
          <a:lstStyle/>
          <a:p>
            <a:r>
              <a:rPr lang="en-US" smtClean="0">
                <a:latin typeface="Arial" pitchFamily="34" charset="0"/>
              </a:rPr>
              <a:t>16-</a:t>
            </a:r>
            <a:fld id="{C8021DE2-3156-40E7-B632-3C4C9EA79E20}" type="slidenum">
              <a:rPr lang="en-US" smtClean="0">
                <a:latin typeface="Arial" pitchFamily="34" charset="0"/>
              </a:rPr>
              <a:pPr/>
              <a:t>57</a:t>
            </a:fld>
            <a:endParaRPr lang="en-US" smtClean="0">
              <a:latin typeface="Arial" pitchFamily="34" charset="0"/>
            </a:endParaRPr>
          </a:p>
        </p:txBody>
      </p:sp>
      <p:sp>
        <p:nvSpPr>
          <p:cNvPr id="60419" name="Rectangle 2"/>
          <p:cNvSpPr>
            <a:spLocks noGrp="1" noChangeArrowheads="1"/>
          </p:cNvSpPr>
          <p:nvPr>
            <p:ph type="title"/>
          </p:nvPr>
        </p:nvSpPr>
        <p:spPr>
          <a:xfrm>
            <a:off x="0" y="173038"/>
            <a:ext cx="9144000" cy="1143000"/>
          </a:xfrm>
        </p:spPr>
        <p:txBody>
          <a:bodyPr/>
          <a:lstStyle/>
          <a:p>
            <a:pPr eaLnBrk="1" hangingPunct="1"/>
            <a:r>
              <a:rPr lang="en-US" smtClean="0"/>
              <a:t>Cochlear Tuning</a:t>
            </a:r>
          </a:p>
        </p:txBody>
      </p:sp>
      <p:sp>
        <p:nvSpPr>
          <p:cNvPr id="60420" name="Rectangle 3"/>
          <p:cNvSpPr>
            <a:spLocks noGrp="1" noChangeArrowheads="1"/>
          </p:cNvSpPr>
          <p:nvPr>
            <p:ph type="body" idx="1"/>
          </p:nvPr>
        </p:nvSpPr>
        <p:spPr>
          <a:xfrm>
            <a:off x="471488" y="1330325"/>
            <a:ext cx="8229600" cy="5241925"/>
          </a:xfrm>
        </p:spPr>
        <p:txBody>
          <a:bodyPr/>
          <a:lstStyle/>
          <a:p>
            <a:pPr eaLnBrk="1" hangingPunct="1">
              <a:defRPr/>
            </a:pPr>
            <a:r>
              <a:rPr lang="en-US" sz="2800" b="0" dirty="0" smtClean="0"/>
              <a:t>increases ability of cochlea to receive some sound frequencies</a:t>
            </a:r>
          </a:p>
          <a:p>
            <a:pPr eaLnBrk="1" hangingPunct="1">
              <a:defRPr/>
            </a:pPr>
            <a:endParaRPr lang="en-US" sz="1050" b="0" dirty="0" smtClean="0"/>
          </a:p>
          <a:p>
            <a:pPr eaLnBrk="1" hangingPunct="1">
              <a:defRPr/>
            </a:pPr>
            <a:r>
              <a:rPr lang="en-US" sz="2800" dirty="0" smtClean="0"/>
              <a:t>outer hair cells </a:t>
            </a:r>
            <a:r>
              <a:rPr lang="en-US" sz="2800" b="0" dirty="0" smtClean="0"/>
              <a:t>shorten (10 to 15%) reducing basilar membrane’s mobility</a:t>
            </a:r>
          </a:p>
          <a:p>
            <a:pPr lvl="1" eaLnBrk="1" hangingPunct="1">
              <a:defRPr/>
            </a:pPr>
            <a:r>
              <a:rPr lang="en-US" sz="2400" b="0" dirty="0" smtClean="0"/>
              <a:t>fewer signals from that area allows brain to distinguish between more and less active areas of cochlea </a:t>
            </a:r>
          </a:p>
          <a:p>
            <a:pPr lvl="1" eaLnBrk="1" hangingPunct="1">
              <a:defRPr/>
            </a:pPr>
            <a:endParaRPr lang="en-US" sz="1000" b="0" dirty="0" smtClean="0"/>
          </a:p>
          <a:p>
            <a:pPr eaLnBrk="1" hangingPunct="1">
              <a:defRPr/>
            </a:pPr>
            <a:r>
              <a:rPr lang="en-US" sz="2800" b="0" dirty="0" err="1" smtClean="0"/>
              <a:t>pons</a:t>
            </a:r>
            <a:r>
              <a:rPr lang="en-US" sz="2800" b="0" dirty="0" smtClean="0"/>
              <a:t> has inhibitory fibers that synapse near the base of </a:t>
            </a:r>
            <a:r>
              <a:rPr lang="en-US" sz="2800" dirty="0" smtClean="0"/>
              <a:t>inner hair cells</a:t>
            </a:r>
          </a:p>
          <a:p>
            <a:pPr lvl="1" eaLnBrk="1" hangingPunct="1">
              <a:defRPr/>
            </a:pPr>
            <a:r>
              <a:rPr lang="en-US" sz="2400" b="0" dirty="0" smtClean="0"/>
              <a:t>inhibiting some areas and increases contrast between regions of cochlea</a:t>
            </a:r>
            <a:endParaRPr lang="en-US" b="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p:spPr>
        <p:txBody>
          <a:bodyPr/>
          <a:lstStyle/>
          <a:p>
            <a:r>
              <a:rPr lang="en-US" smtClean="0">
                <a:latin typeface="Arial" pitchFamily="34" charset="0"/>
              </a:rPr>
              <a:t>16-</a:t>
            </a:r>
            <a:fld id="{3B3CCD5C-E5A2-4C13-BF76-7CF2055022C1}" type="slidenum">
              <a:rPr lang="en-US" smtClean="0">
                <a:latin typeface="Arial" pitchFamily="34" charset="0"/>
              </a:rPr>
              <a:pPr/>
              <a:t>58</a:t>
            </a:fld>
            <a:endParaRPr lang="en-US" smtClean="0">
              <a:latin typeface="Arial" pitchFamily="34" charset="0"/>
            </a:endParaRPr>
          </a:p>
        </p:txBody>
      </p:sp>
      <p:sp>
        <p:nvSpPr>
          <p:cNvPr id="61443" name="Rectangle 2"/>
          <p:cNvSpPr>
            <a:spLocks noGrp="1" noChangeArrowheads="1"/>
          </p:cNvSpPr>
          <p:nvPr>
            <p:ph type="title"/>
          </p:nvPr>
        </p:nvSpPr>
        <p:spPr>
          <a:xfrm>
            <a:off x="0" y="395288"/>
            <a:ext cx="9144000" cy="1143000"/>
          </a:xfrm>
        </p:spPr>
        <p:txBody>
          <a:bodyPr/>
          <a:lstStyle/>
          <a:p>
            <a:pPr eaLnBrk="1" hangingPunct="1"/>
            <a:r>
              <a:rPr lang="en-US" smtClean="0"/>
              <a:t>Deafness</a:t>
            </a:r>
          </a:p>
        </p:txBody>
      </p:sp>
      <p:sp>
        <p:nvSpPr>
          <p:cNvPr id="61444" name="Rectangle 3"/>
          <p:cNvSpPr>
            <a:spLocks noGrp="1" noChangeArrowheads="1"/>
          </p:cNvSpPr>
          <p:nvPr>
            <p:ph type="body" idx="1"/>
          </p:nvPr>
        </p:nvSpPr>
        <p:spPr>
          <a:xfrm>
            <a:off x="319088" y="1676400"/>
            <a:ext cx="8534400" cy="4835525"/>
          </a:xfrm>
        </p:spPr>
        <p:txBody>
          <a:bodyPr/>
          <a:lstStyle/>
          <a:p>
            <a:pPr eaLnBrk="1" hangingPunct="1">
              <a:lnSpc>
                <a:spcPct val="90000"/>
              </a:lnSpc>
            </a:pPr>
            <a:r>
              <a:rPr lang="en-US" smtClean="0"/>
              <a:t>deafness </a:t>
            </a:r>
            <a:r>
              <a:rPr lang="en-US" b="0" smtClean="0"/>
              <a:t>– hearing loss</a:t>
            </a:r>
          </a:p>
          <a:p>
            <a:pPr eaLnBrk="1" hangingPunct="1">
              <a:lnSpc>
                <a:spcPct val="90000"/>
              </a:lnSpc>
            </a:pPr>
            <a:endParaRPr lang="en-US" sz="1600" b="0" smtClean="0"/>
          </a:p>
          <a:p>
            <a:pPr lvl="1" eaLnBrk="1" hangingPunct="1">
              <a:lnSpc>
                <a:spcPct val="90000"/>
              </a:lnSpc>
            </a:pPr>
            <a:r>
              <a:rPr lang="en-US" smtClean="0"/>
              <a:t>conductive deafness - </a:t>
            </a:r>
            <a:r>
              <a:rPr lang="en-US" b="0" smtClean="0"/>
              <a:t>conditions interfere with transmission of vibrations to inner ear</a:t>
            </a:r>
          </a:p>
          <a:p>
            <a:pPr lvl="2" eaLnBrk="1" hangingPunct="1">
              <a:lnSpc>
                <a:spcPct val="90000"/>
              </a:lnSpc>
            </a:pPr>
            <a:r>
              <a:rPr lang="en-US" b="0" smtClean="0"/>
              <a:t>damaged tympanic membrane, otitis media, blockage of auditory canal, and otosclerosis</a:t>
            </a:r>
          </a:p>
          <a:p>
            <a:pPr lvl="3" eaLnBrk="1" hangingPunct="1">
              <a:lnSpc>
                <a:spcPct val="90000"/>
              </a:lnSpc>
            </a:pPr>
            <a:r>
              <a:rPr lang="en-US" smtClean="0"/>
              <a:t>otosclerosis</a:t>
            </a:r>
            <a:r>
              <a:rPr lang="en-US" b="0" smtClean="0"/>
              <a:t> - fusion of auditory ossicles that prevents their free vibration</a:t>
            </a:r>
          </a:p>
          <a:p>
            <a:pPr lvl="3" eaLnBrk="1" hangingPunct="1">
              <a:lnSpc>
                <a:spcPct val="90000"/>
              </a:lnSpc>
            </a:pPr>
            <a:endParaRPr lang="en-US" sz="1200" b="0" smtClean="0"/>
          </a:p>
          <a:p>
            <a:pPr lvl="1" eaLnBrk="1" hangingPunct="1">
              <a:lnSpc>
                <a:spcPct val="90000"/>
              </a:lnSpc>
            </a:pPr>
            <a:r>
              <a:rPr lang="en-US" smtClean="0"/>
              <a:t>sensorineural (nerve) deafness </a:t>
            </a:r>
            <a:r>
              <a:rPr lang="en-US" b="0" smtClean="0"/>
              <a:t>- death of hair cells or any nervous system elements concerned with hearing</a:t>
            </a:r>
          </a:p>
          <a:p>
            <a:pPr lvl="2" eaLnBrk="1" hangingPunct="1">
              <a:lnSpc>
                <a:spcPct val="90000"/>
              </a:lnSpc>
            </a:pPr>
            <a:r>
              <a:rPr lang="en-US" b="0" smtClean="0"/>
              <a:t>factory workers, musicians and construction workers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sal25693_16_12b"/>
          <p:cNvPicPr>
            <a:picLocks noChangeAspect="1" noChangeArrowheads="1"/>
          </p:cNvPicPr>
          <p:nvPr/>
        </p:nvPicPr>
        <p:blipFill>
          <a:blip r:embed="rId2" cstate="print"/>
          <a:srcRect/>
          <a:stretch>
            <a:fillRect/>
          </a:stretch>
        </p:blipFill>
        <p:spPr bwMode="auto">
          <a:xfrm>
            <a:off x="1976438" y="1414463"/>
            <a:ext cx="5143500" cy="4013200"/>
          </a:xfrm>
          <a:prstGeom prst="rect">
            <a:avLst/>
          </a:prstGeom>
          <a:noFill/>
          <a:ln w="9525">
            <a:noFill/>
            <a:miter lim="800000"/>
            <a:headEnd/>
            <a:tailEnd/>
          </a:ln>
        </p:spPr>
      </p:pic>
      <p:sp>
        <p:nvSpPr>
          <p:cNvPr id="62467" name="Rectangle 5"/>
          <p:cNvSpPr>
            <a:spLocks noChangeArrowheads="1"/>
          </p:cNvSpPr>
          <p:nvPr/>
        </p:nvSpPr>
        <p:spPr bwMode="auto">
          <a:xfrm>
            <a:off x="2041525" y="5135563"/>
            <a:ext cx="16351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(b)</a:t>
            </a:r>
            <a:endParaRPr lang="en-US" sz="1000" b="1"/>
          </a:p>
        </p:txBody>
      </p:sp>
      <p:sp>
        <p:nvSpPr>
          <p:cNvPr id="62468" name="Rectangle 6"/>
          <p:cNvSpPr>
            <a:spLocks noChangeArrowheads="1"/>
          </p:cNvSpPr>
          <p:nvPr/>
        </p:nvSpPr>
        <p:spPr bwMode="auto">
          <a:xfrm>
            <a:off x="7191375" y="2765425"/>
            <a:ext cx="91281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Cochlear nerve</a:t>
            </a:r>
            <a:endParaRPr lang="en-US" sz="1000" b="1"/>
          </a:p>
        </p:txBody>
      </p:sp>
      <p:sp>
        <p:nvSpPr>
          <p:cNvPr id="62469" name="Rectangle 7"/>
          <p:cNvSpPr>
            <a:spLocks noChangeArrowheads="1"/>
          </p:cNvSpPr>
          <p:nvPr/>
        </p:nvSpPr>
        <p:spPr bwMode="auto">
          <a:xfrm>
            <a:off x="7191375" y="3021013"/>
            <a:ext cx="72866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Facial nerve</a:t>
            </a:r>
            <a:endParaRPr lang="en-US" sz="1000" b="1"/>
          </a:p>
        </p:txBody>
      </p:sp>
      <p:sp>
        <p:nvSpPr>
          <p:cNvPr id="62470" name="Rectangle 8"/>
          <p:cNvSpPr>
            <a:spLocks noChangeArrowheads="1"/>
          </p:cNvSpPr>
          <p:nvPr/>
        </p:nvSpPr>
        <p:spPr bwMode="auto">
          <a:xfrm>
            <a:off x="1036638" y="2052638"/>
            <a:ext cx="4762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Saccule</a:t>
            </a:r>
            <a:endParaRPr lang="en-US" sz="1000" b="1"/>
          </a:p>
        </p:txBody>
      </p:sp>
      <p:sp>
        <p:nvSpPr>
          <p:cNvPr id="62471" name="Rectangle 9"/>
          <p:cNvSpPr>
            <a:spLocks noChangeArrowheads="1"/>
          </p:cNvSpPr>
          <p:nvPr/>
        </p:nvSpPr>
        <p:spPr bwMode="auto">
          <a:xfrm>
            <a:off x="1036638" y="2325688"/>
            <a:ext cx="3937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Utricle</a:t>
            </a:r>
            <a:endParaRPr lang="en-US" sz="1000" b="1"/>
          </a:p>
        </p:txBody>
      </p:sp>
      <p:sp>
        <p:nvSpPr>
          <p:cNvPr id="62472" name="Rectangle 10"/>
          <p:cNvSpPr>
            <a:spLocks noChangeArrowheads="1"/>
          </p:cNvSpPr>
          <p:nvPr/>
        </p:nvSpPr>
        <p:spPr bwMode="auto">
          <a:xfrm>
            <a:off x="7191375" y="2111375"/>
            <a:ext cx="4921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Cochlea</a:t>
            </a:r>
            <a:endParaRPr lang="en-US" sz="1000" b="1"/>
          </a:p>
        </p:txBody>
      </p:sp>
      <p:sp>
        <p:nvSpPr>
          <p:cNvPr id="62473" name="Rectangle 11"/>
          <p:cNvSpPr>
            <a:spLocks noChangeArrowheads="1"/>
          </p:cNvSpPr>
          <p:nvPr/>
        </p:nvSpPr>
        <p:spPr bwMode="auto">
          <a:xfrm>
            <a:off x="1106488" y="4392613"/>
            <a:ext cx="5556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Posterior</a:t>
            </a:r>
            <a:endParaRPr lang="en-US" sz="1000" b="1"/>
          </a:p>
        </p:txBody>
      </p:sp>
      <p:sp>
        <p:nvSpPr>
          <p:cNvPr id="62474" name="Rectangle 12"/>
          <p:cNvSpPr>
            <a:spLocks noChangeArrowheads="1"/>
          </p:cNvSpPr>
          <p:nvPr/>
        </p:nvSpPr>
        <p:spPr bwMode="auto">
          <a:xfrm>
            <a:off x="1114425" y="4140200"/>
            <a:ext cx="41433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Lateral</a:t>
            </a:r>
            <a:endParaRPr lang="en-US" sz="1000" b="1"/>
          </a:p>
        </p:txBody>
      </p:sp>
      <p:sp>
        <p:nvSpPr>
          <p:cNvPr id="62475" name="Rectangle 13"/>
          <p:cNvSpPr>
            <a:spLocks noChangeArrowheads="1"/>
          </p:cNvSpPr>
          <p:nvPr/>
        </p:nvSpPr>
        <p:spPr bwMode="auto">
          <a:xfrm>
            <a:off x="1106488" y="3914775"/>
            <a:ext cx="49371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Anterior</a:t>
            </a:r>
            <a:endParaRPr lang="en-US" sz="1000" b="1"/>
          </a:p>
        </p:txBody>
      </p:sp>
      <p:sp>
        <p:nvSpPr>
          <p:cNvPr id="62476" name="Rectangle 14"/>
          <p:cNvSpPr>
            <a:spLocks noChangeArrowheads="1"/>
          </p:cNvSpPr>
          <p:nvPr/>
        </p:nvSpPr>
        <p:spPr bwMode="auto">
          <a:xfrm>
            <a:off x="885825" y="3670300"/>
            <a:ext cx="117316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Semicircular ducts:</a:t>
            </a:r>
            <a:endParaRPr lang="en-US" sz="1000" b="1"/>
          </a:p>
        </p:txBody>
      </p:sp>
      <p:sp>
        <p:nvSpPr>
          <p:cNvPr id="62477" name="Rectangle 15"/>
          <p:cNvSpPr>
            <a:spLocks noChangeArrowheads="1"/>
          </p:cNvSpPr>
          <p:nvPr/>
        </p:nvSpPr>
        <p:spPr bwMode="auto">
          <a:xfrm>
            <a:off x="885825" y="2762250"/>
            <a:ext cx="56991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Ampullae</a:t>
            </a:r>
            <a:endParaRPr lang="en-US" sz="1000" b="1"/>
          </a:p>
        </p:txBody>
      </p:sp>
      <p:sp>
        <p:nvSpPr>
          <p:cNvPr id="62478" name="Line 16"/>
          <p:cNvSpPr>
            <a:spLocks noChangeShapeType="1"/>
          </p:cNvSpPr>
          <p:nvPr/>
        </p:nvSpPr>
        <p:spPr bwMode="auto">
          <a:xfrm>
            <a:off x="5202238" y="2216150"/>
            <a:ext cx="1933575" cy="1588"/>
          </a:xfrm>
          <a:prstGeom prst="line">
            <a:avLst/>
          </a:prstGeom>
          <a:noFill/>
          <a:ln w="23813">
            <a:solidFill>
              <a:srgbClr val="FFFFFF"/>
            </a:solidFill>
            <a:round/>
            <a:headEnd/>
            <a:tailEnd/>
          </a:ln>
        </p:spPr>
        <p:txBody>
          <a:bodyPr/>
          <a:lstStyle/>
          <a:p>
            <a:endParaRPr lang="en-US"/>
          </a:p>
        </p:txBody>
      </p:sp>
      <p:sp>
        <p:nvSpPr>
          <p:cNvPr id="62479" name="Line 17"/>
          <p:cNvSpPr>
            <a:spLocks noChangeShapeType="1"/>
          </p:cNvSpPr>
          <p:nvPr/>
        </p:nvSpPr>
        <p:spPr bwMode="auto">
          <a:xfrm>
            <a:off x="5197475" y="2443163"/>
            <a:ext cx="1938338" cy="0"/>
          </a:xfrm>
          <a:prstGeom prst="line">
            <a:avLst/>
          </a:prstGeom>
          <a:noFill/>
          <a:ln w="23813">
            <a:solidFill>
              <a:srgbClr val="FFFFFF"/>
            </a:solidFill>
            <a:round/>
            <a:headEnd/>
            <a:tailEnd/>
          </a:ln>
        </p:spPr>
        <p:txBody>
          <a:bodyPr/>
          <a:lstStyle/>
          <a:p>
            <a:endParaRPr lang="en-US"/>
          </a:p>
        </p:txBody>
      </p:sp>
      <p:sp>
        <p:nvSpPr>
          <p:cNvPr id="62480" name="Freeform 18"/>
          <p:cNvSpPr>
            <a:spLocks/>
          </p:cNvSpPr>
          <p:nvPr/>
        </p:nvSpPr>
        <p:spPr bwMode="auto">
          <a:xfrm>
            <a:off x="1760538" y="3448050"/>
            <a:ext cx="982662" cy="585788"/>
          </a:xfrm>
          <a:custGeom>
            <a:avLst/>
            <a:gdLst>
              <a:gd name="T0" fmla="*/ 0 w 703"/>
              <a:gd name="T1" fmla="*/ 2147483647 h 420"/>
              <a:gd name="T2" fmla="*/ 2147483647 w 703"/>
              <a:gd name="T3" fmla="*/ 2147483647 h 420"/>
              <a:gd name="T4" fmla="*/ 2147483647 w 703"/>
              <a:gd name="T5" fmla="*/ 0 h 420"/>
              <a:gd name="T6" fmla="*/ 0 60000 65536"/>
              <a:gd name="T7" fmla="*/ 0 60000 65536"/>
              <a:gd name="T8" fmla="*/ 0 60000 65536"/>
              <a:gd name="T9" fmla="*/ 0 w 703"/>
              <a:gd name="T10" fmla="*/ 0 h 420"/>
              <a:gd name="T11" fmla="*/ 703 w 703"/>
              <a:gd name="T12" fmla="*/ 420 h 420"/>
            </a:gdLst>
            <a:ahLst/>
            <a:cxnLst>
              <a:cxn ang="T6">
                <a:pos x="T0" y="T1"/>
              </a:cxn>
              <a:cxn ang="T7">
                <a:pos x="T2" y="T3"/>
              </a:cxn>
              <a:cxn ang="T8">
                <a:pos x="T4" y="T5"/>
              </a:cxn>
            </a:cxnLst>
            <a:rect l="T9" t="T10" r="T11" b="T12"/>
            <a:pathLst>
              <a:path w="703" h="420">
                <a:moveTo>
                  <a:pt x="0" y="420"/>
                </a:moveTo>
                <a:lnTo>
                  <a:pt x="427" y="420"/>
                </a:lnTo>
                <a:lnTo>
                  <a:pt x="703" y="0"/>
                </a:lnTo>
              </a:path>
            </a:pathLst>
          </a:custGeom>
          <a:noFill/>
          <a:ln w="23813">
            <a:solidFill>
              <a:srgbClr val="FFFFFF"/>
            </a:solidFill>
            <a:round/>
            <a:headEnd/>
            <a:tailEnd/>
          </a:ln>
        </p:spPr>
        <p:txBody>
          <a:bodyPr/>
          <a:lstStyle/>
          <a:p>
            <a:endParaRPr lang="en-US" sz="1000">
              <a:latin typeface="Times New Roman" pitchFamily="18" charset="0"/>
            </a:endParaRPr>
          </a:p>
        </p:txBody>
      </p:sp>
      <p:sp>
        <p:nvSpPr>
          <p:cNvPr id="62481" name="Freeform 19"/>
          <p:cNvSpPr>
            <a:spLocks/>
          </p:cNvSpPr>
          <p:nvPr/>
        </p:nvSpPr>
        <p:spPr bwMode="auto">
          <a:xfrm>
            <a:off x="1693863" y="2882900"/>
            <a:ext cx="1668462" cy="239713"/>
          </a:xfrm>
          <a:custGeom>
            <a:avLst/>
            <a:gdLst>
              <a:gd name="T0" fmla="*/ 0 w 1195"/>
              <a:gd name="T1" fmla="*/ 0 h 171"/>
              <a:gd name="T2" fmla="*/ 2147483647 w 1195"/>
              <a:gd name="T3" fmla="*/ 0 h 171"/>
              <a:gd name="T4" fmla="*/ 2147483647 w 1195"/>
              <a:gd name="T5" fmla="*/ 2147483647 h 171"/>
              <a:gd name="T6" fmla="*/ 0 60000 65536"/>
              <a:gd name="T7" fmla="*/ 0 60000 65536"/>
              <a:gd name="T8" fmla="*/ 0 60000 65536"/>
              <a:gd name="T9" fmla="*/ 0 w 1195"/>
              <a:gd name="T10" fmla="*/ 0 h 171"/>
              <a:gd name="T11" fmla="*/ 1195 w 1195"/>
              <a:gd name="T12" fmla="*/ 171 h 171"/>
            </a:gdLst>
            <a:ahLst/>
            <a:cxnLst>
              <a:cxn ang="T6">
                <a:pos x="T0" y="T1"/>
              </a:cxn>
              <a:cxn ang="T7">
                <a:pos x="T2" y="T3"/>
              </a:cxn>
              <a:cxn ang="T8">
                <a:pos x="T4" y="T5"/>
              </a:cxn>
            </a:cxnLst>
            <a:rect l="T9" t="T10" r="T11" b="T12"/>
            <a:pathLst>
              <a:path w="1195" h="171">
                <a:moveTo>
                  <a:pt x="0" y="0"/>
                </a:moveTo>
                <a:lnTo>
                  <a:pt x="475" y="0"/>
                </a:lnTo>
                <a:lnTo>
                  <a:pt x="1195" y="171"/>
                </a:lnTo>
              </a:path>
            </a:pathLst>
          </a:custGeom>
          <a:noFill/>
          <a:ln w="23813">
            <a:solidFill>
              <a:srgbClr val="FFFFFF"/>
            </a:solidFill>
            <a:round/>
            <a:headEnd/>
            <a:tailEnd/>
          </a:ln>
        </p:spPr>
        <p:txBody>
          <a:bodyPr/>
          <a:lstStyle/>
          <a:p>
            <a:endParaRPr lang="en-US" sz="1000">
              <a:latin typeface="Times New Roman" pitchFamily="18" charset="0"/>
            </a:endParaRPr>
          </a:p>
        </p:txBody>
      </p:sp>
      <p:sp>
        <p:nvSpPr>
          <p:cNvPr id="62482" name="Freeform 20"/>
          <p:cNvSpPr>
            <a:spLocks/>
          </p:cNvSpPr>
          <p:nvPr/>
        </p:nvSpPr>
        <p:spPr bwMode="auto">
          <a:xfrm>
            <a:off x="1589088" y="2446338"/>
            <a:ext cx="2259012" cy="495300"/>
          </a:xfrm>
          <a:custGeom>
            <a:avLst/>
            <a:gdLst>
              <a:gd name="T0" fmla="*/ 0 w 1618"/>
              <a:gd name="T1" fmla="*/ 0 h 355"/>
              <a:gd name="T2" fmla="*/ 2147483647 w 1618"/>
              <a:gd name="T3" fmla="*/ 0 h 355"/>
              <a:gd name="T4" fmla="*/ 2147483647 w 1618"/>
              <a:gd name="T5" fmla="*/ 2147483647 h 355"/>
              <a:gd name="T6" fmla="*/ 0 60000 65536"/>
              <a:gd name="T7" fmla="*/ 0 60000 65536"/>
              <a:gd name="T8" fmla="*/ 0 60000 65536"/>
              <a:gd name="T9" fmla="*/ 0 w 1618"/>
              <a:gd name="T10" fmla="*/ 0 h 355"/>
              <a:gd name="T11" fmla="*/ 1618 w 1618"/>
              <a:gd name="T12" fmla="*/ 355 h 355"/>
            </a:gdLst>
            <a:ahLst/>
            <a:cxnLst>
              <a:cxn ang="T6">
                <a:pos x="T0" y="T1"/>
              </a:cxn>
              <a:cxn ang="T7">
                <a:pos x="T2" y="T3"/>
              </a:cxn>
              <a:cxn ang="T8">
                <a:pos x="T4" y="T5"/>
              </a:cxn>
            </a:cxnLst>
            <a:rect l="T9" t="T10" r="T11" b="T12"/>
            <a:pathLst>
              <a:path w="1618" h="355">
                <a:moveTo>
                  <a:pt x="0" y="0"/>
                </a:moveTo>
                <a:lnTo>
                  <a:pt x="1075" y="0"/>
                </a:lnTo>
                <a:lnTo>
                  <a:pt x="1618" y="355"/>
                </a:lnTo>
              </a:path>
            </a:pathLst>
          </a:custGeom>
          <a:noFill/>
          <a:ln w="23813">
            <a:solidFill>
              <a:srgbClr val="FFFFFF"/>
            </a:solidFill>
            <a:round/>
            <a:headEnd/>
            <a:tailEnd/>
          </a:ln>
        </p:spPr>
        <p:txBody>
          <a:bodyPr/>
          <a:lstStyle/>
          <a:p>
            <a:endParaRPr lang="en-US" sz="1000">
              <a:latin typeface="Times New Roman" pitchFamily="18" charset="0"/>
            </a:endParaRPr>
          </a:p>
        </p:txBody>
      </p:sp>
      <p:sp>
        <p:nvSpPr>
          <p:cNvPr id="62483" name="Freeform 21"/>
          <p:cNvSpPr>
            <a:spLocks/>
          </p:cNvSpPr>
          <p:nvPr/>
        </p:nvSpPr>
        <p:spPr bwMode="auto">
          <a:xfrm>
            <a:off x="1714500" y="2166938"/>
            <a:ext cx="2611438" cy="669925"/>
          </a:xfrm>
          <a:custGeom>
            <a:avLst/>
            <a:gdLst>
              <a:gd name="T0" fmla="*/ 0 w 1870"/>
              <a:gd name="T1" fmla="*/ 0 h 481"/>
              <a:gd name="T2" fmla="*/ 2147483647 w 1870"/>
              <a:gd name="T3" fmla="*/ 0 h 481"/>
              <a:gd name="T4" fmla="*/ 2147483647 w 1870"/>
              <a:gd name="T5" fmla="*/ 2147483647 h 481"/>
              <a:gd name="T6" fmla="*/ 0 60000 65536"/>
              <a:gd name="T7" fmla="*/ 0 60000 65536"/>
              <a:gd name="T8" fmla="*/ 0 60000 65536"/>
              <a:gd name="T9" fmla="*/ 0 w 1870"/>
              <a:gd name="T10" fmla="*/ 0 h 481"/>
              <a:gd name="T11" fmla="*/ 1870 w 1870"/>
              <a:gd name="T12" fmla="*/ 481 h 481"/>
            </a:gdLst>
            <a:ahLst/>
            <a:cxnLst>
              <a:cxn ang="T6">
                <a:pos x="T0" y="T1"/>
              </a:cxn>
              <a:cxn ang="T7">
                <a:pos x="T2" y="T3"/>
              </a:cxn>
              <a:cxn ang="T8">
                <a:pos x="T4" y="T5"/>
              </a:cxn>
            </a:cxnLst>
            <a:rect l="T9" t="T10" r="T11" b="T12"/>
            <a:pathLst>
              <a:path w="1870" h="481">
                <a:moveTo>
                  <a:pt x="0" y="0"/>
                </a:moveTo>
                <a:lnTo>
                  <a:pt x="1171" y="0"/>
                </a:lnTo>
                <a:lnTo>
                  <a:pt x="1870" y="481"/>
                </a:lnTo>
              </a:path>
            </a:pathLst>
          </a:custGeom>
          <a:noFill/>
          <a:ln w="23813">
            <a:solidFill>
              <a:srgbClr val="FFFFFF"/>
            </a:solidFill>
            <a:round/>
            <a:headEnd/>
            <a:tailEnd/>
          </a:ln>
        </p:spPr>
        <p:txBody>
          <a:bodyPr/>
          <a:lstStyle/>
          <a:p>
            <a:endParaRPr lang="en-US" sz="1000">
              <a:latin typeface="Times New Roman" pitchFamily="18" charset="0"/>
            </a:endParaRPr>
          </a:p>
        </p:txBody>
      </p:sp>
      <p:sp>
        <p:nvSpPr>
          <p:cNvPr id="62484" name="Line 22"/>
          <p:cNvSpPr>
            <a:spLocks noChangeShapeType="1"/>
          </p:cNvSpPr>
          <p:nvPr/>
        </p:nvSpPr>
        <p:spPr bwMode="auto">
          <a:xfrm>
            <a:off x="5238750" y="4864100"/>
            <a:ext cx="1914525" cy="1588"/>
          </a:xfrm>
          <a:prstGeom prst="line">
            <a:avLst/>
          </a:prstGeom>
          <a:noFill/>
          <a:ln w="23813">
            <a:solidFill>
              <a:srgbClr val="FFFFFF"/>
            </a:solidFill>
            <a:round/>
            <a:headEnd/>
            <a:tailEnd/>
          </a:ln>
        </p:spPr>
        <p:txBody>
          <a:bodyPr/>
          <a:lstStyle/>
          <a:p>
            <a:endParaRPr lang="en-US"/>
          </a:p>
        </p:txBody>
      </p:sp>
      <p:sp>
        <p:nvSpPr>
          <p:cNvPr id="62485" name="Freeform 23"/>
          <p:cNvSpPr>
            <a:spLocks/>
          </p:cNvSpPr>
          <p:nvPr/>
        </p:nvSpPr>
        <p:spPr bwMode="auto">
          <a:xfrm>
            <a:off x="6561138" y="3284538"/>
            <a:ext cx="565150" cy="280987"/>
          </a:xfrm>
          <a:custGeom>
            <a:avLst/>
            <a:gdLst>
              <a:gd name="T0" fmla="*/ 0 w 405"/>
              <a:gd name="T1" fmla="*/ 0 h 201"/>
              <a:gd name="T2" fmla="*/ 2147483647 w 405"/>
              <a:gd name="T3" fmla="*/ 2147483647 h 201"/>
              <a:gd name="T4" fmla="*/ 2147483647 w 405"/>
              <a:gd name="T5" fmla="*/ 2147483647 h 201"/>
              <a:gd name="T6" fmla="*/ 0 60000 65536"/>
              <a:gd name="T7" fmla="*/ 0 60000 65536"/>
              <a:gd name="T8" fmla="*/ 0 60000 65536"/>
              <a:gd name="T9" fmla="*/ 0 w 405"/>
              <a:gd name="T10" fmla="*/ 0 h 201"/>
              <a:gd name="T11" fmla="*/ 405 w 405"/>
              <a:gd name="T12" fmla="*/ 201 h 201"/>
            </a:gdLst>
            <a:ahLst/>
            <a:cxnLst>
              <a:cxn ang="T6">
                <a:pos x="T0" y="T1"/>
              </a:cxn>
              <a:cxn ang="T7">
                <a:pos x="T2" y="T3"/>
              </a:cxn>
              <a:cxn ang="T8">
                <a:pos x="T4" y="T5"/>
              </a:cxn>
            </a:cxnLst>
            <a:rect l="T9" t="T10" r="T11" b="T12"/>
            <a:pathLst>
              <a:path w="405" h="201">
                <a:moveTo>
                  <a:pt x="0" y="0"/>
                </a:moveTo>
                <a:lnTo>
                  <a:pt x="255" y="201"/>
                </a:lnTo>
                <a:lnTo>
                  <a:pt x="405" y="201"/>
                </a:lnTo>
              </a:path>
            </a:pathLst>
          </a:custGeom>
          <a:noFill/>
          <a:ln w="23813">
            <a:solidFill>
              <a:srgbClr val="FFFFFF"/>
            </a:solidFill>
            <a:round/>
            <a:headEnd/>
            <a:tailEnd/>
          </a:ln>
        </p:spPr>
        <p:txBody>
          <a:bodyPr/>
          <a:lstStyle/>
          <a:p>
            <a:endParaRPr lang="en-US" sz="1000">
              <a:latin typeface="Times New Roman" pitchFamily="18" charset="0"/>
            </a:endParaRPr>
          </a:p>
        </p:txBody>
      </p:sp>
      <p:sp>
        <p:nvSpPr>
          <p:cNvPr id="62486" name="Freeform 24"/>
          <p:cNvSpPr>
            <a:spLocks/>
          </p:cNvSpPr>
          <p:nvPr/>
        </p:nvSpPr>
        <p:spPr bwMode="auto">
          <a:xfrm>
            <a:off x="5273675" y="3143250"/>
            <a:ext cx="1858963" cy="744538"/>
          </a:xfrm>
          <a:custGeom>
            <a:avLst/>
            <a:gdLst>
              <a:gd name="T0" fmla="*/ 0 w 1332"/>
              <a:gd name="T1" fmla="*/ 0 h 534"/>
              <a:gd name="T2" fmla="*/ 2147483647 w 1332"/>
              <a:gd name="T3" fmla="*/ 2147483647 h 534"/>
              <a:gd name="T4" fmla="*/ 2147483647 w 1332"/>
              <a:gd name="T5" fmla="*/ 2147483647 h 534"/>
              <a:gd name="T6" fmla="*/ 0 60000 65536"/>
              <a:gd name="T7" fmla="*/ 0 60000 65536"/>
              <a:gd name="T8" fmla="*/ 0 60000 65536"/>
              <a:gd name="T9" fmla="*/ 0 w 1332"/>
              <a:gd name="T10" fmla="*/ 0 h 534"/>
              <a:gd name="T11" fmla="*/ 1332 w 1332"/>
              <a:gd name="T12" fmla="*/ 534 h 534"/>
            </a:gdLst>
            <a:ahLst/>
            <a:cxnLst>
              <a:cxn ang="T6">
                <a:pos x="T0" y="T1"/>
              </a:cxn>
              <a:cxn ang="T7">
                <a:pos x="T2" y="T3"/>
              </a:cxn>
              <a:cxn ang="T8">
                <a:pos x="T4" y="T5"/>
              </a:cxn>
            </a:cxnLst>
            <a:rect l="T9" t="T10" r="T11" b="T12"/>
            <a:pathLst>
              <a:path w="1332" h="534">
                <a:moveTo>
                  <a:pt x="0" y="0"/>
                </a:moveTo>
                <a:lnTo>
                  <a:pt x="1182" y="534"/>
                </a:lnTo>
                <a:lnTo>
                  <a:pt x="1332" y="534"/>
                </a:lnTo>
              </a:path>
            </a:pathLst>
          </a:custGeom>
          <a:noFill/>
          <a:ln w="23813">
            <a:solidFill>
              <a:srgbClr val="FFFFFF"/>
            </a:solidFill>
            <a:round/>
            <a:headEnd/>
            <a:tailEnd/>
          </a:ln>
        </p:spPr>
        <p:txBody>
          <a:bodyPr/>
          <a:lstStyle/>
          <a:p>
            <a:endParaRPr lang="en-US" sz="1000">
              <a:latin typeface="Times New Roman" pitchFamily="18" charset="0"/>
            </a:endParaRPr>
          </a:p>
        </p:txBody>
      </p:sp>
      <p:sp>
        <p:nvSpPr>
          <p:cNvPr id="62487" name="Freeform 25"/>
          <p:cNvSpPr>
            <a:spLocks/>
          </p:cNvSpPr>
          <p:nvPr/>
        </p:nvSpPr>
        <p:spPr bwMode="auto">
          <a:xfrm>
            <a:off x="6648450" y="2863850"/>
            <a:ext cx="477838" cy="146050"/>
          </a:xfrm>
          <a:custGeom>
            <a:avLst/>
            <a:gdLst>
              <a:gd name="T0" fmla="*/ 0 w 342"/>
              <a:gd name="T1" fmla="*/ 2147483647 h 105"/>
              <a:gd name="T2" fmla="*/ 2147483647 w 342"/>
              <a:gd name="T3" fmla="*/ 0 h 105"/>
              <a:gd name="T4" fmla="*/ 2147483647 w 342"/>
              <a:gd name="T5" fmla="*/ 0 h 105"/>
              <a:gd name="T6" fmla="*/ 0 60000 65536"/>
              <a:gd name="T7" fmla="*/ 0 60000 65536"/>
              <a:gd name="T8" fmla="*/ 0 60000 65536"/>
              <a:gd name="T9" fmla="*/ 0 w 342"/>
              <a:gd name="T10" fmla="*/ 0 h 105"/>
              <a:gd name="T11" fmla="*/ 342 w 342"/>
              <a:gd name="T12" fmla="*/ 105 h 105"/>
            </a:gdLst>
            <a:ahLst/>
            <a:cxnLst>
              <a:cxn ang="T6">
                <a:pos x="T0" y="T1"/>
              </a:cxn>
              <a:cxn ang="T7">
                <a:pos x="T2" y="T3"/>
              </a:cxn>
              <a:cxn ang="T8">
                <a:pos x="T4" y="T5"/>
              </a:cxn>
            </a:cxnLst>
            <a:rect l="T9" t="T10" r="T11" b="T12"/>
            <a:pathLst>
              <a:path w="342" h="105">
                <a:moveTo>
                  <a:pt x="0" y="105"/>
                </a:moveTo>
                <a:lnTo>
                  <a:pt x="192" y="0"/>
                </a:lnTo>
                <a:lnTo>
                  <a:pt x="342" y="0"/>
                </a:lnTo>
              </a:path>
            </a:pathLst>
          </a:custGeom>
          <a:noFill/>
          <a:ln w="23813">
            <a:solidFill>
              <a:srgbClr val="FFFFFF"/>
            </a:solidFill>
            <a:round/>
            <a:headEnd/>
            <a:tailEnd/>
          </a:ln>
        </p:spPr>
        <p:txBody>
          <a:bodyPr/>
          <a:lstStyle/>
          <a:p>
            <a:endParaRPr lang="en-US" sz="1000">
              <a:latin typeface="Times New Roman" pitchFamily="18" charset="0"/>
            </a:endParaRPr>
          </a:p>
        </p:txBody>
      </p:sp>
      <p:sp>
        <p:nvSpPr>
          <p:cNvPr id="62488" name="Line 26"/>
          <p:cNvSpPr>
            <a:spLocks noChangeShapeType="1"/>
          </p:cNvSpPr>
          <p:nvPr/>
        </p:nvSpPr>
        <p:spPr bwMode="auto">
          <a:xfrm>
            <a:off x="2357438" y="2882900"/>
            <a:ext cx="1109662" cy="1588"/>
          </a:xfrm>
          <a:prstGeom prst="line">
            <a:avLst/>
          </a:prstGeom>
          <a:noFill/>
          <a:ln w="23813">
            <a:solidFill>
              <a:srgbClr val="FFFFFF"/>
            </a:solidFill>
            <a:round/>
            <a:headEnd/>
            <a:tailEnd/>
          </a:ln>
        </p:spPr>
        <p:txBody>
          <a:bodyPr/>
          <a:lstStyle/>
          <a:p>
            <a:endParaRPr lang="en-US"/>
          </a:p>
        </p:txBody>
      </p:sp>
      <p:sp>
        <p:nvSpPr>
          <p:cNvPr id="62489" name="Freeform 27"/>
          <p:cNvSpPr>
            <a:spLocks/>
          </p:cNvSpPr>
          <p:nvPr/>
        </p:nvSpPr>
        <p:spPr bwMode="auto">
          <a:xfrm>
            <a:off x="1703388" y="4100513"/>
            <a:ext cx="1060450" cy="147637"/>
          </a:xfrm>
          <a:custGeom>
            <a:avLst/>
            <a:gdLst>
              <a:gd name="T0" fmla="*/ 0 w 760"/>
              <a:gd name="T1" fmla="*/ 2147483647 h 105"/>
              <a:gd name="T2" fmla="*/ 2147483647 w 760"/>
              <a:gd name="T3" fmla="*/ 2147483647 h 105"/>
              <a:gd name="T4" fmla="*/ 2147483647 w 760"/>
              <a:gd name="T5" fmla="*/ 0 h 105"/>
              <a:gd name="T6" fmla="*/ 0 60000 65536"/>
              <a:gd name="T7" fmla="*/ 0 60000 65536"/>
              <a:gd name="T8" fmla="*/ 0 60000 65536"/>
              <a:gd name="T9" fmla="*/ 0 w 760"/>
              <a:gd name="T10" fmla="*/ 0 h 105"/>
              <a:gd name="T11" fmla="*/ 760 w 760"/>
              <a:gd name="T12" fmla="*/ 105 h 105"/>
            </a:gdLst>
            <a:ahLst/>
            <a:cxnLst>
              <a:cxn ang="T6">
                <a:pos x="T0" y="T1"/>
              </a:cxn>
              <a:cxn ang="T7">
                <a:pos x="T2" y="T3"/>
              </a:cxn>
              <a:cxn ang="T8">
                <a:pos x="T4" y="T5"/>
              </a:cxn>
            </a:cxnLst>
            <a:rect l="T9" t="T10" r="T11" b="T12"/>
            <a:pathLst>
              <a:path w="760" h="105">
                <a:moveTo>
                  <a:pt x="0" y="105"/>
                </a:moveTo>
                <a:lnTo>
                  <a:pt x="478" y="105"/>
                </a:lnTo>
                <a:lnTo>
                  <a:pt x="760" y="0"/>
                </a:lnTo>
              </a:path>
            </a:pathLst>
          </a:custGeom>
          <a:noFill/>
          <a:ln w="23813">
            <a:solidFill>
              <a:srgbClr val="FFFFFF"/>
            </a:solidFill>
            <a:round/>
            <a:headEnd/>
            <a:tailEnd/>
          </a:ln>
        </p:spPr>
        <p:txBody>
          <a:bodyPr/>
          <a:lstStyle/>
          <a:p>
            <a:endParaRPr lang="en-US" sz="1000">
              <a:latin typeface="Times New Roman" pitchFamily="18" charset="0"/>
            </a:endParaRPr>
          </a:p>
        </p:txBody>
      </p:sp>
      <p:sp>
        <p:nvSpPr>
          <p:cNvPr id="62490" name="Line 28"/>
          <p:cNvSpPr>
            <a:spLocks noChangeShapeType="1"/>
          </p:cNvSpPr>
          <p:nvPr/>
        </p:nvSpPr>
        <p:spPr bwMode="auto">
          <a:xfrm>
            <a:off x="1874838" y="4508500"/>
            <a:ext cx="1270000" cy="1588"/>
          </a:xfrm>
          <a:prstGeom prst="line">
            <a:avLst/>
          </a:prstGeom>
          <a:noFill/>
          <a:ln w="23813">
            <a:solidFill>
              <a:srgbClr val="FFFFFF"/>
            </a:solidFill>
            <a:round/>
            <a:headEnd/>
            <a:tailEnd/>
          </a:ln>
        </p:spPr>
        <p:txBody>
          <a:bodyPr/>
          <a:lstStyle/>
          <a:p>
            <a:endParaRPr lang="en-US"/>
          </a:p>
        </p:txBody>
      </p:sp>
      <p:sp>
        <p:nvSpPr>
          <p:cNvPr id="62491" name="Line 29"/>
          <p:cNvSpPr>
            <a:spLocks noChangeShapeType="1"/>
          </p:cNvSpPr>
          <p:nvPr/>
        </p:nvSpPr>
        <p:spPr bwMode="auto">
          <a:xfrm>
            <a:off x="6684963" y="3097213"/>
            <a:ext cx="460375" cy="1587"/>
          </a:xfrm>
          <a:prstGeom prst="line">
            <a:avLst/>
          </a:prstGeom>
          <a:noFill/>
          <a:ln w="23813">
            <a:solidFill>
              <a:srgbClr val="FFFFFF"/>
            </a:solidFill>
            <a:round/>
            <a:headEnd/>
            <a:tailEnd/>
          </a:ln>
        </p:spPr>
        <p:txBody>
          <a:bodyPr/>
          <a:lstStyle/>
          <a:p>
            <a:endParaRPr lang="en-US"/>
          </a:p>
        </p:txBody>
      </p:sp>
      <p:sp>
        <p:nvSpPr>
          <p:cNvPr id="62492" name="Line 30"/>
          <p:cNvSpPr>
            <a:spLocks noChangeShapeType="1"/>
          </p:cNvSpPr>
          <p:nvPr/>
        </p:nvSpPr>
        <p:spPr bwMode="auto">
          <a:xfrm>
            <a:off x="5202238" y="2216150"/>
            <a:ext cx="1933575" cy="1588"/>
          </a:xfrm>
          <a:prstGeom prst="line">
            <a:avLst/>
          </a:prstGeom>
          <a:noFill/>
          <a:ln w="14288">
            <a:solidFill>
              <a:srgbClr val="000000"/>
            </a:solidFill>
            <a:round/>
            <a:headEnd/>
            <a:tailEnd/>
          </a:ln>
        </p:spPr>
        <p:txBody>
          <a:bodyPr/>
          <a:lstStyle/>
          <a:p>
            <a:endParaRPr lang="en-US"/>
          </a:p>
        </p:txBody>
      </p:sp>
      <p:sp>
        <p:nvSpPr>
          <p:cNvPr id="62493" name="Line 31"/>
          <p:cNvSpPr>
            <a:spLocks noChangeShapeType="1"/>
          </p:cNvSpPr>
          <p:nvPr/>
        </p:nvSpPr>
        <p:spPr bwMode="auto">
          <a:xfrm>
            <a:off x="5197475" y="2443163"/>
            <a:ext cx="1938338" cy="0"/>
          </a:xfrm>
          <a:prstGeom prst="line">
            <a:avLst/>
          </a:prstGeom>
          <a:noFill/>
          <a:ln w="14288">
            <a:solidFill>
              <a:srgbClr val="000000"/>
            </a:solidFill>
            <a:round/>
            <a:headEnd/>
            <a:tailEnd/>
          </a:ln>
        </p:spPr>
        <p:txBody>
          <a:bodyPr/>
          <a:lstStyle/>
          <a:p>
            <a:endParaRPr lang="en-US"/>
          </a:p>
        </p:txBody>
      </p:sp>
      <p:sp>
        <p:nvSpPr>
          <p:cNvPr id="62494" name="Freeform 32"/>
          <p:cNvSpPr>
            <a:spLocks/>
          </p:cNvSpPr>
          <p:nvPr/>
        </p:nvSpPr>
        <p:spPr bwMode="auto">
          <a:xfrm>
            <a:off x="1760538" y="3448050"/>
            <a:ext cx="982662" cy="585788"/>
          </a:xfrm>
          <a:custGeom>
            <a:avLst/>
            <a:gdLst>
              <a:gd name="T0" fmla="*/ 0 w 703"/>
              <a:gd name="T1" fmla="*/ 2147483647 h 420"/>
              <a:gd name="T2" fmla="*/ 2147483647 w 703"/>
              <a:gd name="T3" fmla="*/ 2147483647 h 420"/>
              <a:gd name="T4" fmla="*/ 2147483647 w 703"/>
              <a:gd name="T5" fmla="*/ 0 h 420"/>
              <a:gd name="T6" fmla="*/ 0 60000 65536"/>
              <a:gd name="T7" fmla="*/ 0 60000 65536"/>
              <a:gd name="T8" fmla="*/ 0 60000 65536"/>
              <a:gd name="T9" fmla="*/ 0 w 703"/>
              <a:gd name="T10" fmla="*/ 0 h 420"/>
              <a:gd name="T11" fmla="*/ 703 w 703"/>
              <a:gd name="T12" fmla="*/ 420 h 420"/>
            </a:gdLst>
            <a:ahLst/>
            <a:cxnLst>
              <a:cxn ang="T6">
                <a:pos x="T0" y="T1"/>
              </a:cxn>
              <a:cxn ang="T7">
                <a:pos x="T2" y="T3"/>
              </a:cxn>
              <a:cxn ang="T8">
                <a:pos x="T4" y="T5"/>
              </a:cxn>
            </a:cxnLst>
            <a:rect l="T9" t="T10" r="T11" b="T12"/>
            <a:pathLst>
              <a:path w="703" h="420">
                <a:moveTo>
                  <a:pt x="0" y="420"/>
                </a:moveTo>
                <a:lnTo>
                  <a:pt x="427" y="420"/>
                </a:lnTo>
                <a:lnTo>
                  <a:pt x="703" y="0"/>
                </a:lnTo>
              </a:path>
            </a:pathLst>
          </a:custGeom>
          <a:noFill/>
          <a:ln w="14288">
            <a:solidFill>
              <a:srgbClr val="000000"/>
            </a:solidFill>
            <a:round/>
            <a:headEnd/>
            <a:tailEnd/>
          </a:ln>
        </p:spPr>
        <p:txBody>
          <a:bodyPr/>
          <a:lstStyle/>
          <a:p>
            <a:endParaRPr lang="en-US" sz="1000">
              <a:latin typeface="Times New Roman" pitchFamily="18" charset="0"/>
            </a:endParaRPr>
          </a:p>
        </p:txBody>
      </p:sp>
      <p:sp>
        <p:nvSpPr>
          <p:cNvPr id="62495" name="Freeform 33"/>
          <p:cNvSpPr>
            <a:spLocks/>
          </p:cNvSpPr>
          <p:nvPr/>
        </p:nvSpPr>
        <p:spPr bwMode="auto">
          <a:xfrm>
            <a:off x="1693863" y="2882900"/>
            <a:ext cx="1668462" cy="239713"/>
          </a:xfrm>
          <a:custGeom>
            <a:avLst/>
            <a:gdLst>
              <a:gd name="T0" fmla="*/ 0 w 1195"/>
              <a:gd name="T1" fmla="*/ 0 h 171"/>
              <a:gd name="T2" fmla="*/ 2147483647 w 1195"/>
              <a:gd name="T3" fmla="*/ 0 h 171"/>
              <a:gd name="T4" fmla="*/ 2147483647 w 1195"/>
              <a:gd name="T5" fmla="*/ 2147483647 h 171"/>
              <a:gd name="T6" fmla="*/ 0 60000 65536"/>
              <a:gd name="T7" fmla="*/ 0 60000 65536"/>
              <a:gd name="T8" fmla="*/ 0 60000 65536"/>
              <a:gd name="T9" fmla="*/ 0 w 1195"/>
              <a:gd name="T10" fmla="*/ 0 h 171"/>
              <a:gd name="T11" fmla="*/ 1195 w 1195"/>
              <a:gd name="T12" fmla="*/ 171 h 171"/>
            </a:gdLst>
            <a:ahLst/>
            <a:cxnLst>
              <a:cxn ang="T6">
                <a:pos x="T0" y="T1"/>
              </a:cxn>
              <a:cxn ang="T7">
                <a:pos x="T2" y="T3"/>
              </a:cxn>
              <a:cxn ang="T8">
                <a:pos x="T4" y="T5"/>
              </a:cxn>
            </a:cxnLst>
            <a:rect l="T9" t="T10" r="T11" b="T12"/>
            <a:pathLst>
              <a:path w="1195" h="171">
                <a:moveTo>
                  <a:pt x="0" y="0"/>
                </a:moveTo>
                <a:lnTo>
                  <a:pt x="475" y="0"/>
                </a:lnTo>
                <a:lnTo>
                  <a:pt x="1195" y="171"/>
                </a:lnTo>
              </a:path>
            </a:pathLst>
          </a:custGeom>
          <a:noFill/>
          <a:ln w="14288">
            <a:solidFill>
              <a:srgbClr val="000000"/>
            </a:solidFill>
            <a:round/>
            <a:headEnd/>
            <a:tailEnd/>
          </a:ln>
        </p:spPr>
        <p:txBody>
          <a:bodyPr/>
          <a:lstStyle/>
          <a:p>
            <a:endParaRPr lang="en-US" sz="1000">
              <a:latin typeface="Times New Roman" pitchFamily="18" charset="0"/>
            </a:endParaRPr>
          </a:p>
        </p:txBody>
      </p:sp>
      <p:sp>
        <p:nvSpPr>
          <p:cNvPr id="62496" name="Freeform 34"/>
          <p:cNvSpPr>
            <a:spLocks/>
          </p:cNvSpPr>
          <p:nvPr/>
        </p:nvSpPr>
        <p:spPr bwMode="auto">
          <a:xfrm>
            <a:off x="1589088" y="2446338"/>
            <a:ext cx="2259012" cy="495300"/>
          </a:xfrm>
          <a:custGeom>
            <a:avLst/>
            <a:gdLst>
              <a:gd name="T0" fmla="*/ 0 w 1618"/>
              <a:gd name="T1" fmla="*/ 0 h 355"/>
              <a:gd name="T2" fmla="*/ 2147483647 w 1618"/>
              <a:gd name="T3" fmla="*/ 0 h 355"/>
              <a:gd name="T4" fmla="*/ 2147483647 w 1618"/>
              <a:gd name="T5" fmla="*/ 2147483647 h 355"/>
              <a:gd name="T6" fmla="*/ 0 60000 65536"/>
              <a:gd name="T7" fmla="*/ 0 60000 65536"/>
              <a:gd name="T8" fmla="*/ 0 60000 65536"/>
              <a:gd name="T9" fmla="*/ 0 w 1618"/>
              <a:gd name="T10" fmla="*/ 0 h 355"/>
              <a:gd name="T11" fmla="*/ 1618 w 1618"/>
              <a:gd name="T12" fmla="*/ 355 h 355"/>
            </a:gdLst>
            <a:ahLst/>
            <a:cxnLst>
              <a:cxn ang="T6">
                <a:pos x="T0" y="T1"/>
              </a:cxn>
              <a:cxn ang="T7">
                <a:pos x="T2" y="T3"/>
              </a:cxn>
              <a:cxn ang="T8">
                <a:pos x="T4" y="T5"/>
              </a:cxn>
            </a:cxnLst>
            <a:rect l="T9" t="T10" r="T11" b="T12"/>
            <a:pathLst>
              <a:path w="1618" h="355">
                <a:moveTo>
                  <a:pt x="0" y="0"/>
                </a:moveTo>
                <a:lnTo>
                  <a:pt x="1075" y="0"/>
                </a:lnTo>
                <a:lnTo>
                  <a:pt x="1618" y="355"/>
                </a:lnTo>
              </a:path>
            </a:pathLst>
          </a:custGeom>
          <a:noFill/>
          <a:ln w="14288">
            <a:solidFill>
              <a:srgbClr val="000000"/>
            </a:solidFill>
            <a:round/>
            <a:headEnd/>
            <a:tailEnd/>
          </a:ln>
        </p:spPr>
        <p:txBody>
          <a:bodyPr/>
          <a:lstStyle/>
          <a:p>
            <a:endParaRPr lang="en-US" sz="1000">
              <a:latin typeface="Times New Roman" pitchFamily="18" charset="0"/>
            </a:endParaRPr>
          </a:p>
        </p:txBody>
      </p:sp>
      <p:sp>
        <p:nvSpPr>
          <p:cNvPr id="62497" name="Freeform 35"/>
          <p:cNvSpPr>
            <a:spLocks/>
          </p:cNvSpPr>
          <p:nvPr/>
        </p:nvSpPr>
        <p:spPr bwMode="auto">
          <a:xfrm>
            <a:off x="1714500" y="2166938"/>
            <a:ext cx="2611438" cy="669925"/>
          </a:xfrm>
          <a:custGeom>
            <a:avLst/>
            <a:gdLst>
              <a:gd name="T0" fmla="*/ 0 w 1870"/>
              <a:gd name="T1" fmla="*/ 0 h 481"/>
              <a:gd name="T2" fmla="*/ 2147483647 w 1870"/>
              <a:gd name="T3" fmla="*/ 0 h 481"/>
              <a:gd name="T4" fmla="*/ 2147483647 w 1870"/>
              <a:gd name="T5" fmla="*/ 2147483647 h 481"/>
              <a:gd name="T6" fmla="*/ 0 60000 65536"/>
              <a:gd name="T7" fmla="*/ 0 60000 65536"/>
              <a:gd name="T8" fmla="*/ 0 60000 65536"/>
              <a:gd name="T9" fmla="*/ 0 w 1870"/>
              <a:gd name="T10" fmla="*/ 0 h 481"/>
              <a:gd name="T11" fmla="*/ 1870 w 1870"/>
              <a:gd name="T12" fmla="*/ 481 h 481"/>
            </a:gdLst>
            <a:ahLst/>
            <a:cxnLst>
              <a:cxn ang="T6">
                <a:pos x="T0" y="T1"/>
              </a:cxn>
              <a:cxn ang="T7">
                <a:pos x="T2" y="T3"/>
              </a:cxn>
              <a:cxn ang="T8">
                <a:pos x="T4" y="T5"/>
              </a:cxn>
            </a:cxnLst>
            <a:rect l="T9" t="T10" r="T11" b="T12"/>
            <a:pathLst>
              <a:path w="1870" h="481">
                <a:moveTo>
                  <a:pt x="0" y="0"/>
                </a:moveTo>
                <a:lnTo>
                  <a:pt x="1171" y="0"/>
                </a:lnTo>
                <a:lnTo>
                  <a:pt x="1870" y="481"/>
                </a:lnTo>
              </a:path>
            </a:pathLst>
          </a:custGeom>
          <a:noFill/>
          <a:ln w="14288">
            <a:solidFill>
              <a:srgbClr val="000000"/>
            </a:solidFill>
            <a:round/>
            <a:headEnd/>
            <a:tailEnd/>
          </a:ln>
        </p:spPr>
        <p:txBody>
          <a:bodyPr/>
          <a:lstStyle/>
          <a:p>
            <a:endParaRPr lang="en-US" sz="1000">
              <a:latin typeface="Times New Roman" pitchFamily="18" charset="0"/>
            </a:endParaRPr>
          </a:p>
        </p:txBody>
      </p:sp>
      <p:sp>
        <p:nvSpPr>
          <p:cNvPr id="62498" name="Line 36"/>
          <p:cNvSpPr>
            <a:spLocks noChangeShapeType="1"/>
          </p:cNvSpPr>
          <p:nvPr/>
        </p:nvSpPr>
        <p:spPr bwMode="auto">
          <a:xfrm>
            <a:off x="5238750" y="4864100"/>
            <a:ext cx="1914525" cy="1588"/>
          </a:xfrm>
          <a:prstGeom prst="line">
            <a:avLst/>
          </a:prstGeom>
          <a:noFill/>
          <a:ln w="14288">
            <a:solidFill>
              <a:srgbClr val="000000"/>
            </a:solidFill>
            <a:round/>
            <a:headEnd/>
            <a:tailEnd/>
          </a:ln>
        </p:spPr>
        <p:txBody>
          <a:bodyPr/>
          <a:lstStyle/>
          <a:p>
            <a:endParaRPr lang="en-US"/>
          </a:p>
        </p:txBody>
      </p:sp>
      <p:sp>
        <p:nvSpPr>
          <p:cNvPr id="62499" name="Freeform 37"/>
          <p:cNvSpPr>
            <a:spLocks/>
          </p:cNvSpPr>
          <p:nvPr/>
        </p:nvSpPr>
        <p:spPr bwMode="auto">
          <a:xfrm>
            <a:off x="6567488" y="3284538"/>
            <a:ext cx="565150" cy="280987"/>
          </a:xfrm>
          <a:custGeom>
            <a:avLst/>
            <a:gdLst>
              <a:gd name="T0" fmla="*/ 0 w 405"/>
              <a:gd name="T1" fmla="*/ 0 h 201"/>
              <a:gd name="T2" fmla="*/ 2147483647 w 405"/>
              <a:gd name="T3" fmla="*/ 2147483647 h 201"/>
              <a:gd name="T4" fmla="*/ 2147483647 w 405"/>
              <a:gd name="T5" fmla="*/ 2147483647 h 201"/>
              <a:gd name="T6" fmla="*/ 0 60000 65536"/>
              <a:gd name="T7" fmla="*/ 0 60000 65536"/>
              <a:gd name="T8" fmla="*/ 0 60000 65536"/>
              <a:gd name="T9" fmla="*/ 0 w 405"/>
              <a:gd name="T10" fmla="*/ 0 h 201"/>
              <a:gd name="T11" fmla="*/ 405 w 405"/>
              <a:gd name="T12" fmla="*/ 201 h 201"/>
            </a:gdLst>
            <a:ahLst/>
            <a:cxnLst>
              <a:cxn ang="T6">
                <a:pos x="T0" y="T1"/>
              </a:cxn>
              <a:cxn ang="T7">
                <a:pos x="T2" y="T3"/>
              </a:cxn>
              <a:cxn ang="T8">
                <a:pos x="T4" y="T5"/>
              </a:cxn>
            </a:cxnLst>
            <a:rect l="T9" t="T10" r="T11" b="T12"/>
            <a:pathLst>
              <a:path w="405" h="201">
                <a:moveTo>
                  <a:pt x="0" y="0"/>
                </a:moveTo>
                <a:lnTo>
                  <a:pt x="255" y="201"/>
                </a:lnTo>
                <a:lnTo>
                  <a:pt x="405" y="201"/>
                </a:lnTo>
              </a:path>
            </a:pathLst>
          </a:custGeom>
          <a:noFill/>
          <a:ln w="14288">
            <a:solidFill>
              <a:srgbClr val="000000"/>
            </a:solidFill>
            <a:round/>
            <a:headEnd/>
            <a:tailEnd/>
          </a:ln>
        </p:spPr>
        <p:txBody>
          <a:bodyPr/>
          <a:lstStyle/>
          <a:p>
            <a:endParaRPr lang="en-US" sz="1000">
              <a:latin typeface="Times New Roman" pitchFamily="18" charset="0"/>
            </a:endParaRPr>
          </a:p>
        </p:txBody>
      </p:sp>
      <p:sp>
        <p:nvSpPr>
          <p:cNvPr id="62500" name="Freeform 38"/>
          <p:cNvSpPr>
            <a:spLocks/>
          </p:cNvSpPr>
          <p:nvPr/>
        </p:nvSpPr>
        <p:spPr bwMode="auto">
          <a:xfrm>
            <a:off x="5273675" y="3143250"/>
            <a:ext cx="1858963" cy="744538"/>
          </a:xfrm>
          <a:custGeom>
            <a:avLst/>
            <a:gdLst>
              <a:gd name="T0" fmla="*/ 0 w 1332"/>
              <a:gd name="T1" fmla="*/ 0 h 534"/>
              <a:gd name="T2" fmla="*/ 2147483647 w 1332"/>
              <a:gd name="T3" fmla="*/ 2147483647 h 534"/>
              <a:gd name="T4" fmla="*/ 2147483647 w 1332"/>
              <a:gd name="T5" fmla="*/ 2147483647 h 534"/>
              <a:gd name="T6" fmla="*/ 0 60000 65536"/>
              <a:gd name="T7" fmla="*/ 0 60000 65536"/>
              <a:gd name="T8" fmla="*/ 0 60000 65536"/>
              <a:gd name="T9" fmla="*/ 0 w 1332"/>
              <a:gd name="T10" fmla="*/ 0 h 534"/>
              <a:gd name="T11" fmla="*/ 1332 w 1332"/>
              <a:gd name="T12" fmla="*/ 534 h 534"/>
            </a:gdLst>
            <a:ahLst/>
            <a:cxnLst>
              <a:cxn ang="T6">
                <a:pos x="T0" y="T1"/>
              </a:cxn>
              <a:cxn ang="T7">
                <a:pos x="T2" y="T3"/>
              </a:cxn>
              <a:cxn ang="T8">
                <a:pos x="T4" y="T5"/>
              </a:cxn>
            </a:cxnLst>
            <a:rect l="T9" t="T10" r="T11" b="T12"/>
            <a:pathLst>
              <a:path w="1332" h="534">
                <a:moveTo>
                  <a:pt x="0" y="0"/>
                </a:moveTo>
                <a:lnTo>
                  <a:pt x="1182" y="534"/>
                </a:lnTo>
                <a:lnTo>
                  <a:pt x="1332" y="534"/>
                </a:lnTo>
              </a:path>
            </a:pathLst>
          </a:custGeom>
          <a:noFill/>
          <a:ln w="14288">
            <a:solidFill>
              <a:srgbClr val="000000"/>
            </a:solidFill>
            <a:round/>
            <a:headEnd/>
            <a:tailEnd/>
          </a:ln>
        </p:spPr>
        <p:txBody>
          <a:bodyPr/>
          <a:lstStyle/>
          <a:p>
            <a:endParaRPr lang="en-US" sz="1000">
              <a:latin typeface="Times New Roman" pitchFamily="18" charset="0"/>
            </a:endParaRPr>
          </a:p>
        </p:txBody>
      </p:sp>
      <p:sp>
        <p:nvSpPr>
          <p:cNvPr id="62501" name="Line 39"/>
          <p:cNvSpPr>
            <a:spLocks noChangeShapeType="1"/>
          </p:cNvSpPr>
          <p:nvPr/>
        </p:nvSpPr>
        <p:spPr bwMode="auto">
          <a:xfrm>
            <a:off x="2357438" y="2882900"/>
            <a:ext cx="1109662" cy="1588"/>
          </a:xfrm>
          <a:prstGeom prst="line">
            <a:avLst/>
          </a:prstGeom>
          <a:noFill/>
          <a:ln w="14288">
            <a:solidFill>
              <a:srgbClr val="000000"/>
            </a:solidFill>
            <a:round/>
            <a:headEnd/>
            <a:tailEnd/>
          </a:ln>
        </p:spPr>
        <p:txBody>
          <a:bodyPr/>
          <a:lstStyle/>
          <a:p>
            <a:endParaRPr lang="en-US"/>
          </a:p>
        </p:txBody>
      </p:sp>
      <p:sp>
        <p:nvSpPr>
          <p:cNvPr id="62502" name="Freeform 40"/>
          <p:cNvSpPr>
            <a:spLocks/>
          </p:cNvSpPr>
          <p:nvPr/>
        </p:nvSpPr>
        <p:spPr bwMode="auto">
          <a:xfrm>
            <a:off x="1703388" y="4100513"/>
            <a:ext cx="1060450" cy="147637"/>
          </a:xfrm>
          <a:custGeom>
            <a:avLst/>
            <a:gdLst>
              <a:gd name="T0" fmla="*/ 0 w 760"/>
              <a:gd name="T1" fmla="*/ 2147483647 h 105"/>
              <a:gd name="T2" fmla="*/ 2147483647 w 760"/>
              <a:gd name="T3" fmla="*/ 2147483647 h 105"/>
              <a:gd name="T4" fmla="*/ 2147483647 w 760"/>
              <a:gd name="T5" fmla="*/ 0 h 105"/>
              <a:gd name="T6" fmla="*/ 0 60000 65536"/>
              <a:gd name="T7" fmla="*/ 0 60000 65536"/>
              <a:gd name="T8" fmla="*/ 0 60000 65536"/>
              <a:gd name="T9" fmla="*/ 0 w 760"/>
              <a:gd name="T10" fmla="*/ 0 h 105"/>
              <a:gd name="T11" fmla="*/ 760 w 760"/>
              <a:gd name="T12" fmla="*/ 105 h 105"/>
            </a:gdLst>
            <a:ahLst/>
            <a:cxnLst>
              <a:cxn ang="T6">
                <a:pos x="T0" y="T1"/>
              </a:cxn>
              <a:cxn ang="T7">
                <a:pos x="T2" y="T3"/>
              </a:cxn>
              <a:cxn ang="T8">
                <a:pos x="T4" y="T5"/>
              </a:cxn>
            </a:cxnLst>
            <a:rect l="T9" t="T10" r="T11" b="T12"/>
            <a:pathLst>
              <a:path w="760" h="105">
                <a:moveTo>
                  <a:pt x="0" y="105"/>
                </a:moveTo>
                <a:lnTo>
                  <a:pt x="478" y="105"/>
                </a:lnTo>
                <a:lnTo>
                  <a:pt x="760" y="0"/>
                </a:lnTo>
              </a:path>
            </a:pathLst>
          </a:custGeom>
          <a:noFill/>
          <a:ln w="14288">
            <a:solidFill>
              <a:srgbClr val="000000"/>
            </a:solidFill>
            <a:round/>
            <a:headEnd/>
            <a:tailEnd/>
          </a:ln>
        </p:spPr>
        <p:txBody>
          <a:bodyPr/>
          <a:lstStyle/>
          <a:p>
            <a:endParaRPr lang="en-US" sz="1000">
              <a:latin typeface="Times New Roman" pitchFamily="18" charset="0"/>
            </a:endParaRPr>
          </a:p>
        </p:txBody>
      </p:sp>
      <p:sp>
        <p:nvSpPr>
          <p:cNvPr id="62503" name="Line 41"/>
          <p:cNvSpPr>
            <a:spLocks noChangeShapeType="1"/>
          </p:cNvSpPr>
          <p:nvPr/>
        </p:nvSpPr>
        <p:spPr bwMode="auto">
          <a:xfrm>
            <a:off x="1874838" y="4508500"/>
            <a:ext cx="1270000" cy="1588"/>
          </a:xfrm>
          <a:prstGeom prst="line">
            <a:avLst/>
          </a:prstGeom>
          <a:noFill/>
          <a:ln w="14288">
            <a:solidFill>
              <a:srgbClr val="000000"/>
            </a:solidFill>
            <a:round/>
            <a:headEnd/>
            <a:tailEnd/>
          </a:ln>
        </p:spPr>
        <p:txBody>
          <a:bodyPr/>
          <a:lstStyle/>
          <a:p>
            <a:endParaRPr lang="en-US"/>
          </a:p>
        </p:txBody>
      </p:sp>
      <p:sp>
        <p:nvSpPr>
          <p:cNvPr id="62504" name="Line 42"/>
          <p:cNvSpPr>
            <a:spLocks noChangeShapeType="1"/>
          </p:cNvSpPr>
          <p:nvPr/>
        </p:nvSpPr>
        <p:spPr bwMode="auto">
          <a:xfrm>
            <a:off x="6673850" y="3097213"/>
            <a:ext cx="460375" cy="1587"/>
          </a:xfrm>
          <a:prstGeom prst="line">
            <a:avLst/>
          </a:prstGeom>
          <a:noFill/>
          <a:ln w="14288">
            <a:solidFill>
              <a:srgbClr val="000000"/>
            </a:solidFill>
            <a:round/>
            <a:headEnd/>
            <a:tailEnd/>
          </a:ln>
        </p:spPr>
        <p:txBody>
          <a:bodyPr/>
          <a:lstStyle/>
          <a:p>
            <a:endParaRPr lang="en-US"/>
          </a:p>
        </p:txBody>
      </p:sp>
      <p:sp>
        <p:nvSpPr>
          <p:cNvPr id="62505" name="Text Box 43"/>
          <p:cNvSpPr txBox="1">
            <a:spLocks noChangeArrowheads="1"/>
          </p:cNvSpPr>
          <p:nvPr/>
        </p:nvSpPr>
        <p:spPr bwMode="auto">
          <a:xfrm>
            <a:off x="7191375" y="2339975"/>
            <a:ext cx="1006475" cy="304800"/>
          </a:xfrm>
          <a:prstGeom prst="rect">
            <a:avLst/>
          </a:prstGeom>
          <a:noFill/>
          <a:ln w="9525">
            <a:noFill/>
            <a:miter lim="800000"/>
            <a:headEnd/>
            <a:tailEnd/>
          </a:ln>
        </p:spPr>
        <p:txBody>
          <a:bodyPr wrap="none" lIns="0" tIns="0" bIns="0">
            <a:spAutoFit/>
          </a:bodyPr>
          <a:lstStyle/>
          <a:p>
            <a:r>
              <a:rPr lang="en-US" sz="1000" b="1"/>
              <a:t>Spiral ganglion</a:t>
            </a:r>
          </a:p>
          <a:p>
            <a:r>
              <a:rPr lang="en-US" sz="1000" b="1"/>
              <a:t>of cochlea</a:t>
            </a:r>
          </a:p>
        </p:txBody>
      </p:sp>
      <p:sp>
        <p:nvSpPr>
          <p:cNvPr id="62506" name="Text Box 44"/>
          <p:cNvSpPr txBox="1">
            <a:spLocks noChangeArrowheads="1"/>
          </p:cNvSpPr>
          <p:nvPr/>
        </p:nvSpPr>
        <p:spPr bwMode="auto">
          <a:xfrm>
            <a:off x="7191375" y="3779838"/>
            <a:ext cx="703263" cy="304800"/>
          </a:xfrm>
          <a:prstGeom prst="rect">
            <a:avLst/>
          </a:prstGeom>
          <a:noFill/>
          <a:ln w="9525">
            <a:noFill/>
            <a:miter lim="800000"/>
            <a:headEnd/>
            <a:tailEnd/>
          </a:ln>
        </p:spPr>
        <p:txBody>
          <a:bodyPr wrap="none" lIns="0" tIns="0" bIns="0">
            <a:spAutoFit/>
          </a:bodyPr>
          <a:lstStyle/>
          <a:p>
            <a:r>
              <a:rPr lang="en-US" sz="1000" b="1"/>
              <a:t>Vestibular</a:t>
            </a:r>
          </a:p>
          <a:p>
            <a:r>
              <a:rPr lang="en-US" sz="1000" b="1"/>
              <a:t>ganglion</a:t>
            </a:r>
          </a:p>
        </p:txBody>
      </p:sp>
      <p:sp>
        <p:nvSpPr>
          <p:cNvPr id="62507" name="Text Box 45"/>
          <p:cNvSpPr txBox="1">
            <a:spLocks noChangeArrowheads="1"/>
          </p:cNvSpPr>
          <p:nvPr/>
        </p:nvSpPr>
        <p:spPr bwMode="auto">
          <a:xfrm>
            <a:off x="7191375" y="4773613"/>
            <a:ext cx="1000125" cy="304800"/>
          </a:xfrm>
          <a:prstGeom prst="rect">
            <a:avLst/>
          </a:prstGeom>
          <a:noFill/>
          <a:ln w="9525">
            <a:noFill/>
            <a:miter lim="800000"/>
            <a:headEnd/>
            <a:tailEnd/>
          </a:ln>
        </p:spPr>
        <p:txBody>
          <a:bodyPr wrap="none" lIns="0" tIns="0" bIns="0">
            <a:spAutoFit/>
          </a:bodyPr>
          <a:lstStyle/>
          <a:p>
            <a:r>
              <a:rPr lang="en-US" sz="1000" b="1"/>
              <a:t>Endolymphatic</a:t>
            </a:r>
          </a:p>
          <a:p>
            <a:r>
              <a:rPr lang="en-US" sz="1000" b="1"/>
              <a:t>sac</a:t>
            </a:r>
          </a:p>
        </p:txBody>
      </p:sp>
      <p:sp>
        <p:nvSpPr>
          <p:cNvPr id="62508" name="Text Box 46"/>
          <p:cNvSpPr txBox="1">
            <a:spLocks noChangeArrowheads="1"/>
          </p:cNvSpPr>
          <p:nvPr/>
        </p:nvSpPr>
        <p:spPr bwMode="auto">
          <a:xfrm>
            <a:off x="7191375" y="3467100"/>
            <a:ext cx="1074738" cy="152400"/>
          </a:xfrm>
          <a:prstGeom prst="rect">
            <a:avLst/>
          </a:prstGeom>
          <a:noFill/>
          <a:ln w="9525">
            <a:noFill/>
            <a:miter lim="800000"/>
            <a:headEnd/>
            <a:tailEnd/>
          </a:ln>
        </p:spPr>
        <p:txBody>
          <a:bodyPr wrap="none" lIns="0" tIns="0" bIns="0">
            <a:spAutoFit/>
          </a:bodyPr>
          <a:lstStyle/>
          <a:p>
            <a:r>
              <a:rPr lang="en-US" sz="1000" b="1"/>
              <a:t>Vestibular nerve</a:t>
            </a:r>
          </a:p>
        </p:txBody>
      </p:sp>
      <p:sp>
        <p:nvSpPr>
          <p:cNvPr id="62509" name="Text Box 47"/>
          <p:cNvSpPr txBox="1">
            <a:spLocks noChangeArrowheads="1"/>
          </p:cNvSpPr>
          <p:nvPr/>
        </p:nvSpPr>
        <p:spPr bwMode="auto">
          <a:xfrm>
            <a:off x="865188" y="1804988"/>
            <a:ext cx="696912" cy="152400"/>
          </a:xfrm>
          <a:prstGeom prst="rect">
            <a:avLst/>
          </a:prstGeom>
          <a:noFill/>
          <a:ln w="9525">
            <a:noFill/>
            <a:miter lim="800000"/>
            <a:headEnd/>
            <a:tailEnd/>
          </a:ln>
        </p:spPr>
        <p:txBody>
          <a:bodyPr wrap="none" lIns="0" tIns="0" bIns="0">
            <a:spAutoFit/>
          </a:bodyPr>
          <a:lstStyle/>
          <a:p>
            <a:r>
              <a:rPr lang="en-US" sz="1000" b="1"/>
              <a:t>Vestibule:</a:t>
            </a:r>
          </a:p>
        </p:txBody>
      </p:sp>
      <p:sp>
        <p:nvSpPr>
          <p:cNvPr id="62510" name="Freeform 48"/>
          <p:cNvSpPr>
            <a:spLocks/>
          </p:cNvSpPr>
          <p:nvPr/>
        </p:nvSpPr>
        <p:spPr bwMode="auto">
          <a:xfrm>
            <a:off x="6654800" y="2859088"/>
            <a:ext cx="477838" cy="147637"/>
          </a:xfrm>
          <a:custGeom>
            <a:avLst/>
            <a:gdLst>
              <a:gd name="T0" fmla="*/ 0 w 342"/>
              <a:gd name="T1" fmla="*/ 2147483647 h 105"/>
              <a:gd name="T2" fmla="*/ 2147483647 w 342"/>
              <a:gd name="T3" fmla="*/ 0 h 105"/>
              <a:gd name="T4" fmla="*/ 2147483647 w 342"/>
              <a:gd name="T5" fmla="*/ 0 h 105"/>
              <a:gd name="T6" fmla="*/ 0 60000 65536"/>
              <a:gd name="T7" fmla="*/ 0 60000 65536"/>
              <a:gd name="T8" fmla="*/ 0 60000 65536"/>
              <a:gd name="T9" fmla="*/ 0 w 342"/>
              <a:gd name="T10" fmla="*/ 0 h 105"/>
              <a:gd name="T11" fmla="*/ 342 w 342"/>
              <a:gd name="T12" fmla="*/ 105 h 105"/>
            </a:gdLst>
            <a:ahLst/>
            <a:cxnLst>
              <a:cxn ang="T6">
                <a:pos x="T0" y="T1"/>
              </a:cxn>
              <a:cxn ang="T7">
                <a:pos x="T2" y="T3"/>
              </a:cxn>
              <a:cxn ang="T8">
                <a:pos x="T4" y="T5"/>
              </a:cxn>
            </a:cxnLst>
            <a:rect l="T9" t="T10" r="T11" b="T12"/>
            <a:pathLst>
              <a:path w="342" h="105">
                <a:moveTo>
                  <a:pt x="0" y="105"/>
                </a:moveTo>
                <a:lnTo>
                  <a:pt x="192" y="0"/>
                </a:lnTo>
                <a:lnTo>
                  <a:pt x="342" y="0"/>
                </a:lnTo>
              </a:path>
            </a:pathLst>
          </a:custGeom>
          <a:noFill/>
          <a:ln w="14288">
            <a:solidFill>
              <a:srgbClr val="000000"/>
            </a:solidFill>
            <a:round/>
            <a:headEnd/>
            <a:tailEnd/>
          </a:ln>
        </p:spPr>
        <p:txBody>
          <a:bodyPr/>
          <a:lstStyle/>
          <a:p>
            <a:endParaRPr lang="en-US" sz="1000">
              <a:latin typeface="Times New Roman" pitchFamily="18" charset="0"/>
            </a:endParaRPr>
          </a:p>
        </p:txBody>
      </p:sp>
      <p:sp>
        <p:nvSpPr>
          <p:cNvPr id="62511" name="Slide Number Placeholder 4"/>
          <p:cNvSpPr>
            <a:spLocks noGrp="1"/>
          </p:cNvSpPr>
          <p:nvPr>
            <p:ph type="sldNum" sz="quarter" idx="11"/>
          </p:nvPr>
        </p:nvSpPr>
        <p:spPr>
          <a:noFill/>
        </p:spPr>
        <p:txBody>
          <a:bodyPr/>
          <a:lstStyle/>
          <a:p>
            <a:r>
              <a:rPr lang="en-US" smtClean="0">
                <a:latin typeface="Arial" pitchFamily="34" charset="0"/>
              </a:rPr>
              <a:t>16-</a:t>
            </a:r>
            <a:fld id="{F07373AA-5455-4BD4-A8E7-7C5DDE3633BB}" type="slidenum">
              <a:rPr lang="en-US" smtClean="0">
                <a:latin typeface="Arial" pitchFamily="34" charset="0"/>
              </a:rPr>
              <a:pPr/>
              <a:t>59</a:t>
            </a:fld>
            <a:endParaRPr lang="en-US" smtClean="0">
              <a:latin typeface="Arial" pitchFamily="34" charset="0"/>
            </a:endParaRPr>
          </a:p>
        </p:txBody>
      </p:sp>
      <p:sp>
        <p:nvSpPr>
          <p:cNvPr id="62512" name="Rectangle 2"/>
          <p:cNvSpPr>
            <a:spLocks noGrp="1" noChangeArrowheads="1"/>
          </p:cNvSpPr>
          <p:nvPr>
            <p:ph type="title"/>
          </p:nvPr>
        </p:nvSpPr>
        <p:spPr/>
        <p:txBody>
          <a:bodyPr/>
          <a:lstStyle/>
          <a:p>
            <a:pPr eaLnBrk="1" hangingPunct="1"/>
            <a:r>
              <a:rPr lang="en-US" smtClean="0"/>
              <a:t>Innervation of Internal Ear</a:t>
            </a:r>
          </a:p>
        </p:txBody>
      </p:sp>
      <p:sp>
        <p:nvSpPr>
          <p:cNvPr id="62513" name="Rectangle 9"/>
          <p:cNvSpPr>
            <a:spLocks noGrp="1" noChangeArrowheads="1"/>
          </p:cNvSpPr>
          <p:nvPr>
            <p:ph type="body" idx="1"/>
          </p:nvPr>
        </p:nvSpPr>
        <p:spPr>
          <a:xfrm>
            <a:off x="750888" y="5545138"/>
            <a:ext cx="8393112" cy="1312862"/>
          </a:xfrm>
        </p:spPr>
        <p:txBody>
          <a:bodyPr/>
          <a:lstStyle/>
          <a:p>
            <a:pPr eaLnBrk="1" hangingPunct="1"/>
            <a:r>
              <a:rPr lang="en-US" sz="2400" smtClean="0"/>
              <a:t>vestibular ganglia</a:t>
            </a:r>
            <a:r>
              <a:rPr lang="en-US" smtClean="0"/>
              <a:t> </a:t>
            </a:r>
            <a:r>
              <a:rPr lang="en-US" sz="2800" b="0" smtClean="0"/>
              <a:t>- </a:t>
            </a:r>
            <a:r>
              <a:rPr lang="en-US" sz="2400" b="0" smtClean="0"/>
              <a:t>visible lump in vestibular nerve</a:t>
            </a:r>
          </a:p>
          <a:p>
            <a:pPr eaLnBrk="1" hangingPunct="1"/>
            <a:r>
              <a:rPr lang="en-US" sz="2400" smtClean="0"/>
              <a:t>spiral ganglia </a:t>
            </a:r>
            <a:r>
              <a:rPr lang="en-US" sz="2400" b="0" smtClean="0"/>
              <a:t>- buried in modiolus of cochlea</a:t>
            </a:r>
          </a:p>
        </p:txBody>
      </p:sp>
      <p:sp>
        <p:nvSpPr>
          <p:cNvPr id="62514" name="Text Box 16"/>
          <p:cNvSpPr txBox="1">
            <a:spLocks noChangeArrowheads="1"/>
          </p:cNvSpPr>
          <p:nvPr/>
        </p:nvSpPr>
        <p:spPr bwMode="auto">
          <a:xfrm>
            <a:off x="6559550" y="1541463"/>
            <a:ext cx="2206625" cy="427037"/>
          </a:xfrm>
          <a:prstGeom prst="rect">
            <a:avLst/>
          </a:prstGeom>
          <a:noFill/>
          <a:ln w="9525" algn="ctr">
            <a:noFill/>
            <a:miter lim="800000"/>
            <a:headEnd/>
            <a:tailEnd/>
          </a:ln>
        </p:spPr>
        <p:txBody>
          <a:bodyPr>
            <a:spAutoFit/>
          </a:bodyPr>
          <a:lstStyle/>
          <a:p>
            <a:pPr>
              <a:spcBef>
                <a:spcPct val="50000"/>
              </a:spcBef>
            </a:pPr>
            <a:r>
              <a:rPr lang="en-US" sz="2200"/>
              <a:t>Figure 16.12b</a:t>
            </a:r>
          </a:p>
        </p:txBody>
      </p:sp>
      <p:sp>
        <p:nvSpPr>
          <p:cNvPr id="4" name="TextBox 24"/>
          <p:cNvSpPr txBox="1">
            <a:spLocks noChangeArrowheads="1"/>
          </p:cNvSpPr>
          <p:nvPr/>
        </p:nvSpPr>
        <p:spPr bwMode="auto">
          <a:xfrm>
            <a:off x="1781175" y="1266825"/>
            <a:ext cx="5546725" cy="214313"/>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1"/>
          </p:nvPr>
        </p:nvSpPr>
        <p:spPr>
          <a:noFill/>
        </p:spPr>
        <p:txBody>
          <a:bodyPr/>
          <a:lstStyle/>
          <a:p>
            <a:r>
              <a:rPr lang="en-US" smtClean="0">
                <a:latin typeface="Arial" pitchFamily="34" charset="0"/>
              </a:rPr>
              <a:t>16-</a:t>
            </a:r>
            <a:fld id="{1381FCA1-26FC-4AD2-90EA-B03E8535A207}" type="slidenum">
              <a:rPr lang="en-US" smtClean="0">
                <a:latin typeface="Arial" pitchFamily="34" charset="0"/>
              </a:rPr>
              <a:pPr/>
              <a:t>6</a:t>
            </a:fld>
            <a:endParaRPr lang="en-US" smtClean="0">
              <a:latin typeface="Arial" pitchFamily="34" charset="0"/>
            </a:endParaRPr>
          </a:p>
        </p:txBody>
      </p:sp>
      <p:sp>
        <p:nvSpPr>
          <p:cNvPr id="8195" name="Rectangle 2"/>
          <p:cNvSpPr>
            <a:spLocks noGrp="1" noChangeArrowheads="1"/>
          </p:cNvSpPr>
          <p:nvPr>
            <p:ph type="title"/>
          </p:nvPr>
        </p:nvSpPr>
        <p:spPr/>
        <p:txBody>
          <a:bodyPr/>
          <a:lstStyle/>
          <a:p>
            <a:pPr eaLnBrk="1" hangingPunct="1"/>
            <a:r>
              <a:rPr lang="en-US" smtClean="0"/>
              <a:t>Receptive Fields</a:t>
            </a:r>
          </a:p>
        </p:txBody>
      </p:sp>
      <p:sp>
        <p:nvSpPr>
          <p:cNvPr id="8196" name="Text Box 8"/>
          <p:cNvSpPr txBox="1">
            <a:spLocks noChangeArrowheads="1"/>
          </p:cNvSpPr>
          <p:nvPr/>
        </p:nvSpPr>
        <p:spPr bwMode="auto">
          <a:xfrm>
            <a:off x="5181600" y="6105525"/>
            <a:ext cx="1701800" cy="427038"/>
          </a:xfrm>
          <a:prstGeom prst="rect">
            <a:avLst/>
          </a:prstGeom>
          <a:noFill/>
          <a:ln w="9525" algn="ctr">
            <a:noFill/>
            <a:miter lim="800000"/>
            <a:headEnd/>
            <a:tailEnd/>
          </a:ln>
        </p:spPr>
        <p:txBody>
          <a:bodyPr>
            <a:spAutoFit/>
          </a:bodyPr>
          <a:lstStyle/>
          <a:p>
            <a:pPr>
              <a:spcBef>
                <a:spcPct val="50000"/>
              </a:spcBef>
            </a:pPr>
            <a:r>
              <a:rPr lang="en-US" sz="2200"/>
              <a:t>Figure 16.1</a:t>
            </a:r>
          </a:p>
        </p:txBody>
      </p:sp>
      <p:pic>
        <p:nvPicPr>
          <p:cNvPr id="8197" name="Picture 3" descr="sal25693_16_01"/>
          <p:cNvPicPr>
            <a:picLocks noChangeAspect="1" noChangeArrowheads="1"/>
          </p:cNvPicPr>
          <p:nvPr/>
        </p:nvPicPr>
        <p:blipFill>
          <a:blip r:embed="rId2" cstate="print"/>
          <a:srcRect/>
          <a:stretch>
            <a:fillRect/>
          </a:stretch>
        </p:blipFill>
        <p:spPr bwMode="auto">
          <a:xfrm>
            <a:off x="271463" y="1358900"/>
            <a:ext cx="8575675" cy="4730750"/>
          </a:xfrm>
          <a:prstGeom prst="rect">
            <a:avLst/>
          </a:prstGeom>
          <a:noFill/>
          <a:ln w="9525">
            <a:noFill/>
            <a:miter lim="800000"/>
            <a:headEnd/>
            <a:tailEnd/>
          </a:ln>
        </p:spPr>
      </p:pic>
      <p:sp>
        <p:nvSpPr>
          <p:cNvPr id="8198" name="Rectangle 5"/>
          <p:cNvSpPr>
            <a:spLocks noChangeArrowheads="1"/>
          </p:cNvSpPr>
          <p:nvPr/>
        </p:nvSpPr>
        <p:spPr bwMode="auto">
          <a:xfrm>
            <a:off x="2663825" y="4729163"/>
            <a:ext cx="212248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 One large receptive field (arrow)</a:t>
            </a:r>
            <a:endParaRPr lang="en-US" sz="1000" b="1"/>
          </a:p>
        </p:txBody>
      </p:sp>
      <p:sp>
        <p:nvSpPr>
          <p:cNvPr id="8199" name="Rectangle 6"/>
          <p:cNvSpPr>
            <a:spLocks noChangeArrowheads="1"/>
          </p:cNvSpPr>
          <p:nvPr/>
        </p:nvSpPr>
        <p:spPr bwMode="auto">
          <a:xfrm>
            <a:off x="3713163" y="3771900"/>
            <a:ext cx="4445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Neuron</a:t>
            </a:r>
            <a:endParaRPr lang="en-US" sz="1000" b="1"/>
          </a:p>
        </p:txBody>
      </p:sp>
      <p:sp>
        <p:nvSpPr>
          <p:cNvPr id="8200" name="Rectangle 7"/>
          <p:cNvSpPr>
            <a:spLocks noChangeArrowheads="1"/>
          </p:cNvSpPr>
          <p:nvPr/>
        </p:nvSpPr>
        <p:spPr bwMode="auto">
          <a:xfrm>
            <a:off x="6119813" y="3933825"/>
            <a:ext cx="5492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Neuron 1</a:t>
            </a:r>
            <a:endParaRPr lang="en-US" sz="1000" b="1"/>
          </a:p>
        </p:txBody>
      </p:sp>
      <p:sp>
        <p:nvSpPr>
          <p:cNvPr id="8201" name="Rectangle 8"/>
          <p:cNvSpPr>
            <a:spLocks noChangeArrowheads="1"/>
          </p:cNvSpPr>
          <p:nvPr/>
        </p:nvSpPr>
        <p:spPr bwMode="auto">
          <a:xfrm>
            <a:off x="5630863" y="2798763"/>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1</a:t>
            </a:r>
            <a:endParaRPr lang="en-US" sz="1000" b="1"/>
          </a:p>
        </p:txBody>
      </p:sp>
      <p:sp>
        <p:nvSpPr>
          <p:cNvPr id="8202" name="Rectangle 9"/>
          <p:cNvSpPr>
            <a:spLocks noChangeArrowheads="1"/>
          </p:cNvSpPr>
          <p:nvPr/>
        </p:nvSpPr>
        <p:spPr bwMode="auto">
          <a:xfrm>
            <a:off x="6894513" y="2798763"/>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2</a:t>
            </a:r>
            <a:endParaRPr lang="en-US" sz="1000" b="1"/>
          </a:p>
        </p:txBody>
      </p:sp>
      <p:sp>
        <p:nvSpPr>
          <p:cNvPr id="8203" name="Rectangle 10"/>
          <p:cNvSpPr>
            <a:spLocks noChangeArrowheads="1"/>
          </p:cNvSpPr>
          <p:nvPr/>
        </p:nvSpPr>
        <p:spPr bwMode="auto">
          <a:xfrm>
            <a:off x="7910513" y="2798763"/>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3</a:t>
            </a:r>
            <a:endParaRPr lang="en-US" sz="1000" b="1"/>
          </a:p>
        </p:txBody>
      </p:sp>
      <p:sp>
        <p:nvSpPr>
          <p:cNvPr id="8204" name="Rectangle 11"/>
          <p:cNvSpPr>
            <a:spLocks noChangeArrowheads="1"/>
          </p:cNvSpPr>
          <p:nvPr/>
        </p:nvSpPr>
        <p:spPr bwMode="auto">
          <a:xfrm>
            <a:off x="7232650" y="3729038"/>
            <a:ext cx="5492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Neuron 2</a:t>
            </a:r>
            <a:endParaRPr lang="en-US" sz="1000" b="1"/>
          </a:p>
        </p:txBody>
      </p:sp>
      <p:sp>
        <p:nvSpPr>
          <p:cNvPr id="8205" name="Rectangle 12"/>
          <p:cNvSpPr>
            <a:spLocks noChangeArrowheads="1"/>
          </p:cNvSpPr>
          <p:nvPr/>
        </p:nvSpPr>
        <p:spPr bwMode="auto">
          <a:xfrm>
            <a:off x="8212138" y="3581400"/>
            <a:ext cx="5492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Neuron 3</a:t>
            </a:r>
            <a:endParaRPr lang="en-US" sz="1000" b="1"/>
          </a:p>
        </p:txBody>
      </p:sp>
      <p:sp>
        <p:nvSpPr>
          <p:cNvPr id="8206" name="Text Box 13"/>
          <p:cNvSpPr txBox="1">
            <a:spLocks noChangeArrowheads="1"/>
          </p:cNvSpPr>
          <p:nvPr/>
        </p:nvSpPr>
        <p:spPr bwMode="auto">
          <a:xfrm>
            <a:off x="7065963" y="4729163"/>
            <a:ext cx="1581150" cy="304800"/>
          </a:xfrm>
          <a:prstGeom prst="rect">
            <a:avLst/>
          </a:prstGeom>
          <a:noFill/>
          <a:ln w="9525">
            <a:noFill/>
            <a:miter lim="800000"/>
            <a:headEnd/>
            <a:tailEnd/>
          </a:ln>
        </p:spPr>
        <p:txBody>
          <a:bodyPr wrap="none" lIns="0" tIns="0" bIns="0">
            <a:spAutoFit/>
          </a:bodyPr>
          <a:lstStyle/>
          <a:p>
            <a:pPr algn="ctr"/>
            <a:r>
              <a:rPr lang="en-US" sz="1000" b="1"/>
              <a:t>(b) Three small receptive</a:t>
            </a:r>
          </a:p>
          <a:p>
            <a:pPr algn="ctr"/>
            <a:r>
              <a:rPr lang="en-US" sz="1000" b="1"/>
              <a:t>fields (arrows)</a:t>
            </a:r>
          </a:p>
        </p:txBody>
      </p:sp>
      <p:sp>
        <p:nvSpPr>
          <p:cNvPr id="4" name="TextBox 24"/>
          <p:cNvSpPr txBox="1">
            <a:spLocks noChangeArrowheads="1"/>
          </p:cNvSpPr>
          <p:nvPr/>
        </p:nvSpPr>
        <p:spPr bwMode="auto">
          <a:xfrm>
            <a:off x="1782763" y="1228725"/>
            <a:ext cx="5546725" cy="214313"/>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1"/>
          </p:nvPr>
        </p:nvSpPr>
        <p:spPr>
          <a:noFill/>
        </p:spPr>
        <p:txBody>
          <a:bodyPr/>
          <a:lstStyle/>
          <a:p>
            <a:r>
              <a:rPr lang="en-US" smtClean="0">
                <a:latin typeface="Arial" pitchFamily="34" charset="0"/>
              </a:rPr>
              <a:t>16-</a:t>
            </a:r>
            <a:fld id="{84783EA4-3D2D-4E8E-90B4-307E6E2C5491}" type="slidenum">
              <a:rPr lang="en-US" smtClean="0">
                <a:latin typeface="Arial" pitchFamily="34" charset="0"/>
              </a:rPr>
              <a:pPr/>
              <a:t>60</a:t>
            </a:fld>
            <a:endParaRPr lang="en-US" smtClean="0">
              <a:latin typeface="Arial" pitchFamily="34" charset="0"/>
            </a:endParaRPr>
          </a:p>
        </p:txBody>
      </p:sp>
      <p:sp>
        <p:nvSpPr>
          <p:cNvPr id="63491" name="Rectangle 2"/>
          <p:cNvSpPr>
            <a:spLocks noGrp="1" noChangeArrowheads="1"/>
          </p:cNvSpPr>
          <p:nvPr>
            <p:ph type="title"/>
          </p:nvPr>
        </p:nvSpPr>
        <p:spPr/>
        <p:txBody>
          <a:bodyPr/>
          <a:lstStyle/>
          <a:p>
            <a:pPr eaLnBrk="1" hangingPunct="1"/>
            <a:r>
              <a:rPr lang="en-US" smtClean="0"/>
              <a:t>Auditory Projection Pathway</a:t>
            </a:r>
          </a:p>
        </p:txBody>
      </p:sp>
      <p:sp>
        <p:nvSpPr>
          <p:cNvPr id="63492" name="Rectangle 3"/>
          <p:cNvSpPr>
            <a:spLocks noGrp="1" noChangeArrowheads="1"/>
          </p:cNvSpPr>
          <p:nvPr>
            <p:ph type="body" idx="1"/>
          </p:nvPr>
        </p:nvSpPr>
        <p:spPr>
          <a:xfrm>
            <a:off x="471488" y="1295400"/>
            <a:ext cx="8418512" cy="5562600"/>
          </a:xfrm>
        </p:spPr>
        <p:txBody>
          <a:bodyPr/>
          <a:lstStyle/>
          <a:p>
            <a:pPr eaLnBrk="1" hangingPunct="1">
              <a:lnSpc>
                <a:spcPct val="80000"/>
              </a:lnSpc>
            </a:pPr>
            <a:r>
              <a:rPr lang="en-US" sz="2400" b="0" smtClean="0"/>
              <a:t>sensory fibers begin at the </a:t>
            </a:r>
            <a:r>
              <a:rPr lang="en-US" sz="2400" smtClean="0"/>
              <a:t>bases of the hair cells</a:t>
            </a:r>
          </a:p>
          <a:p>
            <a:pPr lvl="1" eaLnBrk="1" hangingPunct="1">
              <a:lnSpc>
                <a:spcPct val="80000"/>
              </a:lnSpc>
            </a:pPr>
            <a:r>
              <a:rPr lang="en-US" sz="2000" b="0" smtClean="0"/>
              <a:t>somas form the </a:t>
            </a:r>
            <a:r>
              <a:rPr lang="en-US" sz="2000" smtClean="0"/>
              <a:t>spiral ganglion </a:t>
            </a:r>
            <a:r>
              <a:rPr lang="en-US" sz="2000" b="0" smtClean="0"/>
              <a:t>around the modiolus</a:t>
            </a:r>
          </a:p>
          <a:p>
            <a:pPr lvl="1" eaLnBrk="1" hangingPunct="1">
              <a:lnSpc>
                <a:spcPct val="80000"/>
              </a:lnSpc>
            </a:pPr>
            <a:r>
              <a:rPr lang="en-US" sz="2000" b="0" smtClean="0"/>
              <a:t>axons lead away from the cochlea as the </a:t>
            </a:r>
            <a:r>
              <a:rPr lang="en-US" sz="2000" smtClean="0"/>
              <a:t>cochlear nerve</a:t>
            </a:r>
          </a:p>
          <a:p>
            <a:pPr lvl="1" eaLnBrk="1" hangingPunct="1">
              <a:lnSpc>
                <a:spcPct val="80000"/>
              </a:lnSpc>
            </a:pPr>
            <a:r>
              <a:rPr lang="en-US" sz="2000" b="0" smtClean="0"/>
              <a:t>joins with the vestibular nerve to form the </a:t>
            </a:r>
            <a:r>
              <a:rPr lang="en-US" sz="2000" smtClean="0"/>
              <a:t>vestibulocochlear nerve</a:t>
            </a:r>
            <a:r>
              <a:rPr lang="en-US" sz="2000" b="0" smtClean="0"/>
              <a:t>, Cranial Nerve VIII</a:t>
            </a:r>
          </a:p>
          <a:p>
            <a:pPr lvl="1" eaLnBrk="1" hangingPunct="1">
              <a:lnSpc>
                <a:spcPct val="80000"/>
              </a:lnSpc>
            </a:pPr>
            <a:endParaRPr lang="en-US" sz="1200" b="0" smtClean="0"/>
          </a:p>
          <a:p>
            <a:pPr eaLnBrk="1" hangingPunct="1">
              <a:lnSpc>
                <a:spcPct val="80000"/>
              </a:lnSpc>
            </a:pPr>
            <a:r>
              <a:rPr lang="en-US" sz="2400" b="0" smtClean="0"/>
              <a:t>each ear sends nerve fibers to both sides of the pons</a:t>
            </a:r>
          </a:p>
          <a:p>
            <a:pPr lvl="1" eaLnBrk="1" hangingPunct="1">
              <a:lnSpc>
                <a:spcPct val="80000"/>
              </a:lnSpc>
            </a:pPr>
            <a:r>
              <a:rPr lang="en-US" sz="2000" b="0" smtClean="0"/>
              <a:t>end in cochlear nuclei</a:t>
            </a:r>
          </a:p>
          <a:p>
            <a:pPr lvl="1" eaLnBrk="1" hangingPunct="1">
              <a:lnSpc>
                <a:spcPct val="80000"/>
              </a:lnSpc>
            </a:pPr>
            <a:r>
              <a:rPr lang="en-US" sz="2000" b="0" smtClean="0"/>
              <a:t>synapse with </a:t>
            </a:r>
            <a:r>
              <a:rPr lang="en-US" sz="2000" smtClean="0"/>
              <a:t>second-order neurons </a:t>
            </a:r>
            <a:r>
              <a:rPr lang="en-US" sz="2000" b="0" smtClean="0"/>
              <a:t>that ascend to the nearby </a:t>
            </a:r>
            <a:r>
              <a:rPr lang="en-US" sz="2000" smtClean="0"/>
              <a:t>superior olivary nucleus</a:t>
            </a:r>
          </a:p>
          <a:p>
            <a:pPr lvl="1" eaLnBrk="1" hangingPunct="1">
              <a:lnSpc>
                <a:spcPct val="80000"/>
              </a:lnSpc>
            </a:pPr>
            <a:r>
              <a:rPr lang="en-US" sz="2000" b="0" smtClean="0"/>
              <a:t>superior olivary nucleus issues efferent fibers back to the cochlea</a:t>
            </a:r>
          </a:p>
          <a:p>
            <a:pPr lvl="2" eaLnBrk="1" hangingPunct="1">
              <a:lnSpc>
                <a:spcPct val="80000"/>
              </a:lnSpc>
            </a:pPr>
            <a:r>
              <a:rPr lang="en-US" sz="1800" b="0" smtClean="0"/>
              <a:t>involved with cochlear tuning</a:t>
            </a:r>
          </a:p>
          <a:p>
            <a:pPr lvl="2" eaLnBrk="1" hangingPunct="1">
              <a:lnSpc>
                <a:spcPct val="80000"/>
              </a:lnSpc>
            </a:pPr>
            <a:endParaRPr lang="en-US" sz="1200" b="0" smtClean="0"/>
          </a:p>
          <a:p>
            <a:pPr eaLnBrk="1" hangingPunct="1">
              <a:lnSpc>
                <a:spcPct val="80000"/>
              </a:lnSpc>
            </a:pPr>
            <a:r>
              <a:rPr lang="en-US" sz="2400" smtClean="0"/>
              <a:t>binaural hearing </a:t>
            </a:r>
            <a:r>
              <a:rPr lang="en-US" sz="2400" b="0" smtClean="0"/>
              <a:t>– comparing signals from the right and left ears to identify the direction from which a sound is coming</a:t>
            </a:r>
          </a:p>
          <a:p>
            <a:pPr lvl="1" eaLnBrk="1" hangingPunct="1">
              <a:lnSpc>
                <a:spcPct val="80000"/>
              </a:lnSpc>
            </a:pPr>
            <a:r>
              <a:rPr lang="en-US" sz="2000" b="0" smtClean="0"/>
              <a:t>function of the superior olivary nucleus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a:noFill/>
        </p:spPr>
        <p:txBody>
          <a:bodyPr/>
          <a:lstStyle/>
          <a:p>
            <a:r>
              <a:rPr lang="en-US" smtClean="0">
                <a:latin typeface="Arial" pitchFamily="34" charset="0"/>
              </a:rPr>
              <a:t>16-</a:t>
            </a:r>
            <a:fld id="{8360A480-E195-46ED-ACDA-7B4B67E350DB}" type="slidenum">
              <a:rPr lang="en-US" smtClean="0">
                <a:latin typeface="Arial" pitchFamily="34" charset="0"/>
              </a:rPr>
              <a:pPr/>
              <a:t>61</a:t>
            </a:fld>
            <a:endParaRPr lang="en-US" smtClean="0">
              <a:latin typeface="Arial" pitchFamily="34" charset="0"/>
            </a:endParaRPr>
          </a:p>
        </p:txBody>
      </p:sp>
      <p:sp>
        <p:nvSpPr>
          <p:cNvPr id="64515" name="Rectangle 2"/>
          <p:cNvSpPr>
            <a:spLocks noGrp="1" noChangeArrowheads="1"/>
          </p:cNvSpPr>
          <p:nvPr>
            <p:ph type="title"/>
          </p:nvPr>
        </p:nvSpPr>
        <p:spPr/>
        <p:txBody>
          <a:bodyPr/>
          <a:lstStyle/>
          <a:p>
            <a:pPr eaLnBrk="1" hangingPunct="1"/>
            <a:r>
              <a:rPr lang="en-US" smtClean="0"/>
              <a:t>Auditory Projection Pathway</a:t>
            </a:r>
          </a:p>
        </p:txBody>
      </p:sp>
      <p:sp>
        <p:nvSpPr>
          <p:cNvPr id="64516" name="Rectangle 3"/>
          <p:cNvSpPr>
            <a:spLocks noGrp="1" noChangeArrowheads="1"/>
          </p:cNvSpPr>
          <p:nvPr>
            <p:ph type="body" idx="1"/>
          </p:nvPr>
        </p:nvSpPr>
        <p:spPr>
          <a:xfrm>
            <a:off x="360363" y="1163638"/>
            <a:ext cx="8502650" cy="5694362"/>
          </a:xfrm>
        </p:spPr>
        <p:txBody>
          <a:bodyPr/>
          <a:lstStyle/>
          <a:p>
            <a:pPr eaLnBrk="1" hangingPunct="1">
              <a:lnSpc>
                <a:spcPct val="80000"/>
              </a:lnSpc>
            </a:pPr>
            <a:r>
              <a:rPr lang="en-US" sz="2400" b="0" smtClean="0"/>
              <a:t>fibers ascend to the </a:t>
            </a:r>
            <a:r>
              <a:rPr lang="en-US" sz="2400" smtClean="0"/>
              <a:t>inferior colliculi </a:t>
            </a:r>
            <a:r>
              <a:rPr lang="en-US" sz="2400" b="0" smtClean="0"/>
              <a:t>of the midbrain</a:t>
            </a:r>
          </a:p>
          <a:p>
            <a:pPr lvl="1" eaLnBrk="1" hangingPunct="1">
              <a:lnSpc>
                <a:spcPct val="80000"/>
              </a:lnSpc>
            </a:pPr>
            <a:r>
              <a:rPr lang="en-US" sz="2000" b="0" smtClean="0"/>
              <a:t>helps to locate the origin of the sound, processes fluctuation in pitch, and mediate the startle response and rapid head turning in response to loud noise</a:t>
            </a:r>
          </a:p>
          <a:p>
            <a:pPr lvl="1" eaLnBrk="1" hangingPunct="1">
              <a:lnSpc>
                <a:spcPct val="80000"/>
              </a:lnSpc>
            </a:pPr>
            <a:endParaRPr lang="en-US" sz="1000" b="0" smtClean="0"/>
          </a:p>
          <a:p>
            <a:pPr eaLnBrk="1" hangingPunct="1">
              <a:lnSpc>
                <a:spcPct val="80000"/>
              </a:lnSpc>
            </a:pPr>
            <a:r>
              <a:rPr lang="en-US" sz="2400" smtClean="0"/>
              <a:t>third-order neurons </a:t>
            </a:r>
            <a:r>
              <a:rPr lang="en-US" sz="2400" b="0" smtClean="0"/>
              <a:t>begin in the inferior colliculi and lead to the thalamus</a:t>
            </a:r>
          </a:p>
          <a:p>
            <a:pPr eaLnBrk="1" hangingPunct="1">
              <a:lnSpc>
                <a:spcPct val="80000"/>
              </a:lnSpc>
            </a:pPr>
            <a:endParaRPr lang="en-US" sz="1000" b="0" smtClean="0"/>
          </a:p>
          <a:p>
            <a:pPr eaLnBrk="1" hangingPunct="1">
              <a:lnSpc>
                <a:spcPct val="80000"/>
              </a:lnSpc>
            </a:pPr>
            <a:r>
              <a:rPr lang="en-US" sz="2400" smtClean="0"/>
              <a:t>fourth-order neurons </a:t>
            </a:r>
            <a:r>
              <a:rPr lang="en-US" sz="2400" b="0" smtClean="0"/>
              <a:t>complete the pathway from thalamus to primary auditory complex</a:t>
            </a:r>
          </a:p>
          <a:p>
            <a:pPr lvl="1" eaLnBrk="1" hangingPunct="1">
              <a:lnSpc>
                <a:spcPct val="80000"/>
              </a:lnSpc>
            </a:pPr>
            <a:r>
              <a:rPr lang="en-US" sz="2000" b="0" smtClean="0"/>
              <a:t>involves four neurons instead of three unlike most sensory pathways</a:t>
            </a:r>
          </a:p>
          <a:p>
            <a:pPr lvl="1" eaLnBrk="1" hangingPunct="1">
              <a:lnSpc>
                <a:spcPct val="80000"/>
              </a:lnSpc>
            </a:pPr>
            <a:endParaRPr lang="en-US" sz="1000" b="0" smtClean="0"/>
          </a:p>
          <a:p>
            <a:pPr eaLnBrk="1" hangingPunct="1">
              <a:lnSpc>
                <a:spcPct val="80000"/>
              </a:lnSpc>
            </a:pPr>
            <a:r>
              <a:rPr lang="en-US" sz="2400" smtClean="0"/>
              <a:t>primary auditory cortex </a:t>
            </a:r>
            <a:r>
              <a:rPr lang="en-US" sz="2400" b="0" smtClean="0"/>
              <a:t>lies in the superior margin of the temporal lobe</a:t>
            </a:r>
          </a:p>
          <a:p>
            <a:pPr lvl="1" eaLnBrk="1" hangingPunct="1">
              <a:lnSpc>
                <a:spcPct val="80000"/>
              </a:lnSpc>
            </a:pPr>
            <a:r>
              <a:rPr lang="en-US" sz="2000" b="0" smtClean="0"/>
              <a:t>site of conscious perception of sound</a:t>
            </a:r>
          </a:p>
          <a:p>
            <a:pPr lvl="1" eaLnBrk="1" hangingPunct="1">
              <a:lnSpc>
                <a:spcPct val="80000"/>
              </a:lnSpc>
            </a:pPr>
            <a:endParaRPr lang="en-US" sz="800" b="0" smtClean="0"/>
          </a:p>
          <a:p>
            <a:pPr eaLnBrk="1" hangingPunct="1">
              <a:lnSpc>
                <a:spcPct val="80000"/>
              </a:lnSpc>
            </a:pPr>
            <a:r>
              <a:rPr lang="en-US" sz="2400" b="0" smtClean="0"/>
              <a:t>because of extensive decussation of the auditory pathway, damage to right  or left auditory cortex does not cause unilateral loss of hearing</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1"/>
          </p:nvPr>
        </p:nvSpPr>
        <p:spPr>
          <a:noFill/>
        </p:spPr>
        <p:txBody>
          <a:bodyPr/>
          <a:lstStyle/>
          <a:p>
            <a:r>
              <a:rPr lang="en-US" smtClean="0">
                <a:latin typeface="Arial" pitchFamily="34" charset="0"/>
              </a:rPr>
              <a:t>16-</a:t>
            </a:r>
            <a:fld id="{E82B238F-2648-4D63-A3A4-EA1138E184CD}" type="slidenum">
              <a:rPr lang="en-US" smtClean="0">
                <a:latin typeface="Arial" pitchFamily="34" charset="0"/>
              </a:rPr>
              <a:pPr/>
              <a:t>62</a:t>
            </a:fld>
            <a:endParaRPr lang="en-US" smtClean="0">
              <a:latin typeface="Arial" pitchFamily="34" charset="0"/>
            </a:endParaRPr>
          </a:p>
        </p:txBody>
      </p:sp>
      <p:sp>
        <p:nvSpPr>
          <p:cNvPr id="65539" name="Rectangle 2"/>
          <p:cNvSpPr>
            <a:spLocks noGrp="1" noChangeArrowheads="1"/>
          </p:cNvSpPr>
          <p:nvPr>
            <p:ph type="title"/>
          </p:nvPr>
        </p:nvSpPr>
        <p:spPr/>
        <p:txBody>
          <a:bodyPr/>
          <a:lstStyle/>
          <a:p>
            <a:pPr eaLnBrk="1" hangingPunct="1"/>
            <a:r>
              <a:rPr lang="en-US" smtClean="0"/>
              <a:t>Auditory Pathway</a:t>
            </a:r>
          </a:p>
        </p:txBody>
      </p:sp>
      <p:sp>
        <p:nvSpPr>
          <p:cNvPr id="65540" name="Text Box 17"/>
          <p:cNvSpPr txBox="1">
            <a:spLocks noChangeArrowheads="1"/>
          </p:cNvSpPr>
          <p:nvPr/>
        </p:nvSpPr>
        <p:spPr bwMode="auto">
          <a:xfrm>
            <a:off x="3390900" y="6259513"/>
            <a:ext cx="2206625" cy="427037"/>
          </a:xfrm>
          <a:prstGeom prst="rect">
            <a:avLst/>
          </a:prstGeom>
          <a:noFill/>
          <a:ln w="9525" algn="ctr">
            <a:noFill/>
            <a:miter lim="800000"/>
            <a:headEnd/>
            <a:tailEnd/>
          </a:ln>
        </p:spPr>
        <p:txBody>
          <a:bodyPr>
            <a:spAutoFit/>
          </a:bodyPr>
          <a:lstStyle/>
          <a:p>
            <a:pPr>
              <a:spcBef>
                <a:spcPct val="50000"/>
              </a:spcBef>
            </a:pPr>
            <a:r>
              <a:rPr lang="en-US" sz="2200"/>
              <a:t>Figure 16.18a</a:t>
            </a:r>
          </a:p>
        </p:txBody>
      </p:sp>
      <p:pic>
        <p:nvPicPr>
          <p:cNvPr id="65541" name="Picture 4" descr="sal25693_16_18a"/>
          <p:cNvPicPr>
            <a:picLocks noChangeAspect="1" noChangeArrowheads="1"/>
          </p:cNvPicPr>
          <p:nvPr/>
        </p:nvPicPr>
        <p:blipFill>
          <a:blip r:embed="rId2" cstate="print"/>
          <a:srcRect/>
          <a:stretch>
            <a:fillRect/>
          </a:stretch>
        </p:blipFill>
        <p:spPr bwMode="auto">
          <a:xfrm>
            <a:off x="1296988" y="1382713"/>
            <a:ext cx="6538912" cy="4806950"/>
          </a:xfrm>
          <a:prstGeom prst="rect">
            <a:avLst/>
          </a:prstGeom>
          <a:noFill/>
          <a:ln w="9525">
            <a:noFill/>
            <a:miter lim="800000"/>
            <a:headEnd/>
            <a:tailEnd/>
          </a:ln>
        </p:spPr>
      </p:pic>
      <p:sp>
        <p:nvSpPr>
          <p:cNvPr id="65542" name="Rectangle 5"/>
          <p:cNvSpPr>
            <a:spLocks noChangeArrowheads="1"/>
          </p:cNvSpPr>
          <p:nvPr/>
        </p:nvSpPr>
        <p:spPr bwMode="auto">
          <a:xfrm>
            <a:off x="5932488" y="5316538"/>
            <a:ext cx="8699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Tympanic reflex</a:t>
            </a:r>
            <a:endParaRPr lang="en-US" sz="900" b="1"/>
          </a:p>
        </p:txBody>
      </p:sp>
      <p:sp>
        <p:nvSpPr>
          <p:cNvPr id="65543" name="Rectangle 6"/>
          <p:cNvSpPr>
            <a:spLocks noChangeArrowheads="1"/>
          </p:cNvSpPr>
          <p:nvPr/>
        </p:nvSpPr>
        <p:spPr bwMode="auto">
          <a:xfrm>
            <a:off x="2465388" y="5991225"/>
            <a:ext cx="9271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Cranial nerve VIII</a:t>
            </a:r>
            <a:endParaRPr lang="en-US" sz="900" b="1"/>
          </a:p>
        </p:txBody>
      </p:sp>
      <p:sp>
        <p:nvSpPr>
          <p:cNvPr id="65544" name="Rectangle 7"/>
          <p:cNvSpPr>
            <a:spLocks noChangeArrowheads="1"/>
          </p:cNvSpPr>
          <p:nvPr/>
        </p:nvSpPr>
        <p:spPr bwMode="auto">
          <a:xfrm>
            <a:off x="2244725" y="5124450"/>
            <a:ext cx="8699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Cochlear tuning</a:t>
            </a:r>
            <a:endParaRPr lang="en-US" sz="900" b="1"/>
          </a:p>
        </p:txBody>
      </p:sp>
      <p:sp>
        <p:nvSpPr>
          <p:cNvPr id="65545" name="Rectangle 8"/>
          <p:cNvSpPr>
            <a:spLocks noChangeArrowheads="1"/>
          </p:cNvSpPr>
          <p:nvPr/>
        </p:nvSpPr>
        <p:spPr bwMode="auto">
          <a:xfrm>
            <a:off x="2108200" y="4824413"/>
            <a:ext cx="444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Cochlea</a:t>
            </a:r>
            <a:endParaRPr lang="en-US" sz="900" b="1"/>
          </a:p>
        </p:txBody>
      </p:sp>
      <p:sp>
        <p:nvSpPr>
          <p:cNvPr id="65546" name="Rectangle 9"/>
          <p:cNvSpPr>
            <a:spLocks noChangeArrowheads="1"/>
          </p:cNvSpPr>
          <p:nvPr/>
        </p:nvSpPr>
        <p:spPr bwMode="auto">
          <a:xfrm>
            <a:off x="1289050" y="6232525"/>
            <a:ext cx="1397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(a)</a:t>
            </a:r>
            <a:endParaRPr lang="en-US" sz="900" b="1"/>
          </a:p>
        </p:txBody>
      </p:sp>
      <p:sp>
        <p:nvSpPr>
          <p:cNvPr id="65547" name="Line 12"/>
          <p:cNvSpPr>
            <a:spLocks noChangeShapeType="1"/>
          </p:cNvSpPr>
          <p:nvPr/>
        </p:nvSpPr>
        <p:spPr bwMode="auto">
          <a:xfrm flipV="1">
            <a:off x="2020888" y="1984375"/>
            <a:ext cx="142875" cy="336550"/>
          </a:xfrm>
          <a:prstGeom prst="line">
            <a:avLst/>
          </a:prstGeom>
          <a:noFill/>
          <a:ln w="9525">
            <a:solidFill>
              <a:srgbClr val="000000"/>
            </a:solidFill>
            <a:round/>
            <a:headEnd/>
            <a:tailEnd/>
          </a:ln>
        </p:spPr>
        <p:txBody>
          <a:bodyPr/>
          <a:lstStyle/>
          <a:p>
            <a:endParaRPr lang="en-US"/>
          </a:p>
        </p:txBody>
      </p:sp>
      <p:sp>
        <p:nvSpPr>
          <p:cNvPr id="65548" name="Line 13"/>
          <p:cNvSpPr>
            <a:spLocks noChangeShapeType="1"/>
          </p:cNvSpPr>
          <p:nvPr/>
        </p:nvSpPr>
        <p:spPr bwMode="auto">
          <a:xfrm flipV="1">
            <a:off x="3163888" y="1873250"/>
            <a:ext cx="236537" cy="452438"/>
          </a:xfrm>
          <a:prstGeom prst="line">
            <a:avLst/>
          </a:prstGeom>
          <a:noFill/>
          <a:ln w="9525">
            <a:solidFill>
              <a:srgbClr val="000000"/>
            </a:solidFill>
            <a:round/>
            <a:headEnd/>
            <a:tailEnd/>
          </a:ln>
        </p:spPr>
        <p:txBody>
          <a:bodyPr/>
          <a:lstStyle/>
          <a:p>
            <a:endParaRPr lang="en-US"/>
          </a:p>
        </p:txBody>
      </p:sp>
      <p:sp>
        <p:nvSpPr>
          <p:cNvPr id="65549" name="Line 14"/>
          <p:cNvSpPr>
            <a:spLocks noChangeShapeType="1"/>
          </p:cNvSpPr>
          <p:nvPr/>
        </p:nvSpPr>
        <p:spPr bwMode="auto">
          <a:xfrm flipV="1">
            <a:off x="6554788" y="1873250"/>
            <a:ext cx="193675" cy="303213"/>
          </a:xfrm>
          <a:prstGeom prst="line">
            <a:avLst/>
          </a:prstGeom>
          <a:noFill/>
          <a:ln w="9525">
            <a:solidFill>
              <a:srgbClr val="000000"/>
            </a:solidFill>
            <a:round/>
            <a:headEnd/>
            <a:tailEnd/>
          </a:ln>
        </p:spPr>
        <p:txBody>
          <a:bodyPr/>
          <a:lstStyle/>
          <a:p>
            <a:endParaRPr lang="en-US"/>
          </a:p>
        </p:txBody>
      </p:sp>
      <p:sp>
        <p:nvSpPr>
          <p:cNvPr id="65550" name="Line 15"/>
          <p:cNvSpPr>
            <a:spLocks noChangeShapeType="1"/>
          </p:cNvSpPr>
          <p:nvPr/>
        </p:nvSpPr>
        <p:spPr bwMode="auto">
          <a:xfrm flipH="1">
            <a:off x="4835525" y="3879850"/>
            <a:ext cx="889000" cy="1588"/>
          </a:xfrm>
          <a:prstGeom prst="line">
            <a:avLst/>
          </a:prstGeom>
          <a:noFill/>
          <a:ln w="9525">
            <a:solidFill>
              <a:srgbClr val="000000"/>
            </a:solidFill>
            <a:round/>
            <a:headEnd/>
            <a:tailEnd/>
          </a:ln>
        </p:spPr>
        <p:txBody>
          <a:bodyPr/>
          <a:lstStyle/>
          <a:p>
            <a:endParaRPr lang="en-US"/>
          </a:p>
        </p:txBody>
      </p:sp>
      <p:sp>
        <p:nvSpPr>
          <p:cNvPr id="65551" name="Line 16"/>
          <p:cNvSpPr>
            <a:spLocks noChangeShapeType="1"/>
          </p:cNvSpPr>
          <p:nvPr/>
        </p:nvSpPr>
        <p:spPr bwMode="auto">
          <a:xfrm>
            <a:off x="5430838" y="4378325"/>
            <a:ext cx="293687" cy="1588"/>
          </a:xfrm>
          <a:prstGeom prst="line">
            <a:avLst/>
          </a:prstGeom>
          <a:noFill/>
          <a:ln w="9525">
            <a:solidFill>
              <a:srgbClr val="000000"/>
            </a:solidFill>
            <a:round/>
            <a:headEnd/>
            <a:tailEnd/>
          </a:ln>
        </p:spPr>
        <p:txBody>
          <a:bodyPr/>
          <a:lstStyle/>
          <a:p>
            <a:endParaRPr lang="en-US"/>
          </a:p>
        </p:txBody>
      </p:sp>
      <p:sp>
        <p:nvSpPr>
          <p:cNvPr id="65552" name="Freeform 17"/>
          <p:cNvSpPr>
            <a:spLocks/>
          </p:cNvSpPr>
          <p:nvPr/>
        </p:nvSpPr>
        <p:spPr bwMode="auto">
          <a:xfrm>
            <a:off x="7061200" y="4867275"/>
            <a:ext cx="468313" cy="447675"/>
          </a:xfrm>
          <a:custGeom>
            <a:avLst/>
            <a:gdLst>
              <a:gd name="T0" fmla="*/ 0 w 324"/>
              <a:gd name="T1" fmla="*/ 0 h 311"/>
              <a:gd name="T2" fmla="*/ 2147483647 w 324"/>
              <a:gd name="T3" fmla="*/ 0 h 311"/>
              <a:gd name="T4" fmla="*/ 2147483647 w 324"/>
              <a:gd name="T5" fmla="*/ 2147483647 h 311"/>
              <a:gd name="T6" fmla="*/ 0 60000 65536"/>
              <a:gd name="T7" fmla="*/ 0 60000 65536"/>
              <a:gd name="T8" fmla="*/ 0 60000 65536"/>
              <a:gd name="T9" fmla="*/ 0 w 324"/>
              <a:gd name="T10" fmla="*/ 0 h 311"/>
              <a:gd name="T11" fmla="*/ 324 w 324"/>
              <a:gd name="T12" fmla="*/ 311 h 311"/>
            </a:gdLst>
            <a:ahLst/>
            <a:cxnLst>
              <a:cxn ang="T6">
                <a:pos x="T0" y="T1"/>
              </a:cxn>
              <a:cxn ang="T7">
                <a:pos x="T2" y="T3"/>
              </a:cxn>
              <a:cxn ang="T8">
                <a:pos x="T4" y="T5"/>
              </a:cxn>
            </a:cxnLst>
            <a:rect l="T9" t="T10" r="T11" b="T12"/>
            <a:pathLst>
              <a:path w="324" h="311">
                <a:moveTo>
                  <a:pt x="0" y="0"/>
                </a:moveTo>
                <a:lnTo>
                  <a:pt x="122" y="0"/>
                </a:lnTo>
                <a:lnTo>
                  <a:pt x="324" y="311"/>
                </a:lnTo>
              </a:path>
            </a:pathLst>
          </a:custGeom>
          <a:noFill/>
          <a:ln w="9525">
            <a:solidFill>
              <a:srgbClr val="000000"/>
            </a:solidFill>
            <a:round/>
            <a:headEnd/>
            <a:tailEnd/>
          </a:ln>
        </p:spPr>
        <p:txBody>
          <a:bodyPr/>
          <a:lstStyle/>
          <a:p>
            <a:endParaRPr lang="en-US" sz="900">
              <a:latin typeface="Times New Roman" pitchFamily="18" charset="0"/>
            </a:endParaRPr>
          </a:p>
        </p:txBody>
      </p:sp>
      <p:sp>
        <p:nvSpPr>
          <p:cNvPr id="65553" name="Freeform 18"/>
          <p:cNvSpPr>
            <a:spLocks/>
          </p:cNvSpPr>
          <p:nvPr/>
        </p:nvSpPr>
        <p:spPr bwMode="auto">
          <a:xfrm>
            <a:off x="1706563" y="4903788"/>
            <a:ext cx="377825" cy="457200"/>
          </a:xfrm>
          <a:custGeom>
            <a:avLst/>
            <a:gdLst>
              <a:gd name="T0" fmla="*/ 2147483647 w 262"/>
              <a:gd name="T1" fmla="*/ 0 h 317"/>
              <a:gd name="T2" fmla="*/ 2147483647 w 262"/>
              <a:gd name="T3" fmla="*/ 0 h 317"/>
              <a:gd name="T4" fmla="*/ 0 w 262"/>
              <a:gd name="T5" fmla="*/ 2147483647 h 317"/>
              <a:gd name="T6" fmla="*/ 0 60000 65536"/>
              <a:gd name="T7" fmla="*/ 0 60000 65536"/>
              <a:gd name="T8" fmla="*/ 0 60000 65536"/>
              <a:gd name="T9" fmla="*/ 0 w 262"/>
              <a:gd name="T10" fmla="*/ 0 h 317"/>
              <a:gd name="T11" fmla="*/ 262 w 262"/>
              <a:gd name="T12" fmla="*/ 317 h 317"/>
            </a:gdLst>
            <a:ahLst/>
            <a:cxnLst>
              <a:cxn ang="T6">
                <a:pos x="T0" y="T1"/>
              </a:cxn>
              <a:cxn ang="T7">
                <a:pos x="T2" y="T3"/>
              </a:cxn>
              <a:cxn ang="T8">
                <a:pos x="T4" y="T5"/>
              </a:cxn>
            </a:cxnLst>
            <a:rect l="T9" t="T10" r="T11" b="T12"/>
            <a:pathLst>
              <a:path w="262" h="317">
                <a:moveTo>
                  <a:pt x="262" y="0"/>
                </a:moveTo>
                <a:lnTo>
                  <a:pt x="166" y="0"/>
                </a:lnTo>
                <a:lnTo>
                  <a:pt x="0" y="317"/>
                </a:lnTo>
              </a:path>
            </a:pathLst>
          </a:custGeom>
          <a:noFill/>
          <a:ln w="9525">
            <a:solidFill>
              <a:srgbClr val="000000"/>
            </a:solidFill>
            <a:round/>
            <a:headEnd/>
            <a:tailEnd/>
          </a:ln>
        </p:spPr>
        <p:txBody>
          <a:bodyPr/>
          <a:lstStyle/>
          <a:p>
            <a:endParaRPr lang="en-US" sz="900">
              <a:latin typeface="Times New Roman" pitchFamily="18" charset="0"/>
            </a:endParaRPr>
          </a:p>
        </p:txBody>
      </p:sp>
      <p:sp>
        <p:nvSpPr>
          <p:cNvPr id="65554" name="Line 19"/>
          <p:cNvSpPr>
            <a:spLocks noChangeShapeType="1"/>
          </p:cNvSpPr>
          <p:nvPr/>
        </p:nvSpPr>
        <p:spPr bwMode="auto">
          <a:xfrm>
            <a:off x="4830763" y="2817813"/>
            <a:ext cx="893762" cy="1587"/>
          </a:xfrm>
          <a:prstGeom prst="line">
            <a:avLst/>
          </a:prstGeom>
          <a:noFill/>
          <a:ln w="9525">
            <a:solidFill>
              <a:srgbClr val="000000"/>
            </a:solidFill>
            <a:round/>
            <a:headEnd/>
            <a:tailEnd/>
          </a:ln>
        </p:spPr>
        <p:txBody>
          <a:bodyPr/>
          <a:lstStyle/>
          <a:p>
            <a:endParaRPr lang="en-US"/>
          </a:p>
        </p:txBody>
      </p:sp>
      <p:sp>
        <p:nvSpPr>
          <p:cNvPr id="65555" name="Freeform 20"/>
          <p:cNvSpPr>
            <a:spLocks/>
          </p:cNvSpPr>
          <p:nvPr/>
        </p:nvSpPr>
        <p:spPr bwMode="auto">
          <a:xfrm>
            <a:off x="2159000" y="5745163"/>
            <a:ext cx="277813" cy="331787"/>
          </a:xfrm>
          <a:custGeom>
            <a:avLst/>
            <a:gdLst>
              <a:gd name="T0" fmla="*/ 2147483647 w 192"/>
              <a:gd name="T1" fmla="*/ 2147483647 h 230"/>
              <a:gd name="T2" fmla="*/ 2147483647 w 192"/>
              <a:gd name="T3" fmla="*/ 2147483647 h 230"/>
              <a:gd name="T4" fmla="*/ 0 w 192"/>
              <a:gd name="T5" fmla="*/ 0 h 230"/>
              <a:gd name="T6" fmla="*/ 0 60000 65536"/>
              <a:gd name="T7" fmla="*/ 0 60000 65536"/>
              <a:gd name="T8" fmla="*/ 0 60000 65536"/>
              <a:gd name="T9" fmla="*/ 0 w 192"/>
              <a:gd name="T10" fmla="*/ 0 h 230"/>
              <a:gd name="T11" fmla="*/ 192 w 192"/>
              <a:gd name="T12" fmla="*/ 230 h 230"/>
            </a:gdLst>
            <a:ahLst/>
            <a:cxnLst>
              <a:cxn ang="T6">
                <a:pos x="T0" y="T1"/>
              </a:cxn>
              <a:cxn ang="T7">
                <a:pos x="T2" y="T3"/>
              </a:cxn>
              <a:cxn ang="T8">
                <a:pos x="T4" y="T5"/>
              </a:cxn>
            </a:cxnLst>
            <a:rect l="T9" t="T10" r="T11" b="T12"/>
            <a:pathLst>
              <a:path w="192" h="230">
                <a:moveTo>
                  <a:pt x="192" y="230"/>
                </a:moveTo>
                <a:lnTo>
                  <a:pt x="83" y="230"/>
                </a:lnTo>
                <a:lnTo>
                  <a:pt x="0" y="0"/>
                </a:lnTo>
              </a:path>
            </a:pathLst>
          </a:custGeom>
          <a:noFill/>
          <a:ln w="9525">
            <a:solidFill>
              <a:srgbClr val="000000"/>
            </a:solidFill>
            <a:round/>
            <a:headEnd/>
            <a:tailEnd/>
          </a:ln>
        </p:spPr>
        <p:txBody>
          <a:bodyPr/>
          <a:lstStyle/>
          <a:p>
            <a:endParaRPr lang="en-US" sz="900">
              <a:latin typeface="Times New Roman" pitchFamily="18" charset="0"/>
            </a:endParaRPr>
          </a:p>
        </p:txBody>
      </p:sp>
      <p:sp>
        <p:nvSpPr>
          <p:cNvPr id="65556" name="Line 21"/>
          <p:cNvSpPr>
            <a:spLocks noChangeShapeType="1"/>
          </p:cNvSpPr>
          <p:nvPr/>
        </p:nvSpPr>
        <p:spPr bwMode="auto">
          <a:xfrm>
            <a:off x="4673600" y="5711825"/>
            <a:ext cx="350838" cy="1588"/>
          </a:xfrm>
          <a:prstGeom prst="line">
            <a:avLst/>
          </a:prstGeom>
          <a:noFill/>
          <a:ln w="9525">
            <a:solidFill>
              <a:srgbClr val="000000"/>
            </a:solidFill>
            <a:round/>
            <a:headEnd/>
            <a:tailEnd/>
          </a:ln>
        </p:spPr>
        <p:txBody>
          <a:bodyPr/>
          <a:lstStyle/>
          <a:p>
            <a:endParaRPr lang="en-US"/>
          </a:p>
        </p:txBody>
      </p:sp>
      <p:sp>
        <p:nvSpPr>
          <p:cNvPr id="65557" name="Text Box 22"/>
          <p:cNvSpPr txBox="1">
            <a:spLocks noChangeArrowheads="1"/>
          </p:cNvSpPr>
          <p:nvPr/>
        </p:nvSpPr>
        <p:spPr bwMode="auto">
          <a:xfrm>
            <a:off x="1885950" y="1519238"/>
            <a:ext cx="542925" cy="409575"/>
          </a:xfrm>
          <a:prstGeom prst="rect">
            <a:avLst/>
          </a:prstGeom>
          <a:noFill/>
          <a:ln w="9525">
            <a:noFill/>
            <a:miter lim="800000"/>
            <a:headEnd/>
            <a:tailEnd/>
          </a:ln>
        </p:spPr>
        <p:txBody>
          <a:bodyPr wrap="none" lIns="0" tIns="0" bIns="0">
            <a:spAutoFit/>
          </a:bodyPr>
          <a:lstStyle/>
          <a:p>
            <a:pPr algn="ctr"/>
            <a:r>
              <a:rPr lang="en-US" sz="900" b="1"/>
              <a:t>Primary</a:t>
            </a:r>
          </a:p>
          <a:p>
            <a:pPr algn="ctr"/>
            <a:r>
              <a:rPr lang="en-US" sz="900" b="1"/>
              <a:t>auditory</a:t>
            </a:r>
          </a:p>
          <a:p>
            <a:pPr algn="ctr"/>
            <a:r>
              <a:rPr lang="en-US" sz="900" b="1"/>
              <a:t>cortex</a:t>
            </a:r>
          </a:p>
        </p:txBody>
      </p:sp>
      <p:sp>
        <p:nvSpPr>
          <p:cNvPr id="65558" name="Text Box 23"/>
          <p:cNvSpPr txBox="1">
            <a:spLocks noChangeArrowheads="1"/>
          </p:cNvSpPr>
          <p:nvPr/>
        </p:nvSpPr>
        <p:spPr bwMode="auto">
          <a:xfrm>
            <a:off x="1371600" y="2259013"/>
            <a:ext cx="612775" cy="409575"/>
          </a:xfrm>
          <a:prstGeom prst="rect">
            <a:avLst/>
          </a:prstGeom>
          <a:noFill/>
          <a:ln w="9525">
            <a:noFill/>
            <a:miter lim="800000"/>
            <a:headEnd/>
            <a:tailEnd/>
          </a:ln>
        </p:spPr>
        <p:txBody>
          <a:bodyPr wrap="none" lIns="0" tIns="0" bIns="0">
            <a:spAutoFit/>
          </a:bodyPr>
          <a:lstStyle/>
          <a:p>
            <a:r>
              <a:rPr lang="en-US" sz="900" b="1"/>
              <a:t>Temporal</a:t>
            </a:r>
          </a:p>
          <a:p>
            <a:r>
              <a:rPr lang="en-US" sz="900" b="1"/>
              <a:t>lobe of</a:t>
            </a:r>
          </a:p>
          <a:p>
            <a:r>
              <a:rPr lang="en-US" sz="900" b="1"/>
              <a:t>cerebrum</a:t>
            </a:r>
          </a:p>
        </p:txBody>
      </p:sp>
      <p:sp>
        <p:nvSpPr>
          <p:cNvPr id="65559" name="Text Box 24"/>
          <p:cNvSpPr txBox="1">
            <a:spLocks noChangeArrowheads="1"/>
          </p:cNvSpPr>
          <p:nvPr/>
        </p:nvSpPr>
        <p:spPr bwMode="auto">
          <a:xfrm>
            <a:off x="2703513" y="2241550"/>
            <a:ext cx="663575" cy="546100"/>
          </a:xfrm>
          <a:prstGeom prst="rect">
            <a:avLst/>
          </a:prstGeom>
          <a:noFill/>
          <a:ln w="9525">
            <a:noFill/>
            <a:miter lim="800000"/>
            <a:headEnd/>
            <a:tailEnd/>
          </a:ln>
        </p:spPr>
        <p:txBody>
          <a:bodyPr wrap="none" lIns="0" tIns="0" bIns="0">
            <a:spAutoFit/>
          </a:bodyPr>
          <a:lstStyle/>
          <a:p>
            <a:r>
              <a:rPr lang="en-US" sz="900" b="1"/>
              <a:t>Medial</a:t>
            </a:r>
          </a:p>
          <a:p>
            <a:r>
              <a:rPr lang="en-US" sz="900" b="1"/>
              <a:t>geniculate</a:t>
            </a:r>
          </a:p>
          <a:p>
            <a:r>
              <a:rPr lang="en-US" sz="900" b="1"/>
              <a:t>nucleus of</a:t>
            </a:r>
          </a:p>
          <a:p>
            <a:r>
              <a:rPr lang="en-US" sz="900" b="1"/>
              <a:t>thalamus</a:t>
            </a:r>
          </a:p>
        </p:txBody>
      </p:sp>
      <p:sp>
        <p:nvSpPr>
          <p:cNvPr id="65560" name="Text Box 25"/>
          <p:cNvSpPr txBox="1">
            <a:spLocks noChangeArrowheads="1"/>
          </p:cNvSpPr>
          <p:nvPr/>
        </p:nvSpPr>
        <p:spPr bwMode="auto">
          <a:xfrm>
            <a:off x="6783388" y="1520825"/>
            <a:ext cx="733425" cy="409575"/>
          </a:xfrm>
          <a:prstGeom prst="rect">
            <a:avLst/>
          </a:prstGeom>
          <a:noFill/>
          <a:ln w="9525">
            <a:noFill/>
            <a:miter lim="800000"/>
            <a:headEnd/>
            <a:tailEnd/>
          </a:ln>
        </p:spPr>
        <p:txBody>
          <a:bodyPr wrap="none" lIns="0" tIns="0" bIns="0">
            <a:spAutoFit/>
          </a:bodyPr>
          <a:lstStyle/>
          <a:p>
            <a:pPr algn="ctr"/>
            <a:r>
              <a:rPr lang="en-US" sz="900" b="1"/>
              <a:t>Auditory</a:t>
            </a:r>
          </a:p>
          <a:p>
            <a:pPr algn="ctr"/>
            <a:r>
              <a:rPr lang="en-US" sz="900" b="1"/>
              <a:t>reflex (head</a:t>
            </a:r>
          </a:p>
          <a:p>
            <a:pPr algn="ctr"/>
            <a:r>
              <a:rPr lang="en-US" sz="900" b="1"/>
              <a:t>turning)</a:t>
            </a:r>
          </a:p>
        </p:txBody>
      </p:sp>
      <p:sp>
        <p:nvSpPr>
          <p:cNvPr id="65561" name="Text Box 26"/>
          <p:cNvSpPr txBox="1">
            <a:spLocks noChangeArrowheads="1"/>
          </p:cNvSpPr>
          <p:nvPr/>
        </p:nvSpPr>
        <p:spPr bwMode="auto">
          <a:xfrm>
            <a:off x="6208713" y="2092325"/>
            <a:ext cx="549275" cy="273050"/>
          </a:xfrm>
          <a:prstGeom prst="rect">
            <a:avLst/>
          </a:prstGeom>
          <a:noFill/>
          <a:ln w="9525">
            <a:noFill/>
            <a:miter lim="800000"/>
            <a:headEnd/>
            <a:tailEnd/>
          </a:ln>
        </p:spPr>
        <p:txBody>
          <a:bodyPr wrap="none" lIns="0" tIns="0" bIns="0">
            <a:spAutoFit/>
          </a:bodyPr>
          <a:lstStyle/>
          <a:p>
            <a:r>
              <a:rPr lang="en-US" sz="900" b="1"/>
              <a:t>Neck</a:t>
            </a:r>
          </a:p>
          <a:p>
            <a:r>
              <a:rPr lang="en-US" sz="900" b="1"/>
              <a:t>muscles</a:t>
            </a:r>
          </a:p>
        </p:txBody>
      </p:sp>
      <p:sp>
        <p:nvSpPr>
          <p:cNvPr id="65562" name="Text Box 27"/>
          <p:cNvSpPr txBox="1">
            <a:spLocks noChangeArrowheads="1"/>
          </p:cNvSpPr>
          <p:nvPr/>
        </p:nvSpPr>
        <p:spPr bwMode="auto">
          <a:xfrm>
            <a:off x="5759450" y="2732088"/>
            <a:ext cx="1044575" cy="273050"/>
          </a:xfrm>
          <a:prstGeom prst="rect">
            <a:avLst/>
          </a:prstGeom>
          <a:noFill/>
          <a:ln w="9525">
            <a:noFill/>
            <a:miter lim="800000"/>
            <a:headEnd/>
            <a:tailEnd/>
          </a:ln>
        </p:spPr>
        <p:txBody>
          <a:bodyPr wrap="none" lIns="0" tIns="0" bIns="0">
            <a:spAutoFit/>
          </a:bodyPr>
          <a:lstStyle/>
          <a:p>
            <a:r>
              <a:rPr lang="en-US" sz="900" b="1"/>
              <a:t>Inferior colliculus</a:t>
            </a:r>
          </a:p>
          <a:p>
            <a:r>
              <a:rPr lang="en-US" sz="900" b="1"/>
              <a:t>of midbrain</a:t>
            </a:r>
          </a:p>
        </p:txBody>
      </p:sp>
      <p:sp>
        <p:nvSpPr>
          <p:cNvPr id="65563" name="Text Box 28"/>
          <p:cNvSpPr txBox="1">
            <a:spLocks noChangeArrowheads="1"/>
          </p:cNvSpPr>
          <p:nvPr/>
        </p:nvSpPr>
        <p:spPr bwMode="auto">
          <a:xfrm>
            <a:off x="5753100" y="3792538"/>
            <a:ext cx="968375" cy="273050"/>
          </a:xfrm>
          <a:prstGeom prst="rect">
            <a:avLst/>
          </a:prstGeom>
          <a:noFill/>
          <a:ln w="9525">
            <a:noFill/>
            <a:miter lim="800000"/>
            <a:headEnd/>
            <a:tailEnd/>
          </a:ln>
        </p:spPr>
        <p:txBody>
          <a:bodyPr wrap="none" lIns="0" tIns="0" bIns="0">
            <a:spAutoFit/>
          </a:bodyPr>
          <a:lstStyle/>
          <a:p>
            <a:r>
              <a:rPr lang="en-US" sz="900" b="1"/>
              <a:t>Superior olivary</a:t>
            </a:r>
          </a:p>
          <a:p>
            <a:r>
              <a:rPr lang="en-US" sz="900" b="1"/>
              <a:t>nucleus of pons</a:t>
            </a:r>
          </a:p>
        </p:txBody>
      </p:sp>
      <p:sp>
        <p:nvSpPr>
          <p:cNvPr id="65564" name="Text Box 29"/>
          <p:cNvSpPr txBox="1">
            <a:spLocks noChangeArrowheads="1"/>
          </p:cNvSpPr>
          <p:nvPr/>
        </p:nvSpPr>
        <p:spPr bwMode="auto">
          <a:xfrm>
            <a:off x="5759450" y="4294188"/>
            <a:ext cx="879475" cy="273050"/>
          </a:xfrm>
          <a:prstGeom prst="rect">
            <a:avLst/>
          </a:prstGeom>
          <a:noFill/>
          <a:ln w="9525">
            <a:noFill/>
            <a:miter lim="800000"/>
            <a:headEnd/>
            <a:tailEnd/>
          </a:ln>
        </p:spPr>
        <p:txBody>
          <a:bodyPr wrap="none" lIns="0" tIns="0" bIns="0">
            <a:spAutoFit/>
          </a:bodyPr>
          <a:lstStyle/>
          <a:p>
            <a:r>
              <a:rPr lang="en-US" sz="900" b="1"/>
              <a:t>Cranial nerves</a:t>
            </a:r>
          </a:p>
          <a:p>
            <a:r>
              <a:rPr lang="en-US" sz="900" b="1"/>
              <a:t>V</a:t>
            </a:r>
            <a:r>
              <a:rPr lang="en-US" sz="900" b="1" baseline="-25000"/>
              <a:t>3 </a:t>
            </a:r>
            <a:r>
              <a:rPr lang="en-US" sz="900" b="1"/>
              <a:t> and VII</a:t>
            </a:r>
          </a:p>
        </p:txBody>
      </p:sp>
      <p:sp>
        <p:nvSpPr>
          <p:cNvPr id="65565" name="Text Box 30"/>
          <p:cNvSpPr txBox="1">
            <a:spLocks noChangeArrowheads="1"/>
          </p:cNvSpPr>
          <p:nvPr/>
        </p:nvSpPr>
        <p:spPr bwMode="auto">
          <a:xfrm>
            <a:off x="5729288" y="4778375"/>
            <a:ext cx="1177925" cy="273050"/>
          </a:xfrm>
          <a:prstGeom prst="rect">
            <a:avLst/>
          </a:prstGeom>
          <a:noFill/>
          <a:ln w="9525">
            <a:noFill/>
            <a:miter lim="800000"/>
            <a:headEnd/>
            <a:tailEnd/>
          </a:ln>
        </p:spPr>
        <p:txBody>
          <a:bodyPr wrap="none" lIns="0" tIns="0" bIns="0">
            <a:spAutoFit/>
          </a:bodyPr>
          <a:lstStyle/>
          <a:p>
            <a:r>
              <a:rPr lang="en-US" sz="900" b="1"/>
              <a:t>Tensor tympani and</a:t>
            </a:r>
          </a:p>
          <a:p>
            <a:r>
              <a:rPr lang="en-US" sz="900" b="1"/>
              <a:t>stapedius muscles</a:t>
            </a:r>
          </a:p>
        </p:txBody>
      </p:sp>
      <p:sp>
        <p:nvSpPr>
          <p:cNvPr id="65566" name="Text Box 31"/>
          <p:cNvSpPr txBox="1">
            <a:spLocks noChangeArrowheads="1"/>
          </p:cNvSpPr>
          <p:nvPr/>
        </p:nvSpPr>
        <p:spPr bwMode="auto">
          <a:xfrm>
            <a:off x="5049838" y="5632450"/>
            <a:ext cx="942975" cy="273050"/>
          </a:xfrm>
          <a:prstGeom prst="rect">
            <a:avLst/>
          </a:prstGeom>
          <a:noFill/>
          <a:ln w="9525">
            <a:noFill/>
            <a:miter lim="800000"/>
            <a:headEnd/>
            <a:tailEnd/>
          </a:ln>
        </p:spPr>
        <p:txBody>
          <a:bodyPr wrap="none" lIns="0" tIns="0" bIns="0">
            <a:spAutoFit/>
          </a:bodyPr>
          <a:lstStyle/>
          <a:p>
            <a:r>
              <a:rPr lang="en-US" sz="900" b="1"/>
              <a:t>Cochlear nuclei</a:t>
            </a:r>
          </a:p>
          <a:p>
            <a:r>
              <a:rPr lang="en-US" sz="900" b="1"/>
              <a:t>of pons</a:t>
            </a:r>
          </a:p>
        </p:txBody>
      </p:sp>
      <p:sp>
        <p:nvSpPr>
          <p:cNvPr id="4" name="TextBox 24"/>
          <p:cNvSpPr txBox="1">
            <a:spLocks noChangeArrowheads="1"/>
          </p:cNvSpPr>
          <p:nvPr/>
        </p:nvSpPr>
        <p:spPr bwMode="auto">
          <a:xfrm>
            <a:off x="2247900" y="1073150"/>
            <a:ext cx="4643438" cy="214313"/>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sal25693_16_18b"/>
          <p:cNvPicPr>
            <a:picLocks noChangeAspect="1" noChangeArrowheads="1"/>
          </p:cNvPicPr>
          <p:nvPr/>
        </p:nvPicPr>
        <p:blipFill>
          <a:blip r:embed="rId2" cstate="print"/>
          <a:srcRect/>
          <a:stretch>
            <a:fillRect/>
          </a:stretch>
        </p:blipFill>
        <p:spPr bwMode="auto">
          <a:xfrm>
            <a:off x="1204913" y="1455738"/>
            <a:ext cx="5292725" cy="4845050"/>
          </a:xfrm>
          <a:prstGeom prst="rect">
            <a:avLst/>
          </a:prstGeom>
          <a:noFill/>
          <a:ln w="9525">
            <a:noFill/>
            <a:miter lim="800000"/>
            <a:headEnd/>
            <a:tailEnd/>
          </a:ln>
        </p:spPr>
      </p:pic>
      <p:sp>
        <p:nvSpPr>
          <p:cNvPr id="66563" name="Rectangle 5"/>
          <p:cNvSpPr>
            <a:spLocks noChangeArrowheads="1"/>
          </p:cNvSpPr>
          <p:nvPr/>
        </p:nvSpPr>
        <p:spPr bwMode="auto">
          <a:xfrm>
            <a:off x="6765925" y="2935288"/>
            <a:ext cx="711200" cy="182562"/>
          </a:xfrm>
          <a:prstGeom prst="rect">
            <a:avLst/>
          </a:prstGeom>
          <a:noFill/>
          <a:ln w="9525">
            <a:noFill/>
            <a:miter lim="800000"/>
            <a:headEnd/>
            <a:tailEnd/>
          </a:ln>
        </p:spPr>
        <p:txBody>
          <a:bodyPr wrap="none" lIns="0" tIns="0" rIns="0" bIns="0">
            <a:spAutoFit/>
          </a:bodyPr>
          <a:lstStyle/>
          <a:p>
            <a:r>
              <a:rPr lang="en-US" sz="1200" b="1">
                <a:solidFill>
                  <a:srgbClr val="000000"/>
                </a:solidFill>
              </a:rPr>
              <a:t>Thalamus</a:t>
            </a:r>
            <a:endParaRPr lang="en-US" sz="2400" b="1"/>
          </a:p>
        </p:txBody>
      </p:sp>
      <p:sp>
        <p:nvSpPr>
          <p:cNvPr id="66564" name="Rectangle 6"/>
          <p:cNvSpPr>
            <a:spLocks noChangeArrowheads="1"/>
          </p:cNvSpPr>
          <p:nvPr/>
        </p:nvSpPr>
        <p:spPr bwMode="auto">
          <a:xfrm>
            <a:off x="2809875" y="5908675"/>
            <a:ext cx="592138" cy="182563"/>
          </a:xfrm>
          <a:prstGeom prst="rect">
            <a:avLst/>
          </a:prstGeom>
          <a:noFill/>
          <a:ln w="9525">
            <a:noFill/>
            <a:miter lim="800000"/>
            <a:headEnd/>
            <a:tailEnd/>
          </a:ln>
        </p:spPr>
        <p:txBody>
          <a:bodyPr wrap="none" lIns="0" tIns="0" rIns="0" bIns="0">
            <a:spAutoFit/>
          </a:bodyPr>
          <a:lstStyle/>
          <a:p>
            <a:r>
              <a:rPr lang="en-US" sz="1200" b="1">
                <a:solidFill>
                  <a:srgbClr val="000000"/>
                </a:solidFill>
              </a:rPr>
              <a:t>Cochlea</a:t>
            </a:r>
            <a:endParaRPr lang="en-US" sz="2400" b="1"/>
          </a:p>
        </p:txBody>
      </p:sp>
      <p:sp>
        <p:nvSpPr>
          <p:cNvPr id="66565" name="Rectangle 7"/>
          <p:cNvSpPr>
            <a:spLocks noChangeArrowheads="1"/>
          </p:cNvSpPr>
          <p:nvPr/>
        </p:nvSpPr>
        <p:spPr bwMode="auto">
          <a:xfrm>
            <a:off x="1174750" y="5994400"/>
            <a:ext cx="195263" cy="182563"/>
          </a:xfrm>
          <a:prstGeom prst="rect">
            <a:avLst/>
          </a:prstGeom>
          <a:noFill/>
          <a:ln w="9525">
            <a:noFill/>
            <a:miter lim="800000"/>
            <a:headEnd/>
            <a:tailEnd/>
          </a:ln>
        </p:spPr>
        <p:txBody>
          <a:bodyPr wrap="none" lIns="0" tIns="0" rIns="0" bIns="0">
            <a:spAutoFit/>
          </a:bodyPr>
          <a:lstStyle/>
          <a:p>
            <a:r>
              <a:rPr lang="en-US" sz="1200" b="1">
                <a:solidFill>
                  <a:srgbClr val="000000"/>
                </a:solidFill>
              </a:rPr>
              <a:t>(b)</a:t>
            </a:r>
            <a:endParaRPr lang="en-US" sz="2400" b="1"/>
          </a:p>
        </p:txBody>
      </p:sp>
      <p:sp>
        <p:nvSpPr>
          <p:cNvPr id="66566" name="Rectangle 8"/>
          <p:cNvSpPr>
            <a:spLocks noChangeArrowheads="1"/>
          </p:cNvSpPr>
          <p:nvPr/>
        </p:nvSpPr>
        <p:spPr bwMode="auto">
          <a:xfrm>
            <a:off x="6765925" y="4665663"/>
            <a:ext cx="1270000" cy="182562"/>
          </a:xfrm>
          <a:prstGeom prst="rect">
            <a:avLst/>
          </a:prstGeom>
          <a:noFill/>
          <a:ln w="9525">
            <a:noFill/>
            <a:miter lim="800000"/>
            <a:headEnd/>
            <a:tailEnd/>
          </a:ln>
        </p:spPr>
        <p:txBody>
          <a:bodyPr wrap="none" lIns="0" tIns="0" rIns="0" bIns="0">
            <a:spAutoFit/>
          </a:bodyPr>
          <a:lstStyle/>
          <a:p>
            <a:r>
              <a:rPr lang="en-US" sz="1200" b="1">
                <a:solidFill>
                  <a:srgbClr val="000000"/>
                </a:solidFill>
              </a:rPr>
              <a:t>Cochlear nucleus</a:t>
            </a:r>
            <a:endParaRPr lang="en-US" sz="2400" b="1"/>
          </a:p>
        </p:txBody>
      </p:sp>
      <p:sp>
        <p:nvSpPr>
          <p:cNvPr id="66567" name="Rectangle 9"/>
          <p:cNvSpPr>
            <a:spLocks noChangeArrowheads="1"/>
          </p:cNvSpPr>
          <p:nvPr/>
        </p:nvSpPr>
        <p:spPr bwMode="auto">
          <a:xfrm>
            <a:off x="6765925" y="5251450"/>
            <a:ext cx="1341438" cy="182563"/>
          </a:xfrm>
          <a:prstGeom prst="rect">
            <a:avLst/>
          </a:prstGeom>
          <a:noFill/>
          <a:ln w="9525">
            <a:noFill/>
            <a:miter lim="800000"/>
            <a:headEnd/>
            <a:tailEnd/>
          </a:ln>
        </p:spPr>
        <p:txBody>
          <a:bodyPr wrap="none" lIns="0" tIns="0" rIns="0" bIns="0">
            <a:spAutoFit/>
          </a:bodyPr>
          <a:lstStyle/>
          <a:p>
            <a:r>
              <a:rPr lang="en-US" sz="1200" b="1">
                <a:solidFill>
                  <a:srgbClr val="000000"/>
                </a:solidFill>
              </a:rPr>
              <a:t>Medulla oblongata</a:t>
            </a:r>
            <a:endParaRPr lang="en-US" sz="2400" b="1"/>
          </a:p>
        </p:txBody>
      </p:sp>
      <p:sp>
        <p:nvSpPr>
          <p:cNvPr id="66568" name="Rectangle 10"/>
          <p:cNvSpPr>
            <a:spLocks noChangeArrowheads="1"/>
          </p:cNvSpPr>
          <p:nvPr/>
        </p:nvSpPr>
        <p:spPr bwMode="auto">
          <a:xfrm>
            <a:off x="6765925" y="3868738"/>
            <a:ext cx="1273175" cy="182562"/>
          </a:xfrm>
          <a:prstGeom prst="rect">
            <a:avLst/>
          </a:prstGeom>
          <a:noFill/>
          <a:ln w="9525">
            <a:noFill/>
            <a:miter lim="800000"/>
            <a:headEnd/>
            <a:tailEnd/>
          </a:ln>
        </p:spPr>
        <p:txBody>
          <a:bodyPr wrap="none" lIns="0" tIns="0" rIns="0" bIns="0">
            <a:spAutoFit/>
          </a:bodyPr>
          <a:lstStyle/>
          <a:p>
            <a:r>
              <a:rPr lang="en-US" sz="1200" b="1">
                <a:solidFill>
                  <a:srgbClr val="000000"/>
                </a:solidFill>
              </a:rPr>
              <a:t>Inferior colliculus</a:t>
            </a:r>
            <a:endParaRPr lang="en-US" sz="2400" b="1"/>
          </a:p>
        </p:txBody>
      </p:sp>
      <p:sp>
        <p:nvSpPr>
          <p:cNvPr id="66569" name="Line 11"/>
          <p:cNvSpPr>
            <a:spLocks noChangeShapeType="1"/>
          </p:cNvSpPr>
          <p:nvPr/>
        </p:nvSpPr>
        <p:spPr bwMode="auto">
          <a:xfrm>
            <a:off x="4830763" y="3025775"/>
            <a:ext cx="1900237" cy="1588"/>
          </a:xfrm>
          <a:prstGeom prst="line">
            <a:avLst/>
          </a:prstGeom>
          <a:noFill/>
          <a:ln w="9525">
            <a:solidFill>
              <a:srgbClr val="000000"/>
            </a:solidFill>
            <a:round/>
            <a:headEnd/>
            <a:tailEnd/>
          </a:ln>
        </p:spPr>
        <p:txBody>
          <a:bodyPr/>
          <a:lstStyle/>
          <a:p>
            <a:endParaRPr lang="en-US"/>
          </a:p>
        </p:txBody>
      </p:sp>
      <p:sp>
        <p:nvSpPr>
          <p:cNvPr id="66570" name="Line 12"/>
          <p:cNvSpPr>
            <a:spLocks noChangeShapeType="1"/>
          </p:cNvSpPr>
          <p:nvPr/>
        </p:nvSpPr>
        <p:spPr bwMode="auto">
          <a:xfrm>
            <a:off x="4543425" y="5351463"/>
            <a:ext cx="2187575" cy="1587"/>
          </a:xfrm>
          <a:prstGeom prst="line">
            <a:avLst/>
          </a:prstGeom>
          <a:noFill/>
          <a:ln w="9525">
            <a:solidFill>
              <a:srgbClr val="000000"/>
            </a:solidFill>
            <a:round/>
            <a:headEnd/>
            <a:tailEnd/>
          </a:ln>
        </p:spPr>
        <p:txBody>
          <a:bodyPr/>
          <a:lstStyle/>
          <a:p>
            <a:endParaRPr lang="en-US"/>
          </a:p>
        </p:txBody>
      </p:sp>
      <p:sp>
        <p:nvSpPr>
          <p:cNvPr id="66571" name="Line 13"/>
          <p:cNvSpPr>
            <a:spLocks noChangeShapeType="1"/>
          </p:cNvSpPr>
          <p:nvPr/>
        </p:nvSpPr>
        <p:spPr bwMode="auto">
          <a:xfrm>
            <a:off x="4778375" y="4751388"/>
            <a:ext cx="1952625" cy="1587"/>
          </a:xfrm>
          <a:prstGeom prst="line">
            <a:avLst/>
          </a:prstGeom>
          <a:noFill/>
          <a:ln w="9525">
            <a:solidFill>
              <a:srgbClr val="000000"/>
            </a:solidFill>
            <a:round/>
            <a:headEnd/>
            <a:tailEnd/>
          </a:ln>
        </p:spPr>
        <p:txBody>
          <a:bodyPr/>
          <a:lstStyle/>
          <a:p>
            <a:endParaRPr lang="en-US"/>
          </a:p>
        </p:txBody>
      </p:sp>
      <p:sp>
        <p:nvSpPr>
          <p:cNvPr id="66572" name="Line 14"/>
          <p:cNvSpPr>
            <a:spLocks noChangeShapeType="1"/>
          </p:cNvSpPr>
          <p:nvPr/>
        </p:nvSpPr>
        <p:spPr bwMode="auto">
          <a:xfrm>
            <a:off x="4543425" y="3954463"/>
            <a:ext cx="2187575" cy="1587"/>
          </a:xfrm>
          <a:prstGeom prst="line">
            <a:avLst/>
          </a:prstGeom>
          <a:noFill/>
          <a:ln w="9525">
            <a:solidFill>
              <a:srgbClr val="000000"/>
            </a:solidFill>
            <a:round/>
            <a:headEnd/>
            <a:tailEnd/>
          </a:ln>
        </p:spPr>
        <p:txBody>
          <a:bodyPr/>
          <a:lstStyle/>
          <a:p>
            <a:endParaRPr lang="en-US"/>
          </a:p>
        </p:txBody>
      </p:sp>
      <p:sp>
        <p:nvSpPr>
          <p:cNvPr id="66573" name="Freeform 15"/>
          <p:cNvSpPr>
            <a:spLocks/>
          </p:cNvSpPr>
          <p:nvPr/>
        </p:nvSpPr>
        <p:spPr bwMode="auto">
          <a:xfrm>
            <a:off x="4605338" y="4287838"/>
            <a:ext cx="2125662" cy="330200"/>
          </a:xfrm>
          <a:custGeom>
            <a:avLst/>
            <a:gdLst>
              <a:gd name="T0" fmla="*/ 2147483647 w 1339"/>
              <a:gd name="T1" fmla="*/ 0 h 208"/>
              <a:gd name="T2" fmla="*/ 2147483647 w 1339"/>
              <a:gd name="T3" fmla="*/ 0 h 208"/>
              <a:gd name="T4" fmla="*/ 0 w 1339"/>
              <a:gd name="T5" fmla="*/ 2147483647 h 208"/>
              <a:gd name="T6" fmla="*/ 0 60000 65536"/>
              <a:gd name="T7" fmla="*/ 0 60000 65536"/>
              <a:gd name="T8" fmla="*/ 0 60000 65536"/>
              <a:gd name="T9" fmla="*/ 0 w 1339"/>
              <a:gd name="T10" fmla="*/ 0 h 208"/>
              <a:gd name="T11" fmla="*/ 1339 w 1339"/>
              <a:gd name="T12" fmla="*/ 208 h 208"/>
            </a:gdLst>
            <a:ahLst/>
            <a:cxnLst>
              <a:cxn ang="T6">
                <a:pos x="T0" y="T1"/>
              </a:cxn>
              <a:cxn ang="T7">
                <a:pos x="T2" y="T3"/>
              </a:cxn>
              <a:cxn ang="T8">
                <a:pos x="T4" y="T5"/>
              </a:cxn>
            </a:cxnLst>
            <a:rect l="T9" t="T10" r="T11" b="T12"/>
            <a:pathLst>
              <a:path w="1339" h="208">
                <a:moveTo>
                  <a:pt x="1339" y="0"/>
                </a:moveTo>
                <a:lnTo>
                  <a:pt x="262" y="0"/>
                </a:lnTo>
                <a:lnTo>
                  <a:pt x="0" y="208"/>
                </a:lnTo>
              </a:path>
            </a:pathLst>
          </a:custGeom>
          <a:noFill/>
          <a:ln w="9525">
            <a:solidFill>
              <a:srgbClr val="000000"/>
            </a:solidFill>
            <a:round/>
            <a:headEnd/>
            <a:tailEnd/>
          </a:ln>
        </p:spPr>
        <p:txBody>
          <a:bodyPr/>
          <a:lstStyle/>
          <a:p>
            <a:endParaRPr lang="en-US" sz="2400">
              <a:latin typeface="Times New Roman" pitchFamily="18" charset="0"/>
            </a:endParaRPr>
          </a:p>
        </p:txBody>
      </p:sp>
      <p:sp>
        <p:nvSpPr>
          <p:cNvPr id="66574" name="Line 16"/>
          <p:cNvSpPr>
            <a:spLocks noChangeShapeType="1"/>
          </p:cNvSpPr>
          <p:nvPr/>
        </p:nvSpPr>
        <p:spPr bwMode="auto">
          <a:xfrm>
            <a:off x="6192838" y="3563938"/>
            <a:ext cx="538162" cy="1587"/>
          </a:xfrm>
          <a:prstGeom prst="line">
            <a:avLst/>
          </a:prstGeom>
          <a:noFill/>
          <a:ln w="9525">
            <a:solidFill>
              <a:srgbClr val="000000"/>
            </a:solidFill>
            <a:round/>
            <a:headEnd/>
            <a:tailEnd/>
          </a:ln>
        </p:spPr>
        <p:txBody>
          <a:bodyPr/>
          <a:lstStyle/>
          <a:p>
            <a:endParaRPr lang="en-US"/>
          </a:p>
        </p:txBody>
      </p:sp>
      <p:sp>
        <p:nvSpPr>
          <p:cNvPr id="66575" name="Text Box 17"/>
          <p:cNvSpPr txBox="1">
            <a:spLocks noChangeArrowheads="1"/>
          </p:cNvSpPr>
          <p:nvPr/>
        </p:nvSpPr>
        <p:spPr bwMode="auto">
          <a:xfrm>
            <a:off x="3198813" y="5122863"/>
            <a:ext cx="769937" cy="365125"/>
          </a:xfrm>
          <a:prstGeom prst="rect">
            <a:avLst/>
          </a:prstGeom>
          <a:noFill/>
          <a:ln w="9525">
            <a:noFill/>
            <a:miter lim="800000"/>
            <a:headEnd/>
            <a:tailEnd/>
          </a:ln>
        </p:spPr>
        <p:txBody>
          <a:bodyPr wrap="none" lIns="0" tIns="0" bIns="0">
            <a:spAutoFit/>
          </a:bodyPr>
          <a:lstStyle/>
          <a:p>
            <a:pPr algn="ctr"/>
            <a:r>
              <a:rPr lang="en-US" sz="1200" b="1"/>
              <a:t>Cranial</a:t>
            </a:r>
          </a:p>
          <a:p>
            <a:pPr algn="ctr"/>
            <a:r>
              <a:rPr lang="en-US" sz="1200" b="1"/>
              <a:t>nerve VIII</a:t>
            </a:r>
          </a:p>
        </p:txBody>
      </p:sp>
      <p:sp>
        <p:nvSpPr>
          <p:cNvPr id="66576" name="Text Box 18"/>
          <p:cNvSpPr txBox="1">
            <a:spLocks noChangeArrowheads="1"/>
          </p:cNvSpPr>
          <p:nvPr/>
        </p:nvSpPr>
        <p:spPr bwMode="auto">
          <a:xfrm>
            <a:off x="6765925" y="3471863"/>
            <a:ext cx="1301750" cy="365125"/>
          </a:xfrm>
          <a:prstGeom prst="rect">
            <a:avLst/>
          </a:prstGeom>
          <a:noFill/>
          <a:ln w="9525">
            <a:noFill/>
            <a:miter lim="800000"/>
            <a:headEnd/>
            <a:tailEnd/>
          </a:ln>
        </p:spPr>
        <p:txBody>
          <a:bodyPr wrap="none" lIns="0" tIns="0" bIns="0">
            <a:spAutoFit/>
          </a:bodyPr>
          <a:lstStyle/>
          <a:p>
            <a:r>
              <a:rPr lang="en-US" sz="1200" b="1"/>
              <a:t>Primary auditory</a:t>
            </a:r>
          </a:p>
          <a:p>
            <a:r>
              <a:rPr lang="en-US" sz="1200" b="1"/>
              <a:t>cortex</a:t>
            </a:r>
          </a:p>
        </p:txBody>
      </p:sp>
      <p:sp>
        <p:nvSpPr>
          <p:cNvPr id="66577" name="Text Box 19"/>
          <p:cNvSpPr txBox="1">
            <a:spLocks noChangeArrowheads="1"/>
          </p:cNvSpPr>
          <p:nvPr/>
        </p:nvSpPr>
        <p:spPr bwMode="auto">
          <a:xfrm>
            <a:off x="6765925" y="4195763"/>
            <a:ext cx="1252538" cy="365125"/>
          </a:xfrm>
          <a:prstGeom prst="rect">
            <a:avLst/>
          </a:prstGeom>
          <a:noFill/>
          <a:ln w="9525">
            <a:noFill/>
            <a:miter lim="800000"/>
            <a:headEnd/>
            <a:tailEnd/>
          </a:ln>
        </p:spPr>
        <p:txBody>
          <a:bodyPr wrap="none" lIns="0" tIns="0" bIns="0">
            <a:spAutoFit/>
          </a:bodyPr>
          <a:lstStyle/>
          <a:p>
            <a:r>
              <a:rPr lang="en-US" sz="1200" b="1"/>
              <a:t>Superior olivary</a:t>
            </a:r>
          </a:p>
          <a:p>
            <a:r>
              <a:rPr lang="en-US" sz="1200" b="1"/>
              <a:t>nucleus</a:t>
            </a:r>
          </a:p>
        </p:txBody>
      </p:sp>
      <p:sp>
        <p:nvSpPr>
          <p:cNvPr id="66578" name="Slide Number Placeholder 4"/>
          <p:cNvSpPr>
            <a:spLocks noGrp="1"/>
          </p:cNvSpPr>
          <p:nvPr>
            <p:ph type="sldNum" sz="quarter" idx="11"/>
          </p:nvPr>
        </p:nvSpPr>
        <p:spPr>
          <a:noFill/>
        </p:spPr>
        <p:txBody>
          <a:bodyPr/>
          <a:lstStyle/>
          <a:p>
            <a:r>
              <a:rPr lang="en-US" smtClean="0">
                <a:latin typeface="Arial" pitchFamily="34" charset="0"/>
              </a:rPr>
              <a:t>16-</a:t>
            </a:r>
            <a:fld id="{D55370AA-5BE1-44FF-B37A-7C51EF3744FA}" type="slidenum">
              <a:rPr lang="en-US" smtClean="0">
                <a:latin typeface="Arial" pitchFamily="34" charset="0"/>
              </a:rPr>
              <a:pPr/>
              <a:t>63</a:t>
            </a:fld>
            <a:endParaRPr lang="en-US" smtClean="0">
              <a:latin typeface="Arial" pitchFamily="34" charset="0"/>
            </a:endParaRPr>
          </a:p>
        </p:txBody>
      </p:sp>
      <p:sp>
        <p:nvSpPr>
          <p:cNvPr id="66579" name="Rectangle 2"/>
          <p:cNvSpPr>
            <a:spLocks noGrp="1" noChangeArrowheads="1"/>
          </p:cNvSpPr>
          <p:nvPr>
            <p:ph type="title"/>
          </p:nvPr>
        </p:nvSpPr>
        <p:spPr/>
        <p:txBody>
          <a:bodyPr/>
          <a:lstStyle/>
          <a:p>
            <a:pPr eaLnBrk="1" hangingPunct="1"/>
            <a:r>
              <a:rPr lang="en-US" smtClean="0"/>
              <a:t>Auditory Processing Centers</a:t>
            </a:r>
          </a:p>
        </p:txBody>
      </p:sp>
      <p:sp>
        <p:nvSpPr>
          <p:cNvPr id="66580" name="Text Box 11"/>
          <p:cNvSpPr txBox="1">
            <a:spLocks noChangeArrowheads="1"/>
          </p:cNvSpPr>
          <p:nvPr/>
        </p:nvSpPr>
        <p:spPr bwMode="auto">
          <a:xfrm>
            <a:off x="222250" y="3200400"/>
            <a:ext cx="2206625" cy="427038"/>
          </a:xfrm>
          <a:prstGeom prst="rect">
            <a:avLst/>
          </a:prstGeom>
          <a:noFill/>
          <a:ln w="9525" algn="ctr">
            <a:noFill/>
            <a:miter lim="800000"/>
            <a:headEnd/>
            <a:tailEnd/>
          </a:ln>
        </p:spPr>
        <p:txBody>
          <a:bodyPr>
            <a:spAutoFit/>
          </a:bodyPr>
          <a:lstStyle/>
          <a:p>
            <a:pPr>
              <a:spcBef>
                <a:spcPct val="50000"/>
              </a:spcBef>
            </a:pPr>
            <a:r>
              <a:rPr lang="en-US" sz="2200"/>
              <a:t>Figure 16.18b</a:t>
            </a:r>
          </a:p>
        </p:txBody>
      </p:sp>
      <p:sp>
        <p:nvSpPr>
          <p:cNvPr id="4" name="TextBox 24"/>
          <p:cNvSpPr txBox="1">
            <a:spLocks noChangeArrowheads="1"/>
          </p:cNvSpPr>
          <p:nvPr/>
        </p:nvSpPr>
        <p:spPr bwMode="auto">
          <a:xfrm>
            <a:off x="2184400" y="1171575"/>
            <a:ext cx="4745038" cy="214313"/>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
        <p:cNvGrpSpPr/>
        <p:nvPr/>
      </p:nvGrpSpPr>
      <p:grpSpPr>
        <a:xfrm>
          <a:off x="0" y="0"/>
          <a:ext cx="0" cy="0"/>
          <a:chOff x="0" y="0"/>
          <a:chExt cx="0" cy="0"/>
        </a:xfrm>
      </p:grpSpPr>
      <p:sp>
        <p:nvSpPr>
          <p:cNvPr id="67586" name="Slide Number Placeholder 4"/>
          <p:cNvSpPr>
            <a:spLocks noGrp="1"/>
          </p:cNvSpPr>
          <p:nvPr>
            <p:ph type="sldNum" sz="quarter" idx="11"/>
          </p:nvPr>
        </p:nvSpPr>
        <p:spPr>
          <a:noFill/>
        </p:spPr>
        <p:txBody>
          <a:bodyPr/>
          <a:lstStyle/>
          <a:p>
            <a:r>
              <a:rPr lang="en-US" smtClean="0">
                <a:latin typeface="Arial" pitchFamily="34" charset="0"/>
              </a:rPr>
              <a:t>16-</a:t>
            </a:r>
            <a:fld id="{61C96219-B8E2-468D-BFDF-8980ABDD9B01}" type="slidenum">
              <a:rPr lang="en-US" smtClean="0">
                <a:latin typeface="Arial" pitchFamily="34" charset="0"/>
              </a:rPr>
              <a:pPr/>
              <a:t>64</a:t>
            </a:fld>
            <a:endParaRPr lang="en-US" smtClean="0">
              <a:latin typeface="Arial" pitchFamily="34" charset="0"/>
            </a:endParaRPr>
          </a:p>
        </p:txBody>
      </p:sp>
      <p:sp>
        <p:nvSpPr>
          <p:cNvPr id="67587" name="Rectangle 2"/>
          <p:cNvSpPr>
            <a:spLocks noGrp="1" noChangeArrowheads="1"/>
          </p:cNvSpPr>
          <p:nvPr>
            <p:ph type="title"/>
          </p:nvPr>
        </p:nvSpPr>
        <p:spPr>
          <a:xfrm>
            <a:off x="0" y="0"/>
            <a:ext cx="9144000" cy="1143000"/>
          </a:xfrm>
        </p:spPr>
        <p:txBody>
          <a:bodyPr/>
          <a:lstStyle/>
          <a:p>
            <a:pPr eaLnBrk="1" hangingPunct="1"/>
            <a:r>
              <a:rPr lang="en-US" smtClean="0"/>
              <a:t>Equilibrium</a:t>
            </a:r>
          </a:p>
        </p:txBody>
      </p:sp>
      <p:sp>
        <p:nvSpPr>
          <p:cNvPr id="67588" name="Rectangle 3"/>
          <p:cNvSpPr>
            <a:spLocks noGrp="1" noChangeArrowheads="1"/>
          </p:cNvSpPr>
          <p:nvPr>
            <p:ph type="body" idx="1"/>
          </p:nvPr>
        </p:nvSpPr>
        <p:spPr>
          <a:xfrm>
            <a:off x="422275" y="1066800"/>
            <a:ext cx="8486775" cy="5638800"/>
          </a:xfrm>
        </p:spPr>
        <p:txBody>
          <a:bodyPr/>
          <a:lstStyle/>
          <a:p>
            <a:pPr eaLnBrk="1" hangingPunct="1">
              <a:lnSpc>
                <a:spcPct val="90000"/>
              </a:lnSpc>
            </a:pPr>
            <a:r>
              <a:rPr lang="en-US" sz="2400" smtClean="0"/>
              <a:t>equilibrium</a:t>
            </a:r>
            <a:r>
              <a:rPr lang="en-US" sz="2400" b="0" smtClean="0"/>
              <a:t> – coordination, balance, and orientation in three-dimensional space</a:t>
            </a:r>
          </a:p>
          <a:p>
            <a:pPr eaLnBrk="1" hangingPunct="1">
              <a:lnSpc>
                <a:spcPct val="90000"/>
              </a:lnSpc>
            </a:pPr>
            <a:endParaRPr lang="en-US" sz="1000" b="0" smtClean="0"/>
          </a:p>
          <a:p>
            <a:pPr eaLnBrk="1" hangingPunct="1">
              <a:lnSpc>
                <a:spcPct val="90000"/>
              </a:lnSpc>
            </a:pPr>
            <a:r>
              <a:rPr lang="en-US" sz="2400" smtClean="0"/>
              <a:t>vestibular apparatus </a:t>
            </a:r>
            <a:r>
              <a:rPr lang="en-US" sz="2400" b="0" smtClean="0"/>
              <a:t>– constitutes receptors for equilibrium</a:t>
            </a:r>
          </a:p>
          <a:p>
            <a:pPr lvl="1" eaLnBrk="1" hangingPunct="1">
              <a:lnSpc>
                <a:spcPct val="90000"/>
              </a:lnSpc>
            </a:pPr>
            <a:r>
              <a:rPr lang="en-US" sz="2000" smtClean="0"/>
              <a:t>three semicircular ducts  </a:t>
            </a:r>
          </a:p>
          <a:p>
            <a:pPr lvl="2" eaLnBrk="1" hangingPunct="1">
              <a:lnSpc>
                <a:spcPct val="90000"/>
              </a:lnSpc>
            </a:pPr>
            <a:r>
              <a:rPr lang="en-US" sz="1800" b="0" smtClean="0"/>
              <a:t>detect only angular acceleration</a:t>
            </a:r>
          </a:p>
          <a:p>
            <a:pPr lvl="1" eaLnBrk="1" hangingPunct="1">
              <a:lnSpc>
                <a:spcPct val="90000"/>
              </a:lnSpc>
            </a:pPr>
            <a:r>
              <a:rPr lang="en-US" sz="2000" smtClean="0"/>
              <a:t>two chambers</a:t>
            </a:r>
          </a:p>
          <a:p>
            <a:pPr lvl="2" eaLnBrk="1" hangingPunct="1">
              <a:lnSpc>
                <a:spcPct val="90000"/>
              </a:lnSpc>
            </a:pPr>
            <a:r>
              <a:rPr lang="en-US" sz="1800" b="0" smtClean="0"/>
              <a:t>anterior saccule and posterior utricle</a:t>
            </a:r>
          </a:p>
          <a:p>
            <a:pPr lvl="2" eaLnBrk="1" hangingPunct="1">
              <a:lnSpc>
                <a:spcPct val="90000"/>
              </a:lnSpc>
            </a:pPr>
            <a:r>
              <a:rPr lang="en-US" sz="1800" b="0" smtClean="0"/>
              <a:t>responsible for static equilibrium and linear acceleration</a:t>
            </a:r>
          </a:p>
          <a:p>
            <a:pPr lvl="2" eaLnBrk="1" hangingPunct="1">
              <a:lnSpc>
                <a:spcPct val="90000"/>
              </a:lnSpc>
            </a:pPr>
            <a:endParaRPr lang="en-US" sz="1000" b="0" smtClean="0"/>
          </a:p>
          <a:p>
            <a:pPr eaLnBrk="1" hangingPunct="1">
              <a:lnSpc>
                <a:spcPct val="90000"/>
              </a:lnSpc>
            </a:pPr>
            <a:r>
              <a:rPr lang="en-US" sz="2400" smtClean="0"/>
              <a:t>static equilibrium </a:t>
            </a:r>
            <a:r>
              <a:rPr lang="en-US" sz="2400" b="0" smtClean="0"/>
              <a:t>– the perception of the orientation of the head when the body is stationary</a:t>
            </a:r>
          </a:p>
          <a:p>
            <a:pPr eaLnBrk="1" hangingPunct="1">
              <a:lnSpc>
                <a:spcPct val="90000"/>
              </a:lnSpc>
            </a:pPr>
            <a:endParaRPr lang="en-US" sz="1000" b="0" smtClean="0"/>
          </a:p>
          <a:p>
            <a:pPr eaLnBrk="1" hangingPunct="1">
              <a:lnSpc>
                <a:spcPct val="90000"/>
              </a:lnSpc>
            </a:pPr>
            <a:r>
              <a:rPr lang="en-US" sz="2400" smtClean="0"/>
              <a:t>dynamic equilibrium </a:t>
            </a:r>
            <a:r>
              <a:rPr lang="en-US" sz="2400" b="0" smtClean="0"/>
              <a:t>- perception of motion or acceleration </a:t>
            </a:r>
            <a:endParaRPr lang="en-US" sz="2000" b="0" smtClean="0"/>
          </a:p>
          <a:p>
            <a:pPr lvl="2" eaLnBrk="1" hangingPunct="1">
              <a:lnSpc>
                <a:spcPct val="90000"/>
              </a:lnSpc>
            </a:pPr>
            <a:r>
              <a:rPr lang="en-US" sz="1800" smtClean="0"/>
              <a:t>linear acceleration </a:t>
            </a:r>
            <a:r>
              <a:rPr lang="en-US" sz="1800" b="0" smtClean="0"/>
              <a:t>- </a:t>
            </a:r>
            <a:r>
              <a:rPr lang="en-US" sz="1600" b="0" smtClean="0"/>
              <a:t>change in velocity in a straight line (elevator)</a:t>
            </a:r>
          </a:p>
          <a:p>
            <a:pPr lvl="2" eaLnBrk="1" hangingPunct="1">
              <a:lnSpc>
                <a:spcPct val="90000"/>
              </a:lnSpc>
            </a:pPr>
            <a:r>
              <a:rPr lang="en-US" sz="1800" smtClean="0"/>
              <a:t>angular acceleration </a:t>
            </a:r>
            <a:r>
              <a:rPr lang="en-US" sz="1800" b="0" smtClean="0"/>
              <a:t>- </a:t>
            </a:r>
            <a:r>
              <a:rPr lang="en-US" sz="1600" b="0" smtClean="0"/>
              <a:t>change in rate of rotation (car turns a corner)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p:spPr>
        <p:txBody>
          <a:bodyPr/>
          <a:lstStyle/>
          <a:p>
            <a:r>
              <a:rPr lang="en-US" smtClean="0">
                <a:latin typeface="Arial" pitchFamily="34" charset="0"/>
              </a:rPr>
              <a:t>16-</a:t>
            </a:r>
            <a:fld id="{082B07AE-2260-4BD9-9655-3816A0E36F9B}" type="slidenum">
              <a:rPr lang="en-US" smtClean="0">
                <a:latin typeface="Arial" pitchFamily="34" charset="0"/>
              </a:rPr>
              <a:pPr/>
              <a:t>65</a:t>
            </a:fld>
            <a:endParaRPr lang="en-US" smtClean="0">
              <a:latin typeface="Arial" pitchFamily="34" charset="0"/>
            </a:endParaRPr>
          </a:p>
        </p:txBody>
      </p:sp>
      <p:sp>
        <p:nvSpPr>
          <p:cNvPr id="68611" name="Rectangle 2"/>
          <p:cNvSpPr>
            <a:spLocks noGrp="1" noChangeArrowheads="1"/>
          </p:cNvSpPr>
          <p:nvPr>
            <p:ph type="title"/>
          </p:nvPr>
        </p:nvSpPr>
        <p:spPr>
          <a:xfrm>
            <a:off x="457200" y="219075"/>
            <a:ext cx="8229600" cy="806450"/>
          </a:xfrm>
        </p:spPr>
        <p:txBody>
          <a:bodyPr/>
          <a:lstStyle/>
          <a:p>
            <a:pPr eaLnBrk="1" hangingPunct="1"/>
            <a:r>
              <a:rPr lang="en-US" smtClean="0"/>
              <a:t>Saccule and Utricle</a:t>
            </a:r>
          </a:p>
        </p:txBody>
      </p:sp>
      <p:sp>
        <p:nvSpPr>
          <p:cNvPr id="68612" name="Rectangle 3"/>
          <p:cNvSpPr>
            <a:spLocks noGrp="1" noChangeArrowheads="1"/>
          </p:cNvSpPr>
          <p:nvPr>
            <p:ph type="body" idx="1"/>
          </p:nvPr>
        </p:nvSpPr>
        <p:spPr>
          <a:xfrm>
            <a:off x="49213" y="1071563"/>
            <a:ext cx="8839200" cy="3082925"/>
          </a:xfrm>
        </p:spPr>
        <p:txBody>
          <a:bodyPr/>
          <a:lstStyle/>
          <a:p>
            <a:pPr eaLnBrk="1" hangingPunct="1"/>
            <a:r>
              <a:rPr lang="en-US" sz="2400" smtClean="0"/>
              <a:t>macula</a:t>
            </a:r>
            <a:r>
              <a:rPr lang="en-US" sz="2400" b="0" smtClean="0"/>
              <a:t> – 2 by 3 mm patch of hair cells and supporting cells in the saccule and utricle</a:t>
            </a:r>
          </a:p>
          <a:p>
            <a:pPr lvl="1" eaLnBrk="1" hangingPunct="1"/>
            <a:r>
              <a:rPr lang="en-US" sz="2000" smtClean="0"/>
              <a:t>macula sacculi </a:t>
            </a:r>
            <a:r>
              <a:rPr lang="en-US" sz="2000" b="0" smtClean="0"/>
              <a:t>– lies vertically on wall of saccule</a:t>
            </a:r>
          </a:p>
          <a:p>
            <a:pPr lvl="1" eaLnBrk="1" hangingPunct="1"/>
            <a:r>
              <a:rPr lang="en-US" sz="2000" smtClean="0"/>
              <a:t>macula utriculi </a:t>
            </a:r>
            <a:r>
              <a:rPr lang="en-US" sz="2000" b="0" smtClean="0"/>
              <a:t>– lies horizontally on floor of utricle </a:t>
            </a:r>
          </a:p>
          <a:p>
            <a:pPr eaLnBrk="1" hangingPunct="1"/>
            <a:r>
              <a:rPr lang="en-US" sz="2400" b="0" smtClean="0"/>
              <a:t>each hair cell has 40 to 70 </a:t>
            </a:r>
            <a:r>
              <a:rPr lang="en-US" sz="2400" smtClean="0"/>
              <a:t>stereocilia</a:t>
            </a:r>
            <a:r>
              <a:rPr lang="en-US" sz="2400" b="0" smtClean="0"/>
              <a:t> and one true cilium - </a:t>
            </a:r>
            <a:r>
              <a:rPr lang="en-US" sz="2400" smtClean="0"/>
              <a:t>kinocilium</a:t>
            </a:r>
            <a:r>
              <a:rPr lang="en-US" sz="2400" b="0" smtClean="0"/>
              <a:t> embedded in a gelatinous </a:t>
            </a:r>
            <a:r>
              <a:rPr lang="en-US" sz="2400" smtClean="0"/>
              <a:t>otolithic membrane</a:t>
            </a:r>
          </a:p>
          <a:p>
            <a:pPr lvl="1" eaLnBrk="1" hangingPunct="1"/>
            <a:r>
              <a:rPr lang="en-US" sz="2000" smtClean="0"/>
              <a:t>otoliths - </a:t>
            </a:r>
            <a:r>
              <a:rPr lang="en-US" sz="2000" b="0" smtClean="0"/>
              <a:t>calcium carbonate-protein granules that add to the weight and inertia and enhance the sense of gravity and motion</a:t>
            </a:r>
          </a:p>
        </p:txBody>
      </p:sp>
      <p:sp>
        <p:nvSpPr>
          <p:cNvPr id="68613" name="Text Box 14"/>
          <p:cNvSpPr txBox="1">
            <a:spLocks noChangeArrowheads="1"/>
          </p:cNvSpPr>
          <p:nvPr/>
        </p:nvSpPr>
        <p:spPr bwMode="auto">
          <a:xfrm>
            <a:off x="6070600" y="5707063"/>
            <a:ext cx="2206625" cy="427037"/>
          </a:xfrm>
          <a:prstGeom prst="rect">
            <a:avLst/>
          </a:prstGeom>
          <a:noFill/>
          <a:ln w="9525" algn="ctr">
            <a:noFill/>
            <a:miter lim="800000"/>
            <a:headEnd/>
            <a:tailEnd/>
          </a:ln>
        </p:spPr>
        <p:txBody>
          <a:bodyPr>
            <a:spAutoFit/>
          </a:bodyPr>
          <a:lstStyle/>
          <a:p>
            <a:pPr>
              <a:spcBef>
                <a:spcPct val="50000"/>
              </a:spcBef>
            </a:pPr>
            <a:r>
              <a:rPr lang="en-US" sz="2200"/>
              <a:t>Figure 16.19b</a:t>
            </a:r>
          </a:p>
        </p:txBody>
      </p:sp>
      <p:pic>
        <p:nvPicPr>
          <p:cNvPr id="68614" name="Picture 3" descr="sal25693_16_19b"/>
          <p:cNvPicPr>
            <a:picLocks noChangeAspect="1" noChangeArrowheads="1"/>
          </p:cNvPicPr>
          <p:nvPr/>
        </p:nvPicPr>
        <p:blipFill>
          <a:blip r:embed="rId2" cstate="print"/>
          <a:srcRect/>
          <a:stretch>
            <a:fillRect/>
          </a:stretch>
        </p:blipFill>
        <p:spPr bwMode="auto">
          <a:xfrm>
            <a:off x="2228850" y="4427538"/>
            <a:ext cx="2960688" cy="2292350"/>
          </a:xfrm>
          <a:prstGeom prst="rect">
            <a:avLst/>
          </a:prstGeom>
          <a:noFill/>
          <a:ln w="9525">
            <a:noFill/>
            <a:miter lim="800000"/>
            <a:headEnd/>
            <a:tailEnd/>
          </a:ln>
        </p:spPr>
      </p:pic>
      <p:sp>
        <p:nvSpPr>
          <p:cNvPr id="68615" name="Rectangle 5"/>
          <p:cNvSpPr>
            <a:spLocks noChangeArrowheads="1"/>
          </p:cNvSpPr>
          <p:nvPr/>
        </p:nvSpPr>
        <p:spPr bwMode="auto">
          <a:xfrm>
            <a:off x="4535488" y="4471988"/>
            <a:ext cx="4794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Otoliths</a:t>
            </a:r>
            <a:endParaRPr lang="en-US" sz="1000" b="1"/>
          </a:p>
        </p:txBody>
      </p:sp>
      <p:sp>
        <p:nvSpPr>
          <p:cNvPr id="68616" name="Rectangle 6"/>
          <p:cNvSpPr>
            <a:spLocks noChangeArrowheads="1"/>
          </p:cNvSpPr>
          <p:nvPr/>
        </p:nvSpPr>
        <p:spPr bwMode="auto">
          <a:xfrm>
            <a:off x="3111500" y="5032375"/>
            <a:ext cx="49053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Hair cell</a:t>
            </a:r>
            <a:endParaRPr lang="en-US" sz="1000" b="1"/>
          </a:p>
        </p:txBody>
      </p:sp>
      <p:sp>
        <p:nvSpPr>
          <p:cNvPr id="68617" name="Rectangle 7"/>
          <p:cNvSpPr>
            <a:spLocks noChangeArrowheads="1"/>
          </p:cNvSpPr>
          <p:nvPr/>
        </p:nvSpPr>
        <p:spPr bwMode="auto">
          <a:xfrm>
            <a:off x="3656013" y="4924425"/>
            <a:ext cx="92233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Supporting cell</a:t>
            </a:r>
            <a:endParaRPr lang="en-US" sz="1000" b="1"/>
          </a:p>
        </p:txBody>
      </p:sp>
      <p:sp>
        <p:nvSpPr>
          <p:cNvPr id="68618" name="Rectangle 8"/>
          <p:cNvSpPr>
            <a:spLocks noChangeArrowheads="1"/>
          </p:cNvSpPr>
          <p:nvPr/>
        </p:nvSpPr>
        <p:spPr bwMode="auto">
          <a:xfrm>
            <a:off x="2341563" y="6477000"/>
            <a:ext cx="16351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(b)</a:t>
            </a:r>
            <a:endParaRPr lang="en-US" sz="1000" b="1"/>
          </a:p>
        </p:txBody>
      </p:sp>
      <p:sp>
        <p:nvSpPr>
          <p:cNvPr id="68619" name="Line 9"/>
          <p:cNvSpPr>
            <a:spLocks noChangeShapeType="1"/>
          </p:cNvSpPr>
          <p:nvPr/>
        </p:nvSpPr>
        <p:spPr bwMode="auto">
          <a:xfrm flipV="1">
            <a:off x="4700588" y="4619625"/>
            <a:ext cx="1587" cy="374650"/>
          </a:xfrm>
          <a:prstGeom prst="line">
            <a:avLst/>
          </a:prstGeom>
          <a:noFill/>
          <a:ln w="23813">
            <a:solidFill>
              <a:srgbClr val="FFFFFF"/>
            </a:solidFill>
            <a:round/>
            <a:headEnd/>
            <a:tailEnd/>
          </a:ln>
        </p:spPr>
        <p:txBody>
          <a:bodyPr/>
          <a:lstStyle/>
          <a:p>
            <a:endParaRPr lang="en-US"/>
          </a:p>
        </p:txBody>
      </p:sp>
      <p:sp>
        <p:nvSpPr>
          <p:cNvPr id="68620" name="Line 10"/>
          <p:cNvSpPr>
            <a:spLocks noChangeShapeType="1"/>
          </p:cNvSpPr>
          <p:nvPr/>
        </p:nvSpPr>
        <p:spPr bwMode="auto">
          <a:xfrm>
            <a:off x="3979863" y="5078413"/>
            <a:ext cx="0" cy="942975"/>
          </a:xfrm>
          <a:prstGeom prst="line">
            <a:avLst/>
          </a:prstGeom>
          <a:noFill/>
          <a:ln w="23813">
            <a:solidFill>
              <a:srgbClr val="FFFFFF"/>
            </a:solidFill>
            <a:round/>
            <a:headEnd/>
            <a:tailEnd/>
          </a:ln>
        </p:spPr>
        <p:txBody>
          <a:bodyPr/>
          <a:lstStyle/>
          <a:p>
            <a:endParaRPr lang="en-US"/>
          </a:p>
        </p:txBody>
      </p:sp>
      <p:sp>
        <p:nvSpPr>
          <p:cNvPr id="68621" name="Line 11"/>
          <p:cNvSpPr>
            <a:spLocks noChangeShapeType="1"/>
          </p:cNvSpPr>
          <p:nvPr/>
        </p:nvSpPr>
        <p:spPr bwMode="auto">
          <a:xfrm>
            <a:off x="3295650" y="5178425"/>
            <a:ext cx="0" cy="636588"/>
          </a:xfrm>
          <a:prstGeom prst="line">
            <a:avLst/>
          </a:prstGeom>
          <a:noFill/>
          <a:ln w="23813">
            <a:solidFill>
              <a:srgbClr val="FFFFFF"/>
            </a:solidFill>
            <a:round/>
            <a:headEnd/>
            <a:tailEnd/>
          </a:ln>
        </p:spPr>
        <p:txBody>
          <a:bodyPr/>
          <a:lstStyle/>
          <a:p>
            <a:endParaRPr lang="en-US"/>
          </a:p>
        </p:txBody>
      </p:sp>
      <p:sp>
        <p:nvSpPr>
          <p:cNvPr id="68622" name="Line 12"/>
          <p:cNvSpPr>
            <a:spLocks noChangeShapeType="1"/>
          </p:cNvSpPr>
          <p:nvPr/>
        </p:nvSpPr>
        <p:spPr bwMode="auto">
          <a:xfrm>
            <a:off x="2668588" y="5448300"/>
            <a:ext cx="0" cy="568325"/>
          </a:xfrm>
          <a:prstGeom prst="line">
            <a:avLst/>
          </a:prstGeom>
          <a:noFill/>
          <a:ln w="23813">
            <a:solidFill>
              <a:srgbClr val="FFFFFF"/>
            </a:solidFill>
            <a:round/>
            <a:headEnd/>
            <a:tailEnd/>
          </a:ln>
        </p:spPr>
        <p:txBody>
          <a:bodyPr/>
          <a:lstStyle/>
          <a:p>
            <a:endParaRPr lang="en-US"/>
          </a:p>
        </p:txBody>
      </p:sp>
      <p:sp>
        <p:nvSpPr>
          <p:cNvPr id="68623" name="Line 13"/>
          <p:cNvSpPr>
            <a:spLocks noChangeShapeType="1"/>
          </p:cNvSpPr>
          <p:nvPr/>
        </p:nvSpPr>
        <p:spPr bwMode="auto">
          <a:xfrm>
            <a:off x="4883150" y="5106988"/>
            <a:ext cx="109538" cy="1587"/>
          </a:xfrm>
          <a:prstGeom prst="line">
            <a:avLst/>
          </a:prstGeom>
          <a:noFill/>
          <a:ln w="23813">
            <a:solidFill>
              <a:srgbClr val="FFFFFF"/>
            </a:solidFill>
            <a:round/>
            <a:headEnd/>
            <a:tailEnd/>
          </a:ln>
        </p:spPr>
        <p:txBody>
          <a:bodyPr/>
          <a:lstStyle/>
          <a:p>
            <a:endParaRPr lang="en-US"/>
          </a:p>
        </p:txBody>
      </p:sp>
      <p:sp>
        <p:nvSpPr>
          <p:cNvPr id="68624" name="Line 14"/>
          <p:cNvSpPr>
            <a:spLocks noChangeShapeType="1"/>
          </p:cNvSpPr>
          <p:nvPr/>
        </p:nvSpPr>
        <p:spPr bwMode="auto">
          <a:xfrm flipV="1">
            <a:off x="4700588" y="4611688"/>
            <a:ext cx="1587" cy="374650"/>
          </a:xfrm>
          <a:prstGeom prst="line">
            <a:avLst/>
          </a:prstGeom>
          <a:noFill/>
          <a:ln w="14288">
            <a:solidFill>
              <a:srgbClr val="000000"/>
            </a:solidFill>
            <a:round/>
            <a:headEnd/>
            <a:tailEnd/>
          </a:ln>
        </p:spPr>
        <p:txBody>
          <a:bodyPr/>
          <a:lstStyle/>
          <a:p>
            <a:endParaRPr lang="en-US"/>
          </a:p>
        </p:txBody>
      </p:sp>
      <p:sp>
        <p:nvSpPr>
          <p:cNvPr id="68625" name="Line 15"/>
          <p:cNvSpPr>
            <a:spLocks noChangeShapeType="1"/>
          </p:cNvSpPr>
          <p:nvPr/>
        </p:nvSpPr>
        <p:spPr bwMode="auto">
          <a:xfrm flipH="1" flipV="1">
            <a:off x="4703763" y="4797425"/>
            <a:ext cx="107950" cy="169863"/>
          </a:xfrm>
          <a:prstGeom prst="line">
            <a:avLst/>
          </a:prstGeom>
          <a:noFill/>
          <a:ln w="23813">
            <a:solidFill>
              <a:srgbClr val="FFFFFF"/>
            </a:solidFill>
            <a:round/>
            <a:headEnd/>
            <a:tailEnd/>
          </a:ln>
        </p:spPr>
        <p:txBody>
          <a:bodyPr/>
          <a:lstStyle/>
          <a:p>
            <a:endParaRPr lang="en-US"/>
          </a:p>
        </p:txBody>
      </p:sp>
      <p:sp>
        <p:nvSpPr>
          <p:cNvPr id="68626" name="Line 16"/>
          <p:cNvSpPr>
            <a:spLocks noChangeShapeType="1"/>
          </p:cNvSpPr>
          <p:nvPr/>
        </p:nvSpPr>
        <p:spPr bwMode="auto">
          <a:xfrm flipH="1" flipV="1">
            <a:off x="4700588" y="4794250"/>
            <a:ext cx="109537" cy="173038"/>
          </a:xfrm>
          <a:prstGeom prst="line">
            <a:avLst/>
          </a:prstGeom>
          <a:noFill/>
          <a:ln w="14288">
            <a:solidFill>
              <a:srgbClr val="000000"/>
            </a:solidFill>
            <a:round/>
            <a:headEnd/>
            <a:tailEnd/>
          </a:ln>
        </p:spPr>
        <p:txBody>
          <a:bodyPr/>
          <a:lstStyle/>
          <a:p>
            <a:endParaRPr lang="en-US"/>
          </a:p>
        </p:txBody>
      </p:sp>
      <p:sp>
        <p:nvSpPr>
          <p:cNvPr id="68627" name="Line 17"/>
          <p:cNvSpPr>
            <a:spLocks noChangeShapeType="1"/>
          </p:cNvSpPr>
          <p:nvPr/>
        </p:nvSpPr>
        <p:spPr bwMode="auto">
          <a:xfrm>
            <a:off x="3979863" y="5073650"/>
            <a:ext cx="0" cy="942975"/>
          </a:xfrm>
          <a:prstGeom prst="line">
            <a:avLst/>
          </a:prstGeom>
          <a:noFill/>
          <a:ln w="14288">
            <a:solidFill>
              <a:srgbClr val="000000"/>
            </a:solidFill>
            <a:round/>
            <a:headEnd/>
            <a:tailEnd/>
          </a:ln>
        </p:spPr>
        <p:txBody>
          <a:bodyPr/>
          <a:lstStyle/>
          <a:p>
            <a:endParaRPr lang="en-US"/>
          </a:p>
        </p:txBody>
      </p:sp>
      <p:sp>
        <p:nvSpPr>
          <p:cNvPr id="68628" name="Line 18"/>
          <p:cNvSpPr>
            <a:spLocks noChangeShapeType="1"/>
          </p:cNvSpPr>
          <p:nvPr/>
        </p:nvSpPr>
        <p:spPr bwMode="auto">
          <a:xfrm>
            <a:off x="3295650" y="5173663"/>
            <a:ext cx="0" cy="636587"/>
          </a:xfrm>
          <a:prstGeom prst="line">
            <a:avLst/>
          </a:prstGeom>
          <a:noFill/>
          <a:ln w="14288">
            <a:solidFill>
              <a:srgbClr val="000000"/>
            </a:solidFill>
            <a:round/>
            <a:headEnd/>
            <a:tailEnd/>
          </a:ln>
        </p:spPr>
        <p:txBody>
          <a:bodyPr/>
          <a:lstStyle/>
          <a:p>
            <a:endParaRPr lang="en-US"/>
          </a:p>
        </p:txBody>
      </p:sp>
      <p:sp>
        <p:nvSpPr>
          <p:cNvPr id="68629" name="Line 19"/>
          <p:cNvSpPr>
            <a:spLocks noChangeShapeType="1"/>
          </p:cNvSpPr>
          <p:nvPr/>
        </p:nvSpPr>
        <p:spPr bwMode="auto">
          <a:xfrm>
            <a:off x="2668588" y="5440363"/>
            <a:ext cx="0" cy="568325"/>
          </a:xfrm>
          <a:prstGeom prst="line">
            <a:avLst/>
          </a:prstGeom>
          <a:noFill/>
          <a:ln w="14288">
            <a:solidFill>
              <a:srgbClr val="000000"/>
            </a:solidFill>
            <a:round/>
            <a:headEnd/>
            <a:tailEnd/>
          </a:ln>
        </p:spPr>
        <p:txBody>
          <a:bodyPr/>
          <a:lstStyle/>
          <a:p>
            <a:endParaRPr lang="en-US"/>
          </a:p>
        </p:txBody>
      </p:sp>
      <p:sp>
        <p:nvSpPr>
          <p:cNvPr id="68630" name="Line 20"/>
          <p:cNvSpPr>
            <a:spLocks noChangeShapeType="1"/>
          </p:cNvSpPr>
          <p:nvPr/>
        </p:nvSpPr>
        <p:spPr bwMode="auto">
          <a:xfrm>
            <a:off x="4878388" y="5106988"/>
            <a:ext cx="106362" cy="1587"/>
          </a:xfrm>
          <a:prstGeom prst="line">
            <a:avLst/>
          </a:prstGeom>
          <a:noFill/>
          <a:ln w="14288">
            <a:solidFill>
              <a:srgbClr val="000000"/>
            </a:solidFill>
            <a:round/>
            <a:headEnd/>
            <a:tailEnd/>
          </a:ln>
        </p:spPr>
        <p:txBody>
          <a:bodyPr/>
          <a:lstStyle/>
          <a:p>
            <a:endParaRPr lang="en-US"/>
          </a:p>
        </p:txBody>
      </p:sp>
      <p:sp>
        <p:nvSpPr>
          <p:cNvPr id="68631" name="Text Box 21"/>
          <p:cNvSpPr txBox="1">
            <a:spLocks noChangeArrowheads="1"/>
          </p:cNvSpPr>
          <p:nvPr/>
        </p:nvSpPr>
        <p:spPr bwMode="auto">
          <a:xfrm>
            <a:off x="2365375" y="5194300"/>
            <a:ext cx="703263" cy="304800"/>
          </a:xfrm>
          <a:prstGeom prst="rect">
            <a:avLst/>
          </a:prstGeom>
          <a:noFill/>
          <a:ln w="9525">
            <a:noFill/>
            <a:miter lim="800000"/>
            <a:headEnd/>
            <a:tailEnd/>
          </a:ln>
        </p:spPr>
        <p:txBody>
          <a:bodyPr wrap="none" lIns="0" tIns="0" bIns="0">
            <a:spAutoFit/>
          </a:bodyPr>
          <a:lstStyle/>
          <a:p>
            <a:pPr algn="ctr"/>
            <a:r>
              <a:rPr lang="en-US" sz="1000" b="1"/>
              <a:t>Vestibular</a:t>
            </a:r>
          </a:p>
          <a:p>
            <a:pPr algn="ctr"/>
            <a:r>
              <a:rPr lang="en-US" sz="1000" b="1"/>
              <a:t>nerve</a:t>
            </a:r>
          </a:p>
        </p:txBody>
      </p:sp>
      <p:sp>
        <p:nvSpPr>
          <p:cNvPr id="68632" name="Text Box 22"/>
          <p:cNvSpPr txBox="1">
            <a:spLocks noChangeArrowheads="1"/>
          </p:cNvSpPr>
          <p:nvPr/>
        </p:nvSpPr>
        <p:spPr bwMode="auto">
          <a:xfrm>
            <a:off x="5014913" y="5056188"/>
            <a:ext cx="731837" cy="304800"/>
          </a:xfrm>
          <a:prstGeom prst="rect">
            <a:avLst/>
          </a:prstGeom>
          <a:noFill/>
          <a:ln w="9525">
            <a:noFill/>
            <a:miter lim="800000"/>
            <a:headEnd/>
            <a:tailEnd/>
          </a:ln>
        </p:spPr>
        <p:txBody>
          <a:bodyPr wrap="none" lIns="0" tIns="0" bIns="0">
            <a:spAutoFit/>
          </a:bodyPr>
          <a:lstStyle/>
          <a:p>
            <a:r>
              <a:rPr lang="en-US" sz="1000" b="1"/>
              <a:t>Otolithic</a:t>
            </a:r>
          </a:p>
          <a:p>
            <a:r>
              <a:rPr lang="en-US" sz="1000" b="1"/>
              <a:t>membrane</a:t>
            </a:r>
          </a:p>
        </p:txBody>
      </p:sp>
      <p:sp>
        <p:nvSpPr>
          <p:cNvPr id="4" name="TextBox 24"/>
          <p:cNvSpPr txBox="1">
            <a:spLocks noChangeArrowheads="1"/>
          </p:cNvSpPr>
          <p:nvPr/>
        </p:nvSpPr>
        <p:spPr bwMode="auto">
          <a:xfrm>
            <a:off x="1520825" y="4124325"/>
            <a:ext cx="4745038" cy="214313"/>
          </a:xfrm>
          <a:prstGeom prst="rect">
            <a:avLst/>
          </a:prstGeom>
          <a:noFill/>
          <a:ln w="9525">
            <a:noFill/>
            <a:miter lim="800000"/>
            <a:headEnd/>
            <a:tailEnd/>
          </a:ln>
        </p:spPr>
        <p:txBody>
          <a:bodyPr>
            <a:spAutoFit/>
          </a:bodyPr>
          <a:lstStyle/>
          <a:p>
            <a:pPr algn="ctr">
              <a:defRPr/>
            </a:pPr>
            <a:r>
              <a:rPr lang="en-US" sz="800" dirty="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descr="sal25693_16_19"/>
          <p:cNvPicPr>
            <a:picLocks noChangeAspect="1" noChangeArrowheads="1"/>
          </p:cNvPicPr>
          <p:nvPr/>
        </p:nvPicPr>
        <p:blipFill>
          <a:blip r:embed="rId3" cstate="print"/>
          <a:srcRect/>
          <a:stretch>
            <a:fillRect/>
          </a:stretch>
        </p:blipFill>
        <p:spPr bwMode="auto">
          <a:xfrm>
            <a:off x="1709738" y="1146175"/>
            <a:ext cx="4229100" cy="3695700"/>
          </a:xfrm>
          <a:prstGeom prst="rect">
            <a:avLst/>
          </a:prstGeom>
          <a:noFill/>
          <a:ln w="9525">
            <a:noFill/>
            <a:miter lim="800000"/>
            <a:headEnd/>
            <a:tailEnd/>
          </a:ln>
        </p:spPr>
      </p:pic>
      <p:sp>
        <p:nvSpPr>
          <p:cNvPr id="69635" name="Rectangle 5"/>
          <p:cNvSpPr>
            <a:spLocks noChangeArrowheads="1"/>
          </p:cNvSpPr>
          <p:nvPr/>
        </p:nvSpPr>
        <p:spPr bwMode="auto">
          <a:xfrm>
            <a:off x="5392738" y="4630738"/>
            <a:ext cx="555625" cy="76200"/>
          </a:xfrm>
          <a:prstGeom prst="rect">
            <a:avLst/>
          </a:prstGeom>
          <a:noFill/>
          <a:ln w="9525">
            <a:noFill/>
            <a:miter lim="800000"/>
            <a:headEnd/>
            <a:tailEnd/>
          </a:ln>
        </p:spPr>
        <p:txBody>
          <a:bodyPr wrap="none" lIns="0" tIns="0" rIns="0" bIns="0">
            <a:spAutoFit/>
          </a:bodyPr>
          <a:lstStyle/>
          <a:p>
            <a:r>
              <a:rPr lang="en-US" sz="500" b="1">
                <a:solidFill>
                  <a:srgbClr val="000000"/>
                </a:solidFill>
              </a:rPr>
              <a:t>Gravitational force</a:t>
            </a:r>
            <a:endParaRPr lang="en-US" sz="500" b="1"/>
          </a:p>
        </p:txBody>
      </p:sp>
      <p:sp>
        <p:nvSpPr>
          <p:cNvPr id="69636" name="Rectangle 6"/>
          <p:cNvSpPr>
            <a:spLocks noChangeArrowheads="1"/>
          </p:cNvSpPr>
          <p:nvPr/>
        </p:nvSpPr>
        <p:spPr bwMode="auto">
          <a:xfrm>
            <a:off x="3271838" y="3287713"/>
            <a:ext cx="236537" cy="76200"/>
          </a:xfrm>
          <a:prstGeom prst="rect">
            <a:avLst/>
          </a:prstGeom>
          <a:noFill/>
          <a:ln w="9525">
            <a:noFill/>
            <a:miter lim="800000"/>
            <a:headEnd/>
            <a:tailEnd/>
          </a:ln>
        </p:spPr>
        <p:txBody>
          <a:bodyPr wrap="none" lIns="0" tIns="0" rIns="0" bIns="0">
            <a:spAutoFit/>
          </a:bodyPr>
          <a:lstStyle/>
          <a:p>
            <a:r>
              <a:rPr lang="en-US" sz="500" b="1">
                <a:solidFill>
                  <a:srgbClr val="000000"/>
                </a:solidFill>
              </a:rPr>
              <a:t>Otoliths</a:t>
            </a:r>
            <a:endParaRPr lang="en-US" sz="500" b="1"/>
          </a:p>
        </p:txBody>
      </p:sp>
      <p:sp>
        <p:nvSpPr>
          <p:cNvPr id="69637" name="Rectangle 7"/>
          <p:cNvSpPr>
            <a:spLocks noChangeArrowheads="1"/>
          </p:cNvSpPr>
          <p:nvPr/>
        </p:nvSpPr>
        <p:spPr bwMode="auto">
          <a:xfrm>
            <a:off x="2314575" y="3668713"/>
            <a:ext cx="246063" cy="76200"/>
          </a:xfrm>
          <a:prstGeom prst="rect">
            <a:avLst/>
          </a:prstGeom>
          <a:noFill/>
          <a:ln w="9525">
            <a:noFill/>
            <a:miter lim="800000"/>
            <a:headEnd/>
            <a:tailEnd/>
          </a:ln>
        </p:spPr>
        <p:txBody>
          <a:bodyPr wrap="none" lIns="0" tIns="0" rIns="0" bIns="0">
            <a:spAutoFit/>
          </a:bodyPr>
          <a:lstStyle/>
          <a:p>
            <a:r>
              <a:rPr lang="en-US" sz="500" b="1">
                <a:solidFill>
                  <a:srgbClr val="000000"/>
                </a:solidFill>
              </a:rPr>
              <a:t>Hair cell</a:t>
            </a:r>
            <a:endParaRPr lang="en-US" sz="500" b="1"/>
          </a:p>
        </p:txBody>
      </p:sp>
      <p:sp>
        <p:nvSpPr>
          <p:cNvPr id="69638" name="Rectangle 8"/>
          <p:cNvSpPr>
            <a:spLocks noChangeArrowheads="1"/>
          </p:cNvSpPr>
          <p:nvPr/>
        </p:nvSpPr>
        <p:spPr bwMode="auto">
          <a:xfrm>
            <a:off x="2673350" y="3592513"/>
            <a:ext cx="457200" cy="76200"/>
          </a:xfrm>
          <a:prstGeom prst="rect">
            <a:avLst/>
          </a:prstGeom>
          <a:noFill/>
          <a:ln w="9525">
            <a:noFill/>
            <a:miter lim="800000"/>
            <a:headEnd/>
            <a:tailEnd/>
          </a:ln>
        </p:spPr>
        <p:txBody>
          <a:bodyPr wrap="none" lIns="0" tIns="0" rIns="0" bIns="0">
            <a:spAutoFit/>
          </a:bodyPr>
          <a:lstStyle/>
          <a:p>
            <a:r>
              <a:rPr lang="en-US" sz="500" b="1">
                <a:solidFill>
                  <a:srgbClr val="000000"/>
                </a:solidFill>
              </a:rPr>
              <a:t>Supporting cell</a:t>
            </a:r>
            <a:endParaRPr lang="en-US" sz="500" b="1"/>
          </a:p>
        </p:txBody>
      </p:sp>
      <p:sp>
        <p:nvSpPr>
          <p:cNvPr id="69639" name="Rectangle 9"/>
          <p:cNvSpPr>
            <a:spLocks noChangeArrowheads="1"/>
          </p:cNvSpPr>
          <p:nvPr/>
        </p:nvSpPr>
        <p:spPr bwMode="auto">
          <a:xfrm>
            <a:off x="1793875" y="4652963"/>
            <a:ext cx="79375" cy="76200"/>
          </a:xfrm>
          <a:prstGeom prst="rect">
            <a:avLst/>
          </a:prstGeom>
          <a:noFill/>
          <a:ln w="9525">
            <a:noFill/>
            <a:miter lim="800000"/>
            <a:headEnd/>
            <a:tailEnd/>
          </a:ln>
        </p:spPr>
        <p:txBody>
          <a:bodyPr wrap="none" lIns="0" tIns="0" rIns="0" bIns="0">
            <a:spAutoFit/>
          </a:bodyPr>
          <a:lstStyle/>
          <a:p>
            <a:r>
              <a:rPr lang="en-US" sz="500" b="1">
                <a:solidFill>
                  <a:srgbClr val="000000"/>
                </a:solidFill>
              </a:rPr>
              <a:t>(b)</a:t>
            </a:r>
            <a:endParaRPr lang="en-US" sz="500" b="1"/>
          </a:p>
        </p:txBody>
      </p:sp>
      <p:sp>
        <p:nvSpPr>
          <p:cNvPr id="69640" name="Rectangle 10"/>
          <p:cNvSpPr>
            <a:spLocks noChangeArrowheads="1"/>
          </p:cNvSpPr>
          <p:nvPr/>
        </p:nvSpPr>
        <p:spPr bwMode="auto">
          <a:xfrm>
            <a:off x="4479925" y="4652963"/>
            <a:ext cx="76200" cy="76200"/>
          </a:xfrm>
          <a:prstGeom prst="rect">
            <a:avLst/>
          </a:prstGeom>
          <a:noFill/>
          <a:ln w="9525">
            <a:noFill/>
            <a:miter lim="800000"/>
            <a:headEnd/>
            <a:tailEnd/>
          </a:ln>
        </p:spPr>
        <p:txBody>
          <a:bodyPr wrap="none" lIns="0" tIns="0" rIns="0" bIns="0">
            <a:spAutoFit/>
          </a:bodyPr>
          <a:lstStyle/>
          <a:p>
            <a:r>
              <a:rPr lang="en-US" sz="500" b="1">
                <a:solidFill>
                  <a:srgbClr val="000000"/>
                </a:solidFill>
              </a:rPr>
              <a:t>(c)</a:t>
            </a:r>
            <a:endParaRPr lang="en-US" sz="500" b="1"/>
          </a:p>
        </p:txBody>
      </p:sp>
      <p:sp>
        <p:nvSpPr>
          <p:cNvPr id="69641" name="Rectangle 11"/>
          <p:cNvSpPr>
            <a:spLocks noChangeArrowheads="1"/>
          </p:cNvSpPr>
          <p:nvPr/>
        </p:nvSpPr>
        <p:spPr bwMode="auto">
          <a:xfrm>
            <a:off x="4065588" y="1543050"/>
            <a:ext cx="439737" cy="76200"/>
          </a:xfrm>
          <a:prstGeom prst="rect">
            <a:avLst/>
          </a:prstGeom>
          <a:noFill/>
          <a:ln w="9525">
            <a:noFill/>
            <a:miter lim="800000"/>
            <a:headEnd/>
            <a:tailEnd/>
          </a:ln>
        </p:spPr>
        <p:txBody>
          <a:bodyPr wrap="none" lIns="0" tIns="0" rIns="0" bIns="0">
            <a:spAutoFit/>
          </a:bodyPr>
          <a:lstStyle/>
          <a:p>
            <a:r>
              <a:rPr lang="en-US" sz="500" b="1">
                <a:solidFill>
                  <a:srgbClr val="000000"/>
                </a:solidFill>
              </a:rPr>
              <a:t>Macula utriculi</a:t>
            </a:r>
            <a:endParaRPr lang="en-US" sz="500" b="1"/>
          </a:p>
        </p:txBody>
      </p:sp>
      <p:sp>
        <p:nvSpPr>
          <p:cNvPr id="69642" name="Rectangle 12"/>
          <p:cNvSpPr>
            <a:spLocks noChangeArrowheads="1"/>
          </p:cNvSpPr>
          <p:nvPr/>
        </p:nvSpPr>
        <p:spPr bwMode="auto">
          <a:xfrm>
            <a:off x="4062413" y="1676400"/>
            <a:ext cx="442912" cy="76200"/>
          </a:xfrm>
          <a:prstGeom prst="rect">
            <a:avLst/>
          </a:prstGeom>
          <a:noFill/>
          <a:ln w="9525">
            <a:noFill/>
            <a:miter lim="800000"/>
            <a:headEnd/>
            <a:tailEnd/>
          </a:ln>
        </p:spPr>
        <p:txBody>
          <a:bodyPr wrap="none" lIns="0" tIns="0" rIns="0" bIns="0">
            <a:spAutoFit/>
          </a:bodyPr>
          <a:lstStyle/>
          <a:p>
            <a:r>
              <a:rPr lang="en-US" sz="500" b="1">
                <a:solidFill>
                  <a:srgbClr val="000000"/>
                </a:solidFill>
              </a:rPr>
              <a:t>Macula sacculi</a:t>
            </a:r>
            <a:endParaRPr lang="en-US" sz="500" b="1"/>
          </a:p>
        </p:txBody>
      </p:sp>
      <p:sp>
        <p:nvSpPr>
          <p:cNvPr id="69643" name="Rectangle 13"/>
          <p:cNvSpPr>
            <a:spLocks noChangeArrowheads="1"/>
          </p:cNvSpPr>
          <p:nvPr/>
        </p:nvSpPr>
        <p:spPr bwMode="auto">
          <a:xfrm>
            <a:off x="2874963" y="2476500"/>
            <a:ext cx="76200" cy="76200"/>
          </a:xfrm>
          <a:prstGeom prst="rect">
            <a:avLst/>
          </a:prstGeom>
          <a:noFill/>
          <a:ln w="9525">
            <a:noFill/>
            <a:miter lim="800000"/>
            <a:headEnd/>
            <a:tailEnd/>
          </a:ln>
        </p:spPr>
        <p:txBody>
          <a:bodyPr wrap="none" lIns="0" tIns="0" rIns="0" bIns="0">
            <a:spAutoFit/>
          </a:bodyPr>
          <a:lstStyle/>
          <a:p>
            <a:r>
              <a:rPr lang="en-US" sz="500" b="1">
                <a:solidFill>
                  <a:srgbClr val="000000"/>
                </a:solidFill>
              </a:rPr>
              <a:t>(a)</a:t>
            </a:r>
            <a:endParaRPr lang="en-US" sz="500" b="1"/>
          </a:p>
        </p:txBody>
      </p:sp>
      <p:sp>
        <p:nvSpPr>
          <p:cNvPr id="69644" name="Line 14"/>
          <p:cNvSpPr>
            <a:spLocks noChangeShapeType="1"/>
          </p:cNvSpPr>
          <p:nvPr/>
        </p:nvSpPr>
        <p:spPr bwMode="auto">
          <a:xfrm flipV="1">
            <a:off x="3381375" y="3371850"/>
            <a:ext cx="1588" cy="254000"/>
          </a:xfrm>
          <a:prstGeom prst="line">
            <a:avLst/>
          </a:prstGeom>
          <a:noFill/>
          <a:ln w="14288">
            <a:solidFill>
              <a:srgbClr val="FFFFFF"/>
            </a:solidFill>
            <a:round/>
            <a:headEnd/>
            <a:tailEnd/>
          </a:ln>
        </p:spPr>
        <p:txBody>
          <a:bodyPr/>
          <a:lstStyle/>
          <a:p>
            <a:endParaRPr lang="en-US"/>
          </a:p>
        </p:txBody>
      </p:sp>
      <p:sp>
        <p:nvSpPr>
          <p:cNvPr id="69645" name="Line 15"/>
          <p:cNvSpPr>
            <a:spLocks noChangeShapeType="1"/>
          </p:cNvSpPr>
          <p:nvPr/>
        </p:nvSpPr>
        <p:spPr bwMode="auto">
          <a:xfrm>
            <a:off x="2895600" y="3681413"/>
            <a:ext cx="1588" cy="635000"/>
          </a:xfrm>
          <a:prstGeom prst="line">
            <a:avLst/>
          </a:prstGeom>
          <a:noFill/>
          <a:ln w="14288">
            <a:solidFill>
              <a:srgbClr val="FFFFFF"/>
            </a:solidFill>
            <a:round/>
            <a:headEnd/>
            <a:tailEnd/>
          </a:ln>
        </p:spPr>
        <p:txBody>
          <a:bodyPr/>
          <a:lstStyle/>
          <a:p>
            <a:endParaRPr lang="en-US"/>
          </a:p>
        </p:txBody>
      </p:sp>
      <p:sp>
        <p:nvSpPr>
          <p:cNvPr id="69646" name="Line 16"/>
          <p:cNvSpPr>
            <a:spLocks noChangeShapeType="1"/>
          </p:cNvSpPr>
          <p:nvPr/>
        </p:nvSpPr>
        <p:spPr bwMode="auto">
          <a:xfrm>
            <a:off x="2435225" y="3749675"/>
            <a:ext cx="1588" cy="428625"/>
          </a:xfrm>
          <a:prstGeom prst="line">
            <a:avLst/>
          </a:prstGeom>
          <a:noFill/>
          <a:ln w="14288">
            <a:solidFill>
              <a:srgbClr val="FFFFFF"/>
            </a:solidFill>
            <a:round/>
            <a:headEnd/>
            <a:tailEnd/>
          </a:ln>
        </p:spPr>
        <p:txBody>
          <a:bodyPr/>
          <a:lstStyle/>
          <a:p>
            <a:endParaRPr lang="en-US"/>
          </a:p>
        </p:txBody>
      </p:sp>
      <p:sp>
        <p:nvSpPr>
          <p:cNvPr id="69647" name="Line 17"/>
          <p:cNvSpPr>
            <a:spLocks noChangeShapeType="1"/>
          </p:cNvSpPr>
          <p:nvPr/>
        </p:nvSpPr>
        <p:spPr bwMode="auto">
          <a:xfrm>
            <a:off x="2012950" y="3930650"/>
            <a:ext cx="0" cy="382588"/>
          </a:xfrm>
          <a:prstGeom prst="line">
            <a:avLst/>
          </a:prstGeom>
          <a:noFill/>
          <a:ln w="14288">
            <a:solidFill>
              <a:srgbClr val="FFFFFF"/>
            </a:solidFill>
            <a:round/>
            <a:headEnd/>
            <a:tailEnd/>
          </a:ln>
        </p:spPr>
        <p:txBody>
          <a:bodyPr/>
          <a:lstStyle/>
          <a:p>
            <a:endParaRPr lang="en-US"/>
          </a:p>
        </p:txBody>
      </p:sp>
      <p:sp>
        <p:nvSpPr>
          <p:cNvPr id="69648" name="Line 18"/>
          <p:cNvSpPr>
            <a:spLocks noChangeShapeType="1"/>
          </p:cNvSpPr>
          <p:nvPr/>
        </p:nvSpPr>
        <p:spPr bwMode="auto">
          <a:xfrm>
            <a:off x="3503613" y="3702050"/>
            <a:ext cx="74612" cy="0"/>
          </a:xfrm>
          <a:prstGeom prst="line">
            <a:avLst/>
          </a:prstGeom>
          <a:noFill/>
          <a:ln w="14288">
            <a:solidFill>
              <a:srgbClr val="FFFFFF"/>
            </a:solidFill>
            <a:round/>
            <a:headEnd/>
            <a:tailEnd/>
          </a:ln>
        </p:spPr>
        <p:txBody>
          <a:bodyPr/>
          <a:lstStyle/>
          <a:p>
            <a:endParaRPr lang="en-US"/>
          </a:p>
        </p:txBody>
      </p:sp>
      <p:sp>
        <p:nvSpPr>
          <p:cNvPr id="69649" name="Line 19"/>
          <p:cNvSpPr>
            <a:spLocks noChangeShapeType="1"/>
          </p:cNvSpPr>
          <p:nvPr/>
        </p:nvSpPr>
        <p:spPr bwMode="auto">
          <a:xfrm>
            <a:off x="4491038" y="3511550"/>
            <a:ext cx="668337" cy="1588"/>
          </a:xfrm>
          <a:prstGeom prst="line">
            <a:avLst/>
          </a:prstGeom>
          <a:noFill/>
          <a:ln w="14288">
            <a:solidFill>
              <a:srgbClr val="FFFFFF"/>
            </a:solidFill>
            <a:round/>
            <a:headEnd/>
            <a:tailEnd/>
          </a:ln>
        </p:spPr>
        <p:txBody>
          <a:bodyPr/>
          <a:lstStyle/>
          <a:p>
            <a:endParaRPr lang="en-US"/>
          </a:p>
        </p:txBody>
      </p:sp>
      <p:sp>
        <p:nvSpPr>
          <p:cNvPr id="69650" name="Line 20"/>
          <p:cNvSpPr>
            <a:spLocks noChangeShapeType="1"/>
          </p:cNvSpPr>
          <p:nvPr/>
        </p:nvSpPr>
        <p:spPr bwMode="auto">
          <a:xfrm>
            <a:off x="4421188" y="4232275"/>
            <a:ext cx="790575" cy="1588"/>
          </a:xfrm>
          <a:prstGeom prst="line">
            <a:avLst/>
          </a:prstGeom>
          <a:noFill/>
          <a:ln w="14288">
            <a:solidFill>
              <a:srgbClr val="FFFFFF"/>
            </a:solidFill>
            <a:round/>
            <a:headEnd/>
            <a:tailEnd/>
          </a:ln>
        </p:spPr>
        <p:txBody>
          <a:bodyPr/>
          <a:lstStyle/>
          <a:p>
            <a:endParaRPr lang="en-US"/>
          </a:p>
        </p:txBody>
      </p:sp>
      <p:sp>
        <p:nvSpPr>
          <p:cNvPr id="69651" name="Line 21"/>
          <p:cNvSpPr>
            <a:spLocks noChangeShapeType="1"/>
          </p:cNvSpPr>
          <p:nvPr/>
        </p:nvSpPr>
        <p:spPr bwMode="auto">
          <a:xfrm flipV="1">
            <a:off x="3381375" y="3367088"/>
            <a:ext cx="1588" cy="254000"/>
          </a:xfrm>
          <a:prstGeom prst="line">
            <a:avLst/>
          </a:prstGeom>
          <a:noFill/>
          <a:ln w="7938">
            <a:solidFill>
              <a:srgbClr val="000000"/>
            </a:solidFill>
            <a:round/>
            <a:headEnd/>
            <a:tailEnd/>
          </a:ln>
        </p:spPr>
        <p:txBody>
          <a:bodyPr/>
          <a:lstStyle/>
          <a:p>
            <a:endParaRPr lang="en-US"/>
          </a:p>
        </p:txBody>
      </p:sp>
      <p:sp>
        <p:nvSpPr>
          <p:cNvPr id="69652" name="Line 22"/>
          <p:cNvSpPr>
            <a:spLocks noChangeShapeType="1"/>
          </p:cNvSpPr>
          <p:nvPr/>
        </p:nvSpPr>
        <p:spPr bwMode="auto">
          <a:xfrm flipH="1" flipV="1">
            <a:off x="3382963" y="3492500"/>
            <a:ext cx="73025" cy="114300"/>
          </a:xfrm>
          <a:prstGeom prst="line">
            <a:avLst/>
          </a:prstGeom>
          <a:noFill/>
          <a:ln w="14288">
            <a:solidFill>
              <a:srgbClr val="FFFFFF"/>
            </a:solidFill>
            <a:round/>
            <a:headEnd/>
            <a:tailEnd/>
          </a:ln>
        </p:spPr>
        <p:txBody>
          <a:bodyPr/>
          <a:lstStyle/>
          <a:p>
            <a:endParaRPr lang="en-US"/>
          </a:p>
        </p:txBody>
      </p:sp>
      <p:sp>
        <p:nvSpPr>
          <p:cNvPr id="69653" name="Line 23"/>
          <p:cNvSpPr>
            <a:spLocks noChangeShapeType="1"/>
          </p:cNvSpPr>
          <p:nvPr/>
        </p:nvSpPr>
        <p:spPr bwMode="auto">
          <a:xfrm flipH="1" flipV="1">
            <a:off x="3381375" y="3490913"/>
            <a:ext cx="74613" cy="115887"/>
          </a:xfrm>
          <a:prstGeom prst="line">
            <a:avLst/>
          </a:prstGeom>
          <a:noFill/>
          <a:ln w="7938">
            <a:solidFill>
              <a:srgbClr val="000000"/>
            </a:solidFill>
            <a:round/>
            <a:headEnd/>
            <a:tailEnd/>
          </a:ln>
        </p:spPr>
        <p:txBody>
          <a:bodyPr/>
          <a:lstStyle/>
          <a:p>
            <a:endParaRPr lang="en-US"/>
          </a:p>
        </p:txBody>
      </p:sp>
      <p:sp>
        <p:nvSpPr>
          <p:cNvPr id="69654" name="Line 24"/>
          <p:cNvSpPr>
            <a:spLocks noChangeShapeType="1"/>
          </p:cNvSpPr>
          <p:nvPr/>
        </p:nvSpPr>
        <p:spPr bwMode="auto">
          <a:xfrm>
            <a:off x="2895600" y="3678238"/>
            <a:ext cx="1588" cy="635000"/>
          </a:xfrm>
          <a:prstGeom prst="line">
            <a:avLst/>
          </a:prstGeom>
          <a:noFill/>
          <a:ln w="7938">
            <a:solidFill>
              <a:srgbClr val="000000"/>
            </a:solidFill>
            <a:round/>
            <a:headEnd/>
            <a:tailEnd/>
          </a:ln>
        </p:spPr>
        <p:txBody>
          <a:bodyPr/>
          <a:lstStyle/>
          <a:p>
            <a:endParaRPr lang="en-US"/>
          </a:p>
        </p:txBody>
      </p:sp>
      <p:sp>
        <p:nvSpPr>
          <p:cNvPr id="69655" name="Line 25"/>
          <p:cNvSpPr>
            <a:spLocks noChangeShapeType="1"/>
          </p:cNvSpPr>
          <p:nvPr/>
        </p:nvSpPr>
        <p:spPr bwMode="auto">
          <a:xfrm>
            <a:off x="2435225" y="3746500"/>
            <a:ext cx="1588" cy="428625"/>
          </a:xfrm>
          <a:prstGeom prst="line">
            <a:avLst/>
          </a:prstGeom>
          <a:noFill/>
          <a:ln w="7938">
            <a:solidFill>
              <a:srgbClr val="000000"/>
            </a:solidFill>
            <a:round/>
            <a:headEnd/>
            <a:tailEnd/>
          </a:ln>
        </p:spPr>
        <p:txBody>
          <a:bodyPr/>
          <a:lstStyle/>
          <a:p>
            <a:endParaRPr lang="en-US"/>
          </a:p>
        </p:txBody>
      </p:sp>
      <p:sp>
        <p:nvSpPr>
          <p:cNvPr id="69656" name="Line 26"/>
          <p:cNvSpPr>
            <a:spLocks noChangeShapeType="1"/>
          </p:cNvSpPr>
          <p:nvPr/>
        </p:nvSpPr>
        <p:spPr bwMode="auto">
          <a:xfrm>
            <a:off x="2012950" y="3925888"/>
            <a:ext cx="1588" cy="382587"/>
          </a:xfrm>
          <a:prstGeom prst="line">
            <a:avLst/>
          </a:prstGeom>
          <a:noFill/>
          <a:ln w="7938">
            <a:solidFill>
              <a:srgbClr val="000000"/>
            </a:solidFill>
            <a:round/>
            <a:headEnd/>
            <a:tailEnd/>
          </a:ln>
        </p:spPr>
        <p:txBody>
          <a:bodyPr/>
          <a:lstStyle/>
          <a:p>
            <a:endParaRPr lang="en-US"/>
          </a:p>
        </p:txBody>
      </p:sp>
      <p:sp>
        <p:nvSpPr>
          <p:cNvPr id="69657" name="Line 27"/>
          <p:cNvSpPr>
            <a:spLocks noChangeShapeType="1"/>
          </p:cNvSpPr>
          <p:nvPr/>
        </p:nvSpPr>
        <p:spPr bwMode="auto">
          <a:xfrm>
            <a:off x="3502025" y="3702050"/>
            <a:ext cx="69850" cy="1588"/>
          </a:xfrm>
          <a:prstGeom prst="line">
            <a:avLst/>
          </a:prstGeom>
          <a:noFill/>
          <a:ln w="7938">
            <a:solidFill>
              <a:srgbClr val="000000"/>
            </a:solidFill>
            <a:round/>
            <a:headEnd/>
            <a:tailEnd/>
          </a:ln>
        </p:spPr>
        <p:txBody>
          <a:bodyPr/>
          <a:lstStyle/>
          <a:p>
            <a:endParaRPr lang="en-US"/>
          </a:p>
        </p:txBody>
      </p:sp>
      <p:sp>
        <p:nvSpPr>
          <p:cNvPr id="69658" name="Line 28"/>
          <p:cNvSpPr>
            <a:spLocks noChangeShapeType="1"/>
          </p:cNvSpPr>
          <p:nvPr/>
        </p:nvSpPr>
        <p:spPr bwMode="auto">
          <a:xfrm>
            <a:off x="4486275" y="3513138"/>
            <a:ext cx="666750" cy="1587"/>
          </a:xfrm>
          <a:prstGeom prst="line">
            <a:avLst/>
          </a:prstGeom>
          <a:noFill/>
          <a:ln w="7938">
            <a:solidFill>
              <a:srgbClr val="000000"/>
            </a:solidFill>
            <a:round/>
            <a:headEnd/>
            <a:tailEnd/>
          </a:ln>
        </p:spPr>
        <p:txBody>
          <a:bodyPr/>
          <a:lstStyle/>
          <a:p>
            <a:endParaRPr lang="en-US"/>
          </a:p>
        </p:txBody>
      </p:sp>
      <p:sp>
        <p:nvSpPr>
          <p:cNvPr id="69659" name="Line 29"/>
          <p:cNvSpPr>
            <a:spLocks noChangeShapeType="1"/>
          </p:cNvSpPr>
          <p:nvPr/>
        </p:nvSpPr>
        <p:spPr bwMode="auto">
          <a:xfrm>
            <a:off x="4419600" y="4232275"/>
            <a:ext cx="788988" cy="1588"/>
          </a:xfrm>
          <a:prstGeom prst="line">
            <a:avLst/>
          </a:prstGeom>
          <a:noFill/>
          <a:ln w="7938">
            <a:solidFill>
              <a:srgbClr val="000000"/>
            </a:solidFill>
            <a:round/>
            <a:headEnd/>
            <a:tailEnd/>
          </a:ln>
        </p:spPr>
        <p:txBody>
          <a:bodyPr/>
          <a:lstStyle/>
          <a:p>
            <a:endParaRPr lang="en-US"/>
          </a:p>
        </p:txBody>
      </p:sp>
      <p:sp>
        <p:nvSpPr>
          <p:cNvPr id="69660" name="Freeform 30"/>
          <p:cNvSpPr>
            <a:spLocks/>
          </p:cNvSpPr>
          <p:nvPr/>
        </p:nvSpPr>
        <p:spPr bwMode="auto">
          <a:xfrm>
            <a:off x="3848100" y="1720850"/>
            <a:ext cx="192088" cy="512763"/>
          </a:xfrm>
          <a:custGeom>
            <a:avLst/>
            <a:gdLst>
              <a:gd name="T0" fmla="*/ 0 w 202"/>
              <a:gd name="T1" fmla="*/ 2147483647 h 544"/>
              <a:gd name="T2" fmla="*/ 2147483647 w 202"/>
              <a:gd name="T3" fmla="*/ 0 h 544"/>
              <a:gd name="T4" fmla="*/ 2147483647 w 202"/>
              <a:gd name="T5" fmla="*/ 0 h 544"/>
              <a:gd name="T6" fmla="*/ 0 60000 65536"/>
              <a:gd name="T7" fmla="*/ 0 60000 65536"/>
              <a:gd name="T8" fmla="*/ 0 60000 65536"/>
              <a:gd name="T9" fmla="*/ 0 w 202"/>
              <a:gd name="T10" fmla="*/ 0 h 544"/>
              <a:gd name="T11" fmla="*/ 202 w 202"/>
              <a:gd name="T12" fmla="*/ 544 h 544"/>
            </a:gdLst>
            <a:ahLst/>
            <a:cxnLst>
              <a:cxn ang="T6">
                <a:pos x="T0" y="T1"/>
              </a:cxn>
              <a:cxn ang="T7">
                <a:pos x="T2" y="T3"/>
              </a:cxn>
              <a:cxn ang="T8">
                <a:pos x="T4" y="T5"/>
              </a:cxn>
            </a:cxnLst>
            <a:rect l="T9" t="T10" r="T11" b="T12"/>
            <a:pathLst>
              <a:path w="202" h="544">
                <a:moveTo>
                  <a:pt x="0" y="544"/>
                </a:moveTo>
                <a:lnTo>
                  <a:pt x="155" y="0"/>
                </a:lnTo>
                <a:lnTo>
                  <a:pt x="202" y="0"/>
                </a:lnTo>
              </a:path>
            </a:pathLst>
          </a:custGeom>
          <a:noFill/>
          <a:ln w="14288">
            <a:solidFill>
              <a:srgbClr val="FFFFFF"/>
            </a:solidFill>
            <a:round/>
            <a:headEnd/>
            <a:tailEnd/>
          </a:ln>
        </p:spPr>
        <p:txBody>
          <a:bodyPr/>
          <a:lstStyle/>
          <a:p>
            <a:endParaRPr lang="en-US" sz="500">
              <a:latin typeface="Times New Roman" pitchFamily="18" charset="0"/>
            </a:endParaRPr>
          </a:p>
        </p:txBody>
      </p:sp>
      <p:sp>
        <p:nvSpPr>
          <p:cNvPr id="69661" name="Freeform 31"/>
          <p:cNvSpPr>
            <a:spLocks/>
          </p:cNvSpPr>
          <p:nvPr/>
        </p:nvSpPr>
        <p:spPr bwMode="auto">
          <a:xfrm>
            <a:off x="3787775" y="1579563"/>
            <a:ext cx="252413" cy="414337"/>
          </a:xfrm>
          <a:custGeom>
            <a:avLst/>
            <a:gdLst>
              <a:gd name="T0" fmla="*/ 0 w 266"/>
              <a:gd name="T1" fmla="*/ 2147483647 h 440"/>
              <a:gd name="T2" fmla="*/ 2147483647 w 266"/>
              <a:gd name="T3" fmla="*/ 0 h 440"/>
              <a:gd name="T4" fmla="*/ 2147483647 w 266"/>
              <a:gd name="T5" fmla="*/ 0 h 440"/>
              <a:gd name="T6" fmla="*/ 0 60000 65536"/>
              <a:gd name="T7" fmla="*/ 0 60000 65536"/>
              <a:gd name="T8" fmla="*/ 0 60000 65536"/>
              <a:gd name="T9" fmla="*/ 0 w 266"/>
              <a:gd name="T10" fmla="*/ 0 h 440"/>
              <a:gd name="T11" fmla="*/ 266 w 266"/>
              <a:gd name="T12" fmla="*/ 440 h 440"/>
            </a:gdLst>
            <a:ahLst/>
            <a:cxnLst>
              <a:cxn ang="T6">
                <a:pos x="T0" y="T1"/>
              </a:cxn>
              <a:cxn ang="T7">
                <a:pos x="T2" y="T3"/>
              </a:cxn>
              <a:cxn ang="T8">
                <a:pos x="T4" y="T5"/>
              </a:cxn>
            </a:cxnLst>
            <a:rect l="T9" t="T10" r="T11" b="T12"/>
            <a:pathLst>
              <a:path w="266" h="440">
                <a:moveTo>
                  <a:pt x="0" y="440"/>
                </a:moveTo>
                <a:lnTo>
                  <a:pt x="210" y="0"/>
                </a:lnTo>
                <a:lnTo>
                  <a:pt x="266" y="0"/>
                </a:lnTo>
              </a:path>
            </a:pathLst>
          </a:custGeom>
          <a:noFill/>
          <a:ln w="14288">
            <a:solidFill>
              <a:srgbClr val="FFFFFF"/>
            </a:solidFill>
            <a:round/>
            <a:headEnd/>
            <a:tailEnd/>
          </a:ln>
        </p:spPr>
        <p:txBody>
          <a:bodyPr/>
          <a:lstStyle/>
          <a:p>
            <a:endParaRPr lang="en-US" sz="500">
              <a:latin typeface="Times New Roman" pitchFamily="18" charset="0"/>
            </a:endParaRPr>
          </a:p>
        </p:txBody>
      </p:sp>
      <p:sp>
        <p:nvSpPr>
          <p:cNvPr id="69662" name="Freeform 32"/>
          <p:cNvSpPr>
            <a:spLocks/>
          </p:cNvSpPr>
          <p:nvPr/>
        </p:nvSpPr>
        <p:spPr bwMode="auto">
          <a:xfrm>
            <a:off x="3851275" y="1712913"/>
            <a:ext cx="190500" cy="514350"/>
          </a:xfrm>
          <a:custGeom>
            <a:avLst/>
            <a:gdLst>
              <a:gd name="T0" fmla="*/ 0 w 203"/>
              <a:gd name="T1" fmla="*/ 2147483647 h 546"/>
              <a:gd name="T2" fmla="*/ 2147483647 w 203"/>
              <a:gd name="T3" fmla="*/ 0 h 546"/>
              <a:gd name="T4" fmla="*/ 2147483647 w 203"/>
              <a:gd name="T5" fmla="*/ 0 h 546"/>
              <a:gd name="T6" fmla="*/ 0 60000 65536"/>
              <a:gd name="T7" fmla="*/ 0 60000 65536"/>
              <a:gd name="T8" fmla="*/ 0 60000 65536"/>
              <a:gd name="T9" fmla="*/ 0 w 203"/>
              <a:gd name="T10" fmla="*/ 0 h 546"/>
              <a:gd name="T11" fmla="*/ 203 w 203"/>
              <a:gd name="T12" fmla="*/ 546 h 546"/>
            </a:gdLst>
            <a:ahLst/>
            <a:cxnLst>
              <a:cxn ang="T6">
                <a:pos x="T0" y="T1"/>
              </a:cxn>
              <a:cxn ang="T7">
                <a:pos x="T2" y="T3"/>
              </a:cxn>
              <a:cxn ang="T8">
                <a:pos x="T4" y="T5"/>
              </a:cxn>
            </a:cxnLst>
            <a:rect l="T9" t="T10" r="T11" b="T12"/>
            <a:pathLst>
              <a:path w="203" h="546">
                <a:moveTo>
                  <a:pt x="0" y="546"/>
                </a:moveTo>
                <a:lnTo>
                  <a:pt x="155" y="0"/>
                </a:lnTo>
                <a:lnTo>
                  <a:pt x="203" y="0"/>
                </a:lnTo>
              </a:path>
            </a:pathLst>
          </a:custGeom>
          <a:noFill/>
          <a:ln w="7938">
            <a:solidFill>
              <a:srgbClr val="000000"/>
            </a:solidFill>
            <a:round/>
            <a:headEnd/>
            <a:tailEnd/>
          </a:ln>
        </p:spPr>
        <p:txBody>
          <a:bodyPr/>
          <a:lstStyle/>
          <a:p>
            <a:endParaRPr lang="en-US" sz="500">
              <a:latin typeface="Times New Roman" pitchFamily="18" charset="0"/>
            </a:endParaRPr>
          </a:p>
        </p:txBody>
      </p:sp>
      <p:sp>
        <p:nvSpPr>
          <p:cNvPr id="69663" name="Freeform 33"/>
          <p:cNvSpPr>
            <a:spLocks/>
          </p:cNvSpPr>
          <p:nvPr/>
        </p:nvSpPr>
        <p:spPr bwMode="auto">
          <a:xfrm>
            <a:off x="3789363" y="1577975"/>
            <a:ext cx="252412" cy="415925"/>
          </a:xfrm>
          <a:custGeom>
            <a:avLst/>
            <a:gdLst>
              <a:gd name="T0" fmla="*/ 0 w 268"/>
              <a:gd name="T1" fmla="*/ 2147483647 h 442"/>
              <a:gd name="T2" fmla="*/ 2147483647 w 268"/>
              <a:gd name="T3" fmla="*/ 0 h 442"/>
              <a:gd name="T4" fmla="*/ 2147483647 w 268"/>
              <a:gd name="T5" fmla="*/ 0 h 442"/>
              <a:gd name="T6" fmla="*/ 0 60000 65536"/>
              <a:gd name="T7" fmla="*/ 0 60000 65536"/>
              <a:gd name="T8" fmla="*/ 0 60000 65536"/>
              <a:gd name="T9" fmla="*/ 0 w 268"/>
              <a:gd name="T10" fmla="*/ 0 h 442"/>
              <a:gd name="T11" fmla="*/ 268 w 268"/>
              <a:gd name="T12" fmla="*/ 442 h 442"/>
            </a:gdLst>
            <a:ahLst/>
            <a:cxnLst>
              <a:cxn ang="T6">
                <a:pos x="T0" y="T1"/>
              </a:cxn>
              <a:cxn ang="T7">
                <a:pos x="T2" y="T3"/>
              </a:cxn>
              <a:cxn ang="T8">
                <a:pos x="T4" y="T5"/>
              </a:cxn>
            </a:cxnLst>
            <a:rect l="T9" t="T10" r="T11" b="T12"/>
            <a:pathLst>
              <a:path w="268" h="442">
                <a:moveTo>
                  <a:pt x="0" y="442"/>
                </a:moveTo>
                <a:lnTo>
                  <a:pt x="212" y="0"/>
                </a:lnTo>
                <a:lnTo>
                  <a:pt x="268" y="0"/>
                </a:lnTo>
              </a:path>
            </a:pathLst>
          </a:custGeom>
          <a:noFill/>
          <a:ln w="7938">
            <a:solidFill>
              <a:srgbClr val="000000"/>
            </a:solidFill>
            <a:round/>
            <a:headEnd/>
            <a:tailEnd/>
          </a:ln>
        </p:spPr>
        <p:txBody>
          <a:bodyPr/>
          <a:lstStyle/>
          <a:p>
            <a:endParaRPr lang="en-US" sz="500">
              <a:latin typeface="Times New Roman" pitchFamily="18" charset="0"/>
            </a:endParaRPr>
          </a:p>
        </p:txBody>
      </p:sp>
      <p:sp>
        <p:nvSpPr>
          <p:cNvPr id="69664" name="Text Box 34"/>
          <p:cNvSpPr txBox="1">
            <a:spLocks noChangeArrowheads="1"/>
          </p:cNvSpPr>
          <p:nvPr/>
        </p:nvSpPr>
        <p:spPr bwMode="auto">
          <a:xfrm>
            <a:off x="1841500" y="3775075"/>
            <a:ext cx="396875" cy="152400"/>
          </a:xfrm>
          <a:prstGeom prst="rect">
            <a:avLst/>
          </a:prstGeom>
          <a:noFill/>
          <a:ln w="9525">
            <a:noFill/>
            <a:miter lim="800000"/>
            <a:headEnd/>
            <a:tailEnd/>
          </a:ln>
        </p:spPr>
        <p:txBody>
          <a:bodyPr wrap="none" lIns="0" tIns="0" bIns="0">
            <a:spAutoFit/>
          </a:bodyPr>
          <a:lstStyle/>
          <a:p>
            <a:pPr algn="ctr"/>
            <a:r>
              <a:rPr lang="en-US" sz="500" b="1"/>
              <a:t>Vestibular</a:t>
            </a:r>
          </a:p>
          <a:p>
            <a:pPr algn="ctr"/>
            <a:r>
              <a:rPr lang="en-US" sz="500" b="1"/>
              <a:t>nerve</a:t>
            </a:r>
          </a:p>
        </p:txBody>
      </p:sp>
      <p:sp>
        <p:nvSpPr>
          <p:cNvPr id="69665" name="Text Box 35"/>
          <p:cNvSpPr txBox="1">
            <a:spLocks noChangeArrowheads="1"/>
          </p:cNvSpPr>
          <p:nvPr/>
        </p:nvSpPr>
        <p:spPr bwMode="auto">
          <a:xfrm>
            <a:off x="4168775" y="3473450"/>
            <a:ext cx="411163" cy="228600"/>
          </a:xfrm>
          <a:prstGeom prst="rect">
            <a:avLst/>
          </a:prstGeom>
          <a:noFill/>
          <a:ln w="9525">
            <a:noFill/>
            <a:miter lim="800000"/>
            <a:headEnd/>
            <a:tailEnd/>
          </a:ln>
        </p:spPr>
        <p:txBody>
          <a:bodyPr wrap="none" lIns="0" tIns="0" bIns="0">
            <a:spAutoFit/>
          </a:bodyPr>
          <a:lstStyle/>
          <a:p>
            <a:r>
              <a:rPr lang="en-US" sz="500" b="1"/>
              <a:t>Stereocilia</a:t>
            </a:r>
          </a:p>
          <a:p>
            <a:r>
              <a:rPr lang="en-US" sz="500" b="1"/>
              <a:t>of  hair</a:t>
            </a:r>
          </a:p>
          <a:p>
            <a:r>
              <a:rPr lang="en-US" sz="500" b="1"/>
              <a:t>cells bend</a:t>
            </a:r>
          </a:p>
        </p:txBody>
      </p:sp>
      <p:sp>
        <p:nvSpPr>
          <p:cNvPr id="69666" name="Text Box 36"/>
          <p:cNvSpPr txBox="1">
            <a:spLocks noChangeArrowheads="1"/>
          </p:cNvSpPr>
          <p:nvPr/>
        </p:nvSpPr>
        <p:spPr bwMode="auto">
          <a:xfrm>
            <a:off x="4165600" y="4192588"/>
            <a:ext cx="412750" cy="228600"/>
          </a:xfrm>
          <a:prstGeom prst="rect">
            <a:avLst/>
          </a:prstGeom>
          <a:noFill/>
          <a:ln w="9525">
            <a:noFill/>
            <a:miter lim="800000"/>
            <a:headEnd/>
            <a:tailEnd/>
          </a:ln>
        </p:spPr>
        <p:txBody>
          <a:bodyPr wrap="none" lIns="0" tIns="0" bIns="0">
            <a:spAutoFit/>
          </a:bodyPr>
          <a:lstStyle/>
          <a:p>
            <a:r>
              <a:rPr lang="en-US" sz="500" b="1"/>
              <a:t>Otolithic</a:t>
            </a:r>
          </a:p>
          <a:p>
            <a:r>
              <a:rPr lang="en-US" sz="500" b="1"/>
              <a:t>membrane</a:t>
            </a:r>
          </a:p>
          <a:p>
            <a:r>
              <a:rPr lang="en-US" sz="500" b="1"/>
              <a:t>sags</a:t>
            </a:r>
          </a:p>
        </p:txBody>
      </p:sp>
      <p:sp>
        <p:nvSpPr>
          <p:cNvPr id="69667" name="Text Box 37"/>
          <p:cNvSpPr txBox="1">
            <a:spLocks noChangeArrowheads="1"/>
          </p:cNvSpPr>
          <p:nvPr/>
        </p:nvSpPr>
        <p:spPr bwMode="auto">
          <a:xfrm>
            <a:off x="3587750" y="3659188"/>
            <a:ext cx="412750" cy="152400"/>
          </a:xfrm>
          <a:prstGeom prst="rect">
            <a:avLst/>
          </a:prstGeom>
          <a:noFill/>
          <a:ln w="9525">
            <a:noFill/>
            <a:miter lim="800000"/>
            <a:headEnd/>
            <a:tailEnd/>
          </a:ln>
        </p:spPr>
        <p:txBody>
          <a:bodyPr wrap="none" lIns="0" tIns="0" bIns="0">
            <a:spAutoFit/>
          </a:bodyPr>
          <a:lstStyle/>
          <a:p>
            <a:r>
              <a:rPr lang="en-US" sz="500" b="1"/>
              <a:t>Otolithic</a:t>
            </a:r>
          </a:p>
          <a:p>
            <a:r>
              <a:rPr lang="en-US" sz="500" b="1"/>
              <a:t>membrane</a:t>
            </a:r>
          </a:p>
        </p:txBody>
      </p:sp>
      <p:sp>
        <p:nvSpPr>
          <p:cNvPr id="69668" name="Slide Number Placeholder 4"/>
          <p:cNvSpPr>
            <a:spLocks noGrp="1"/>
          </p:cNvSpPr>
          <p:nvPr>
            <p:ph type="sldNum" sz="quarter" idx="11"/>
          </p:nvPr>
        </p:nvSpPr>
        <p:spPr>
          <a:noFill/>
        </p:spPr>
        <p:txBody>
          <a:bodyPr/>
          <a:lstStyle/>
          <a:p>
            <a:r>
              <a:rPr lang="en-US" smtClean="0">
                <a:latin typeface="Arial" pitchFamily="34" charset="0"/>
              </a:rPr>
              <a:t>16-</a:t>
            </a:r>
            <a:fld id="{B5A27F5C-0340-42E8-8FD7-2E01A73560BB}" type="slidenum">
              <a:rPr lang="en-US" smtClean="0">
                <a:latin typeface="Arial" pitchFamily="34" charset="0"/>
              </a:rPr>
              <a:pPr/>
              <a:t>66</a:t>
            </a:fld>
            <a:endParaRPr lang="en-US" smtClean="0">
              <a:latin typeface="Arial" pitchFamily="34" charset="0"/>
            </a:endParaRPr>
          </a:p>
        </p:txBody>
      </p:sp>
      <p:sp>
        <p:nvSpPr>
          <p:cNvPr id="69669" name="Rectangle 2"/>
          <p:cNvSpPr>
            <a:spLocks noGrp="1" noChangeArrowheads="1"/>
          </p:cNvSpPr>
          <p:nvPr>
            <p:ph type="title"/>
          </p:nvPr>
        </p:nvSpPr>
        <p:spPr>
          <a:xfrm>
            <a:off x="152400" y="76200"/>
            <a:ext cx="8839200" cy="1143000"/>
          </a:xfrm>
        </p:spPr>
        <p:txBody>
          <a:bodyPr/>
          <a:lstStyle/>
          <a:p>
            <a:pPr eaLnBrk="1" hangingPunct="1"/>
            <a:r>
              <a:rPr lang="en-US" sz="4000" smtClean="0"/>
              <a:t>Macula Utriculi and Macula Sacculi  </a:t>
            </a:r>
          </a:p>
        </p:txBody>
      </p:sp>
      <p:sp>
        <p:nvSpPr>
          <p:cNvPr id="69670" name="Rectangle 3"/>
          <p:cNvSpPr>
            <a:spLocks noGrp="1" noChangeArrowheads="1"/>
          </p:cNvSpPr>
          <p:nvPr>
            <p:ph type="body" idx="1"/>
          </p:nvPr>
        </p:nvSpPr>
        <p:spPr>
          <a:xfrm>
            <a:off x="554038" y="4900613"/>
            <a:ext cx="8077200" cy="1763712"/>
          </a:xfrm>
        </p:spPr>
        <p:txBody>
          <a:bodyPr/>
          <a:lstStyle/>
          <a:p>
            <a:pPr eaLnBrk="1" hangingPunct="1">
              <a:lnSpc>
                <a:spcPct val="80000"/>
              </a:lnSpc>
            </a:pPr>
            <a:r>
              <a:rPr lang="en-US" sz="1800" smtClean="0"/>
              <a:t>static equilibrium </a:t>
            </a:r>
            <a:r>
              <a:rPr lang="en-US" sz="1800" b="0" smtClean="0"/>
              <a:t>- when head is tilted, heavy otolithic membrane sags, bending the stereocilia, and stimulating the hair cells</a:t>
            </a:r>
          </a:p>
          <a:p>
            <a:pPr eaLnBrk="1" hangingPunct="1">
              <a:lnSpc>
                <a:spcPct val="80000"/>
              </a:lnSpc>
            </a:pPr>
            <a:endParaRPr lang="en-US" sz="800" b="0" smtClean="0"/>
          </a:p>
          <a:p>
            <a:pPr eaLnBrk="1" hangingPunct="1">
              <a:lnSpc>
                <a:spcPct val="80000"/>
              </a:lnSpc>
            </a:pPr>
            <a:r>
              <a:rPr lang="en-US" sz="1800" smtClean="0"/>
              <a:t>dynamic equilibrium </a:t>
            </a:r>
            <a:r>
              <a:rPr lang="en-US" sz="1800" b="0" smtClean="0"/>
              <a:t>– in car, linear acceleration detected as otoliths lag behind, bending the stereocilia, and stimulating the hair cells</a:t>
            </a:r>
          </a:p>
          <a:p>
            <a:pPr eaLnBrk="1" hangingPunct="1">
              <a:lnSpc>
                <a:spcPct val="80000"/>
              </a:lnSpc>
            </a:pPr>
            <a:endParaRPr lang="en-US" sz="800" b="0" smtClean="0"/>
          </a:p>
          <a:p>
            <a:pPr eaLnBrk="1" hangingPunct="1">
              <a:lnSpc>
                <a:spcPct val="80000"/>
              </a:lnSpc>
            </a:pPr>
            <a:r>
              <a:rPr lang="en-US" sz="1800" b="0" smtClean="0"/>
              <a:t>because the macula sacculi is nearly vertical, it responds to vertical acceleration and deceleration</a:t>
            </a:r>
          </a:p>
        </p:txBody>
      </p:sp>
      <p:sp>
        <p:nvSpPr>
          <p:cNvPr id="69671" name="Text Box 11"/>
          <p:cNvSpPr txBox="1">
            <a:spLocks noChangeArrowheads="1"/>
          </p:cNvSpPr>
          <p:nvPr/>
        </p:nvSpPr>
        <p:spPr bwMode="auto">
          <a:xfrm>
            <a:off x="6232525" y="3001963"/>
            <a:ext cx="2206625" cy="427037"/>
          </a:xfrm>
          <a:prstGeom prst="rect">
            <a:avLst/>
          </a:prstGeom>
          <a:noFill/>
          <a:ln w="9525" algn="ctr">
            <a:noFill/>
            <a:miter lim="800000"/>
            <a:headEnd/>
            <a:tailEnd/>
          </a:ln>
        </p:spPr>
        <p:txBody>
          <a:bodyPr>
            <a:spAutoFit/>
          </a:bodyPr>
          <a:lstStyle/>
          <a:p>
            <a:pPr>
              <a:spcBef>
                <a:spcPct val="50000"/>
              </a:spcBef>
            </a:pPr>
            <a:r>
              <a:rPr lang="en-US" sz="2200"/>
              <a:t>Figure 16.19</a:t>
            </a:r>
          </a:p>
        </p:txBody>
      </p:sp>
      <p:sp>
        <p:nvSpPr>
          <p:cNvPr id="69672" name="TextBox 24"/>
          <p:cNvSpPr txBox="1">
            <a:spLocks noChangeArrowheads="1"/>
          </p:cNvSpPr>
          <p:nvPr/>
        </p:nvSpPr>
        <p:spPr bwMode="auto">
          <a:xfrm>
            <a:off x="1592263" y="933450"/>
            <a:ext cx="4033837" cy="184150"/>
          </a:xfrm>
          <a:prstGeom prst="rect">
            <a:avLst/>
          </a:prstGeom>
          <a:noFill/>
          <a:ln w="9525">
            <a:noFill/>
            <a:miter lim="800000"/>
            <a:headEnd/>
            <a:tailEnd/>
          </a:ln>
        </p:spPr>
        <p:txBody>
          <a:bodyPr>
            <a:spAutoFit/>
          </a:bodyPr>
          <a:lstStyle/>
          <a:p>
            <a:pPr algn="ctr"/>
            <a:r>
              <a:rPr lang="en-US" sz="600">
                <a:cs typeface="Arial" pitchFamily="34" charset="0"/>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1"/>
          </p:nvPr>
        </p:nvSpPr>
        <p:spPr>
          <a:noFill/>
        </p:spPr>
        <p:txBody>
          <a:bodyPr/>
          <a:lstStyle/>
          <a:p>
            <a:r>
              <a:rPr lang="en-US" smtClean="0">
                <a:latin typeface="Arial" pitchFamily="34" charset="0"/>
              </a:rPr>
              <a:t>16-</a:t>
            </a:r>
            <a:fld id="{FDCDEBF6-E89E-406B-949C-719BE7CBAEC7}" type="slidenum">
              <a:rPr lang="en-US" smtClean="0">
                <a:latin typeface="Arial" pitchFamily="34" charset="0"/>
              </a:rPr>
              <a:pPr/>
              <a:t>67</a:t>
            </a:fld>
            <a:endParaRPr lang="en-US" smtClean="0">
              <a:latin typeface="Arial" pitchFamily="34" charset="0"/>
            </a:endParaRPr>
          </a:p>
        </p:txBody>
      </p:sp>
      <p:sp>
        <p:nvSpPr>
          <p:cNvPr id="70659" name="Rectangle 4"/>
          <p:cNvSpPr>
            <a:spLocks noGrp="1" noChangeArrowheads="1"/>
          </p:cNvSpPr>
          <p:nvPr>
            <p:ph type="title"/>
          </p:nvPr>
        </p:nvSpPr>
        <p:spPr/>
        <p:txBody>
          <a:bodyPr/>
          <a:lstStyle/>
          <a:p>
            <a:pPr eaLnBrk="1" hangingPunct="1"/>
            <a:r>
              <a:rPr lang="en-US" smtClean="0"/>
              <a:t>Semicircular Ducts</a:t>
            </a:r>
          </a:p>
        </p:txBody>
      </p:sp>
      <p:sp>
        <p:nvSpPr>
          <p:cNvPr id="70660" name="Rectangle 6"/>
          <p:cNvSpPr>
            <a:spLocks noGrp="1" noChangeArrowheads="1"/>
          </p:cNvSpPr>
          <p:nvPr>
            <p:ph type="body" sz="half" idx="2"/>
          </p:nvPr>
        </p:nvSpPr>
        <p:spPr>
          <a:xfrm>
            <a:off x="193675" y="4156075"/>
            <a:ext cx="8950325" cy="2701925"/>
          </a:xfrm>
        </p:spPr>
        <p:txBody>
          <a:bodyPr/>
          <a:lstStyle/>
          <a:p>
            <a:pPr eaLnBrk="1" hangingPunct="1">
              <a:lnSpc>
                <a:spcPct val="90000"/>
              </a:lnSpc>
            </a:pPr>
            <a:r>
              <a:rPr lang="en-US" sz="2000" smtClean="0"/>
              <a:t>rotary movements </a:t>
            </a:r>
            <a:r>
              <a:rPr lang="en-US" sz="2000" b="0" smtClean="0"/>
              <a:t>detected by the three semicircular ducts</a:t>
            </a:r>
          </a:p>
          <a:p>
            <a:pPr eaLnBrk="1" hangingPunct="1">
              <a:lnSpc>
                <a:spcPct val="90000"/>
              </a:lnSpc>
            </a:pPr>
            <a:endParaRPr lang="en-US" sz="800" b="0" smtClean="0"/>
          </a:p>
          <a:p>
            <a:pPr eaLnBrk="1" hangingPunct="1">
              <a:lnSpc>
                <a:spcPct val="90000"/>
              </a:lnSpc>
            </a:pPr>
            <a:r>
              <a:rPr lang="en-US" sz="2000" b="0" smtClean="0"/>
              <a:t>bony </a:t>
            </a:r>
            <a:r>
              <a:rPr lang="en-US" sz="2000" smtClean="0"/>
              <a:t>semicircular canals </a:t>
            </a:r>
            <a:r>
              <a:rPr lang="en-US" sz="2000" b="0" smtClean="0"/>
              <a:t>of temporal bone hold membranous </a:t>
            </a:r>
            <a:r>
              <a:rPr lang="en-US" sz="2000" smtClean="0"/>
              <a:t>semicircular ducts</a:t>
            </a:r>
          </a:p>
          <a:p>
            <a:pPr eaLnBrk="1" hangingPunct="1">
              <a:lnSpc>
                <a:spcPct val="90000"/>
              </a:lnSpc>
            </a:pPr>
            <a:endParaRPr lang="en-US" sz="800" b="0" smtClean="0"/>
          </a:p>
          <a:p>
            <a:pPr eaLnBrk="1" hangingPunct="1">
              <a:lnSpc>
                <a:spcPct val="90000"/>
              </a:lnSpc>
            </a:pPr>
            <a:r>
              <a:rPr lang="en-US" sz="2000" b="0" smtClean="0"/>
              <a:t>each duct filled with </a:t>
            </a:r>
            <a:r>
              <a:rPr lang="en-US" sz="2000" smtClean="0"/>
              <a:t>endolymph</a:t>
            </a:r>
            <a:r>
              <a:rPr lang="en-US" sz="2000" b="0" smtClean="0"/>
              <a:t> and opens up as a dilated sac (</a:t>
            </a:r>
            <a:r>
              <a:rPr lang="en-US" sz="2000" smtClean="0"/>
              <a:t>ampulla</a:t>
            </a:r>
            <a:r>
              <a:rPr lang="en-US" sz="2000" b="0" smtClean="0"/>
              <a:t>) next to the utricle</a:t>
            </a:r>
          </a:p>
          <a:p>
            <a:pPr eaLnBrk="1" hangingPunct="1">
              <a:lnSpc>
                <a:spcPct val="90000"/>
              </a:lnSpc>
            </a:pPr>
            <a:endParaRPr lang="en-US" sz="800" b="0" smtClean="0"/>
          </a:p>
          <a:p>
            <a:pPr eaLnBrk="1" hangingPunct="1">
              <a:lnSpc>
                <a:spcPct val="90000"/>
              </a:lnSpc>
            </a:pPr>
            <a:r>
              <a:rPr lang="en-US" sz="2000" b="0" smtClean="0"/>
              <a:t>each ampulla contains </a:t>
            </a:r>
            <a:r>
              <a:rPr lang="en-US" sz="2000" smtClean="0"/>
              <a:t>crista ampullaris</a:t>
            </a:r>
            <a:r>
              <a:rPr lang="en-US" sz="2000" b="0" smtClean="0"/>
              <a:t>, mound of hair cells and supporting cells</a:t>
            </a:r>
          </a:p>
        </p:txBody>
      </p:sp>
      <p:sp>
        <p:nvSpPr>
          <p:cNvPr id="70661" name="Text Box 10"/>
          <p:cNvSpPr txBox="1">
            <a:spLocks noChangeArrowheads="1"/>
          </p:cNvSpPr>
          <p:nvPr/>
        </p:nvSpPr>
        <p:spPr bwMode="auto">
          <a:xfrm>
            <a:off x="274638" y="3621088"/>
            <a:ext cx="2039937" cy="427037"/>
          </a:xfrm>
          <a:prstGeom prst="rect">
            <a:avLst/>
          </a:prstGeom>
          <a:noFill/>
          <a:ln w="9525" algn="ctr">
            <a:noFill/>
            <a:miter lim="800000"/>
            <a:headEnd/>
            <a:tailEnd/>
          </a:ln>
        </p:spPr>
        <p:txBody>
          <a:bodyPr>
            <a:spAutoFit/>
          </a:bodyPr>
          <a:lstStyle/>
          <a:p>
            <a:pPr>
              <a:spcBef>
                <a:spcPct val="50000"/>
              </a:spcBef>
            </a:pPr>
            <a:r>
              <a:rPr lang="en-US" sz="2200"/>
              <a:t>Figure 16.12b</a:t>
            </a:r>
          </a:p>
        </p:txBody>
      </p:sp>
      <p:pic>
        <p:nvPicPr>
          <p:cNvPr id="70662" name="Picture 2" descr="sal25693_16_12b"/>
          <p:cNvPicPr>
            <a:picLocks noChangeAspect="1" noChangeArrowheads="1"/>
          </p:cNvPicPr>
          <p:nvPr/>
        </p:nvPicPr>
        <p:blipFill>
          <a:blip r:embed="rId2" cstate="print"/>
          <a:srcRect/>
          <a:stretch>
            <a:fillRect/>
          </a:stretch>
        </p:blipFill>
        <p:spPr bwMode="auto">
          <a:xfrm>
            <a:off x="2478088" y="1022350"/>
            <a:ext cx="4111625" cy="3206750"/>
          </a:xfrm>
          <a:prstGeom prst="rect">
            <a:avLst/>
          </a:prstGeom>
          <a:noFill/>
          <a:ln w="9525">
            <a:noFill/>
            <a:miter lim="800000"/>
            <a:headEnd/>
            <a:tailEnd/>
          </a:ln>
        </p:spPr>
      </p:pic>
      <p:sp>
        <p:nvSpPr>
          <p:cNvPr id="70663" name="Rectangle 5"/>
          <p:cNvSpPr>
            <a:spLocks noChangeArrowheads="1"/>
          </p:cNvSpPr>
          <p:nvPr/>
        </p:nvSpPr>
        <p:spPr bwMode="auto">
          <a:xfrm>
            <a:off x="2532063" y="3995738"/>
            <a:ext cx="128587" cy="122237"/>
          </a:xfrm>
          <a:prstGeom prst="rect">
            <a:avLst/>
          </a:prstGeom>
          <a:noFill/>
          <a:ln w="9525">
            <a:noFill/>
            <a:miter lim="800000"/>
            <a:headEnd/>
            <a:tailEnd/>
          </a:ln>
        </p:spPr>
        <p:txBody>
          <a:bodyPr wrap="none" lIns="0" tIns="0" rIns="0" bIns="0">
            <a:spAutoFit/>
          </a:bodyPr>
          <a:lstStyle/>
          <a:p>
            <a:r>
              <a:rPr lang="en-US" sz="800" b="1">
                <a:solidFill>
                  <a:srgbClr val="000000"/>
                </a:solidFill>
              </a:rPr>
              <a:t>(b)</a:t>
            </a:r>
            <a:endParaRPr lang="en-US" sz="800" b="1"/>
          </a:p>
        </p:txBody>
      </p:sp>
      <p:sp>
        <p:nvSpPr>
          <p:cNvPr id="70664" name="Rectangle 6"/>
          <p:cNvSpPr>
            <a:spLocks noChangeArrowheads="1"/>
          </p:cNvSpPr>
          <p:nvPr/>
        </p:nvSpPr>
        <p:spPr bwMode="auto">
          <a:xfrm>
            <a:off x="6624638" y="2103438"/>
            <a:ext cx="738187" cy="122237"/>
          </a:xfrm>
          <a:prstGeom prst="rect">
            <a:avLst/>
          </a:prstGeom>
          <a:noFill/>
          <a:ln w="9525">
            <a:noFill/>
            <a:miter lim="800000"/>
            <a:headEnd/>
            <a:tailEnd/>
          </a:ln>
        </p:spPr>
        <p:txBody>
          <a:bodyPr wrap="none" lIns="0" tIns="0" rIns="0" bIns="0">
            <a:spAutoFit/>
          </a:bodyPr>
          <a:lstStyle/>
          <a:p>
            <a:r>
              <a:rPr lang="en-US" sz="800" b="1">
                <a:solidFill>
                  <a:srgbClr val="000000"/>
                </a:solidFill>
              </a:rPr>
              <a:t>Cochlear nerve</a:t>
            </a:r>
            <a:endParaRPr lang="en-US" sz="800" b="1"/>
          </a:p>
        </p:txBody>
      </p:sp>
      <p:sp>
        <p:nvSpPr>
          <p:cNvPr id="70665" name="Rectangle 7"/>
          <p:cNvSpPr>
            <a:spLocks noChangeArrowheads="1"/>
          </p:cNvSpPr>
          <p:nvPr/>
        </p:nvSpPr>
        <p:spPr bwMode="auto">
          <a:xfrm>
            <a:off x="6624638" y="2308225"/>
            <a:ext cx="592137" cy="122238"/>
          </a:xfrm>
          <a:prstGeom prst="rect">
            <a:avLst/>
          </a:prstGeom>
          <a:noFill/>
          <a:ln w="9525">
            <a:noFill/>
            <a:miter lim="800000"/>
            <a:headEnd/>
            <a:tailEnd/>
          </a:ln>
        </p:spPr>
        <p:txBody>
          <a:bodyPr wrap="none" lIns="0" tIns="0" rIns="0" bIns="0">
            <a:spAutoFit/>
          </a:bodyPr>
          <a:lstStyle/>
          <a:p>
            <a:r>
              <a:rPr lang="en-US" sz="800" b="1">
                <a:solidFill>
                  <a:srgbClr val="000000"/>
                </a:solidFill>
              </a:rPr>
              <a:t>Facial nerve</a:t>
            </a:r>
            <a:endParaRPr lang="en-US" sz="800" b="1"/>
          </a:p>
        </p:txBody>
      </p:sp>
      <p:sp>
        <p:nvSpPr>
          <p:cNvPr id="70666" name="Rectangle 8"/>
          <p:cNvSpPr>
            <a:spLocks noChangeArrowheads="1"/>
          </p:cNvSpPr>
          <p:nvPr/>
        </p:nvSpPr>
        <p:spPr bwMode="auto">
          <a:xfrm>
            <a:off x="1727200" y="1533525"/>
            <a:ext cx="3873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Saccule</a:t>
            </a:r>
            <a:endParaRPr lang="en-US" sz="800" b="1"/>
          </a:p>
        </p:txBody>
      </p:sp>
      <p:sp>
        <p:nvSpPr>
          <p:cNvPr id="70667" name="Rectangle 9"/>
          <p:cNvSpPr>
            <a:spLocks noChangeArrowheads="1"/>
          </p:cNvSpPr>
          <p:nvPr/>
        </p:nvSpPr>
        <p:spPr bwMode="auto">
          <a:xfrm>
            <a:off x="1727200" y="1752600"/>
            <a:ext cx="317500" cy="122238"/>
          </a:xfrm>
          <a:prstGeom prst="rect">
            <a:avLst/>
          </a:prstGeom>
          <a:noFill/>
          <a:ln w="9525">
            <a:noFill/>
            <a:miter lim="800000"/>
            <a:headEnd/>
            <a:tailEnd/>
          </a:ln>
        </p:spPr>
        <p:txBody>
          <a:bodyPr wrap="none" lIns="0" tIns="0" rIns="0" bIns="0">
            <a:spAutoFit/>
          </a:bodyPr>
          <a:lstStyle/>
          <a:p>
            <a:r>
              <a:rPr lang="en-US" sz="800" b="1">
                <a:solidFill>
                  <a:srgbClr val="000000"/>
                </a:solidFill>
              </a:rPr>
              <a:t>Utricle</a:t>
            </a:r>
            <a:endParaRPr lang="en-US" sz="800" b="1"/>
          </a:p>
        </p:txBody>
      </p:sp>
      <p:sp>
        <p:nvSpPr>
          <p:cNvPr id="70668" name="Rectangle 10"/>
          <p:cNvSpPr>
            <a:spLocks noChangeArrowheads="1"/>
          </p:cNvSpPr>
          <p:nvPr/>
        </p:nvSpPr>
        <p:spPr bwMode="auto">
          <a:xfrm>
            <a:off x="6624638" y="1579563"/>
            <a:ext cx="3968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Cochlea</a:t>
            </a:r>
            <a:endParaRPr lang="en-US" sz="800" b="1"/>
          </a:p>
        </p:txBody>
      </p:sp>
      <p:sp>
        <p:nvSpPr>
          <p:cNvPr id="70669" name="Rectangle 11"/>
          <p:cNvSpPr>
            <a:spLocks noChangeArrowheads="1"/>
          </p:cNvSpPr>
          <p:nvPr/>
        </p:nvSpPr>
        <p:spPr bwMode="auto">
          <a:xfrm>
            <a:off x="1784350" y="3403600"/>
            <a:ext cx="447675" cy="122238"/>
          </a:xfrm>
          <a:prstGeom prst="rect">
            <a:avLst/>
          </a:prstGeom>
          <a:noFill/>
          <a:ln w="9525">
            <a:noFill/>
            <a:miter lim="800000"/>
            <a:headEnd/>
            <a:tailEnd/>
          </a:ln>
        </p:spPr>
        <p:txBody>
          <a:bodyPr wrap="none" lIns="0" tIns="0" rIns="0" bIns="0">
            <a:spAutoFit/>
          </a:bodyPr>
          <a:lstStyle/>
          <a:p>
            <a:r>
              <a:rPr lang="en-US" sz="800" b="1">
                <a:solidFill>
                  <a:srgbClr val="000000"/>
                </a:solidFill>
              </a:rPr>
              <a:t>Posterior</a:t>
            </a:r>
            <a:endParaRPr lang="en-US" sz="800" b="1"/>
          </a:p>
        </p:txBody>
      </p:sp>
      <p:sp>
        <p:nvSpPr>
          <p:cNvPr id="70670" name="Rectangle 12"/>
          <p:cNvSpPr>
            <a:spLocks noChangeArrowheads="1"/>
          </p:cNvSpPr>
          <p:nvPr/>
        </p:nvSpPr>
        <p:spPr bwMode="auto">
          <a:xfrm>
            <a:off x="1789113" y="3201988"/>
            <a:ext cx="334962" cy="122237"/>
          </a:xfrm>
          <a:prstGeom prst="rect">
            <a:avLst/>
          </a:prstGeom>
          <a:noFill/>
          <a:ln w="9525">
            <a:noFill/>
            <a:miter lim="800000"/>
            <a:headEnd/>
            <a:tailEnd/>
          </a:ln>
        </p:spPr>
        <p:txBody>
          <a:bodyPr wrap="none" lIns="0" tIns="0" rIns="0" bIns="0">
            <a:spAutoFit/>
          </a:bodyPr>
          <a:lstStyle/>
          <a:p>
            <a:r>
              <a:rPr lang="en-US" sz="800" b="1">
                <a:solidFill>
                  <a:srgbClr val="000000"/>
                </a:solidFill>
              </a:rPr>
              <a:t>Lateral</a:t>
            </a:r>
            <a:endParaRPr lang="en-US" sz="800" b="1"/>
          </a:p>
        </p:txBody>
      </p:sp>
      <p:sp>
        <p:nvSpPr>
          <p:cNvPr id="70671" name="Rectangle 13"/>
          <p:cNvSpPr>
            <a:spLocks noChangeArrowheads="1"/>
          </p:cNvSpPr>
          <p:nvPr/>
        </p:nvSpPr>
        <p:spPr bwMode="auto">
          <a:xfrm>
            <a:off x="1784350" y="3019425"/>
            <a:ext cx="395288" cy="122238"/>
          </a:xfrm>
          <a:prstGeom prst="rect">
            <a:avLst/>
          </a:prstGeom>
          <a:noFill/>
          <a:ln w="9525">
            <a:noFill/>
            <a:miter lim="800000"/>
            <a:headEnd/>
            <a:tailEnd/>
          </a:ln>
        </p:spPr>
        <p:txBody>
          <a:bodyPr wrap="none" lIns="0" tIns="0" rIns="0" bIns="0">
            <a:spAutoFit/>
          </a:bodyPr>
          <a:lstStyle/>
          <a:p>
            <a:r>
              <a:rPr lang="en-US" sz="800" b="1">
                <a:solidFill>
                  <a:srgbClr val="000000"/>
                </a:solidFill>
              </a:rPr>
              <a:t>Anterior</a:t>
            </a:r>
            <a:endParaRPr lang="en-US" sz="800" b="1"/>
          </a:p>
        </p:txBody>
      </p:sp>
      <p:sp>
        <p:nvSpPr>
          <p:cNvPr id="70672" name="Rectangle 14"/>
          <p:cNvSpPr>
            <a:spLocks noChangeArrowheads="1"/>
          </p:cNvSpPr>
          <p:nvPr/>
        </p:nvSpPr>
        <p:spPr bwMode="auto">
          <a:xfrm>
            <a:off x="1608138" y="2825750"/>
            <a:ext cx="947737" cy="122238"/>
          </a:xfrm>
          <a:prstGeom prst="rect">
            <a:avLst/>
          </a:prstGeom>
          <a:noFill/>
          <a:ln w="9525">
            <a:noFill/>
            <a:miter lim="800000"/>
            <a:headEnd/>
            <a:tailEnd/>
          </a:ln>
        </p:spPr>
        <p:txBody>
          <a:bodyPr wrap="none" lIns="0" tIns="0" rIns="0" bIns="0">
            <a:spAutoFit/>
          </a:bodyPr>
          <a:lstStyle/>
          <a:p>
            <a:r>
              <a:rPr lang="en-US" sz="800" b="1">
                <a:solidFill>
                  <a:srgbClr val="000000"/>
                </a:solidFill>
              </a:rPr>
              <a:t>Semicircular ducts:</a:t>
            </a:r>
            <a:endParaRPr lang="en-US" sz="800" b="1"/>
          </a:p>
        </p:txBody>
      </p:sp>
      <p:sp>
        <p:nvSpPr>
          <p:cNvPr id="70673" name="Rectangle 15"/>
          <p:cNvSpPr>
            <a:spLocks noChangeArrowheads="1"/>
          </p:cNvSpPr>
          <p:nvPr/>
        </p:nvSpPr>
        <p:spPr bwMode="auto">
          <a:xfrm>
            <a:off x="1608138" y="2098675"/>
            <a:ext cx="458787" cy="122238"/>
          </a:xfrm>
          <a:prstGeom prst="rect">
            <a:avLst/>
          </a:prstGeom>
          <a:noFill/>
          <a:ln w="9525">
            <a:noFill/>
            <a:miter lim="800000"/>
            <a:headEnd/>
            <a:tailEnd/>
          </a:ln>
        </p:spPr>
        <p:txBody>
          <a:bodyPr wrap="none" lIns="0" tIns="0" rIns="0" bIns="0">
            <a:spAutoFit/>
          </a:bodyPr>
          <a:lstStyle/>
          <a:p>
            <a:r>
              <a:rPr lang="en-US" sz="800" b="1">
                <a:solidFill>
                  <a:srgbClr val="000000"/>
                </a:solidFill>
              </a:rPr>
              <a:t>Ampullae</a:t>
            </a:r>
            <a:endParaRPr lang="en-US" sz="800" b="1"/>
          </a:p>
        </p:txBody>
      </p:sp>
      <p:sp>
        <p:nvSpPr>
          <p:cNvPr id="70674" name="Line 16"/>
          <p:cNvSpPr>
            <a:spLocks noChangeShapeType="1"/>
          </p:cNvSpPr>
          <p:nvPr/>
        </p:nvSpPr>
        <p:spPr bwMode="auto">
          <a:xfrm>
            <a:off x="5057775" y="1663700"/>
            <a:ext cx="1546225" cy="1588"/>
          </a:xfrm>
          <a:prstGeom prst="line">
            <a:avLst/>
          </a:prstGeom>
          <a:noFill/>
          <a:ln w="23813">
            <a:solidFill>
              <a:srgbClr val="FFFFFF"/>
            </a:solidFill>
            <a:round/>
            <a:headEnd/>
            <a:tailEnd/>
          </a:ln>
        </p:spPr>
        <p:txBody>
          <a:bodyPr/>
          <a:lstStyle/>
          <a:p>
            <a:endParaRPr lang="en-US"/>
          </a:p>
        </p:txBody>
      </p:sp>
      <p:sp>
        <p:nvSpPr>
          <p:cNvPr id="70675" name="Line 17"/>
          <p:cNvSpPr>
            <a:spLocks noChangeShapeType="1"/>
          </p:cNvSpPr>
          <p:nvPr/>
        </p:nvSpPr>
        <p:spPr bwMode="auto">
          <a:xfrm>
            <a:off x="5053013" y="1844675"/>
            <a:ext cx="1550987" cy="1588"/>
          </a:xfrm>
          <a:prstGeom prst="line">
            <a:avLst/>
          </a:prstGeom>
          <a:noFill/>
          <a:ln w="23813">
            <a:solidFill>
              <a:srgbClr val="FFFFFF"/>
            </a:solidFill>
            <a:round/>
            <a:headEnd/>
            <a:tailEnd/>
          </a:ln>
        </p:spPr>
        <p:txBody>
          <a:bodyPr/>
          <a:lstStyle/>
          <a:p>
            <a:endParaRPr lang="en-US"/>
          </a:p>
        </p:txBody>
      </p:sp>
      <p:sp>
        <p:nvSpPr>
          <p:cNvPr id="70676" name="Freeform 18"/>
          <p:cNvSpPr>
            <a:spLocks/>
          </p:cNvSpPr>
          <p:nvPr/>
        </p:nvSpPr>
        <p:spPr bwMode="auto">
          <a:xfrm>
            <a:off x="2306638" y="2647950"/>
            <a:ext cx="784225" cy="468313"/>
          </a:xfrm>
          <a:custGeom>
            <a:avLst/>
            <a:gdLst>
              <a:gd name="T0" fmla="*/ 0 w 703"/>
              <a:gd name="T1" fmla="*/ 2147483647 h 420"/>
              <a:gd name="T2" fmla="*/ 2147483647 w 703"/>
              <a:gd name="T3" fmla="*/ 2147483647 h 420"/>
              <a:gd name="T4" fmla="*/ 2147483647 w 703"/>
              <a:gd name="T5" fmla="*/ 0 h 420"/>
              <a:gd name="T6" fmla="*/ 0 60000 65536"/>
              <a:gd name="T7" fmla="*/ 0 60000 65536"/>
              <a:gd name="T8" fmla="*/ 0 60000 65536"/>
              <a:gd name="T9" fmla="*/ 0 w 703"/>
              <a:gd name="T10" fmla="*/ 0 h 420"/>
              <a:gd name="T11" fmla="*/ 703 w 703"/>
              <a:gd name="T12" fmla="*/ 420 h 420"/>
            </a:gdLst>
            <a:ahLst/>
            <a:cxnLst>
              <a:cxn ang="T6">
                <a:pos x="T0" y="T1"/>
              </a:cxn>
              <a:cxn ang="T7">
                <a:pos x="T2" y="T3"/>
              </a:cxn>
              <a:cxn ang="T8">
                <a:pos x="T4" y="T5"/>
              </a:cxn>
            </a:cxnLst>
            <a:rect l="T9" t="T10" r="T11" b="T12"/>
            <a:pathLst>
              <a:path w="703" h="420">
                <a:moveTo>
                  <a:pt x="0" y="420"/>
                </a:moveTo>
                <a:lnTo>
                  <a:pt x="427" y="420"/>
                </a:lnTo>
                <a:lnTo>
                  <a:pt x="703" y="0"/>
                </a:lnTo>
              </a:path>
            </a:pathLst>
          </a:custGeom>
          <a:noFill/>
          <a:ln w="23813">
            <a:solidFill>
              <a:srgbClr val="FFFFFF"/>
            </a:solidFill>
            <a:round/>
            <a:headEnd/>
            <a:tailEnd/>
          </a:ln>
        </p:spPr>
        <p:txBody>
          <a:bodyPr/>
          <a:lstStyle/>
          <a:p>
            <a:endParaRPr lang="en-US" sz="800">
              <a:latin typeface="Times New Roman" pitchFamily="18" charset="0"/>
            </a:endParaRPr>
          </a:p>
        </p:txBody>
      </p:sp>
      <p:sp>
        <p:nvSpPr>
          <p:cNvPr id="70677" name="Freeform 19"/>
          <p:cNvSpPr>
            <a:spLocks/>
          </p:cNvSpPr>
          <p:nvPr/>
        </p:nvSpPr>
        <p:spPr bwMode="auto">
          <a:xfrm>
            <a:off x="2252663" y="2197100"/>
            <a:ext cx="1333500" cy="190500"/>
          </a:xfrm>
          <a:custGeom>
            <a:avLst/>
            <a:gdLst>
              <a:gd name="T0" fmla="*/ 0 w 1195"/>
              <a:gd name="T1" fmla="*/ 0 h 171"/>
              <a:gd name="T2" fmla="*/ 2147483647 w 1195"/>
              <a:gd name="T3" fmla="*/ 0 h 171"/>
              <a:gd name="T4" fmla="*/ 2147483647 w 1195"/>
              <a:gd name="T5" fmla="*/ 2147483647 h 171"/>
              <a:gd name="T6" fmla="*/ 0 60000 65536"/>
              <a:gd name="T7" fmla="*/ 0 60000 65536"/>
              <a:gd name="T8" fmla="*/ 0 60000 65536"/>
              <a:gd name="T9" fmla="*/ 0 w 1195"/>
              <a:gd name="T10" fmla="*/ 0 h 171"/>
              <a:gd name="T11" fmla="*/ 1195 w 1195"/>
              <a:gd name="T12" fmla="*/ 171 h 171"/>
            </a:gdLst>
            <a:ahLst/>
            <a:cxnLst>
              <a:cxn ang="T6">
                <a:pos x="T0" y="T1"/>
              </a:cxn>
              <a:cxn ang="T7">
                <a:pos x="T2" y="T3"/>
              </a:cxn>
              <a:cxn ang="T8">
                <a:pos x="T4" y="T5"/>
              </a:cxn>
            </a:cxnLst>
            <a:rect l="T9" t="T10" r="T11" b="T12"/>
            <a:pathLst>
              <a:path w="1195" h="171">
                <a:moveTo>
                  <a:pt x="0" y="0"/>
                </a:moveTo>
                <a:lnTo>
                  <a:pt x="475" y="0"/>
                </a:lnTo>
                <a:lnTo>
                  <a:pt x="1195" y="171"/>
                </a:lnTo>
              </a:path>
            </a:pathLst>
          </a:custGeom>
          <a:noFill/>
          <a:ln w="23813">
            <a:solidFill>
              <a:srgbClr val="FFFFFF"/>
            </a:solidFill>
            <a:round/>
            <a:headEnd/>
            <a:tailEnd/>
          </a:ln>
        </p:spPr>
        <p:txBody>
          <a:bodyPr/>
          <a:lstStyle/>
          <a:p>
            <a:endParaRPr lang="en-US" sz="800">
              <a:latin typeface="Times New Roman" pitchFamily="18" charset="0"/>
            </a:endParaRPr>
          </a:p>
        </p:txBody>
      </p:sp>
      <p:sp>
        <p:nvSpPr>
          <p:cNvPr id="70678" name="Freeform 20"/>
          <p:cNvSpPr>
            <a:spLocks/>
          </p:cNvSpPr>
          <p:nvPr/>
        </p:nvSpPr>
        <p:spPr bwMode="auto">
          <a:xfrm>
            <a:off x="2170113" y="1847850"/>
            <a:ext cx="1804987" cy="395288"/>
          </a:xfrm>
          <a:custGeom>
            <a:avLst/>
            <a:gdLst>
              <a:gd name="T0" fmla="*/ 0 w 1618"/>
              <a:gd name="T1" fmla="*/ 0 h 355"/>
              <a:gd name="T2" fmla="*/ 2147483647 w 1618"/>
              <a:gd name="T3" fmla="*/ 0 h 355"/>
              <a:gd name="T4" fmla="*/ 2147483647 w 1618"/>
              <a:gd name="T5" fmla="*/ 2147483647 h 355"/>
              <a:gd name="T6" fmla="*/ 0 60000 65536"/>
              <a:gd name="T7" fmla="*/ 0 60000 65536"/>
              <a:gd name="T8" fmla="*/ 0 60000 65536"/>
              <a:gd name="T9" fmla="*/ 0 w 1618"/>
              <a:gd name="T10" fmla="*/ 0 h 355"/>
              <a:gd name="T11" fmla="*/ 1618 w 1618"/>
              <a:gd name="T12" fmla="*/ 355 h 355"/>
            </a:gdLst>
            <a:ahLst/>
            <a:cxnLst>
              <a:cxn ang="T6">
                <a:pos x="T0" y="T1"/>
              </a:cxn>
              <a:cxn ang="T7">
                <a:pos x="T2" y="T3"/>
              </a:cxn>
              <a:cxn ang="T8">
                <a:pos x="T4" y="T5"/>
              </a:cxn>
            </a:cxnLst>
            <a:rect l="T9" t="T10" r="T11" b="T12"/>
            <a:pathLst>
              <a:path w="1618" h="355">
                <a:moveTo>
                  <a:pt x="0" y="0"/>
                </a:moveTo>
                <a:lnTo>
                  <a:pt x="1075" y="0"/>
                </a:lnTo>
                <a:lnTo>
                  <a:pt x="1618" y="355"/>
                </a:lnTo>
              </a:path>
            </a:pathLst>
          </a:custGeom>
          <a:noFill/>
          <a:ln w="23813">
            <a:solidFill>
              <a:srgbClr val="FFFFFF"/>
            </a:solidFill>
            <a:round/>
            <a:headEnd/>
            <a:tailEnd/>
          </a:ln>
        </p:spPr>
        <p:txBody>
          <a:bodyPr/>
          <a:lstStyle/>
          <a:p>
            <a:endParaRPr lang="en-US" sz="800">
              <a:latin typeface="Times New Roman" pitchFamily="18" charset="0"/>
            </a:endParaRPr>
          </a:p>
        </p:txBody>
      </p:sp>
      <p:sp>
        <p:nvSpPr>
          <p:cNvPr id="70679" name="Freeform 21"/>
          <p:cNvSpPr>
            <a:spLocks/>
          </p:cNvSpPr>
          <p:nvPr/>
        </p:nvSpPr>
        <p:spPr bwMode="auto">
          <a:xfrm>
            <a:off x="2270125" y="1624013"/>
            <a:ext cx="2085975" cy="536575"/>
          </a:xfrm>
          <a:custGeom>
            <a:avLst/>
            <a:gdLst>
              <a:gd name="T0" fmla="*/ 0 w 1870"/>
              <a:gd name="T1" fmla="*/ 0 h 481"/>
              <a:gd name="T2" fmla="*/ 2147483647 w 1870"/>
              <a:gd name="T3" fmla="*/ 0 h 481"/>
              <a:gd name="T4" fmla="*/ 2147483647 w 1870"/>
              <a:gd name="T5" fmla="*/ 2147483647 h 481"/>
              <a:gd name="T6" fmla="*/ 0 60000 65536"/>
              <a:gd name="T7" fmla="*/ 0 60000 65536"/>
              <a:gd name="T8" fmla="*/ 0 60000 65536"/>
              <a:gd name="T9" fmla="*/ 0 w 1870"/>
              <a:gd name="T10" fmla="*/ 0 h 481"/>
              <a:gd name="T11" fmla="*/ 1870 w 1870"/>
              <a:gd name="T12" fmla="*/ 481 h 481"/>
            </a:gdLst>
            <a:ahLst/>
            <a:cxnLst>
              <a:cxn ang="T6">
                <a:pos x="T0" y="T1"/>
              </a:cxn>
              <a:cxn ang="T7">
                <a:pos x="T2" y="T3"/>
              </a:cxn>
              <a:cxn ang="T8">
                <a:pos x="T4" y="T5"/>
              </a:cxn>
            </a:cxnLst>
            <a:rect l="T9" t="T10" r="T11" b="T12"/>
            <a:pathLst>
              <a:path w="1870" h="481">
                <a:moveTo>
                  <a:pt x="0" y="0"/>
                </a:moveTo>
                <a:lnTo>
                  <a:pt x="1171" y="0"/>
                </a:lnTo>
                <a:lnTo>
                  <a:pt x="1870" y="481"/>
                </a:lnTo>
              </a:path>
            </a:pathLst>
          </a:custGeom>
          <a:noFill/>
          <a:ln w="23813">
            <a:solidFill>
              <a:srgbClr val="FFFFFF"/>
            </a:solidFill>
            <a:round/>
            <a:headEnd/>
            <a:tailEnd/>
          </a:ln>
        </p:spPr>
        <p:txBody>
          <a:bodyPr/>
          <a:lstStyle/>
          <a:p>
            <a:endParaRPr lang="en-US" sz="800">
              <a:latin typeface="Times New Roman" pitchFamily="18" charset="0"/>
            </a:endParaRPr>
          </a:p>
        </p:txBody>
      </p:sp>
      <p:sp>
        <p:nvSpPr>
          <p:cNvPr id="70680" name="Line 22"/>
          <p:cNvSpPr>
            <a:spLocks noChangeShapeType="1"/>
          </p:cNvSpPr>
          <p:nvPr/>
        </p:nvSpPr>
        <p:spPr bwMode="auto">
          <a:xfrm>
            <a:off x="5086350" y="3779838"/>
            <a:ext cx="1530350" cy="0"/>
          </a:xfrm>
          <a:prstGeom prst="line">
            <a:avLst/>
          </a:prstGeom>
          <a:noFill/>
          <a:ln w="23813">
            <a:solidFill>
              <a:srgbClr val="FFFFFF"/>
            </a:solidFill>
            <a:round/>
            <a:headEnd/>
            <a:tailEnd/>
          </a:ln>
        </p:spPr>
        <p:txBody>
          <a:bodyPr/>
          <a:lstStyle/>
          <a:p>
            <a:endParaRPr lang="en-US"/>
          </a:p>
        </p:txBody>
      </p:sp>
      <p:sp>
        <p:nvSpPr>
          <p:cNvPr id="70681" name="Freeform 23"/>
          <p:cNvSpPr>
            <a:spLocks/>
          </p:cNvSpPr>
          <p:nvPr/>
        </p:nvSpPr>
        <p:spPr bwMode="auto">
          <a:xfrm>
            <a:off x="6143625" y="2517775"/>
            <a:ext cx="452438" cy="223838"/>
          </a:xfrm>
          <a:custGeom>
            <a:avLst/>
            <a:gdLst>
              <a:gd name="T0" fmla="*/ 0 w 405"/>
              <a:gd name="T1" fmla="*/ 0 h 201"/>
              <a:gd name="T2" fmla="*/ 2147483647 w 405"/>
              <a:gd name="T3" fmla="*/ 2147483647 h 201"/>
              <a:gd name="T4" fmla="*/ 2147483647 w 405"/>
              <a:gd name="T5" fmla="*/ 2147483647 h 201"/>
              <a:gd name="T6" fmla="*/ 0 60000 65536"/>
              <a:gd name="T7" fmla="*/ 0 60000 65536"/>
              <a:gd name="T8" fmla="*/ 0 60000 65536"/>
              <a:gd name="T9" fmla="*/ 0 w 405"/>
              <a:gd name="T10" fmla="*/ 0 h 201"/>
              <a:gd name="T11" fmla="*/ 405 w 405"/>
              <a:gd name="T12" fmla="*/ 201 h 201"/>
            </a:gdLst>
            <a:ahLst/>
            <a:cxnLst>
              <a:cxn ang="T6">
                <a:pos x="T0" y="T1"/>
              </a:cxn>
              <a:cxn ang="T7">
                <a:pos x="T2" y="T3"/>
              </a:cxn>
              <a:cxn ang="T8">
                <a:pos x="T4" y="T5"/>
              </a:cxn>
            </a:cxnLst>
            <a:rect l="T9" t="T10" r="T11" b="T12"/>
            <a:pathLst>
              <a:path w="405" h="201">
                <a:moveTo>
                  <a:pt x="0" y="0"/>
                </a:moveTo>
                <a:lnTo>
                  <a:pt x="255" y="201"/>
                </a:lnTo>
                <a:lnTo>
                  <a:pt x="405" y="201"/>
                </a:lnTo>
              </a:path>
            </a:pathLst>
          </a:custGeom>
          <a:noFill/>
          <a:ln w="23813">
            <a:solidFill>
              <a:srgbClr val="FFFFFF"/>
            </a:solidFill>
            <a:round/>
            <a:headEnd/>
            <a:tailEnd/>
          </a:ln>
        </p:spPr>
        <p:txBody>
          <a:bodyPr/>
          <a:lstStyle/>
          <a:p>
            <a:endParaRPr lang="en-US" sz="800">
              <a:latin typeface="Times New Roman" pitchFamily="18" charset="0"/>
            </a:endParaRPr>
          </a:p>
        </p:txBody>
      </p:sp>
      <p:sp>
        <p:nvSpPr>
          <p:cNvPr id="70682" name="Freeform 24"/>
          <p:cNvSpPr>
            <a:spLocks/>
          </p:cNvSpPr>
          <p:nvPr/>
        </p:nvSpPr>
        <p:spPr bwMode="auto">
          <a:xfrm>
            <a:off x="5113338" y="2403475"/>
            <a:ext cx="1485900" cy="595313"/>
          </a:xfrm>
          <a:custGeom>
            <a:avLst/>
            <a:gdLst>
              <a:gd name="T0" fmla="*/ 0 w 1332"/>
              <a:gd name="T1" fmla="*/ 0 h 534"/>
              <a:gd name="T2" fmla="*/ 2147483647 w 1332"/>
              <a:gd name="T3" fmla="*/ 2147483647 h 534"/>
              <a:gd name="T4" fmla="*/ 2147483647 w 1332"/>
              <a:gd name="T5" fmla="*/ 2147483647 h 534"/>
              <a:gd name="T6" fmla="*/ 0 60000 65536"/>
              <a:gd name="T7" fmla="*/ 0 60000 65536"/>
              <a:gd name="T8" fmla="*/ 0 60000 65536"/>
              <a:gd name="T9" fmla="*/ 0 w 1332"/>
              <a:gd name="T10" fmla="*/ 0 h 534"/>
              <a:gd name="T11" fmla="*/ 1332 w 1332"/>
              <a:gd name="T12" fmla="*/ 534 h 534"/>
            </a:gdLst>
            <a:ahLst/>
            <a:cxnLst>
              <a:cxn ang="T6">
                <a:pos x="T0" y="T1"/>
              </a:cxn>
              <a:cxn ang="T7">
                <a:pos x="T2" y="T3"/>
              </a:cxn>
              <a:cxn ang="T8">
                <a:pos x="T4" y="T5"/>
              </a:cxn>
            </a:cxnLst>
            <a:rect l="T9" t="T10" r="T11" b="T12"/>
            <a:pathLst>
              <a:path w="1332" h="534">
                <a:moveTo>
                  <a:pt x="0" y="0"/>
                </a:moveTo>
                <a:lnTo>
                  <a:pt x="1182" y="534"/>
                </a:lnTo>
                <a:lnTo>
                  <a:pt x="1332" y="534"/>
                </a:lnTo>
              </a:path>
            </a:pathLst>
          </a:custGeom>
          <a:noFill/>
          <a:ln w="23813">
            <a:solidFill>
              <a:srgbClr val="FFFFFF"/>
            </a:solidFill>
            <a:round/>
            <a:headEnd/>
            <a:tailEnd/>
          </a:ln>
        </p:spPr>
        <p:txBody>
          <a:bodyPr/>
          <a:lstStyle/>
          <a:p>
            <a:endParaRPr lang="en-US" sz="800">
              <a:latin typeface="Times New Roman" pitchFamily="18" charset="0"/>
            </a:endParaRPr>
          </a:p>
        </p:txBody>
      </p:sp>
      <p:sp>
        <p:nvSpPr>
          <p:cNvPr id="70683" name="Freeform 25"/>
          <p:cNvSpPr>
            <a:spLocks/>
          </p:cNvSpPr>
          <p:nvPr/>
        </p:nvSpPr>
        <p:spPr bwMode="auto">
          <a:xfrm>
            <a:off x="6213475" y="2181225"/>
            <a:ext cx="382588" cy="117475"/>
          </a:xfrm>
          <a:custGeom>
            <a:avLst/>
            <a:gdLst>
              <a:gd name="T0" fmla="*/ 0 w 342"/>
              <a:gd name="T1" fmla="*/ 2147483647 h 105"/>
              <a:gd name="T2" fmla="*/ 2147483647 w 342"/>
              <a:gd name="T3" fmla="*/ 0 h 105"/>
              <a:gd name="T4" fmla="*/ 2147483647 w 342"/>
              <a:gd name="T5" fmla="*/ 0 h 105"/>
              <a:gd name="T6" fmla="*/ 0 60000 65536"/>
              <a:gd name="T7" fmla="*/ 0 60000 65536"/>
              <a:gd name="T8" fmla="*/ 0 60000 65536"/>
              <a:gd name="T9" fmla="*/ 0 w 342"/>
              <a:gd name="T10" fmla="*/ 0 h 105"/>
              <a:gd name="T11" fmla="*/ 342 w 342"/>
              <a:gd name="T12" fmla="*/ 105 h 105"/>
            </a:gdLst>
            <a:ahLst/>
            <a:cxnLst>
              <a:cxn ang="T6">
                <a:pos x="T0" y="T1"/>
              </a:cxn>
              <a:cxn ang="T7">
                <a:pos x="T2" y="T3"/>
              </a:cxn>
              <a:cxn ang="T8">
                <a:pos x="T4" y="T5"/>
              </a:cxn>
            </a:cxnLst>
            <a:rect l="T9" t="T10" r="T11" b="T12"/>
            <a:pathLst>
              <a:path w="342" h="105">
                <a:moveTo>
                  <a:pt x="0" y="105"/>
                </a:moveTo>
                <a:lnTo>
                  <a:pt x="192" y="0"/>
                </a:lnTo>
                <a:lnTo>
                  <a:pt x="342" y="0"/>
                </a:lnTo>
              </a:path>
            </a:pathLst>
          </a:custGeom>
          <a:noFill/>
          <a:ln w="23813">
            <a:solidFill>
              <a:srgbClr val="FFFFFF"/>
            </a:solidFill>
            <a:round/>
            <a:headEnd/>
            <a:tailEnd/>
          </a:ln>
        </p:spPr>
        <p:txBody>
          <a:bodyPr/>
          <a:lstStyle/>
          <a:p>
            <a:endParaRPr lang="en-US" sz="800">
              <a:latin typeface="Times New Roman" pitchFamily="18" charset="0"/>
            </a:endParaRPr>
          </a:p>
        </p:txBody>
      </p:sp>
      <p:sp>
        <p:nvSpPr>
          <p:cNvPr id="70684" name="Line 26"/>
          <p:cNvSpPr>
            <a:spLocks noChangeShapeType="1"/>
          </p:cNvSpPr>
          <p:nvPr/>
        </p:nvSpPr>
        <p:spPr bwMode="auto">
          <a:xfrm>
            <a:off x="2782888" y="2197100"/>
            <a:ext cx="887412" cy="0"/>
          </a:xfrm>
          <a:prstGeom prst="line">
            <a:avLst/>
          </a:prstGeom>
          <a:noFill/>
          <a:ln w="23813">
            <a:solidFill>
              <a:srgbClr val="FFFFFF"/>
            </a:solidFill>
            <a:round/>
            <a:headEnd/>
            <a:tailEnd/>
          </a:ln>
        </p:spPr>
        <p:txBody>
          <a:bodyPr/>
          <a:lstStyle/>
          <a:p>
            <a:endParaRPr lang="en-US"/>
          </a:p>
        </p:txBody>
      </p:sp>
      <p:sp>
        <p:nvSpPr>
          <p:cNvPr id="70685" name="Freeform 27"/>
          <p:cNvSpPr>
            <a:spLocks/>
          </p:cNvSpPr>
          <p:nvPr/>
        </p:nvSpPr>
        <p:spPr bwMode="auto">
          <a:xfrm>
            <a:off x="2260600" y="3170238"/>
            <a:ext cx="847725" cy="115887"/>
          </a:xfrm>
          <a:custGeom>
            <a:avLst/>
            <a:gdLst>
              <a:gd name="T0" fmla="*/ 0 w 760"/>
              <a:gd name="T1" fmla="*/ 2147483647 h 105"/>
              <a:gd name="T2" fmla="*/ 2147483647 w 760"/>
              <a:gd name="T3" fmla="*/ 2147483647 h 105"/>
              <a:gd name="T4" fmla="*/ 2147483647 w 760"/>
              <a:gd name="T5" fmla="*/ 0 h 105"/>
              <a:gd name="T6" fmla="*/ 0 60000 65536"/>
              <a:gd name="T7" fmla="*/ 0 60000 65536"/>
              <a:gd name="T8" fmla="*/ 0 60000 65536"/>
              <a:gd name="T9" fmla="*/ 0 w 760"/>
              <a:gd name="T10" fmla="*/ 0 h 105"/>
              <a:gd name="T11" fmla="*/ 760 w 760"/>
              <a:gd name="T12" fmla="*/ 105 h 105"/>
            </a:gdLst>
            <a:ahLst/>
            <a:cxnLst>
              <a:cxn ang="T6">
                <a:pos x="T0" y="T1"/>
              </a:cxn>
              <a:cxn ang="T7">
                <a:pos x="T2" y="T3"/>
              </a:cxn>
              <a:cxn ang="T8">
                <a:pos x="T4" y="T5"/>
              </a:cxn>
            </a:cxnLst>
            <a:rect l="T9" t="T10" r="T11" b="T12"/>
            <a:pathLst>
              <a:path w="760" h="105">
                <a:moveTo>
                  <a:pt x="0" y="105"/>
                </a:moveTo>
                <a:lnTo>
                  <a:pt x="478" y="105"/>
                </a:lnTo>
                <a:lnTo>
                  <a:pt x="760" y="0"/>
                </a:lnTo>
              </a:path>
            </a:pathLst>
          </a:custGeom>
          <a:noFill/>
          <a:ln w="23813">
            <a:solidFill>
              <a:srgbClr val="FFFFFF"/>
            </a:solidFill>
            <a:round/>
            <a:headEnd/>
            <a:tailEnd/>
          </a:ln>
        </p:spPr>
        <p:txBody>
          <a:bodyPr/>
          <a:lstStyle/>
          <a:p>
            <a:endParaRPr lang="en-US" sz="800">
              <a:latin typeface="Times New Roman" pitchFamily="18" charset="0"/>
            </a:endParaRPr>
          </a:p>
        </p:txBody>
      </p:sp>
      <p:sp>
        <p:nvSpPr>
          <p:cNvPr id="70686" name="Line 28"/>
          <p:cNvSpPr>
            <a:spLocks noChangeShapeType="1"/>
          </p:cNvSpPr>
          <p:nvPr/>
        </p:nvSpPr>
        <p:spPr bwMode="auto">
          <a:xfrm>
            <a:off x="2397125" y="3495675"/>
            <a:ext cx="1016000" cy="0"/>
          </a:xfrm>
          <a:prstGeom prst="line">
            <a:avLst/>
          </a:prstGeom>
          <a:noFill/>
          <a:ln w="23813">
            <a:solidFill>
              <a:srgbClr val="FFFFFF"/>
            </a:solidFill>
            <a:round/>
            <a:headEnd/>
            <a:tailEnd/>
          </a:ln>
        </p:spPr>
        <p:txBody>
          <a:bodyPr/>
          <a:lstStyle/>
          <a:p>
            <a:endParaRPr lang="en-US"/>
          </a:p>
        </p:txBody>
      </p:sp>
      <p:sp>
        <p:nvSpPr>
          <p:cNvPr id="70687" name="Line 29"/>
          <p:cNvSpPr>
            <a:spLocks noChangeShapeType="1"/>
          </p:cNvSpPr>
          <p:nvPr/>
        </p:nvSpPr>
        <p:spPr bwMode="auto">
          <a:xfrm>
            <a:off x="6243638" y="2366963"/>
            <a:ext cx="366712" cy="1587"/>
          </a:xfrm>
          <a:prstGeom prst="line">
            <a:avLst/>
          </a:prstGeom>
          <a:noFill/>
          <a:ln w="23813">
            <a:solidFill>
              <a:srgbClr val="FFFFFF"/>
            </a:solidFill>
            <a:round/>
            <a:headEnd/>
            <a:tailEnd/>
          </a:ln>
        </p:spPr>
        <p:txBody>
          <a:bodyPr/>
          <a:lstStyle/>
          <a:p>
            <a:endParaRPr lang="en-US"/>
          </a:p>
        </p:txBody>
      </p:sp>
      <p:sp>
        <p:nvSpPr>
          <p:cNvPr id="70688" name="Line 30"/>
          <p:cNvSpPr>
            <a:spLocks noChangeShapeType="1"/>
          </p:cNvSpPr>
          <p:nvPr/>
        </p:nvSpPr>
        <p:spPr bwMode="auto">
          <a:xfrm>
            <a:off x="5057775" y="1663700"/>
            <a:ext cx="1546225" cy="1588"/>
          </a:xfrm>
          <a:prstGeom prst="line">
            <a:avLst/>
          </a:prstGeom>
          <a:noFill/>
          <a:ln w="14288">
            <a:solidFill>
              <a:srgbClr val="000000"/>
            </a:solidFill>
            <a:round/>
            <a:headEnd/>
            <a:tailEnd/>
          </a:ln>
        </p:spPr>
        <p:txBody>
          <a:bodyPr/>
          <a:lstStyle/>
          <a:p>
            <a:endParaRPr lang="en-US"/>
          </a:p>
        </p:txBody>
      </p:sp>
      <p:sp>
        <p:nvSpPr>
          <p:cNvPr id="70689" name="Line 31"/>
          <p:cNvSpPr>
            <a:spLocks noChangeShapeType="1"/>
          </p:cNvSpPr>
          <p:nvPr/>
        </p:nvSpPr>
        <p:spPr bwMode="auto">
          <a:xfrm>
            <a:off x="5053013" y="1844675"/>
            <a:ext cx="1550987" cy="1588"/>
          </a:xfrm>
          <a:prstGeom prst="line">
            <a:avLst/>
          </a:prstGeom>
          <a:noFill/>
          <a:ln w="14288">
            <a:solidFill>
              <a:srgbClr val="000000"/>
            </a:solidFill>
            <a:round/>
            <a:headEnd/>
            <a:tailEnd/>
          </a:ln>
        </p:spPr>
        <p:txBody>
          <a:bodyPr/>
          <a:lstStyle/>
          <a:p>
            <a:endParaRPr lang="en-US"/>
          </a:p>
        </p:txBody>
      </p:sp>
      <p:sp>
        <p:nvSpPr>
          <p:cNvPr id="70690" name="Freeform 32"/>
          <p:cNvSpPr>
            <a:spLocks/>
          </p:cNvSpPr>
          <p:nvPr/>
        </p:nvSpPr>
        <p:spPr bwMode="auto">
          <a:xfrm>
            <a:off x="2306638" y="2647950"/>
            <a:ext cx="784225" cy="468313"/>
          </a:xfrm>
          <a:custGeom>
            <a:avLst/>
            <a:gdLst>
              <a:gd name="T0" fmla="*/ 0 w 703"/>
              <a:gd name="T1" fmla="*/ 2147483647 h 420"/>
              <a:gd name="T2" fmla="*/ 2147483647 w 703"/>
              <a:gd name="T3" fmla="*/ 2147483647 h 420"/>
              <a:gd name="T4" fmla="*/ 2147483647 w 703"/>
              <a:gd name="T5" fmla="*/ 0 h 420"/>
              <a:gd name="T6" fmla="*/ 0 60000 65536"/>
              <a:gd name="T7" fmla="*/ 0 60000 65536"/>
              <a:gd name="T8" fmla="*/ 0 60000 65536"/>
              <a:gd name="T9" fmla="*/ 0 w 703"/>
              <a:gd name="T10" fmla="*/ 0 h 420"/>
              <a:gd name="T11" fmla="*/ 703 w 703"/>
              <a:gd name="T12" fmla="*/ 420 h 420"/>
            </a:gdLst>
            <a:ahLst/>
            <a:cxnLst>
              <a:cxn ang="T6">
                <a:pos x="T0" y="T1"/>
              </a:cxn>
              <a:cxn ang="T7">
                <a:pos x="T2" y="T3"/>
              </a:cxn>
              <a:cxn ang="T8">
                <a:pos x="T4" y="T5"/>
              </a:cxn>
            </a:cxnLst>
            <a:rect l="T9" t="T10" r="T11" b="T12"/>
            <a:pathLst>
              <a:path w="703" h="420">
                <a:moveTo>
                  <a:pt x="0" y="420"/>
                </a:moveTo>
                <a:lnTo>
                  <a:pt x="427" y="420"/>
                </a:lnTo>
                <a:lnTo>
                  <a:pt x="703" y="0"/>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70691" name="Freeform 33"/>
          <p:cNvSpPr>
            <a:spLocks/>
          </p:cNvSpPr>
          <p:nvPr/>
        </p:nvSpPr>
        <p:spPr bwMode="auto">
          <a:xfrm>
            <a:off x="2252663" y="2197100"/>
            <a:ext cx="1333500" cy="190500"/>
          </a:xfrm>
          <a:custGeom>
            <a:avLst/>
            <a:gdLst>
              <a:gd name="T0" fmla="*/ 0 w 1195"/>
              <a:gd name="T1" fmla="*/ 0 h 171"/>
              <a:gd name="T2" fmla="*/ 2147483647 w 1195"/>
              <a:gd name="T3" fmla="*/ 0 h 171"/>
              <a:gd name="T4" fmla="*/ 2147483647 w 1195"/>
              <a:gd name="T5" fmla="*/ 2147483647 h 171"/>
              <a:gd name="T6" fmla="*/ 0 60000 65536"/>
              <a:gd name="T7" fmla="*/ 0 60000 65536"/>
              <a:gd name="T8" fmla="*/ 0 60000 65536"/>
              <a:gd name="T9" fmla="*/ 0 w 1195"/>
              <a:gd name="T10" fmla="*/ 0 h 171"/>
              <a:gd name="T11" fmla="*/ 1195 w 1195"/>
              <a:gd name="T12" fmla="*/ 171 h 171"/>
            </a:gdLst>
            <a:ahLst/>
            <a:cxnLst>
              <a:cxn ang="T6">
                <a:pos x="T0" y="T1"/>
              </a:cxn>
              <a:cxn ang="T7">
                <a:pos x="T2" y="T3"/>
              </a:cxn>
              <a:cxn ang="T8">
                <a:pos x="T4" y="T5"/>
              </a:cxn>
            </a:cxnLst>
            <a:rect l="T9" t="T10" r="T11" b="T12"/>
            <a:pathLst>
              <a:path w="1195" h="171">
                <a:moveTo>
                  <a:pt x="0" y="0"/>
                </a:moveTo>
                <a:lnTo>
                  <a:pt x="475" y="0"/>
                </a:lnTo>
                <a:lnTo>
                  <a:pt x="1195" y="171"/>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70692" name="Freeform 34"/>
          <p:cNvSpPr>
            <a:spLocks/>
          </p:cNvSpPr>
          <p:nvPr/>
        </p:nvSpPr>
        <p:spPr bwMode="auto">
          <a:xfrm>
            <a:off x="2170113" y="1847850"/>
            <a:ext cx="1804987" cy="395288"/>
          </a:xfrm>
          <a:custGeom>
            <a:avLst/>
            <a:gdLst>
              <a:gd name="T0" fmla="*/ 0 w 1618"/>
              <a:gd name="T1" fmla="*/ 0 h 355"/>
              <a:gd name="T2" fmla="*/ 2147483647 w 1618"/>
              <a:gd name="T3" fmla="*/ 0 h 355"/>
              <a:gd name="T4" fmla="*/ 2147483647 w 1618"/>
              <a:gd name="T5" fmla="*/ 2147483647 h 355"/>
              <a:gd name="T6" fmla="*/ 0 60000 65536"/>
              <a:gd name="T7" fmla="*/ 0 60000 65536"/>
              <a:gd name="T8" fmla="*/ 0 60000 65536"/>
              <a:gd name="T9" fmla="*/ 0 w 1618"/>
              <a:gd name="T10" fmla="*/ 0 h 355"/>
              <a:gd name="T11" fmla="*/ 1618 w 1618"/>
              <a:gd name="T12" fmla="*/ 355 h 355"/>
            </a:gdLst>
            <a:ahLst/>
            <a:cxnLst>
              <a:cxn ang="T6">
                <a:pos x="T0" y="T1"/>
              </a:cxn>
              <a:cxn ang="T7">
                <a:pos x="T2" y="T3"/>
              </a:cxn>
              <a:cxn ang="T8">
                <a:pos x="T4" y="T5"/>
              </a:cxn>
            </a:cxnLst>
            <a:rect l="T9" t="T10" r="T11" b="T12"/>
            <a:pathLst>
              <a:path w="1618" h="355">
                <a:moveTo>
                  <a:pt x="0" y="0"/>
                </a:moveTo>
                <a:lnTo>
                  <a:pt x="1075" y="0"/>
                </a:lnTo>
                <a:lnTo>
                  <a:pt x="1618" y="355"/>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70693" name="Freeform 35"/>
          <p:cNvSpPr>
            <a:spLocks/>
          </p:cNvSpPr>
          <p:nvPr/>
        </p:nvSpPr>
        <p:spPr bwMode="auto">
          <a:xfrm>
            <a:off x="2270125" y="1624013"/>
            <a:ext cx="2085975" cy="536575"/>
          </a:xfrm>
          <a:custGeom>
            <a:avLst/>
            <a:gdLst>
              <a:gd name="T0" fmla="*/ 0 w 1870"/>
              <a:gd name="T1" fmla="*/ 0 h 481"/>
              <a:gd name="T2" fmla="*/ 2147483647 w 1870"/>
              <a:gd name="T3" fmla="*/ 0 h 481"/>
              <a:gd name="T4" fmla="*/ 2147483647 w 1870"/>
              <a:gd name="T5" fmla="*/ 2147483647 h 481"/>
              <a:gd name="T6" fmla="*/ 0 60000 65536"/>
              <a:gd name="T7" fmla="*/ 0 60000 65536"/>
              <a:gd name="T8" fmla="*/ 0 60000 65536"/>
              <a:gd name="T9" fmla="*/ 0 w 1870"/>
              <a:gd name="T10" fmla="*/ 0 h 481"/>
              <a:gd name="T11" fmla="*/ 1870 w 1870"/>
              <a:gd name="T12" fmla="*/ 481 h 481"/>
            </a:gdLst>
            <a:ahLst/>
            <a:cxnLst>
              <a:cxn ang="T6">
                <a:pos x="T0" y="T1"/>
              </a:cxn>
              <a:cxn ang="T7">
                <a:pos x="T2" y="T3"/>
              </a:cxn>
              <a:cxn ang="T8">
                <a:pos x="T4" y="T5"/>
              </a:cxn>
            </a:cxnLst>
            <a:rect l="T9" t="T10" r="T11" b="T12"/>
            <a:pathLst>
              <a:path w="1870" h="481">
                <a:moveTo>
                  <a:pt x="0" y="0"/>
                </a:moveTo>
                <a:lnTo>
                  <a:pt x="1171" y="0"/>
                </a:lnTo>
                <a:lnTo>
                  <a:pt x="1870" y="481"/>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70694" name="Line 36"/>
          <p:cNvSpPr>
            <a:spLocks noChangeShapeType="1"/>
          </p:cNvSpPr>
          <p:nvPr/>
        </p:nvSpPr>
        <p:spPr bwMode="auto">
          <a:xfrm>
            <a:off x="5086350" y="3779838"/>
            <a:ext cx="1530350" cy="0"/>
          </a:xfrm>
          <a:prstGeom prst="line">
            <a:avLst/>
          </a:prstGeom>
          <a:noFill/>
          <a:ln w="14288">
            <a:solidFill>
              <a:srgbClr val="000000"/>
            </a:solidFill>
            <a:round/>
            <a:headEnd/>
            <a:tailEnd/>
          </a:ln>
        </p:spPr>
        <p:txBody>
          <a:bodyPr/>
          <a:lstStyle/>
          <a:p>
            <a:endParaRPr lang="en-US"/>
          </a:p>
        </p:txBody>
      </p:sp>
      <p:sp>
        <p:nvSpPr>
          <p:cNvPr id="70695" name="Freeform 37"/>
          <p:cNvSpPr>
            <a:spLocks/>
          </p:cNvSpPr>
          <p:nvPr/>
        </p:nvSpPr>
        <p:spPr bwMode="auto">
          <a:xfrm>
            <a:off x="6148388" y="2517775"/>
            <a:ext cx="450850" cy="223838"/>
          </a:xfrm>
          <a:custGeom>
            <a:avLst/>
            <a:gdLst>
              <a:gd name="T0" fmla="*/ 0 w 405"/>
              <a:gd name="T1" fmla="*/ 0 h 201"/>
              <a:gd name="T2" fmla="*/ 2147483647 w 405"/>
              <a:gd name="T3" fmla="*/ 2147483647 h 201"/>
              <a:gd name="T4" fmla="*/ 2147483647 w 405"/>
              <a:gd name="T5" fmla="*/ 2147483647 h 201"/>
              <a:gd name="T6" fmla="*/ 0 60000 65536"/>
              <a:gd name="T7" fmla="*/ 0 60000 65536"/>
              <a:gd name="T8" fmla="*/ 0 60000 65536"/>
              <a:gd name="T9" fmla="*/ 0 w 405"/>
              <a:gd name="T10" fmla="*/ 0 h 201"/>
              <a:gd name="T11" fmla="*/ 405 w 405"/>
              <a:gd name="T12" fmla="*/ 201 h 201"/>
            </a:gdLst>
            <a:ahLst/>
            <a:cxnLst>
              <a:cxn ang="T6">
                <a:pos x="T0" y="T1"/>
              </a:cxn>
              <a:cxn ang="T7">
                <a:pos x="T2" y="T3"/>
              </a:cxn>
              <a:cxn ang="T8">
                <a:pos x="T4" y="T5"/>
              </a:cxn>
            </a:cxnLst>
            <a:rect l="T9" t="T10" r="T11" b="T12"/>
            <a:pathLst>
              <a:path w="405" h="201">
                <a:moveTo>
                  <a:pt x="0" y="0"/>
                </a:moveTo>
                <a:lnTo>
                  <a:pt x="255" y="201"/>
                </a:lnTo>
                <a:lnTo>
                  <a:pt x="405" y="201"/>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70696" name="Freeform 38"/>
          <p:cNvSpPr>
            <a:spLocks/>
          </p:cNvSpPr>
          <p:nvPr/>
        </p:nvSpPr>
        <p:spPr bwMode="auto">
          <a:xfrm>
            <a:off x="5113338" y="2403475"/>
            <a:ext cx="1485900" cy="595313"/>
          </a:xfrm>
          <a:custGeom>
            <a:avLst/>
            <a:gdLst>
              <a:gd name="T0" fmla="*/ 0 w 1332"/>
              <a:gd name="T1" fmla="*/ 0 h 534"/>
              <a:gd name="T2" fmla="*/ 2147483647 w 1332"/>
              <a:gd name="T3" fmla="*/ 2147483647 h 534"/>
              <a:gd name="T4" fmla="*/ 2147483647 w 1332"/>
              <a:gd name="T5" fmla="*/ 2147483647 h 534"/>
              <a:gd name="T6" fmla="*/ 0 60000 65536"/>
              <a:gd name="T7" fmla="*/ 0 60000 65536"/>
              <a:gd name="T8" fmla="*/ 0 60000 65536"/>
              <a:gd name="T9" fmla="*/ 0 w 1332"/>
              <a:gd name="T10" fmla="*/ 0 h 534"/>
              <a:gd name="T11" fmla="*/ 1332 w 1332"/>
              <a:gd name="T12" fmla="*/ 534 h 534"/>
            </a:gdLst>
            <a:ahLst/>
            <a:cxnLst>
              <a:cxn ang="T6">
                <a:pos x="T0" y="T1"/>
              </a:cxn>
              <a:cxn ang="T7">
                <a:pos x="T2" y="T3"/>
              </a:cxn>
              <a:cxn ang="T8">
                <a:pos x="T4" y="T5"/>
              </a:cxn>
            </a:cxnLst>
            <a:rect l="T9" t="T10" r="T11" b="T12"/>
            <a:pathLst>
              <a:path w="1332" h="534">
                <a:moveTo>
                  <a:pt x="0" y="0"/>
                </a:moveTo>
                <a:lnTo>
                  <a:pt x="1182" y="534"/>
                </a:lnTo>
                <a:lnTo>
                  <a:pt x="1332" y="534"/>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70697" name="Line 39"/>
          <p:cNvSpPr>
            <a:spLocks noChangeShapeType="1"/>
          </p:cNvSpPr>
          <p:nvPr/>
        </p:nvSpPr>
        <p:spPr bwMode="auto">
          <a:xfrm>
            <a:off x="2782888" y="2197100"/>
            <a:ext cx="887412" cy="0"/>
          </a:xfrm>
          <a:prstGeom prst="line">
            <a:avLst/>
          </a:prstGeom>
          <a:noFill/>
          <a:ln w="14288">
            <a:solidFill>
              <a:srgbClr val="000000"/>
            </a:solidFill>
            <a:round/>
            <a:headEnd/>
            <a:tailEnd/>
          </a:ln>
        </p:spPr>
        <p:txBody>
          <a:bodyPr/>
          <a:lstStyle/>
          <a:p>
            <a:endParaRPr lang="en-US"/>
          </a:p>
        </p:txBody>
      </p:sp>
      <p:sp>
        <p:nvSpPr>
          <p:cNvPr id="70698" name="Freeform 40"/>
          <p:cNvSpPr>
            <a:spLocks/>
          </p:cNvSpPr>
          <p:nvPr/>
        </p:nvSpPr>
        <p:spPr bwMode="auto">
          <a:xfrm>
            <a:off x="2260600" y="3170238"/>
            <a:ext cx="847725" cy="115887"/>
          </a:xfrm>
          <a:custGeom>
            <a:avLst/>
            <a:gdLst>
              <a:gd name="T0" fmla="*/ 0 w 760"/>
              <a:gd name="T1" fmla="*/ 2147483647 h 105"/>
              <a:gd name="T2" fmla="*/ 2147483647 w 760"/>
              <a:gd name="T3" fmla="*/ 2147483647 h 105"/>
              <a:gd name="T4" fmla="*/ 2147483647 w 760"/>
              <a:gd name="T5" fmla="*/ 0 h 105"/>
              <a:gd name="T6" fmla="*/ 0 60000 65536"/>
              <a:gd name="T7" fmla="*/ 0 60000 65536"/>
              <a:gd name="T8" fmla="*/ 0 60000 65536"/>
              <a:gd name="T9" fmla="*/ 0 w 760"/>
              <a:gd name="T10" fmla="*/ 0 h 105"/>
              <a:gd name="T11" fmla="*/ 760 w 760"/>
              <a:gd name="T12" fmla="*/ 105 h 105"/>
            </a:gdLst>
            <a:ahLst/>
            <a:cxnLst>
              <a:cxn ang="T6">
                <a:pos x="T0" y="T1"/>
              </a:cxn>
              <a:cxn ang="T7">
                <a:pos x="T2" y="T3"/>
              </a:cxn>
              <a:cxn ang="T8">
                <a:pos x="T4" y="T5"/>
              </a:cxn>
            </a:cxnLst>
            <a:rect l="T9" t="T10" r="T11" b="T12"/>
            <a:pathLst>
              <a:path w="760" h="105">
                <a:moveTo>
                  <a:pt x="0" y="105"/>
                </a:moveTo>
                <a:lnTo>
                  <a:pt x="478" y="105"/>
                </a:lnTo>
                <a:lnTo>
                  <a:pt x="760" y="0"/>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70699" name="Line 41"/>
          <p:cNvSpPr>
            <a:spLocks noChangeShapeType="1"/>
          </p:cNvSpPr>
          <p:nvPr/>
        </p:nvSpPr>
        <p:spPr bwMode="auto">
          <a:xfrm>
            <a:off x="2397125" y="3495675"/>
            <a:ext cx="1016000" cy="0"/>
          </a:xfrm>
          <a:prstGeom prst="line">
            <a:avLst/>
          </a:prstGeom>
          <a:noFill/>
          <a:ln w="14288">
            <a:solidFill>
              <a:srgbClr val="000000"/>
            </a:solidFill>
            <a:round/>
            <a:headEnd/>
            <a:tailEnd/>
          </a:ln>
        </p:spPr>
        <p:txBody>
          <a:bodyPr/>
          <a:lstStyle/>
          <a:p>
            <a:endParaRPr lang="en-US"/>
          </a:p>
        </p:txBody>
      </p:sp>
      <p:sp>
        <p:nvSpPr>
          <p:cNvPr id="70700" name="Line 42"/>
          <p:cNvSpPr>
            <a:spLocks noChangeShapeType="1"/>
          </p:cNvSpPr>
          <p:nvPr/>
        </p:nvSpPr>
        <p:spPr bwMode="auto">
          <a:xfrm>
            <a:off x="6234113" y="2366963"/>
            <a:ext cx="368300" cy="1587"/>
          </a:xfrm>
          <a:prstGeom prst="line">
            <a:avLst/>
          </a:prstGeom>
          <a:noFill/>
          <a:ln w="14288">
            <a:solidFill>
              <a:srgbClr val="000000"/>
            </a:solidFill>
            <a:round/>
            <a:headEnd/>
            <a:tailEnd/>
          </a:ln>
        </p:spPr>
        <p:txBody>
          <a:bodyPr/>
          <a:lstStyle/>
          <a:p>
            <a:endParaRPr lang="en-US"/>
          </a:p>
        </p:txBody>
      </p:sp>
      <p:sp>
        <p:nvSpPr>
          <p:cNvPr id="70701" name="Text Box 43"/>
          <p:cNvSpPr txBox="1">
            <a:spLocks noChangeArrowheads="1"/>
          </p:cNvSpPr>
          <p:nvPr/>
        </p:nvSpPr>
        <p:spPr bwMode="auto">
          <a:xfrm>
            <a:off x="6624638" y="1763713"/>
            <a:ext cx="827087" cy="244475"/>
          </a:xfrm>
          <a:prstGeom prst="rect">
            <a:avLst/>
          </a:prstGeom>
          <a:noFill/>
          <a:ln w="9525">
            <a:noFill/>
            <a:miter lim="800000"/>
            <a:headEnd/>
            <a:tailEnd/>
          </a:ln>
        </p:spPr>
        <p:txBody>
          <a:bodyPr wrap="none" lIns="0" tIns="0" bIns="0">
            <a:spAutoFit/>
          </a:bodyPr>
          <a:lstStyle/>
          <a:p>
            <a:r>
              <a:rPr lang="en-US" sz="800" b="1"/>
              <a:t>Spiral ganglion</a:t>
            </a:r>
          </a:p>
          <a:p>
            <a:r>
              <a:rPr lang="en-US" sz="800" b="1"/>
              <a:t>of cochlea</a:t>
            </a:r>
          </a:p>
        </p:txBody>
      </p:sp>
      <p:sp>
        <p:nvSpPr>
          <p:cNvPr id="70702" name="Text Box 44"/>
          <p:cNvSpPr txBox="1">
            <a:spLocks noChangeArrowheads="1"/>
          </p:cNvSpPr>
          <p:nvPr/>
        </p:nvSpPr>
        <p:spPr bwMode="auto">
          <a:xfrm>
            <a:off x="6624638" y="2914650"/>
            <a:ext cx="585787" cy="244475"/>
          </a:xfrm>
          <a:prstGeom prst="rect">
            <a:avLst/>
          </a:prstGeom>
          <a:noFill/>
          <a:ln w="9525">
            <a:noFill/>
            <a:miter lim="800000"/>
            <a:headEnd/>
            <a:tailEnd/>
          </a:ln>
        </p:spPr>
        <p:txBody>
          <a:bodyPr wrap="none" lIns="0" tIns="0" bIns="0">
            <a:spAutoFit/>
          </a:bodyPr>
          <a:lstStyle/>
          <a:p>
            <a:r>
              <a:rPr lang="en-US" sz="800" b="1"/>
              <a:t>Vestibular</a:t>
            </a:r>
          </a:p>
          <a:p>
            <a:r>
              <a:rPr lang="en-US" sz="800" b="1"/>
              <a:t>ganglion</a:t>
            </a:r>
          </a:p>
        </p:txBody>
      </p:sp>
      <p:sp>
        <p:nvSpPr>
          <p:cNvPr id="70703" name="Text Box 45"/>
          <p:cNvSpPr txBox="1">
            <a:spLocks noChangeArrowheads="1"/>
          </p:cNvSpPr>
          <p:nvPr/>
        </p:nvSpPr>
        <p:spPr bwMode="auto">
          <a:xfrm>
            <a:off x="6624638" y="3705225"/>
            <a:ext cx="822325" cy="244475"/>
          </a:xfrm>
          <a:prstGeom prst="rect">
            <a:avLst/>
          </a:prstGeom>
          <a:noFill/>
          <a:ln w="9525">
            <a:noFill/>
            <a:miter lim="800000"/>
            <a:headEnd/>
            <a:tailEnd/>
          </a:ln>
        </p:spPr>
        <p:txBody>
          <a:bodyPr wrap="none" lIns="0" tIns="0" bIns="0">
            <a:spAutoFit/>
          </a:bodyPr>
          <a:lstStyle/>
          <a:p>
            <a:r>
              <a:rPr lang="en-US" sz="800" b="1"/>
              <a:t>Endolymphatic</a:t>
            </a:r>
          </a:p>
          <a:p>
            <a:r>
              <a:rPr lang="en-US" sz="800" b="1"/>
              <a:t>sac</a:t>
            </a:r>
          </a:p>
        </p:txBody>
      </p:sp>
      <p:sp>
        <p:nvSpPr>
          <p:cNvPr id="70704" name="Text Box 46"/>
          <p:cNvSpPr txBox="1">
            <a:spLocks noChangeArrowheads="1"/>
          </p:cNvSpPr>
          <p:nvPr/>
        </p:nvSpPr>
        <p:spPr bwMode="auto">
          <a:xfrm>
            <a:off x="6626225" y="2662238"/>
            <a:ext cx="887413" cy="122237"/>
          </a:xfrm>
          <a:prstGeom prst="rect">
            <a:avLst/>
          </a:prstGeom>
          <a:noFill/>
          <a:ln w="9525">
            <a:noFill/>
            <a:miter lim="800000"/>
            <a:headEnd/>
            <a:tailEnd/>
          </a:ln>
        </p:spPr>
        <p:txBody>
          <a:bodyPr wrap="none" lIns="0" tIns="0" bIns="0">
            <a:spAutoFit/>
          </a:bodyPr>
          <a:lstStyle/>
          <a:p>
            <a:r>
              <a:rPr lang="en-US" sz="800" b="1"/>
              <a:t>Vestibular nerve</a:t>
            </a:r>
          </a:p>
        </p:txBody>
      </p:sp>
      <p:sp>
        <p:nvSpPr>
          <p:cNvPr id="70705" name="Text Box 47"/>
          <p:cNvSpPr txBox="1">
            <a:spLocks noChangeArrowheads="1"/>
          </p:cNvSpPr>
          <p:nvPr/>
        </p:nvSpPr>
        <p:spPr bwMode="auto">
          <a:xfrm>
            <a:off x="1590675" y="1335088"/>
            <a:ext cx="579438" cy="122237"/>
          </a:xfrm>
          <a:prstGeom prst="rect">
            <a:avLst/>
          </a:prstGeom>
          <a:noFill/>
          <a:ln w="9525">
            <a:noFill/>
            <a:miter lim="800000"/>
            <a:headEnd/>
            <a:tailEnd/>
          </a:ln>
        </p:spPr>
        <p:txBody>
          <a:bodyPr wrap="none" lIns="0" tIns="0" bIns="0">
            <a:spAutoFit/>
          </a:bodyPr>
          <a:lstStyle/>
          <a:p>
            <a:r>
              <a:rPr lang="en-US" sz="800" b="1"/>
              <a:t>Vestibule:</a:t>
            </a:r>
          </a:p>
        </p:txBody>
      </p:sp>
      <p:sp>
        <p:nvSpPr>
          <p:cNvPr id="70706" name="Freeform 48"/>
          <p:cNvSpPr>
            <a:spLocks/>
          </p:cNvSpPr>
          <p:nvPr/>
        </p:nvSpPr>
        <p:spPr bwMode="auto">
          <a:xfrm>
            <a:off x="6218238" y="2178050"/>
            <a:ext cx="381000" cy="115888"/>
          </a:xfrm>
          <a:custGeom>
            <a:avLst/>
            <a:gdLst>
              <a:gd name="T0" fmla="*/ 0 w 342"/>
              <a:gd name="T1" fmla="*/ 2147483647 h 105"/>
              <a:gd name="T2" fmla="*/ 2147483647 w 342"/>
              <a:gd name="T3" fmla="*/ 0 h 105"/>
              <a:gd name="T4" fmla="*/ 2147483647 w 342"/>
              <a:gd name="T5" fmla="*/ 0 h 105"/>
              <a:gd name="T6" fmla="*/ 0 60000 65536"/>
              <a:gd name="T7" fmla="*/ 0 60000 65536"/>
              <a:gd name="T8" fmla="*/ 0 60000 65536"/>
              <a:gd name="T9" fmla="*/ 0 w 342"/>
              <a:gd name="T10" fmla="*/ 0 h 105"/>
              <a:gd name="T11" fmla="*/ 342 w 342"/>
              <a:gd name="T12" fmla="*/ 105 h 105"/>
            </a:gdLst>
            <a:ahLst/>
            <a:cxnLst>
              <a:cxn ang="T6">
                <a:pos x="T0" y="T1"/>
              </a:cxn>
              <a:cxn ang="T7">
                <a:pos x="T2" y="T3"/>
              </a:cxn>
              <a:cxn ang="T8">
                <a:pos x="T4" y="T5"/>
              </a:cxn>
            </a:cxnLst>
            <a:rect l="T9" t="T10" r="T11" b="T12"/>
            <a:pathLst>
              <a:path w="342" h="105">
                <a:moveTo>
                  <a:pt x="0" y="105"/>
                </a:moveTo>
                <a:lnTo>
                  <a:pt x="192" y="0"/>
                </a:lnTo>
                <a:lnTo>
                  <a:pt x="342" y="0"/>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4" name="TextBox 24"/>
          <p:cNvSpPr txBox="1">
            <a:spLocks noChangeArrowheads="1"/>
          </p:cNvSpPr>
          <p:nvPr/>
        </p:nvSpPr>
        <p:spPr bwMode="auto">
          <a:xfrm>
            <a:off x="1781175" y="966788"/>
            <a:ext cx="5546725" cy="214312"/>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1"/>
          </p:nvPr>
        </p:nvSpPr>
        <p:spPr>
          <a:noFill/>
        </p:spPr>
        <p:txBody>
          <a:bodyPr/>
          <a:lstStyle/>
          <a:p>
            <a:r>
              <a:rPr lang="en-US" smtClean="0">
                <a:latin typeface="Arial" pitchFamily="34" charset="0"/>
              </a:rPr>
              <a:t>16-</a:t>
            </a:r>
            <a:fld id="{2DDC6CB9-A680-4842-B69E-D9ECF3CE53C8}" type="slidenum">
              <a:rPr lang="en-US" smtClean="0">
                <a:latin typeface="Arial" pitchFamily="34" charset="0"/>
              </a:rPr>
              <a:pPr/>
              <a:t>68</a:t>
            </a:fld>
            <a:endParaRPr lang="en-US" smtClean="0">
              <a:latin typeface="Arial" pitchFamily="34" charset="0"/>
            </a:endParaRPr>
          </a:p>
        </p:txBody>
      </p:sp>
      <p:sp>
        <p:nvSpPr>
          <p:cNvPr id="71683" name="Rectangle 2"/>
          <p:cNvSpPr>
            <a:spLocks noGrp="1" noChangeArrowheads="1"/>
          </p:cNvSpPr>
          <p:nvPr>
            <p:ph type="title"/>
          </p:nvPr>
        </p:nvSpPr>
        <p:spPr>
          <a:xfrm>
            <a:off x="0" y="0"/>
            <a:ext cx="9144000" cy="1039813"/>
          </a:xfrm>
        </p:spPr>
        <p:txBody>
          <a:bodyPr/>
          <a:lstStyle/>
          <a:p>
            <a:pPr eaLnBrk="1" hangingPunct="1"/>
            <a:r>
              <a:rPr lang="en-US" smtClean="0"/>
              <a:t>Crista Ampullaris</a:t>
            </a:r>
          </a:p>
        </p:txBody>
      </p:sp>
      <p:sp>
        <p:nvSpPr>
          <p:cNvPr id="71684" name="Rectangle 3"/>
          <p:cNvSpPr>
            <a:spLocks noGrp="1" noChangeArrowheads="1"/>
          </p:cNvSpPr>
          <p:nvPr>
            <p:ph type="body" idx="1"/>
          </p:nvPr>
        </p:nvSpPr>
        <p:spPr>
          <a:xfrm>
            <a:off x="228600" y="5099050"/>
            <a:ext cx="8686800" cy="1682750"/>
          </a:xfrm>
        </p:spPr>
        <p:txBody>
          <a:bodyPr/>
          <a:lstStyle/>
          <a:p>
            <a:pPr eaLnBrk="1" hangingPunct="1">
              <a:lnSpc>
                <a:spcPct val="80000"/>
              </a:lnSpc>
            </a:pPr>
            <a:r>
              <a:rPr lang="en-US" sz="2400" b="0" smtClean="0"/>
              <a:t>consists of hair cells with stereocilia and a kinocilium buried</a:t>
            </a:r>
            <a:br>
              <a:rPr lang="en-US" sz="2400" b="0" smtClean="0"/>
            </a:br>
            <a:r>
              <a:rPr lang="en-US" sz="2400" b="0" smtClean="0"/>
              <a:t>in a mound of gelatinous membrane called the </a:t>
            </a:r>
            <a:r>
              <a:rPr lang="en-US" sz="2400" smtClean="0"/>
              <a:t>cupula</a:t>
            </a:r>
            <a:r>
              <a:rPr lang="en-US" sz="2400" b="0" smtClean="0"/>
              <a:t/>
            </a:r>
            <a:br>
              <a:rPr lang="en-US" sz="2400" b="0" smtClean="0"/>
            </a:br>
            <a:r>
              <a:rPr lang="en-US" sz="2400" b="0" smtClean="0"/>
              <a:t>(one in each duct)</a:t>
            </a:r>
          </a:p>
          <a:p>
            <a:pPr eaLnBrk="1" hangingPunct="1">
              <a:lnSpc>
                <a:spcPct val="80000"/>
              </a:lnSpc>
            </a:pPr>
            <a:r>
              <a:rPr lang="en-US" sz="2400" b="0" smtClean="0"/>
              <a:t>orientation causes ducts to be stimulated by rotation in different planes</a:t>
            </a:r>
          </a:p>
        </p:txBody>
      </p:sp>
      <p:sp>
        <p:nvSpPr>
          <p:cNvPr id="71685" name="Rectangle 5"/>
          <p:cNvSpPr>
            <a:spLocks noChangeArrowheads="1"/>
          </p:cNvSpPr>
          <p:nvPr/>
        </p:nvSpPr>
        <p:spPr bwMode="auto">
          <a:xfrm>
            <a:off x="2514600" y="1781175"/>
            <a:ext cx="914400" cy="1371600"/>
          </a:xfrm>
          <a:prstGeom prst="rect">
            <a:avLst/>
          </a:prstGeom>
          <a:solidFill>
            <a:srgbClr val="FFFDF9"/>
          </a:solidFill>
          <a:ln w="9525">
            <a:noFill/>
            <a:miter lim="800000"/>
            <a:headEnd/>
            <a:tailEnd/>
          </a:ln>
        </p:spPr>
        <p:txBody>
          <a:bodyPr wrap="none" anchor="ctr"/>
          <a:lstStyle/>
          <a:p>
            <a:endParaRPr lang="en-US"/>
          </a:p>
        </p:txBody>
      </p:sp>
      <p:pic>
        <p:nvPicPr>
          <p:cNvPr id="71686" name="Picture 3" descr="sal25693_16_20a"/>
          <p:cNvPicPr>
            <a:picLocks noChangeAspect="1" noChangeArrowheads="1"/>
          </p:cNvPicPr>
          <p:nvPr/>
        </p:nvPicPr>
        <p:blipFill>
          <a:blip r:embed="rId2" cstate="print"/>
          <a:srcRect/>
          <a:stretch>
            <a:fillRect/>
          </a:stretch>
        </p:blipFill>
        <p:spPr bwMode="auto">
          <a:xfrm>
            <a:off x="2571750" y="1208088"/>
            <a:ext cx="3968750" cy="3851275"/>
          </a:xfrm>
          <a:prstGeom prst="rect">
            <a:avLst/>
          </a:prstGeom>
          <a:noFill/>
          <a:ln w="9525">
            <a:noFill/>
            <a:miter lim="800000"/>
            <a:headEnd/>
            <a:tailEnd/>
          </a:ln>
        </p:spPr>
      </p:pic>
      <p:sp>
        <p:nvSpPr>
          <p:cNvPr id="71687" name="Rectangle 5"/>
          <p:cNvSpPr>
            <a:spLocks noChangeArrowheads="1"/>
          </p:cNvSpPr>
          <p:nvPr/>
        </p:nvSpPr>
        <p:spPr bwMode="auto">
          <a:xfrm>
            <a:off x="2620963" y="3462338"/>
            <a:ext cx="257175" cy="92075"/>
          </a:xfrm>
          <a:prstGeom prst="rect">
            <a:avLst/>
          </a:prstGeom>
          <a:noFill/>
          <a:ln w="9525">
            <a:noFill/>
            <a:miter lim="800000"/>
            <a:headEnd/>
            <a:tailEnd/>
          </a:ln>
        </p:spPr>
        <p:txBody>
          <a:bodyPr wrap="none" lIns="0" tIns="0" rIns="0" bIns="0">
            <a:spAutoFit/>
          </a:bodyPr>
          <a:lstStyle/>
          <a:p>
            <a:r>
              <a:rPr lang="en-US" sz="600" b="1">
                <a:solidFill>
                  <a:srgbClr val="000000"/>
                </a:solidFill>
              </a:rPr>
              <a:t>Cupula</a:t>
            </a:r>
            <a:endParaRPr lang="en-US" sz="600" b="1"/>
          </a:p>
        </p:txBody>
      </p:sp>
      <p:sp>
        <p:nvSpPr>
          <p:cNvPr id="71688" name="Rectangle 6"/>
          <p:cNvSpPr>
            <a:spLocks noChangeArrowheads="1"/>
          </p:cNvSpPr>
          <p:nvPr/>
        </p:nvSpPr>
        <p:spPr bwMode="auto">
          <a:xfrm>
            <a:off x="2819400" y="3824288"/>
            <a:ext cx="412750" cy="92075"/>
          </a:xfrm>
          <a:prstGeom prst="rect">
            <a:avLst/>
          </a:prstGeom>
          <a:noFill/>
          <a:ln w="9525">
            <a:noFill/>
            <a:miter lim="800000"/>
            <a:headEnd/>
            <a:tailEnd/>
          </a:ln>
        </p:spPr>
        <p:txBody>
          <a:bodyPr wrap="none" lIns="0" tIns="0" rIns="0" bIns="0">
            <a:spAutoFit/>
          </a:bodyPr>
          <a:lstStyle/>
          <a:p>
            <a:r>
              <a:rPr lang="en-US" sz="600" b="1">
                <a:solidFill>
                  <a:srgbClr val="000000"/>
                </a:solidFill>
              </a:rPr>
              <a:t>Endolymph</a:t>
            </a:r>
            <a:endParaRPr lang="en-US" sz="600" b="1"/>
          </a:p>
        </p:txBody>
      </p:sp>
      <p:sp>
        <p:nvSpPr>
          <p:cNvPr id="71689" name="Rectangle 7"/>
          <p:cNvSpPr>
            <a:spLocks noChangeArrowheads="1"/>
          </p:cNvSpPr>
          <p:nvPr/>
        </p:nvSpPr>
        <p:spPr bwMode="auto">
          <a:xfrm>
            <a:off x="2582863" y="3903663"/>
            <a:ext cx="339725" cy="92075"/>
          </a:xfrm>
          <a:prstGeom prst="rect">
            <a:avLst/>
          </a:prstGeom>
          <a:noFill/>
          <a:ln w="9525">
            <a:noFill/>
            <a:miter lim="800000"/>
            <a:headEnd/>
            <a:tailEnd/>
          </a:ln>
        </p:spPr>
        <p:txBody>
          <a:bodyPr wrap="none" lIns="0" tIns="0" rIns="0" bIns="0">
            <a:spAutoFit/>
          </a:bodyPr>
          <a:lstStyle/>
          <a:p>
            <a:r>
              <a:rPr lang="en-US" sz="600" b="1">
                <a:solidFill>
                  <a:srgbClr val="000000"/>
                </a:solidFill>
              </a:rPr>
              <a:t>Hair cells</a:t>
            </a:r>
            <a:endParaRPr lang="en-US" sz="600" b="1"/>
          </a:p>
        </p:txBody>
      </p:sp>
      <p:sp>
        <p:nvSpPr>
          <p:cNvPr id="71690" name="Rectangle 8"/>
          <p:cNvSpPr>
            <a:spLocks noChangeArrowheads="1"/>
          </p:cNvSpPr>
          <p:nvPr/>
        </p:nvSpPr>
        <p:spPr bwMode="auto">
          <a:xfrm>
            <a:off x="3290888" y="1312863"/>
            <a:ext cx="708025" cy="92075"/>
          </a:xfrm>
          <a:prstGeom prst="rect">
            <a:avLst/>
          </a:prstGeom>
          <a:noFill/>
          <a:ln w="9525">
            <a:noFill/>
            <a:miter lim="800000"/>
            <a:headEnd/>
            <a:tailEnd/>
          </a:ln>
        </p:spPr>
        <p:txBody>
          <a:bodyPr wrap="none" lIns="0" tIns="0" rIns="0" bIns="0">
            <a:spAutoFit/>
          </a:bodyPr>
          <a:lstStyle/>
          <a:p>
            <a:r>
              <a:rPr lang="en-US" sz="600" b="1">
                <a:solidFill>
                  <a:srgbClr val="000000"/>
                </a:solidFill>
              </a:rPr>
              <a:t>Semicircular ducts:</a:t>
            </a:r>
            <a:endParaRPr lang="en-US" sz="600" b="1"/>
          </a:p>
        </p:txBody>
      </p:sp>
      <p:sp>
        <p:nvSpPr>
          <p:cNvPr id="71691" name="Rectangle 9"/>
          <p:cNvSpPr>
            <a:spLocks noChangeArrowheads="1"/>
          </p:cNvSpPr>
          <p:nvPr/>
        </p:nvSpPr>
        <p:spPr bwMode="auto">
          <a:xfrm>
            <a:off x="3273425" y="1412875"/>
            <a:ext cx="296863" cy="92075"/>
          </a:xfrm>
          <a:prstGeom prst="rect">
            <a:avLst/>
          </a:prstGeom>
          <a:noFill/>
          <a:ln w="9525">
            <a:noFill/>
            <a:miter lim="800000"/>
            <a:headEnd/>
            <a:tailEnd/>
          </a:ln>
        </p:spPr>
        <p:txBody>
          <a:bodyPr wrap="none" lIns="0" tIns="0" rIns="0" bIns="0">
            <a:spAutoFit/>
          </a:bodyPr>
          <a:lstStyle/>
          <a:p>
            <a:r>
              <a:rPr lang="en-US" sz="600" b="1">
                <a:solidFill>
                  <a:srgbClr val="000000"/>
                </a:solidFill>
              </a:rPr>
              <a:t>Anterior</a:t>
            </a:r>
            <a:endParaRPr lang="en-US" sz="600" b="1"/>
          </a:p>
        </p:txBody>
      </p:sp>
      <p:sp>
        <p:nvSpPr>
          <p:cNvPr id="71692" name="Rectangle 10"/>
          <p:cNvSpPr>
            <a:spLocks noChangeArrowheads="1"/>
          </p:cNvSpPr>
          <p:nvPr/>
        </p:nvSpPr>
        <p:spPr bwMode="auto">
          <a:xfrm>
            <a:off x="3273425" y="1508125"/>
            <a:ext cx="334963" cy="92075"/>
          </a:xfrm>
          <a:prstGeom prst="rect">
            <a:avLst/>
          </a:prstGeom>
          <a:noFill/>
          <a:ln w="9525">
            <a:noFill/>
            <a:miter lim="800000"/>
            <a:headEnd/>
            <a:tailEnd/>
          </a:ln>
        </p:spPr>
        <p:txBody>
          <a:bodyPr wrap="none" lIns="0" tIns="0" rIns="0" bIns="0">
            <a:spAutoFit/>
          </a:bodyPr>
          <a:lstStyle/>
          <a:p>
            <a:r>
              <a:rPr lang="en-US" sz="600" b="1">
                <a:solidFill>
                  <a:srgbClr val="000000"/>
                </a:solidFill>
              </a:rPr>
              <a:t>Posterior</a:t>
            </a:r>
            <a:endParaRPr lang="en-US" sz="600" b="1"/>
          </a:p>
        </p:txBody>
      </p:sp>
      <p:sp>
        <p:nvSpPr>
          <p:cNvPr id="71693" name="Rectangle 11"/>
          <p:cNvSpPr>
            <a:spLocks noChangeArrowheads="1"/>
          </p:cNvSpPr>
          <p:nvPr/>
        </p:nvSpPr>
        <p:spPr bwMode="auto">
          <a:xfrm>
            <a:off x="3273425" y="1609725"/>
            <a:ext cx="250825" cy="92075"/>
          </a:xfrm>
          <a:prstGeom prst="rect">
            <a:avLst/>
          </a:prstGeom>
          <a:noFill/>
          <a:ln w="9525">
            <a:noFill/>
            <a:miter lim="800000"/>
            <a:headEnd/>
            <a:tailEnd/>
          </a:ln>
        </p:spPr>
        <p:txBody>
          <a:bodyPr wrap="none" lIns="0" tIns="0" rIns="0" bIns="0">
            <a:spAutoFit/>
          </a:bodyPr>
          <a:lstStyle/>
          <a:p>
            <a:r>
              <a:rPr lang="en-US" sz="600" b="1">
                <a:solidFill>
                  <a:srgbClr val="000000"/>
                </a:solidFill>
              </a:rPr>
              <a:t>Lateral</a:t>
            </a:r>
            <a:endParaRPr lang="en-US" sz="600" b="1"/>
          </a:p>
        </p:txBody>
      </p:sp>
      <p:sp>
        <p:nvSpPr>
          <p:cNvPr id="71694" name="Rectangle 12"/>
          <p:cNvSpPr>
            <a:spLocks noChangeArrowheads="1"/>
          </p:cNvSpPr>
          <p:nvPr/>
        </p:nvSpPr>
        <p:spPr bwMode="auto">
          <a:xfrm>
            <a:off x="3260725" y="1911350"/>
            <a:ext cx="342900" cy="92075"/>
          </a:xfrm>
          <a:prstGeom prst="rect">
            <a:avLst/>
          </a:prstGeom>
          <a:noFill/>
          <a:ln w="9525">
            <a:noFill/>
            <a:miter lim="800000"/>
            <a:headEnd/>
            <a:tailEnd/>
          </a:ln>
        </p:spPr>
        <p:txBody>
          <a:bodyPr wrap="none" lIns="0" tIns="0" rIns="0" bIns="0">
            <a:spAutoFit/>
          </a:bodyPr>
          <a:lstStyle/>
          <a:p>
            <a:r>
              <a:rPr lang="en-US" sz="600" b="1">
                <a:solidFill>
                  <a:srgbClr val="000000"/>
                </a:solidFill>
              </a:rPr>
              <a:t>Ampullae</a:t>
            </a:r>
            <a:endParaRPr lang="en-US" sz="600" b="1"/>
          </a:p>
        </p:txBody>
      </p:sp>
      <p:sp>
        <p:nvSpPr>
          <p:cNvPr id="71695" name="Rectangle 13"/>
          <p:cNvSpPr>
            <a:spLocks noChangeArrowheads="1"/>
          </p:cNvSpPr>
          <p:nvPr/>
        </p:nvSpPr>
        <p:spPr bwMode="auto">
          <a:xfrm>
            <a:off x="2700338" y="4762500"/>
            <a:ext cx="96837" cy="92075"/>
          </a:xfrm>
          <a:prstGeom prst="rect">
            <a:avLst/>
          </a:prstGeom>
          <a:noFill/>
          <a:ln w="9525">
            <a:noFill/>
            <a:miter lim="800000"/>
            <a:headEnd/>
            <a:tailEnd/>
          </a:ln>
        </p:spPr>
        <p:txBody>
          <a:bodyPr wrap="none" lIns="0" tIns="0" rIns="0" bIns="0">
            <a:spAutoFit/>
          </a:bodyPr>
          <a:lstStyle/>
          <a:p>
            <a:r>
              <a:rPr lang="en-US" sz="600" b="1">
                <a:solidFill>
                  <a:srgbClr val="000000"/>
                </a:solidFill>
              </a:rPr>
              <a:t>(b)</a:t>
            </a:r>
            <a:endParaRPr lang="en-US" sz="600" b="1"/>
          </a:p>
        </p:txBody>
      </p:sp>
      <p:sp>
        <p:nvSpPr>
          <p:cNvPr id="71696" name="Rectangle 14"/>
          <p:cNvSpPr>
            <a:spLocks noChangeArrowheads="1"/>
          </p:cNvSpPr>
          <p:nvPr/>
        </p:nvSpPr>
        <p:spPr bwMode="auto">
          <a:xfrm>
            <a:off x="3763963" y="2597150"/>
            <a:ext cx="93662" cy="92075"/>
          </a:xfrm>
          <a:prstGeom prst="rect">
            <a:avLst/>
          </a:prstGeom>
          <a:noFill/>
          <a:ln w="9525">
            <a:noFill/>
            <a:miter lim="800000"/>
            <a:headEnd/>
            <a:tailEnd/>
          </a:ln>
        </p:spPr>
        <p:txBody>
          <a:bodyPr wrap="none" lIns="0" tIns="0" rIns="0" bIns="0">
            <a:spAutoFit/>
          </a:bodyPr>
          <a:lstStyle/>
          <a:p>
            <a:r>
              <a:rPr lang="en-US" sz="600" b="1">
                <a:solidFill>
                  <a:srgbClr val="000000"/>
                </a:solidFill>
              </a:rPr>
              <a:t>(a)</a:t>
            </a:r>
            <a:endParaRPr lang="en-US" sz="600" b="1"/>
          </a:p>
        </p:txBody>
      </p:sp>
      <p:sp>
        <p:nvSpPr>
          <p:cNvPr id="71697" name="Line 15"/>
          <p:cNvSpPr>
            <a:spLocks noChangeShapeType="1"/>
          </p:cNvSpPr>
          <p:nvPr/>
        </p:nvSpPr>
        <p:spPr bwMode="auto">
          <a:xfrm>
            <a:off x="3851275" y="1552575"/>
            <a:ext cx="177800" cy="187325"/>
          </a:xfrm>
          <a:prstGeom prst="line">
            <a:avLst/>
          </a:prstGeom>
          <a:noFill/>
          <a:ln w="12700">
            <a:solidFill>
              <a:srgbClr val="FFFFFF"/>
            </a:solidFill>
            <a:round/>
            <a:headEnd/>
            <a:tailEnd/>
          </a:ln>
        </p:spPr>
        <p:txBody>
          <a:bodyPr/>
          <a:lstStyle/>
          <a:p>
            <a:endParaRPr lang="en-US"/>
          </a:p>
        </p:txBody>
      </p:sp>
      <p:sp>
        <p:nvSpPr>
          <p:cNvPr id="71698" name="Line 16"/>
          <p:cNvSpPr>
            <a:spLocks noChangeShapeType="1"/>
          </p:cNvSpPr>
          <p:nvPr/>
        </p:nvSpPr>
        <p:spPr bwMode="auto">
          <a:xfrm>
            <a:off x="3602038" y="1455738"/>
            <a:ext cx="658812" cy="0"/>
          </a:xfrm>
          <a:prstGeom prst="line">
            <a:avLst/>
          </a:prstGeom>
          <a:noFill/>
          <a:ln w="12700">
            <a:solidFill>
              <a:srgbClr val="FFFFFF"/>
            </a:solidFill>
            <a:round/>
            <a:headEnd/>
            <a:tailEnd/>
          </a:ln>
        </p:spPr>
        <p:txBody>
          <a:bodyPr/>
          <a:lstStyle/>
          <a:p>
            <a:endParaRPr lang="en-US"/>
          </a:p>
        </p:txBody>
      </p:sp>
      <p:sp>
        <p:nvSpPr>
          <p:cNvPr id="71699" name="Line 17"/>
          <p:cNvSpPr>
            <a:spLocks noChangeShapeType="1"/>
          </p:cNvSpPr>
          <p:nvPr/>
        </p:nvSpPr>
        <p:spPr bwMode="auto">
          <a:xfrm flipH="1" flipV="1">
            <a:off x="3775075" y="1976438"/>
            <a:ext cx="595313" cy="1587"/>
          </a:xfrm>
          <a:prstGeom prst="line">
            <a:avLst/>
          </a:prstGeom>
          <a:noFill/>
          <a:ln w="12700">
            <a:solidFill>
              <a:srgbClr val="FFFFFF"/>
            </a:solidFill>
            <a:round/>
            <a:headEnd/>
            <a:tailEnd/>
          </a:ln>
        </p:spPr>
        <p:txBody>
          <a:bodyPr/>
          <a:lstStyle/>
          <a:p>
            <a:endParaRPr lang="en-US"/>
          </a:p>
        </p:txBody>
      </p:sp>
      <p:sp>
        <p:nvSpPr>
          <p:cNvPr id="71700" name="Freeform 18"/>
          <p:cNvSpPr>
            <a:spLocks/>
          </p:cNvSpPr>
          <p:nvPr/>
        </p:nvSpPr>
        <p:spPr bwMode="auto">
          <a:xfrm>
            <a:off x="4746625" y="1762125"/>
            <a:ext cx="165100" cy="1588"/>
          </a:xfrm>
          <a:custGeom>
            <a:avLst/>
            <a:gdLst>
              <a:gd name="T0" fmla="*/ 0 w 168"/>
              <a:gd name="T1" fmla="*/ 0 h 1588"/>
              <a:gd name="T2" fmla="*/ 2147483647 w 168"/>
              <a:gd name="T3" fmla="*/ 0 h 1588"/>
              <a:gd name="T4" fmla="*/ 2147483647 w 168"/>
              <a:gd name="T5" fmla="*/ 0 h 1588"/>
              <a:gd name="T6" fmla="*/ 0 60000 65536"/>
              <a:gd name="T7" fmla="*/ 0 60000 65536"/>
              <a:gd name="T8" fmla="*/ 0 60000 65536"/>
              <a:gd name="T9" fmla="*/ 0 w 168"/>
              <a:gd name="T10" fmla="*/ 0 h 1588"/>
              <a:gd name="T11" fmla="*/ 168 w 168"/>
              <a:gd name="T12" fmla="*/ 1588 h 1588"/>
            </a:gdLst>
            <a:ahLst/>
            <a:cxnLst>
              <a:cxn ang="T6">
                <a:pos x="T0" y="T1"/>
              </a:cxn>
              <a:cxn ang="T7">
                <a:pos x="T2" y="T3"/>
              </a:cxn>
              <a:cxn ang="T8">
                <a:pos x="T4" y="T5"/>
              </a:cxn>
            </a:cxnLst>
            <a:rect l="T9" t="T10" r="T11" b="T12"/>
            <a:pathLst>
              <a:path w="168" h="1588">
                <a:moveTo>
                  <a:pt x="0" y="0"/>
                </a:moveTo>
                <a:lnTo>
                  <a:pt x="97" y="0"/>
                </a:lnTo>
                <a:lnTo>
                  <a:pt x="168" y="0"/>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71701" name="Freeform 19"/>
          <p:cNvSpPr>
            <a:spLocks/>
          </p:cNvSpPr>
          <p:nvPr/>
        </p:nvSpPr>
        <p:spPr bwMode="auto">
          <a:xfrm>
            <a:off x="3638550" y="1976438"/>
            <a:ext cx="677863" cy="358775"/>
          </a:xfrm>
          <a:custGeom>
            <a:avLst/>
            <a:gdLst>
              <a:gd name="T0" fmla="*/ 2147483647 w 688"/>
              <a:gd name="T1" fmla="*/ 2147483647 h 363"/>
              <a:gd name="T2" fmla="*/ 2147483647 w 688"/>
              <a:gd name="T3" fmla="*/ 0 h 363"/>
              <a:gd name="T4" fmla="*/ 0 w 688"/>
              <a:gd name="T5" fmla="*/ 0 h 363"/>
              <a:gd name="T6" fmla="*/ 0 60000 65536"/>
              <a:gd name="T7" fmla="*/ 0 60000 65536"/>
              <a:gd name="T8" fmla="*/ 0 60000 65536"/>
              <a:gd name="T9" fmla="*/ 0 w 688"/>
              <a:gd name="T10" fmla="*/ 0 h 363"/>
              <a:gd name="T11" fmla="*/ 688 w 688"/>
              <a:gd name="T12" fmla="*/ 363 h 363"/>
            </a:gdLst>
            <a:ahLst/>
            <a:cxnLst>
              <a:cxn ang="T6">
                <a:pos x="T0" y="T1"/>
              </a:cxn>
              <a:cxn ang="T7">
                <a:pos x="T2" y="T3"/>
              </a:cxn>
              <a:cxn ang="T8">
                <a:pos x="T4" y="T5"/>
              </a:cxn>
            </a:cxnLst>
            <a:rect l="T9" t="T10" r="T11" b="T12"/>
            <a:pathLst>
              <a:path w="688" h="363">
                <a:moveTo>
                  <a:pt x="688" y="363"/>
                </a:moveTo>
                <a:lnTo>
                  <a:pt x="140" y="0"/>
                </a:lnTo>
                <a:lnTo>
                  <a:pt x="0" y="0"/>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71702" name="Freeform 20"/>
          <p:cNvSpPr>
            <a:spLocks/>
          </p:cNvSpPr>
          <p:nvPr/>
        </p:nvSpPr>
        <p:spPr bwMode="auto">
          <a:xfrm>
            <a:off x="4710113" y="1687513"/>
            <a:ext cx="36512" cy="150812"/>
          </a:xfrm>
          <a:custGeom>
            <a:avLst/>
            <a:gdLst>
              <a:gd name="T0" fmla="*/ 0 w 37"/>
              <a:gd name="T1" fmla="*/ 2147483647 h 153"/>
              <a:gd name="T2" fmla="*/ 2147483647 w 37"/>
              <a:gd name="T3" fmla="*/ 2147483647 h 153"/>
              <a:gd name="T4" fmla="*/ 2147483647 w 37"/>
              <a:gd name="T5" fmla="*/ 0 h 153"/>
              <a:gd name="T6" fmla="*/ 0 w 37"/>
              <a:gd name="T7" fmla="*/ 0 h 153"/>
              <a:gd name="T8" fmla="*/ 0 60000 65536"/>
              <a:gd name="T9" fmla="*/ 0 60000 65536"/>
              <a:gd name="T10" fmla="*/ 0 60000 65536"/>
              <a:gd name="T11" fmla="*/ 0 60000 65536"/>
              <a:gd name="T12" fmla="*/ 0 w 37"/>
              <a:gd name="T13" fmla="*/ 0 h 153"/>
              <a:gd name="T14" fmla="*/ 37 w 37"/>
              <a:gd name="T15" fmla="*/ 153 h 153"/>
            </a:gdLst>
            <a:ahLst/>
            <a:cxnLst>
              <a:cxn ang="T8">
                <a:pos x="T0" y="T1"/>
              </a:cxn>
              <a:cxn ang="T9">
                <a:pos x="T2" y="T3"/>
              </a:cxn>
              <a:cxn ang="T10">
                <a:pos x="T4" y="T5"/>
              </a:cxn>
              <a:cxn ang="T11">
                <a:pos x="T6" y="T7"/>
              </a:cxn>
            </a:cxnLst>
            <a:rect l="T12" t="T13" r="T14" b="T15"/>
            <a:pathLst>
              <a:path w="37" h="153">
                <a:moveTo>
                  <a:pt x="0" y="153"/>
                </a:moveTo>
                <a:lnTo>
                  <a:pt x="37" y="153"/>
                </a:lnTo>
                <a:lnTo>
                  <a:pt x="37" y="0"/>
                </a:lnTo>
                <a:lnTo>
                  <a:pt x="0" y="0"/>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71703" name="Line 21"/>
          <p:cNvSpPr>
            <a:spLocks noChangeShapeType="1"/>
          </p:cNvSpPr>
          <p:nvPr/>
        </p:nvSpPr>
        <p:spPr bwMode="auto">
          <a:xfrm>
            <a:off x="3598863" y="1450975"/>
            <a:ext cx="658812" cy="1588"/>
          </a:xfrm>
          <a:prstGeom prst="line">
            <a:avLst/>
          </a:prstGeom>
          <a:noFill/>
          <a:ln w="7938">
            <a:solidFill>
              <a:srgbClr val="000000"/>
            </a:solidFill>
            <a:round/>
            <a:headEnd/>
            <a:tailEnd/>
          </a:ln>
        </p:spPr>
        <p:txBody>
          <a:bodyPr/>
          <a:lstStyle/>
          <a:p>
            <a:endParaRPr lang="en-US"/>
          </a:p>
        </p:txBody>
      </p:sp>
      <p:sp>
        <p:nvSpPr>
          <p:cNvPr id="71704" name="Line 22"/>
          <p:cNvSpPr>
            <a:spLocks noChangeShapeType="1"/>
          </p:cNvSpPr>
          <p:nvPr/>
        </p:nvSpPr>
        <p:spPr bwMode="auto">
          <a:xfrm>
            <a:off x="3624263" y="1555750"/>
            <a:ext cx="227012" cy="0"/>
          </a:xfrm>
          <a:prstGeom prst="line">
            <a:avLst/>
          </a:prstGeom>
          <a:noFill/>
          <a:ln w="12700">
            <a:solidFill>
              <a:srgbClr val="FFFFFF"/>
            </a:solidFill>
            <a:round/>
            <a:headEnd/>
            <a:tailEnd/>
          </a:ln>
        </p:spPr>
        <p:txBody>
          <a:bodyPr/>
          <a:lstStyle/>
          <a:p>
            <a:endParaRPr lang="en-US"/>
          </a:p>
        </p:txBody>
      </p:sp>
      <p:sp>
        <p:nvSpPr>
          <p:cNvPr id="71705" name="Freeform 23"/>
          <p:cNvSpPr>
            <a:spLocks/>
          </p:cNvSpPr>
          <p:nvPr/>
        </p:nvSpPr>
        <p:spPr bwMode="auto">
          <a:xfrm>
            <a:off x="3622675" y="1550988"/>
            <a:ext cx="403225" cy="192087"/>
          </a:xfrm>
          <a:custGeom>
            <a:avLst/>
            <a:gdLst>
              <a:gd name="T0" fmla="*/ 0 w 410"/>
              <a:gd name="T1" fmla="*/ 0 h 195"/>
              <a:gd name="T2" fmla="*/ 2147483647 w 410"/>
              <a:gd name="T3" fmla="*/ 0 h 195"/>
              <a:gd name="T4" fmla="*/ 2147483647 w 410"/>
              <a:gd name="T5" fmla="*/ 2147483647 h 195"/>
              <a:gd name="T6" fmla="*/ 0 60000 65536"/>
              <a:gd name="T7" fmla="*/ 0 60000 65536"/>
              <a:gd name="T8" fmla="*/ 0 60000 65536"/>
              <a:gd name="T9" fmla="*/ 0 w 410"/>
              <a:gd name="T10" fmla="*/ 0 h 195"/>
              <a:gd name="T11" fmla="*/ 410 w 410"/>
              <a:gd name="T12" fmla="*/ 195 h 195"/>
            </a:gdLst>
            <a:ahLst/>
            <a:cxnLst>
              <a:cxn ang="T6">
                <a:pos x="T0" y="T1"/>
              </a:cxn>
              <a:cxn ang="T7">
                <a:pos x="T2" y="T3"/>
              </a:cxn>
              <a:cxn ang="T8">
                <a:pos x="T4" y="T5"/>
              </a:cxn>
            </a:cxnLst>
            <a:rect l="T9" t="T10" r="T11" b="T12"/>
            <a:pathLst>
              <a:path w="410" h="195">
                <a:moveTo>
                  <a:pt x="0" y="0"/>
                </a:moveTo>
                <a:lnTo>
                  <a:pt x="226" y="0"/>
                </a:lnTo>
                <a:lnTo>
                  <a:pt x="410" y="195"/>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1706" name="Line 24"/>
          <p:cNvSpPr>
            <a:spLocks noChangeShapeType="1"/>
          </p:cNvSpPr>
          <p:nvPr/>
        </p:nvSpPr>
        <p:spPr bwMode="auto">
          <a:xfrm>
            <a:off x="3851275" y="1652588"/>
            <a:ext cx="227013" cy="239712"/>
          </a:xfrm>
          <a:prstGeom prst="line">
            <a:avLst/>
          </a:prstGeom>
          <a:noFill/>
          <a:ln w="12700">
            <a:solidFill>
              <a:srgbClr val="FFFFFF"/>
            </a:solidFill>
            <a:round/>
            <a:headEnd/>
            <a:tailEnd/>
          </a:ln>
        </p:spPr>
        <p:txBody>
          <a:bodyPr/>
          <a:lstStyle/>
          <a:p>
            <a:endParaRPr lang="en-US"/>
          </a:p>
        </p:txBody>
      </p:sp>
      <p:sp>
        <p:nvSpPr>
          <p:cNvPr id="71707" name="Line 25"/>
          <p:cNvSpPr>
            <a:spLocks noChangeShapeType="1"/>
          </p:cNvSpPr>
          <p:nvPr/>
        </p:nvSpPr>
        <p:spPr bwMode="auto">
          <a:xfrm>
            <a:off x="3567113" y="1654175"/>
            <a:ext cx="284162" cy="0"/>
          </a:xfrm>
          <a:prstGeom prst="line">
            <a:avLst/>
          </a:prstGeom>
          <a:noFill/>
          <a:ln w="12700">
            <a:solidFill>
              <a:srgbClr val="FFFFFF"/>
            </a:solidFill>
            <a:round/>
            <a:headEnd/>
            <a:tailEnd/>
          </a:ln>
        </p:spPr>
        <p:txBody>
          <a:bodyPr/>
          <a:lstStyle/>
          <a:p>
            <a:endParaRPr lang="en-US"/>
          </a:p>
        </p:txBody>
      </p:sp>
      <p:sp>
        <p:nvSpPr>
          <p:cNvPr id="71708" name="Freeform 26"/>
          <p:cNvSpPr>
            <a:spLocks/>
          </p:cNvSpPr>
          <p:nvPr/>
        </p:nvSpPr>
        <p:spPr bwMode="auto">
          <a:xfrm>
            <a:off x="3563938" y="1651000"/>
            <a:ext cx="512762" cy="246063"/>
          </a:xfrm>
          <a:custGeom>
            <a:avLst/>
            <a:gdLst>
              <a:gd name="T0" fmla="*/ 0 w 521"/>
              <a:gd name="T1" fmla="*/ 0 h 250"/>
              <a:gd name="T2" fmla="*/ 2147483647 w 521"/>
              <a:gd name="T3" fmla="*/ 0 h 250"/>
              <a:gd name="T4" fmla="*/ 2147483647 w 521"/>
              <a:gd name="T5" fmla="*/ 2147483647 h 250"/>
              <a:gd name="T6" fmla="*/ 0 60000 65536"/>
              <a:gd name="T7" fmla="*/ 0 60000 65536"/>
              <a:gd name="T8" fmla="*/ 0 60000 65536"/>
              <a:gd name="T9" fmla="*/ 0 w 521"/>
              <a:gd name="T10" fmla="*/ 0 h 250"/>
              <a:gd name="T11" fmla="*/ 521 w 521"/>
              <a:gd name="T12" fmla="*/ 250 h 250"/>
            </a:gdLst>
            <a:ahLst/>
            <a:cxnLst>
              <a:cxn ang="T6">
                <a:pos x="T0" y="T1"/>
              </a:cxn>
              <a:cxn ang="T7">
                <a:pos x="T2" y="T3"/>
              </a:cxn>
              <a:cxn ang="T8">
                <a:pos x="T4" y="T5"/>
              </a:cxn>
            </a:cxnLst>
            <a:rect l="T9" t="T10" r="T11" b="T12"/>
            <a:pathLst>
              <a:path w="521" h="250">
                <a:moveTo>
                  <a:pt x="0" y="0"/>
                </a:moveTo>
                <a:lnTo>
                  <a:pt x="285" y="0"/>
                </a:lnTo>
                <a:lnTo>
                  <a:pt x="521" y="25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1709" name="Line 27"/>
          <p:cNvSpPr>
            <a:spLocks noChangeShapeType="1"/>
          </p:cNvSpPr>
          <p:nvPr/>
        </p:nvSpPr>
        <p:spPr bwMode="auto">
          <a:xfrm flipH="1" flipV="1">
            <a:off x="3773488" y="1971675"/>
            <a:ext cx="593725" cy="3175"/>
          </a:xfrm>
          <a:prstGeom prst="line">
            <a:avLst/>
          </a:prstGeom>
          <a:noFill/>
          <a:ln w="7938">
            <a:solidFill>
              <a:srgbClr val="000000"/>
            </a:solidFill>
            <a:round/>
            <a:headEnd/>
            <a:tailEnd/>
          </a:ln>
        </p:spPr>
        <p:txBody>
          <a:bodyPr/>
          <a:lstStyle/>
          <a:p>
            <a:endParaRPr lang="en-US"/>
          </a:p>
        </p:txBody>
      </p:sp>
      <p:sp>
        <p:nvSpPr>
          <p:cNvPr id="71710" name="Freeform 28"/>
          <p:cNvSpPr>
            <a:spLocks/>
          </p:cNvSpPr>
          <p:nvPr/>
        </p:nvSpPr>
        <p:spPr bwMode="auto">
          <a:xfrm>
            <a:off x="4741863" y="1757363"/>
            <a:ext cx="165100" cy="1587"/>
          </a:xfrm>
          <a:custGeom>
            <a:avLst/>
            <a:gdLst>
              <a:gd name="T0" fmla="*/ 0 w 167"/>
              <a:gd name="T1" fmla="*/ 0 h 1587"/>
              <a:gd name="T2" fmla="*/ 2147483647 w 167"/>
              <a:gd name="T3" fmla="*/ 0 h 1587"/>
              <a:gd name="T4" fmla="*/ 2147483647 w 167"/>
              <a:gd name="T5" fmla="*/ 0 h 1587"/>
              <a:gd name="T6" fmla="*/ 0 60000 65536"/>
              <a:gd name="T7" fmla="*/ 0 60000 65536"/>
              <a:gd name="T8" fmla="*/ 0 60000 65536"/>
              <a:gd name="T9" fmla="*/ 0 w 167"/>
              <a:gd name="T10" fmla="*/ 0 h 1587"/>
              <a:gd name="T11" fmla="*/ 167 w 167"/>
              <a:gd name="T12" fmla="*/ 1587 h 1587"/>
            </a:gdLst>
            <a:ahLst/>
            <a:cxnLst>
              <a:cxn ang="T6">
                <a:pos x="T0" y="T1"/>
              </a:cxn>
              <a:cxn ang="T7">
                <a:pos x="T2" y="T3"/>
              </a:cxn>
              <a:cxn ang="T8">
                <a:pos x="T4" y="T5"/>
              </a:cxn>
            </a:cxnLst>
            <a:rect l="T9" t="T10" r="T11" b="T12"/>
            <a:pathLst>
              <a:path w="167" h="1587">
                <a:moveTo>
                  <a:pt x="0" y="0"/>
                </a:moveTo>
                <a:lnTo>
                  <a:pt x="96" y="0"/>
                </a:lnTo>
                <a:lnTo>
                  <a:pt x="167"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1711" name="Freeform 29"/>
          <p:cNvSpPr>
            <a:spLocks/>
          </p:cNvSpPr>
          <p:nvPr/>
        </p:nvSpPr>
        <p:spPr bwMode="auto">
          <a:xfrm>
            <a:off x="3635375" y="1971675"/>
            <a:ext cx="676275" cy="360363"/>
          </a:xfrm>
          <a:custGeom>
            <a:avLst/>
            <a:gdLst>
              <a:gd name="T0" fmla="*/ 2147483647 w 687"/>
              <a:gd name="T1" fmla="*/ 2147483647 h 365"/>
              <a:gd name="T2" fmla="*/ 2147483647 w 687"/>
              <a:gd name="T3" fmla="*/ 0 h 365"/>
              <a:gd name="T4" fmla="*/ 0 w 687"/>
              <a:gd name="T5" fmla="*/ 0 h 365"/>
              <a:gd name="T6" fmla="*/ 0 60000 65536"/>
              <a:gd name="T7" fmla="*/ 0 60000 65536"/>
              <a:gd name="T8" fmla="*/ 0 60000 65536"/>
              <a:gd name="T9" fmla="*/ 0 w 687"/>
              <a:gd name="T10" fmla="*/ 0 h 365"/>
              <a:gd name="T11" fmla="*/ 687 w 687"/>
              <a:gd name="T12" fmla="*/ 365 h 365"/>
            </a:gdLst>
            <a:ahLst/>
            <a:cxnLst>
              <a:cxn ang="T6">
                <a:pos x="T0" y="T1"/>
              </a:cxn>
              <a:cxn ang="T7">
                <a:pos x="T2" y="T3"/>
              </a:cxn>
              <a:cxn ang="T8">
                <a:pos x="T4" y="T5"/>
              </a:cxn>
            </a:cxnLst>
            <a:rect l="T9" t="T10" r="T11" b="T12"/>
            <a:pathLst>
              <a:path w="687" h="365">
                <a:moveTo>
                  <a:pt x="687" y="365"/>
                </a:moveTo>
                <a:lnTo>
                  <a:pt x="140" y="0"/>
                </a:lnTo>
                <a:lnTo>
                  <a:pt x="0"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1712" name="Freeform 30"/>
          <p:cNvSpPr>
            <a:spLocks/>
          </p:cNvSpPr>
          <p:nvPr/>
        </p:nvSpPr>
        <p:spPr bwMode="auto">
          <a:xfrm>
            <a:off x="4705350" y="1684338"/>
            <a:ext cx="36513" cy="150812"/>
          </a:xfrm>
          <a:custGeom>
            <a:avLst/>
            <a:gdLst>
              <a:gd name="T0" fmla="*/ 0 w 37"/>
              <a:gd name="T1" fmla="*/ 2147483647 h 153"/>
              <a:gd name="T2" fmla="*/ 2147483647 w 37"/>
              <a:gd name="T3" fmla="*/ 2147483647 h 153"/>
              <a:gd name="T4" fmla="*/ 2147483647 w 37"/>
              <a:gd name="T5" fmla="*/ 0 h 153"/>
              <a:gd name="T6" fmla="*/ 0 w 37"/>
              <a:gd name="T7" fmla="*/ 0 h 153"/>
              <a:gd name="T8" fmla="*/ 0 60000 65536"/>
              <a:gd name="T9" fmla="*/ 0 60000 65536"/>
              <a:gd name="T10" fmla="*/ 0 60000 65536"/>
              <a:gd name="T11" fmla="*/ 0 60000 65536"/>
              <a:gd name="T12" fmla="*/ 0 w 37"/>
              <a:gd name="T13" fmla="*/ 0 h 153"/>
              <a:gd name="T14" fmla="*/ 37 w 37"/>
              <a:gd name="T15" fmla="*/ 153 h 153"/>
            </a:gdLst>
            <a:ahLst/>
            <a:cxnLst>
              <a:cxn ang="T8">
                <a:pos x="T0" y="T1"/>
              </a:cxn>
              <a:cxn ang="T9">
                <a:pos x="T2" y="T3"/>
              </a:cxn>
              <a:cxn ang="T10">
                <a:pos x="T4" y="T5"/>
              </a:cxn>
              <a:cxn ang="T11">
                <a:pos x="T6" y="T7"/>
              </a:cxn>
            </a:cxnLst>
            <a:rect l="T12" t="T13" r="T14" b="T15"/>
            <a:pathLst>
              <a:path w="37" h="153">
                <a:moveTo>
                  <a:pt x="0" y="153"/>
                </a:moveTo>
                <a:lnTo>
                  <a:pt x="37" y="153"/>
                </a:lnTo>
                <a:lnTo>
                  <a:pt x="37" y="0"/>
                </a:lnTo>
                <a:lnTo>
                  <a:pt x="0"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1713" name="Freeform 31"/>
          <p:cNvSpPr>
            <a:spLocks/>
          </p:cNvSpPr>
          <p:nvPr/>
        </p:nvSpPr>
        <p:spPr bwMode="auto">
          <a:xfrm>
            <a:off x="2928938" y="3522663"/>
            <a:ext cx="803275" cy="228600"/>
          </a:xfrm>
          <a:custGeom>
            <a:avLst/>
            <a:gdLst>
              <a:gd name="T0" fmla="*/ 0 w 814"/>
              <a:gd name="T1" fmla="*/ 0 h 232"/>
              <a:gd name="T2" fmla="*/ 2147483647 w 814"/>
              <a:gd name="T3" fmla="*/ 0 h 232"/>
              <a:gd name="T4" fmla="*/ 2147483647 w 814"/>
              <a:gd name="T5" fmla="*/ 2147483647 h 232"/>
              <a:gd name="T6" fmla="*/ 0 60000 65536"/>
              <a:gd name="T7" fmla="*/ 0 60000 65536"/>
              <a:gd name="T8" fmla="*/ 0 60000 65536"/>
              <a:gd name="T9" fmla="*/ 0 w 814"/>
              <a:gd name="T10" fmla="*/ 0 h 232"/>
              <a:gd name="T11" fmla="*/ 814 w 814"/>
              <a:gd name="T12" fmla="*/ 232 h 232"/>
            </a:gdLst>
            <a:ahLst/>
            <a:cxnLst>
              <a:cxn ang="T6">
                <a:pos x="T0" y="T1"/>
              </a:cxn>
              <a:cxn ang="T7">
                <a:pos x="T2" y="T3"/>
              </a:cxn>
              <a:cxn ang="T8">
                <a:pos x="T4" y="T5"/>
              </a:cxn>
            </a:cxnLst>
            <a:rect l="T9" t="T10" r="T11" b="T12"/>
            <a:pathLst>
              <a:path w="814" h="232">
                <a:moveTo>
                  <a:pt x="0" y="0"/>
                </a:moveTo>
                <a:lnTo>
                  <a:pt x="504" y="0"/>
                </a:lnTo>
                <a:lnTo>
                  <a:pt x="814" y="232"/>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71714" name="Freeform 32"/>
          <p:cNvSpPr>
            <a:spLocks/>
          </p:cNvSpPr>
          <p:nvPr/>
        </p:nvSpPr>
        <p:spPr bwMode="auto">
          <a:xfrm>
            <a:off x="2968625" y="3963988"/>
            <a:ext cx="568325" cy="139700"/>
          </a:xfrm>
          <a:custGeom>
            <a:avLst/>
            <a:gdLst>
              <a:gd name="T0" fmla="*/ 0 w 578"/>
              <a:gd name="T1" fmla="*/ 0 h 143"/>
              <a:gd name="T2" fmla="*/ 2147483647 w 578"/>
              <a:gd name="T3" fmla="*/ 0 h 143"/>
              <a:gd name="T4" fmla="*/ 2147483647 w 578"/>
              <a:gd name="T5" fmla="*/ 2147483647 h 143"/>
              <a:gd name="T6" fmla="*/ 0 60000 65536"/>
              <a:gd name="T7" fmla="*/ 0 60000 65536"/>
              <a:gd name="T8" fmla="*/ 0 60000 65536"/>
              <a:gd name="T9" fmla="*/ 0 w 578"/>
              <a:gd name="T10" fmla="*/ 0 h 143"/>
              <a:gd name="T11" fmla="*/ 578 w 578"/>
              <a:gd name="T12" fmla="*/ 143 h 143"/>
            </a:gdLst>
            <a:ahLst/>
            <a:cxnLst>
              <a:cxn ang="T6">
                <a:pos x="T0" y="T1"/>
              </a:cxn>
              <a:cxn ang="T7">
                <a:pos x="T2" y="T3"/>
              </a:cxn>
              <a:cxn ang="T8">
                <a:pos x="T4" y="T5"/>
              </a:cxn>
            </a:cxnLst>
            <a:rect l="T9" t="T10" r="T11" b="T12"/>
            <a:pathLst>
              <a:path w="578" h="143">
                <a:moveTo>
                  <a:pt x="0" y="0"/>
                </a:moveTo>
                <a:lnTo>
                  <a:pt x="464" y="0"/>
                </a:lnTo>
                <a:lnTo>
                  <a:pt x="578" y="143"/>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71715" name="Line 33"/>
          <p:cNvSpPr>
            <a:spLocks noChangeShapeType="1"/>
          </p:cNvSpPr>
          <p:nvPr/>
        </p:nvSpPr>
        <p:spPr bwMode="auto">
          <a:xfrm flipV="1">
            <a:off x="3425825" y="4454525"/>
            <a:ext cx="131763" cy="85725"/>
          </a:xfrm>
          <a:prstGeom prst="line">
            <a:avLst/>
          </a:prstGeom>
          <a:noFill/>
          <a:ln w="12700">
            <a:solidFill>
              <a:srgbClr val="FFFFFF"/>
            </a:solidFill>
            <a:round/>
            <a:headEnd/>
            <a:tailEnd/>
          </a:ln>
        </p:spPr>
        <p:txBody>
          <a:bodyPr/>
          <a:lstStyle/>
          <a:p>
            <a:endParaRPr lang="en-US"/>
          </a:p>
        </p:txBody>
      </p:sp>
      <p:sp>
        <p:nvSpPr>
          <p:cNvPr id="71716" name="Freeform 34"/>
          <p:cNvSpPr>
            <a:spLocks/>
          </p:cNvSpPr>
          <p:nvPr/>
        </p:nvSpPr>
        <p:spPr bwMode="auto">
          <a:xfrm>
            <a:off x="3017838" y="4067175"/>
            <a:ext cx="254000" cy="149225"/>
          </a:xfrm>
          <a:custGeom>
            <a:avLst/>
            <a:gdLst>
              <a:gd name="T0" fmla="*/ 0 w 259"/>
              <a:gd name="T1" fmla="*/ 0 h 151"/>
              <a:gd name="T2" fmla="*/ 2147483647 w 259"/>
              <a:gd name="T3" fmla="*/ 0 h 151"/>
              <a:gd name="T4" fmla="*/ 2147483647 w 259"/>
              <a:gd name="T5" fmla="*/ 2147483647 h 151"/>
              <a:gd name="T6" fmla="*/ 0 60000 65536"/>
              <a:gd name="T7" fmla="*/ 0 60000 65536"/>
              <a:gd name="T8" fmla="*/ 0 60000 65536"/>
              <a:gd name="T9" fmla="*/ 0 w 259"/>
              <a:gd name="T10" fmla="*/ 0 h 151"/>
              <a:gd name="T11" fmla="*/ 259 w 259"/>
              <a:gd name="T12" fmla="*/ 151 h 151"/>
            </a:gdLst>
            <a:ahLst/>
            <a:cxnLst>
              <a:cxn ang="T6">
                <a:pos x="T0" y="T1"/>
              </a:cxn>
              <a:cxn ang="T7">
                <a:pos x="T2" y="T3"/>
              </a:cxn>
              <a:cxn ang="T8">
                <a:pos x="T4" y="T5"/>
              </a:cxn>
            </a:cxnLst>
            <a:rect l="T9" t="T10" r="T11" b="T12"/>
            <a:pathLst>
              <a:path w="259" h="151">
                <a:moveTo>
                  <a:pt x="0" y="0"/>
                </a:moveTo>
                <a:lnTo>
                  <a:pt x="101" y="0"/>
                </a:lnTo>
                <a:lnTo>
                  <a:pt x="259" y="151"/>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71717" name="Line 35"/>
          <p:cNvSpPr>
            <a:spLocks noChangeShapeType="1"/>
          </p:cNvSpPr>
          <p:nvPr/>
        </p:nvSpPr>
        <p:spPr bwMode="auto">
          <a:xfrm>
            <a:off x="2943225" y="4538663"/>
            <a:ext cx="542925" cy="0"/>
          </a:xfrm>
          <a:prstGeom prst="line">
            <a:avLst/>
          </a:prstGeom>
          <a:noFill/>
          <a:ln w="12700">
            <a:solidFill>
              <a:srgbClr val="FFFFFF"/>
            </a:solidFill>
            <a:round/>
            <a:headEnd/>
            <a:tailEnd/>
          </a:ln>
        </p:spPr>
        <p:txBody>
          <a:bodyPr/>
          <a:lstStyle/>
          <a:p>
            <a:endParaRPr lang="en-US"/>
          </a:p>
        </p:txBody>
      </p:sp>
      <p:sp>
        <p:nvSpPr>
          <p:cNvPr id="71718" name="Freeform 36"/>
          <p:cNvSpPr>
            <a:spLocks/>
          </p:cNvSpPr>
          <p:nvPr/>
        </p:nvSpPr>
        <p:spPr bwMode="auto">
          <a:xfrm>
            <a:off x="3778250" y="3611563"/>
            <a:ext cx="225425" cy="92075"/>
          </a:xfrm>
          <a:custGeom>
            <a:avLst/>
            <a:gdLst>
              <a:gd name="T0" fmla="*/ 2147483647 w 230"/>
              <a:gd name="T1" fmla="*/ 2147483647 h 94"/>
              <a:gd name="T2" fmla="*/ 2147483647 w 230"/>
              <a:gd name="T3" fmla="*/ 0 h 94"/>
              <a:gd name="T4" fmla="*/ 0 w 230"/>
              <a:gd name="T5" fmla="*/ 0 h 94"/>
              <a:gd name="T6" fmla="*/ 0 60000 65536"/>
              <a:gd name="T7" fmla="*/ 0 60000 65536"/>
              <a:gd name="T8" fmla="*/ 0 60000 65536"/>
              <a:gd name="T9" fmla="*/ 0 w 230"/>
              <a:gd name="T10" fmla="*/ 0 h 94"/>
              <a:gd name="T11" fmla="*/ 230 w 230"/>
              <a:gd name="T12" fmla="*/ 94 h 94"/>
            </a:gdLst>
            <a:ahLst/>
            <a:cxnLst>
              <a:cxn ang="T6">
                <a:pos x="T0" y="T1"/>
              </a:cxn>
              <a:cxn ang="T7">
                <a:pos x="T2" y="T3"/>
              </a:cxn>
              <a:cxn ang="T8">
                <a:pos x="T4" y="T5"/>
              </a:cxn>
            </a:cxnLst>
            <a:rect l="T9" t="T10" r="T11" b="T12"/>
            <a:pathLst>
              <a:path w="230" h="94">
                <a:moveTo>
                  <a:pt x="230" y="94"/>
                </a:moveTo>
                <a:lnTo>
                  <a:pt x="230" y="0"/>
                </a:lnTo>
                <a:lnTo>
                  <a:pt x="0" y="0"/>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71719" name="Freeform 37"/>
          <p:cNvSpPr>
            <a:spLocks/>
          </p:cNvSpPr>
          <p:nvPr/>
        </p:nvSpPr>
        <p:spPr bwMode="auto">
          <a:xfrm>
            <a:off x="3922713" y="3681413"/>
            <a:ext cx="80962" cy="877887"/>
          </a:xfrm>
          <a:custGeom>
            <a:avLst/>
            <a:gdLst>
              <a:gd name="T0" fmla="*/ 0 w 83"/>
              <a:gd name="T1" fmla="*/ 2147483647 h 892"/>
              <a:gd name="T2" fmla="*/ 2147483647 w 83"/>
              <a:gd name="T3" fmla="*/ 2147483647 h 892"/>
              <a:gd name="T4" fmla="*/ 2147483647 w 83"/>
              <a:gd name="T5" fmla="*/ 0 h 892"/>
              <a:gd name="T6" fmla="*/ 0 60000 65536"/>
              <a:gd name="T7" fmla="*/ 0 60000 65536"/>
              <a:gd name="T8" fmla="*/ 0 60000 65536"/>
              <a:gd name="T9" fmla="*/ 0 w 83"/>
              <a:gd name="T10" fmla="*/ 0 h 892"/>
              <a:gd name="T11" fmla="*/ 83 w 83"/>
              <a:gd name="T12" fmla="*/ 892 h 892"/>
            </a:gdLst>
            <a:ahLst/>
            <a:cxnLst>
              <a:cxn ang="T6">
                <a:pos x="T0" y="T1"/>
              </a:cxn>
              <a:cxn ang="T7">
                <a:pos x="T2" y="T3"/>
              </a:cxn>
              <a:cxn ang="T8">
                <a:pos x="T4" y="T5"/>
              </a:cxn>
            </a:cxnLst>
            <a:rect l="T9" t="T10" r="T11" b="T12"/>
            <a:pathLst>
              <a:path w="83" h="892">
                <a:moveTo>
                  <a:pt x="0" y="892"/>
                </a:moveTo>
                <a:lnTo>
                  <a:pt x="83" y="892"/>
                </a:lnTo>
                <a:lnTo>
                  <a:pt x="83" y="0"/>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71720" name="Line 38"/>
          <p:cNvSpPr>
            <a:spLocks noChangeShapeType="1"/>
          </p:cNvSpPr>
          <p:nvPr/>
        </p:nvSpPr>
        <p:spPr bwMode="auto">
          <a:xfrm>
            <a:off x="3424238" y="3963988"/>
            <a:ext cx="222250" cy="119062"/>
          </a:xfrm>
          <a:prstGeom prst="line">
            <a:avLst/>
          </a:prstGeom>
          <a:noFill/>
          <a:ln w="12700">
            <a:solidFill>
              <a:srgbClr val="FFFFFF"/>
            </a:solidFill>
            <a:round/>
            <a:headEnd/>
            <a:tailEnd/>
          </a:ln>
        </p:spPr>
        <p:txBody>
          <a:bodyPr/>
          <a:lstStyle/>
          <a:p>
            <a:endParaRPr lang="en-US"/>
          </a:p>
        </p:txBody>
      </p:sp>
      <p:sp>
        <p:nvSpPr>
          <p:cNvPr id="71721" name="Freeform 39"/>
          <p:cNvSpPr>
            <a:spLocks/>
          </p:cNvSpPr>
          <p:nvPr/>
        </p:nvSpPr>
        <p:spPr bwMode="auto">
          <a:xfrm>
            <a:off x="2924175" y="3516313"/>
            <a:ext cx="801688" cy="230187"/>
          </a:xfrm>
          <a:custGeom>
            <a:avLst/>
            <a:gdLst>
              <a:gd name="T0" fmla="*/ 0 w 814"/>
              <a:gd name="T1" fmla="*/ 0 h 233"/>
              <a:gd name="T2" fmla="*/ 2147483647 w 814"/>
              <a:gd name="T3" fmla="*/ 0 h 233"/>
              <a:gd name="T4" fmla="*/ 2147483647 w 814"/>
              <a:gd name="T5" fmla="*/ 2147483647 h 233"/>
              <a:gd name="T6" fmla="*/ 0 60000 65536"/>
              <a:gd name="T7" fmla="*/ 0 60000 65536"/>
              <a:gd name="T8" fmla="*/ 0 60000 65536"/>
              <a:gd name="T9" fmla="*/ 0 w 814"/>
              <a:gd name="T10" fmla="*/ 0 h 233"/>
              <a:gd name="T11" fmla="*/ 814 w 814"/>
              <a:gd name="T12" fmla="*/ 233 h 233"/>
            </a:gdLst>
            <a:ahLst/>
            <a:cxnLst>
              <a:cxn ang="T6">
                <a:pos x="T0" y="T1"/>
              </a:cxn>
              <a:cxn ang="T7">
                <a:pos x="T2" y="T3"/>
              </a:cxn>
              <a:cxn ang="T8">
                <a:pos x="T4" y="T5"/>
              </a:cxn>
            </a:cxnLst>
            <a:rect l="T9" t="T10" r="T11" b="T12"/>
            <a:pathLst>
              <a:path w="814" h="233">
                <a:moveTo>
                  <a:pt x="0" y="0"/>
                </a:moveTo>
                <a:lnTo>
                  <a:pt x="506" y="0"/>
                </a:lnTo>
                <a:lnTo>
                  <a:pt x="814" y="233"/>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1722" name="Freeform 40"/>
          <p:cNvSpPr>
            <a:spLocks/>
          </p:cNvSpPr>
          <p:nvPr/>
        </p:nvSpPr>
        <p:spPr bwMode="auto">
          <a:xfrm>
            <a:off x="2967038" y="3962400"/>
            <a:ext cx="571500" cy="142875"/>
          </a:xfrm>
          <a:custGeom>
            <a:avLst/>
            <a:gdLst>
              <a:gd name="T0" fmla="*/ 0 w 581"/>
              <a:gd name="T1" fmla="*/ 0 h 145"/>
              <a:gd name="T2" fmla="*/ 2147483647 w 581"/>
              <a:gd name="T3" fmla="*/ 0 h 145"/>
              <a:gd name="T4" fmla="*/ 2147483647 w 581"/>
              <a:gd name="T5" fmla="*/ 2147483647 h 145"/>
              <a:gd name="T6" fmla="*/ 0 60000 65536"/>
              <a:gd name="T7" fmla="*/ 0 60000 65536"/>
              <a:gd name="T8" fmla="*/ 0 60000 65536"/>
              <a:gd name="T9" fmla="*/ 0 w 581"/>
              <a:gd name="T10" fmla="*/ 0 h 145"/>
              <a:gd name="T11" fmla="*/ 581 w 581"/>
              <a:gd name="T12" fmla="*/ 145 h 145"/>
            </a:gdLst>
            <a:ahLst/>
            <a:cxnLst>
              <a:cxn ang="T6">
                <a:pos x="T0" y="T1"/>
              </a:cxn>
              <a:cxn ang="T7">
                <a:pos x="T2" y="T3"/>
              </a:cxn>
              <a:cxn ang="T8">
                <a:pos x="T4" y="T5"/>
              </a:cxn>
            </a:cxnLst>
            <a:rect l="T9" t="T10" r="T11" b="T12"/>
            <a:pathLst>
              <a:path w="581" h="145">
                <a:moveTo>
                  <a:pt x="0" y="0"/>
                </a:moveTo>
                <a:lnTo>
                  <a:pt x="465" y="0"/>
                </a:lnTo>
                <a:lnTo>
                  <a:pt x="581" y="145"/>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1723" name="Line 41"/>
          <p:cNvSpPr>
            <a:spLocks noChangeShapeType="1"/>
          </p:cNvSpPr>
          <p:nvPr/>
        </p:nvSpPr>
        <p:spPr bwMode="auto">
          <a:xfrm flipV="1">
            <a:off x="3422650" y="4454525"/>
            <a:ext cx="131763" cy="85725"/>
          </a:xfrm>
          <a:prstGeom prst="line">
            <a:avLst/>
          </a:prstGeom>
          <a:noFill/>
          <a:ln w="7938">
            <a:solidFill>
              <a:srgbClr val="000000"/>
            </a:solidFill>
            <a:round/>
            <a:headEnd/>
            <a:tailEnd/>
          </a:ln>
        </p:spPr>
        <p:txBody>
          <a:bodyPr/>
          <a:lstStyle/>
          <a:p>
            <a:endParaRPr lang="en-US"/>
          </a:p>
        </p:txBody>
      </p:sp>
      <p:sp>
        <p:nvSpPr>
          <p:cNvPr id="71724" name="Freeform 42"/>
          <p:cNvSpPr>
            <a:spLocks/>
          </p:cNvSpPr>
          <p:nvPr/>
        </p:nvSpPr>
        <p:spPr bwMode="auto">
          <a:xfrm>
            <a:off x="3011488" y="4067175"/>
            <a:ext cx="258762" cy="149225"/>
          </a:xfrm>
          <a:custGeom>
            <a:avLst/>
            <a:gdLst>
              <a:gd name="T0" fmla="*/ 0 w 262"/>
              <a:gd name="T1" fmla="*/ 0 h 151"/>
              <a:gd name="T2" fmla="*/ 2147483647 w 262"/>
              <a:gd name="T3" fmla="*/ 0 h 151"/>
              <a:gd name="T4" fmla="*/ 2147483647 w 262"/>
              <a:gd name="T5" fmla="*/ 2147483647 h 151"/>
              <a:gd name="T6" fmla="*/ 0 60000 65536"/>
              <a:gd name="T7" fmla="*/ 0 60000 65536"/>
              <a:gd name="T8" fmla="*/ 0 60000 65536"/>
              <a:gd name="T9" fmla="*/ 0 w 262"/>
              <a:gd name="T10" fmla="*/ 0 h 151"/>
              <a:gd name="T11" fmla="*/ 262 w 262"/>
              <a:gd name="T12" fmla="*/ 151 h 151"/>
            </a:gdLst>
            <a:ahLst/>
            <a:cxnLst>
              <a:cxn ang="T6">
                <a:pos x="T0" y="T1"/>
              </a:cxn>
              <a:cxn ang="T7">
                <a:pos x="T2" y="T3"/>
              </a:cxn>
              <a:cxn ang="T8">
                <a:pos x="T4" y="T5"/>
              </a:cxn>
            </a:cxnLst>
            <a:rect l="T9" t="T10" r="T11" b="T12"/>
            <a:pathLst>
              <a:path w="262" h="151">
                <a:moveTo>
                  <a:pt x="0" y="0"/>
                </a:moveTo>
                <a:lnTo>
                  <a:pt x="106" y="0"/>
                </a:lnTo>
                <a:lnTo>
                  <a:pt x="262" y="151"/>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1725" name="Line 43"/>
          <p:cNvSpPr>
            <a:spLocks noChangeShapeType="1"/>
          </p:cNvSpPr>
          <p:nvPr/>
        </p:nvSpPr>
        <p:spPr bwMode="auto">
          <a:xfrm>
            <a:off x="3114675" y="4067175"/>
            <a:ext cx="57150" cy="192088"/>
          </a:xfrm>
          <a:prstGeom prst="line">
            <a:avLst/>
          </a:prstGeom>
          <a:noFill/>
          <a:ln w="12700">
            <a:solidFill>
              <a:srgbClr val="FFFFFF"/>
            </a:solidFill>
            <a:round/>
            <a:headEnd/>
            <a:tailEnd/>
          </a:ln>
        </p:spPr>
        <p:txBody>
          <a:bodyPr/>
          <a:lstStyle/>
          <a:p>
            <a:endParaRPr lang="en-US"/>
          </a:p>
        </p:txBody>
      </p:sp>
      <p:sp>
        <p:nvSpPr>
          <p:cNvPr id="71726" name="Line 44"/>
          <p:cNvSpPr>
            <a:spLocks noChangeShapeType="1"/>
          </p:cNvSpPr>
          <p:nvPr/>
        </p:nvSpPr>
        <p:spPr bwMode="auto">
          <a:xfrm>
            <a:off x="3116263" y="4067175"/>
            <a:ext cx="55562" cy="192088"/>
          </a:xfrm>
          <a:prstGeom prst="line">
            <a:avLst/>
          </a:prstGeom>
          <a:noFill/>
          <a:ln w="7938">
            <a:solidFill>
              <a:srgbClr val="000000"/>
            </a:solidFill>
            <a:round/>
            <a:headEnd/>
            <a:tailEnd/>
          </a:ln>
        </p:spPr>
        <p:txBody>
          <a:bodyPr/>
          <a:lstStyle/>
          <a:p>
            <a:endParaRPr lang="en-US"/>
          </a:p>
        </p:txBody>
      </p:sp>
      <p:sp>
        <p:nvSpPr>
          <p:cNvPr id="71727" name="Line 45"/>
          <p:cNvSpPr>
            <a:spLocks noChangeShapeType="1"/>
          </p:cNvSpPr>
          <p:nvPr/>
        </p:nvSpPr>
        <p:spPr bwMode="auto">
          <a:xfrm>
            <a:off x="2940050" y="4538663"/>
            <a:ext cx="541338" cy="1587"/>
          </a:xfrm>
          <a:prstGeom prst="line">
            <a:avLst/>
          </a:prstGeom>
          <a:noFill/>
          <a:ln w="7938">
            <a:solidFill>
              <a:srgbClr val="000000"/>
            </a:solidFill>
            <a:round/>
            <a:headEnd/>
            <a:tailEnd/>
          </a:ln>
        </p:spPr>
        <p:txBody>
          <a:bodyPr/>
          <a:lstStyle/>
          <a:p>
            <a:endParaRPr lang="en-US"/>
          </a:p>
        </p:txBody>
      </p:sp>
      <p:sp>
        <p:nvSpPr>
          <p:cNvPr id="71728" name="Freeform 46"/>
          <p:cNvSpPr>
            <a:spLocks/>
          </p:cNvSpPr>
          <p:nvPr/>
        </p:nvSpPr>
        <p:spPr bwMode="auto">
          <a:xfrm>
            <a:off x="3775075" y="3611563"/>
            <a:ext cx="227013" cy="92075"/>
          </a:xfrm>
          <a:custGeom>
            <a:avLst/>
            <a:gdLst>
              <a:gd name="T0" fmla="*/ 2147483647 w 231"/>
              <a:gd name="T1" fmla="*/ 2147483647 h 94"/>
              <a:gd name="T2" fmla="*/ 2147483647 w 231"/>
              <a:gd name="T3" fmla="*/ 0 h 94"/>
              <a:gd name="T4" fmla="*/ 0 w 231"/>
              <a:gd name="T5" fmla="*/ 0 h 94"/>
              <a:gd name="T6" fmla="*/ 0 60000 65536"/>
              <a:gd name="T7" fmla="*/ 0 60000 65536"/>
              <a:gd name="T8" fmla="*/ 0 60000 65536"/>
              <a:gd name="T9" fmla="*/ 0 w 231"/>
              <a:gd name="T10" fmla="*/ 0 h 94"/>
              <a:gd name="T11" fmla="*/ 231 w 231"/>
              <a:gd name="T12" fmla="*/ 94 h 94"/>
            </a:gdLst>
            <a:ahLst/>
            <a:cxnLst>
              <a:cxn ang="T6">
                <a:pos x="T0" y="T1"/>
              </a:cxn>
              <a:cxn ang="T7">
                <a:pos x="T2" y="T3"/>
              </a:cxn>
              <a:cxn ang="T8">
                <a:pos x="T4" y="T5"/>
              </a:cxn>
            </a:cxnLst>
            <a:rect l="T9" t="T10" r="T11" b="T12"/>
            <a:pathLst>
              <a:path w="231" h="94">
                <a:moveTo>
                  <a:pt x="231" y="94"/>
                </a:moveTo>
                <a:lnTo>
                  <a:pt x="231" y="0"/>
                </a:lnTo>
                <a:lnTo>
                  <a:pt x="0"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1729" name="Freeform 47"/>
          <p:cNvSpPr>
            <a:spLocks/>
          </p:cNvSpPr>
          <p:nvPr/>
        </p:nvSpPr>
        <p:spPr bwMode="auto">
          <a:xfrm>
            <a:off x="3924300" y="3675063"/>
            <a:ext cx="79375" cy="881062"/>
          </a:xfrm>
          <a:custGeom>
            <a:avLst/>
            <a:gdLst>
              <a:gd name="T0" fmla="*/ 0 w 82"/>
              <a:gd name="T1" fmla="*/ 2147483647 h 894"/>
              <a:gd name="T2" fmla="*/ 2147483647 w 82"/>
              <a:gd name="T3" fmla="*/ 2147483647 h 894"/>
              <a:gd name="T4" fmla="*/ 2147483647 w 82"/>
              <a:gd name="T5" fmla="*/ 0 h 894"/>
              <a:gd name="T6" fmla="*/ 0 60000 65536"/>
              <a:gd name="T7" fmla="*/ 0 60000 65536"/>
              <a:gd name="T8" fmla="*/ 0 60000 65536"/>
              <a:gd name="T9" fmla="*/ 0 w 82"/>
              <a:gd name="T10" fmla="*/ 0 h 894"/>
              <a:gd name="T11" fmla="*/ 82 w 82"/>
              <a:gd name="T12" fmla="*/ 894 h 894"/>
            </a:gdLst>
            <a:ahLst/>
            <a:cxnLst>
              <a:cxn ang="T6">
                <a:pos x="T0" y="T1"/>
              </a:cxn>
              <a:cxn ang="T7">
                <a:pos x="T2" y="T3"/>
              </a:cxn>
              <a:cxn ang="T8">
                <a:pos x="T4" y="T5"/>
              </a:cxn>
            </a:cxnLst>
            <a:rect l="T9" t="T10" r="T11" b="T12"/>
            <a:pathLst>
              <a:path w="82" h="894">
                <a:moveTo>
                  <a:pt x="0" y="894"/>
                </a:moveTo>
                <a:lnTo>
                  <a:pt x="82" y="894"/>
                </a:lnTo>
                <a:lnTo>
                  <a:pt x="82"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1730" name="Line 48"/>
          <p:cNvSpPr>
            <a:spLocks noChangeShapeType="1"/>
          </p:cNvSpPr>
          <p:nvPr/>
        </p:nvSpPr>
        <p:spPr bwMode="auto">
          <a:xfrm>
            <a:off x="3424238" y="3963988"/>
            <a:ext cx="227012" cy="119062"/>
          </a:xfrm>
          <a:prstGeom prst="line">
            <a:avLst/>
          </a:prstGeom>
          <a:noFill/>
          <a:ln w="7938">
            <a:solidFill>
              <a:srgbClr val="000000"/>
            </a:solidFill>
            <a:round/>
            <a:headEnd/>
            <a:tailEnd/>
          </a:ln>
        </p:spPr>
        <p:txBody>
          <a:bodyPr/>
          <a:lstStyle/>
          <a:p>
            <a:endParaRPr lang="en-US"/>
          </a:p>
        </p:txBody>
      </p:sp>
      <p:sp>
        <p:nvSpPr>
          <p:cNvPr id="71731" name="Line 49"/>
          <p:cNvSpPr>
            <a:spLocks noChangeShapeType="1"/>
          </p:cNvSpPr>
          <p:nvPr/>
        </p:nvSpPr>
        <p:spPr bwMode="auto">
          <a:xfrm flipH="1">
            <a:off x="4003675" y="4098925"/>
            <a:ext cx="90488" cy="1588"/>
          </a:xfrm>
          <a:prstGeom prst="line">
            <a:avLst/>
          </a:prstGeom>
          <a:noFill/>
          <a:ln w="12700">
            <a:solidFill>
              <a:srgbClr val="FFFFFF"/>
            </a:solidFill>
            <a:round/>
            <a:headEnd/>
            <a:tailEnd/>
          </a:ln>
        </p:spPr>
        <p:txBody>
          <a:bodyPr/>
          <a:lstStyle/>
          <a:p>
            <a:endParaRPr lang="en-US"/>
          </a:p>
        </p:txBody>
      </p:sp>
      <p:sp>
        <p:nvSpPr>
          <p:cNvPr id="71732" name="Line 50"/>
          <p:cNvSpPr>
            <a:spLocks noChangeShapeType="1"/>
          </p:cNvSpPr>
          <p:nvPr/>
        </p:nvSpPr>
        <p:spPr bwMode="auto">
          <a:xfrm flipH="1">
            <a:off x="4003675" y="4100513"/>
            <a:ext cx="88900" cy="1587"/>
          </a:xfrm>
          <a:prstGeom prst="line">
            <a:avLst/>
          </a:prstGeom>
          <a:noFill/>
          <a:ln w="7938">
            <a:solidFill>
              <a:srgbClr val="000000"/>
            </a:solidFill>
            <a:round/>
            <a:headEnd/>
            <a:tailEnd/>
          </a:ln>
        </p:spPr>
        <p:txBody>
          <a:bodyPr/>
          <a:lstStyle/>
          <a:p>
            <a:endParaRPr lang="en-US"/>
          </a:p>
        </p:txBody>
      </p:sp>
      <p:sp>
        <p:nvSpPr>
          <p:cNvPr id="71733" name="Text Box 51"/>
          <p:cNvSpPr txBox="1">
            <a:spLocks noChangeArrowheads="1"/>
          </p:cNvSpPr>
          <p:nvPr/>
        </p:nvSpPr>
        <p:spPr bwMode="auto">
          <a:xfrm>
            <a:off x="4929188" y="1700213"/>
            <a:ext cx="711200" cy="184150"/>
          </a:xfrm>
          <a:prstGeom prst="rect">
            <a:avLst/>
          </a:prstGeom>
          <a:noFill/>
          <a:ln w="9525">
            <a:noFill/>
            <a:miter lim="800000"/>
            <a:headEnd/>
            <a:tailEnd/>
          </a:ln>
        </p:spPr>
        <p:txBody>
          <a:bodyPr wrap="none" lIns="0" tIns="0" bIns="0">
            <a:spAutoFit/>
          </a:bodyPr>
          <a:lstStyle/>
          <a:p>
            <a:r>
              <a:rPr lang="en-US" sz="600" b="1"/>
              <a:t>Crista ampullaris</a:t>
            </a:r>
          </a:p>
          <a:p>
            <a:r>
              <a:rPr lang="en-US" sz="600" b="1"/>
              <a:t>and cupula</a:t>
            </a:r>
          </a:p>
        </p:txBody>
      </p:sp>
      <p:sp>
        <p:nvSpPr>
          <p:cNvPr id="71734" name="Text Box 52"/>
          <p:cNvSpPr txBox="1">
            <a:spLocks noChangeArrowheads="1"/>
          </p:cNvSpPr>
          <p:nvPr/>
        </p:nvSpPr>
        <p:spPr bwMode="auto">
          <a:xfrm>
            <a:off x="2581275" y="4008438"/>
            <a:ext cx="495300" cy="184150"/>
          </a:xfrm>
          <a:prstGeom prst="rect">
            <a:avLst/>
          </a:prstGeom>
          <a:noFill/>
          <a:ln w="9525">
            <a:noFill/>
            <a:miter lim="800000"/>
            <a:headEnd/>
            <a:tailEnd/>
          </a:ln>
        </p:spPr>
        <p:txBody>
          <a:bodyPr wrap="none" lIns="0" tIns="0" bIns="0">
            <a:spAutoFit/>
          </a:bodyPr>
          <a:lstStyle/>
          <a:p>
            <a:r>
              <a:rPr lang="en-US" sz="600" b="1"/>
              <a:t>Supporting</a:t>
            </a:r>
          </a:p>
          <a:p>
            <a:r>
              <a:rPr lang="en-US" sz="600" b="1"/>
              <a:t>cells</a:t>
            </a:r>
          </a:p>
        </p:txBody>
      </p:sp>
      <p:sp>
        <p:nvSpPr>
          <p:cNvPr id="71735" name="Text Box 53"/>
          <p:cNvSpPr txBox="1">
            <a:spLocks noChangeArrowheads="1"/>
          </p:cNvSpPr>
          <p:nvPr/>
        </p:nvSpPr>
        <p:spPr bwMode="auto">
          <a:xfrm>
            <a:off x="2603500" y="4473575"/>
            <a:ext cx="525463" cy="184150"/>
          </a:xfrm>
          <a:prstGeom prst="rect">
            <a:avLst/>
          </a:prstGeom>
          <a:noFill/>
          <a:ln w="9525">
            <a:noFill/>
            <a:miter lim="800000"/>
            <a:headEnd/>
            <a:tailEnd/>
          </a:ln>
        </p:spPr>
        <p:txBody>
          <a:bodyPr wrap="none" lIns="0" tIns="0" bIns="0">
            <a:spAutoFit/>
          </a:bodyPr>
          <a:lstStyle/>
          <a:p>
            <a:r>
              <a:rPr lang="en-US" sz="600" b="1"/>
              <a:t>Sensory</a:t>
            </a:r>
          </a:p>
          <a:p>
            <a:r>
              <a:rPr lang="en-US" sz="600" b="1"/>
              <a:t>nerve fibers</a:t>
            </a:r>
          </a:p>
        </p:txBody>
      </p:sp>
      <p:sp>
        <p:nvSpPr>
          <p:cNvPr id="71736" name="Text Box 54"/>
          <p:cNvSpPr txBox="1">
            <a:spLocks noChangeArrowheads="1"/>
          </p:cNvSpPr>
          <p:nvPr/>
        </p:nvSpPr>
        <p:spPr bwMode="auto">
          <a:xfrm>
            <a:off x="4110038" y="4062413"/>
            <a:ext cx="473075" cy="184150"/>
          </a:xfrm>
          <a:prstGeom prst="rect">
            <a:avLst/>
          </a:prstGeom>
          <a:noFill/>
          <a:ln w="9525">
            <a:noFill/>
            <a:miter lim="800000"/>
            <a:headEnd/>
            <a:tailEnd/>
          </a:ln>
        </p:spPr>
        <p:txBody>
          <a:bodyPr wrap="none" lIns="0" tIns="0" bIns="0">
            <a:spAutoFit/>
          </a:bodyPr>
          <a:lstStyle/>
          <a:p>
            <a:r>
              <a:rPr lang="en-US" sz="600" b="1"/>
              <a:t>Crista</a:t>
            </a:r>
          </a:p>
          <a:p>
            <a:r>
              <a:rPr lang="en-US" sz="600" b="1"/>
              <a:t>ampullaris</a:t>
            </a:r>
          </a:p>
        </p:txBody>
      </p:sp>
      <p:sp>
        <p:nvSpPr>
          <p:cNvPr id="71737" name="Text Box 16"/>
          <p:cNvSpPr txBox="1">
            <a:spLocks noChangeArrowheads="1"/>
          </p:cNvSpPr>
          <p:nvPr/>
        </p:nvSpPr>
        <p:spPr bwMode="auto">
          <a:xfrm>
            <a:off x="5329238" y="4265613"/>
            <a:ext cx="2740025" cy="427037"/>
          </a:xfrm>
          <a:prstGeom prst="rect">
            <a:avLst/>
          </a:prstGeom>
          <a:noFill/>
          <a:ln w="9525" algn="ctr">
            <a:noFill/>
            <a:miter lim="800000"/>
            <a:headEnd/>
            <a:tailEnd/>
          </a:ln>
        </p:spPr>
        <p:txBody>
          <a:bodyPr>
            <a:spAutoFit/>
          </a:bodyPr>
          <a:lstStyle/>
          <a:p>
            <a:pPr>
              <a:spcBef>
                <a:spcPct val="50000"/>
              </a:spcBef>
            </a:pPr>
            <a:r>
              <a:rPr lang="en-US" sz="2200"/>
              <a:t>Figure 16.20 a-b</a:t>
            </a:r>
          </a:p>
        </p:txBody>
      </p:sp>
      <p:sp>
        <p:nvSpPr>
          <p:cNvPr id="71738" name="TextBox 24"/>
          <p:cNvSpPr txBox="1">
            <a:spLocks noChangeArrowheads="1"/>
          </p:cNvSpPr>
          <p:nvPr/>
        </p:nvSpPr>
        <p:spPr bwMode="auto">
          <a:xfrm>
            <a:off x="2546350" y="985838"/>
            <a:ext cx="4033838" cy="184150"/>
          </a:xfrm>
          <a:prstGeom prst="rect">
            <a:avLst/>
          </a:prstGeom>
          <a:noFill/>
          <a:ln w="9525">
            <a:noFill/>
            <a:miter lim="800000"/>
            <a:headEnd/>
            <a:tailEnd/>
          </a:ln>
        </p:spPr>
        <p:txBody>
          <a:bodyPr>
            <a:spAutoFit/>
          </a:bodyPr>
          <a:lstStyle/>
          <a:p>
            <a:pPr algn="ctr"/>
            <a:r>
              <a:rPr lang="en-US" sz="600">
                <a:cs typeface="Arial" pitchFamily="34" charset="0"/>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1"/>
          </p:nvPr>
        </p:nvSpPr>
        <p:spPr>
          <a:noFill/>
        </p:spPr>
        <p:txBody>
          <a:bodyPr/>
          <a:lstStyle/>
          <a:p>
            <a:r>
              <a:rPr lang="en-US" smtClean="0">
                <a:latin typeface="Arial" pitchFamily="34" charset="0"/>
              </a:rPr>
              <a:t>16-</a:t>
            </a:r>
            <a:fld id="{C4A8E13B-4822-4491-9C22-7FE0C64724D8}" type="slidenum">
              <a:rPr lang="en-US" smtClean="0">
                <a:latin typeface="Arial" pitchFamily="34" charset="0"/>
              </a:rPr>
              <a:pPr/>
              <a:t>69</a:t>
            </a:fld>
            <a:endParaRPr lang="en-US" smtClean="0">
              <a:latin typeface="Arial" pitchFamily="34" charset="0"/>
            </a:endParaRPr>
          </a:p>
        </p:txBody>
      </p:sp>
      <p:sp>
        <p:nvSpPr>
          <p:cNvPr id="72707" name="Rectangle 2"/>
          <p:cNvSpPr>
            <a:spLocks noGrp="1" noChangeArrowheads="1"/>
          </p:cNvSpPr>
          <p:nvPr>
            <p:ph type="title"/>
          </p:nvPr>
        </p:nvSpPr>
        <p:spPr/>
        <p:txBody>
          <a:bodyPr/>
          <a:lstStyle/>
          <a:p>
            <a:pPr eaLnBrk="1" hangingPunct="1"/>
            <a:r>
              <a:rPr lang="en-US" smtClean="0"/>
              <a:t>Crista Ampullaris - Head Rotation</a:t>
            </a:r>
          </a:p>
        </p:txBody>
      </p:sp>
      <p:sp>
        <p:nvSpPr>
          <p:cNvPr id="72708" name="Rectangle 3"/>
          <p:cNvSpPr>
            <a:spLocks noGrp="1" noChangeArrowheads="1"/>
          </p:cNvSpPr>
          <p:nvPr>
            <p:ph type="body" idx="1"/>
          </p:nvPr>
        </p:nvSpPr>
        <p:spPr>
          <a:xfrm>
            <a:off x="650875" y="6002338"/>
            <a:ext cx="8147050" cy="760412"/>
          </a:xfrm>
        </p:spPr>
        <p:txBody>
          <a:bodyPr/>
          <a:lstStyle/>
          <a:p>
            <a:pPr eaLnBrk="1" hangingPunct="1">
              <a:lnSpc>
                <a:spcPct val="90000"/>
              </a:lnSpc>
            </a:pPr>
            <a:r>
              <a:rPr lang="en-US" sz="2400" b="0" smtClean="0"/>
              <a:t>as head turns, endolymph lags behind, pushes cupula, stimulates hair cells</a:t>
            </a:r>
          </a:p>
        </p:txBody>
      </p:sp>
      <p:pic>
        <p:nvPicPr>
          <p:cNvPr id="72709" name="Picture 3" descr="sal25693_16_20"/>
          <p:cNvPicPr>
            <a:picLocks noChangeAspect="1" noChangeArrowheads="1"/>
          </p:cNvPicPr>
          <p:nvPr/>
        </p:nvPicPr>
        <p:blipFill>
          <a:blip r:embed="rId2" cstate="print"/>
          <a:srcRect/>
          <a:stretch>
            <a:fillRect/>
          </a:stretch>
        </p:blipFill>
        <p:spPr bwMode="auto">
          <a:xfrm>
            <a:off x="1766888" y="1211263"/>
            <a:ext cx="5554662" cy="4841875"/>
          </a:xfrm>
          <a:prstGeom prst="rect">
            <a:avLst/>
          </a:prstGeom>
          <a:noFill/>
          <a:ln w="9525">
            <a:noFill/>
            <a:miter lim="800000"/>
            <a:headEnd/>
            <a:tailEnd/>
          </a:ln>
        </p:spPr>
      </p:pic>
      <p:sp>
        <p:nvSpPr>
          <p:cNvPr id="72710" name="Rectangle 5"/>
          <p:cNvSpPr>
            <a:spLocks noChangeArrowheads="1"/>
          </p:cNvSpPr>
          <p:nvPr/>
        </p:nvSpPr>
        <p:spPr bwMode="auto">
          <a:xfrm>
            <a:off x="1928813" y="4049713"/>
            <a:ext cx="257175" cy="92075"/>
          </a:xfrm>
          <a:prstGeom prst="rect">
            <a:avLst/>
          </a:prstGeom>
          <a:noFill/>
          <a:ln w="9525">
            <a:noFill/>
            <a:miter lim="800000"/>
            <a:headEnd/>
            <a:tailEnd/>
          </a:ln>
        </p:spPr>
        <p:txBody>
          <a:bodyPr wrap="none" lIns="0" tIns="0" rIns="0" bIns="0">
            <a:spAutoFit/>
          </a:bodyPr>
          <a:lstStyle/>
          <a:p>
            <a:r>
              <a:rPr lang="en-US" sz="600" b="1">
                <a:solidFill>
                  <a:srgbClr val="000000"/>
                </a:solidFill>
              </a:rPr>
              <a:t>Cupula</a:t>
            </a:r>
            <a:endParaRPr lang="en-US" sz="600" b="1"/>
          </a:p>
        </p:txBody>
      </p:sp>
      <p:sp>
        <p:nvSpPr>
          <p:cNvPr id="72711" name="Rectangle 6"/>
          <p:cNvSpPr>
            <a:spLocks noChangeArrowheads="1"/>
          </p:cNvSpPr>
          <p:nvPr/>
        </p:nvSpPr>
        <p:spPr bwMode="auto">
          <a:xfrm>
            <a:off x="2078038" y="4484688"/>
            <a:ext cx="412750" cy="92075"/>
          </a:xfrm>
          <a:prstGeom prst="rect">
            <a:avLst/>
          </a:prstGeom>
          <a:noFill/>
          <a:ln w="9525">
            <a:noFill/>
            <a:miter lim="800000"/>
            <a:headEnd/>
            <a:tailEnd/>
          </a:ln>
        </p:spPr>
        <p:txBody>
          <a:bodyPr wrap="none" lIns="0" tIns="0" rIns="0" bIns="0">
            <a:spAutoFit/>
          </a:bodyPr>
          <a:lstStyle/>
          <a:p>
            <a:r>
              <a:rPr lang="en-US" sz="600" b="1">
                <a:solidFill>
                  <a:srgbClr val="000000"/>
                </a:solidFill>
              </a:rPr>
              <a:t>Endolymph</a:t>
            </a:r>
            <a:endParaRPr lang="en-US" sz="600" b="1"/>
          </a:p>
        </p:txBody>
      </p:sp>
      <p:sp>
        <p:nvSpPr>
          <p:cNvPr id="72712" name="Rectangle 7"/>
          <p:cNvSpPr>
            <a:spLocks noChangeArrowheads="1"/>
          </p:cNvSpPr>
          <p:nvPr/>
        </p:nvSpPr>
        <p:spPr bwMode="auto">
          <a:xfrm>
            <a:off x="1895475" y="4608513"/>
            <a:ext cx="339725" cy="92075"/>
          </a:xfrm>
          <a:prstGeom prst="rect">
            <a:avLst/>
          </a:prstGeom>
          <a:noFill/>
          <a:ln w="9525">
            <a:noFill/>
            <a:miter lim="800000"/>
            <a:headEnd/>
            <a:tailEnd/>
          </a:ln>
        </p:spPr>
        <p:txBody>
          <a:bodyPr wrap="none" lIns="0" tIns="0" rIns="0" bIns="0">
            <a:spAutoFit/>
          </a:bodyPr>
          <a:lstStyle/>
          <a:p>
            <a:r>
              <a:rPr lang="en-US" sz="600" b="1">
                <a:solidFill>
                  <a:srgbClr val="000000"/>
                </a:solidFill>
              </a:rPr>
              <a:t>Hair cells</a:t>
            </a:r>
            <a:endParaRPr lang="en-US" sz="600" b="1"/>
          </a:p>
        </p:txBody>
      </p:sp>
      <p:sp>
        <p:nvSpPr>
          <p:cNvPr id="72713" name="Rectangle 8"/>
          <p:cNvSpPr>
            <a:spLocks noChangeArrowheads="1"/>
          </p:cNvSpPr>
          <p:nvPr/>
        </p:nvSpPr>
        <p:spPr bwMode="auto">
          <a:xfrm>
            <a:off x="2649538" y="1339850"/>
            <a:ext cx="708025" cy="92075"/>
          </a:xfrm>
          <a:prstGeom prst="rect">
            <a:avLst/>
          </a:prstGeom>
          <a:noFill/>
          <a:ln w="9525">
            <a:noFill/>
            <a:miter lim="800000"/>
            <a:headEnd/>
            <a:tailEnd/>
          </a:ln>
        </p:spPr>
        <p:txBody>
          <a:bodyPr wrap="none" lIns="0" tIns="0" rIns="0" bIns="0">
            <a:spAutoFit/>
          </a:bodyPr>
          <a:lstStyle/>
          <a:p>
            <a:r>
              <a:rPr lang="en-US" sz="600" b="1">
                <a:solidFill>
                  <a:srgbClr val="000000"/>
                </a:solidFill>
              </a:rPr>
              <a:t>Semicircular ducts:</a:t>
            </a:r>
            <a:endParaRPr lang="en-US" sz="600" b="1"/>
          </a:p>
        </p:txBody>
      </p:sp>
      <p:sp>
        <p:nvSpPr>
          <p:cNvPr id="72714" name="Rectangle 9"/>
          <p:cNvSpPr>
            <a:spLocks noChangeArrowheads="1"/>
          </p:cNvSpPr>
          <p:nvPr/>
        </p:nvSpPr>
        <p:spPr bwMode="auto">
          <a:xfrm>
            <a:off x="2722563" y="1463675"/>
            <a:ext cx="296862" cy="92075"/>
          </a:xfrm>
          <a:prstGeom prst="rect">
            <a:avLst/>
          </a:prstGeom>
          <a:noFill/>
          <a:ln w="9525">
            <a:noFill/>
            <a:miter lim="800000"/>
            <a:headEnd/>
            <a:tailEnd/>
          </a:ln>
        </p:spPr>
        <p:txBody>
          <a:bodyPr wrap="none" lIns="0" tIns="0" rIns="0" bIns="0">
            <a:spAutoFit/>
          </a:bodyPr>
          <a:lstStyle/>
          <a:p>
            <a:r>
              <a:rPr lang="en-US" sz="600" b="1">
                <a:solidFill>
                  <a:srgbClr val="000000"/>
                </a:solidFill>
              </a:rPr>
              <a:t>Anterior</a:t>
            </a:r>
            <a:endParaRPr lang="en-US" sz="600" b="1"/>
          </a:p>
        </p:txBody>
      </p:sp>
      <p:sp>
        <p:nvSpPr>
          <p:cNvPr id="72715" name="Rectangle 10"/>
          <p:cNvSpPr>
            <a:spLocks noChangeArrowheads="1"/>
          </p:cNvSpPr>
          <p:nvPr/>
        </p:nvSpPr>
        <p:spPr bwMode="auto">
          <a:xfrm>
            <a:off x="2722563" y="1589088"/>
            <a:ext cx="334962" cy="92075"/>
          </a:xfrm>
          <a:prstGeom prst="rect">
            <a:avLst/>
          </a:prstGeom>
          <a:noFill/>
          <a:ln w="9525">
            <a:noFill/>
            <a:miter lim="800000"/>
            <a:headEnd/>
            <a:tailEnd/>
          </a:ln>
        </p:spPr>
        <p:txBody>
          <a:bodyPr wrap="none" lIns="0" tIns="0" rIns="0" bIns="0">
            <a:spAutoFit/>
          </a:bodyPr>
          <a:lstStyle/>
          <a:p>
            <a:r>
              <a:rPr lang="en-US" sz="600" b="1">
                <a:solidFill>
                  <a:srgbClr val="000000"/>
                </a:solidFill>
              </a:rPr>
              <a:t>Posterior</a:t>
            </a:r>
            <a:endParaRPr lang="en-US" sz="600" b="1"/>
          </a:p>
        </p:txBody>
      </p:sp>
      <p:sp>
        <p:nvSpPr>
          <p:cNvPr id="72716" name="Rectangle 11"/>
          <p:cNvSpPr>
            <a:spLocks noChangeArrowheads="1"/>
          </p:cNvSpPr>
          <p:nvPr/>
        </p:nvSpPr>
        <p:spPr bwMode="auto">
          <a:xfrm>
            <a:off x="2722563" y="1711325"/>
            <a:ext cx="250825" cy="92075"/>
          </a:xfrm>
          <a:prstGeom prst="rect">
            <a:avLst/>
          </a:prstGeom>
          <a:noFill/>
          <a:ln w="9525">
            <a:noFill/>
            <a:miter lim="800000"/>
            <a:headEnd/>
            <a:tailEnd/>
          </a:ln>
        </p:spPr>
        <p:txBody>
          <a:bodyPr wrap="none" lIns="0" tIns="0" rIns="0" bIns="0">
            <a:spAutoFit/>
          </a:bodyPr>
          <a:lstStyle/>
          <a:p>
            <a:r>
              <a:rPr lang="en-US" sz="600" b="1">
                <a:solidFill>
                  <a:srgbClr val="000000"/>
                </a:solidFill>
              </a:rPr>
              <a:t>Lateral</a:t>
            </a:r>
            <a:endParaRPr lang="en-US" sz="600" b="1"/>
          </a:p>
        </p:txBody>
      </p:sp>
      <p:sp>
        <p:nvSpPr>
          <p:cNvPr id="72717" name="Rectangle 12"/>
          <p:cNvSpPr>
            <a:spLocks noChangeArrowheads="1"/>
          </p:cNvSpPr>
          <p:nvPr/>
        </p:nvSpPr>
        <p:spPr bwMode="auto">
          <a:xfrm>
            <a:off x="2728913" y="2111375"/>
            <a:ext cx="342900" cy="92075"/>
          </a:xfrm>
          <a:prstGeom prst="rect">
            <a:avLst/>
          </a:prstGeom>
          <a:noFill/>
          <a:ln w="9525">
            <a:noFill/>
            <a:miter lim="800000"/>
            <a:headEnd/>
            <a:tailEnd/>
          </a:ln>
        </p:spPr>
        <p:txBody>
          <a:bodyPr wrap="none" lIns="0" tIns="0" rIns="0" bIns="0">
            <a:spAutoFit/>
          </a:bodyPr>
          <a:lstStyle/>
          <a:p>
            <a:r>
              <a:rPr lang="en-US" sz="600" b="1">
                <a:solidFill>
                  <a:srgbClr val="000000"/>
                </a:solidFill>
              </a:rPr>
              <a:t>Ampullae</a:t>
            </a:r>
            <a:endParaRPr lang="en-US" sz="600" b="1"/>
          </a:p>
        </p:txBody>
      </p:sp>
      <p:sp>
        <p:nvSpPr>
          <p:cNvPr id="72718" name="Rectangle 13"/>
          <p:cNvSpPr>
            <a:spLocks noChangeArrowheads="1"/>
          </p:cNvSpPr>
          <p:nvPr/>
        </p:nvSpPr>
        <p:spPr bwMode="auto">
          <a:xfrm>
            <a:off x="1903413" y="5661025"/>
            <a:ext cx="96837" cy="92075"/>
          </a:xfrm>
          <a:prstGeom prst="rect">
            <a:avLst/>
          </a:prstGeom>
          <a:noFill/>
          <a:ln w="9525">
            <a:noFill/>
            <a:miter lim="800000"/>
            <a:headEnd/>
            <a:tailEnd/>
          </a:ln>
        </p:spPr>
        <p:txBody>
          <a:bodyPr wrap="none" lIns="0" tIns="0" rIns="0" bIns="0">
            <a:spAutoFit/>
          </a:bodyPr>
          <a:lstStyle/>
          <a:p>
            <a:r>
              <a:rPr lang="en-US" sz="600" b="1">
                <a:solidFill>
                  <a:srgbClr val="000000"/>
                </a:solidFill>
              </a:rPr>
              <a:t>(b)</a:t>
            </a:r>
            <a:endParaRPr lang="en-US" sz="600" b="1"/>
          </a:p>
        </p:txBody>
      </p:sp>
      <p:sp>
        <p:nvSpPr>
          <p:cNvPr id="72719" name="Rectangle 14"/>
          <p:cNvSpPr>
            <a:spLocks noChangeArrowheads="1"/>
          </p:cNvSpPr>
          <p:nvPr/>
        </p:nvSpPr>
        <p:spPr bwMode="auto">
          <a:xfrm>
            <a:off x="4938713" y="5661025"/>
            <a:ext cx="93662" cy="92075"/>
          </a:xfrm>
          <a:prstGeom prst="rect">
            <a:avLst/>
          </a:prstGeom>
          <a:noFill/>
          <a:ln w="9525">
            <a:noFill/>
            <a:miter lim="800000"/>
            <a:headEnd/>
            <a:tailEnd/>
          </a:ln>
        </p:spPr>
        <p:txBody>
          <a:bodyPr wrap="none" lIns="0" tIns="0" rIns="0" bIns="0">
            <a:spAutoFit/>
          </a:bodyPr>
          <a:lstStyle/>
          <a:p>
            <a:r>
              <a:rPr lang="en-US" sz="600" b="1">
                <a:solidFill>
                  <a:srgbClr val="000000"/>
                </a:solidFill>
              </a:rPr>
              <a:t>(c)</a:t>
            </a:r>
            <a:endParaRPr lang="en-US" sz="600" b="1"/>
          </a:p>
        </p:txBody>
      </p:sp>
      <p:sp>
        <p:nvSpPr>
          <p:cNvPr id="72720" name="Rectangle 15"/>
          <p:cNvSpPr>
            <a:spLocks noChangeArrowheads="1"/>
          </p:cNvSpPr>
          <p:nvPr/>
        </p:nvSpPr>
        <p:spPr bwMode="auto">
          <a:xfrm>
            <a:off x="3260725" y="2947988"/>
            <a:ext cx="93663" cy="92075"/>
          </a:xfrm>
          <a:prstGeom prst="rect">
            <a:avLst/>
          </a:prstGeom>
          <a:noFill/>
          <a:ln w="9525">
            <a:noFill/>
            <a:miter lim="800000"/>
            <a:headEnd/>
            <a:tailEnd/>
          </a:ln>
        </p:spPr>
        <p:txBody>
          <a:bodyPr wrap="none" lIns="0" tIns="0" rIns="0" bIns="0">
            <a:spAutoFit/>
          </a:bodyPr>
          <a:lstStyle/>
          <a:p>
            <a:r>
              <a:rPr lang="en-US" sz="600" b="1">
                <a:solidFill>
                  <a:srgbClr val="000000"/>
                </a:solidFill>
              </a:rPr>
              <a:t>(a)</a:t>
            </a:r>
            <a:endParaRPr lang="en-US" sz="600" b="1"/>
          </a:p>
        </p:txBody>
      </p:sp>
      <p:sp>
        <p:nvSpPr>
          <p:cNvPr id="72721" name="Line 16"/>
          <p:cNvSpPr>
            <a:spLocks noChangeShapeType="1"/>
          </p:cNvSpPr>
          <p:nvPr/>
        </p:nvSpPr>
        <p:spPr bwMode="auto">
          <a:xfrm>
            <a:off x="3370263" y="1639888"/>
            <a:ext cx="223837" cy="234950"/>
          </a:xfrm>
          <a:prstGeom prst="line">
            <a:avLst/>
          </a:prstGeom>
          <a:noFill/>
          <a:ln w="12700">
            <a:solidFill>
              <a:srgbClr val="FFFFFF"/>
            </a:solidFill>
            <a:round/>
            <a:headEnd/>
            <a:tailEnd/>
          </a:ln>
        </p:spPr>
        <p:txBody>
          <a:bodyPr/>
          <a:lstStyle/>
          <a:p>
            <a:endParaRPr lang="en-US"/>
          </a:p>
        </p:txBody>
      </p:sp>
      <p:sp>
        <p:nvSpPr>
          <p:cNvPr id="72722" name="Line 17"/>
          <p:cNvSpPr>
            <a:spLocks noChangeShapeType="1"/>
          </p:cNvSpPr>
          <p:nvPr/>
        </p:nvSpPr>
        <p:spPr bwMode="auto">
          <a:xfrm>
            <a:off x="3057525" y="1517650"/>
            <a:ext cx="827088" cy="1588"/>
          </a:xfrm>
          <a:prstGeom prst="line">
            <a:avLst/>
          </a:prstGeom>
          <a:noFill/>
          <a:ln w="12700">
            <a:solidFill>
              <a:srgbClr val="FFFFFF"/>
            </a:solidFill>
            <a:round/>
            <a:headEnd/>
            <a:tailEnd/>
          </a:ln>
        </p:spPr>
        <p:txBody>
          <a:bodyPr/>
          <a:lstStyle/>
          <a:p>
            <a:endParaRPr lang="en-US"/>
          </a:p>
        </p:txBody>
      </p:sp>
      <p:sp>
        <p:nvSpPr>
          <p:cNvPr id="72723" name="Line 18"/>
          <p:cNvSpPr>
            <a:spLocks noChangeShapeType="1"/>
          </p:cNvSpPr>
          <p:nvPr/>
        </p:nvSpPr>
        <p:spPr bwMode="auto">
          <a:xfrm flipH="1" flipV="1">
            <a:off x="3276600" y="2171700"/>
            <a:ext cx="744538" cy="1588"/>
          </a:xfrm>
          <a:prstGeom prst="line">
            <a:avLst/>
          </a:prstGeom>
          <a:noFill/>
          <a:ln w="12700">
            <a:solidFill>
              <a:srgbClr val="FFFFFF"/>
            </a:solidFill>
            <a:round/>
            <a:headEnd/>
            <a:tailEnd/>
          </a:ln>
        </p:spPr>
        <p:txBody>
          <a:bodyPr/>
          <a:lstStyle/>
          <a:p>
            <a:endParaRPr lang="en-US"/>
          </a:p>
        </p:txBody>
      </p:sp>
      <p:sp>
        <p:nvSpPr>
          <p:cNvPr id="72724" name="Freeform 19"/>
          <p:cNvSpPr>
            <a:spLocks/>
          </p:cNvSpPr>
          <p:nvPr/>
        </p:nvSpPr>
        <p:spPr bwMode="auto">
          <a:xfrm>
            <a:off x="4492625" y="1903413"/>
            <a:ext cx="207963" cy="1587"/>
          </a:xfrm>
          <a:custGeom>
            <a:avLst/>
            <a:gdLst>
              <a:gd name="T0" fmla="*/ 0 w 168"/>
              <a:gd name="T1" fmla="*/ 0 h 1588"/>
              <a:gd name="T2" fmla="*/ 2147483647 w 168"/>
              <a:gd name="T3" fmla="*/ 0 h 1588"/>
              <a:gd name="T4" fmla="*/ 2147483647 w 168"/>
              <a:gd name="T5" fmla="*/ 0 h 1588"/>
              <a:gd name="T6" fmla="*/ 0 60000 65536"/>
              <a:gd name="T7" fmla="*/ 0 60000 65536"/>
              <a:gd name="T8" fmla="*/ 0 60000 65536"/>
              <a:gd name="T9" fmla="*/ 0 w 168"/>
              <a:gd name="T10" fmla="*/ 0 h 1588"/>
              <a:gd name="T11" fmla="*/ 168 w 168"/>
              <a:gd name="T12" fmla="*/ 1588 h 1588"/>
            </a:gdLst>
            <a:ahLst/>
            <a:cxnLst>
              <a:cxn ang="T6">
                <a:pos x="T0" y="T1"/>
              </a:cxn>
              <a:cxn ang="T7">
                <a:pos x="T2" y="T3"/>
              </a:cxn>
              <a:cxn ang="T8">
                <a:pos x="T4" y="T5"/>
              </a:cxn>
            </a:cxnLst>
            <a:rect l="T9" t="T10" r="T11" b="T12"/>
            <a:pathLst>
              <a:path w="168" h="1588">
                <a:moveTo>
                  <a:pt x="0" y="0"/>
                </a:moveTo>
                <a:lnTo>
                  <a:pt x="97" y="0"/>
                </a:lnTo>
                <a:lnTo>
                  <a:pt x="168" y="0"/>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72725" name="Freeform 20"/>
          <p:cNvSpPr>
            <a:spLocks/>
          </p:cNvSpPr>
          <p:nvPr/>
        </p:nvSpPr>
        <p:spPr bwMode="auto">
          <a:xfrm>
            <a:off x="3103563" y="2171700"/>
            <a:ext cx="850900" cy="447675"/>
          </a:xfrm>
          <a:custGeom>
            <a:avLst/>
            <a:gdLst>
              <a:gd name="T0" fmla="*/ 2147483647 w 687"/>
              <a:gd name="T1" fmla="*/ 2147483647 h 363"/>
              <a:gd name="T2" fmla="*/ 2147483647 w 687"/>
              <a:gd name="T3" fmla="*/ 0 h 363"/>
              <a:gd name="T4" fmla="*/ 0 w 687"/>
              <a:gd name="T5" fmla="*/ 0 h 363"/>
              <a:gd name="T6" fmla="*/ 0 60000 65536"/>
              <a:gd name="T7" fmla="*/ 0 60000 65536"/>
              <a:gd name="T8" fmla="*/ 0 60000 65536"/>
              <a:gd name="T9" fmla="*/ 0 w 687"/>
              <a:gd name="T10" fmla="*/ 0 h 363"/>
              <a:gd name="T11" fmla="*/ 687 w 687"/>
              <a:gd name="T12" fmla="*/ 363 h 363"/>
            </a:gdLst>
            <a:ahLst/>
            <a:cxnLst>
              <a:cxn ang="T6">
                <a:pos x="T0" y="T1"/>
              </a:cxn>
              <a:cxn ang="T7">
                <a:pos x="T2" y="T3"/>
              </a:cxn>
              <a:cxn ang="T8">
                <a:pos x="T4" y="T5"/>
              </a:cxn>
            </a:cxnLst>
            <a:rect l="T9" t="T10" r="T11" b="T12"/>
            <a:pathLst>
              <a:path w="687" h="363">
                <a:moveTo>
                  <a:pt x="687" y="363"/>
                </a:moveTo>
                <a:lnTo>
                  <a:pt x="140" y="0"/>
                </a:lnTo>
                <a:lnTo>
                  <a:pt x="0" y="0"/>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72726" name="Freeform 21"/>
          <p:cNvSpPr>
            <a:spLocks/>
          </p:cNvSpPr>
          <p:nvPr/>
        </p:nvSpPr>
        <p:spPr bwMode="auto">
          <a:xfrm>
            <a:off x="4448175" y="1808163"/>
            <a:ext cx="44450" cy="188912"/>
          </a:xfrm>
          <a:custGeom>
            <a:avLst/>
            <a:gdLst>
              <a:gd name="T0" fmla="*/ 0 w 37"/>
              <a:gd name="T1" fmla="*/ 2147483647 h 152"/>
              <a:gd name="T2" fmla="*/ 2147483647 w 37"/>
              <a:gd name="T3" fmla="*/ 2147483647 h 152"/>
              <a:gd name="T4" fmla="*/ 2147483647 w 37"/>
              <a:gd name="T5" fmla="*/ 0 h 152"/>
              <a:gd name="T6" fmla="*/ 0 w 37"/>
              <a:gd name="T7" fmla="*/ 0 h 152"/>
              <a:gd name="T8" fmla="*/ 0 60000 65536"/>
              <a:gd name="T9" fmla="*/ 0 60000 65536"/>
              <a:gd name="T10" fmla="*/ 0 60000 65536"/>
              <a:gd name="T11" fmla="*/ 0 60000 65536"/>
              <a:gd name="T12" fmla="*/ 0 w 37"/>
              <a:gd name="T13" fmla="*/ 0 h 152"/>
              <a:gd name="T14" fmla="*/ 37 w 37"/>
              <a:gd name="T15" fmla="*/ 152 h 152"/>
            </a:gdLst>
            <a:ahLst/>
            <a:cxnLst>
              <a:cxn ang="T8">
                <a:pos x="T0" y="T1"/>
              </a:cxn>
              <a:cxn ang="T9">
                <a:pos x="T2" y="T3"/>
              </a:cxn>
              <a:cxn ang="T10">
                <a:pos x="T4" y="T5"/>
              </a:cxn>
              <a:cxn ang="T11">
                <a:pos x="T6" y="T7"/>
              </a:cxn>
            </a:cxnLst>
            <a:rect l="T12" t="T13" r="T14" b="T15"/>
            <a:pathLst>
              <a:path w="37" h="152">
                <a:moveTo>
                  <a:pt x="0" y="152"/>
                </a:moveTo>
                <a:lnTo>
                  <a:pt x="37" y="152"/>
                </a:lnTo>
                <a:lnTo>
                  <a:pt x="37" y="0"/>
                </a:lnTo>
                <a:lnTo>
                  <a:pt x="0" y="0"/>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72727" name="Line 22"/>
          <p:cNvSpPr>
            <a:spLocks noChangeShapeType="1"/>
          </p:cNvSpPr>
          <p:nvPr/>
        </p:nvSpPr>
        <p:spPr bwMode="auto">
          <a:xfrm>
            <a:off x="3054350" y="1512888"/>
            <a:ext cx="827088" cy="1587"/>
          </a:xfrm>
          <a:prstGeom prst="line">
            <a:avLst/>
          </a:prstGeom>
          <a:noFill/>
          <a:ln w="7938">
            <a:solidFill>
              <a:srgbClr val="000000"/>
            </a:solidFill>
            <a:round/>
            <a:headEnd/>
            <a:tailEnd/>
          </a:ln>
        </p:spPr>
        <p:txBody>
          <a:bodyPr/>
          <a:lstStyle/>
          <a:p>
            <a:endParaRPr lang="en-US"/>
          </a:p>
        </p:txBody>
      </p:sp>
      <p:sp>
        <p:nvSpPr>
          <p:cNvPr id="72728" name="Line 23"/>
          <p:cNvSpPr>
            <a:spLocks noChangeShapeType="1"/>
          </p:cNvSpPr>
          <p:nvPr/>
        </p:nvSpPr>
        <p:spPr bwMode="auto">
          <a:xfrm>
            <a:off x="3087688" y="1641475"/>
            <a:ext cx="282575" cy="1588"/>
          </a:xfrm>
          <a:prstGeom prst="line">
            <a:avLst/>
          </a:prstGeom>
          <a:noFill/>
          <a:ln w="12700">
            <a:solidFill>
              <a:srgbClr val="FFFFFF"/>
            </a:solidFill>
            <a:round/>
            <a:headEnd/>
            <a:tailEnd/>
          </a:ln>
        </p:spPr>
        <p:txBody>
          <a:bodyPr/>
          <a:lstStyle/>
          <a:p>
            <a:endParaRPr lang="en-US"/>
          </a:p>
        </p:txBody>
      </p:sp>
      <p:sp>
        <p:nvSpPr>
          <p:cNvPr id="72729" name="Freeform 24"/>
          <p:cNvSpPr>
            <a:spLocks/>
          </p:cNvSpPr>
          <p:nvPr/>
        </p:nvSpPr>
        <p:spPr bwMode="auto">
          <a:xfrm>
            <a:off x="3082925" y="1638300"/>
            <a:ext cx="508000" cy="241300"/>
          </a:xfrm>
          <a:custGeom>
            <a:avLst/>
            <a:gdLst>
              <a:gd name="T0" fmla="*/ 0 w 410"/>
              <a:gd name="T1" fmla="*/ 0 h 195"/>
              <a:gd name="T2" fmla="*/ 2147483647 w 410"/>
              <a:gd name="T3" fmla="*/ 0 h 195"/>
              <a:gd name="T4" fmla="*/ 2147483647 w 410"/>
              <a:gd name="T5" fmla="*/ 2147483647 h 195"/>
              <a:gd name="T6" fmla="*/ 0 60000 65536"/>
              <a:gd name="T7" fmla="*/ 0 60000 65536"/>
              <a:gd name="T8" fmla="*/ 0 60000 65536"/>
              <a:gd name="T9" fmla="*/ 0 w 410"/>
              <a:gd name="T10" fmla="*/ 0 h 195"/>
              <a:gd name="T11" fmla="*/ 410 w 410"/>
              <a:gd name="T12" fmla="*/ 195 h 195"/>
            </a:gdLst>
            <a:ahLst/>
            <a:cxnLst>
              <a:cxn ang="T6">
                <a:pos x="T0" y="T1"/>
              </a:cxn>
              <a:cxn ang="T7">
                <a:pos x="T2" y="T3"/>
              </a:cxn>
              <a:cxn ang="T8">
                <a:pos x="T4" y="T5"/>
              </a:cxn>
            </a:cxnLst>
            <a:rect l="T9" t="T10" r="T11" b="T12"/>
            <a:pathLst>
              <a:path w="410" h="195">
                <a:moveTo>
                  <a:pt x="0" y="0"/>
                </a:moveTo>
                <a:lnTo>
                  <a:pt x="227" y="0"/>
                </a:lnTo>
                <a:lnTo>
                  <a:pt x="410" y="195"/>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2730" name="Line 25"/>
          <p:cNvSpPr>
            <a:spLocks noChangeShapeType="1"/>
          </p:cNvSpPr>
          <p:nvPr/>
        </p:nvSpPr>
        <p:spPr bwMode="auto">
          <a:xfrm>
            <a:off x="3370263" y="1763713"/>
            <a:ext cx="287337" cy="301625"/>
          </a:xfrm>
          <a:prstGeom prst="line">
            <a:avLst/>
          </a:prstGeom>
          <a:noFill/>
          <a:ln w="12700">
            <a:solidFill>
              <a:srgbClr val="FFFFFF"/>
            </a:solidFill>
            <a:round/>
            <a:headEnd/>
            <a:tailEnd/>
          </a:ln>
        </p:spPr>
        <p:txBody>
          <a:bodyPr/>
          <a:lstStyle/>
          <a:p>
            <a:endParaRPr lang="en-US"/>
          </a:p>
        </p:txBody>
      </p:sp>
      <p:sp>
        <p:nvSpPr>
          <p:cNvPr id="72731" name="Line 26"/>
          <p:cNvSpPr>
            <a:spLocks noChangeShapeType="1"/>
          </p:cNvSpPr>
          <p:nvPr/>
        </p:nvSpPr>
        <p:spPr bwMode="auto">
          <a:xfrm>
            <a:off x="3014663" y="1766888"/>
            <a:ext cx="355600" cy="1587"/>
          </a:xfrm>
          <a:prstGeom prst="line">
            <a:avLst/>
          </a:prstGeom>
          <a:noFill/>
          <a:ln w="12700">
            <a:solidFill>
              <a:srgbClr val="FFFFFF"/>
            </a:solidFill>
            <a:round/>
            <a:headEnd/>
            <a:tailEnd/>
          </a:ln>
        </p:spPr>
        <p:txBody>
          <a:bodyPr/>
          <a:lstStyle/>
          <a:p>
            <a:endParaRPr lang="en-US"/>
          </a:p>
        </p:txBody>
      </p:sp>
      <p:sp>
        <p:nvSpPr>
          <p:cNvPr id="72732" name="Freeform 27"/>
          <p:cNvSpPr>
            <a:spLocks/>
          </p:cNvSpPr>
          <p:nvPr/>
        </p:nvSpPr>
        <p:spPr bwMode="auto">
          <a:xfrm>
            <a:off x="3011488" y="1762125"/>
            <a:ext cx="642937" cy="309563"/>
          </a:xfrm>
          <a:custGeom>
            <a:avLst/>
            <a:gdLst>
              <a:gd name="T0" fmla="*/ 0 w 520"/>
              <a:gd name="T1" fmla="*/ 0 h 250"/>
              <a:gd name="T2" fmla="*/ 2147483647 w 520"/>
              <a:gd name="T3" fmla="*/ 0 h 250"/>
              <a:gd name="T4" fmla="*/ 2147483647 w 520"/>
              <a:gd name="T5" fmla="*/ 2147483647 h 250"/>
              <a:gd name="T6" fmla="*/ 0 60000 65536"/>
              <a:gd name="T7" fmla="*/ 0 60000 65536"/>
              <a:gd name="T8" fmla="*/ 0 60000 65536"/>
              <a:gd name="T9" fmla="*/ 0 w 520"/>
              <a:gd name="T10" fmla="*/ 0 h 250"/>
              <a:gd name="T11" fmla="*/ 520 w 520"/>
              <a:gd name="T12" fmla="*/ 250 h 250"/>
            </a:gdLst>
            <a:ahLst/>
            <a:cxnLst>
              <a:cxn ang="T6">
                <a:pos x="T0" y="T1"/>
              </a:cxn>
              <a:cxn ang="T7">
                <a:pos x="T2" y="T3"/>
              </a:cxn>
              <a:cxn ang="T8">
                <a:pos x="T4" y="T5"/>
              </a:cxn>
            </a:cxnLst>
            <a:rect l="T9" t="T10" r="T11" b="T12"/>
            <a:pathLst>
              <a:path w="520" h="250">
                <a:moveTo>
                  <a:pt x="0" y="0"/>
                </a:moveTo>
                <a:lnTo>
                  <a:pt x="285" y="0"/>
                </a:lnTo>
                <a:lnTo>
                  <a:pt x="520" y="25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2733" name="Line 28"/>
          <p:cNvSpPr>
            <a:spLocks noChangeShapeType="1"/>
          </p:cNvSpPr>
          <p:nvPr/>
        </p:nvSpPr>
        <p:spPr bwMode="auto">
          <a:xfrm flipH="1" flipV="1">
            <a:off x="3271838" y="2165350"/>
            <a:ext cx="746125" cy="3175"/>
          </a:xfrm>
          <a:prstGeom prst="line">
            <a:avLst/>
          </a:prstGeom>
          <a:noFill/>
          <a:ln w="7938">
            <a:solidFill>
              <a:srgbClr val="000000"/>
            </a:solidFill>
            <a:round/>
            <a:headEnd/>
            <a:tailEnd/>
          </a:ln>
        </p:spPr>
        <p:txBody>
          <a:bodyPr/>
          <a:lstStyle/>
          <a:p>
            <a:endParaRPr lang="en-US"/>
          </a:p>
        </p:txBody>
      </p:sp>
      <p:sp>
        <p:nvSpPr>
          <p:cNvPr id="72734" name="Freeform 29"/>
          <p:cNvSpPr>
            <a:spLocks/>
          </p:cNvSpPr>
          <p:nvPr/>
        </p:nvSpPr>
        <p:spPr bwMode="auto">
          <a:xfrm>
            <a:off x="4489450" y="1897063"/>
            <a:ext cx="204788" cy="1587"/>
          </a:xfrm>
          <a:custGeom>
            <a:avLst/>
            <a:gdLst>
              <a:gd name="T0" fmla="*/ 0 w 166"/>
              <a:gd name="T1" fmla="*/ 0 h 1587"/>
              <a:gd name="T2" fmla="*/ 2147483647 w 166"/>
              <a:gd name="T3" fmla="*/ 0 h 1587"/>
              <a:gd name="T4" fmla="*/ 2147483647 w 166"/>
              <a:gd name="T5" fmla="*/ 0 h 1587"/>
              <a:gd name="T6" fmla="*/ 0 60000 65536"/>
              <a:gd name="T7" fmla="*/ 0 60000 65536"/>
              <a:gd name="T8" fmla="*/ 0 60000 65536"/>
              <a:gd name="T9" fmla="*/ 0 w 166"/>
              <a:gd name="T10" fmla="*/ 0 h 1587"/>
              <a:gd name="T11" fmla="*/ 166 w 166"/>
              <a:gd name="T12" fmla="*/ 1587 h 1587"/>
            </a:gdLst>
            <a:ahLst/>
            <a:cxnLst>
              <a:cxn ang="T6">
                <a:pos x="T0" y="T1"/>
              </a:cxn>
              <a:cxn ang="T7">
                <a:pos x="T2" y="T3"/>
              </a:cxn>
              <a:cxn ang="T8">
                <a:pos x="T4" y="T5"/>
              </a:cxn>
            </a:cxnLst>
            <a:rect l="T9" t="T10" r="T11" b="T12"/>
            <a:pathLst>
              <a:path w="166" h="1587">
                <a:moveTo>
                  <a:pt x="0" y="0"/>
                </a:moveTo>
                <a:lnTo>
                  <a:pt x="95" y="0"/>
                </a:lnTo>
                <a:lnTo>
                  <a:pt x="166"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2735" name="Freeform 30"/>
          <p:cNvSpPr>
            <a:spLocks/>
          </p:cNvSpPr>
          <p:nvPr/>
        </p:nvSpPr>
        <p:spPr bwMode="auto">
          <a:xfrm>
            <a:off x="3100388" y="2165350"/>
            <a:ext cx="849312" cy="449263"/>
          </a:xfrm>
          <a:custGeom>
            <a:avLst/>
            <a:gdLst>
              <a:gd name="T0" fmla="*/ 2147483647 w 686"/>
              <a:gd name="T1" fmla="*/ 2147483647 h 364"/>
              <a:gd name="T2" fmla="*/ 2147483647 w 686"/>
              <a:gd name="T3" fmla="*/ 0 h 364"/>
              <a:gd name="T4" fmla="*/ 0 w 686"/>
              <a:gd name="T5" fmla="*/ 0 h 364"/>
              <a:gd name="T6" fmla="*/ 0 60000 65536"/>
              <a:gd name="T7" fmla="*/ 0 60000 65536"/>
              <a:gd name="T8" fmla="*/ 0 60000 65536"/>
              <a:gd name="T9" fmla="*/ 0 w 686"/>
              <a:gd name="T10" fmla="*/ 0 h 364"/>
              <a:gd name="T11" fmla="*/ 686 w 686"/>
              <a:gd name="T12" fmla="*/ 364 h 364"/>
            </a:gdLst>
            <a:ahLst/>
            <a:cxnLst>
              <a:cxn ang="T6">
                <a:pos x="T0" y="T1"/>
              </a:cxn>
              <a:cxn ang="T7">
                <a:pos x="T2" y="T3"/>
              </a:cxn>
              <a:cxn ang="T8">
                <a:pos x="T4" y="T5"/>
              </a:cxn>
            </a:cxnLst>
            <a:rect l="T9" t="T10" r="T11" b="T12"/>
            <a:pathLst>
              <a:path w="686" h="364">
                <a:moveTo>
                  <a:pt x="686" y="364"/>
                </a:moveTo>
                <a:lnTo>
                  <a:pt x="139" y="0"/>
                </a:lnTo>
                <a:lnTo>
                  <a:pt x="0"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2736" name="Freeform 31"/>
          <p:cNvSpPr>
            <a:spLocks/>
          </p:cNvSpPr>
          <p:nvPr/>
        </p:nvSpPr>
        <p:spPr bwMode="auto">
          <a:xfrm>
            <a:off x="4443413" y="1803400"/>
            <a:ext cx="46037" cy="188913"/>
          </a:xfrm>
          <a:custGeom>
            <a:avLst/>
            <a:gdLst>
              <a:gd name="T0" fmla="*/ 0 w 37"/>
              <a:gd name="T1" fmla="*/ 2147483647 h 153"/>
              <a:gd name="T2" fmla="*/ 2147483647 w 37"/>
              <a:gd name="T3" fmla="*/ 2147483647 h 153"/>
              <a:gd name="T4" fmla="*/ 2147483647 w 37"/>
              <a:gd name="T5" fmla="*/ 0 h 153"/>
              <a:gd name="T6" fmla="*/ 0 w 37"/>
              <a:gd name="T7" fmla="*/ 0 h 153"/>
              <a:gd name="T8" fmla="*/ 0 60000 65536"/>
              <a:gd name="T9" fmla="*/ 0 60000 65536"/>
              <a:gd name="T10" fmla="*/ 0 60000 65536"/>
              <a:gd name="T11" fmla="*/ 0 60000 65536"/>
              <a:gd name="T12" fmla="*/ 0 w 37"/>
              <a:gd name="T13" fmla="*/ 0 h 153"/>
              <a:gd name="T14" fmla="*/ 37 w 37"/>
              <a:gd name="T15" fmla="*/ 153 h 153"/>
            </a:gdLst>
            <a:ahLst/>
            <a:cxnLst>
              <a:cxn ang="T8">
                <a:pos x="T0" y="T1"/>
              </a:cxn>
              <a:cxn ang="T9">
                <a:pos x="T2" y="T3"/>
              </a:cxn>
              <a:cxn ang="T10">
                <a:pos x="T4" y="T5"/>
              </a:cxn>
              <a:cxn ang="T11">
                <a:pos x="T6" y="T7"/>
              </a:cxn>
            </a:cxnLst>
            <a:rect l="T12" t="T13" r="T14" b="T15"/>
            <a:pathLst>
              <a:path w="37" h="153">
                <a:moveTo>
                  <a:pt x="0" y="153"/>
                </a:moveTo>
                <a:lnTo>
                  <a:pt x="37" y="153"/>
                </a:lnTo>
                <a:lnTo>
                  <a:pt x="37" y="0"/>
                </a:lnTo>
                <a:lnTo>
                  <a:pt x="0"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2737" name="Freeform 32"/>
          <p:cNvSpPr>
            <a:spLocks/>
          </p:cNvSpPr>
          <p:nvPr/>
        </p:nvSpPr>
        <p:spPr bwMode="auto">
          <a:xfrm>
            <a:off x="2216150" y="4108450"/>
            <a:ext cx="1004888" cy="285750"/>
          </a:xfrm>
          <a:custGeom>
            <a:avLst/>
            <a:gdLst>
              <a:gd name="T0" fmla="*/ 0 w 812"/>
              <a:gd name="T1" fmla="*/ 0 h 231"/>
              <a:gd name="T2" fmla="*/ 2147483647 w 812"/>
              <a:gd name="T3" fmla="*/ 0 h 231"/>
              <a:gd name="T4" fmla="*/ 2147483647 w 812"/>
              <a:gd name="T5" fmla="*/ 2147483647 h 231"/>
              <a:gd name="T6" fmla="*/ 0 60000 65536"/>
              <a:gd name="T7" fmla="*/ 0 60000 65536"/>
              <a:gd name="T8" fmla="*/ 0 60000 65536"/>
              <a:gd name="T9" fmla="*/ 0 w 812"/>
              <a:gd name="T10" fmla="*/ 0 h 231"/>
              <a:gd name="T11" fmla="*/ 812 w 812"/>
              <a:gd name="T12" fmla="*/ 231 h 231"/>
            </a:gdLst>
            <a:ahLst/>
            <a:cxnLst>
              <a:cxn ang="T6">
                <a:pos x="T0" y="T1"/>
              </a:cxn>
              <a:cxn ang="T7">
                <a:pos x="T2" y="T3"/>
              </a:cxn>
              <a:cxn ang="T8">
                <a:pos x="T4" y="T5"/>
              </a:cxn>
            </a:cxnLst>
            <a:rect l="T9" t="T10" r="T11" b="T12"/>
            <a:pathLst>
              <a:path w="812" h="231">
                <a:moveTo>
                  <a:pt x="0" y="0"/>
                </a:moveTo>
                <a:lnTo>
                  <a:pt x="503" y="0"/>
                </a:lnTo>
                <a:lnTo>
                  <a:pt x="812" y="231"/>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72738" name="Freeform 33"/>
          <p:cNvSpPr>
            <a:spLocks/>
          </p:cNvSpPr>
          <p:nvPr/>
        </p:nvSpPr>
        <p:spPr bwMode="auto">
          <a:xfrm>
            <a:off x="2263775" y="4662488"/>
            <a:ext cx="714375" cy="174625"/>
          </a:xfrm>
          <a:custGeom>
            <a:avLst/>
            <a:gdLst>
              <a:gd name="T0" fmla="*/ 0 w 577"/>
              <a:gd name="T1" fmla="*/ 0 h 142"/>
              <a:gd name="T2" fmla="*/ 2147483647 w 577"/>
              <a:gd name="T3" fmla="*/ 0 h 142"/>
              <a:gd name="T4" fmla="*/ 2147483647 w 577"/>
              <a:gd name="T5" fmla="*/ 2147483647 h 142"/>
              <a:gd name="T6" fmla="*/ 0 60000 65536"/>
              <a:gd name="T7" fmla="*/ 0 60000 65536"/>
              <a:gd name="T8" fmla="*/ 0 60000 65536"/>
              <a:gd name="T9" fmla="*/ 0 w 577"/>
              <a:gd name="T10" fmla="*/ 0 h 142"/>
              <a:gd name="T11" fmla="*/ 577 w 577"/>
              <a:gd name="T12" fmla="*/ 142 h 142"/>
            </a:gdLst>
            <a:ahLst/>
            <a:cxnLst>
              <a:cxn ang="T6">
                <a:pos x="T0" y="T1"/>
              </a:cxn>
              <a:cxn ang="T7">
                <a:pos x="T2" y="T3"/>
              </a:cxn>
              <a:cxn ang="T8">
                <a:pos x="T4" y="T5"/>
              </a:cxn>
            </a:cxnLst>
            <a:rect l="T9" t="T10" r="T11" b="T12"/>
            <a:pathLst>
              <a:path w="577" h="142">
                <a:moveTo>
                  <a:pt x="0" y="0"/>
                </a:moveTo>
                <a:lnTo>
                  <a:pt x="463" y="0"/>
                </a:lnTo>
                <a:lnTo>
                  <a:pt x="577" y="142"/>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72739" name="Line 34"/>
          <p:cNvSpPr>
            <a:spLocks noChangeShapeType="1"/>
          </p:cNvSpPr>
          <p:nvPr/>
        </p:nvSpPr>
        <p:spPr bwMode="auto">
          <a:xfrm flipV="1">
            <a:off x="2838450" y="5278438"/>
            <a:ext cx="163513" cy="106362"/>
          </a:xfrm>
          <a:prstGeom prst="line">
            <a:avLst/>
          </a:prstGeom>
          <a:noFill/>
          <a:ln w="12700">
            <a:solidFill>
              <a:srgbClr val="FFFFFF"/>
            </a:solidFill>
            <a:round/>
            <a:headEnd/>
            <a:tailEnd/>
          </a:ln>
        </p:spPr>
        <p:txBody>
          <a:bodyPr/>
          <a:lstStyle/>
          <a:p>
            <a:endParaRPr lang="en-US"/>
          </a:p>
        </p:txBody>
      </p:sp>
      <p:sp>
        <p:nvSpPr>
          <p:cNvPr id="72740" name="Freeform 35"/>
          <p:cNvSpPr>
            <a:spLocks/>
          </p:cNvSpPr>
          <p:nvPr/>
        </p:nvSpPr>
        <p:spPr bwMode="auto">
          <a:xfrm>
            <a:off x="2325688" y="4791075"/>
            <a:ext cx="319087" cy="187325"/>
          </a:xfrm>
          <a:custGeom>
            <a:avLst/>
            <a:gdLst>
              <a:gd name="T0" fmla="*/ 0 w 258"/>
              <a:gd name="T1" fmla="*/ 0 h 151"/>
              <a:gd name="T2" fmla="*/ 2147483647 w 258"/>
              <a:gd name="T3" fmla="*/ 0 h 151"/>
              <a:gd name="T4" fmla="*/ 2147483647 w 258"/>
              <a:gd name="T5" fmla="*/ 2147483647 h 151"/>
              <a:gd name="T6" fmla="*/ 0 60000 65536"/>
              <a:gd name="T7" fmla="*/ 0 60000 65536"/>
              <a:gd name="T8" fmla="*/ 0 60000 65536"/>
              <a:gd name="T9" fmla="*/ 0 w 258"/>
              <a:gd name="T10" fmla="*/ 0 h 151"/>
              <a:gd name="T11" fmla="*/ 258 w 258"/>
              <a:gd name="T12" fmla="*/ 151 h 151"/>
            </a:gdLst>
            <a:ahLst/>
            <a:cxnLst>
              <a:cxn ang="T6">
                <a:pos x="T0" y="T1"/>
              </a:cxn>
              <a:cxn ang="T7">
                <a:pos x="T2" y="T3"/>
              </a:cxn>
              <a:cxn ang="T8">
                <a:pos x="T4" y="T5"/>
              </a:cxn>
            </a:cxnLst>
            <a:rect l="T9" t="T10" r="T11" b="T12"/>
            <a:pathLst>
              <a:path w="258" h="151">
                <a:moveTo>
                  <a:pt x="0" y="0"/>
                </a:moveTo>
                <a:lnTo>
                  <a:pt x="101" y="0"/>
                </a:lnTo>
                <a:lnTo>
                  <a:pt x="258" y="151"/>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72741" name="Line 36"/>
          <p:cNvSpPr>
            <a:spLocks noChangeShapeType="1"/>
          </p:cNvSpPr>
          <p:nvPr/>
        </p:nvSpPr>
        <p:spPr bwMode="auto">
          <a:xfrm>
            <a:off x="2232025" y="5381625"/>
            <a:ext cx="681038" cy="1588"/>
          </a:xfrm>
          <a:prstGeom prst="line">
            <a:avLst/>
          </a:prstGeom>
          <a:noFill/>
          <a:ln w="12700">
            <a:solidFill>
              <a:srgbClr val="FFFFFF"/>
            </a:solidFill>
            <a:round/>
            <a:headEnd/>
            <a:tailEnd/>
          </a:ln>
        </p:spPr>
        <p:txBody>
          <a:bodyPr/>
          <a:lstStyle/>
          <a:p>
            <a:endParaRPr lang="en-US"/>
          </a:p>
        </p:txBody>
      </p:sp>
      <p:sp>
        <p:nvSpPr>
          <p:cNvPr id="72742" name="Freeform 37"/>
          <p:cNvSpPr>
            <a:spLocks/>
          </p:cNvSpPr>
          <p:nvPr/>
        </p:nvSpPr>
        <p:spPr bwMode="auto">
          <a:xfrm>
            <a:off x="3278188" y="4219575"/>
            <a:ext cx="284162" cy="115888"/>
          </a:xfrm>
          <a:custGeom>
            <a:avLst/>
            <a:gdLst>
              <a:gd name="T0" fmla="*/ 2147483647 w 230"/>
              <a:gd name="T1" fmla="*/ 2147483647 h 94"/>
              <a:gd name="T2" fmla="*/ 2147483647 w 230"/>
              <a:gd name="T3" fmla="*/ 0 h 94"/>
              <a:gd name="T4" fmla="*/ 0 w 230"/>
              <a:gd name="T5" fmla="*/ 0 h 94"/>
              <a:gd name="T6" fmla="*/ 0 60000 65536"/>
              <a:gd name="T7" fmla="*/ 0 60000 65536"/>
              <a:gd name="T8" fmla="*/ 0 60000 65536"/>
              <a:gd name="T9" fmla="*/ 0 w 230"/>
              <a:gd name="T10" fmla="*/ 0 h 94"/>
              <a:gd name="T11" fmla="*/ 230 w 230"/>
              <a:gd name="T12" fmla="*/ 94 h 94"/>
            </a:gdLst>
            <a:ahLst/>
            <a:cxnLst>
              <a:cxn ang="T6">
                <a:pos x="T0" y="T1"/>
              </a:cxn>
              <a:cxn ang="T7">
                <a:pos x="T2" y="T3"/>
              </a:cxn>
              <a:cxn ang="T8">
                <a:pos x="T4" y="T5"/>
              </a:cxn>
            </a:cxnLst>
            <a:rect l="T9" t="T10" r="T11" b="T12"/>
            <a:pathLst>
              <a:path w="230" h="94">
                <a:moveTo>
                  <a:pt x="230" y="94"/>
                </a:moveTo>
                <a:lnTo>
                  <a:pt x="230" y="0"/>
                </a:lnTo>
                <a:lnTo>
                  <a:pt x="0" y="0"/>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72743" name="Freeform 38"/>
          <p:cNvSpPr>
            <a:spLocks/>
          </p:cNvSpPr>
          <p:nvPr/>
        </p:nvSpPr>
        <p:spPr bwMode="auto">
          <a:xfrm>
            <a:off x="3462338" y="4306888"/>
            <a:ext cx="100012" cy="1101725"/>
          </a:xfrm>
          <a:custGeom>
            <a:avLst/>
            <a:gdLst>
              <a:gd name="T0" fmla="*/ 0 w 82"/>
              <a:gd name="T1" fmla="*/ 2147483647 h 891"/>
              <a:gd name="T2" fmla="*/ 2147483647 w 82"/>
              <a:gd name="T3" fmla="*/ 2147483647 h 891"/>
              <a:gd name="T4" fmla="*/ 2147483647 w 82"/>
              <a:gd name="T5" fmla="*/ 0 h 891"/>
              <a:gd name="T6" fmla="*/ 0 60000 65536"/>
              <a:gd name="T7" fmla="*/ 0 60000 65536"/>
              <a:gd name="T8" fmla="*/ 0 60000 65536"/>
              <a:gd name="T9" fmla="*/ 0 w 82"/>
              <a:gd name="T10" fmla="*/ 0 h 891"/>
              <a:gd name="T11" fmla="*/ 82 w 82"/>
              <a:gd name="T12" fmla="*/ 891 h 891"/>
            </a:gdLst>
            <a:ahLst/>
            <a:cxnLst>
              <a:cxn ang="T6">
                <a:pos x="T0" y="T1"/>
              </a:cxn>
              <a:cxn ang="T7">
                <a:pos x="T2" y="T3"/>
              </a:cxn>
              <a:cxn ang="T8">
                <a:pos x="T4" y="T5"/>
              </a:cxn>
            </a:cxnLst>
            <a:rect l="T9" t="T10" r="T11" b="T12"/>
            <a:pathLst>
              <a:path w="82" h="891">
                <a:moveTo>
                  <a:pt x="0" y="891"/>
                </a:moveTo>
                <a:lnTo>
                  <a:pt x="82" y="891"/>
                </a:lnTo>
                <a:lnTo>
                  <a:pt x="82" y="0"/>
                </a:lnTo>
              </a:path>
            </a:pathLst>
          </a:custGeom>
          <a:noFill/>
          <a:ln w="12700">
            <a:solidFill>
              <a:srgbClr val="FFFFFF"/>
            </a:solidFill>
            <a:round/>
            <a:headEnd/>
            <a:tailEnd/>
          </a:ln>
        </p:spPr>
        <p:txBody>
          <a:bodyPr/>
          <a:lstStyle/>
          <a:p>
            <a:endParaRPr lang="en-US" sz="600">
              <a:latin typeface="Times New Roman" pitchFamily="18" charset="0"/>
            </a:endParaRPr>
          </a:p>
        </p:txBody>
      </p:sp>
      <p:sp>
        <p:nvSpPr>
          <p:cNvPr id="72744" name="Line 39"/>
          <p:cNvSpPr>
            <a:spLocks noChangeShapeType="1"/>
          </p:cNvSpPr>
          <p:nvPr/>
        </p:nvSpPr>
        <p:spPr bwMode="auto">
          <a:xfrm>
            <a:off x="2836863" y="4662488"/>
            <a:ext cx="277812" cy="147637"/>
          </a:xfrm>
          <a:prstGeom prst="line">
            <a:avLst/>
          </a:prstGeom>
          <a:noFill/>
          <a:ln w="12700">
            <a:solidFill>
              <a:srgbClr val="FFFFFF"/>
            </a:solidFill>
            <a:round/>
            <a:headEnd/>
            <a:tailEnd/>
          </a:ln>
        </p:spPr>
        <p:txBody>
          <a:bodyPr/>
          <a:lstStyle/>
          <a:p>
            <a:endParaRPr lang="en-US"/>
          </a:p>
        </p:txBody>
      </p:sp>
      <p:sp>
        <p:nvSpPr>
          <p:cNvPr id="72745" name="Freeform 40"/>
          <p:cNvSpPr>
            <a:spLocks/>
          </p:cNvSpPr>
          <p:nvPr/>
        </p:nvSpPr>
        <p:spPr bwMode="auto">
          <a:xfrm>
            <a:off x="2209800" y="4102100"/>
            <a:ext cx="1004888" cy="287338"/>
          </a:xfrm>
          <a:custGeom>
            <a:avLst/>
            <a:gdLst>
              <a:gd name="T0" fmla="*/ 0 w 812"/>
              <a:gd name="T1" fmla="*/ 0 h 233"/>
              <a:gd name="T2" fmla="*/ 2147483647 w 812"/>
              <a:gd name="T3" fmla="*/ 0 h 233"/>
              <a:gd name="T4" fmla="*/ 2147483647 w 812"/>
              <a:gd name="T5" fmla="*/ 2147483647 h 233"/>
              <a:gd name="T6" fmla="*/ 0 60000 65536"/>
              <a:gd name="T7" fmla="*/ 0 60000 65536"/>
              <a:gd name="T8" fmla="*/ 0 60000 65536"/>
              <a:gd name="T9" fmla="*/ 0 w 812"/>
              <a:gd name="T10" fmla="*/ 0 h 233"/>
              <a:gd name="T11" fmla="*/ 812 w 812"/>
              <a:gd name="T12" fmla="*/ 233 h 233"/>
            </a:gdLst>
            <a:ahLst/>
            <a:cxnLst>
              <a:cxn ang="T6">
                <a:pos x="T0" y="T1"/>
              </a:cxn>
              <a:cxn ang="T7">
                <a:pos x="T2" y="T3"/>
              </a:cxn>
              <a:cxn ang="T8">
                <a:pos x="T4" y="T5"/>
              </a:cxn>
            </a:cxnLst>
            <a:rect l="T9" t="T10" r="T11" b="T12"/>
            <a:pathLst>
              <a:path w="812" h="233">
                <a:moveTo>
                  <a:pt x="0" y="0"/>
                </a:moveTo>
                <a:lnTo>
                  <a:pt x="505" y="0"/>
                </a:lnTo>
                <a:lnTo>
                  <a:pt x="812" y="233"/>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2746" name="Freeform 41"/>
          <p:cNvSpPr>
            <a:spLocks/>
          </p:cNvSpPr>
          <p:nvPr/>
        </p:nvSpPr>
        <p:spPr bwMode="auto">
          <a:xfrm>
            <a:off x="2259013" y="4656138"/>
            <a:ext cx="719137" cy="179387"/>
          </a:xfrm>
          <a:custGeom>
            <a:avLst/>
            <a:gdLst>
              <a:gd name="T0" fmla="*/ 0 w 581"/>
              <a:gd name="T1" fmla="*/ 0 h 145"/>
              <a:gd name="T2" fmla="*/ 2147483647 w 581"/>
              <a:gd name="T3" fmla="*/ 0 h 145"/>
              <a:gd name="T4" fmla="*/ 2147483647 w 581"/>
              <a:gd name="T5" fmla="*/ 2147483647 h 145"/>
              <a:gd name="T6" fmla="*/ 0 60000 65536"/>
              <a:gd name="T7" fmla="*/ 0 60000 65536"/>
              <a:gd name="T8" fmla="*/ 0 60000 65536"/>
              <a:gd name="T9" fmla="*/ 0 w 581"/>
              <a:gd name="T10" fmla="*/ 0 h 145"/>
              <a:gd name="T11" fmla="*/ 581 w 581"/>
              <a:gd name="T12" fmla="*/ 145 h 145"/>
            </a:gdLst>
            <a:ahLst/>
            <a:cxnLst>
              <a:cxn ang="T6">
                <a:pos x="T0" y="T1"/>
              </a:cxn>
              <a:cxn ang="T7">
                <a:pos x="T2" y="T3"/>
              </a:cxn>
              <a:cxn ang="T8">
                <a:pos x="T4" y="T5"/>
              </a:cxn>
            </a:cxnLst>
            <a:rect l="T9" t="T10" r="T11" b="T12"/>
            <a:pathLst>
              <a:path w="581" h="145">
                <a:moveTo>
                  <a:pt x="0" y="0"/>
                </a:moveTo>
                <a:lnTo>
                  <a:pt x="465" y="0"/>
                </a:lnTo>
                <a:lnTo>
                  <a:pt x="581" y="145"/>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2747" name="Line 42"/>
          <p:cNvSpPr>
            <a:spLocks noChangeShapeType="1"/>
          </p:cNvSpPr>
          <p:nvPr/>
        </p:nvSpPr>
        <p:spPr bwMode="auto">
          <a:xfrm flipV="1">
            <a:off x="2833688" y="5272088"/>
            <a:ext cx="165100" cy="106362"/>
          </a:xfrm>
          <a:prstGeom prst="line">
            <a:avLst/>
          </a:prstGeom>
          <a:noFill/>
          <a:ln w="7938">
            <a:solidFill>
              <a:srgbClr val="000000"/>
            </a:solidFill>
            <a:round/>
            <a:headEnd/>
            <a:tailEnd/>
          </a:ln>
        </p:spPr>
        <p:txBody>
          <a:bodyPr/>
          <a:lstStyle/>
          <a:p>
            <a:endParaRPr lang="en-US"/>
          </a:p>
        </p:txBody>
      </p:sp>
      <p:sp>
        <p:nvSpPr>
          <p:cNvPr id="72748" name="Freeform 43"/>
          <p:cNvSpPr>
            <a:spLocks/>
          </p:cNvSpPr>
          <p:nvPr/>
        </p:nvSpPr>
        <p:spPr bwMode="auto">
          <a:xfrm>
            <a:off x="2319338" y="4784725"/>
            <a:ext cx="323850" cy="187325"/>
          </a:xfrm>
          <a:custGeom>
            <a:avLst/>
            <a:gdLst>
              <a:gd name="T0" fmla="*/ 0 w 262"/>
              <a:gd name="T1" fmla="*/ 0 h 151"/>
              <a:gd name="T2" fmla="*/ 2147483647 w 262"/>
              <a:gd name="T3" fmla="*/ 0 h 151"/>
              <a:gd name="T4" fmla="*/ 2147483647 w 262"/>
              <a:gd name="T5" fmla="*/ 2147483647 h 151"/>
              <a:gd name="T6" fmla="*/ 0 60000 65536"/>
              <a:gd name="T7" fmla="*/ 0 60000 65536"/>
              <a:gd name="T8" fmla="*/ 0 60000 65536"/>
              <a:gd name="T9" fmla="*/ 0 w 262"/>
              <a:gd name="T10" fmla="*/ 0 h 151"/>
              <a:gd name="T11" fmla="*/ 262 w 262"/>
              <a:gd name="T12" fmla="*/ 151 h 151"/>
            </a:gdLst>
            <a:ahLst/>
            <a:cxnLst>
              <a:cxn ang="T6">
                <a:pos x="T0" y="T1"/>
              </a:cxn>
              <a:cxn ang="T7">
                <a:pos x="T2" y="T3"/>
              </a:cxn>
              <a:cxn ang="T8">
                <a:pos x="T4" y="T5"/>
              </a:cxn>
            </a:cxnLst>
            <a:rect l="T9" t="T10" r="T11" b="T12"/>
            <a:pathLst>
              <a:path w="262" h="151">
                <a:moveTo>
                  <a:pt x="0" y="0"/>
                </a:moveTo>
                <a:lnTo>
                  <a:pt x="106" y="0"/>
                </a:lnTo>
                <a:lnTo>
                  <a:pt x="262" y="151"/>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2749" name="Line 44"/>
          <p:cNvSpPr>
            <a:spLocks noChangeShapeType="1"/>
          </p:cNvSpPr>
          <p:nvPr/>
        </p:nvSpPr>
        <p:spPr bwMode="auto">
          <a:xfrm>
            <a:off x="2447925" y="4791075"/>
            <a:ext cx="71438" cy="239713"/>
          </a:xfrm>
          <a:prstGeom prst="line">
            <a:avLst/>
          </a:prstGeom>
          <a:noFill/>
          <a:ln w="12700">
            <a:solidFill>
              <a:srgbClr val="FFFFFF"/>
            </a:solidFill>
            <a:round/>
            <a:headEnd/>
            <a:tailEnd/>
          </a:ln>
        </p:spPr>
        <p:txBody>
          <a:bodyPr/>
          <a:lstStyle/>
          <a:p>
            <a:endParaRPr lang="en-US"/>
          </a:p>
        </p:txBody>
      </p:sp>
      <p:sp>
        <p:nvSpPr>
          <p:cNvPr id="72750" name="Line 45"/>
          <p:cNvSpPr>
            <a:spLocks noChangeShapeType="1"/>
          </p:cNvSpPr>
          <p:nvPr/>
        </p:nvSpPr>
        <p:spPr bwMode="auto">
          <a:xfrm>
            <a:off x="2451100" y="4784725"/>
            <a:ext cx="68263" cy="241300"/>
          </a:xfrm>
          <a:prstGeom prst="line">
            <a:avLst/>
          </a:prstGeom>
          <a:noFill/>
          <a:ln w="7938">
            <a:solidFill>
              <a:srgbClr val="000000"/>
            </a:solidFill>
            <a:round/>
            <a:headEnd/>
            <a:tailEnd/>
          </a:ln>
        </p:spPr>
        <p:txBody>
          <a:bodyPr/>
          <a:lstStyle/>
          <a:p>
            <a:endParaRPr lang="en-US"/>
          </a:p>
        </p:txBody>
      </p:sp>
      <p:sp>
        <p:nvSpPr>
          <p:cNvPr id="72751" name="Line 46"/>
          <p:cNvSpPr>
            <a:spLocks noChangeShapeType="1"/>
          </p:cNvSpPr>
          <p:nvPr/>
        </p:nvSpPr>
        <p:spPr bwMode="auto">
          <a:xfrm>
            <a:off x="2228850" y="5378450"/>
            <a:ext cx="677863" cy="0"/>
          </a:xfrm>
          <a:prstGeom prst="line">
            <a:avLst/>
          </a:prstGeom>
          <a:noFill/>
          <a:ln w="7938">
            <a:solidFill>
              <a:srgbClr val="000000"/>
            </a:solidFill>
            <a:round/>
            <a:headEnd/>
            <a:tailEnd/>
          </a:ln>
        </p:spPr>
        <p:txBody>
          <a:bodyPr/>
          <a:lstStyle/>
          <a:p>
            <a:endParaRPr lang="en-US"/>
          </a:p>
        </p:txBody>
      </p:sp>
      <p:sp>
        <p:nvSpPr>
          <p:cNvPr id="72752" name="Freeform 47"/>
          <p:cNvSpPr>
            <a:spLocks/>
          </p:cNvSpPr>
          <p:nvPr/>
        </p:nvSpPr>
        <p:spPr bwMode="auto">
          <a:xfrm>
            <a:off x="3271838" y="4214813"/>
            <a:ext cx="287337" cy="117475"/>
          </a:xfrm>
          <a:custGeom>
            <a:avLst/>
            <a:gdLst>
              <a:gd name="T0" fmla="*/ 2147483647 w 232"/>
              <a:gd name="T1" fmla="*/ 2147483647 h 94"/>
              <a:gd name="T2" fmla="*/ 2147483647 w 232"/>
              <a:gd name="T3" fmla="*/ 0 h 94"/>
              <a:gd name="T4" fmla="*/ 0 w 232"/>
              <a:gd name="T5" fmla="*/ 0 h 94"/>
              <a:gd name="T6" fmla="*/ 0 60000 65536"/>
              <a:gd name="T7" fmla="*/ 0 60000 65536"/>
              <a:gd name="T8" fmla="*/ 0 60000 65536"/>
              <a:gd name="T9" fmla="*/ 0 w 232"/>
              <a:gd name="T10" fmla="*/ 0 h 94"/>
              <a:gd name="T11" fmla="*/ 232 w 232"/>
              <a:gd name="T12" fmla="*/ 94 h 94"/>
            </a:gdLst>
            <a:ahLst/>
            <a:cxnLst>
              <a:cxn ang="T6">
                <a:pos x="T0" y="T1"/>
              </a:cxn>
              <a:cxn ang="T7">
                <a:pos x="T2" y="T3"/>
              </a:cxn>
              <a:cxn ang="T8">
                <a:pos x="T4" y="T5"/>
              </a:cxn>
            </a:cxnLst>
            <a:rect l="T9" t="T10" r="T11" b="T12"/>
            <a:pathLst>
              <a:path w="232" h="94">
                <a:moveTo>
                  <a:pt x="232" y="94"/>
                </a:moveTo>
                <a:lnTo>
                  <a:pt x="232" y="0"/>
                </a:lnTo>
                <a:lnTo>
                  <a:pt x="0"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2753" name="Freeform 48"/>
          <p:cNvSpPr>
            <a:spLocks/>
          </p:cNvSpPr>
          <p:nvPr/>
        </p:nvSpPr>
        <p:spPr bwMode="auto">
          <a:xfrm>
            <a:off x="3457575" y="4300538"/>
            <a:ext cx="101600" cy="1103312"/>
          </a:xfrm>
          <a:custGeom>
            <a:avLst/>
            <a:gdLst>
              <a:gd name="T0" fmla="*/ 0 w 82"/>
              <a:gd name="T1" fmla="*/ 2147483647 h 892"/>
              <a:gd name="T2" fmla="*/ 2147483647 w 82"/>
              <a:gd name="T3" fmla="*/ 2147483647 h 892"/>
              <a:gd name="T4" fmla="*/ 2147483647 w 82"/>
              <a:gd name="T5" fmla="*/ 0 h 892"/>
              <a:gd name="T6" fmla="*/ 0 60000 65536"/>
              <a:gd name="T7" fmla="*/ 0 60000 65536"/>
              <a:gd name="T8" fmla="*/ 0 60000 65536"/>
              <a:gd name="T9" fmla="*/ 0 w 82"/>
              <a:gd name="T10" fmla="*/ 0 h 892"/>
              <a:gd name="T11" fmla="*/ 82 w 82"/>
              <a:gd name="T12" fmla="*/ 892 h 892"/>
            </a:gdLst>
            <a:ahLst/>
            <a:cxnLst>
              <a:cxn ang="T6">
                <a:pos x="T0" y="T1"/>
              </a:cxn>
              <a:cxn ang="T7">
                <a:pos x="T2" y="T3"/>
              </a:cxn>
              <a:cxn ang="T8">
                <a:pos x="T4" y="T5"/>
              </a:cxn>
            </a:cxnLst>
            <a:rect l="T9" t="T10" r="T11" b="T12"/>
            <a:pathLst>
              <a:path w="82" h="892">
                <a:moveTo>
                  <a:pt x="0" y="892"/>
                </a:moveTo>
                <a:lnTo>
                  <a:pt x="82" y="892"/>
                </a:lnTo>
                <a:lnTo>
                  <a:pt x="82" y="0"/>
                </a:lnTo>
              </a:path>
            </a:pathLst>
          </a:custGeom>
          <a:noFill/>
          <a:ln w="7938">
            <a:solidFill>
              <a:srgbClr val="000000"/>
            </a:solidFill>
            <a:round/>
            <a:headEnd/>
            <a:tailEnd/>
          </a:ln>
        </p:spPr>
        <p:txBody>
          <a:bodyPr/>
          <a:lstStyle/>
          <a:p>
            <a:endParaRPr lang="en-US" sz="600">
              <a:latin typeface="Times New Roman" pitchFamily="18" charset="0"/>
            </a:endParaRPr>
          </a:p>
        </p:txBody>
      </p:sp>
      <p:sp>
        <p:nvSpPr>
          <p:cNvPr id="72754" name="Line 49"/>
          <p:cNvSpPr>
            <a:spLocks noChangeShapeType="1"/>
          </p:cNvSpPr>
          <p:nvPr/>
        </p:nvSpPr>
        <p:spPr bwMode="auto">
          <a:xfrm>
            <a:off x="2833688" y="4656138"/>
            <a:ext cx="282575" cy="150812"/>
          </a:xfrm>
          <a:prstGeom prst="line">
            <a:avLst/>
          </a:prstGeom>
          <a:noFill/>
          <a:ln w="7938">
            <a:solidFill>
              <a:srgbClr val="000000"/>
            </a:solidFill>
            <a:round/>
            <a:headEnd/>
            <a:tailEnd/>
          </a:ln>
        </p:spPr>
        <p:txBody>
          <a:bodyPr/>
          <a:lstStyle/>
          <a:p>
            <a:endParaRPr lang="en-US"/>
          </a:p>
        </p:txBody>
      </p:sp>
      <p:sp>
        <p:nvSpPr>
          <p:cNvPr id="72755" name="Line 50"/>
          <p:cNvSpPr>
            <a:spLocks noChangeShapeType="1"/>
          </p:cNvSpPr>
          <p:nvPr/>
        </p:nvSpPr>
        <p:spPr bwMode="auto">
          <a:xfrm flipH="1">
            <a:off x="3562350" y="4830763"/>
            <a:ext cx="112713" cy="1587"/>
          </a:xfrm>
          <a:prstGeom prst="line">
            <a:avLst/>
          </a:prstGeom>
          <a:noFill/>
          <a:ln w="12700">
            <a:solidFill>
              <a:srgbClr val="FFFFFF"/>
            </a:solidFill>
            <a:round/>
            <a:headEnd/>
            <a:tailEnd/>
          </a:ln>
        </p:spPr>
        <p:txBody>
          <a:bodyPr/>
          <a:lstStyle/>
          <a:p>
            <a:endParaRPr lang="en-US"/>
          </a:p>
        </p:txBody>
      </p:sp>
      <p:sp>
        <p:nvSpPr>
          <p:cNvPr id="72756" name="Line 51"/>
          <p:cNvSpPr>
            <a:spLocks noChangeShapeType="1"/>
          </p:cNvSpPr>
          <p:nvPr/>
        </p:nvSpPr>
        <p:spPr bwMode="auto">
          <a:xfrm flipH="1">
            <a:off x="3556000" y="4824413"/>
            <a:ext cx="112713" cy="1587"/>
          </a:xfrm>
          <a:prstGeom prst="line">
            <a:avLst/>
          </a:prstGeom>
          <a:noFill/>
          <a:ln w="7938">
            <a:solidFill>
              <a:srgbClr val="000000"/>
            </a:solidFill>
            <a:round/>
            <a:headEnd/>
            <a:tailEnd/>
          </a:ln>
        </p:spPr>
        <p:txBody>
          <a:bodyPr/>
          <a:lstStyle/>
          <a:p>
            <a:endParaRPr lang="en-US"/>
          </a:p>
        </p:txBody>
      </p:sp>
      <p:sp>
        <p:nvSpPr>
          <p:cNvPr id="72757" name="Text Box 52"/>
          <p:cNvSpPr txBox="1">
            <a:spLocks noChangeArrowheads="1"/>
          </p:cNvSpPr>
          <p:nvPr/>
        </p:nvSpPr>
        <p:spPr bwMode="auto">
          <a:xfrm>
            <a:off x="4716463" y="1852613"/>
            <a:ext cx="711200" cy="184150"/>
          </a:xfrm>
          <a:prstGeom prst="rect">
            <a:avLst/>
          </a:prstGeom>
          <a:noFill/>
          <a:ln w="9525">
            <a:noFill/>
            <a:miter lim="800000"/>
            <a:headEnd/>
            <a:tailEnd/>
          </a:ln>
        </p:spPr>
        <p:txBody>
          <a:bodyPr wrap="none" lIns="0" tIns="0" bIns="0">
            <a:spAutoFit/>
          </a:bodyPr>
          <a:lstStyle/>
          <a:p>
            <a:r>
              <a:rPr lang="en-US" sz="600" b="1"/>
              <a:t>Crista ampullaris</a:t>
            </a:r>
          </a:p>
          <a:p>
            <a:r>
              <a:rPr lang="en-US" sz="600" b="1"/>
              <a:t>and cupula</a:t>
            </a:r>
          </a:p>
        </p:txBody>
      </p:sp>
      <p:sp>
        <p:nvSpPr>
          <p:cNvPr id="72758" name="Text Box 53"/>
          <p:cNvSpPr txBox="1">
            <a:spLocks noChangeArrowheads="1"/>
          </p:cNvSpPr>
          <p:nvPr/>
        </p:nvSpPr>
        <p:spPr bwMode="auto">
          <a:xfrm>
            <a:off x="5287963" y="3986213"/>
            <a:ext cx="573087" cy="184150"/>
          </a:xfrm>
          <a:prstGeom prst="rect">
            <a:avLst/>
          </a:prstGeom>
          <a:noFill/>
          <a:ln w="9525">
            <a:noFill/>
            <a:miter lim="800000"/>
            <a:headEnd/>
            <a:tailEnd/>
          </a:ln>
        </p:spPr>
        <p:txBody>
          <a:bodyPr wrap="none" lIns="0" tIns="0" bIns="0">
            <a:spAutoFit/>
          </a:bodyPr>
          <a:lstStyle/>
          <a:p>
            <a:r>
              <a:rPr lang="en-US" sz="600" b="1"/>
              <a:t>Direction of</a:t>
            </a:r>
          </a:p>
          <a:p>
            <a:r>
              <a:rPr lang="en-US" sz="600" b="1"/>
              <a:t>head rotation</a:t>
            </a:r>
          </a:p>
        </p:txBody>
      </p:sp>
      <p:sp>
        <p:nvSpPr>
          <p:cNvPr id="72759" name="Text Box 54"/>
          <p:cNvSpPr txBox="1">
            <a:spLocks noChangeArrowheads="1"/>
          </p:cNvSpPr>
          <p:nvPr/>
        </p:nvSpPr>
        <p:spPr bwMode="auto">
          <a:xfrm>
            <a:off x="5097463" y="4659313"/>
            <a:ext cx="677862" cy="276225"/>
          </a:xfrm>
          <a:prstGeom prst="rect">
            <a:avLst/>
          </a:prstGeom>
          <a:noFill/>
          <a:ln w="9525">
            <a:noFill/>
            <a:miter lim="800000"/>
            <a:headEnd/>
            <a:tailEnd/>
          </a:ln>
        </p:spPr>
        <p:txBody>
          <a:bodyPr wrap="none" lIns="0" tIns="0" bIns="0">
            <a:spAutoFit/>
          </a:bodyPr>
          <a:lstStyle/>
          <a:p>
            <a:r>
              <a:rPr lang="en-US" sz="600" b="1"/>
              <a:t>Endolymph lags</a:t>
            </a:r>
          </a:p>
          <a:p>
            <a:r>
              <a:rPr lang="en-US" sz="600" b="1"/>
              <a:t>behind due</a:t>
            </a:r>
          </a:p>
          <a:p>
            <a:r>
              <a:rPr lang="en-US" sz="600" b="1"/>
              <a:t>to inertia</a:t>
            </a:r>
          </a:p>
        </p:txBody>
      </p:sp>
      <p:sp>
        <p:nvSpPr>
          <p:cNvPr id="72760" name="Text Box 55"/>
          <p:cNvSpPr txBox="1">
            <a:spLocks noChangeArrowheads="1"/>
          </p:cNvSpPr>
          <p:nvPr/>
        </p:nvSpPr>
        <p:spPr bwMode="auto">
          <a:xfrm>
            <a:off x="6756400" y="4014788"/>
            <a:ext cx="623888" cy="368300"/>
          </a:xfrm>
          <a:prstGeom prst="rect">
            <a:avLst/>
          </a:prstGeom>
          <a:noFill/>
          <a:ln w="9525">
            <a:noFill/>
            <a:miter lim="800000"/>
            <a:headEnd/>
            <a:tailEnd/>
          </a:ln>
        </p:spPr>
        <p:txBody>
          <a:bodyPr wrap="none" lIns="0" tIns="0" bIns="0">
            <a:spAutoFit/>
          </a:bodyPr>
          <a:lstStyle/>
          <a:p>
            <a:r>
              <a:rPr lang="en-US" sz="600" b="1"/>
              <a:t>Cupula is</a:t>
            </a:r>
          </a:p>
          <a:p>
            <a:r>
              <a:rPr lang="en-US" sz="600" b="1"/>
              <a:t>pushed over</a:t>
            </a:r>
          </a:p>
          <a:p>
            <a:r>
              <a:rPr lang="en-US" sz="600" b="1"/>
              <a:t>and stimulates</a:t>
            </a:r>
          </a:p>
          <a:p>
            <a:r>
              <a:rPr lang="en-US" sz="600" b="1"/>
              <a:t>hair cells</a:t>
            </a:r>
          </a:p>
        </p:txBody>
      </p:sp>
      <p:sp>
        <p:nvSpPr>
          <p:cNvPr id="72761" name="Text Box 56"/>
          <p:cNvSpPr txBox="1">
            <a:spLocks noChangeArrowheads="1"/>
          </p:cNvSpPr>
          <p:nvPr/>
        </p:nvSpPr>
        <p:spPr bwMode="auto">
          <a:xfrm>
            <a:off x="3695700" y="4784725"/>
            <a:ext cx="473075" cy="184150"/>
          </a:xfrm>
          <a:prstGeom prst="rect">
            <a:avLst/>
          </a:prstGeom>
          <a:noFill/>
          <a:ln w="9525">
            <a:noFill/>
            <a:miter lim="800000"/>
            <a:headEnd/>
            <a:tailEnd/>
          </a:ln>
        </p:spPr>
        <p:txBody>
          <a:bodyPr wrap="none" lIns="0" tIns="0" bIns="0">
            <a:spAutoFit/>
          </a:bodyPr>
          <a:lstStyle/>
          <a:p>
            <a:r>
              <a:rPr lang="en-US" sz="600" b="1"/>
              <a:t>Crista</a:t>
            </a:r>
          </a:p>
          <a:p>
            <a:r>
              <a:rPr lang="en-US" sz="600" b="1"/>
              <a:t>ampullaris</a:t>
            </a:r>
          </a:p>
        </p:txBody>
      </p:sp>
      <p:sp>
        <p:nvSpPr>
          <p:cNvPr id="72762" name="Text Box 57"/>
          <p:cNvSpPr txBox="1">
            <a:spLocks noChangeArrowheads="1"/>
          </p:cNvSpPr>
          <p:nvPr/>
        </p:nvSpPr>
        <p:spPr bwMode="auto">
          <a:xfrm>
            <a:off x="1887538" y="4730750"/>
            <a:ext cx="495300" cy="184150"/>
          </a:xfrm>
          <a:prstGeom prst="rect">
            <a:avLst/>
          </a:prstGeom>
          <a:noFill/>
          <a:ln w="9525">
            <a:noFill/>
            <a:miter lim="800000"/>
            <a:headEnd/>
            <a:tailEnd/>
          </a:ln>
        </p:spPr>
        <p:txBody>
          <a:bodyPr wrap="none" lIns="0" tIns="0" bIns="0">
            <a:spAutoFit/>
          </a:bodyPr>
          <a:lstStyle/>
          <a:p>
            <a:r>
              <a:rPr lang="en-US" sz="600" b="1"/>
              <a:t>Supporting</a:t>
            </a:r>
          </a:p>
          <a:p>
            <a:r>
              <a:rPr lang="en-US" sz="600" b="1"/>
              <a:t>cells</a:t>
            </a:r>
          </a:p>
        </p:txBody>
      </p:sp>
      <p:sp>
        <p:nvSpPr>
          <p:cNvPr id="72763" name="Text Box 58"/>
          <p:cNvSpPr txBox="1">
            <a:spLocks noChangeArrowheads="1"/>
          </p:cNvSpPr>
          <p:nvPr/>
        </p:nvSpPr>
        <p:spPr bwMode="auto">
          <a:xfrm>
            <a:off x="1895475" y="5326063"/>
            <a:ext cx="525463" cy="184150"/>
          </a:xfrm>
          <a:prstGeom prst="rect">
            <a:avLst/>
          </a:prstGeom>
          <a:noFill/>
          <a:ln w="9525">
            <a:noFill/>
            <a:miter lim="800000"/>
            <a:headEnd/>
            <a:tailEnd/>
          </a:ln>
        </p:spPr>
        <p:txBody>
          <a:bodyPr wrap="none" lIns="0" tIns="0" bIns="0">
            <a:spAutoFit/>
          </a:bodyPr>
          <a:lstStyle/>
          <a:p>
            <a:r>
              <a:rPr lang="en-US" sz="600" b="1"/>
              <a:t>Sensory</a:t>
            </a:r>
          </a:p>
          <a:p>
            <a:r>
              <a:rPr lang="en-US" sz="600" b="1"/>
              <a:t>nerve fibers</a:t>
            </a:r>
          </a:p>
        </p:txBody>
      </p:sp>
      <p:sp>
        <p:nvSpPr>
          <p:cNvPr id="72764" name="Text Box 26"/>
          <p:cNvSpPr txBox="1">
            <a:spLocks noChangeArrowheads="1"/>
          </p:cNvSpPr>
          <p:nvPr/>
        </p:nvSpPr>
        <p:spPr bwMode="auto">
          <a:xfrm>
            <a:off x="6561138" y="1624013"/>
            <a:ext cx="2206625" cy="427037"/>
          </a:xfrm>
          <a:prstGeom prst="rect">
            <a:avLst/>
          </a:prstGeom>
          <a:noFill/>
          <a:ln w="9525" algn="ctr">
            <a:noFill/>
            <a:miter lim="800000"/>
            <a:headEnd/>
            <a:tailEnd/>
          </a:ln>
        </p:spPr>
        <p:txBody>
          <a:bodyPr>
            <a:spAutoFit/>
          </a:bodyPr>
          <a:lstStyle/>
          <a:p>
            <a:pPr>
              <a:spcBef>
                <a:spcPct val="50000"/>
              </a:spcBef>
            </a:pPr>
            <a:r>
              <a:rPr lang="en-US" sz="2200"/>
              <a:t>Figure 16.20</a:t>
            </a:r>
          </a:p>
        </p:txBody>
      </p:sp>
      <p:sp>
        <p:nvSpPr>
          <p:cNvPr id="72765" name="TextBox 24"/>
          <p:cNvSpPr txBox="1">
            <a:spLocks noChangeArrowheads="1"/>
          </p:cNvSpPr>
          <p:nvPr/>
        </p:nvSpPr>
        <p:spPr bwMode="auto">
          <a:xfrm>
            <a:off x="2747963" y="981075"/>
            <a:ext cx="3652837" cy="184150"/>
          </a:xfrm>
          <a:prstGeom prst="rect">
            <a:avLst/>
          </a:prstGeom>
          <a:noFill/>
          <a:ln w="9525">
            <a:noFill/>
            <a:miter lim="800000"/>
            <a:headEnd/>
            <a:tailEnd/>
          </a:ln>
        </p:spPr>
        <p:txBody>
          <a:bodyPr>
            <a:spAutoFit/>
          </a:bodyPr>
          <a:lstStyle/>
          <a:p>
            <a:pPr algn="ctr"/>
            <a:r>
              <a:rPr lang="en-US" sz="600">
                <a:cs typeface="Arial" pitchFamily="34" charset="0"/>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r>
              <a:rPr lang="en-US" smtClean="0">
                <a:latin typeface="Arial" pitchFamily="34" charset="0"/>
              </a:rPr>
              <a:t>16-</a:t>
            </a:r>
            <a:fld id="{95CA7DAF-2561-4747-85C5-891F4EEAF7D2}" type="slidenum">
              <a:rPr lang="en-US" smtClean="0">
                <a:latin typeface="Arial" pitchFamily="34" charset="0"/>
              </a:rPr>
              <a:pPr/>
              <a:t>7</a:t>
            </a:fld>
            <a:endParaRPr lang="en-US" smtClean="0">
              <a:latin typeface="Arial" pitchFamily="34" charset="0"/>
            </a:endParaRPr>
          </a:p>
        </p:txBody>
      </p:sp>
      <p:sp>
        <p:nvSpPr>
          <p:cNvPr id="9219" name="Rectangle 2"/>
          <p:cNvSpPr>
            <a:spLocks noGrp="1" noChangeArrowheads="1"/>
          </p:cNvSpPr>
          <p:nvPr>
            <p:ph type="title"/>
          </p:nvPr>
        </p:nvSpPr>
        <p:spPr>
          <a:xfrm>
            <a:off x="0" y="60325"/>
            <a:ext cx="9144000" cy="1411288"/>
          </a:xfrm>
        </p:spPr>
        <p:txBody>
          <a:bodyPr/>
          <a:lstStyle/>
          <a:p>
            <a:pPr eaLnBrk="1" hangingPunct="1"/>
            <a:r>
              <a:rPr lang="en-US" smtClean="0"/>
              <a:t>Classification of Receptors</a:t>
            </a:r>
          </a:p>
        </p:txBody>
      </p:sp>
      <p:sp>
        <p:nvSpPr>
          <p:cNvPr id="9220" name="Rectangle 3"/>
          <p:cNvSpPr>
            <a:spLocks noGrp="1" noChangeArrowheads="1"/>
          </p:cNvSpPr>
          <p:nvPr>
            <p:ph type="body" idx="1"/>
          </p:nvPr>
        </p:nvSpPr>
        <p:spPr>
          <a:xfrm>
            <a:off x="528638" y="1381125"/>
            <a:ext cx="8243887" cy="5476875"/>
          </a:xfrm>
        </p:spPr>
        <p:txBody>
          <a:bodyPr/>
          <a:lstStyle/>
          <a:p>
            <a:pPr eaLnBrk="1" hangingPunct="1">
              <a:lnSpc>
                <a:spcPct val="90000"/>
              </a:lnSpc>
            </a:pPr>
            <a:r>
              <a:rPr lang="en-US" sz="2800" b="0" smtClean="0"/>
              <a:t>by </a:t>
            </a:r>
            <a:r>
              <a:rPr lang="en-US" sz="2800" smtClean="0"/>
              <a:t>modality</a:t>
            </a:r>
            <a:r>
              <a:rPr lang="en-US" sz="2800" b="0" smtClean="0"/>
              <a:t>:</a:t>
            </a:r>
          </a:p>
          <a:p>
            <a:pPr lvl="1" eaLnBrk="1" hangingPunct="1">
              <a:lnSpc>
                <a:spcPct val="90000"/>
              </a:lnSpc>
            </a:pPr>
            <a:r>
              <a:rPr lang="en-US" sz="2400" b="0" smtClean="0"/>
              <a:t>thermoreceptors, photoreceptors, nociceptors, chemoreceptors, and mechanoreceptors </a:t>
            </a:r>
          </a:p>
          <a:p>
            <a:pPr lvl="1" eaLnBrk="1" hangingPunct="1">
              <a:lnSpc>
                <a:spcPct val="90000"/>
              </a:lnSpc>
            </a:pPr>
            <a:endParaRPr lang="en-US" sz="1400" b="0" smtClean="0"/>
          </a:p>
          <a:p>
            <a:pPr eaLnBrk="1" hangingPunct="1">
              <a:lnSpc>
                <a:spcPct val="90000"/>
              </a:lnSpc>
            </a:pPr>
            <a:r>
              <a:rPr lang="en-US" sz="2800" b="0" smtClean="0"/>
              <a:t>by </a:t>
            </a:r>
            <a:r>
              <a:rPr lang="en-US" sz="2800" smtClean="0"/>
              <a:t>origin of stimuli</a:t>
            </a:r>
          </a:p>
          <a:p>
            <a:pPr lvl="1" eaLnBrk="1" hangingPunct="1">
              <a:lnSpc>
                <a:spcPct val="90000"/>
              </a:lnSpc>
            </a:pPr>
            <a:r>
              <a:rPr lang="en-US" sz="2400" b="0" smtClean="0"/>
              <a:t>exteroceptors - detect external stimuli</a:t>
            </a:r>
          </a:p>
          <a:p>
            <a:pPr lvl="1" eaLnBrk="1" hangingPunct="1">
              <a:lnSpc>
                <a:spcPct val="90000"/>
              </a:lnSpc>
            </a:pPr>
            <a:r>
              <a:rPr lang="en-US" sz="2400" b="0" smtClean="0"/>
              <a:t>interoceptors - detect internal stimuli</a:t>
            </a:r>
          </a:p>
          <a:p>
            <a:pPr lvl="1" eaLnBrk="1" hangingPunct="1">
              <a:lnSpc>
                <a:spcPct val="90000"/>
              </a:lnSpc>
            </a:pPr>
            <a:r>
              <a:rPr lang="en-US" sz="2400" b="0" smtClean="0"/>
              <a:t>proprioceptors - sense body position and movements</a:t>
            </a:r>
          </a:p>
          <a:p>
            <a:pPr lvl="1" eaLnBrk="1" hangingPunct="1">
              <a:lnSpc>
                <a:spcPct val="90000"/>
              </a:lnSpc>
            </a:pPr>
            <a:endParaRPr lang="en-US" sz="1400" b="0" smtClean="0"/>
          </a:p>
          <a:p>
            <a:pPr eaLnBrk="1" hangingPunct="1">
              <a:lnSpc>
                <a:spcPct val="90000"/>
              </a:lnSpc>
            </a:pPr>
            <a:r>
              <a:rPr lang="en-US" sz="2800" b="0" smtClean="0"/>
              <a:t>by </a:t>
            </a:r>
            <a:r>
              <a:rPr lang="en-US" sz="2800" smtClean="0"/>
              <a:t>distribution</a:t>
            </a:r>
          </a:p>
          <a:p>
            <a:pPr lvl="1" eaLnBrk="1" hangingPunct="1">
              <a:lnSpc>
                <a:spcPct val="90000"/>
              </a:lnSpc>
            </a:pPr>
            <a:r>
              <a:rPr lang="en-US" sz="2400" b="0" smtClean="0"/>
              <a:t>general (somesthetic) senses - widely distributed</a:t>
            </a:r>
          </a:p>
          <a:p>
            <a:pPr lvl="1" eaLnBrk="1" hangingPunct="1">
              <a:lnSpc>
                <a:spcPct val="90000"/>
              </a:lnSpc>
            </a:pPr>
            <a:r>
              <a:rPr lang="en-US" sz="2400" b="0" smtClean="0"/>
              <a:t>special senses - limited to head	</a:t>
            </a:r>
          </a:p>
          <a:p>
            <a:pPr lvl="2" eaLnBrk="1" hangingPunct="1">
              <a:lnSpc>
                <a:spcPct val="90000"/>
              </a:lnSpc>
            </a:pPr>
            <a:r>
              <a:rPr lang="en-US" sz="2000" b="0" smtClean="0"/>
              <a:t>vision, hearing, equilibrium, taste, and smell</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descr="sal25693_16_21"/>
          <p:cNvPicPr>
            <a:picLocks noChangeAspect="1" noChangeArrowheads="1"/>
          </p:cNvPicPr>
          <p:nvPr/>
        </p:nvPicPr>
        <p:blipFill>
          <a:blip r:embed="rId2" cstate="print"/>
          <a:srcRect/>
          <a:stretch>
            <a:fillRect/>
          </a:stretch>
        </p:blipFill>
        <p:spPr bwMode="auto">
          <a:xfrm>
            <a:off x="1081088" y="1420813"/>
            <a:ext cx="5976937" cy="5106987"/>
          </a:xfrm>
          <a:prstGeom prst="rect">
            <a:avLst/>
          </a:prstGeom>
          <a:noFill/>
          <a:ln w="9525">
            <a:noFill/>
            <a:miter lim="800000"/>
            <a:headEnd/>
            <a:tailEnd/>
          </a:ln>
        </p:spPr>
      </p:pic>
      <p:sp>
        <p:nvSpPr>
          <p:cNvPr id="73731" name="Line 5"/>
          <p:cNvSpPr>
            <a:spLocks noChangeShapeType="1"/>
          </p:cNvSpPr>
          <p:nvPr/>
        </p:nvSpPr>
        <p:spPr bwMode="auto">
          <a:xfrm flipH="1">
            <a:off x="2165350" y="4073525"/>
            <a:ext cx="2513013" cy="1588"/>
          </a:xfrm>
          <a:prstGeom prst="line">
            <a:avLst/>
          </a:prstGeom>
          <a:noFill/>
          <a:ln w="17463">
            <a:solidFill>
              <a:srgbClr val="FFFFFF"/>
            </a:solidFill>
            <a:round/>
            <a:headEnd/>
            <a:tailEnd/>
          </a:ln>
        </p:spPr>
        <p:txBody>
          <a:bodyPr/>
          <a:lstStyle/>
          <a:p>
            <a:endParaRPr lang="en-US"/>
          </a:p>
        </p:txBody>
      </p:sp>
      <p:sp>
        <p:nvSpPr>
          <p:cNvPr id="73732" name="Line 6"/>
          <p:cNvSpPr>
            <a:spLocks noChangeShapeType="1"/>
          </p:cNvSpPr>
          <p:nvPr/>
        </p:nvSpPr>
        <p:spPr bwMode="auto">
          <a:xfrm flipH="1">
            <a:off x="5132388" y="5480050"/>
            <a:ext cx="585787" cy="1588"/>
          </a:xfrm>
          <a:prstGeom prst="line">
            <a:avLst/>
          </a:prstGeom>
          <a:noFill/>
          <a:ln w="17463">
            <a:solidFill>
              <a:srgbClr val="FFFFFF"/>
            </a:solidFill>
            <a:round/>
            <a:headEnd/>
            <a:tailEnd/>
          </a:ln>
        </p:spPr>
        <p:txBody>
          <a:bodyPr/>
          <a:lstStyle/>
          <a:p>
            <a:endParaRPr lang="en-US"/>
          </a:p>
        </p:txBody>
      </p:sp>
      <p:sp>
        <p:nvSpPr>
          <p:cNvPr id="73733" name="Rectangle 7"/>
          <p:cNvSpPr>
            <a:spLocks noChangeArrowheads="1"/>
          </p:cNvSpPr>
          <p:nvPr/>
        </p:nvSpPr>
        <p:spPr bwMode="auto">
          <a:xfrm>
            <a:off x="1255713" y="3398838"/>
            <a:ext cx="5334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Thalamus</a:t>
            </a:r>
            <a:endParaRPr lang="en-US" sz="900" b="1"/>
          </a:p>
        </p:txBody>
      </p:sp>
      <p:sp>
        <p:nvSpPr>
          <p:cNvPr id="73734" name="Rectangle 8"/>
          <p:cNvSpPr>
            <a:spLocks noChangeArrowheads="1"/>
          </p:cNvSpPr>
          <p:nvPr/>
        </p:nvSpPr>
        <p:spPr bwMode="auto">
          <a:xfrm>
            <a:off x="1227138" y="6469063"/>
            <a:ext cx="11303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Vestibular apparatus</a:t>
            </a:r>
            <a:endParaRPr lang="en-US" sz="900" b="1"/>
          </a:p>
        </p:txBody>
      </p:sp>
      <p:sp>
        <p:nvSpPr>
          <p:cNvPr id="73735" name="Rectangle 9"/>
          <p:cNvSpPr>
            <a:spLocks noChangeArrowheads="1"/>
          </p:cNvSpPr>
          <p:nvPr/>
        </p:nvSpPr>
        <p:spPr bwMode="auto">
          <a:xfrm>
            <a:off x="1370013" y="4578350"/>
            <a:ext cx="1320800" cy="138113"/>
          </a:xfrm>
          <a:prstGeom prst="rect">
            <a:avLst/>
          </a:prstGeom>
          <a:noFill/>
          <a:ln w="9525">
            <a:noFill/>
            <a:miter lim="800000"/>
            <a:headEnd/>
            <a:tailEnd/>
          </a:ln>
        </p:spPr>
        <p:txBody>
          <a:bodyPr wrap="none" lIns="0" tIns="0" rIns="0" bIns="0">
            <a:spAutoFit/>
          </a:bodyPr>
          <a:lstStyle/>
          <a:p>
            <a:r>
              <a:rPr lang="en-US" sz="900" b="1">
                <a:solidFill>
                  <a:srgbClr val="000000"/>
                </a:solidFill>
              </a:rPr>
              <a:t>Vestibulocochlear nerve</a:t>
            </a:r>
            <a:endParaRPr lang="en-US" sz="900" b="1"/>
          </a:p>
        </p:txBody>
      </p:sp>
      <p:sp>
        <p:nvSpPr>
          <p:cNvPr id="73736" name="Rectangle 10"/>
          <p:cNvSpPr>
            <a:spLocks noChangeArrowheads="1"/>
          </p:cNvSpPr>
          <p:nvPr/>
        </p:nvSpPr>
        <p:spPr bwMode="auto">
          <a:xfrm>
            <a:off x="6570663" y="3965575"/>
            <a:ext cx="6223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Cerebellum</a:t>
            </a:r>
            <a:endParaRPr lang="en-US" sz="900" b="1"/>
          </a:p>
        </p:txBody>
      </p:sp>
      <p:sp>
        <p:nvSpPr>
          <p:cNvPr id="73737" name="Rectangle 11"/>
          <p:cNvSpPr>
            <a:spLocks noChangeArrowheads="1"/>
          </p:cNvSpPr>
          <p:nvPr/>
        </p:nvSpPr>
        <p:spPr bwMode="auto">
          <a:xfrm>
            <a:off x="6618288" y="1636713"/>
            <a:ext cx="7874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Central sulcus</a:t>
            </a:r>
            <a:endParaRPr lang="en-US" sz="900" b="1"/>
          </a:p>
        </p:txBody>
      </p:sp>
      <p:sp>
        <p:nvSpPr>
          <p:cNvPr id="73738" name="Line 12"/>
          <p:cNvSpPr>
            <a:spLocks noChangeShapeType="1"/>
          </p:cNvSpPr>
          <p:nvPr/>
        </p:nvSpPr>
        <p:spPr bwMode="auto">
          <a:xfrm flipH="1">
            <a:off x="6199188" y="4049713"/>
            <a:ext cx="352425" cy="1587"/>
          </a:xfrm>
          <a:prstGeom prst="line">
            <a:avLst/>
          </a:prstGeom>
          <a:noFill/>
          <a:ln w="17463">
            <a:solidFill>
              <a:srgbClr val="FFFFFF"/>
            </a:solidFill>
            <a:round/>
            <a:headEnd/>
            <a:tailEnd/>
          </a:ln>
        </p:spPr>
        <p:txBody>
          <a:bodyPr/>
          <a:lstStyle/>
          <a:p>
            <a:endParaRPr lang="en-US"/>
          </a:p>
        </p:txBody>
      </p:sp>
      <p:sp>
        <p:nvSpPr>
          <p:cNvPr id="73739" name="Line 13"/>
          <p:cNvSpPr>
            <a:spLocks noChangeShapeType="1"/>
          </p:cNvSpPr>
          <p:nvPr/>
        </p:nvSpPr>
        <p:spPr bwMode="auto">
          <a:xfrm flipV="1">
            <a:off x="1633538" y="6132513"/>
            <a:ext cx="1587" cy="319087"/>
          </a:xfrm>
          <a:prstGeom prst="line">
            <a:avLst/>
          </a:prstGeom>
          <a:noFill/>
          <a:ln w="17463">
            <a:solidFill>
              <a:srgbClr val="FFFFFF"/>
            </a:solidFill>
            <a:round/>
            <a:headEnd/>
            <a:tailEnd/>
          </a:ln>
        </p:spPr>
        <p:txBody>
          <a:bodyPr/>
          <a:lstStyle/>
          <a:p>
            <a:endParaRPr lang="en-US"/>
          </a:p>
        </p:txBody>
      </p:sp>
      <p:sp>
        <p:nvSpPr>
          <p:cNvPr id="73740" name="Freeform 14"/>
          <p:cNvSpPr>
            <a:spLocks/>
          </p:cNvSpPr>
          <p:nvPr/>
        </p:nvSpPr>
        <p:spPr bwMode="auto">
          <a:xfrm>
            <a:off x="2747963" y="4657725"/>
            <a:ext cx="566737" cy="635000"/>
          </a:xfrm>
          <a:custGeom>
            <a:avLst/>
            <a:gdLst>
              <a:gd name="T0" fmla="*/ 0 w 383"/>
              <a:gd name="T1" fmla="*/ 0 h 429"/>
              <a:gd name="T2" fmla="*/ 2147483647 w 383"/>
              <a:gd name="T3" fmla="*/ 0 h 429"/>
              <a:gd name="T4" fmla="*/ 2147483647 w 383"/>
              <a:gd name="T5" fmla="*/ 2147483647 h 429"/>
              <a:gd name="T6" fmla="*/ 0 60000 65536"/>
              <a:gd name="T7" fmla="*/ 0 60000 65536"/>
              <a:gd name="T8" fmla="*/ 0 60000 65536"/>
              <a:gd name="T9" fmla="*/ 0 w 383"/>
              <a:gd name="T10" fmla="*/ 0 h 429"/>
              <a:gd name="T11" fmla="*/ 383 w 383"/>
              <a:gd name="T12" fmla="*/ 429 h 429"/>
            </a:gdLst>
            <a:ahLst/>
            <a:cxnLst>
              <a:cxn ang="T6">
                <a:pos x="T0" y="T1"/>
              </a:cxn>
              <a:cxn ang="T7">
                <a:pos x="T2" y="T3"/>
              </a:cxn>
              <a:cxn ang="T8">
                <a:pos x="T4" y="T5"/>
              </a:cxn>
            </a:cxnLst>
            <a:rect l="T9" t="T10" r="T11" b="T12"/>
            <a:pathLst>
              <a:path w="383" h="429">
                <a:moveTo>
                  <a:pt x="0" y="0"/>
                </a:moveTo>
                <a:lnTo>
                  <a:pt x="163" y="0"/>
                </a:lnTo>
                <a:lnTo>
                  <a:pt x="383" y="429"/>
                </a:lnTo>
              </a:path>
            </a:pathLst>
          </a:custGeom>
          <a:noFill/>
          <a:ln w="17463">
            <a:solidFill>
              <a:srgbClr val="FFFFFF"/>
            </a:solidFill>
            <a:round/>
            <a:headEnd/>
            <a:tailEnd/>
          </a:ln>
        </p:spPr>
        <p:txBody>
          <a:bodyPr/>
          <a:lstStyle/>
          <a:p>
            <a:endParaRPr lang="en-US" sz="900">
              <a:latin typeface="Times New Roman" pitchFamily="18" charset="0"/>
            </a:endParaRPr>
          </a:p>
        </p:txBody>
      </p:sp>
      <p:sp>
        <p:nvSpPr>
          <p:cNvPr id="73741" name="Freeform 15"/>
          <p:cNvSpPr>
            <a:spLocks/>
          </p:cNvSpPr>
          <p:nvPr/>
        </p:nvSpPr>
        <p:spPr bwMode="auto">
          <a:xfrm>
            <a:off x="2752725" y="4649788"/>
            <a:ext cx="569913" cy="636587"/>
          </a:xfrm>
          <a:custGeom>
            <a:avLst/>
            <a:gdLst>
              <a:gd name="T0" fmla="*/ 0 w 384"/>
              <a:gd name="T1" fmla="*/ 0 h 429"/>
              <a:gd name="T2" fmla="*/ 2147483647 w 384"/>
              <a:gd name="T3" fmla="*/ 0 h 429"/>
              <a:gd name="T4" fmla="*/ 2147483647 w 384"/>
              <a:gd name="T5" fmla="*/ 2147483647 h 429"/>
              <a:gd name="T6" fmla="*/ 0 60000 65536"/>
              <a:gd name="T7" fmla="*/ 0 60000 65536"/>
              <a:gd name="T8" fmla="*/ 0 60000 65536"/>
              <a:gd name="T9" fmla="*/ 0 w 384"/>
              <a:gd name="T10" fmla="*/ 0 h 429"/>
              <a:gd name="T11" fmla="*/ 384 w 384"/>
              <a:gd name="T12" fmla="*/ 429 h 429"/>
            </a:gdLst>
            <a:ahLst/>
            <a:cxnLst>
              <a:cxn ang="T6">
                <a:pos x="T0" y="T1"/>
              </a:cxn>
              <a:cxn ang="T7">
                <a:pos x="T2" y="T3"/>
              </a:cxn>
              <a:cxn ang="T8">
                <a:pos x="T4" y="T5"/>
              </a:cxn>
            </a:cxnLst>
            <a:rect l="T9" t="T10" r="T11" b="T12"/>
            <a:pathLst>
              <a:path w="384" h="429">
                <a:moveTo>
                  <a:pt x="0" y="0"/>
                </a:moveTo>
                <a:lnTo>
                  <a:pt x="164" y="0"/>
                </a:lnTo>
                <a:lnTo>
                  <a:pt x="384" y="429"/>
                </a:lnTo>
              </a:path>
            </a:pathLst>
          </a:custGeom>
          <a:noFill/>
          <a:ln w="11113">
            <a:solidFill>
              <a:srgbClr val="000000"/>
            </a:solidFill>
            <a:round/>
            <a:headEnd/>
            <a:tailEnd/>
          </a:ln>
        </p:spPr>
        <p:txBody>
          <a:bodyPr/>
          <a:lstStyle/>
          <a:p>
            <a:endParaRPr lang="en-US" sz="900">
              <a:latin typeface="Times New Roman" pitchFamily="18" charset="0"/>
            </a:endParaRPr>
          </a:p>
        </p:txBody>
      </p:sp>
      <p:sp>
        <p:nvSpPr>
          <p:cNvPr id="73742" name="Freeform 16"/>
          <p:cNvSpPr>
            <a:spLocks/>
          </p:cNvSpPr>
          <p:nvPr/>
        </p:nvSpPr>
        <p:spPr bwMode="auto">
          <a:xfrm>
            <a:off x="1835150" y="2322513"/>
            <a:ext cx="2562225" cy="433387"/>
          </a:xfrm>
          <a:custGeom>
            <a:avLst/>
            <a:gdLst>
              <a:gd name="T0" fmla="*/ 0 w 1728"/>
              <a:gd name="T1" fmla="*/ 0 h 293"/>
              <a:gd name="T2" fmla="*/ 2147483647 w 1728"/>
              <a:gd name="T3" fmla="*/ 0 h 293"/>
              <a:gd name="T4" fmla="*/ 2147483647 w 1728"/>
              <a:gd name="T5" fmla="*/ 2147483647 h 293"/>
              <a:gd name="T6" fmla="*/ 0 60000 65536"/>
              <a:gd name="T7" fmla="*/ 0 60000 65536"/>
              <a:gd name="T8" fmla="*/ 0 60000 65536"/>
              <a:gd name="T9" fmla="*/ 0 w 1728"/>
              <a:gd name="T10" fmla="*/ 0 h 293"/>
              <a:gd name="T11" fmla="*/ 1728 w 1728"/>
              <a:gd name="T12" fmla="*/ 293 h 293"/>
            </a:gdLst>
            <a:ahLst/>
            <a:cxnLst>
              <a:cxn ang="T6">
                <a:pos x="T0" y="T1"/>
              </a:cxn>
              <a:cxn ang="T7">
                <a:pos x="T2" y="T3"/>
              </a:cxn>
              <a:cxn ang="T8">
                <a:pos x="T4" y="T5"/>
              </a:cxn>
            </a:cxnLst>
            <a:rect l="T9" t="T10" r="T11" b="T12"/>
            <a:pathLst>
              <a:path w="1728" h="293">
                <a:moveTo>
                  <a:pt x="0" y="0"/>
                </a:moveTo>
                <a:lnTo>
                  <a:pt x="1418" y="0"/>
                </a:lnTo>
                <a:lnTo>
                  <a:pt x="1728" y="293"/>
                </a:lnTo>
              </a:path>
            </a:pathLst>
          </a:custGeom>
          <a:noFill/>
          <a:ln w="17463">
            <a:solidFill>
              <a:srgbClr val="FFFFFF"/>
            </a:solidFill>
            <a:round/>
            <a:headEnd/>
            <a:tailEnd/>
          </a:ln>
        </p:spPr>
        <p:txBody>
          <a:bodyPr/>
          <a:lstStyle/>
          <a:p>
            <a:endParaRPr lang="en-US" sz="900">
              <a:latin typeface="Times New Roman" pitchFamily="18" charset="0"/>
            </a:endParaRPr>
          </a:p>
        </p:txBody>
      </p:sp>
      <p:sp>
        <p:nvSpPr>
          <p:cNvPr id="73743" name="Line 17"/>
          <p:cNvSpPr>
            <a:spLocks noChangeShapeType="1"/>
          </p:cNvSpPr>
          <p:nvPr/>
        </p:nvSpPr>
        <p:spPr bwMode="auto">
          <a:xfrm flipH="1">
            <a:off x="6192838" y="4044950"/>
            <a:ext cx="352425" cy="1588"/>
          </a:xfrm>
          <a:prstGeom prst="line">
            <a:avLst/>
          </a:prstGeom>
          <a:noFill/>
          <a:ln w="11113">
            <a:solidFill>
              <a:srgbClr val="000000"/>
            </a:solidFill>
            <a:round/>
            <a:headEnd/>
            <a:tailEnd/>
          </a:ln>
        </p:spPr>
        <p:txBody>
          <a:bodyPr/>
          <a:lstStyle/>
          <a:p>
            <a:endParaRPr lang="en-US"/>
          </a:p>
        </p:txBody>
      </p:sp>
      <p:sp>
        <p:nvSpPr>
          <p:cNvPr id="73744" name="Line 18"/>
          <p:cNvSpPr>
            <a:spLocks noChangeShapeType="1"/>
          </p:cNvSpPr>
          <p:nvPr/>
        </p:nvSpPr>
        <p:spPr bwMode="auto">
          <a:xfrm flipH="1">
            <a:off x="4857750" y="1720850"/>
            <a:ext cx="1687513" cy="1588"/>
          </a:xfrm>
          <a:prstGeom prst="line">
            <a:avLst/>
          </a:prstGeom>
          <a:noFill/>
          <a:ln w="17463">
            <a:solidFill>
              <a:srgbClr val="FFFFFF"/>
            </a:solidFill>
            <a:round/>
            <a:headEnd/>
            <a:tailEnd/>
          </a:ln>
        </p:spPr>
        <p:txBody>
          <a:bodyPr/>
          <a:lstStyle/>
          <a:p>
            <a:endParaRPr lang="en-US"/>
          </a:p>
        </p:txBody>
      </p:sp>
      <p:sp>
        <p:nvSpPr>
          <p:cNvPr id="73745" name="Line 19"/>
          <p:cNvSpPr>
            <a:spLocks noChangeShapeType="1"/>
          </p:cNvSpPr>
          <p:nvPr/>
        </p:nvSpPr>
        <p:spPr bwMode="auto">
          <a:xfrm flipH="1">
            <a:off x="4852988" y="1716088"/>
            <a:ext cx="1689100" cy="1587"/>
          </a:xfrm>
          <a:prstGeom prst="line">
            <a:avLst/>
          </a:prstGeom>
          <a:noFill/>
          <a:ln w="11113">
            <a:solidFill>
              <a:srgbClr val="000000"/>
            </a:solidFill>
            <a:round/>
            <a:headEnd/>
            <a:tailEnd/>
          </a:ln>
        </p:spPr>
        <p:txBody>
          <a:bodyPr/>
          <a:lstStyle/>
          <a:p>
            <a:endParaRPr lang="en-US"/>
          </a:p>
        </p:txBody>
      </p:sp>
      <p:sp>
        <p:nvSpPr>
          <p:cNvPr id="73746" name="Line 20"/>
          <p:cNvSpPr>
            <a:spLocks noChangeShapeType="1"/>
          </p:cNvSpPr>
          <p:nvPr/>
        </p:nvSpPr>
        <p:spPr bwMode="auto">
          <a:xfrm flipH="1">
            <a:off x="4597400" y="1973263"/>
            <a:ext cx="1947863" cy="1587"/>
          </a:xfrm>
          <a:prstGeom prst="line">
            <a:avLst/>
          </a:prstGeom>
          <a:noFill/>
          <a:ln w="17463">
            <a:solidFill>
              <a:srgbClr val="FFFFFF"/>
            </a:solidFill>
            <a:round/>
            <a:headEnd/>
            <a:tailEnd/>
          </a:ln>
        </p:spPr>
        <p:txBody>
          <a:bodyPr/>
          <a:lstStyle/>
          <a:p>
            <a:endParaRPr lang="en-US"/>
          </a:p>
        </p:txBody>
      </p:sp>
      <p:sp>
        <p:nvSpPr>
          <p:cNvPr id="73747" name="Line 21"/>
          <p:cNvSpPr>
            <a:spLocks noChangeShapeType="1"/>
          </p:cNvSpPr>
          <p:nvPr/>
        </p:nvSpPr>
        <p:spPr bwMode="auto">
          <a:xfrm flipH="1">
            <a:off x="4592638" y="1970088"/>
            <a:ext cx="1949450" cy="0"/>
          </a:xfrm>
          <a:prstGeom prst="line">
            <a:avLst/>
          </a:prstGeom>
          <a:noFill/>
          <a:ln w="11113">
            <a:solidFill>
              <a:srgbClr val="000000"/>
            </a:solidFill>
            <a:round/>
            <a:headEnd/>
            <a:tailEnd/>
          </a:ln>
        </p:spPr>
        <p:txBody>
          <a:bodyPr/>
          <a:lstStyle/>
          <a:p>
            <a:endParaRPr lang="en-US"/>
          </a:p>
        </p:txBody>
      </p:sp>
      <p:sp>
        <p:nvSpPr>
          <p:cNvPr id="73748" name="Line 22"/>
          <p:cNvSpPr>
            <a:spLocks noChangeShapeType="1"/>
          </p:cNvSpPr>
          <p:nvPr/>
        </p:nvSpPr>
        <p:spPr bwMode="auto">
          <a:xfrm flipH="1">
            <a:off x="2159000" y="4068763"/>
            <a:ext cx="2514600" cy="1587"/>
          </a:xfrm>
          <a:prstGeom prst="line">
            <a:avLst/>
          </a:prstGeom>
          <a:noFill/>
          <a:ln w="11113">
            <a:solidFill>
              <a:srgbClr val="000000"/>
            </a:solidFill>
            <a:round/>
            <a:headEnd/>
            <a:tailEnd/>
          </a:ln>
        </p:spPr>
        <p:txBody>
          <a:bodyPr/>
          <a:lstStyle/>
          <a:p>
            <a:endParaRPr lang="en-US"/>
          </a:p>
        </p:txBody>
      </p:sp>
      <p:sp>
        <p:nvSpPr>
          <p:cNvPr id="73749" name="Freeform 23"/>
          <p:cNvSpPr>
            <a:spLocks/>
          </p:cNvSpPr>
          <p:nvPr/>
        </p:nvSpPr>
        <p:spPr bwMode="auto">
          <a:xfrm>
            <a:off x="3911600" y="5168900"/>
            <a:ext cx="611188" cy="387350"/>
          </a:xfrm>
          <a:custGeom>
            <a:avLst/>
            <a:gdLst>
              <a:gd name="T0" fmla="*/ 0 w 412"/>
              <a:gd name="T1" fmla="*/ 2147483647 h 262"/>
              <a:gd name="T2" fmla="*/ 2147483647 w 412"/>
              <a:gd name="T3" fmla="*/ 2147483647 h 262"/>
              <a:gd name="T4" fmla="*/ 2147483647 w 412"/>
              <a:gd name="T5" fmla="*/ 0 h 262"/>
              <a:gd name="T6" fmla="*/ 0 60000 65536"/>
              <a:gd name="T7" fmla="*/ 0 60000 65536"/>
              <a:gd name="T8" fmla="*/ 0 60000 65536"/>
              <a:gd name="T9" fmla="*/ 0 w 412"/>
              <a:gd name="T10" fmla="*/ 0 h 262"/>
              <a:gd name="T11" fmla="*/ 412 w 412"/>
              <a:gd name="T12" fmla="*/ 262 h 262"/>
            </a:gdLst>
            <a:ahLst/>
            <a:cxnLst>
              <a:cxn ang="T6">
                <a:pos x="T0" y="T1"/>
              </a:cxn>
              <a:cxn ang="T7">
                <a:pos x="T2" y="T3"/>
              </a:cxn>
              <a:cxn ang="T8">
                <a:pos x="T4" y="T5"/>
              </a:cxn>
            </a:cxnLst>
            <a:rect l="T9" t="T10" r="T11" b="T12"/>
            <a:pathLst>
              <a:path w="412" h="262">
                <a:moveTo>
                  <a:pt x="0" y="262"/>
                </a:moveTo>
                <a:lnTo>
                  <a:pt x="218" y="262"/>
                </a:lnTo>
                <a:lnTo>
                  <a:pt x="412" y="0"/>
                </a:lnTo>
              </a:path>
            </a:pathLst>
          </a:custGeom>
          <a:noFill/>
          <a:ln w="17463">
            <a:solidFill>
              <a:srgbClr val="FFFFFF"/>
            </a:solidFill>
            <a:round/>
            <a:headEnd/>
            <a:tailEnd/>
          </a:ln>
        </p:spPr>
        <p:txBody>
          <a:bodyPr/>
          <a:lstStyle/>
          <a:p>
            <a:endParaRPr lang="en-US" sz="900">
              <a:latin typeface="Times New Roman" pitchFamily="18" charset="0"/>
            </a:endParaRPr>
          </a:p>
        </p:txBody>
      </p:sp>
      <p:sp>
        <p:nvSpPr>
          <p:cNvPr id="73750" name="Freeform 24"/>
          <p:cNvSpPr>
            <a:spLocks/>
          </p:cNvSpPr>
          <p:nvPr/>
        </p:nvSpPr>
        <p:spPr bwMode="auto">
          <a:xfrm>
            <a:off x="3908425" y="5160963"/>
            <a:ext cx="611188" cy="388937"/>
          </a:xfrm>
          <a:custGeom>
            <a:avLst/>
            <a:gdLst>
              <a:gd name="T0" fmla="*/ 0 w 412"/>
              <a:gd name="T1" fmla="*/ 2147483647 h 262"/>
              <a:gd name="T2" fmla="*/ 2147483647 w 412"/>
              <a:gd name="T3" fmla="*/ 2147483647 h 262"/>
              <a:gd name="T4" fmla="*/ 2147483647 w 412"/>
              <a:gd name="T5" fmla="*/ 0 h 262"/>
              <a:gd name="T6" fmla="*/ 0 60000 65536"/>
              <a:gd name="T7" fmla="*/ 0 60000 65536"/>
              <a:gd name="T8" fmla="*/ 0 60000 65536"/>
              <a:gd name="T9" fmla="*/ 0 w 412"/>
              <a:gd name="T10" fmla="*/ 0 h 262"/>
              <a:gd name="T11" fmla="*/ 412 w 412"/>
              <a:gd name="T12" fmla="*/ 262 h 262"/>
            </a:gdLst>
            <a:ahLst/>
            <a:cxnLst>
              <a:cxn ang="T6">
                <a:pos x="T0" y="T1"/>
              </a:cxn>
              <a:cxn ang="T7">
                <a:pos x="T2" y="T3"/>
              </a:cxn>
              <a:cxn ang="T8">
                <a:pos x="T4" y="T5"/>
              </a:cxn>
            </a:cxnLst>
            <a:rect l="T9" t="T10" r="T11" b="T12"/>
            <a:pathLst>
              <a:path w="412" h="262">
                <a:moveTo>
                  <a:pt x="0" y="262"/>
                </a:moveTo>
                <a:lnTo>
                  <a:pt x="220" y="262"/>
                </a:lnTo>
                <a:lnTo>
                  <a:pt x="412" y="0"/>
                </a:lnTo>
              </a:path>
            </a:pathLst>
          </a:custGeom>
          <a:noFill/>
          <a:ln w="11113">
            <a:solidFill>
              <a:srgbClr val="000000"/>
            </a:solidFill>
            <a:round/>
            <a:headEnd/>
            <a:tailEnd/>
          </a:ln>
        </p:spPr>
        <p:txBody>
          <a:bodyPr/>
          <a:lstStyle/>
          <a:p>
            <a:endParaRPr lang="en-US" sz="900">
              <a:latin typeface="Times New Roman" pitchFamily="18" charset="0"/>
            </a:endParaRPr>
          </a:p>
        </p:txBody>
      </p:sp>
      <p:sp>
        <p:nvSpPr>
          <p:cNvPr id="73751" name="Freeform 25"/>
          <p:cNvSpPr>
            <a:spLocks/>
          </p:cNvSpPr>
          <p:nvPr/>
        </p:nvSpPr>
        <p:spPr bwMode="auto">
          <a:xfrm>
            <a:off x="3835400" y="5445125"/>
            <a:ext cx="862013" cy="519113"/>
          </a:xfrm>
          <a:custGeom>
            <a:avLst/>
            <a:gdLst>
              <a:gd name="T0" fmla="*/ 0 w 581"/>
              <a:gd name="T1" fmla="*/ 2147483647 h 350"/>
              <a:gd name="T2" fmla="*/ 2147483647 w 581"/>
              <a:gd name="T3" fmla="*/ 2147483647 h 350"/>
              <a:gd name="T4" fmla="*/ 2147483647 w 581"/>
              <a:gd name="T5" fmla="*/ 0 h 350"/>
              <a:gd name="T6" fmla="*/ 0 60000 65536"/>
              <a:gd name="T7" fmla="*/ 0 60000 65536"/>
              <a:gd name="T8" fmla="*/ 0 60000 65536"/>
              <a:gd name="T9" fmla="*/ 0 w 581"/>
              <a:gd name="T10" fmla="*/ 0 h 350"/>
              <a:gd name="T11" fmla="*/ 581 w 581"/>
              <a:gd name="T12" fmla="*/ 350 h 350"/>
            </a:gdLst>
            <a:ahLst/>
            <a:cxnLst>
              <a:cxn ang="T6">
                <a:pos x="T0" y="T1"/>
              </a:cxn>
              <a:cxn ang="T7">
                <a:pos x="T2" y="T3"/>
              </a:cxn>
              <a:cxn ang="T8">
                <a:pos x="T4" y="T5"/>
              </a:cxn>
            </a:cxnLst>
            <a:rect l="T9" t="T10" r="T11" b="T12"/>
            <a:pathLst>
              <a:path w="581" h="350">
                <a:moveTo>
                  <a:pt x="0" y="350"/>
                </a:moveTo>
                <a:lnTo>
                  <a:pt x="269" y="350"/>
                </a:lnTo>
                <a:lnTo>
                  <a:pt x="581" y="0"/>
                </a:lnTo>
              </a:path>
            </a:pathLst>
          </a:custGeom>
          <a:noFill/>
          <a:ln w="17463">
            <a:solidFill>
              <a:srgbClr val="FFFFFF"/>
            </a:solidFill>
            <a:round/>
            <a:headEnd/>
            <a:tailEnd/>
          </a:ln>
        </p:spPr>
        <p:txBody>
          <a:bodyPr/>
          <a:lstStyle/>
          <a:p>
            <a:endParaRPr lang="en-US" sz="900">
              <a:latin typeface="Times New Roman" pitchFamily="18" charset="0"/>
            </a:endParaRPr>
          </a:p>
        </p:txBody>
      </p:sp>
      <p:sp>
        <p:nvSpPr>
          <p:cNvPr id="73752" name="Freeform 26"/>
          <p:cNvSpPr>
            <a:spLocks/>
          </p:cNvSpPr>
          <p:nvPr/>
        </p:nvSpPr>
        <p:spPr bwMode="auto">
          <a:xfrm>
            <a:off x="3835400" y="5441950"/>
            <a:ext cx="862013" cy="515938"/>
          </a:xfrm>
          <a:custGeom>
            <a:avLst/>
            <a:gdLst>
              <a:gd name="T0" fmla="*/ 0 w 581"/>
              <a:gd name="T1" fmla="*/ 2147483647 h 348"/>
              <a:gd name="T2" fmla="*/ 2147483647 w 581"/>
              <a:gd name="T3" fmla="*/ 2147483647 h 348"/>
              <a:gd name="T4" fmla="*/ 2147483647 w 581"/>
              <a:gd name="T5" fmla="*/ 0 h 348"/>
              <a:gd name="T6" fmla="*/ 0 60000 65536"/>
              <a:gd name="T7" fmla="*/ 0 60000 65536"/>
              <a:gd name="T8" fmla="*/ 0 60000 65536"/>
              <a:gd name="T9" fmla="*/ 0 w 581"/>
              <a:gd name="T10" fmla="*/ 0 h 348"/>
              <a:gd name="T11" fmla="*/ 581 w 581"/>
              <a:gd name="T12" fmla="*/ 348 h 348"/>
            </a:gdLst>
            <a:ahLst/>
            <a:cxnLst>
              <a:cxn ang="T6">
                <a:pos x="T0" y="T1"/>
              </a:cxn>
              <a:cxn ang="T7">
                <a:pos x="T2" y="T3"/>
              </a:cxn>
              <a:cxn ang="T8">
                <a:pos x="T4" y="T5"/>
              </a:cxn>
            </a:cxnLst>
            <a:rect l="T9" t="T10" r="T11" b="T12"/>
            <a:pathLst>
              <a:path w="581" h="348">
                <a:moveTo>
                  <a:pt x="0" y="348"/>
                </a:moveTo>
                <a:lnTo>
                  <a:pt x="269" y="348"/>
                </a:lnTo>
                <a:lnTo>
                  <a:pt x="581" y="0"/>
                </a:lnTo>
              </a:path>
            </a:pathLst>
          </a:custGeom>
          <a:noFill/>
          <a:ln w="11113">
            <a:solidFill>
              <a:srgbClr val="000000"/>
            </a:solidFill>
            <a:round/>
            <a:headEnd/>
            <a:tailEnd/>
          </a:ln>
        </p:spPr>
        <p:txBody>
          <a:bodyPr/>
          <a:lstStyle/>
          <a:p>
            <a:endParaRPr lang="en-US" sz="900">
              <a:latin typeface="Times New Roman" pitchFamily="18" charset="0"/>
            </a:endParaRPr>
          </a:p>
        </p:txBody>
      </p:sp>
      <p:sp>
        <p:nvSpPr>
          <p:cNvPr id="73753" name="Line 27"/>
          <p:cNvSpPr>
            <a:spLocks noChangeShapeType="1"/>
          </p:cNvSpPr>
          <p:nvPr/>
        </p:nvSpPr>
        <p:spPr bwMode="auto">
          <a:xfrm flipV="1">
            <a:off x="1630363" y="6126163"/>
            <a:ext cx="0" cy="319087"/>
          </a:xfrm>
          <a:prstGeom prst="line">
            <a:avLst/>
          </a:prstGeom>
          <a:noFill/>
          <a:ln w="11113">
            <a:solidFill>
              <a:srgbClr val="000000"/>
            </a:solidFill>
            <a:round/>
            <a:headEnd/>
            <a:tailEnd/>
          </a:ln>
        </p:spPr>
        <p:txBody>
          <a:bodyPr/>
          <a:lstStyle/>
          <a:p>
            <a:endParaRPr lang="en-US"/>
          </a:p>
        </p:txBody>
      </p:sp>
      <p:sp>
        <p:nvSpPr>
          <p:cNvPr id="73754" name="Line 28"/>
          <p:cNvSpPr>
            <a:spLocks noChangeShapeType="1"/>
          </p:cNvSpPr>
          <p:nvPr/>
        </p:nvSpPr>
        <p:spPr bwMode="auto">
          <a:xfrm flipH="1" flipV="1">
            <a:off x="3938588" y="2322513"/>
            <a:ext cx="120650" cy="263525"/>
          </a:xfrm>
          <a:prstGeom prst="line">
            <a:avLst/>
          </a:prstGeom>
          <a:noFill/>
          <a:ln w="17463">
            <a:solidFill>
              <a:srgbClr val="FFFFFF"/>
            </a:solidFill>
            <a:round/>
            <a:headEnd/>
            <a:tailEnd/>
          </a:ln>
        </p:spPr>
        <p:txBody>
          <a:bodyPr/>
          <a:lstStyle/>
          <a:p>
            <a:endParaRPr lang="en-US"/>
          </a:p>
        </p:txBody>
      </p:sp>
      <p:sp>
        <p:nvSpPr>
          <p:cNvPr id="73755" name="Freeform 29"/>
          <p:cNvSpPr>
            <a:spLocks/>
          </p:cNvSpPr>
          <p:nvPr/>
        </p:nvSpPr>
        <p:spPr bwMode="auto">
          <a:xfrm>
            <a:off x="1839913" y="2316163"/>
            <a:ext cx="2560637" cy="436562"/>
          </a:xfrm>
          <a:custGeom>
            <a:avLst/>
            <a:gdLst>
              <a:gd name="T0" fmla="*/ 0 w 1727"/>
              <a:gd name="T1" fmla="*/ 0 h 294"/>
              <a:gd name="T2" fmla="*/ 2147483647 w 1727"/>
              <a:gd name="T3" fmla="*/ 0 h 294"/>
              <a:gd name="T4" fmla="*/ 2147483647 w 1727"/>
              <a:gd name="T5" fmla="*/ 2147483647 h 294"/>
              <a:gd name="T6" fmla="*/ 0 60000 65536"/>
              <a:gd name="T7" fmla="*/ 0 60000 65536"/>
              <a:gd name="T8" fmla="*/ 0 60000 65536"/>
              <a:gd name="T9" fmla="*/ 0 w 1727"/>
              <a:gd name="T10" fmla="*/ 0 h 294"/>
              <a:gd name="T11" fmla="*/ 1727 w 1727"/>
              <a:gd name="T12" fmla="*/ 294 h 294"/>
            </a:gdLst>
            <a:ahLst/>
            <a:cxnLst>
              <a:cxn ang="T6">
                <a:pos x="T0" y="T1"/>
              </a:cxn>
              <a:cxn ang="T7">
                <a:pos x="T2" y="T3"/>
              </a:cxn>
              <a:cxn ang="T8">
                <a:pos x="T4" y="T5"/>
              </a:cxn>
            </a:cxnLst>
            <a:rect l="T9" t="T10" r="T11" b="T12"/>
            <a:pathLst>
              <a:path w="1727" h="294">
                <a:moveTo>
                  <a:pt x="0" y="0"/>
                </a:moveTo>
                <a:lnTo>
                  <a:pt x="1417" y="0"/>
                </a:lnTo>
                <a:lnTo>
                  <a:pt x="1727" y="294"/>
                </a:lnTo>
              </a:path>
            </a:pathLst>
          </a:custGeom>
          <a:noFill/>
          <a:ln w="11113">
            <a:solidFill>
              <a:srgbClr val="000000"/>
            </a:solidFill>
            <a:round/>
            <a:headEnd/>
            <a:tailEnd/>
          </a:ln>
        </p:spPr>
        <p:txBody>
          <a:bodyPr/>
          <a:lstStyle/>
          <a:p>
            <a:endParaRPr lang="en-US" sz="900">
              <a:latin typeface="Times New Roman" pitchFamily="18" charset="0"/>
            </a:endParaRPr>
          </a:p>
        </p:txBody>
      </p:sp>
      <p:sp>
        <p:nvSpPr>
          <p:cNvPr id="73756" name="Line 30"/>
          <p:cNvSpPr>
            <a:spLocks noChangeShapeType="1"/>
          </p:cNvSpPr>
          <p:nvPr/>
        </p:nvSpPr>
        <p:spPr bwMode="auto">
          <a:xfrm flipH="1">
            <a:off x="2159000" y="4068763"/>
            <a:ext cx="2514600" cy="1587"/>
          </a:xfrm>
          <a:prstGeom prst="line">
            <a:avLst/>
          </a:prstGeom>
          <a:noFill/>
          <a:ln w="11113">
            <a:solidFill>
              <a:srgbClr val="000000"/>
            </a:solidFill>
            <a:round/>
            <a:headEnd/>
            <a:tailEnd/>
          </a:ln>
        </p:spPr>
        <p:txBody>
          <a:bodyPr/>
          <a:lstStyle/>
          <a:p>
            <a:endParaRPr lang="en-US"/>
          </a:p>
        </p:txBody>
      </p:sp>
      <p:sp>
        <p:nvSpPr>
          <p:cNvPr id="73757" name="Line 31"/>
          <p:cNvSpPr>
            <a:spLocks noChangeShapeType="1"/>
          </p:cNvSpPr>
          <p:nvPr/>
        </p:nvSpPr>
        <p:spPr bwMode="auto">
          <a:xfrm flipH="1" flipV="1">
            <a:off x="3941763" y="2316163"/>
            <a:ext cx="120650" cy="265112"/>
          </a:xfrm>
          <a:prstGeom prst="line">
            <a:avLst/>
          </a:prstGeom>
          <a:noFill/>
          <a:ln w="11113">
            <a:solidFill>
              <a:srgbClr val="000000"/>
            </a:solidFill>
            <a:round/>
            <a:headEnd/>
            <a:tailEnd/>
          </a:ln>
        </p:spPr>
        <p:txBody>
          <a:bodyPr/>
          <a:lstStyle/>
          <a:p>
            <a:endParaRPr lang="en-US"/>
          </a:p>
        </p:txBody>
      </p:sp>
      <p:sp>
        <p:nvSpPr>
          <p:cNvPr id="73758" name="Line 32"/>
          <p:cNvSpPr>
            <a:spLocks noChangeShapeType="1"/>
          </p:cNvSpPr>
          <p:nvPr/>
        </p:nvSpPr>
        <p:spPr bwMode="auto">
          <a:xfrm>
            <a:off x="1835150" y="3475038"/>
            <a:ext cx="2103438" cy="1587"/>
          </a:xfrm>
          <a:prstGeom prst="line">
            <a:avLst/>
          </a:prstGeom>
          <a:noFill/>
          <a:ln w="17463">
            <a:solidFill>
              <a:srgbClr val="FFFFFF"/>
            </a:solidFill>
            <a:round/>
            <a:headEnd/>
            <a:tailEnd/>
          </a:ln>
        </p:spPr>
        <p:txBody>
          <a:bodyPr/>
          <a:lstStyle/>
          <a:p>
            <a:endParaRPr lang="en-US"/>
          </a:p>
        </p:txBody>
      </p:sp>
      <p:sp>
        <p:nvSpPr>
          <p:cNvPr id="73759" name="Line 33"/>
          <p:cNvSpPr>
            <a:spLocks noChangeShapeType="1"/>
          </p:cNvSpPr>
          <p:nvPr/>
        </p:nvSpPr>
        <p:spPr bwMode="auto">
          <a:xfrm>
            <a:off x="1839913" y="3470275"/>
            <a:ext cx="2101850" cy="1588"/>
          </a:xfrm>
          <a:prstGeom prst="line">
            <a:avLst/>
          </a:prstGeom>
          <a:noFill/>
          <a:ln w="11113">
            <a:solidFill>
              <a:srgbClr val="000000"/>
            </a:solidFill>
            <a:round/>
            <a:headEnd/>
            <a:tailEnd/>
          </a:ln>
        </p:spPr>
        <p:txBody>
          <a:bodyPr/>
          <a:lstStyle/>
          <a:p>
            <a:endParaRPr lang="en-US"/>
          </a:p>
        </p:txBody>
      </p:sp>
      <p:sp>
        <p:nvSpPr>
          <p:cNvPr id="73760" name="Freeform 34"/>
          <p:cNvSpPr>
            <a:spLocks noEditPoints="1"/>
          </p:cNvSpPr>
          <p:nvPr/>
        </p:nvSpPr>
        <p:spPr bwMode="auto">
          <a:xfrm>
            <a:off x="4954588" y="5434013"/>
            <a:ext cx="187325" cy="87312"/>
          </a:xfrm>
          <a:custGeom>
            <a:avLst/>
            <a:gdLst>
              <a:gd name="T0" fmla="*/ 2147483647 w 126"/>
              <a:gd name="T1" fmla="*/ 2147483647 h 59"/>
              <a:gd name="T2" fmla="*/ 2147483647 w 126"/>
              <a:gd name="T3" fmla="*/ 2147483647 h 59"/>
              <a:gd name="T4" fmla="*/ 2147483647 w 126"/>
              <a:gd name="T5" fmla="*/ 2147483647 h 59"/>
              <a:gd name="T6" fmla="*/ 2147483647 w 126"/>
              <a:gd name="T7" fmla="*/ 2147483647 h 59"/>
              <a:gd name="T8" fmla="*/ 2147483647 w 126"/>
              <a:gd name="T9" fmla="*/ 2147483647 h 59"/>
              <a:gd name="T10" fmla="*/ 2147483647 w 126"/>
              <a:gd name="T11" fmla="*/ 2147483647 h 59"/>
              <a:gd name="T12" fmla="*/ 2147483647 w 126"/>
              <a:gd name="T13" fmla="*/ 2147483647 h 59"/>
              <a:gd name="T14" fmla="*/ 2147483647 w 126"/>
              <a:gd name="T15" fmla="*/ 2147483647 h 59"/>
              <a:gd name="T16" fmla="*/ 2147483647 w 126"/>
              <a:gd name="T17" fmla="*/ 2147483647 h 59"/>
              <a:gd name="T18" fmla="*/ 2147483647 w 126"/>
              <a:gd name="T19" fmla="*/ 2147483647 h 59"/>
              <a:gd name="T20" fmla="*/ 2147483647 w 126"/>
              <a:gd name="T21" fmla="*/ 2147483647 h 59"/>
              <a:gd name="T22" fmla="*/ 2147483647 w 126"/>
              <a:gd name="T23" fmla="*/ 2147483647 h 59"/>
              <a:gd name="T24" fmla="*/ 2147483647 w 126"/>
              <a:gd name="T25" fmla="*/ 2147483647 h 59"/>
              <a:gd name="T26" fmla="*/ 2147483647 w 126"/>
              <a:gd name="T27" fmla="*/ 2147483647 h 59"/>
              <a:gd name="T28" fmla="*/ 2147483647 w 126"/>
              <a:gd name="T29" fmla="*/ 2147483647 h 59"/>
              <a:gd name="T30" fmla="*/ 2147483647 w 126"/>
              <a:gd name="T31" fmla="*/ 2147483647 h 59"/>
              <a:gd name="T32" fmla="*/ 2147483647 w 126"/>
              <a:gd name="T33" fmla="*/ 2147483647 h 59"/>
              <a:gd name="T34" fmla="*/ 2147483647 w 126"/>
              <a:gd name="T35" fmla="*/ 2147483647 h 59"/>
              <a:gd name="T36" fmla="*/ 2147483647 w 126"/>
              <a:gd name="T37" fmla="*/ 2147483647 h 59"/>
              <a:gd name="T38" fmla="*/ 2147483647 w 126"/>
              <a:gd name="T39" fmla="*/ 2147483647 h 59"/>
              <a:gd name="T40" fmla="*/ 2147483647 w 126"/>
              <a:gd name="T41" fmla="*/ 2147483647 h 59"/>
              <a:gd name="T42" fmla="*/ 2147483647 w 126"/>
              <a:gd name="T43" fmla="*/ 2147483647 h 59"/>
              <a:gd name="T44" fmla="*/ 2147483647 w 126"/>
              <a:gd name="T45" fmla="*/ 2147483647 h 59"/>
              <a:gd name="T46" fmla="*/ 2147483647 w 126"/>
              <a:gd name="T47" fmla="*/ 2147483647 h 59"/>
              <a:gd name="T48" fmla="*/ 2147483647 w 126"/>
              <a:gd name="T49" fmla="*/ 2147483647 h 59"/>
              <a:gd name="T50" fmla="*/ 0 w 126"/>
              <a:gd name="T51" fmla="*/ 2147483647 h 59"/>
              <a:gd name="T52" fmla="*/ 0 w 126"/>
              <a:gd name="T53" fmla="*/ 2147483647 h 59"/>
              <a:gd name="T54" fmla="*/ 2147483647 w 126"/>
              <a:gd name="T55" fmla="*/ 2147483647 h 59"/>
              <a:gd name="T56" fmla="*/ 2147483647 w 126"/>
              <a:gd name="T57" fmla="*/ 2147483647 h 59"/>
              <a:gd name="T58" fmla="*/ 2147483647 w 126"/>
              <a:gd name="T59" fmla="*/ 2147483647 h 59"/>
              <a:gd name="T60" fmla="*/ 2147483647 w 126"/>
              <a:gd name="T61" fmla="*/ 2147483647 h 59"/>
              <a:gd name="T62" fmla="*/ 2147483647 w 126"/>
              <a:gd name="T63" fmla="*/ 2147483647 h 59"/>
              <a:gd name="T64" fmla="*/ 2147483647 w 126"/>
              <a:gd name="T65" fmla="*/ 2147483647 h 59"/>
              <a:gd name="T66" fmla="*/ 2147483647 w 126"/>
              <a:gd name="T67" fmla="*/ 2147483647 h 59"/>
              <a:gd name="T68" fmla="*/ 2147483647 w 126"/>
              <a:gd name="T69" fmla="*/ 2147483647 h 59"/>
              <a:gd name="T70" fmla="*/ 2147483647 w 126"/>
              <a:gd name="T71" fmla="*/ 2147483647 h 59"/>
              <a:gd name="T72" fmla="*/ 2147483647 w 126"/>
              <a:gd name="T73" fmla="*/ 2147483647 h 59"/>
              <a:gd name="T74" fmla="*/ 2147483647 w 126"/>
              <a:gd name="T75" fmla="*/ 2147483647 h 59"/>
              <a:gd name="T76" fmla="*/ 2147483647 w 126"/>
              <a:gd name="T77" fmla="*/ 2147483647 h 59"/>
              <a:gd name="T78" fmla="*/ 2147483647 w 126"/>
              <a:gd name="T79" fmla="*/ 2147483647 h 59"/>
              <a:gd name="T80" fmla="*/ 2147483647 w 126"/>
              <a:gd name="T81" fmla="*/ 2147483647 h 59"/>
              <a:gd name="T82" fmla="*/ 2147483647 w 126"/>
              <a:gd name="T83" fmla="*/ 2147483647 h 59"/>
              <a:gd name="T84" fmla="*/ 2147483647 w 126"/>
              <a:gd name="T85" fmla="*/ 2147483647 h 59"/>
              <a:gd name="T86" fmla="*/ 2147483647 w 126"/>
              <a:gd name="T87" fmla="*/ 2147483647 h 59"/>
              <a:gd name="T88" fmla="*/ 2147483647 w 126"/>
              <a:gd name="T89" fmla="*/ 2147483647 h 59"/>
              <a:gd name="T90" fmla="*/ 2147483647 w 126"/>
              <a:gd name="T91" fmla="*/ 2147483647 h 59"/>
              <a:gd name="T92" fmla="*/ 2147483647 w 126"/>
              <a:gd name="T93" fmla="*/ 2147483647 h 59"/>
              <a:gd name="T94" fmla="*/ 2147483647 w 126"/>
              <a:gd name="T95" fmla="*/ 2147483647 h 59"/>
              <a:gd name="T96" fmla="*/ 2147483647 w 126"/>
              <a:gd name="T97" fmla="*/ 2147483647 h 59"/>
              <a:gd name="T98" fmla="*/ 2147483647 w 126"/>
              <a:gd name="T99" fmla="*/ 2147483647 h 59"/>
              <a:gd name="T100" fmla="*/ 2147483647 w 126"/>
              <a:gd name="T101" fmla="*/ 2147483647 h 59"/>
              <a:gd name="T102" fmla="*/ 2147483647 w 126"/>
              <a:gd name="T103" fmla="*/ 0 h 59"/>
              <a:gd name="T104" fmla="*/ 2147483647 w 126"/>
              <a:gd name="T105" fmla="*/ 0 h 59"/>
              <a:gd name="T106" fmla="*/ 2147483647 w 126"/>
              <a:gd name="T107" fmla="*/ 0 h 59"/>
              <a:gd name="T108" fmla="*/ 2147483647 w 126"/>
              <a:gd name="T109" fmla="*/ 0 h 59"/>
              <a:gd name="T110" fmla="*/ 2147483647 w 126"/>
              <a:gd name="T111" fmla="*/ 2147483647 h 59"/>
              <a:gd name="T112" fmla="*/ 2147483647 w 126"/>
              <a:gd name="T113" fmla="*/ 2147483647 h 59"/>
              <a:gd name="T114" fmla="*/ 2147483647 w 126"/>
              <a:gd name="T115" fmla="*/ 2147483647 h 59"/>
              <a:gd name="T116" fmla="*/ 2147483647 w 126"/>
              <a:gd name="T117" fmla="*/ 2147483647 h 59"/>
              <a:gd name="T118" fmla="*/ 2147483647 w 126"/>
              <a:gd name="T119" fmla="*/ 2147483647 h 59"/>
              <a:gd name="T120" fmla="*/ 2147483647 w 126"/>
              <a:gd name="T121" fmla="*/ 2147483647 h 59"/>
              <a:gd name="T122" fmla="*/ 2147483647 w 126"/>
              <a:gd name="T123" fmla="*/ 0 h 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6"/>
              <a:gd name="T187" fmla="*/ 0 h 59"/>
              <a:gd name="T188" fmla="*/ 126 w 126"/>
              <a:gd name="T189" fmla="*/ 59 h 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6" h="59">
                <a:moveTo>
                  <a:pt x="103" y="19"/>
                </a:moveTo>
                <a:lnTo>
                  <a:pt x="103" y="19"/>
                </a:lnTo>
                <a:lnTo>
                  <a:pt x="112" y="24"/>
                </a:lnTo>
                <a:lnTo>
                  <a:pt x="113" y="28"/>
                </a:lnTo>
                <a:lnTo>
                  <a:pt x="113" y="29"/>
                </a:lnTo>
                <a:lnTo>
                  <a:pt x="113" y="33"/>
                </a:lnTo>
                <a:lnTo>
                  <a:pt x="110" y="36"/>
                </a:lnTo>
                <a:lnTo>
                  <a:pt x="100" y="41"/>
                </a:lnTo>
                <a:lnTo>
                  <a:pt x="84" y="46"/>
                </a:lnTo>
                <a:lnTo>
                  <a:pt x="64" y="47"/>
                </a:lnTo>
                <a:lnTo>
                  <a:pt x="43" y="46"/>
                </a:lnTo>
                <a:lnTo>
                  <a:pt x="26" y="41"/>
                </a:lnTo>
                <a:lnTo>
                  <a:pt x="16" y="36"/>
                </a:lnTo>
                <a:lnTo>
                  <a:pt x="13" y="33"/>
                </a:lnTo>
                <a:lnTo>
                  <a:pt x="13" y="29"/>
                </a:lnTo>
                <a:lnTo>
                  <a:pt x="15" y="26"/>
                </a:lnTo>
                <a:lnTo>
                  <a:pt x="16" y="23"/>
                </a:lnTo>
                <a:lnTo>
                  <a:pt x="15" y="10"/>
                </a:lnTo>
                <a:lnTo>
                  <a:pt x="8" y="14"/>
                </a:lnTo>
                <a:lnTo>
                  <a:pt x="5" y="19"/>
                </a:lnTo>
                <a:lnTo>
                  <a:pt x="2" y="24"/>
                </a:lnTo>
                <a:lnTo>
                  <a:pt x="0" y="29"/>
                </a:lnTo>
                <a:lnTo>
                  <a:pt x="2" y="36"/>
                </a:lnTo>
                <a:lnTo>
                  <a:pt x="7" y="42"/>
                </a:lnTo>
                <a:lnTo>
                  <a:pt x="13" y="47"/>
                </a:lnTo>
                <a:lnTo>
                  <a:pt x="21" y="52"/>
                </a:lnTo>
                <a:lnTo>
                  <a:pt x="30" y="56"/>
                </a:lnTo>
                <a:lnTo>
                  <a:pt x="41" y="57"/>
                </a:lnTo>
                <a:lnTo>
                  <a:pt x="53" y="59"/>
                </a:lnTo>
                <a:lnTo>
                  <a:pt x="64" y="59"/>
                </a:lnTo>
                <a:lnTo>
                  <a:pt x="76" y="59"/>
                </a:lnTo>
                <a:lnTo>
                  <a:pt x="85" y="57"/>
                </a:lnTo>
                <a:lnTo>
                  <a:pt x="97" y="56"/>
                </a:lnTo>
                <a:lnTo>
                  <a:pt x="107" y="52"/>
                </a:lnTo>
                <a:lnTo>
                  <a:pt x="115" y="47"/>
                </a:lnTo>
                <a:lnTo>
                  <a:pt x="121" y="42"/>
                </a:lnTo>
                <a:lnTo>
                  <a:pt x="125" y="36"/>
                </a:lnTo>
                <a:lnTo>
                  <a:pt x="126" y="29"/>
                </a:lnTo>
                <a:lnTo>
                  <a:pt x="126" y="26"/>
                </a:lnTo>
                <a:lnTo>
                  <a:pt x="125" y="21"/>
                </a:lnTo>
                <a:lnTo>
                  <a:pt x="118" y="14"/>
                </a:lnTo>
                <a:lnTo>
                  <a:pt x="110" y="10"/>
                </a:lnTo>
                <a:lnTo>
                  <a:pt x="100" y="5"/>
                </a:lnTo>
                <a:lnTo>
                  <a:pt x="103" y="19"/>
                </a:lnTo>
                <a:close/>
                <a:moveTo>
                  <a:pt x="67" y="0"/>
                </a:moveTo>
                <a:lnTo>
                  <a:pt x="67" y="0"/>
                </a:lnTo>
                <a:lnTo>
                  <a:pt x="64" y="0"/>
                </a:lnTo>
                <a:lnTo>
                  <a:pt x="43" y="1"/>
                </a:lnTo>
                <a:lnTo>
                  <a:pt x="46" y="13"/>
                </a:lnTo>
                <a:lnTo>
                  <a:pt x="64" y="11"/>
                </a:lnTo>
                <a:lnTo>
                  <a:pt x="71" y="11"/>
                </a:lnTo>
                <a:lnTo>
                  <a:pt x="67" y="0"/>
                </a:lnTo>
                <a:close/>
              </a:path>
            </a:pathLst>
          </a:custGeom>
          <a:solidFill>
            <a:srgbClr val="FFFFFF"/>
          </a:solidFill>
          <a:ln w="9525">
            <a:noFill/>
            <a:round/>
            <a:headEnd/>
            <a:tailEnd/>
          </a:ln>
        </p:spPr>
        <p:txBody>
          <a:bodyPr/>
          <a:lstStyle/>
          <a:p>
            <a:endParaRPr lang="en-US" sz="900">
              <a:latin typeface="Times New Roman" pitchFamily="18" charset="0"/>
            </a:endParaRPr>
          </a:p>
        </p:txBody>
      </p:sp>
      <p:sp>
        <p:nvSpPr>
          <p:cNvPr id="73761" name="Line 35"/>
          <p:cNvSpPr>
            <a:spLocks noChangeShapeType="1"/>
          </p:cNvSpPr>
          <p:nvPr/>
        </p:nvSpPr>
        <p:spPr bwMode="auto">
          <a:xfrm flipH="1">
            <a:off x="5132388" y="5475288"/>
            <a:ext cx="585787" cy="1587"/>
          </a:xfrm>
          <a:prstGeom prst="line">
            <a:avLst/>
          </a:prstGeom>
          <a:noFill/>
          <a:ln w="11113">
            <a:solidFill>
              <a:srgbClr val="000000"/>
            </a:solidFill>
            <a:round/>
            <a:headEnd/>
            <a:tailEnd/>
          </a:ln>
        </p:spPr>
        <p:txBody>
          <a:bodyPr/>
          <a:lstStyle/>
          <a:p>
            <a:endParaRPr lang="en-US"/>
          </a:p>
        </p:txBody>
      </p:sp>
      <p:sp>
        <p:nvSpPr>
          <p:cNvPr id="73762" name="Freeform 36"/>
          <p:cNvSpPr>
            <a:spLocks noEditPoints="1"/>
          </p:cNvSpPr>
          <p:nvPr/>
        </p:nvSpPr>
        <p:spPr bwMode="auto">
          <a:xfrm>
            <a:off x="4957763" y="5430838"/>
            <a:ext cx="179387" cy="82550"/>
          </a:xfrm>
          <a:custGeom>
            <a:avLst/>
            <a:gdLst>
              <a:gd name="T0" fmla="*/ 2147483647 w 121"/>
              <a:gd name="T1" fmla="*/ 2147483647 h 56"/>
              <a:gd name="T2" fmla="*/ 2147483647 w 121"/>
              <a:gd name="T3" fmla="*/ 2147483647 h 56"/>
              <a:gd name="T4" fmla="*/ 2147483647 w 121"/>
              <a:gd name="T5" fmla="*/ 2147483647 h 56"/>
              <a:gd name="T6" fmla="*/ 2147483647 w 121"/>
              <a:gd name="T7" fmla="*/ 2147483647 h 56"/>
              <a:gd name="T8" fmla="*/ 2147483647 w 121"/>
              <a:gd name="T9" fmla="*/ 2147483647 h 56"/>
              <a:gd name="T10" fmla="*/ 2147483647 w 121"/>
              <a:gd name="T11" fmla="*/ 2147483647 h 56"/>
              <a:gd name="T12" fmla="*/ 2147483647 w 121"/>
              <a:gd name="T13" fmla="*/ 2147483647 h 56"/>
              <a:gd name="T14" fmla="*/ 2147483647 w 121"/>
              <a:gd name="T15" fmla="*/ 2147483647 h 56"/>
              <a:gd name="T16" fmla="*/ 2147483647 w 121"/>
              <a:gd name="T17" fmla="*/ 2147483647 h 56"/>
              <a:gd name="T18" fmla="*/ 2147483647 w 121"/>
              <a:gd name="T19" fmla="*/ 2147483647 h 56"/>
              <a:gd name="T20" fmla="*/ 2147483647 w 121"/>
              <a:gd name="T21" fmla="*/ 2147483647 h 56"/>
              <a:gd name="T22" fmla="*/ 2147483647 w 121"/>
              <a:gd name="T23" fmla="*/ 2147483647 h 56"/>
              <a:gd name="T24" fmla="*/ 2147483647 w 121"/>
              <a:gd name="T25" fmla="*/ 2147483647 h 56"/>
              <a:gd name="T26" fmla="*/ 2147483647 w 121"/>
              <a:gd name="T27" fmla="*/ 2147483647 h 56"/>
              <a:gd name="T28" fmla="*/ 2147483647 w 121"/>
              <a:gd name="T29" fmla="*/ 2147483647 h 56"/>
              <a:gd name="T30" fmla="*/ 0 w 121"/>
              <a:gd name="T31" fmla="*/ 2147483647 h 56"/>
              <a:gd name="T32" fmla="*/ 2147483647 w 121"/>
              <a:gd name="T33" fmla="*/ 2147483647 h 56"/>
              <a:gd name="T34" fmla="*/ 2147483647 w 121"/>
              <a:gd name="T35" fmla="*/ 2147483647 h 56"/>
              <a:gd name="T36" fmla="*/ 2147483647 w 121"/>
              <a:gd name="T37" fmla="*/ 2147483647 h 56"/>
              <a:gd name="T38" fmla="*/ 2147483647 w 121"/>
              <a:gd name="T39" fmla="*/ 2147483647 h 56"/>
              <a:gd name="T40" fmla="*/ 2147483647 w 121"/>
              <a:gd name="T41" fmla="*/ 2147483647 h 56"/>
              <a:gd name="T42" fmla="*/ 2147483647 w 121"/>
              <a:gd name="T43" fmla="*/ 2147483647 h 56"/>
              <a:gd name="T44" fmla="*/ 2147483647 w 121"/>
              <a:gd name="T45" fmla="*/ 2147483647 h 56"/>
              <a:gd name="T46" fmla="*/ 2147483647 w 121"/>
              <a:gd name="T47" fmla="*/ 2147483647 h 56"/>
              <a:gd name="T48" fmla="*/ 2147483647 w 121"/>
              <a:gd name="T49" fmla="*/ 2147483647 h 56"/>
              <a:gd name="T50" fmla="*/ 2147483647 w 121"/>
              <a:gd name="T51" fmla="*/ 2147483647 h 56"/>
              <a:gd name="T52" fmla="*/ 2147483647 w 121"/>
              <a:gd name="T53" fmla="*/ 2147483647 h 56"/>
              <a:gd name="T54" fmla="*/ 2147483647 w 121"/>
              <a:gd name="T55" fmla="*/ 0 h 56"/>
              <a:gd name="T56" fmla="*/ 2147483647 w 121"/>
              <a:gd name="T57" fmla="*/ 0 h 56"/>
              <a:gd name="T58" fmla="*/ 2147483647 w 121"/>
              <a:gd name="T59" fmla="*/ 2147483647 h 56"/>
              <a:gd name="T60" fmla="*/ 2147483647 w 121"/>
              <a:gd name="T61" fmla="*/ 2147483647 h 56"/>
              <a:gd name="T62" fmla="*/ 2147483647 w 121"/>
              <a:gd name="T63" fmla="*/ 2147483647 h 56"/>
              <a:gd name="T64" fmla="*/ 2147483647 w 121"/>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56"/>
              <a:gd name="T101" fmla="*/ 121 w 121"/>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56">
                <a:moveTo>
                  <a:pt x="100" y="15"/>
                </a:moveTo>
                <a:lnTo>
                  <a:pt x="100" y="15"/>
                </a:lnTo>
                <a:lnTo>
                  <a:pt x="106" y="18"/>
                </a:lnTo>
                <a:lnTo>
                  <a:pt x="110" y="21"/>
                </a:lnTo>
                <a:lnTo>
                  <a:pt x="113" y="25"/>
                </a:lnTo>
                <a:lnTo>
                  <a:pt x="113" y="28"/>
                </a:lnTo>
                <a:lnTo>
                  <a:pt x="113" y="31"/>
                </a:lnTo>
                <a:lnTo>
                  <a:pt x="110" y="35"/>
                </a:lnTo>
                <a:lnTo>
                  <a:pt x="105" y="38"/>
                </a:lnTo>
                <a:lnTo>
                  <a:pt x="98" y="41"/>
                </a:lnTo>
                <a:lnTo>
                  <a:pt x="82" y="46"/>
                </a:lnTo>
                <a:lnTo>
                  <a:pt x="72" y="48"/>
                </a:lnTo>
                <a:lnTo>
                  <a:pt x="60" y="48"/>
                </a:lnTo>
                <a:lnTo>
                  <a:pt x="49" y="48"/>
                </a:lnTo>
                <a:lnTo>
                  <a:pt x="39" y="46"/>
                </a:lnTo>
                <a:lnTo>
                  <a:pt x="23" y="41"/>
                </a:lnTo>
                <a:lnTo>
                  <a:pt x="16" y="38"/>
                </a:lnTo>
                <a:lnTo>
                  <a:pt x="11" y="35"/>
                </a:lnTo>
                <a:lnTo>
                  <a:pt x="8" y="31"/>
                </a:lnTo>
                <a:lnTo>
                  <a:pt x="8" y="28"/>
                </a:lnTo>
                <a:lnTo>
                  <a:pt x="10" y="23"/>
                </a:lnTo>
                <a:lnTo>
                  <a:pt x="14" y="18"/>
                </a:lnTo>
                <a:lnTo>
                  <a:pt x="13" y="10"/>
                </a:lnTo>
                <a:lnTo>
                  <a:pt x="8" y="13"/>
                </a:lnTo>
                <a:lnTo>
                  <a:pt x="3" y="18"/>
                </a:lnTo>
                <a:lnTo>
                  <a:pt x="1" y="23"/>
                </a:lnTo>
                <a:lnTo>
                  <a:pt x="0" y="28"/>
                </a:lnTo>
                <a:lnTo>
                  <a:pt x="1" y="33"/>
                </a:lnTo>
                <a:lnTo>
                  <a:pt x="5" y="38"/>
                </a:lnTo>
                <a:lnTo>
                  <a:pt x="10" y="43"/>
                </a:lnTo>
                <a:lnTo>
                  <a:pt x="18" y="48"/>
                </a:lnTo>
                <a:lnTo>
                  <a:pt x="26" y="51"/>
                </a:lnTo>
                <a:lnTo>
                  <a:pt x="36" y="53"/>
                </a:lnTo>
                <a:lnTo>
                  <a:pt x="47" y="54"/>
                </a:lnTo>
                <a:lnTo>
                  <a:pt x="60" y="56"/>
                </a:lnTo>
                <a:lnTo>
                  <a:pt x="72" y="54"/>
                </a:lnTo>
                <a:lnTo>
                  <a:pt x="83" y="53"/>
                </a:lnTo>
                <a:lnTo>
                  <a:pt x="95" y="51"/>
                </a:lnTo>
                <a:lnTo>
                  <a:pt x="103" y="48"/>
                </a:lnTo>
                <a:lnTo>
                  <a:pt x="110" y="43"/>
                </a:lnTo>
                <a:lnTo>
                  <a:pt x="116" y="38"/>
                </a:lnTo>
                <a:lnTo>
                  <a:pt x="119" y="33"/>
                </a:lnTo>
                <a:lnTo>
                  <a:pt x="121" y="28"/>
                </a:lnTo>
                <a:lnTo>
                  <a:pt x="119" y="21"/>
                </a:lnTo>
                <a:lnTo>
                  <a:pt x="115" y="15"/>
                </a:lnTo>
                <a:lnTo>
                  <a:pt x="106" y="10"/>
                </a:lnTo>
                <a:lnTo>
                  <a:pt x="96" y="5"/>
                </a:lnTo>
                <a:lnTo>
                  <a:pt x="100" y="15"/>
                </a:lnTo>
                <a:close/>
                <a:moveTo>
                  <a:pt x="67" y="0"/>
                </a:moveTo>
                <a:lnTo>
                  <a:pt x="67" y="0"/>
                </a:lnTo>
                <a:lnTo>
                  <a:pt x="60" y="0"/>
                </a:lnTo>
                <a:lnTo>
                  <a:pt x="41" y="2"/>
                </a:lnTo>
                <a:lnTo>
                  <a:pt x="41" y="8"/>
                </a:lnTo>
                <a:lnTo>
                  <a:pt x="60" y="7"/>
                </a:lnTo>
                <a:lnTo>
                  <a:pt x="69" y="8"/>
                </a:lnTo>
                <a:lnTo>
                  <a:pt x="67" y="0"/>
                </a:lnTo>
                <a:close/>
              </a:path>
            </a:pathLst>
          </a:custGeom>
          <a:solidFill>
            <a:srgbClr val="000000"/>
          </a:solidFill>
          <a:ln w="9525">
            <a:noFill/>
            <a:round/>
            <a:headEnd/>
            <a:tailEnd/>
          </a:ln>
        </p:spPr>
        <p:txBody>
          <a:bodyPr/>
          <a:lstStyle/>
          <a:p>
            <a:endParaRPr lang="en-US" sz="900">
              <a:latin typeface="Times New Roman" pitchFamily="18" charset="0"/>
            </a:endParaRPr>
          </a:p>
        </p:txBody>
      </p:sp>
      <p:sp>
        <p:nvSpPr>
          <p:cNvPr id="73763" name="Rectangle 37"/>
          <p:cNvSpPr>
            <a:spLocks noChangeArrowheads="1"/>
          </p:cNvSpPr>
          <p:nvPr/>
        </p:nvSpPr>
        <p:spPr bwMode="auto">
          <a:xfrm>
            <a:off x="5884863" y="4248150"/>
            <a:ext cx="10414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Motor coordination</a:t>
            </a:r>
            <a:endParaRPr lang="en-US" sz="900" b="1"/>
          </a:p>
        </p:txBody>
      </p:sp>
      <p:sp>
        <p:nvSpPr>
          <p:cNvPr id="73764" name="Rectangle 38"/>
          <p:cNvSpPr>
            <a:spLocks noChangeArrowheads="1"/>
          </p:cNvSpPr>
          <p:nvPr/>
        </p:nvSpPr>
        <p:spPr bwMode="auto">
          <a:xfrm>
            <a:off x="5568950" y="5935663"/>
            <a:ext cx="9207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Postural reflexes</a:t>
            </a:r>
            <a:endParaRPr lang="en-US" sz="900" b="1"/>
          </a:p>
        </p:txBody>
      </p:sp>
      <p:sp>
        <p:nvSpPr>
          <p:cNvPr id="73765" name="Text Box 39"/>
          <p:cNvSpPr txBox="1">
            <a:spLocks noChangeArrowheads="1"/>
          </p:cNvSpPr>
          <p:nvPr/>
        </p:nvSpPr>
        <p:spPr bwMode="auto">
          <a:xfrm>
            <a:off x="1255713" y="2233613"/>
            <a:ext cx="644525" cy="273050"/>
          </a:xfrm>
          <a:prstGeom prst="rect">
            <a:avLst/>
          </a:prstGeom>
          <a:noFill/>
          <a:ln w="9525">
            <a:noFill/>
            <a:miter lim="800000"/>
            <a:headEnd/>
            <a:tailEnd/>
          </a:ln>
        </p:spPr>
        <p:txBody>
          <a:bodyPr wrap="none" lIns="0" tIns="0" bIns="0">
            <a:spAutoFit/>
          </a:bodyPr>
          <a:lstStyle/>
          <a:p>
            <a:r>
              <a:rPr lang="en-US" sz="900" b="1"/>
              <a:t>Vestibular</a:t>
            </a:r>
          </a:p>
          <a:p>
            <a:r>
              <a:rPr lang="en-US" sz="900" b="1"/>
              <a:t>cortex</a:t>
            </a:r>
          </a:p>
        </p:txBody>
      </p:sp>
      <p:sp>
        <p:nvSpPr>
          <p:cNvPr id="73766" name="Text Box 40"/>
          <p:cNvSpPr txBox="1">
            <a:spLocks noChangeArrowheads="1"/>
          </p:cNvSpPr>
          <p:nvPr/>
        </p:nvSpPr>
        <p:spPr bwMode="auto">
          <a:xfrm>
            <a:off x="1312863" y="3852863"/>
            <a:ext cx="885825" cy="274637"/>
          </a:xfrm>
          <a:prstGeom prst="rect">
            <a:avLst/>
          </a:prstGeom>
          <a:noFill/>
          <a:ln w="9525">
            <a:noFill/>
            <a:miter lim="800000"/>
            <a:headEnd/>
            <a:tailEnd/>
          </a:ln>
        </p:spPr>
        <p:txBody>
          <a:bodyPr wrap="none" lIns="0" tIns="0" bIns="0">
            <a:spAutoFit/>
          </a:bodyPr>
          <a:lstStyle/>
          <a:p>
            <a:r>
              <a:rPr lang="en-US" sz="900" b="1"/>
              <a:t>Nuclei for</a:t>
            </a:r>
          </a:p>
          <a:p>
            <a:r>
              <a:rPr lang="en-US" sz="900" b="1"/>
              <a:t>eye movement</a:t>
            </a:r>
          </a:p>
        </p:txBody>
      </p:sp>
      <p:sp>
        <p:nvSpPr>
          <p:cNvPr id="73767" name="Text Box 41"/>
          <p:cNvSpPr txBox="1">
            <a:spLocks noChangeArrowheads="1"/>
          </p:cNvSpPr>
          <p:nvPr/>
        </p:nvSpPr>
        <p:spPr bwMode="auto">
          <a:xfrm>
            <a:off x="3259138" y="5457825"/>
            <a:ext cx="644525" cy="274638"/>
          </a:xfrm>
          <a:prstGeom prst="rect">
            <a:avLst/>
          </a:prstGeom>
          <a:noFill/>
          <a:ln w="9525">
            <a:noFill/>
            <a:miter lim="800000"/>
            <a:headEnd/>
            <a:tailEnd/>
          </a:ln>
        </p:spPr>
        <p:txBody>
          <a:bodyPr wrap="none" lIns="0" tIns="0" bIns="0">
            <a:spAutoFit/>
          </a:bodyPr>
          <a:lstStyle/>
          <a:p>
            <a:r>
              <a:rPr lang="en-US" sz="900" b="1"/>
              <a:t>Vestibular</a:t>
            </a:r>
          </a:p>
          <a:p>
            <a:r>
              <a:rPr lang="en-US" sz="900" b="1"/>
              <a:t>nuclei</a:t>
            </a:r>
          </a:p>
        </p:txBody>
      </p:sp>
      <p:sp>
        <p:nvSpPr>
          <p:cNvPr id="73768" name="Text Box 42"/>
          <p:cNvSpPr txBox="1">
            <a:spLocks noChangeArrowheads="1"/>
          </p:cNvSpPr>
          <p:nvPr/>
        </p:nvSpPr>
        <p:spPr bwMode="auto">
          <a:xfrm>
            <a:off x="3257550" y="5868988"/>
            <a:ext cx="619125" cy="271462"/>
          </a:xfrm>
          <a:prstGeom prst="rect">
            <a:avLst/>
          </a:prstGeom>
          <a:noFill/>
          <a:ln w="9525">
            <a:noFill/>
            <a:miter lim="800000"/>
            <a:headEnd/>
            <a:tailEnd/>
          </a:ln>
        </p:spPr>
        <p:txBody>
          <a:bodyPr wrap="none" lIns="0" tIns="0" bIns="0">
            <a:spAutoFit/>
          </a:bodyPr>
          <a:lstStyle/>
          <a:p>
            <a:r>
              <a:rPr lang="en-US" sz="900" b="1"/>
              <a:t>Reticular</a:t>
            </a:r>
          </a:p>
          <a:p>
            <a:r>
              <a:rPr lang="en-US" sz="900" b="1"/>
              <a:t>formation</a:t>
            </a:r>
          </a:p>
        </p:txBody>
      </p:sp>
      <p:sp>
        <p:nvSpPr>
          <p:cNvPr id="73769" name="Text Box 43"/>
          <p:cNvSpPr txBox="1">
            <a:spLocks noChangeArrowheads="1"/>
          </p:cNvSpPr>
          <p:nvPr/>
        </p:nvSpPr>
        <p:spPr bwMode="auto">
          <a:xfrm>
            <a:off x="5748338" y="5397500"/>
            <a:ext cx="936625" cy="271463"/>
          </a:xfrm>
          <a:prstGeom prst="rect">
            <a:avLst/>
          </a:prstGeom>
          <a:noFill/>
          <a:ln w="9525">
            <a:noFill/>
            <a:miter lim="800000"/>
            <a:headEnd/>
            <a:tailEnd/>
          </a:ln>
        </p:spPr>
        <p:txBody>
          <a:bodyPr wrap="none" lIns="0" tIns="0" bIns="0">
            <a:spAutoFit/>
          </a:bodyPr>
          <a:lstStyle/>
          <a:p>
            <a:r>
              <a:rPr lang="en-US" sz="900" b="1"/>
              <a:t>Vestibulospinal</a:t>
            </a:r>
          </a:p>
          <a:p>
            <a:r>
              <a:rPr lang="en-US" sz="900" b="1"/>
              <a:t>tracts</a:t>
            </a:r>
          </a:p>
        </p:txBody>
      </p:sp>
      <p:sp>
        <p:nvSpPr>
          <p:cNvPr id="73770" name="Text Box 44"/>
          <p:cNvSpPr txBox="1">
            <a:spLocks noChangeArrowheads="1"/>
          </p:cNvSpPr>
          <p:nvPr/>
        </p:nvSpPr>
        <p:spPr bwMode="auto">
          <a:xfrm>
            <a:off x="5011738" y="3581400"/>
            <a:ext cx="947737" cy="273050"/>
          </a:xfrm>
          <a:prstGeom prst="rect">
            <a:avLst/>
          </a:prstGeom>
          <a:noFill/>
          <a:ln w="9525">
            <a:noFill/>
            <a:miter lim="800000"/>
            <a:headEnd/>
            <a:tailEnd/>
          </a:ln>
        </p:spPr>
        <p:txBody>
          <a:bodyPr wrap="none" lIns="0" tIns="0" bIns="0">
            <a:spAutoFit/>
          </a:bodyPr>
          <a:lstStyle/>
          <a:p>
            <a:r>
              <a:rPr lang="en-US" sz="900" b="1"/>
              <a:t>Compensatory</a:t>
            </a:r>
          </a:p>
          <a:p>
            <a:r>
              <a:rPr lang="en-US" sz="900" b="1"/>
              <a:t>eye movements</a:t>
            </a:r>
          </a:p>
        </p:txBody>
      </p:sp>
      <p:sp>
        <p:nvSpPr>
          <p:cNvPr id="73771" name="Text Box 45"/>
          <p:cNvSpPr txBox="1">
            <a:spLocks noChangeArrowheads="1"/>
          </p:cNvSpPr>
          <p:nvPr/>
        </p:nvSpPr>
        <p:spPr bwMode="auto">
          <a:xfrm>
            <a:off x="4838700" y="2620963"/>
            <a:ext cx="1520825" cy="273050"/>
          </a:xfrm>
          <a:prstGeom prst="rect">
            <a:avLst/>
          </a:prstGeom>
          <a:noFill/>
          <a:ln w="9525">
            <a:noFill/>
            <a:miter lim="800000"/>
            <a:headEnd/>
            <a:tailEnd/>
          </a:ln>
        </p:spPr>
        <p:txBody>
          <a:bodyPr wrap="none" lIns="0" tIns="0" bIns="0">
            <a:spAutoFit/>
          </a:bodyPr>
          <a:lstStyle/>
          <a:p>
            <a:r>
              <a:rPr lang="en-US" sz="900" b="1"/>
              <a:t>Awareness of spatial</a:t>
            </a:r>
          </a:p>
          <a:p>
            <a:r>
              <a:rPr lang="en-US" sz="900" b="1"/>
              <a:t>orientation and movement</a:t>
            </a:r>
          </a:p>
        </p:txBody>
      </p:sp>
      <p:sp>
        <p:nvSpPr>
          <p:cNvPr id="73772" name="Text Box 46"/>
          <p:cNvSpPr txBox="1">
            <a:spLocks noChangeArrowheads="1"/>
          </p:cNvSpPr>
          <p:nvPr/>
        </p:nvSpPr>
        <p:spPr bwMode="auto">
          <a:xfrm>
            <a:off x="6618288" y="1890713"/>
            <a:ext cx="714375" cy="273050"/>
          </a:xfrm>
          <a:prstGeom prst="rect">
            <a:avLst/>
          </a:prstGeom>
          <a:noFill/>
          <a:ln w="9525">
            <a:noFill/>
            <a:miter lim="800000"/>
            <a:headEnd/>
            <a:tailEnd/>
          </a:ln>
        </p:spPr>
        <p:txBody>
          <a:bodyPr wrap="none" lIns="0" tIns="0" bIns="0">
            <a:spAutoFit/>
          </a:bodyPr>
          <a:lstStyle/>
          <a:p>
            <a:r>
              <a:rPr lang="en-US" sz="900" b="1"/>
              <a:t>Postcentral</a:t>
            </a:r>
          </a:p>
          <a:p>
            <a:r>
              <a:rPr lang="en-US" sz="900" b="1"/>
              <a:t>gyrus</a:t>
            </a:r>
          </a:p>
        </p:txBody>
      </p:sp>
      <p:sp>
        <p:nvSpPr>
          <p:cNvPr id="73773" name="Slide Number Placeholder 4"/>
          <p:cNvSpPr>
            <a:spLocks noGrp="1"/>
          </p:cNvSpPr>
          <p:nvPr>
            <p:ph type="sldNum" sz="quarter" idx="11"/>
          </p:nvPr>
        </p:nvSpPr>
        <p:spPr>
          <a:xfrm>
            <a:off x="8305800" y="6367463"/>
            <a:ext cx="838200" cy="533400"/>
          </a:xfrm>
          <a:noFill/>
        </p:spPr>
        <p:txBody>
          <a:bodyPr/>
          <a:lstStyle/>
          <a:p>
            <a:r>
              <a:rPr lang="en-US" smtClean="0">
                <a:latin typeface="Arial" pitchFamily="34" charset="0"/>
              </a:rPr>
              <a:t>16-</a:t>
            </a:r>
            <a:fld id="{9541A696-A58A-4463-A4A2-55178F571CFB}" type="slidenum">
              <a:rPr lang="en-US" smtClean="0">
                <a:latin typeface="Arial" pitchFamily="34" charset="0"/>
              </a:rPr>
              <a:pPr/>
              <a:t>70</a:t>
            </a:fld>
            <a:endParaRPr lang="en-US" smtClean="0">
              <a:latin typeface="Arial" pitchFamily="34" charset="0"/>
            </a:endParaRPr>
          </a:p>
        </p:txBody>
      </p:sp>
      <p:sp>
        <p:nvSpPr>
          <p:cNvPr id="73774" name="Rectangle 2"/>
          <p:cNvSpPr>
            <a:spLocks noGrp="1" noChangeArrowheads="1"/>
          </p:cNvSpPr>
          <p:nvPr>
            <p:ph type="title"/>
          </p:nvPr>
        </p:nvSpPr>
        <p:spPr/>
        <p:txBody>
          <a:bodyPr/>
          <a:lstStyle/>
          <a:p>
            <a:pPr eaLnBrk="1" hangingPunct="1"/>
            <a:r>
              <a:rPr lang="en-US" smtClean="0"/>
              <a:t>Vestibular Projection Pathways</a:t>
            </a:r>
          </a:p>
        </p:txBody>
      </p:sp>
      <p:sp>
        <p:nvSpPr>
          <p:cNvPr id="73775" name="Text Box 7"/>
          <p:cNvSpPr txBox="1">
            <a:spLocks noChangeArrowheads="1"/>
          </p:cNvSpPr>
          <p:nvPr/>
        </p:nvSpPr>
        <p:spPr bwMode="auto">
          <a:xfrm>
            <a:off x="6816725" y="2482850"/>
            <a:ext cx="1781175" cy="427038"/>
          </a:xfrm>
          <a:prstGeom prst="rect">
            <a:avLst/>
          </a:prstGeom>
          <a:noFill/>
          <a:ln w="9525" algn="ctr">
            <a:noFill/>
            <a:miter lim="800000"/>
            <a:headEnd/>
            <a:tailEnd/>
          </a:ln>
        </p:spPr>
        <p:txBody>
          <a:bodyPr>
            <a:spAutoFit/>
          </a:bodyPr>
          <a:lstStyle/>
          <a:p>
            <a:pPr>
              <a:spcBef>
                <a:spcPct val="50000"/>
              </a:spcBef>
            </a:pPr>
            <a:r>
              <a:rPr lang="en-US" sz="2200"/>
              <a:t>Figure 16.21</a:t>
            </a:r>
          </a:p>
        </p:txBody>
      </p:sp>
      <p:sp>
        <p:nvSpPr>
          <p:cNvPr id="4" name="TextBox 24"/>
          <p:cNvSpPr txBox="1">
            <a:spLocks noChangeArrowheads="1"/>
          </p:cNvSpPr>
          <p:nvPr/>
        </p:nvSpPr>
        <p:spPr bwMode="auto">
          <a:xfrm>
            <a:off x="1855788" y="1117600"/>
            <a:ext cx="4745037" cy="214313"/>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1"/>
          </p:nvPr>
        </p:nvSpPr>
        <p:spPr>
          <a:noFill/>
        </p:spPr>
        <p:txBody>
          <a:bodyPr/>
          <a:lstStyle/>
          <a:p>
            <a:r>
              <a:rPr lang="en-US" smtClean="0">
                <a:latin typeface="Arial" pitchFamily="34" charset="0"/>
              </a:rPr>
              <a:t>16-</a:t>
            </a:r>
            <a:fld id="{BA715DE8-BE72-46D0-86A5-4E278969E140}" type="slidenum">
              <a:rPr lang="en-US" smtClean="0">
                <a:latin typeface="Arial" pitchFamily="34" charset="0"/>
              </a:rPr>
              <a:pPr/>
              <a:t>71</a:t>
            </a:fld>
            <a:endParaRPr lang="en-US" smtClean="0">
              <a:latin typeface="Arial" pitchFamily="34" charset="0"/>
            </a:endParaRPr>
          </a:p>
        </p:txBody>
      </p:sp>
      <p:sp>
        <p:nvSpPr>
          <p:cNvPr id="74755" name="Rectangle 2"/>
          <p:cNvSpPr>
            <a:spLocks noGrp="1" noChangeArrowheads="1"/>
          </p:cNvSpPr>
          <p:nvPr>
            <p:ph type="title"/>
          </p:nvPr>
        </p:nvSpPr>
        <p:spPr>
          <a:xfrm>
            <a:off x="0" y="242888"/>
            <a:ext cx="9144000" cy="1143000"/>
          </a:xfrm>
        </p:spPr>
        <p:txBody>
          <a:bodyPr/>
          <a:lstStyle/>
          <a:p>
            <a:pPr eaLnBrk="1" hangingPunct="1"/>
            <a:r>
              <a:rPr lang="en-US" smtClean="0"/>
              <a:t>Equilibrium Projection Pathways</a:t>
            </a:r>
          </a:p>
        </p:txBody>
      </p:sp>
      <p:sp>
        <p:nvSpPr>
          <p:cNvPr id="74756" name="Rectangle 3"/>
          <p:cNvSpPr>
            <a:spLocks noGrp="1" noChangeArrowheads="1"/>
          </p:cNvSpPr>
          <p:nvPr>
            <p:ph type="body" idx="1"/>
          </p:nvPr>
        </p:nvSpPr>
        <p:spPr>
          <a:xfrm>
            <a:off x="222250" y="1462088"/>
            <a:ext cx="8721725" cy="4897437"/>
          </a:xfrm>
        </p:spPr>
        <p:txBody>
          <a:bodyPr/>
          <a:lstStyle/>
          <a:p>
            <a:pPr eaLnBrk="1" hangingPunct="1"/>
            <a:r>
              <a:rPr lang="en-US" smtClean="0"/>
              <a:t>hair cells </a:t>
            </a:r>
            <a:r>
              <a:rPr lang="en-US" b="0" smtClean="0"/>
              <a:t>of macula sacculi, macula utriculi and semicircular ducts synapse on </a:t>
            </a:r>
            <a:r>
              <a:rPr lang="en-US" smtClean="0"/>
              <a:t>vestibular nerve (part of CN VIII)</a:t>
            </a:r>
          </a:p>
          <a:p>
            <a:pPr eaLnBrk="1" hangingPunct="1"/>
            <a:endParaRPr lang="en-US" sz="800" smtClean="0"/>
          </a:p>
          <a:p>
            <a:pPr eaLnBrk="1" hangingPunct="1"/>
            <a:r>
              <a:rPr lang="en-US" b="0" smtClean="0"/>
              <a:t>fibers end in a complex of four vestibular nuclei on each side of the pons and medulla</a:t>
            </a:r>
          </a:p>
          <a:p>
            <a:pPr lvl="1" eaLnBrk="1" hangingPunct="1"/>
            <a:r>
              <a:rPr lang="en-US" b="0" smtClean="0"/>
              <a:t>left and right nuclei receive input from both ears</a:t>
            </a:r>
          </a:p>
          <a:p>
            <a:pPr lvl="1" eaLnBrk="1" hangingPunct="1"/>
            <a:endParaRPr lang="en-US" sz="800" b="0" smtClean="0"/>
          </a:p>
          <a:p>
            <a:pPr eaLnBrk="1" hangingPunct="1"/>
            <a:r>
              <a:rPr lang="en-US" b="0" smtClean="0"/>
              <a:t>process signals about the position and movement of the body and relay information to 5 target areas:</a:t>
            </a:r>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1"/>
          </p:nvPr>
        </p:nvSpPr>
        <p:spPr>
          <a:noFill/>
        </p:spPr>
        <p:txBody>
          <a:bodyPr/>
          <a:lstStyle/>
          <a:p>
            <a:r>
              <a:rPr lang="en-US" smtClean="0">
                <a:latin typeface="Arial" pitchFamily="34" charset="0"/>
              </a:rPr>
              <a:t>16-</a:t>
            </a:r>
            <a:fld id="{29E6847F-0AF3-49E6-9D9D-C44845D8D005}" type="slidenum">
              <a:rPr lang="en-US" smtClean="0">
                <a:latin typeface="Arial" pitchFamily="34" charset="0"/>
              </a:rPr>
              <a:pPr/>
              <a:t>72</a:t>
            </a:fld>
            <a:endParaRPr lang="en-US" smtClean="0">
              <a:latin typeface="Arial" pitchFamily="34" charset="0"/>
            </a:endParaRPr>
          </a:p>
        </p:txBody>
      </p:sp>
      <p:sp>
        <p:nvSpPr>
          <p:cNvPr id="75779" name="Rectangle 2"/>
          <p:cNvSpPr>
            <a:spLocks noGrp="1" noChangeArrowheads="1"/>
          </p:cNvSpPr>
          <p:nvPr>
            <p:ph type="title"/>
          </p:nvPr>
        </p:nvSpPr>
        <p:spPr/>
        <p:txBody>
          <a:bodyPr/>
          <a:lstStyle/>
          <a:p>
            <a:pPr eaLnBrk="1" hangingPunct="1"/>
            <a:r>
              <a:rPr lang="en-US" smtClean="0"/>
              <a:t>Equilibrium Projection Pathways</a:t>
            </a:r>
          </a:p>
        </p:txBody>
      </p:sp>
      <p:sp>
        <p:nvSpPr>
          <p:cNvPr id="75780" name="Rectangle 3"/>
          <p:cNvSpPr>
            <a:spLocks noGrp="1" noChangeArrowheads="1"/>
          </p:cNvSpPr>
          <p:nvPr>
            <p:ph type="body" idx="1"/>
          </p:nvPr>
        </p:nvSpPr>
        <p:spPr>
          <a:xfrm>
            <a:off x="79375" y="1093788"/>
            <a:ext cx="8991600" cy="5668962"/>
          </a:xfrm>
        </p:spPr>
        <p:txBody>
          <a:bodyPr/>
          <a:lstStyle/>
          <a:p>
            <a:pPr eaLnBrk="1" hangingPunct="1">
              <a:lnSpc>
                <a:spcPct val="90000"/>
              </a:lnSpc>
            </a:pPr>
            <a:r>
              <a:rPr lang="en-US" sz="2800" b="0" smtClean="0"/>
              <a:t>information sent to five targets:</a:t>
            </a:r>
          </a:p>
          <a:p>
            <a:pPr lvl="1" eaLnBrk="1" hangingPunct="1">
              <a:lnSpc>
                <a:spcPct val="90000"/>
              </a:lnSpc>
            </a:pPr>
            <a:r>
              <a:rPr lang="en-US" sz="2400" smtClean="0"/>
              <a:t>cerebellum</a:t>
            </a:r>
            <a:r>
              <a:rPr lang="en-US" sz="2400" b="0" smtClean="0"/>
              <a:t> – integrates vestibular information into its control of head and eye movements, muscle tone, and posture</a:t>
            </a:r>
          </a:p>
          <a:p>
            <a:pPr lvl="1" eaLnBrk="1" hangingPunct="1">
              <a:lnSpc>
                <a:spcPct val="90000"/>
              </a:lnSpc>
            </a:pPr>
            <a:endParaRPr lang="en-US" sz="800" b="0" smtClean="0"/>
          </a:p>
          <a:p>
            <a:pPr lvl="1" eaLnBrk="1" hangingPunct="1">
              <a:lnSpc>
                <a:spcPct val="90000"/>
              </a:lnSpc>
            </a:pPr>
            <a:r>
              <a:rPr lang="en-US" sz="2400" smtClean="0"/>
              <a:t>nuclei of oculomotor, trochlear, and abducens nerves </a:t>
            </a:r>
            <a:r>
              <a:rPr lang="en-US" sz="2400" b="0" smtClean="0"/>
              <a:t>(CN III, IV, and VI) to produce </a:t>
            </a:r>
            <a:r>
              <a:rPr lang="en-US" sz="2400" smtClean="0"/>
              <a:t>vestibulo-ocular reflex </a:t>
            </a:r>
            <a:r>
              <a:rPr lang="en-US" sz="2400" b="0" smtClean="0"/>
              <a:t>– keeps your vision fixed on distant object while you are walking</a:t>
            </a:r>
          </a:p>
          <a:p>
            <a:pPr lvl="1" eaLnBrk="1" hangingPunct="1">
              <a:lnSpc>
                <a:spcPct val="90000"/>
              </a:lnSpc>
            </a:pPr>
            <a:endParaRPr lang="en-US" sz="800" b="0" smtClean="0"/>
          </a:p>
          <a:p>
            <a:pPr lvl="1" eaLnBrk="1" hangingPunct="1">
              <a:lnSpc>
                <a:spcPct val="90000"/>
              </a:lnSpc>
            </a:pPr>
            <a:r>
              <a:rPr lang="en-US" sz="2400" smtClean="0"/>
              <a:t>reticular formation – </a:t>
            </a:r>
            <a:r>
              <a:rPr lang="en-US" sz="2400" b="0" smtClean="0"/>
              <a:t>thought to adjust blood circulation and breathing to postural changes</a:t>
            </a:r>
          </a:p>
          <a:p>
            <a:pPr lvl="1" eaLnBrk="1" hangingPunct="1">
              <a:lnSpc>
                <a:spcPct val="90000"/>
              </a:lnSpc>
            </a:pPr>
            <a:endParaRPr lang="en-US" sz="800" b="0" smtClean="0"/>
          </a:p>
          <a:p>
            <a:pPr lvl="1" eaLnBrk="1" hangingPunct="1">
              <a:lnSpc>
                <a:spcPct val="90000"/>
              </a:lnSpc>
            </a:pPr>
            <a:r>
              <a:rPr lang="en-US" sz="2400" smtClean="0"/>
              <a:t>spinal cord </a:t>
            </a:r>
            <a:r>
              <a:rPr lang="en-US" sz="2400" b="0" smtClean="0"/>
              <a:t>– descend through two vestibulospinal tracts of spinal cord and innervate extensor (antigravity) muscles</a:t>
            </a:r>
          </a:p>
          <a:p>
            <a:pPr lvl="1" eaLnBrk="1" hangingPunct="1">
              <a:lnSpc>
                <a:spcPct val="90000"/>
              </a:lnSpc>
            </a:pPr>
            <a:endParaRPr lang="en-US" sz="800" b="0" smtClean="0"/>
          </a:p>
          <a:p>
            <a:pPr lvl="1" eaLnBrk="1" hangingPunct="1">
              <a:lnSpc>
                <a:spcPct val="90000"/>
              </a:lnSpc>
            </a:pPr>
            <a:r>
              <a:rPr lang="en-US" sz="2400" smtClean="0"/>
              <a:t>thalamus</a:t>
            </a:r>
            <a:r>
              <a:rPr lang="en-US" sz="2400" b="0" smtClean="0"/>
              <a:t> - thalamic relay to cerebral cortex for awareness of position and motor control of head and body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1"/>
          </p:nvPr>
        </p:nvSpPr>
        <p:spPr>
          <a:noFill/>
        </p:spPr>
        <p:txBody>
          <a:bodyPr/>
          <a:lstStyle/>
          <a:p>
            <a:r>
              <a:rPr lang="en-US" smtClean="0">
                <a:latin typeface="Arial" pitchFamily="34" charset="0"/>
              </a:rPr>
              <a:t>16-</a:t>
            </a:r>
            <a:fld id="{E0FBE7A1-75A0-460B-8FEB-E62FE8AD309E}" type="slidenum">
              <a:rPr lang="en-US" smtClean="0">
                <a:latin typeface="Arial" pitchFamily="34" charset="0"/>
              </a:rPr>
              <a:pPr/>
              <a:t>73</a:t>
            </a:fld>
            <a:endParaRPr lang="en-US" smtClean="0">
              <a:latin typeface="Arial" pitchFamily="34" charset="0"/>
            </a:endParaRPr>
          </a:p>
        </p:txBody>
      </p:sp>
      <p:sp>
        <p:nvSpPr>
          <p:cNvPr id="76803" name="Rectangle 2"/>
          <p:cNvSpPr>
            <a:spLocks noGrp="1" noChangeArrowheads="1"/>
          </p:cNvSpPr>
          <p:nvPr>
            <p:ph type="title"/>
          </p:nvPr>
        </p:nvSpPr>
        <p:spPr>
          <a:xfrm>
            <a:off x="0" y="242888"/>
            <a:ext cx="9144000" cy="1143000"/>
          </a:xfrm>
        </p:spPr>
        <p:txBody>
          <a:bodyPr/>
          <a:lstStyle/>
          <a:p>
            <a:pPr eaLnBrk="1" hangingPunct="1"/>
            <a:r>
              <a:rPr lang="en-US" smtClean="0"/>
              <a:t>Vision and Light</a:t>
            </a:r>
          </a:p>
        </p:txBody>
      </p:sp>
      <p:sp>
        <p:nvSpPr>
          <p:cNvPr id="76804" name="Rectangle 3"/>
          <p:cNvSpPr>
            <a:spLocks noGrp="1" noChangeArrowheads="1"/>
          </p:cNvSpPr>
          <p:nvPr>
            <p:ph type="body" idx="1"/>
          </p:nvPr>
        </p:nvSpPr>
        <p:spPr>
          <a:xfrm>
            <a:off x="214313" y="1316038"/>
            <a:ext cx="8694737" cy="5334000"/>
          </a:xfrm>
        </p:spPr>
        <p:txBody>
          <a:bodyPr/>
          <a:lstStyle/>
          <a:p>
            <a:pPr eaLnBrk="1" hangingPunct="1"/>
            <a:r>
              <a:rPr lang="en-US" sz="2800" smtClean="0"/>
              <a:t>vision (sight) – </a:t>
            </a:r>
            <a:r>
              <a:rPr lang="en-US" sz="2800" b="0" smtClean="0"/>
              <a:t>perception of objects in the environment by means of the light that they emit or reflect</a:t>
            </a:r>
          </a:p>
          <a:p>
            <a:pPr eaLnBrk="1" hangingPunct="1"/>
            <a:endParaRPr lang="en-US" sz="1000" b="0" smtClean="0"/>
          </a:p>
          <a:p>
            <a:pPr eaLnBrk="1" hangingPunct="1"/>
            <a:r>
              <a:rPr lang="en-US" sz="2800" smtClean="0"/>
              <a:t>light</a:t>
            </a:r>
            <a:r>
              <a:rPr lang="en-US" sz="2800" b="0" smtClean="0"/>
              <a:t> – visible electromagnetic radiation</a:t>
            </a:r>
          </a:p>
          <a:p>
            <a:pPr lvl="1" eaLnBrk="1" hangingPunct="1"/>
            <a:r>
              <a:rPr lang="en-US" sz="2400" b="0" smtClean="0"/>
              <a:t>human vision - limited to wavelengths of light from 400 -750 nm</a:t>
            </a:r>
          </a:p>
          <a:p>
            <a:pPr lvl="1" eaLnBrk="1" hangingPunct="1"/>
            <a:r>
              <a:rPr lang="en-US" sz="2400" smtClean="0"/>
              <a:t>ultraviolet radiation </a:t>
            </a:r>
            <a:r>
              <a:rPr lang="en-US" sz="2400" b="0" smtClean="0"/>
              <a:t>-  &lt; 400 nm; has too much energy and destroys macromolecules</a:t>
            </a:r>
          </a:p>
          <a:p>
            <a:pPr lvl="1" eaLnBrk="1" hangingPunct="1"/>
            <a:r>
              <a:rPr lang="en-US" sz="2400" smtClean="0"/>
              <a:t>infrared radiation </a:t>
            </a:r>
            <a:r>
              <a:rPr lang="en-US" sz="2400" b="0" smtClean="0"/>
              <a:t>- &gt; 750 nm; too little energy to cause photochemical reaction, but does warm the tissues</a:t>
            </a:r>
          </a:p>
          <a:p>
            <a:pPr lvl="1" eaLnBrk="1" hangingPunct="1"/>
            <a:r>
              <a:rPr lang="en-US" sz="2400" b="0" smtClean="0"/>
              <a:t>light must cause a photochemical reaction to produce a nerve signal</a:t>
            </a:r>
            <a:endParaRPr lang="en-US" b="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1"/>
          </p:nvPr>
        </p:nvSpPr>
        <p:spPr>
          <a:noFill/>
        </p:spPr>
        <p:txBody>
          <a:bodyPr/>
          <a:lstStyle/>
          <a:p>
            <a:r>
              <a:rPr lang="en-US" smtClean="0">
                <a:latin typeface="Arial" pitchFamily="34" charset="0"/>
              </a:rPr>
              <a:t>16-</a:t>
            </a:r>
            <a:fld id="{FD454772-0313-4521-BFF4-1A42ABD846FB}" type="slidenum">
              <a:rPr lang="en-US" smtClean="0">
                <a:latin typeface="Arial" pitchFamily="34" charset="0"/>
              </a:rPr>
              <a:pPr/>
              <a:t>74</a:t>
            </a:fld>
            <a:endParaRPr lang="en-US" smtClean="0">
              <a:latin typeface="Arial" pitchFamily="34" charset="0"/>
            </a:endParaRPr>
          </a:p>
        </p:txBody>
      </p:sp>
      <p:sp>
        <p:nvSpPr>
          <p:cNvPr id="77827" name="Rectangle 2"/>
          <p:cNvSpPr>
            <a:spLocks noGrp="1" noChangeArrowheads="1"/>
          </p:cNvSpPr>
          <p:nvPr>
            <p:ph type="title"/>
          </p:nvPr>
        </p:nvSpPr>
        <p:spPr/>
        <p:txBody>
          <a:bodyPr/>
          <a:lstStyle/>
          <a:p>
            <a:pPr eaLnBrk="1" hangingPunct="1"/>
            <a:r>
              <a:rPr lang="en-US" smtClean="0"/>
              <a:t>External Anatomy of Eye</a:t>
            </a:r>
          </a:p>
        </p:txBody>
      </p:sp>
      <p:sp>
        <p:nvSpPr>
          <p:cNvPr id="77828" name="Text Box 10"/>
          <p:cNvSpPr txBox="1">
            <a:spLocks noChangeArrowheads="1"/>
          </p:cNvSpPr>
          <p:nvPr/>
        </p:nvSpPr>
        <p:spPr bwMode="auto">
          <a:xfrm>
            <a:off x="7188200" y="4635500"/>
            <a:ext cx="1776413" cy="427038"/>
          </a:xfrm>
          <a:prstGeom prst="rect">
            <a:avLst/>
          </a:prstGeom>
          <a:noFill/>
          <a:ln w="9525" algn="ctr">
            <a:noFill/>
            <a:miter lim="800000"/>
            <a:headEnd/>
            <a:tailEnd/>
          </a:ln>
        </p:spPr>
        <p:txBody>
          <a:bodyPr>
            <a:spAutoFit/>
          </a:bodyPr>
          <a:lstStyle/>
          <a:p>
            <a:pPr>
              <a:spcBef>
                <a:spcPct val="50000"/>
              </a:spcBef>
            </a:pPr>
            <a:r>
              <a:rPr lang="en-US" sz="2200"/>
              <a:t>Figure 16.22</a:t>
            </a:r>
          </a:p>
        </p:txBody>
      </p:sp>
      <p:pic>
        <p:nvPicPr>
          <p:cNvPr id="77829" name="Picture 3" descr="sal25693_16_22"/>
          <p:cNvPicPr>
            <a:picLocks noChangeAspect="1" noChangeArrowheads="1"/>
          </p:cNvPicPr>
          <p:nvPr/>
        </p:nvPicPr>
        <p:blipFill>
          <a:blip r:embed="rId2" cstate="print"/>
          <a:srcRect/>
          <a:stretch>
            <a:fillRect/>
          </a:stretch>
        </p:blipFill>
        <p:spPr bwMode="auto">
          <a:xfrm>
            <a:off x="2562225" y="2025650"/>
            <a:ext cx="3903663" cy="3343275"/>
          </a:xfrm>
          <a:prstGeom prst="rect">
            <a:avLst/>
          </a:prstGeom>
          <a:noFill/>
          <a:ln w="9525">
            <a:noFill/>
            <a:miter lim="800000"/>
            <a:headEnd/>
            <a:tailEnd/>
          </a:ln>
        </p:spPr>
      </p:pic>
      <p:sp>
        <p:nvSpPr>
          <p:cNvPr id="77830" name="Rectangle 5"/>
          <p:cNvSpPr>
            <a:spLocks noChangeArrowheads="1"/>
          </p:cNvSpPr>
          <p:nvPr/>
        </p:nvSpPr>
        <p:spPr bwMode="auto">
          <a:xfrm>
            <a:off x="1287463" y="2219325"/>
            <a:ext cx="7397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Eyebrow</a:t>
            </a:r>
            <a:endParaRPr lang="en-US" sz="2400" b="1"/>
          </a:p>
        </p:txBody>
      </p:sp>
      <p:sp>
        <p:nvSpPr>
          <p:cNvPr id="77831" name="Rectangle 6"/>
          <p:cNvSpPr>
            <a:spLocks noChangeArrowheads="1"/>
          </p:cNvSpPr>
          <p:nvPr/>
        </p:nvSpPr>
        <p:spPr bwMode="auto">
          <a:xfrm>
            <a:off x="1287463" y="2976563"/>
            <a:ext cx="8667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Eyelashes</a:t>
            </a:r>
            <a:endParaRPr lang="en-US" sz="2400" b="1"/>
          </a:p>
        </p:txBody>
      </p:sp>
      <p:sp>
        <p:nvSpPr>
          <p:cNvPr id="77832" name="Rectangle 7"/>
          <p:cNvSpPr>
            <a:spLocks noChangeArrowheads="1"/>
          </p:cNvSpPr>
          <p:nvPr/>
        </p:nvSpPr>
        <p:spPr bwMode="auto">
          <a:xfrm>
            <a:off x="6748463" y="1392238"/>
            <a:ext cx="433387" cy="212725"/>
          </a:xfrm>
          <a:prstGeom prst="rect">
            <a:avLst/>
          </a:prstGeom>
          <a:noFill/>
          <a:ln w="9525">
            <a:noFill/>
            <a:miter lim="800000"/>
            <a:headEnd/>
            <a:tailEnd/>
          </a:ln>
        </p:spPr>
        <p:txBody>
          <a:bodyPr wrap="none" lIns="0" tIns="0" rIns="0" bIns="0">
            <a:spAutoFit/>
          </a:bodyPr>
          <a:lstStyle/>
          <a:p>
            <a:r>
              <a:rPr lang="en-US" sz="1400" b="1">
                <a:solidFill>
                  <a:srgbClr val="000000"/>
                </a:solidFill>
              </a:rPr>
              <a:t>Pupil</a:t>
            </a:r>
            <a:endParaRPr lang="en-US" sz="2400" b="1"/>
          </a:p>
        </p:txBody>
      </p:sp>
      <p:sp>
        <p:nvSpPr>
          <p:cNvPr id="77833" name="Rectangle 8"/>
          <p:cNvSpPr>
            <a:spLocks noChangeArrowheads="1"/>
          </p:cNvSpPr>
          <p:nvPr/>
        </p:nvSpPr>
        <p:spPr bwMode="auto">
          <a:xfrm>
            <a:off x="6748463" y="3362325"/>
            <a:ext cx="266700" cy="212725"/>
          </a:xfrm>
          <a:prstGeom prst="rect">
            <a:avLst/>
          </a:prstGeom>
          <a:noFill/>
          <a:ln w="9525">
            <a:noFill/>
            <a:miter lim="800000"/>
            <a:headEnd/>
            <a:tailEnd/>
          </a:ln>
        </p:spPr>
        <p:txBody>
          <a:bodyPr wrap="none" lIns="0" tIns="0" rIns="0" bIns="0">
            <a:spAutoFit/>
          </a:bodyPr>
          <a:lstStyle/>
          <a:p>
            <a:r>
              <a:rPr lang="en-US" sz="1400" b="1">
                <a:solidFill>
                  <a:srgbClr val="000000"/>
                </a:solidFill>
              </a:rPr>
              <a:t>Iris</a:t>
            </a:r>
            <a:endParaRPr lang="en-US" sz="2400" b="1"/>
          </a:p>
        </p:txBody>
      </p:sp>
      <p:sp>
        <p:nvSpPr>
          <p:cNvPr id="77834" name="Rectangle 9"/>
          <p:cNvSpPr>
            <a:spLocks noChangeArrowheads="1"/>
          </p:cNvSpPr>
          <p:nvPr/>
        </p:nvSpPr>
        <p:spPr bwMode="auto">
          <a:xfrm>
            <a:off x="6748463" y="3749675"/>
            <a:ext cx="533400" cy="212725"/>
          </a:xfrm>
          <a:prstGeom prst="rect">
            <a:avLst/>
          </a:prstGeom>
          <a:noFill/>
          <a:ln w="9525">
            <a:noFill/>
            <a:miter lim="800000"/>
            <a:headEnd/>
            <a:tailEnd/>
          </a:ln>
        </p:spPr>
        <p:txBody>
          <a:bodyPr wrap="none" lIns="0" tIns="0" rIns="0" bIns="0">
            <a:spAutoFit/>
          </a:bodyPr>
          <a:lstStyle/>
          <a:p>
            <a:r>
              <a:rPr lang="en-US" sz="1400" b="1">
                <a:solidFill>
                  <a:srgbClr val="000000"/>
                </a:solidFill>
              </a:rPr>
              <a:t>Sclera</a:t>
            </a:r>
            <a:endParaRPr lang="en-US" sz="2400" b="1"/>
          </a:p>
        </p:txBody>
      </p:sp>
      <p:sp>
        <p:nvSpPr>
          <p:cNvPr id="77835" name="Freeform 10"/>
          <p:cNvSpPr>
            <a:spLocks/>
          </p:cNvSpPr>
          <p:nvPr/>
        </p:nvSpPr>
        <p:spPr bwMode="auto">
          <a:xfrm>
            <a:off x="1936750" y="4202113"/>
            <a:ext cx="1306513" cy="650875"/>
          </a:xfrm>
          <a:custGeom>
            <a:avLst/>
            <a:gdLst>
              <a:gd name="T0" fmla="*/ 0 w 823"/>
              <a:gd name="T1" fmla="*/ 2147483647 h 410"/>
              <a:gd name="T2" fmla="*/ 2147483647 w 823"/>
              <a:gd name="T3" fmla="*/ 2147483647 h 410"/>
              <a:gd name="T4" fmla="*/ 2147483647 w 823"/>
              <a:gd name="T5" fmla="*/ 0 h 410"/>
              <a:gd name="T6" fmla="*/ 0 60000 65536"/>
              <a:gd name="T7" fmla="*/ 0 60000 65536"/>
              <a:gd name="T8" fmla="*/ 0 60000 65536"/>
              <a:gd name="T9" fmla="*/ 0 w 823"/>
              <a:gd name="T10" fmla="*/ 0 h 410"/>
              <a:gd name="T11" fmla="*/ 823 w 823"/>
              <a:gd name="T12" fmla="*/ 410 h 410"/>
            </a:gdLst>
            <a:ahLst/>
            <a:cxnLst>
              <a:cxn ang="T6">
                <a:pos x="T0" y="T1"/>
              </a:cxn>
              <a:cxn ang="T7">
                <a:pos x="T2" y="T3"/>
              </a:cxn>
              <a:cxn ang="T8">
                <a:pos x="T4" y="T5"/>
              </a:cxn>
            </a:cxnLst>
            <a:rect l="T9" t="T10" r="T11" b="T12"/>
            <a:pathLst>
              <a:path w="823" h="410">
                <a:moveTo>
                  <a:pt x="0" y="410"/>
                </a:moveTo>
                <a:lnTo>
                  <a:pt x="396" y="410"/>
                </a:lnTo>
                <a:lnTo>
                  <a:pt x="823" y="0"/>
                </a:lnTo>
              </a:path>
            </a:pathLst>
          </a:custGeom>
          <a:noFill/>
          <a:ln w="30163">
            <a:solidFill>
              <a:srgbClr val="FFFFFF"/>
            </a:solidFill>
            <a:round/>
            <a:headEnd/>
            <a:tailEnd/>
          </a:ln>
        </p:spPr>
        <p:txBody>
          <a:bodyPr/>
          <a:lstStyle/>
          <a:p>
            <a:endParaRPr lang="en-US" sz="2400">
              <a:latin typeface="Times New Roman" pitchFamily="18" charset="0"/>
            </a:endParaRPr>
          </a:p>
        </p:txBody>
      </p:sp>
      <p:sp>
        <p:nvSpPr>
          <p:cNvPr id="77836" name="Freeform 11"/>
          <p:cNvSpPr>
            <a:spLocks/>
          </p:cNvSpPr>
          <p:nvPr/>
        </p:nvSpPr>
        <p:spPr bwMode="auto">
          <a:xfrm>
            <a:off x="1936750" y="4206875"/>
            <a:ext cx="1311275" cy="654050"/>
          </a:xfrm>
          <a:custGeom>
            <a:avLst/>
            <a:gdLst>
              <a:gd name="T0" fmla="*/ 0 w 826"/>
              <a:gd name="T1" fmla="*/ 2147483647 h 412"/>
              <a:gd name="T2" fmla="*/ 2147483647 w 826"/>
              <a:gd name="T3" fmla="*/ 2147483647 h 412"/>
              <a:gd name="T4" fmla="*/ 2147483647 w 826"/>
              <a:gd name="T5" fmla="*/ 0 h 412"/>
              <a:gd name="T6" fmla="*/ 0 60000 65536"/>
              <a:gd name="T7" fmla="*/ 0 60000 65536"/>
              <a:gd name="T8" fmla="*/ 0 60000 65536"/>
              <a:gd name="T9" fmla="*/ 0 w 826"/>
              <a:gd name="T10" fmla="*/ 0 h 412"/>
              <a:gd name="T11" fmla="*/ 826 w 826"/>
              <a:gd name="T12" fmla="*/ 412 h 412"/>
            </a:gdLst>
            <a:ahLst/>
            <a:cxnLst>
              <a:cxn ang="T6">
                <a:pos x="T0" y="T1"/>
              </a:cxn>
              <a:cxn ang="T7">
                <a:pos x="T2" y="T3"/>
              </a:cxn>
              <a:cxn ang="T8">
                <a:pos x="T4" y="T5"/>
              </a:cxn>
            </a:cxnLst>
            <a:rect l="T9" t="T10" r="T11" b="T12"/>
            <a:pathLst>
              <a:path w="826" h="412">
                <a:moveTo>
                  <a:pt x="0" y="412"/>
                </a:moveTo>
                <a:lnTo>
                  <a:pt x="396" y="412"/>
                </a:lnTo>
                <a:lnTo>
                  <a:pt x="826" y="0"/>
                </a:lnTo>
              </a:path>
            </a:pathLst>
          </a:custGeom>
          <a:noFill/>
          <a:ln w="14288">
            <a:solidFill>
              <a:srgbClr val="000000"/>
            </a:solidFill>
            <a:round/>
            <a:headEnd/>
            <a:tailEnd/>
          </a:ln>
        </p:spPr>
        <p:txBody>
          <a:bodyPr/>
          <a:lstStyle/>
          <a:p>
            <a:endParaRPr lang="en-US" sz="2400">
              <a:latin typeface="Times New Roman" pitchFamily="18" charset="0"/>
            </a:endParaRPr>
          </a:p>
        </p:txBody>
      </p:sp>
      <p:sp>
        <p:nvSpPr>
          <p:cNvPr id="77837" name="Freeform 12"/>
          <p:cNvSpPr>
            <a:spLocks/>
          </p:cNvSpPr>
          <p:nvPr/>
        </p:nvSpPr>
        <p:spPr bwMode="auto">
          <a:xfrm>
            <a:off x="2154238" y="3827463"/>
            <a:ext cx="1620837" cy="315912"/>
          </a:xfrm>
          <a:custGeom>
            <a:avLst/>
            <a:gdLst>
              <a:gd name="T0" fmla="*/ 0 w 1021"/>
              <a:gd name="T1" fmla="*/ 0 h 199"/>
              <a:gd name="T2" fmla="*/ 2147483647 w 1021"/>
              <a:gd name="T3" fmla="*/ 0 h 199"/>
              <a:gd name="T4" fmla="*/ 2147483647 w 1021"/>
              <a:gd name="T5" fmla="*/ 2147483647 h 199"/>
              <a:gd name="T6" fmla="*/ 0 60000 65536"/>
              <a:gd name="T7" fmla="*/ 0 60000 65536"/>
              <a:gd name="T8" fmla="*/ 0 60000 65536"/>
              <a:gd name="T9" fmla="*/ 0 w 1021"/>
              <a:gd name="T10" fmla="*/ 0 h 199"/>
              <a:gd name="T11" fmla="*/ 1021 w 1021"/>
              <a:gd name="T12" fmla="*/ 199 h 199"/>
            </a:gdLst>
            <a:ahLst/>
            <a:cxnLst>
              <a:cxn ang="T6">
                <a:pos x="T0" y="T1"/>
              </a:cxn>
              <a:cxn ang="T7">
                <a:pos x="T2" y="T3"/>
              </a:cxn>
              <a:cxn ang="T8">
                <a:pos x="T4" y="T5"/>
              </a:cxn>
            </a:cxnLst>
            <a:rect l="T9" t="T10" r="T11" b="T12"/>
            <a:pathLst>
              <a:path w="1021" h="199">
                <a:moveTo>
                  <a:pt x="0" y="0"/>
                </a:moveTo>
                <a:lnTo>
                  <a:pt x="259" y="0"/>
                </a:lnTo>
                <a:lnTo>
                  <a:pt x="1021" y="199"/>
                </a:lnTo>
              </a:path>
            </a:pathLst>
          </a:custGeom>
          <a:noFill/>
          <a:ln w="30163">
            <a:solidFill>
              <a:srgbClr val="FFFFFF"/>
            </a:solidFill>
            <a:round/>
            <a:headEnd/>
            <a:tailEnd/>
          </a:ln>
        </p:spPr>
        <p:txBody>
          <a:bodyPr/>
          <a:lstStyle/>
          <a:p>
            <a:endParaRPr lang="en-US" sz="2400">
              <a:latin typeface="Times New Roman" pitchFamily="18" charset="0"/>
            </a:endParaRPr>
          </a:p>
        </p:txBody>
      </p:sp>
      <p:sp>
        <p:nvSpPr>
          <p:cNvPr id="77838" name="Freeform 13"/>
          <p:cNvSpPr>
            <a:spLocks/>
          </p:cNvSpPr>
          <p:nvPr/>
        </p:nvSpPr>
        <p:spPr bwMode="auto">
          <a:xfrm>
            <a:off x="2154238" y="3832225"/>
            <a:ext cx="1625600" cy="315913"/>
          </a:xfrm>
          <a:custGeom>
            <a:avLst/>
            <a:gdLst>
              <a:gd name="T0" fmla="*/ 0 w 1024"/>
              <a:gd name="T1" fmla="*/ 0 h 199"/>
              <a:gd name="T2" fmla="*/ 2147483647 w 1024"/>
              <a:gd name="T3" fmla="*/ 0 h 199"/>
              <a:gd name="T4" fmla="*/ 2147483647 w 1024"/>
              <a:gd name="T5" fmla="*/ 2147483647 h 199"/>
              <a:gd name="T6" fmla="*/ 0 60000 65536"/>
              <a:gd name="T7" fmla="*/ 0 60000 65536"/>
              <a:gd name="T8" fmla="*/ 0 60000 65536"/>
              <a:gd name="T9" fmla="*/ 0 w 1024"/>
              <a:gd name="T10" fmla="*/ 0 h 199"/>
              <a:gd name="T11" fmla="*/ 1024 w 1024"/>
              <a:gd name="T12" fmla="*/ 199 h 199"/>
            </a:gdLst>
            <a:ahLst/>
            <a:cxnLst>
              <a:cxn ang="T6">
                <a:pos x="T0" y="T1"/>
              </a:cxn>
              <a:cxn ang="T7">
                <a:pos x="T2" y="T3"/>
              </a:cxn>
              <a:cxn ang="T8">
                <a:pos x="T4" y="T5"/>
              </a:cxn>
            </a:cxnLst>
            <a:rect l="T9" t="T10" r="T11" b="T12"/>
            <a:pathLst>
              <a:path w="1024" h="199">
                <a:moveTo>
                  <a:pt x="0" y="0"/>
                </a:moveTo>
                <a:lnTo>
                  <a:pt x="259" y="0"/>
                </a:lnTo>
                <a:lnTo>
                  <a:pt x="1024" y="199"/>
                </a:lnTo>
              </a:path>
            </a:pathLst>
          </a:custGeom>
          <a:noFill/>
          <a:ln w="14288">
            <a:solidFill>
              <a:srgbClr val="000000"/>
            </a:solidFill>
            <a:round/>
            <a:headEnd/>
            <a:tailEnd/>
          </a:ln>
        </p:spPr>
        <p:txBody>
          <a:bodyPr/>
          <a:lstStyle/>
          <a:p>
            <a:endParaRPr lang="en-US" sz="2400">
              <a:latin typeface="Times New Roman" pitchFamily="18" charset="0"/>
            </a:endParaRPr>
          </a:p>
        </p:txBody>
      </p:sp>
      <p:sp>
        <p:nvSpPr>
          <p:cNvPr id="77839" name="Freeform 14"/>
          <p:cNvSpPr>
            <a:spLocks/>
          </p:cNvSpPr>
          <p:nvPr/>
        </p:nvSpPr>
        <p:spPr bwMode="auto">
          <a:xfrm>
            <a:off x="2244725" y="3076575"/>
            <a:ext cx="1255713" cy="823913"/>
          </a:xfrm>
          <a:custGeom>
            <a:avLst/>
            <a:gdLst>
              <a:gd name="T0" fmla="*/ 0 w 791"/>
              <a:gd name="T1" fmla="*/ 0 h 519"/>
              <a:gd name="T2" fmla="*/ 2147483647 w 791"/>
              <a:gd name="T3" fmla="*/ 0 h 519"/>
              <a:gd name="T4" fmla="*/ 2147483647 w 791"/>
              <a:gd name="T5" fmla="*/ 2147483647 h 519"/>
              <a:gd name="T6" fmla="*/ 0 60000 65536"/>
              <a:gd name="T7" fmla="*/ 0 60000 65536"/>
              <a:gd name="T8" fmla="*/ 0 60000 65536"/>
              <a:gd name="T9" fmla="*/ 0 w 791"/>
              <a:gd name="T10" fmla="*/ 0 h 519"/>
              <a:gd name="T11" fmla="*/ 791 w 791"/>
              <a:gd name="T12" fmla="*/ 519 h 519"/>
            </a:gdLst>
            <a:ahLst/>
            <a:cxnLst>
              <a:cxn ang="T6">
                <a:pos x="T0" y="T1"/>
              </a:cxn>
              <a:cxn ang="T7">
                <a:pos x="T2" y="T3"/>
              </a:cxn>
              <a:cxn ang="T8">
                <a:pos x="T4" y="T5"/>
              </a:cxn>
            </a:cxnLst>
            <a:rect l="T9" t="T10" r="T11" b="T12"/>
            <a:pathLst>
              <a:path w="791" h="519">
                <a:moveTo>
                  <a:pt x="0" y="0"/>
                </a:moveTo>
                <a:lnTo>
                  <a:pt x="202" y="0"/>
                </a:lnTo>
                <a:lnTo>
                  <a:pt x="791" y="519"/>
                </a:lnTo>
              </a:path>
            </a:pathLst>
          </a:custGeom>
          <a:noFill/>
          <a:ln w="30163">
            <a:solidFill>
              <a:srgbClr val="FFFFFF"/>
            </a:solidFill>
            <a:round/>
            <a:headEnd/>
            <a:tailEnd/>
          </a:ln>
        </p:spPr>
        <p:txBody>
          <a:bodyPr/>
          <a:lstStyle/>
          <a:p>
            <a:endParaRPr lang="en-US" sz="2400">
              <a:latin typeface="Times New Roman" pitchFamily="18" charset="0"/>
            </a:endParaRPr>
          </a:p>
        </p:txBody>
      </p:sp>
      <p:sp>
        <p:nvSpPr>
          <p:cNvPr id="77840" name="Freeform 15"/>
          <p:cNvSpPr>
            <a:spLocks/>
          </p:cNvSpPr>
          <p:nvPr/>
        </p:nvSpPr>
        <p:spPr bwMode="auto">
          <a:xfrm>
            <a:off x="2244725" y="3082925"/>
            <a:ext cx="1258888" cy="822325"/>
          </a:xfrm>
          <a:custGeom>
            <a:avLst/>
            <a:gdLst>
              <a:gd name="T0" fmla="*/ 0 w 793"/>
              <a:gd name="T1" fmla="*/ 0 h 518"/>
              <a:gd name="T2" fmla="*/ 2147483647 w 793"/>
              <a:gd name="T3" fmla="*/ 0 h 518"/>
              <a:gd name="T4" fmla="*/ 2147483647 w 793"/>
              <a:gd name="T5" fmla="*/ 2147483647 h 518"/>
              <a:gd name="T6" fmla="*/ 0 60000 65536"/>
              <a:gd name="T7" fmla="*/ 0 60000 65536"/>
              <a:gd name="T8" fmla="*/ 0 60000 65536"/>
              <a:gd name="T9" fmla="*/ 0 w 793"/>
              <a:gd name="T10" fmla="*/ 0 h 518"/>
              <a:gd name="T11" fmla="*/ 793 w 793"/>
              <a:gd name="T12" fmla="*/ 518 h 518"/>
            </a:gdLst>
            <a:ahLst/>
            <a:cxnLst>
              <a:cxn ang="T6">
                <a:pos x="T0" y="T1"/>
              </a:cxn>
              <a:cxn ang="T7">
                <a:pos x="T2" y="T3"/>
              </a:cxn>
              <a:cxn ang="T8">
                <a:pos x="T4" y="T5"/>
              </a:cxn>
            </a:cxnLst>
            <a:rect l="T9" t="T10" r="T11" b="T12"/>
            <a:pathLst>
              <a:path w="793" h="518">
                <a:moveTo>
                  <a:pt x="0" y="0"/>
                </a:moveTo>
                <a:lnTo>
                  <a:pt x="202" y="0"/>
                </a:lnTo>
                <a:lnTo>
                  <a:pt x="793" y="518"/>
                </a:lnTo>
              </a:path>
            </a:pathLst>
          </a:custGeom>
          <a:noFill/>
          <a:ln w="14288">
            <a:solidFill>
              <a:srgbClr val="000000"/>
            </a:solidFill>
            <a:round/>
            <a:headEnd/>
            <a:tailEnd/>
          </a:ln>
        </p:spPr>
        <p:txBody>
          <a:bodyPr/>
          <a:lstStyle/>
          <a:p>
            <a:endParaRPr lang="en-US" sz="2400">
              <a:latin typeface="Times New Roman" pitchFamily="18" charset="0"/>
            </a:endParaRPr>
          </a:p>
        </p:txBody>
      </p:sp>
      <p:sp>
        <p:nvSpPr>
          <p:cNvPr id="77841" name="Freeform 16"/>
          <p:cNvSpPr>
            <a:spLocks/>
          </p:cNvSpPr>
          <p:nvPr/>
        </p:nvSpPr>
        <p:spPr bwMode="auto">
          <a:xfrm>
            <a:off x="2332038" y="1498600"/>
            <a:ext cx="1344612" cy="1036638"/>
          </a:xfrm>
          <a:custGeom>
            <a:avLst/>
            <a:gdLst>
              <a:gd name="T0" fmla="*/ 0 w 847"/>
              <a:gd name="T1" fmla="*/ 0 h 653"/>
              <a:gd name="T2" fmla="*/ 2147483647 w 847"/>
              <a:gd name="T3" fmla="*/ 0 h 653"/>
              <a:gd name="T4" fmla="*/ 2147483647 w 847"/>
              <a:gd name="T5" fmla="*/ 2147483647 h 653"/>
              <a:gd name="T6" fmla="*/ 0 60000 65536"/>
              <a:gd name="T7" fmla="*/ 0 60000 65536"/>
              <a:gd name="T8" fmla="*/ 0 60000 65536"/>
              <a:gd name="T9" fmla="*/ 0 w 847"/>
              <a:gd name="T10" fmla="*/ 0 h 653"/>
              <a:gd name="T11" fmla="*/ 847 w 847"/>
              <a:gd name="T12" fmla="*/ 653 h 653"/>
            </a:gdLst>
            <a:ahLst/>
            <a:cxnLst>
              <a:cxn ang="T6">
                <a:pos x="T0" y="T1"/>
              </a:cxn>
              <a:cxn ang="T7">
                <a:pos x="T2" y="T3"/>
              </a:cxn>
              <a:cxn ang="T8">
                <a:pos x="T4" y="T5"/>
              </a:cxn>
            </a:cxnLst>
            <a:rect l="T9" t="T10" r="T11" b="T12"/>
            <a:pathLst>
              <a:path w="847" h="653">
                <a:moveTo>
                  <a:pt x="0" y="0"/>
                </a:moveTo>
                <a:lnTo>
                  <a:pt x="147" y="0"/>
                </a:lnTo>
                <a:lnTo>
                  <a:pt x="847" y="653"/>
                </a:lnTo>
              </a:path>
            </a:pathLst>
          </a:custGeom>
          <a:noFill/>
          <a:ln w="30163">
            <a:solidFill>
              <a:srgbClr val="FFFFFF"/>
            </a:solidFill>
            <a:round/>
            <a:headEnd/>
            <a:tailEnd/>
          </a:ln>
        </p:spPr>
        <p:txBody>
          <a:bodyPr/>
          <a:lstStyle/>
          <a:p>
            <a:endParaRPr lang="en-US" sz="2400">
              <a:latin typeface="Times New Roman" pitchFamily="18" charset="0"/>
            </a:endParaRPr>
          </a:p>
        </p:txBody>
      </p:sp>
      <p:sp>
        <p:nvSpPr>
          <p:cNvPr id="77842" name="Freeform 17"/>
          <p:cNvSpPr>
            <a:spLocks/>
          </p:cNvSpPr>
          <p:nvPr/>
        </p:nvSpPr>
        <p:spPr bwMode="auto">
          <a:xfrm>
            <a:off x="2332038" y="1501775"/>
            <a:ext cx="1347787" cy="1038225"/>
          </a:xfrm>
          <a:custGeom>
            <a:avLst/>
            <a:gdLst>
              <a:gd name="T0" fmla="*/ 0 w 849"/>
              <a:gd name="T1" fmla="*/ 0 h 654"/>
              <a:gd name="T2" fmla="*/ 2147483647 w 849"/>
              <a:gd name="T3" fmla="*/ 0 h 654"/>
              <a:gd name="T4" fmla="*/ 2147483647 w 849"/>
              <a:gd name="T5" fmla="*/ 2147483647 h 654"/>
              <a:gd name="T6" fmla="*/ 0 60000 65536"/>
              <a:gd name="T7" fmla="*/ 0 60000 65536"/>
              <a:gd name="T8" fmla="*/ 0 60000 65536"/>
              <a:gd name="T9" fmla="*/ 0 w 849"/>
              <a:gd name="T10" fmla="*/ 0 h 654"/>
              <a:gd name="T11" fmla="*/ 849 w 849"/>
              <a:gd name="T12" fmla="*/ 654 h 654"/>
            </a:gdLst>
            <a:ahLst/>
            <a:cxnLst>
              <a:cxn ang="T6">
                <a:pos x="T0" y="T1"/>
              </a:cxn>
              <a:cxn ang="T7">
                <a:pos x="T2" y="T3"/>
              </a:cxn>
              <a:cxn ang="T8">
                <a:pos x="T4" y="T5"/>
              </a:cxn>
            </a:cxnLst>
            <a:rect l="T9" t="T10" r="T11" b="T12"/>
            <a:pathLst>
              <a:path w="849" h="654">
                <a:moveTo>
                  <a:pt x="0" y="0"/>
                </a:moveTo>
                <a:lnTo>
                  <a:pt x="147" y="0"/>
                </a:lnTo>
                <a:lnTo>
                  <a:pt x="849" y="654"/>
                </a:lnTo>
              </a:path>
            </a:pathLst>
          </a:custGeom>
          <a:noFill/>
          <a:ln w="14288">
            <a:solidFill>
              <a:srgbClr val="000000"/>
            </a:solidFill>
            <a:round/>
            <a:headEnd/>
            <a:tailEnd/>
          </a:ln>
        </p:spPr>
        <p:txBody>
          <a:bodyPr/>
          <a:lstStyle/>
          <a:p>
            <a:endParaRPr lang="en-US" sz="2400">
              <a:latin typeface="Times New Roman" pitchFamily="18" charset="0"/>
            </a:endParaRPr>
          </a:p>
        </p:txBody>
      </p:sp>
      <p:sp>
        <p:nvSpPr>
          <p:cNvPr id="77843" name="Freeform 18"/>
          <p:cNvSpPr>
            <a:spLocks/>
          </p:cNvSpPr>
          <p:nvPr/>
        </p:nvSpPr>
        <p:spPr bwMode="auto">
          <a:xfrm>
            <a:off x="2079625" y="2327275"/>
            <a:ext cx="1309688" cy="635000"/>
          </a:xfrm>
          <a:custGeom>
            <a:avLst/>
            <a:gdLst>
              <a:gd name="T0" fmla="*/ 0 w 825"/>
              <a:gd name="T1" fmla="*/ 0 h 400"/>
              <a:gd name="T2" fmla="*/ 2147483647 w 825"/>
              <a:gd name="T3" fmla="*/ 0 h 400"/>
              <a:gd name="T4" fmla="*/ 2147483647 w 825"/>
              <a:gd name="T5" fmla="*/ 2147483647 h 400"/>
              <a:gd name="T6" fmla="*/ 0 60000 65536"/>
              <a:gd name="T7" fmla="*/ 0 60000 65536"/>
              <a:gd name="T8" fmla="*/ 0 60000 65536"/>
              <a:gd name="T9" fmla="*/ 0 w 825"/>
              <a:gd name="T10" fmla="*/ 0 h 400"/>
              <a:gd name="T11" fmla="*/ 825 w 825"/>
              <a:gd name="T12" fmla="*/ 400 h 400"/>
            </a:gdLst>
            <a:ahLst/>
            <a:cxnLst>
              <a:cxn ang="T6">
                <a:pos x="T0" y="T1"/>
              </a:cxn>
              <a:cxn ang="T7">
                <a:pos x="T2" y="T3"/>
              </a:cxn>
              <a:cxn ang="T8">
                <a:pos x="T4" y="T5"/>
              </a:cxn>
            </a:cxnLst>
            <a:rect l="T9" t="T10" r="T11" b="T12"/>
            <a:pathLst>
              <a:path w="825" h="400">
                <a:moveTo>
                  <a:pt x="0" y="0"/>
                </a:moveTo>
                <a:lnTo>
                  <a:pt x="306" y="0"/>
                </a:lnTo>
                <a:lnTo>
                  <a:pt x="825" y="400"/>
                </a:lnTo>
              </a:path>
            </a:pathLst>
          </a:custGeom>
          <a:noFill/>
          <a:ln w="30163">
            <a:solidFill>
              <a:srgbClr val="FFFFFF"/>
            </a:solidFill>
            <a:round/>
            <a:headEnd/>
            <a:tailEnd/>
          </a:ln>
        </p:spPr>
        <p:txBody>
          <a:bodyPr/>
          <a:lstStyle/>
          <a:p>
            <a:endParaRPr lang="en-US" sz="2400">
              <a:latin typeface="Times New Roman" pitchFamily="18" charset="0"/>
            </a:endParaRPr>
          </a:p>
        </p:txBody>
      </p:sp>
      <p:sp>
        <p:nvSpPr>
          <p:cNvPr id="77844" name="Freeform 19"/>
          <p:cNvSpPr>
            <a:spLocks/>
          </p:cNvSpPr>
          <p:nvPr/>
        </p:nvSpPr>
        <p:spPr bwMode="auto">
          <a:xfrm>
            <a:off x="2079625" y="2333625"/>
            <a:ext cx="1314450" cy="630238"/>
          </a:xfrm>
          <a:custGeom>
            <a:avLst/>
            <a:gdLst>
              <a:gd name="T0" fmla="*/ 0 w 828"/>
              <a:gd name="T1" fmla="*/ 0 h 397"/>
              <a:gd name="T2" fmla="*/ 2147483647 w 828"/>
              <a:gd name="T3" fmla="*/ 0 h 397"/>
              <a:gd name="T4" fmla="*/ 2147483647 w 828"/>
              <a:gd name="T5" fmla="*/ 2147483647 h 397"/>
              <a:gd name="T6" fmla="*/ 0 60000 65536"/>
              <a:gd name="T7" fmla="*/ 0 60000 65536"/>
              <a:gd name="T8" fmla="*/ 0 60000 65536"/>
              <a:gd name="T9" fmla="*/ 0 w 828"/>
              <a:gd name="T10" fmla="*/ 0 h 397"/>
              <a:gd name="T11" fmla="*/ 828 w 828"/>
              <a:gd name="T12" fmla="*/ 397 h 397"/>
            </a:gdLst>
            <a:ahLst/>
            <a:cxnLst>
              <a:cxn ang="T6">
                <a:pos x="T0" y="T1"/>
              </a:cxn>
              <a:cxn ang="T7">
                <a:pos x="T2" y="T3"/>
              </a:cxn>
              <a:cxn ang="T8">
                <a:pos x="T4" y="T5"/>
              </a:cxn>
            </a:cxnLst>
            <a:rect l="T9" t="T10" r="T11" b="T12"/>
            <a:pathLst>
              <a:path w="828" h="397">
                <a:moveTo>
                  <a:pt x="0" y="0"/>
                </a:moveTo>
                <a:lnTo>
                  <a:pt x="306" y="0"/>
                </a:lnTo>
                <a:lnTo>
                  <a:pt x="828" y="397"/>
                </a:lnTo>
              </a:path>
            </a:pathLst>
          </a:custGeom>
          <a:noFill/>
          <a:ln w="14288">
            <a:solidFill>
              <a:srgbClr val="000000"/>
            </a:solidFill>
            <a:round/>
            <a:headEnd/>
            <a:tailEnd/>
          </a:ln>
        </p:spPr>
        <p:txBody>
          <a:bodyPr/>
          <a:lstStyle/>
          <a:p>
            <a:endParaRPr lang="en-US" sz="2400">
              <a:latin typeface="Times New Roman" pitchFamily="18" charset="0"/>
            </a:endParaRPr>
          </a:p>
        </p:txBody>
      </p:sp>
      <p:sp>
        <p:nvSpPr>
          <p:cNvPr id="77845" name="Rectangle 20"/>
          <p:cNvSpPr>
            <a:spLocks noChangeArrowheads="1"/>
          </p:cNvSpPr>
          <p:nvPr/>
        </p:nvSpPr>
        <p:spPr bwMode="auto">
          <a:xfrm>
            <a:off x="1287463" y="5881688"/>
            <a:ext cx="984250" cy="212725"/>
          </a:xfrm>
          <a:prstGeom prst="rect">
            <a:avLst/>
          </a:prstGeom>
          <a:noFill/>
          <a:ln w="9525">
            <a:noFill/>
            <a:miter lim="800000"/>
            <a:headEnd/>
            <a:tailEnd/>
          </a:ln>
        </p:spPr>
        <p:txBody>
          <a:bodyPr wrap="none" lIns="0" tIns="0" rIns="0" bIns="0">
            <a:spAutoFit/>
          </a:bodyPr>
          <a:lstStyle/>
          <a:p>
            <a:r>
              <a:rPr lang="en-US" sz="1400" b="1">
                <a:solidFill>
                  <a:srgbClr val="000000"/>
                </a:solidFill>
              </a:rPr>
              <a:t>Tarsal plate</a:t>
            </a:r>
            <a:endParaRPr lang="en-US" sz="2400" b="1"/>
          </a:p>
        </p:txBody>
      </p:sp>
      <p:sp>
        <p:nvSpPr>
          <p:cNvPr id="77846" name="Freeform 21"/>
          <p:cNvSpPr>
            <a:spLocks/>
          </p:cNvSpPr>
          <p:nvPr/>
        </p:nvSpPr>
        <p:spPr bwMode="auto">
          <a:xfrm>
            <a:off x="2322513" y="4518025"/>
            <a:ext cx="1744662" cy="1470025"/>
          </a:xfrm>
          <a:custGeom>
            <a:avLst/>
            <a:gdLst>
              <a:gd name="T0" fmla="*/ 0 w 1099"/>
              <a:gd name="T1" fmla="*/ 2147483647 h 926"/>
              <a:gd name="T2" fmla="*/ 2147483647 w 1099"/>
              <a:gd name="T3" fmla="*/ 2147483647 h 926"/>
              <a:gd name="T4" fmla="*/ 2147483647 w 1099"/>
              <a:gd name="T5" fmla="*/ 0 h 926"/>
              <a:gd name="T6" fmla="*/ 0 60000 65536"/>
              <a:gd name="T7" fmla="*/ 0 60000 65536"/>
              <a:gd name="T8" fmla="*/ 0 60000 65536"/>
              <a:gd name="T9" fmla="*/ 0 w 1099"/>
              <a:gd name="T10" fmla="*/ 0 h 926"/>
              <a:gd name="T11" fmla="*/ 1099 w 1099"/>
              <a:gd name="T12" fmla="*/ 926 h 926"/>
            </a:gdLst>
            <a:ahLst/>
            <a:cxnLst>
              <a:cxn ang="T6">
                <a:pos x="T0" y="T1"/>
              </a:cxn>
              <a:cxn ang="T7">
                <a:pos x="T2" y="T3"/>
              </a:cxn>
              <a:cxn ang="T8">
                <a:pos x="T4" y="T5"/>
              </a:cxn>
            </a:cxnLst>
            <a:rect l="T9" t="T10" r="T11" b="T12"/>
            <a:pathLst>
              <a:path w="1099" h="926">
                <a:moveTo>
                  <a:pt x="0" y="926"/>
                </a:moveTo>
                <a:lnTo>
                  <a:pt x="153" y="926"/>
                </a:lnTo>
                <a:lnTo>
                  <a:pt x="1099" y="0"/>
                </a:lnTo>
              </a:path>
            </a:pathLst>
          </a:custGeom>
          <a:noFill/>
          <a:ln w="30163">
            <a:solidFill>
              <a:srgbClr val="FFFFFF"/>
            </a:solidFill>
            <a:round/>
            <a:headEnd/>
            <a:tailEnd/>
          </a:ln>
        </p:spPr>
        <p:txBody>
          <a:bodyPr/>
          <a:lstStyle/>
          <a:p>
            <a:endParaRPr lang="en-US" sz="2400">
              <a:latin typeface="Times New Roman" pitchFamily="18" charset="0"/>
            </a:endParaRPr>
          </a:p>
        </p:txBody>
      </p:sp>
      <p:sp>
        <p:nvSpPr>
          <p:cNvPr id="77847" name="Freeform 22"/>
          <p:cNvSpPr>
            <a:spLocks/>
          </p:cNvSpPr>
          <p:nvPr/>
        </p:nvSpPr>
        <p:spPr bwMode="auto">
          <a:xfrm>
            <a:off x="2300288" y="4522788"/>
            <a:ext cx="1771650" cy="1473200"/>
          </a:xfrm>
          <a:custGeom>
            <a:avLst/>
            <a:gdLst>
              <a:gd name="T0" fmla="*/ 0 w 1116"/>
              <a:gd name="T1" fmla="*/ 2147483647 h 928"/>
              <a:gd name="T2" fmla="*/ 2147483647 w 1116"/>
              <a:gd name="T3" fmla="*/ 2147483647 h 928"/>
              <a:gd name="T4" fmla="*/ 2147483647 w 1116"/>
              <a:gd name="T5" fmla="*/ 0 h 928"/>
              <a:gd name="T6" fmla="*/ 0 60000 65536"/>
              <a:gd name="T7" fmla="*/ 0 60000 65536"/>
              <a:gd name="T8" fmla="*/ 0 60000 65536"/>
              <a:gd name="T9" fmla="*/ 0 w 1116"/>
              <a:gd name="T10" fmla="*/ 0 h 928"/>
              <a:gd name="T11" fmla="*/ 1116 w 1116"/>
              <a:gd name="T12" fmla="*/ 928 h 928"/>
            </a:gdLst>
            <a:ahLst/>
            <a:cxnLst>
              <a:cxn ang="T6">
                <a:pos x="T0" y="T1"/>
              </a:cxn>
              <a:cxn ang="T7">
                <a:pos x="T2" y="T3"/>
              </a:cxn>
              <a:cxn ang="T8">
                <a:pos x="T4" y="T5"/>
              </a:cxn>
            </a:cxnLst>
            <a:rect l="T9" t="T10" r="T11" b="T12"/>
            <a:pathLst>
              <a:path w="1116" h="928">
                <a:moveTo>
                  <a:pt x="0" y="928"/>
                </a:moveTo>
                <a:lnTo>
                  <a:pt x="167" y="928"/>
                </a:lnTo>
                <a:lnTo>
                  <a:pt x="1116" y="0"/>
                </a:lnTo>
              </a:path>
            </a:pathLst>
          </a:custGeom>
          <a:noFill/>
          <a:ln w="14288">
            <a:solidFill>
              <a:srgbClr val="000000"/>
            </a:solidFill>
            <a:round/>
            <a:headEnd/>
            <a:tailEnd/>
          </a:ln>
        </p:spPr>
        <p:txBody>
          <a:bodyPr/>
          <a:lstStyle/>
          <a:p>
            <a:endParaRPr lang="en-US" sz="2400">
              <a:latin typeface="Times New Roman" pitchFamily="18" charset="0"/>
            </a:endParaRPr>
          </a:p>
        </p:txBody>
      </p:sp>
      <p:sp>
        <p:nvSpPr>
          <p:cNvPr id="77848" name="Freeform 23"/>
          <p:cNvSpPr>
            <a:spLocks/>
          </p:cNvSpPr>
          <p:nvPr/>
        </p:nvSpPr>
        <p:spPr bwMode="auto">
          <a:xfrm>
            <a:off x="4992688" y="1931988"/>
            <a:ext cx="1711325" cy="1666875"/>
          </a:xfrm>
          <a:custGeom>
            <a:avLst/>
            <a:gdLst>
              <a:gd name="T0" fmla="*/ 2147483647 w 1078"/>
              <a:gd name="T1" fmla="*/ 0 h 1050"/>
              <a:gd name="T2" fmla="*/ 2147483647 w 1078"/>
              <a:gd name="T3" fmla="*/ 0 h 1050"/>
              <a:gd name="T4" fmla="*/ 0 w 1078"/>
              <a:gd name="T5" fmla="*/ 2147483647 h 1050"/>
              <a:gd name="T6" fmla="*/ 0 60000 65536"/>
              <a:gd name="T7" fmla="*/ 0 60000 65536"/>
              <a:gd name="T8" fmla="*/ 0 60000 65536"/>
              <a:gd name="T9" fmla="*/ 0 w 1078"/>
              <a:gd name="T10" fmla="*/ 0 h 1050"/>
              <a:gd name="T11" fmla="*/ 1078 w 1078"/>
              <a:gd name="T12" fmla="*/ 1050 h 1050"/>
            </a:gdLst>
            <a:ahLst/>
            <a:cxnLst>
              <a:cxn ang="T6">
                <a:pos x="T0" y="T1"/>
              </a:cxn>
              <a:cxn ang="T7">
                <a:pos x="T2" y="T3"/>
              </a:cxn>
              <a:cxn ang="T8">
                <a:pos x="T4" y="T5"/>
              </a:cxn>
            </a:cxnLst>
            <a:rect l="T9" t="T10" r="T11" b="T12"/>
            <a:pathLst>
              <a:path w="1078" h="1050">
                <a:moveTo>
                  <a:pt x="1078" y="0"/>
                </a:moveTo>
                <a:lnTo>
                  <a:pt x="602" y="0"/>
                </a:lnTo>
                <a:lnTo>
                  <a:pt x="0" y="1050"/>
                </a:lnTo>
              </a:path>
            </a:pathLst>
          </a:custGeom>
          <a:noFill/>
          <a:ln w="30163">
            <a:solidFill>
              <a:srgbClr val="FFFFFF"/>
            </a:solidFill>
            <a:round/>
            <a:headEnd/>
            <a:tailEnd/>
          </a:ln>
        </p:spPr>
        <p:txBody>
          <a:bodyPr/>
          <a:lstStyle/>
          <a:p>
            <a:endParaRPr lang="en-US" sz="2400">
              <a:latin typeface="Times New Roman" pitchFamily="18" charset="0"/>
            </a:endParaRPr>
          </a:p>
        </p:txBody>
      </p:sp>
      <p:sp>
        <p:nvSpPr>
          <p:cNvPr id="77849" name="Freeform 24"/>
          <p:cNvSpPr>
            <a:spLocks/>
          </p:cNvSpPr>
          <p:nvPr/>
        </p:nvSpPr>
        <p:spPr bwMode="auto">
          <a:xfrm>
            <a:off x="4991100" y="1936750"/>
            <a:ext cx="1712913" cy="1666875"/>
          </a:xfrm>
          <a:custGeom>
            <a:avLst/>
            <a:gdLst>
              <a:gd name="T0" fmla="*/ 2147483647 w 1079"/>
              <a:gd name="T1" fmla="*/ 0 h 1050"/>
              <a:gd name="T2" fmla="*/ 2147483647 w 1079"/>
              <a:gd name="T3" fmla="*/ 0 h 1050"/>
              <a:gd name="T4" fmla="*/ 0 w 1079"/>
              <a:gd name="T5" fmla="*/ 2147483647 h 1050"/>
              <a:gd name="T6" fmla="*/ 0 60000 65536"/>
              <a:gd name="T7" fmla="*/ 0 60000 65536"/>
              <a:gd name="T8" fmla="*/ 0 60000 65536"/>
              <a:gd name="T9" fmla="*/ 0 w 1079"/>
              <a:gd name="T10" fmla="*/ 0 h 1050"/>
              <a:gd name="T11" fmla="*/ 1079 w 1079"/>
              <a:gd name="T12" fmla="*/ 1050 h 1050"/>
            </a:gdLst>
            <a:ahLst/>
            <a:cxnLst>
              <a:cxn ang="T6">
                <a:pos x="T0" y="T1"/>
              </a:cxn>
              <a:cxn ang="T7">
                <a:pos x="T2" y="T3"/>
              </a:cxn>
              <a:cxn ang="T8">
                <a:pos x="T4" y="T5"/>
              </a:cxn>
            </a:cxnLst>
            <a:rect l="T9" t="T10" r="T11" b="T12"/>
            <a:pathLst>
              <a:path w="1079" h="1050">
                <a:moveTo>
                  <a:pt x="1079" y="0"/>
                </a:moveTo>
                <a:lnTo>
                  <a:pt x="603" y="0"/>
                </a:lnTo>
                <a:lnTo>
                  <a:pt x="0" y="1050"/>
                </a:lnTo>
              </a:path>
            </a:pathLst>
          </a:custGeom>
          <a:noFill/>
          <a:ln w="14288">
            <a:solidFill>
              <a:srgbClr val="000000"/>
            </a:solidFill>
            <a:round/>
            <a:headEnd/>
            <a:tailEnd/>
          </a:ln>
        </p:spPr>
        <p:txBody>
          <a:bodyPr/>
          <a:lstStyle/>
          <a:p>
            <a:endParaRPr lang="en-US" sz="2400">
              <a:latin typeface="Times New Roman" pitchFamily="18" charset="0"/>
            </a:endParaRPr>
          </a:p>
        </p:txBody>
      </p:sp>
      <p:sp>
        <p:nvSpPr>
          <p:cNvPr id="77850" name="Freeform 25"/>
          <p:cNvSpPr>
            <a:spLocks/>
          </p:cNvSpPr>
          <p:nvPr/>
        </p:nvSpPr>
        <p:spPr bwMode="auto">
          <a:xfrm>
            <a:off x="5122863" y="2698750"/>
            <a:ext cx="1581150" cy="1046163"/>
          </a:xfrm>
          <a:custGeom>
            <a:avLst/>
            <a:gdLst>
              <a:gd name="T0" fmla="*/ 2147483647 w 996"/>
              <a:gd name="T1" fmla="*/ 0 h 659"/>
              <a:gd name="T2" fmla="*/ 2147483647 w 996"/>
              <a:gd name="T3" fmla="*/ 0 h 659"/>
              <a:gd name="T4" fmla="*/ 0 w 996"/>
              <a:gd name="T5" fmla="*/ 2147483647 h 659"/>
              <a:gd name="T6" fmla="*/ 0 60000 65536"/>
              <a:gd name="T7" fmla="*/ 0 60000 65536"/>
              <a:gd name="T8" fmla="*/ 0 60000 65536"/>
              <a:gd name="T9" fmla="*/ 0 w 996"/>
              <a:gd name="T10" fmla="*/ 0 h 659"/>
              <a:gd name="T11" fmla="*/ 996 w 996"/>
              <a:gd name="T12" fmla="*/ 659 h 659"/>
            </a:gdLst>
            <a:ahLst/>
            <a:cxnLst>
              <a:cxn ang="T6">
                <a:pos x="T0" y="T1"/>
              </a:cxn>
              <a:cxn ang="T7">
                <a:pos x="T2" y="T3"/>
              </a:cxn>
              <a:cxn ang="T8">
                <a:pos x="T4" y="T5"/>
              </a:cxn>
            </a:cxnLst>
            <a:rect l="T9" t="T10" r="T11" b="T12"/>
            <a:pathLst>
              <a:path w="996" h="659">
                <a:moveTo>
                  <a:pt x="996" y="0"/>
                </a:moveTo>
                <a:lnTo>
                  <a:pt x="520" y="0"/>
                </a:lnTo>
                <a:lnTo>
                  <a:pt x="0" y="659"/>
                </a:lnTo>
              </a:path>
            </a:pathLst>
          </a:custGeom>
          <a:noFill/>
          <a:ln w="30163">
            <a:solidFill>
              <a:srgbClr val="FFFFFF"/>
            </a:solidFill>
            <a:round/>
            <a:headEnd/>
            <a:tailEnd/>
          </a:ln>
        </p:spPr>
        <p:txBody>
          <a:bodyPr/>
          <a:lstStyle/>
          <a:p>
            <a:endParaRPr lang="en-US" sz="2400">
              <a:latin typeface="Times New Roman" pitchFamily="18" charset="0"/>
            </a:endParaRPr>
          </a:p>
        </p:txBody>
      </p:sp>
      <p:sp>
        <p:nvSpPr>
          <p:cNvPr id="77851" name="Freeform 26"/>
          <p:cNvSpPr>
            <a:spLocks/>
          </p:cNvSpPr>
          <p:nvPr/>
        </p:nvSpPr>
        <p:spPr bwMode="auto">
          <a:xfrm>
            <a:off x="5118100" y="2706688"/>
            <a:ext cx="1585913" cy="1042987"/>
          </a:xfrm>
          <a:custGeom>
            <a:avLst/>
            <a:gdLst>
              <a:gd name="T0" fmla="*/ 2147483647 w 999"/>
              <a:gd name="T1" fmla="*/ 0 h 657"/>
              <a:gd name="T2" fmla="*/ 2147483647 w 999"/>
              <a:gd name="T3" fmla="*/ 0 h 657"/>
              <a:gd name="T4" fmla="*/ 0 w 999"/>
              <a:gd name="T5" fmla="*/ 2147483647 h 657"/>
              <a:gd name="T6" fmla="*/ 0 60000 65536"/>
              <a:gd name="T7" fmla="*/ 0 60000 65536"/>
              <a:gd name="T8" fmla="*/ 0 60000 65536"/>
              <a:gd name="T9" fmla="*/ 0 w 999"/>
              <a:gd name="T10" fmla="*/ 0 h 657"/>
              <a:gd name="T11" fmla="*/ 999 w 999"/>
              <a:gd name="T12" fmla="*/ 657 h 657"/>
            </a:gdLst>
            <a:ahLst/>
            <a:cxnLst>
              <a:cxn ang="T6">
                <a:pos x="T0" y="T1"/>
              </a:cxn>
              <a:cxn ang="T7">
                <a:pos x="T2" y="T3"/>
              </a:cxn>
              <a:cxn ang="T8">
                <a:pos x="T4" y="T5"/>
              </a:cxn>
            </a:cxnLst>
            <a:rect l="T9" t="T10" r="T11" b="T12"/>
            <a:pathLst>
              <a:path w="999" h="657">
                <a:moveTo>
                  <a:pt x="999" y="0"/>
                </a:moveTo>
                <a:lnTo>
                  <a:pt x="523" y="0"/>
                </a:lnTo>
                <a:lnTo>
                  <a:pt x="0" y="657"/>
                </a:lnTo>
              </a:path>
            </a:pathLst>
          </a:custGeom>
          <a:noFill/>
          <a:ln w="14288">
            <a:solidFill>
              <a:srgbClr val="000000"/>
            </a:solidFill>
            <a:round/>
            <a:headEnd/>
            <a:tailEnd/>
          </a:ln>
        </p:spPr>
        <p:txBody>
          <a:bodyPr/>
          <a:lstStyle/>
          <a:p>
            <a:endParaRPr lang="en-US" sz="2400">
              <a:latin typeface="Times New Roman" pitchFamily="18" charset="0"/>
            </a:endParaRPr>
          </a:p>
        </p:txBody>
      </p:sp>
      <p:sp>
        <p:nvSpPr>
          <p:cNvPr id="77852" name="Freeform 27"/>
          <p:cNvSpPr>
            <a:spLocks/>
          </p:cNvSpPr>
          <p:nvPr/>
        </p:nvSpPr>
        <p:spPr bwMode="auto">
          <a:xfrm>
            <a:off x="4841875" y="3463925"/>
            <a:ext cx="1862138" cy="561975"/>
          </a:xfrm>
          <a:custGeom>
            <a:avLst/>
            <a:gdLst>
              <a:gd name="T0" fmla="*/ 2147483647 w 1173"/>
              <a:gd name="T1" fmla="*/ 0 h 354"/>
              <a:gd name="T2" fmla="*/ 2147483647 w 1173"/>
              <a:gd name="T3" fmla="*/ 0 h 354"/>
              <a:gd name="T4" fmla="*/ 0 w 1173"/>
              <a:gd name="T5" fmla="*/ 2147483647 h 354"/>
              <a:gd name="T6" fmla="*/ 0 60000 65536"/>
              <a:gd name="T7" fmla="*/ 0 60000 65536"/>
              <a:gd name="T8" fmla="*/ 0 60000 65536"/>
              <a:gd name="T9" fmla="*/ 0 w 1173"/>
              <a:gd name="T10" fmla="*/ 0 h 354"/>
              <a:gd name="T11" fmla="*/ 1173 w 1173"/>
              <a:gd name="T12" fmla="*/ 354 h 354"/>
            </a:gdLst>
            <a:ahLst/>
            <a:cxnLst>
              <a:cxn ang="T6">
                <a:pos x="T0" y="T1"/>
              </a:cxn>
              <a:cxn ang="T7">
                <a:pos x="T2" y="T3"/>
              </a:cxn>
              <a:cxn ang="T8">
                <a:pos x="T4" y="T5"/>
              </a:cxn>
            </a:cxnLst>
            <a:rect l="T9" t="T10" r="T11" b="T12"/>
            <a:pathLst>
              <a:path w="1173" h="354">
                <a:moveTo>
                  <a:pt x="1173" y="0"/>
                </a:moveTo>
                <a:lnTo>
                  <a:pt x="697" y="0"/>
                </a:lnTo>
                <a:lnTo>
                  <a:pt x="0" y="354"/>
                </a:lnTo>
              </a:path>
            </a:pathLst>
          </a:custGeom>
          <a:noFill/>
          <a:ln w="30163">
            <a:solidFill>
              <a:srgbClr val="FFFFFF"/>
            </a:solidFill>
            <a:round/>
            <a:headEnd/>
            <a:tailEnd/>
          </a:ln>
        </p:spPr>
        <p:txBody>
          <a:bodyPr/>
          <a:lstStyle/>
          <a:p>
            <a:endParaRPr lang="en-US" sz="2400">
              <a:latin typeface="Times New Roman" pitchFamily="18" charset="0"/>
            </a:endParaRPr>
          </a:p>
        </p:txBody>
      </p:sp>
      <p:sp>
        <p:nvSpPr>
          <p:cNvPr id="77853" name="Freeform 28"/>
          <p:cNvSpPr>
            <a:spLocks/>
          </p:cNvSpPr>
          <p:nvPr/>
        </p:nvSpPr>
        <p:spPr bwMode="auto">
          <a:xfrm>
            <a:off x="4837113" y="3468688"/>
            <a:ext cx="1866900" cy="561975"/>
          </a:xfrm>
          <a:custGeom>
            <a:avLst/>
            <a:gdLst>
              <a:gd name="T0" fmla="*/ 2147483647 w 1176"/>
              <a:gd name="T1" fmla="*/ 0 h 354"/>
              <a:gd name="T2" fmla="*/ 2147483647 w 1176"/>
              <a:gd name="T3" fmla="*/ 0 h 354"/>
              <a:gd name="T4" fmla="*/ 0 w 1176"/>
              <a:gd name="T5" fmla="*/ 2147483647 h 354"/>
              <a:gd name="T6" fmla="*/ 0 60000 65536"/>
              <a:gd name="T7" fmla="*/ 0 60000 65536"/>
              <a:gd name="T8" fmla="*/ 0 60000 65536"/>
              <a:gd name="T9" fmla="*/ 0 w 1176"/>
              <a:gd name="T10" fmla="*/ 0 h 354"/>
              <a:gd name="T11" fmla="*/ 1176 w 1176"/>
              <a:gd name="T12" fmla="*/ 354 h 354"/>
            </a:gdLst>
            <a:ahLst/>
            <a:cxnLst>
              <a:cxn ang="T6">
                <a:pos x="T0" y="T1"/>
              </a:cxn>
              <a:cxn ang="T7">
                <a:pos x="T2" y="T3"/>
              </a:cxn>
              <a:cxn ang="T8">
                <a:pos x="T4" y="T5"/>
              </a:cxn>
            </a:cxnLst>
            <a:rect l="T9" t="T10" r="T11" b="T12"/>
            <a:pathLst>
              <a:path w="1176" h="354">
                <a:moveTo>
                  <a:pt x="1176" y="0"/>
                </a:moveTo>
                <a:lnTo>
                  <a:pt x="700" y="0"/>
                </a:lnTo>
                <a:lnTo>
                  <a:pt x="0" y="354"/>
                </a:lnTo>
              </a:path>
            </a:pathLst>
          </a:custGeom>
          <a:noFill/>
          <a:ln w="14288">
            <a:solidFill>
              <a:srgbClr val="000000"/>
            </a:solidFill>
            <a:round/>
            <a:headEnd/>
            <a:tailEnd/>
          </a:ln>
        </p:spPr>
        <p:txBody>
          <a:bodyPr/>
          <a:lstStyle/>
          <a:p>
            <a:endParaRPr lang="en-US" sz="2400">
              <a:latin typeface="Times New Roman" pitchFamily="18" charset="0"/>
            </a:endParaRPr>
          </a:p>
        </p:txBody>
      </p:sp>
      <p:sp>
        <p:nvSpPr>
          <p:cNvPr id="77854" name="Freeform 29"/>
          <p:cNvSpPr>
            <a:spLocks/>
          </p:cNvSpPr>
          <p:nvPr/>
        </p:nvSpPr>
        <p:spPr bwMode="auto">
          <a:xfrm>
            <a:off x="5086350" y="3843338"/>
            <a:ext cx="1617663" cy="311150"/>
          </a:xfrm>
          <a:custGeom>
            <a:avLst/>
            <a:gdLst>
              <a:gd name="T0" fmla="*/ 2147483647 w 1019"/>
              <a:gd name="T1" fmla="*/ 0 h 196"/>
              <a:gd name="T2" fmla="*/ 2147483647 w 1019"/>
              <a:gd name="T3" fmla="*/ 0 h 196"/>
              <a:gd name="T4" fmla="*/ 0 w 1019"/>
              <a:gd name="T5" fmla="*/ 2147483647 h 196"/>
              <a:gd name="T6" fmla="*/ 0 60000 65536"/>
              <a:gd name="T7" fmla="*/ 0 60000 65536"/>
              <a:gd name="T8" fmla="*/ 0 60000 65536"/>
              <a:gd name="T9" fmla="*/ 0 w 1019"/>
              <a:gd name="T10" fmla="*/ 0 h 196"/>
              <a:gd name="T11" fmla="*/ 1019 w 1019"/>
              <a:gd name="T12" fmla="*/ 196 h 196"/>
            </a:gdLst>
            <a:ahLst/>
            <a:cxnLst>
              <a:cxn ang="T6">
                <a:pos x="T0" y="T1"/>
              </a:cxn>
              <a:cxn ang="T7">
                <a:pos x="T2" y="T3"/>
              </a:cxn>
              <a:cxn ang="T8">
                <a:pos x="T4" y="T5"/>
              </a:cxn>
            </a:cxnLst>
            <a:rect l="T9" t="T10" r="T11" b="T12"/>
            <a:pathLst>
              <a:path w="1019" h="196">
                <a:moveTo>
                  <a:pt x="1019" y="0"/>
                </a:moveTo>
                <a:lnTo>
                  <a:pt x="543" y="0"/>
                </a:lnTo>
                <a:lnTo>
                  <a:pt x="0" y="196"/>
                </a:lnTo>
              </a:path>
            </a:pathLst>
          </a:custGeom>
          <a:noFill/>
          <a:ln w="30163">
            <a:solidFill>
              <a:srgbClr val="FFFFFF"/>
            </a:solidFill>
            <a:round/>
            <a:headEnd/>
            <a:tailEnd/>
          </a:ln>
        </p:spPr>
        <p:txBody>
          <a:bodyPr/>
          <a:lstStyle/>
          <a:p>
            <a:endParaRPr lang="en-US" sz="2400">
              <a:latin typeface="Times New Roman" pitchFamily="18" charset="0"/>
            </a:endParaRPr>
          </a:p>
        </p:txBody>
      </p:sp>
      <p:sp>
        <p:nvSpPr>
          <p:cNvPr id="77855" name="Freeform 30"/>
          <p:cNvSpPr>
            <a:spLocks/>
          </p:cNvSpPr>
          <p:nvPr/>
        </p:nvSpPr>
        <p:spPr bwMode="auto">
          <a:xfrm>
            <a:off x="5084763" y="3851275"/>
            <a:ext cx="1619250" cy="307975"/>
          </a:xfrm>
          <a:custGeom>
            <a:avLst/>
            <a:gdLst>
              <a:gd name="T0" fmla="*/ 2147483647 w 1020"/>
              <a:gd name="T1" fmla="*/ 0 h 194"/>
              <a:gd name="T2" fmla="*/ 2147483647 w 1020"/>
              <a:gd name="T3" fmla="*/ 0 h 194"/>
              <a:gd name="T4" fmla="*/ 0 w 1020"/>
              <a:gd name="T5" fmla="*/ 2147483647 h 194"/>
              <a:gd name="T6" fmla="*/ 0 60000 65536"/>
              <a:gd name="T7" fmla="*/ 0 60000 65536"/>
              <a:gd name="T8" fmla="*/ 0 60000 65536"/>
              <a:gd name="T9" fmla="*/ 0 w 1020"/>
              <a:gd name="T10" fmla="*/ 0 h 194"/>
              <a:gd name="T11" fmla="*/ 1020 w 1020"/>
              <a:gd name="T12" fmla="*/ 194 h 194"/>
            </a:gdLst>
            <a:ahLst/>
            <a:cxnLst>
              <a:cxn ang="T6">
                <a:pos x="T0" y="T1"/>
              </a:cxn>
              <a:cxn ang="T7">
                <a:pos x="T2" y="T3"/>
              </a:cxn>
              <a:cxn ang="T8">
                <a:pos x="T4" y="T5"/>
              </a:cxn>
            </a:cxnLst>
            <a:rect l="T9" t="T10" r="T11" b="T12"/>
            <a:pathLst>
              <a:path w="1020" h="194">
                <a:moveTo>
                  <a:pt x="1020" y="0"/>
                </a:moveTo>
                <a:lnTo>
                  <a:pt x="544" y="0"/>
                </a:lnTo>
                <a:lnTo>
                  <a:pt x="0" y="194"/>
                </a:lnTo>
              </a:path>
            </a:pathLst>
          </a:custGeom>
          <a:noFill/>
          <a:ln w="14288">
            <a:solidFill>
              <a:srgbClr val="000000"/>
            </a:solidFill>
            <a:round/>
            <a:headEnd/>
            <a:tailEnd/>
          </a:ln>
        </p:spPr>
        <p:txBody>
          <a:bodyPr/>
          <a:lstStyle/>
          <a:p>
            <a:endParaRPr lang="en-US" sz="2400">
              <a:latin typeface="Times New Roman" pitchFamily="18" charset="0"/>
            </a:endParaRPr>
          </a:p>
        </p:txBody>
      </p:sp>
      <p:sp>
        <p:nvSpPr>
          <p:cNvPr id="77856" name="Freeform 31"/>
          <p:cNvSpPr>
            <a:spLocks/>
          </p:cNvSpPr>
          <p:nvPr/>
        </p:nvSpPr>
        <p:spPr bwMode="auto">
          <a:xfrm>
            <a:off x="4486275" y="4676775"/>
            <a:ext cx="2217738" cy="1079500"/>
          </a:xfrm>
          <a:custGeom>
            <a:avLst/>
            <a:gdLst>
              <a:gd name="T0" fmla="*/ 2147483647 w 1397"/>
              <a:gd name="T1" fmla="*/ 2147483647 h 680"/>
              <a:gd name="T2" fmla="*/ 2147483647 w 1397"/>
              <a:gd name="T3" fmla="*/ 2147483647 h 680"/>
              <a:gd name="T4" fmla="*/ 0 w 1397"/>
              <a:gd name="T5" fmla="*/ 0 h 680"/>
              <a:gd name="T6" fmla="*/ 0 60000 65536"/>
              <a:gd name="T7" fmla="*/ 0 60000 65536"/>
              <a:gd name="T8" fmla="*/ 0 60000 65536"/>
              <a:gd name="T9" fmla="*/ 0 w 1397"/>
              <a:gd name="T10" fmla="*/ 0 h 680"/>
              <a:gd name="T11" fmla="*/ 1397 w 1397"/>
              <a:gd name="T12" fmla="*/ 680 h 680"/>
            </a:gdLst>
            <a:ahLst/>
            <a:cxnLst>
              <a:cxn ang="T6">
                <a:pos x="T0" y="T1"/>
              </a:cxn>
              <a:cxn ang="T7">
                <a:pos x="T2" y="T3"/>
              </a:cxn>
              <a:cxn ang="T8">
                <a:pos x="T4" y="T5"/>
              </a:cxn>
            </a:cxnLst>
            <a:rect l="T9" t="T10" r="T11" b="T12"/>
            <a:pathLst>
              <a:path w="1397" h="680">
                <a:moveTo>
                  <a:pt x="1397" y="680"/>
                </a:moveTo>
                <a:lnTo>
                  <a:pt x="921" y="680"/>
                </a:lnTo>
                <a:lnTo>
                  <a:pt x="0" y="0"/>
                </a:lnTo>
              </a:path>
            </a:pathLst>
          </a:custGeom>
          <a:noFill/>
          <a:ln w="30163">
            <a:solidFill>
              <a:srgbClr val="FFFFFF"/>
            </a:solidFill>
            <a:round/>
            <a:headEnd/>
            <a:tailEnd/>
          </a:ln>
        </p:spPr>
        <p:txBody>
          <a:bodyPr/>
          <a:lstStyle/>
          <a:p>
            <a:endParaRPr lang="en-US" sz="2400">
              <a:latin typeface="Times New Roman" pitchFamily="18" charset="0"/>
            </a:endParaRPr>
          </a:p>
        </p:txBody>
      </p:sp>
      <p:sp>
        <p:nvSpPr>
          <p:cNvPr id="77857" name="Freeform 32"/>
          <p:cNvSpPr>
            <a:spLocks/>
          </p:cNvSpPr>
          <p:nvPr/>
        </p:nvSpPr>
        <p:spPr bwMode="auto">
          <a:xfrm>
            <a:off x="4483100" y="4681538"/>
            <a:ext cx="2220913" cy="1081087"/>
          </a:xfrm>
          <a:custGeom>
            <a:avLst/>
            <a:gdLst>
              <a:gd name="T0" fmla="*/ 2147483647 w 1399"/>
              <a:gd name="T1" fmla="*/ 2147483647 h 681"/>
              <a:gd name="T2" fmla="*/ 2147483647 w 1399"/>
              <a:gd name="T3" fmla="*/ 2147483647 h 681"/>
              <a:gd name="T4" fmla="*/ 0 w 1399"/>
              <a:gd name="T5" fmla="*/ 0 h 681"/>
              <a:gd name="T6" fmla="*/ 0 60000 65536"/>
              <a:gd name="T7" fmla="*/ 0 60000 65536"/>
              <a:gd name="T8" fmla="*/ 0 60000 65536"/>
              <a:gd name="T9" fmla="*/ 0 w 1399"/>
              <a:gd name="T10" fmla="*/ 0 h 681"/>
              <a:gd name="T11" fmla="*/ 1399 w 1399"/>
              <a:gd name="T12" fmla="*/ 681 h 681"/>
            </a:gdLst>
            <a:ahLst/>
            <a:cxnLst>
              <a:cxn ang="T6">
                <a:pos x="T0" y="T1"/>
              </a:cxn>
              <a:cxn ang="T7">
                <a:pos x="T2" y="T3"/>
              </a:cxn>
              <a:cxn ang="T8">
                <a:pos x="T4" y="T5"/>
              </a:cxn>
            </a:cxnLst>
            <a:rect l="T9" t="T10" r="T11" b="T12"/>
            <a:pathLst>
              <a:path w="1399" h="681">
                <a:moveTo>
                  <a:pt x="1399" y="681"/>
                </a:moveTo>
                <a:lnTo>
                  <a:pt x="923" y="681"/>
                </a:lnTo>
                <a:lnTo>
                  <a:pt x="0" y="0"/>
                </a:lnTo>
              </a:path>
            </a:pathLst>
          </a:custGeom>
          <a:noFill/>
          <a:ln w="14288">
            <a:solidFill>
              <a:srgbClr val="000000"/>
            </a:solidFill>
            <a:round/>
            <a:headEnd/>
            <a:tailEnd/>
          </a:ln>
        </p:spPr>
        <p:txBody>
          <a:bodyPr/>
          <a:lstStyle/>
          <a:p>
            <a:endParaRPr lang="en-US" sz="2400">
              <a:latin typeface="Times New Roman" pitchFamily="18" charset="0"/>
            </a:endParaRPr>
          </a:p>
        </p:txBody>
      </p:sp>
      <p:sp>
        <p:nvSpPr>
          <p:cNvPr id="77858" name="Freeform 33"/>
          <p:cNvSpPr>
            <a:spLocks/>
          </p:cNvSpPr>
          <p:nvPr/>
        </p:nvSpPr>
        <p:spPr bwMode="auto">
          <a:xfrm>
            <a:off x="4841875" y="4716463"/>
            <a:ext cx="1862138" cy="525462"/>
          </a:xfrm>
          <a:custGeom>
            <a:avLst/>
            <a:gdLst>
              <a:gd name="T0" fmla="*/ 2147483647 w 1173"/>
              <a:gd name="T1" fmla="*/ 2147483647 h 331"/>
              <a:gd name="T2" fmla="*/ 2147483647 w 1173"/>
              <a:gd name="T3" fmla="*/ 2147483647 h 331"/>
              <a:gd name="T4" fmla="*/ 0 w 1173"/>
              <a:gd name="T5" fmla="*/ 0 h 331"/>
              <a:gd name="T6" fmla="*/ 0 60000 65536"/>
              <a:gd name="T7" fmla="*/ 0 60000 65536"/>
              <a:gd name="T8" fmla="*/ 0 60000 65536"/>
              <a:gd name="T9" fmla="*/ 0 w 1173"/>
              <a:gd name="T10" fmla="*/ 0 h 331"/>
              <a:gd name="T11" fmla="*/ 1173 w 1173"/>
              <a:gd name="T12" fmla="*/ 331 h 331"/>
            </a:gdLst>
            <a:ahLst/>
            <a:cxnLst>
              <a:cxn ang="T6">
                <a:pos x="T0" y="T1"/>
              </a:cxn>
              <a:cxn ang="T7">
                <a:pos x="T2" y="T3"/>
              </a:cxn>
              <a:cxn ang="T8">
                <a:pos x="T4" y="T5"/>
              </a:cxn>
            </a:cxnLst>
            <a:rect l="T9" t="T10" r="T11" b="T12"/>
            <a:pathLst>
              <a:path w="1173" h="331">
                <a:moveTo>
                  <a:pt x="1173" y="331"/>
                </a:moveTo>
                <a:lnTo>
                  <a:pt x="697" y="331"/>
                </a:lnTo>
                <a:lnTo>
                  <a:pt x="0" y="0"/>
                </a:lnTo>
              </a:path>
            </a:pathLst>
          </a:custGeom>
          <a:noFill/>
          <a:ln w="30163">
            <a:solidFill>
              <a:srgbClr val="FFFFFF"/>
            </a:solidFill>
            <a:round/>
            <a:headEnd/>
            <a:tailEnd/>
          </a:ln>
        </p:spPr>
        <p:txBody>
          <a:bodyPr/>
          <a:lstStyle/>
          <a:p>
            <a:endParaRPr lang="en-US" sz="2400">
              <a:latin typeface="Times New Roman" pitchFamily="18" charset="0"/>
            </a:endParaRPr>
          </a:p>
        </p:txBody>
      </p:sp>
      <p:sp>
        <p:nvSpPr>
          <p:cNvPr id="77859" name="Freeform 34"/>
          <p:cNvSpPr>
            <a:spLocks/>
          </p:cNvSpPr>
          <p:nvPr/>
        </p:nvSpPr>
        <p:spPr bwMode="auto">
          <a:xfrm>
            <a:off x="4837113" y="4721225"/>
            <a:ext cx="1866900" cy="527050"/>
          </a:xfrm>
          <a:custGeom>
            <a:avLst/>
            <a:gdLst>
              <a:gd name="T0" fmla="*/ 2147483647 w 1176"/>
              <a:gd name="T1" fmla="*/ 2147483647 h 332"/>
              <a:gd name="T2" fmla="*/ 2147483647 w 1176"/>
              <a:gd name="T3" fmla="*/ 2147483647 h 332"/>
              <a:gd name="T4" fmla="*/ 0 w 1176"/>
              <a:gd name="T5" fmla="*/ 0 h 332"/>
              <a:gd name="T6" fmla="*/ 0 60000 65536"/>
              <a:gd name="T7" fmla="*/ 0 60000 65536"/>
              <a:gd name="T8" fmla="*/ 0 60000 65536"/>
              <a:gd name="T9" fmla="*/ 0 w 1176"/>
              <a:gd name="T10" fmla="*/ 0 h 332"/>
              <a:gd name="T11" fmla="*/ 1176 w 1176"/>
              <a:gd name="T12" fmla="*/ 332 h 332"/>
            </a:gdLst>
            <a:ahLst/>
            <a:cxnLst>
              <a:cxn ang="T6">
                <a:pos x="T0" y="T1"/>
              </a:cxn>
              <a:cxn ang="T7">
                <a:pos x="T2" y="T3"/>
              </a:cxn>
              <a:cxn ang="T8">
                <a:pos x="T4" y="T5"/>
              </a:cxn>
            </a:cxnLst>
            <a:rect l="T9" t="T10" r="T11" b="T12"/>
            <a:pathLst>
              <a:path w="1176" h="332">
                <a:moveTo>
                  <a:pt x="1176" y="332"/>
                </a:moveTo>
                <a:lnTo>
                  <a:pt x="700" y="332"/>
                </a:lnTo>
                <a:lnTo>
                  <a:pt x="0" y="0"/>
                </a:lnTo>
              </a:path>
            </a:pathLst>
          </a:custGeom>
          <a:noFill/>
          <a:ln w="14288">
            <a:solidFill>
              <a:srgbClr val="000000"/>
            </a:solidFill>
            <a:round/>
            <a:headEnd/>
            <a:tailEnd/>
          </a:ln>
        </p:spPr>
        <p:txBody>
          <a:bodyPr/>
          <a:lstStyle/>
          <a:p>
            <a:endParaRPr lang="en-US" sz="2400">
              <a:latin typeface="Times New Roman" pitchFamily="18" charset="0"/>
            </a:endParaRPr>
          </a:p>
        </p:txBody>
      </p:sp>
      <p:sp>
        <p:nvSpPr>
          <p:cNvPr id="77860" name="Freeform 35"/>
          <p:cNvSpPr>
            <a:spLocks/>
          </p:cNvSpPr>
          <p:nvPr/>
        </p:nvSpPr>
        <p:spPr bwMode="auto">
          <a:xfrm>
            <a:off x="5740400" y="4179888"/>
            <a:ext cx="963613" cy="177800"/>
          </a:xfrm>
          <a:custGeom>
            <a:avLst/>
            <a:gdLst>
              <a:gd name="T0" fmla="*/ 2147483647 w 607"/>
              <a:gd name="T1" fmla="*/ 0 h 112"/>
              <a:gd name="T2" fmla="*/ 2147483647 w 607"/>
              <a:gd name="T3" fmla="*/ 0 h 112"/>
              <a:gd name="T4" fmla="*/ 0 w 607"/>
              <a:gd name="T5" fmla="*/ 2147483647 h 112"/>
              <a:gd name="T6" fmla="*/ 0 60000 65536"/>
              <a:gd name="T7" fmla="*/ 0 60000 65536"/>
              <a:gd name="T8" fmla="*/ 0 60000 65536"/>
              <a:gd name="T9" fmla="*/ 0 w 607"/>
              <a:gd name="T10" fmla="*/ 0 h 112"/>
              <a:gd name="T11" fmla="*/ 607 w 607"/>
              <a:gd name="T12" fmla="*/ 112 h 112"/>
            </a:gdLst>
            <a:ahLst/>
            <a:cxnLst>
              <a:cxn ang="T6">
                <a:pos x="T0" y="T1"/>
              </a:cxn>
              <a:cxn ang="T7">
                <a:pos x="T2" y="T3"/>
              </a:cxn>
              <a:cxn ang="T8">
                <a:pos x="T4" y="T5"/>
              </a:cxn>
            </a:cxnLst>
            <a:rect l="T9" t="T10" r="T11" b="T12"/>
            <a:pathLst>
              <a:path w="607" h="112">
                <a:moveTo>
                  <a:pt x="607" y="0"/>
                </a:moveTo>
                <a:lnTo>
                  <a:pt x="131" y="0"/>
                </a:lnTo>
                <a:lnTo>
                  <a:pt x="0" y="112"/>
                </a:lnTo>
              </a:path>
            </a:pathLst>
          </a:custGeom>
          <a:noFill/>
          <a:ln w="30163">
            <a:solidFill>
              <a:srgbClr val="FFFFFF"/>
            </a:solidFill>
            <a:round/>
            <a:headEnd/>
            <a:tailEnd/>
          </a:ln>
        </p:spPr>
        <p:txBody>
          <a:bodyPr/>
          <a:lstStyle/>
          <a:p>
            <a:endParaRPr lang="en-US" sz="2400">
              <a:latin typeface="Times New Roman" pitchFamily="18" charset="0"/>
            </a:endParaRPr>
          </a:p>
        </p:txBody>
      </p:sp>
      <p:sp>
        <p:nvSpPr>
          <p:cNvPr id="77861" name="Freeform 36"/>
          <p:cNvSpPr>
            <a:spLocks/>
          </p:cNvSpPr>
          <p:nvPr/>
        </p:nvSpPr>
        <p:spPr bwMode="auto">
          <a:xfrm>
            <a:off x="5737225" y="4186238"/>
            <a:ext cx="966788" cy="176212"/>
          </a:xfrm>
          <a:custGeom>
            <a:avLst/>
            <a:gdLst>
              <a:gd name="T0" fmla="*/ 2147483647 w 609"/>
              <a:gd name="T1" fmla="*/ 0 h 111"/>
              <a:gd name="T2" fmla="*/ 2147483647 w 609"/>
              <a:gd name="T3" fmla="*/ 0 h 111"/>
              <a:gd name="T4" fmla="*/ 0 w 609"/>
              <a:gd name="T5" fmla="*/ 2147483647 h 111"/>
              <a:gd name="T6" fmla="*/ 0 60000 65536"/>
              <a:gd name="T7" fmla="*/ 0 60000 65536"/>
              <a:gd name="T8" fmla="*/ 0 60000 65536"/>
              <a:gd name="T9" fmla="*/ 0 w 609"/>
              <a:gd name="T10" fmla="*/ 0 h 111"/>
              <a:gd name="T11" fmla="*/ 609 w 609"/>
              <a:gd name="T12" fmla="*/ 111 h 111"/>
            </a:gdLst>
            <a:ahLst/>
            <a:cxnLst>
              <a:cxn ang="T6">
                <a:pos x="T0" y="T1"/>
              </a:cxn>
              <a:cxn ang="T7">
                <a:pos x="T2" y="T3"/>
              </a:cxn>
              <a:cxn ang="T8">
                <a:pos x="T4" y="T5"/>
              </a:cxn>
            </a:cxnLst>
            <a:rect l="T9" t="T10" r="T11" b="T12"/>
            <a:pathLst>
              <a:path w="609" h="111">
                <a:moveTo>
                  <a:pt x="609" y="0"/>
                </a:moveTo>
                <a:lnTo>
                  <a:pt x="133" y="0"/>
                </a:lnTo>
                <a:lnTo>
                  <a:pt x="0" y="111"/>
                </a:lnTo>
              </a:path>
            </a:pathLst>
          </a:custGeom>
          <a:noFill/>
          <a:ln w="14288">
            <a:solidFill>
              <a:srgbClr val="000000"/>
            </a:solidFill>
            <a:round/>
            <a:headEnd/>
            <a:tailEnd/>
          </a:ln>
        </p:spPr>
        <p:txBody>
          <a:bodyPr/>
          <a:lstStyle/>
          <a:p>
            <a:endParaRPr lang="en-US" sz="2400">
              <a:latin typeface="Times New Roman" pitchFamily="18" charset="0"/>
            </a:endParaRPr>
          </a:p>
        </p:txBody>
      </p:sp>
      <p:sp>
        <p:nvSpPr>
          <p:cNvPr id="77862" name="Freeform 37"/>
          <p:cNvSpPr>
            <a:spLocks/>
          </p:cNvSpPr>
          <p:nvPr/>
        </p:nvSpPr>
        <p:spPr bwMode="auto">
          <a:xfrm>
            <a:off x="4538663" y="1493838"/>
            <a:ext cx="2165350" cy="2462212"/>
          </a:xfrm>
          <a:custGeom>
            <a:avLst/>
            <a:gdLst>
              <a:gd name="T0" fmla="*/ 2147483647 w 1364"/>
              <a:gd name="T1" fmla="*/ 0 h 1551"/>
              <a:gd name="T2" fmla="*/ 2147483647 w 1364"/>
              <a:gd name="T3" fmla="*/ 0 h 1551"/>
              <a:gd name="T4" fmla="*/ 0 w 1364"/>
              <a:gd name="T5" fmla="*/ 2147483647 h 1551"/>
              <a:gd name="T6" fmla="*/ 0 60000 65536"/>
              <a:gd name="T7" fmla="*/ 0 60000 65536"/>
              <a:gd name="T8" fmla="*/ 0 60000 65536"/>
              <a:gd name="T9" fmla="*/ 0 w 1364"/>
              <a:gd name="T10" fmla="*/ 0 h 1551"/>
              <a:gd name="T11" fmla="*/ 1364 w 1364"/>
              <a:gd name="T12" fmla="*/ 1551 h 1551"/>
            </a:gdLst>
            <a:ahLst/>
            <a:cxnLst>
              <a:cxn ang="T6">
                <a:pos x="T0" y="T1"/>
              </a:cxn>
              <a:cxn ang="T7">
                <a:pos x="T2" y="T3"/>
              </a:cxn>
              <a:cxn ang="T8">
                <a:pos x="T4" y="T5"/>
              </a:cxn>
            </a:cxnLst>
            <a:rect l="T9" t="T10" r="T11" b="T12"/>
            <a:pathLst>
              <a:path w="1364" h="1551">
                <a:moveTo>
                  <a:pt x="1364" y="0"/>
                </a:moveTo>
                <a:lnTo>
                  <a:pt x="888" y="0"/>
                </a:lnTo>
                <a:lnTo>
                  <a:pt x="0" y="1551"/>
                </a:lnTo>
              </a:path>
            </a:pathLst>
          </a:custGeom>
          <a:noFill/>
          <a:ln w="30163">
            <a:solidFill>
              <a:srgbClr val="FFFFFF"/>
            </a:solidFill>
            <a:round/>
            <a:headEnd/>
            <a:tailEnd/>
          </a:ln>
        </p:spPr>
        <p:txBody>
          <a:bodyPr/>
          <a:lstStyle/>
          <a:p>
            <a:endParaRPr lang="en-US" sz="2400">
              <a:latin typeface="Times New Roman" pitchFamily="18" charset="0"/>
            </a:endParaRPr>
          </a:p>
        </p:txBody>
      </p:sp>
      <p:sp>
        <p:nvSpPr>
          <p:cNvPr id="77863" name="Freeform 38"/>
          <p:cNvSpPr>
            <a:spLocks/>
          </p:cNvSpPr>
          <p:nvPr/>
        </p:nvSpPr>
        <p:spPr bwMode="auto">
          <a:xfrm>
            <a:off x="4533900" y="1498600"/>
            <a:ext cx="2170113" cy="2462213"/>
          </a:xfrm>
          <a:custGeom>
            <a:avLst/>
            <a:gdLst>
              <a:gd name="T0" fmla="*/ 2147483647 w 1367"/>
              <a:gd name="T1" fmla="*/ 0 h 1551"/>
              <a:gd name="T2" fmla="*/ 2147483647 w 1367"/>
              <a:gd name="T3" fmla="*/ 0 h 1551"/>
              <a:gd name="T4" fmla="*/ 0 w 1367"/>
              <a:gd name="T5" fmla="*/ 2147483647 h 1551"/>
              <a:gd name="T6" fmla="*/ 0 60000 65536"/>
              <a:gd name="T7" fmla="*/ 0 60000 65536"/>
              <a:gd name="T8" fmla="*/ 0 60000 65536"/>
              <a:gd name="T9" fmla="*/ 0 w 1367"/>
              <a:gd name="T10" fmla="*/ 0 h 1551"/>
              <a:gd name="T11" fmla="*/ 1367 w 1367"/>
              <a:gd name="T12" fmla="*/ 1551 h 1551"/>
            </a:gdLst>
            <a:ahLst/>
            <a:cxnLst>
              <a:cxn ang="T6">
                <a:pos x="T0" y="T1"/>
              </a:cxn>
              <a:cxn ang="T7">
                <a:pos x="T2" y="T3"/>
              </a:cxn>
              <a:cxn ang="T8">
                <a:pos x="T4" y="T5"/>
              </a:cxn>
            </a:cxnLst>
            <a:rect l="T9" t="T10" r="T11" b="T12"/>
            <a:pathLst>
              <a:path w="1367" h="1551">
                <a:moveTo>
                  <a:pt x="1367" y="0"/>
                </a:moveTo>
                <a:lnTo>
                  <a:pt x="891" y="0"/>
                </a:lnTo>
                <a:lnTo>
                  <a:pt x="0" y="1551"/>
                </a:lnTo>
              </a:path>
            </a:pathLst>
          </a:custGeom>
          <a:noFill/>
          <a:ln w="14288">
            <a:solidFill>
              <a:srgbClr val="000000"/>
            </a:solidFill>
            <a:round/>
            <a:headEnd/>
            <a:tailEnd/>
          </a:ln>
        </p:spPr>
        <p:txBody>
          <a:bodyPr/>
          <a:lstStyle/>
          <a:p>
            <a:endParaRPr lang="en-US" sz="2400">
              <a:latin typeface="Times New Roman" pitchFamily="18" charset="0"/>
            </a:endParaRPr>
          </a:p>
        </p:txBody>
      </p:sp>
      <p:sp>
        <p:nvSpPr>
          <p:cNvPr id="77864" name="Line 39"/>
          <p:cNvSpPr>
            <a:spLocks noChangeShapeType="1"/>
          </p:cNvSpPr>
          <p:nvPr/>
        </p:nvSpPr>
        <p:spPr bwMode="auto">
          <a:xfrm flipH="1">
            <a:off x="3765550" y="3883025"/>
            <a:ext cx="19050" cy="496888"/>
          </a:xfrm>
          <a:prstGeom prst="line">
            <a:avLst/>
          </a:prstGeom>
          <a:noFill/>
          <a:ln w="30163">
            <a:solidFill>
              <a:srgbClr val="FFFFFF"/>
            </a:solidFill>
            <a:round/>
            <a:headEnd/>
            <a:tailEnd/>
          </a:ln>
        </p:spPr>
        <p:txBody>
          <a:bodyPr/>
          <a:lstStyle/>
          <a:p>
            <a:endParaRPr lang="en-US"/>
          </a:p>
        </p:txBody>
      </p:sp>
      <p:sp>
        <p:nvSpPr>
          <p:cNvPr id="77865" name="Line 40"/>
          <p:cNvSpPr>
            <a:spLocks noChangeShapeType="1"/>
          </p:cNvSpPr>
          <p:nvPr/>
        </p:nvSpPr>
        <p:spPr bwMode="auto">
          <a:xfrm flipH="1">
            <a:off x="3773488" y="3883025"/>
            <a:ext cx="17462" cy="496888"/>
          </a:xfrm>
          <a:prstGeom prst="line">
            <a:avLst/>
          </a:prstGeom>
          <a:noFill/>
          <a:ln w="14288">
            <a:solidFill>
              <a:srgbClr val="000000"/>
            </a:solidFill>
            <a:round/>
            <a:headEnd/>
            <a:tailEnd/>
          </a:ln>
        </p:spPr>
        <p:txBody>
          <a:bodyPr/>
          <a:lstStyle/>
          <a:p>
            <a:endParaRPr lang="en-US"/>
          </a:p>
        </p:txBody>
      </p:sp>
      <p:sp>
        <p:nvSpPr>
          <p:cNvPr id="77866" name="Line 41"/>
          <p:cNvSpPr>
            <a:spLocks noChangeShapeType="1"/>
          </p:cNvSpPr>
          <p:nvPr/>
        </p:nvSpPr>
        <p:spPr bwMode="auto">
          <a:xfrm>
            <a:off x="3702050" y="4343400"/>
            <a:ext cx="125413" cy="52388"/>
          </a:xfrm>
          <a:prstGeom prst="line">
            <a:avLst/>
          </a:prstGeom>
          <a:noFill/>
          <a:ln w="30163">
            <a:solidFill>
              <a:srgbClr val="FFFFFF"/>
            </a:solidFill>
            <a:round/>
            <a:headEnd/>
            <a:tailEnd/>
          </a:ln>
        </p:spPr>
        <p:txBody>
          <a:bodyPr/>
          <a:lstStyle/>
          <a:p>
            <a:endParaRPr lang="en-US"/>
          </a:p>
        </p:txBody>
      </p:sp>
      <p:sp>
        <p:nvSpPr>
          <p:cNvPr id="77867" name="Line 42"/>
          <p:cNvSpPr>
            <a:spLocks noChangeShapeType="1"/>
          </p:cNvSpPr>
          <p:nvPr/>
        </p:nvSpPr>
        <p:spPr bwMode="auto">
          <a:xfrm>
            <a:off x="3706813" y="4340225"/>
            <a:ext cx="125412" cy="52388"/>
          </a:xfrm>
          <a:prstGeom prst="line">
            <a:avLst/>
          </a:prstGeom>
          <a:noFill/>
          <a:ln w="14288">
            <a:solidFill>
              <a:srgbClr val="000000"/>
            </a:solidFill>
            <a:round/>
            <a:headEnd/>
            <a:tailEnd/>
          </a:ln>
        </p:spPr>
        <p:txBody>
          <a:bodyPr/>
          <a:lstStyle/>
          <a:p>
            <a:endParaRPr lang="en-US"/>
          </a:p>
        </p:txBody>
      </p:sp>
      <p:sp>
        <p:nvSpPr>
          <p:cNvPr id="77868" name="Line 43"/>
          <p:cNvSpPr>
            <a:spLocks noChangeShapeType="1"/>
          </p:cNvSpPr>
          <p:nvPr/>
        </p:nvSpPr>
        <p:spPr bwMode="auto">
          <a:xfrm flipV="1">
            <a:off x="3721100" y="3838575"/>
            <a:ext cx="122238" cy="71438"/>
          </a:xfrm>
          <a:prstGeom prst="line">
            <a:avLst/>
          </a:prstGeom>
          <a:noFill/>
          <a:ln w="30163">
            <a:solidFill>
              <a:srgbClr val="FFFFFF"/>
            </a:solidFill>
            <a:round/>
            <a:headEnd/>
            <a:tailEnd/>
          </a:ln>
        </p:spPr>
        <p:txBody>
          <a:bodyPr/>
          <a:lstStyle/>
          <a:p>
            <a:endParaRPr lang="en-US"/>
          </a:p>
        </p:txBody>
      </p:sp>
      <p:sp>
        <p:nvSpPr>
          <p:cNvPr id="77869" name="Line 44"/>
          <p:cNvSpPr>
            <a:spLocks noChangeShapeType="1"/>
          </p:cNvSpPr>
          <p:nvPr/>
        </p:nvSpPr>
        <p:spPr bwMode="auto">
          <a:xfrm flipV="1">
            <a:off x="3722688" y="3835400"/>
            <a:ext cx="123825" cy="69850"/>
          </a:xfrm>
          <a:prstGeom prst="line">
            <a:avLst/>
          </a:prstGeom>
          <a:noFill/>
          <a:ln w="14288">
            <a:solidFill>
              <a:srgbClr val="000000"/>
            </a:solidFill>
            <a:round/>
            <a:headEnd/>
            <a:tailEnd/>
          </a:ln>
        </p:spPr>
        <p:txBody>
          <a:bodyPr/>
          <a:lstStyle/>
          <a:p>
            <a:endParaRPr lang="en-US"/>
          </a:p>
        </p:txBody>
      </p:sp>
      <p:sp>
        <p:nvSpPr>
          <p:cNvPr id="77870" name="Text Box 45"/>
          <p:cNvSpPr txBox="1">
            <a:spLocks noChangeArrowheads="1"/>
          </p:cNvSpPr>
          <p:nvPr/>
        </p:nvSpPr>
        <p:spPr bwMode="auto">
          <a:xfrm>
            <a:off x="1287463" y="1384300"/>
            <a:ext cx="1108075" cy="425450"/>
          </a:xfrm>
          <a:prstGeom prst="rect">
            <a:avLst/>
          </a:prstGeom>
          <a:noFill/>
          <a:ln w="9525">
            <a:noFill/>
            <a:miter lim="800000"/>
            <a:headEnd/>
            <a:tailEnd/>
          </a:ln>
        </p:spPr>
        <p:txBody>
          <a:bodyPr wrap="none" lIns="0" tIns="0" bIns="0">
            <a:spAutoFit/>
          </a:bodyPr>
          <a:lstStyle/>
          <a:p>
            <a:r>
              <a:rPr lang="en-US" sz="1400" b="1"/>
              <a:t>Superciliary</a:t>
            </a:r>
          </a:p>
          <a:p>
            <a:r>
              <a:rPr lang="en-US" sz="1400" b="1"/>
              <a:t>ridge</a:t>
            </a:r>
          </a:p>
        </p:txBody>
      </p:sp>
      <p:sp>
        <p:nvSpPr>
          <p:cNvPr id="77871" name="Text Box 46"/>
          <p:cNvSpPr txBox="1">
            <a:spLocks noChangeArrowheads="1"/>
          </p:cNvSpPr>
          <p:nvPr/>
        </p:nvSpPr>
        <p:spPr bwMode="auto">
          <a:xfrm>
            <a:off x="1287463" y="3727450"/>
            <a:ext cx="890587" cy="425450"/>
          </a:xfrm>
          <a:prstGeom prst="rect">
            <a:avLst/>
          </a:prstGeom>
          <a:noFill/>
          <a:ln w="9525">
            <a:noFill/>
            <a:miter lim="800000"/>
            <a:headEnd/>
            <a:tailEnd/>
          </a:ln>
        </p:spPr>
        <p:txBody>
          <a:bodyPr wrap="none" lIns="0" tIns="0" bIns="0">
            <a:spAutoFit/>
          </a:bodyPr>
          <a:lstStyle/>
          <a:p>
            <a:r>
              <a:rPr lang="en-US" sz="1400" b="1"/>
              <a:t>Palpebral</a:t>
            </a:r>
          </a:p>
          <a:p>
            <a:r>
              <a:rPr lang="en-US" sz="1400" b="1"/>
              <a:t>fissure</a:t>
            </a:r>
          </a:p>
        </p:txBody>
      </p:sp>
      <p:sp>
        <p:nvSpPr>
          <p:cNvPr id="77872" name="Text Box 47"/>
          <p:cNvSpPr txBox="1">
            <a:spLocks noChangeArrowheads="1"/>
          </p:cNvSpPr>
          <p:nvPr/>
        </p:nvSpPr>
        <p:spPr bwMode="auto">
          <a:xfrm>
            <a:off x="1287463" y="4752975"/>
            <a:ext cx="1138237" cy="425450"/>
          </a:xfrm>
          <a:prstGeom prst="rect">
            <a:avLst/>
          </a:prstGeom>
          <a:noFill/>
          <a:ln w="9525">
            <a:noFill/>
            <a:miter lim="800000"/>
            <a:headEnd/>
            <a:tailEnd/>
          </a:ln>
        </p:spPr>
        <p:txBody>
          <a:bodyPr wrap="none" lIns="0" tIns="0" bIns="0">
            <a:spAutoFit/>
          </a:bodyPr>
          <a:lstStyle/>
          <a:p>
            <a:r>
              <a:rPr lang="en-US" sz="1400" b="1"/>
              <a:t>Lateral</a:t>
            </a:r>
          </a:p>
          <a:p>
            <a:r>
              <a:rPr lang="en-US" sz="1400" b="1"/>
              <a:t>commissure</a:t>
            </a:r>
          </a:p>
        </p:txBody>
      </p:sp>
      <p:sp>
        <p:nvSpPr>
          <p:cNvPr id="77873" name="Text Box 48"/>
          <p:cNvSpPr txBox="1">
            <a:spLocks noChangeArrowheads="1"/>
          </p:cNvSpPr>
          <p:nvPr/>
        </p:nvSpPr>
        <p:spPr bwMode="auto">
          <a:xfrm>
            <a:off x="6748463" y="1828800"/>
            <a:ext cx="879475" cy="638175"/>
          </a:xfrm>
          <a:prstGeom prst="rect">
            <a:avLst/>
          </a:prstGeom>
          <a:noFill/>
          <a:ln w="9525">
            <a:noFill/>
            <a:miter lim="800000"/>
            <a:headEnd/>
            <a:tailEnd/>
          </a:ln>
        </p:spPr>
        <p:txBody>
          <a:bodyPr wrap="none" lIns="0" tIns="0" bIns="0">
            <a:spAutoFit/>
          </a:bodyPr>
          <a:lstStyle/>
          <a:p>
            <a:r>
              <a:rPr lang="en-US" sz="1400" b="1"/>
              <a:t>Superior</a:t>
            </a:r>
          </a:p>
          <a:p>
            <a:r>
              <a:rPr lang="en-US" sz="1400" b="1"/>
              <a:t>palpebral</a:t>
            </a:r>
          </a:p>
          <a:p>
            <a:r>
              <a:rPr lang="en-US" sz="1400" b="1"/>
              <a:t>sulcus</a:t>
            </a:r>
          </a:p>
        </p:txBody>
      </p:sp>
      <p:sp>
        <p:nvSpPr>
          <p:cNvPr id="77874" name="Text Box 49"/>
          <p:cNvSpPr txBox="1">
            <a:spLocks noChangeArrowheads="1"/>
          </p:cNvSpPr>
          <p:nvPr/>
        </p:nvSpPr>
        <p:spPr bwMode="auto">
          <a:xfrm>
            <a:off x="6748463" y="2606675"/>
            <a:ext cx="604837" cy="425450"/>
          </a:xfrm>
          <a:prstGeom prst="rect">
            <a:avLst/>
          </a:prstGeom>
          <a:noFill/>
          <a:ln w="9525">
            <a:noFill/>
            <a:miter lim="800000"/>
            <a:headEnd/>
            <a:tailEnd/>
          </a:ln>
        </p:spPr>
        <p:txBody>
          <a:bodyPr wrap="none" lIns="0" tIns="0" bIns="0">
            <a:spAutoFit/>
          </a:bodyPr>
          <a:lstStyle/>
          <a:p>
            <a:r>
              <a:rPr lang="en-US" sz="1400" b="1"/>
              <a:t>Upper</a:t>
            </a:r>
          </a:p>
          <a:p>
            <a:r>
              <a:rPr lang="en-US" sz="1400" b="1"/>
              <a:t>eyelid</a:t>
            </a:r>
          </a:p>
        </p:txBody>
      </p:sp>
      <p:sp>
        <p:nvSpPr>
          <p:cNvPr id="77875" name="Text Box 50"/>
          <p:cNvSpPr txBox="1">
            <a:spLocks noChangeArrowheads="1"/>
          </p:cNvSpPr>
          <p:nvPr/>
        </p:nvSpPr>
        <p:spPr bwMode="auto">
          <a:xfrm>
            <a:off x="6748463" y="4083050"/>
            <a:ext cx="1138237" cy="425450"/>
          </a:xfrm>
          <a:prstGeom prst="rect">
            <a:avLst/>
          </a:prstGeom>
          <a:noFill/>
          <a:ln w="9525">
            <a:noFill/>
            <a:miter lim="800000"/>
            <a:headEnd/>
            <a:tailEnd/>
          </a:ln>
        </p:spPr>
        <p:txBody>
          <a:bodyPr wrap="none" lIns="0" tIns="0" bIns="0">
            <a:spAutoFit/>
          </a:bodyPr>
          <a:lstStyle/>
          <a:p>
            <a:r>
              <a:rPr lang="en-US" sz="1400" b="1"/>
              <a:t>Medial</a:t>
            </a:r>
          </a:p>
          <a:p>
            <a:r>
              <a:rPr lang="en-US" sz="1400" b="1"/>
              <a:t>commissure</a:t>
            </a:r>
          </a:p>
        </p:txBody>
      </p:sp>
      <p:sp>
        <p:nvSpPr>
          <p:cNvPr id="77876" name="Text Box 51"/>
          <p:cNvSpPr txBox="1">
            <a:spLocks noChangeArrowheads="1"/>
          </p:cNvSpPr>
          <p:nvPr/>
        </p:nvSpPr>
        <p:spPr bwMode="auto">
          <a:xfrm>
            <a:off x="6748463" y="5133975"/>
            <a:ext cx="614362" cy="425450"/>
          </a:xfrm>
          <a:prstGeom prst="rect">
            <a:avLst/>
          </a:prstGeom>
          <a:noFill/>
          <a:ln w="9525">
            <a:noFill/>
            <a:miter lim="800000"/>
            <a:headEnd/>
            <a:tailEnd/>
          </a:ln>
        </p:spPr>
        <p:txBody>
          <a:bodyPr wrap="none" lIns="0" tIns="0" bIns="0">
            <a:spAutoFit/>
          </a:bodyPr>
          <a:lstStyle/>
          <a:p>
            <a:r>
              <a:rPr lang="en-US" sz="1400" b="1"/>
              <a:t>Lower</a:t>
            </a:r>
          </a:p>
          <a:p>
            <a:r>
              <a:rPr lang="en-US" sz="1400" b="1"/>
              <a:t>eyelid</a:t>
            </a:r>
          </a:p>
        </p:txBody>
      </p:sp>
      <p:sp>
        <p:nvSpPr>
          <p:cNvPr id="77877" name="Text Box 52"/>
          <p:cNvSpPr txBox="1">
            <a:spLocks noChangeArrowheads="1"/>
          </p:cNvSpPr>
          <p:nvPr/>
        </p:nvSpPr>
        <p:spPr bwMode="auto">
          <a:xfrm>
            <a:off x="6748463" y="5651500"/>
            <a:ext cx="879475" cy="638175"/>
          </a:xfrm>
          <a:prstGeom prst="rect">
            <a:avLst/>
          </a:prstGeom>
          <a:noFill/>
          <a:ln w="9525">
            <a:noFill/>
            <a:miter lim="800000"/>
            <a:headEnd/>
            <a:tailEnd/>
          </a:ln>
        </p:spPr>
        <p:txBody>
          <a:bodyPr wrap="none" lIns="0" tIns="0" bIns="0">
            <a:spAutoFit/>
          </a:bodyPr>
          <a:lstStyle/>
          <a:p>
            <a:r>
              <a:rPr lang="en-US" sz="1400" b="1"/>
              <a:t>Inferior</a:t>
            </a:r>
          </a:p>
          <a:p>
            <a:r>
              <a:rPr lang="en-US" sz="1400" b="1"/>
              <a:t>palpebral</a:t>
            </a:r>
          </a:p>
          <a:p>
            <a:r>
              <a:rPr lang="en-US" sz="1400" b="1"/>
              <a:t>sulcus</a:t>
            </a:r>
          </a:p>
        </p:txBody>
      </p:sp>
      <p:sp>
        <p:nvSpPr>
          <p:cNvPr id="4" name="TextBox 24"/>
          <p:cNvSpPr txBox="1">
            <a:spLocks noChangeArrowheads="1"/>
          </p:cNvSpPr>
          <p:nvPr/>
        </p:nvSpPr>
        <p:spPr bwMode="auto">
          <a:xfrm>
            <a:off x="2184400" y="1073150"/>
            <a:ext cx="4745038" cy="214313"/>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
        <p:nvSpPr>
          <p:cNvPr id="77879" name="TextBox 24"/>
          <p:cNvSpPr txBox="1">
            <a:spLocks noChangeArrowheads="1"/>
          </p:cNvSpPr>
          <p:nvPr/>
        </p:nvSpPr>
        <p:spPr bwMode="auto">
          <a:xfrm>
            <a:off x="2184400" y="6324600"/>
            <a:ext cx="4745038" cy="214313"/>
          </a:xfrm>
          <a:prstGeom prst="rect">
            <a:avLst/>
          </a:prstGeom>
          <a:noFill/>
          <a:ln w="9525">
            <a:noFill/>
            <a:miter lim="800000"/>
            <a:headEnd/>
            <a:tailEnd/>
          </a:ln>
        </p:spPr>
        <p:txBody>
          <a:bodyPr>
            <a:spAutoFit/>
          </a:bodyPr>
          <a:lstStyle/>
          <a:p>
            <a:pPr algn="ctr"/>
            <a:r>
              <a:rPr lang="en-US" sz="800">
                <a:solidFill>
                  <a:srgbClr val="000000"/>
                </a:solidFill>
                <a:cs typeface="Arial" pitchFamily="34" charset="0"/>
              </a:rPr>
              <a:t>© The McGraw-Hill Companies, Inc./Joe DeGrandis, photographer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1"/>
          </p:nvPr>
        </p:nvSpPr>
        <p:spPr>
          <a:noFill/>
        </p:spPr>
        <p:txBody>
          <a:bodyPr/>
          <a:lstStyle/>
          <a:p>
            <a:r>
              <a:rPr lang="en-US" smtClean="0">
                <a:latin typeface="Arial" pitchFamily="34" charset="0"/>
              </a:rPr>
              <a:t>16-</a:t>
            </a:r>
            <a:fld id="{7D7E8F2B-BAC3-493D-8E4A-7F884BC8F578}" type="slidenum">
              <a:rPr lang="en-US" smtClean="0">
                <a:latin typeface="Arial" pitchFamily="34" charset="0"/>
              </a:rPr>
              <a:pPr/>
              <a:t>75</a:t>
            </a:fld>
            <a:endParaRPr lang="en-US" smtClean="0">
              <a:latin typeface="Arial" pitchFamily="34" charset="0"/>
            </a:endParaRPr>
          </a:p>
        </p:txBody>
      </p:sp>
      <p:sp>
        <p:nvSpPr>
          <p:cNvPr id="78851" name="Rectangle 2"/>
          <p:cNvSpPr>
            <a:spLocks noGrp="1" noChangeArrowheads="1"/>
          </p:cNvSpPr>
          <p:nvPr>
            <p:ph type="title"/>
          </p:nvPr>
        </p:nvSpPr>
        <p:spPr>
          <a:xfrm>
            <a:off x="0" y="0"/>
            <a:ext cx="9144000" cy="1330325"/>
          </a:xfrm>
        </p:spPr>
        <p:txBody>
          <a:bodyPr/>
          <a:lstStyle/>
          <a:p>
            <a:pPr eaLnBrk="1" hangingPunct="1"/>
            <a:r>
              <a:rPr lang="en-US" smtClean="0"/>
              <a:t>Eyebrows and Eyelids</a:t>
            </a:r>
          </a:p>
        </p:txBody>
      </p:sp>
      <p:sp>
        <p:nvSpPr>
          <p:cNvPr id="78852" name="Rectangle 3"/>
          <p:cNvSpPr>
            <a:spLocks noGrp="1" noChangeArrowheads="1"/>
          </p:cNvSpPr>
          <p:nvPr>
            <p:ph type="body" idx="1"/>
          </p:nvPr>
        </p:nvSpPr>
        <p:spPr>
          <a:xfrm>
            <a:off x="700088" y="1143000"/>
            <a:ext cx="7696200" cy="5715000"/>
          </a:xfrm>
        </p:spPr>
        <p:txBody>
          <a:bodyPr/>
          <a:lstStyle/>
          <a:p>
            <a:pPr eaLnBrk="1" hangingPunct="1"/>
            <a:r>
              <a:rPr lang="en-US" sz="2800" smtClean="0"/>
              <a:t>eyebrows</a:t>
            </a:r>
            <a:r>
              <a:rPr lang="en-US" sz="2800" b="0" smtClean="0"/>
              <a:t> provide facial expression</a:t>
            </a:r>
          </a:p>
          <a:p>
            <a:pPr lvl="1" eaLnBrk="1" hangingPunct="1"/>
            <a:r>
              <a:rPr lang="en-US" sz="2400" b="0" smtClean="0"/>
              <a:t>protect eyes from glare and perspiration</a:t>
            </a:r>
          </a:p>
          <a:p>
            <a:pPr eaLnBrk="1" hangingPunct="1"/>
            <a:endParaRPr lang="en-US" sz="900" b="0" smtClean="0"/>
          </a:p>
          <a:p>
            <a:pPr eaLnBrk="1" hangingPunct="1"/>
            <a:r>
              <a:rPr lang="en-US" sz="2800" smtClean="0"/>
              <a:t>eyelids</a:t>
            </a:r>
            <a:r>
              <a:rPr lang="en-US" sz="2800" b="0" smtClean="0"/>
              <a:t> (palpebrae)</a:t>
            </a:r>
          </a:p>
          <a:p>
            <a:pPr lvl="1" eaLnBrk="1" hangingPunct="1"/>
            <a:r>
              <a:rPr lang="en-US" sz="2400" b="0" smtClean="0"/>
              <a:t>block foreign objects, help with sleep, </a:t>
            </a:r>
            <a:br>
              <a:rPr lang="en-US" sz="2400" b="0" smtClean="0"/>
            </a:br>
            <a:r>
              <a:rPr lang="en-US" sz="2400" b="0" smtClean="0"/>
              <a:t>blink to moisten</a:t>
            </a:r>
          </a:p>
          <a:p>
            <a:pPr lvl="1" eaLnBrk="1" hangingPunct="1"/>
            <a:r>
              <a:rPr lang="en-US" sz="2400" b="0" smtClean="0"/>
              <a:t>meet at corners (commissures)</a:t>
            </a:r>
          </a:p>
          <a:p>
            <a:pPr lvl="1" eaLnBrk="1" hangingPunct="1"/>
            <a:r>
              <a:rPr lang="en-US" sz="2400" b="0" smtClean="0"/>
              <a:t>consist of </a:t>
            </a:r>
            <a:r>
              <a:rPr lang="en-US" sz="2400" smtClean="0"/>
              <a:t>orbicularis oculi muscle </a:t>
            </a:r>
            <a:r>
              <a:rPr lang="en-US" sz="2400" b="0" smtClean="0"/>
              <a:t>and </a:t>
            </a:r>
            <a:br>
              <a:rPr lang="en-US" sz="2400" b="0" smtClean="0"/>
            </a:br>
            <a:r>
              <a:rPr lang="en-US" sz="2400" b="0" smtClean="0"/>
              <a:t>tarsal plate covered with skin outside </a:t>
            </a:r>
            <a:br>
              <a:rPr lang="en-US" sz="2400" b="0" smtClean="0"/>
            </a:br>
            <a:r>
              <a:rPr lang="en-US" sz="2400" b="0" smtClean="0"/>
              <a:t>and conjunctiva inside</a:t>
            </a:r>
          </a:p>
          <a:p>
            <a:pPr lvl="1" eaLnBrk="1" hangingPunct="1"/>
            <a:r>
              <a:rPr lang="en-US" sz="2400" smtClean="0"/>
              <a:t>tarsal glands </a:t>
            </a:r>
            <a:r>
              <a:rPr lang="en-US" sz="2400" b="0" smtClean="0"/>
              <a:t>secrete oil that reduces </a:t>
            </a:r>
            <a:br>
              <a:rPr lang="en-US" sz="2400" b="0" smtClean="0"/>
            </a:br>
            <a:r>
              <a:rPr lang="en-US" sz="2400" b="0" smtClean="0"/>
              <a:t>tear evaporation</a:t>
            </a:r>
          </a:p>
          <a:p>
            <a:pPr lvl="1" eaLnBrk="1" hangingPunct="1"/>
            <a:r>
              <a:rPr lang="en-US" sz="2400" smtClean="0"/>
              <a:t>eyelashes</a:t>
            </a:r>
            <a:r>
              <a:rPr lang="en-US" sz="2400" b="0" smtClean="0"/>
              <a:t> help keep debris from eye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descr="sal25693_16_23a"/>
          <p:cNvPicPr>
            <a:picLocks noChangeAspect="1" noChangeArrowheads="1"/>
          </p:cNvPicPr>
          <p:nvPr/>
        </p:nvPicPr>
        <p:blipFill>
          <a:blip r:embed="rId2" cstate="print"/>
          <a:srcRect/>
          <a:stretch>
            <a:fillRect/>
          </a:stretch>
        </p:blipFill>
        <p:spPr bwMode="auto">
          <a:xfrm>
            <a:off x="2954338" y="1320800"/>
            <a:ext cx="2987675" cy="3762375"/>
          </a:xfrm>
          <a:prstGeom prst="rect">
            <a:avLst/>
          </a:prstGeom>
          <a:noFill/>
          <a:ln w="9525">
            <a:noFill/>
            <a:miter lim="800000"/>
            <a:headEnd/>
            <a:tailEnd/>
          </a:ln>
        </p:spPr>
      </p:pic>
      <p:sp>
        <p:nvSpPr>
          <p:cNvPr id="79875" name="Line 5"/>
          <p:cNvSpPr>
            <a:spLocks noChangeShapeType="1"/>
          </p:cNvSpPr>
          <p:nvPr/>
        </p:nvSpPr>
        <p:spPr bwMode="auto">
          <a:xfrm>
            <a:off x="4783138" y="2095500"/>
            <a:ext cx="361950" cy="1588"/>
          </a:xfrm>
          <a:prstGeom prst="line">
            <a:avLst/>
          </a:prstGeom>
          <a:noFill/>
          <a:ln w="19050">
            <a:solidFill>
              <a:srgbClr val="FFFFFF"/>
            </a:solidFill>
            <a:round/>
            <a:headEnd/>
            <a:tailEnd/>
          </a:ln>
        </p:spPr>
        <p:txBody>
          <a:bodyPr/>
          <a:lstStyle/>
          <a:p>
            <a:endParaRPr lang="en-US"/>
          </a:p>
        </p:txBody>
      </p:sp>
      <p:sp>
        <p:nvSpPr>
          <p:cNvPr id="79876" name="Line 6"/>
          <p:cNvSpPr>
            <a:spLocks noChangeShapeType="1"/>
          </p:cNvSpPr>
          <p:nvPr/>
        </p:nvSpPr>
        <p:spPr bwMode="auto">
          <a:xfrm flipH="1">
            <a:off x="4637088" y="1644650"/>
            <a:ext cx="508000" cy="0"/>
          </a:xfrm>
          <a:prstGeom prst="line">
            <a:avLst/>
          </a:prstGeom>
          <a:noFill/>
          <a:ln w="19050">
            <a:solidFill>
              <a:srgbClr val="FFFFFF"/>
            </a:solidFill>
            <a:round/>
            <a:headEnd/>
            <a:tailEnd/>
          </a:ln>
        </p:spPr>
        <p:txBody>
          <a:bodyPr/>
          <a:lstStyle/>
          <a:p>
            <a:endParaRPr lang="en-US"/>
          </a:p>
        </p:txBody>
      </p:sp>
      <p:sp>
        <p:nvSpPr>
          <p:cNvPr id="79877" name="Rectangle 7"/>
          <p:cNvSpPr>
            <a:spLocks noChangeArrowheads="1"/>
          </p:cNvSpPr>
          <p:nvPr/>
        </p:nvSpPr>
        <p:spPr bwMode="auto">
          <a:xfrm>
            <a:off x="5194300" y="1579563"/>
            <a:ext cx="615950" cy="122237"/>
          </a:xfrm>
          <a:prstGeom prst="rect">
            <a:avLst/>
          </a:prstGeom>
          <a:noFill/>
          <a:ln w="9525">
            <a:noFill/>
            <a:miter lim="800000"/>
            <a:headEnd/>
            <a:tailEnd/>
          </a:ln>
        </p:spPr>
        <p:txBody>
          <a:bodyPr wrap="none" lIns="0" tIns="0" rIns="0" bIns="0">
            <a:spAutoFit/>
          </a:bodyPr>
          <a:lstStyle/>
          <a:p>
            <a:r>
              <a:rPr lang="en-US" sz="800" b="1">
                <a:solidFill>
                  <a:srgbClr val="000000"/>
                </a:solidFill>
              </a:rPr>
              <a:t>Frontal bone</a:t>
            </a:r>
            <a:endParaRPr lang="en-US" sz="800" b="1"/>
          </a:p>
        </p:txBody>
      </p:sp>
      <p:sp>
        <p:nvSpPr>
          <p:cNvPr id="79878" name="Rectangle 8"/>
          <p:cNvSpPr>
            <a:spLocks noChangeArrowheads="1"/>
          </p:cNvSpPr>
          <p:nvPr/>
        </p:nvSpPr>
        <p:spPr bwMode="auto">
          <a:xfrm>
            <a:off x="5194300" y="3097213"/>
            <a:ext cx="350838" cy="122237"/>
          </a:xfrm>
          <a:prstGeom prst="rect">
            <a:avLst/>
          </a:prstGeom>
          <a:noFill/>
          <a:ln w="9525">
            <a:noFill/>
            <a:miter lim="800000"/>
            <a:headEnd/>
            <a:tailEnd/>
          </a:ln>
        </p:spPr>
        <p:txBody>
          <a:bodyPr wrap="none" lIns="0" tIns="0" rIns="0" bIns="0">
            <a:spAutoFit/>
          </a:bodyPr>
          <a:lstStyle/>
          <a:p>
            <a:r>
              <a:rPr lang="en-US" sz="800" b="1">
                <a:solidFill>
                  <a:srgbClr val="000000"/>
                </a:solidFill>
              </a:rPr>
              <a:t>Cornea</a:t>
            </a:r>
            <a:endParaRPr lang="en-US" sz="800" b="1"/>
          </a:p>
        </p:txBody>
      </p:sp>
      <p:sp>
        <p:nvSpPr>
          <p:cNvPr id="79879" name="Rectangle 9"/>
          <p:cNvSpPr>
            <a:spLocks noChangeArrowheads="1"/>
          </p:cNvSpPr>
          <p:nvPr/>
        </p:nvSpPr>
        <p:spPr bwMode="auto">
          <a:xfrm>
            <a:off x="5194300" y="2587625"/>
            <a:ext cx="5683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Tarsal plate</a:t>
            </a:r>
            <a:endParaRPr lang="en-US" sz="800" b="1"/>
          </a:p>
        </p:txBody>
      </p:sp>
      <p:sp>
        <p:nvSpPr>
          <p:cNvPr id="79880" name="Rectangle 10"/>
          <p:cNvSpPr>
            <a:spLocks noChangeArrowheads="1"/>
          </p:cNvSpPr>
          <p:nvPr/>
        </p:nvSpPr>
        <p:spPr bwMode="auto">
          <a:xfrm>
            <a:off x="5194300" y="3586163"/>
            <a:ext cx="582613" cy="122237"/>
          </a:xfrm>
          <a:prstGeom prst="rect">
            <a:avLst/>
          </a:prstGeom>
          <a:noFill/>
          <a:ln w="9525">
            <a:noFill/>
            <a:miter lim="800000"/>
            <a:headEnd/>
            <a:tailEnd/>
          </a:ln>
        </p:spPr>
        <p:txBody>
          <a:bodyPr wrap="none" lIns="0" tIns="0" rIns="0" bIns="0">
            <a:spAutoFit/>
          </a:bodyPr>
          <a:lstStyle/>
          <a:p>
            <a:r>
              <a:rPr lang="en-US" sz="800" b="1">
                <a:solidFill>
                  <a:srgbClr val="000000"/>
                </a:solidFill>
              </a:rPr>
              <a:t>Conjunctiva</a:t>
            </a:r>
            <a:endParaRPr lang="en-US" sz="800" b="1"/>
          </a:p>
        </p:txBody>
      </p:sp>
      <p:sp>
        <p:nvSpPr>
          <p:cNvPr id="79881" name="Rectangle 11"/>
          <p:cNvSpPr>
            <a:spLocks noChangeArrowheads="1"/>
          </p:cNvSpPr>
          <p:nvPr/>
        </p:nvSpPr>
        <p:spPr bwMode="auto">
          <a:xfrm>
            <a:off x="3097213" y="4751388"/>
            <a:ext cx="1238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(a)</a:t>
            </a:r>
            <a:endParaRPr lang="en-US" sz="800" b="1"/>
          </a:p>
        </p:txBody>
      </p:sp>
      <p:sp>
        <p:nvSpPr>
          <p:cNvPr id="79882" name="Freeform 12"/>
          <p:cNvSpPr>
            <a:spLocks/>
          </p:cNvSpPr>
          <p:nvPr/>
        </p:nvSpPr>
        <p:spPr bwMode="auto">
          <a:xfrm>
            <a:off x="3205163" y="2239963"/>
            <a:ext cx="1939925" cy="123825"/>
          </a:xfrm>
          <a:custGeom>
            <a:avLst/>
            <a:gdLst>
              <a:gd name="T0" fmla="*/ 2147483647 w 1997"/>
              <a:gd name="T1" fmla="*/ 2147483647 h 128"/>
              <a:gd name="T2" fmla="*/ 2147483647 w 1997"/>
              <a:gd name="T3" fmla="*/ 2147483647 h 128"/>
              <a:gd name="T4" fmla="*/ 0 w 1997"/>
              <a:gd name="T5" fmla="*/ 0 h 128"/>
              <a:gd name="T6" fmla="*/ 0 60000 65536"/>
              <a:gd name="T7" fmla="*/ 0 60000 65536"/>
              <a:gd name="T8" fmla="*/ 0 60000 65536"/>
              <a:gd name="T9" fmla="*/ 0 w 1997"/>
              <a:gd name="T10" fmla="*/ 0 h 128"/>
              <a:gd name="T11" fmla="*/ 1997 w 1997"/>
              <a:gd name="T12" fmla="*/ 128 h 128"/>
            </a:gdLst>
            <a:ahLst/>
            <a:cxnLst>
              <a:cxn ang="T6">
                <a:pos x="T0" y="T1"/>
              </a:cxn>
              <a:cxn ang="T7">
                <a:pos x="T2" y="T3"/>
              </a:cxn>
              <a:cxn ang="T8">
                <a:pos x="T4" y="T5"/>
              </a:cxn>
            </a:cxnLst>
            <a:rect l="T9" t="T10" r="T11" b="T12"/>
            <a:pathLst>
              <a:path w="1997" h="128">
                <a:moveTo>
                  <a:pt x="1997" y="128"/>
                </a:moveTo>
                <a:lnTo>
                  <a:pt x="835" y="128"/>
                </a:lnTo>
                <a:lnTo>
                  <a:pt x="0" y="0"/>
                </a:lnTo>
              </a:path>
            </a:pathLst>
          </a:custGeom>
          <a:noFill/>
          <a:ln w="19050">
            <a:solidFill>
              <a:srgbClr val="FFFFFF"/>
            </a:solidFill>
            <a:round/>
            <a:headEnd/>
            <a:tailEnd/>
          </a:ln>
        </p:spPr>
        <p:txBody>
          <a:bodyPr/>
          <a:lstStyle/>
          <a:p>
            <a:endParaRPr lang="en-US" sz="800">
              <a:latin typeface="Times New Roman" pitchFamily="18" charset="0"/>
            </a:endParaRPr>
          </a:p>
        </p:txBody>
      </p:sp>
      <p:sp>
        <p:nvSpPr>
          <p:cNvPr id="79883" name="Line 13"/>
          <p:cNvSpPr>
            <a:spLocks noChangeShapeType="1"/>
          </p:cNvSpPr>
          <p:nvPr/>
        </p:nvSpPr>
        <p:spPr bwMode="auto">
          <a:xfrm flipH="1">
            <a:off x="4498975" y="3160713"/>
            <a:ext cx="646113" cy="1587"/>
          </a:xfrm>
          <a:prstGeom prst="line">
            <a:avLst/>
          </a:prstGeom>
          <a:noFill/>
          <a:ln w="19050">
            <a:solidFill>
              <a:srgbClr val="FFFFFF"/>
            </a:solidFill>
            <a:round/>
            <a:headEnd/>
            <a:tailEnd/>
          </a:ln>
        </p:spPr>
        <p:txBody>
          <a:bodyPr/>
          <a:lstStyle/>
          <a:p>
            <a:endParaRPr lang="en-US"/>
          </a:p>
        </p:txBody>
      </p:sp>
      <p:sp>
        <p:nvSpPr>
          <p:cNvPr id="79884" name="Line 14"/>
          <p:cNvSpPr>
            <a:spLocks noChangeShapeType="1"/>
          </p:cNvSpPr>
          <p:nvPr/>
        </p:nvSpPr>
        <p:spPr bwMode="auto">
          <a:xfrm flipH="1">
            <a:off x="4576763" y="2644775"/>
            <a:ext cx="568325" cy="1588"/>
          </a:xfrm>
          <a:prstGeom prst="line">
            <a:avLst/>
          </a:prstGeom>
          <a:noFill/>
          <a:ln w="19050">
            <a:solidFill>
              <a:srgbClr val="FFFFFF"/>
            </a:solidFill>
            <a:round/>
            <a:headEnd/>
            <a:tailEnd/>
          </a:ln>
        </p:spPr>
        <p:txBody>
          <a:bodyPr/>
          <a:lstStyle/>
          <a:p>
            <a:endParaRPr lang="en-US"/>
          </a:p>
        </p:txBody>
      </p:sp>
      <p:sp>
        <p:nvSpPr>
          <p:cNvPr id="79885" name="Line 15"/>
          <p:cNvSpPr>
            <a:spLocks noChangeShapeType="1"/>
          </p:cNvSpPr>
          <p:nvPr/>
        </p:nvSpPr>
        <p:spPr bwMode="auto">
          <a:xfrm>
            <a:off x="4784725" y="2092325"/>
            <a:ext cx="369888" cy="1588"/>
          </a:xfrm>
          <a:prstGeom prst="line">
            <a:avLst/>
          </a:prstGeom>
          <a:noFill/>
          <a:ln w="11113">
            <a:solidFill>
              <a:srgbClr val="000000"/>
            </a:solidFill>
            <a:round/>
            <a:headEnd/>
            <a:tailEnd/>
          </a:ln>
        </p:spPr>
        <p:txBody>
          <a:bodyPr/>
          <a:lstStyle/>
          <a:p>
            <a:endParaRPr lang="en-US"/>
          </a:p>
        </p:txBody>
      </p:sp>
      <p:sp>
        <p:nvSpPr>
          <p:cNvPr id="79886" name="Line 16"/>
          <p:cNvSpPr>
            <a:spLocks noChangeShapeType="1"/>
          </p:cNvSpPr>
          <p:nvPr/>
        </p:nvSpPr>
        <p:spPr bwMode="auto">
          <a:xfrm flipH="1">
            <a:off x="4645025" y="1641475"/>
            <a:ext cx="509588" cy="0"/>
          </a:xfrm>
          <a:prstGeom prst="line">
            <a:avLst/>
          </a:prstGeom>
          <a:noFill/>
          <a:ln w="11113">
            <a:solidFill>
              <a:srgbClr val="000000"/>
            </a:solidFill>
            <a:round/>
            <a:headEnd/>
            <a:tailEnd/>
          </a:ln>
        </p:spPr>
        <p:txBody>
          <a:bodyPr/>
          <a:lstStyle/>
          <a:p>
            <a:endParaRPr lang="en-US"/>
          </a:p>
        </p:txBody>
      </p:sp>
      <p:sp>
        <p:nvSpPr>
          <p:cNvPr id="79887" name="Freeform 17"/>
          <p:cNvSpPr>
            <a:spLocks/>
          </p:cNvSpPr>
          <p:nvPr/>
        </p:nvSpPr>
        <p:spPr bwMode="auto">
          <a:xfrm>
            <a:off x="3214688" y="2238375"/>
            <a:ext cx="1939925" cy="125413"/>
          </a:xfrm>
          <a:custGeom>
            <a:avLst/>
            <a:gdLst>
              <a:gd name="T0" fmla="*/ 2147483647 w 1997"/>
              <a:gd name="T1" fmla="*/ 2147483647 h 130"/>
              <a:gd name="T2" fmla="*/ 2147483647 w 1997"/>
              <a:gd name="T3" fmla="*/ 2147483647 h 130"/>
              <a:gd name="T4" fmla="*/ 0 w 1997"/>
              <a:gd name="T5" fmla="*/ 0 h 130"/>
              <a:gd name="T6" fmla="*/ 0 60000 65536"/>
              <a:gd name="T7" fmla="*/ 0 60000 65536"/>
              <a:gd name="T8" fmla="*/ 0 60000 65536"/>
              <a:gd name="T9" fmla="*/ 0 w 1997"/>
              <a:gd name="T10" fmla="*/ 0 h 130"/>
              <a:gd name="T11" fmla="*/ 1997 w 1997"/>
              <a:gd name="T12" fmla="*/ 130 h 130"/>
            </a:gdLst>
            <a:ahLst/>
            <a:cxnLst>
              <a:cxn ang="T6">
                <a:pos x="T0" y="T1"/>
              </a:cxn>
              <a:cxn ang="T7">
                <a:pos x="T2" y="T3"/>
              </a:cxn>
              <a:cxn ang="T8">
                <a:pos x="T4" y="T5"/>
              </a:cxn>
            </a:cxnLst>
            <a:rect l="T9" t="T10" r="T11" b="T12"/>
            <a:pathLst>
              <a:path w="1997" h="130">
                <a:moveTo>
                  <a:pt x="1997" y="130"/>
                </a:moveTo>
                <a:lnTo>
                  <a:pt x="836" y="130"/>
                </a:lnTo>
                <a:lnTo>
                  <a:pt x="0" y="0"/>
                </a:lnTo>
              </a:path>
            </a:pathLst>
          </a:custGeom>
          <a:noFill/>
          <a:ln w="11113">
            <a:solidFill>
              <a:srgbClr val="000000"/>
            </a:solidFill>
            <a:round/>
            <a:headEnd/>
            <a:tailEnd/>
          </a:ln>
        </p:spPr>
        <p:txBody>
          <a:bodyPr/>
          <a:lstStyle/>
          <a:p>
            <a:endParaRPr lang="en-US" sz="800">
              <a:latin typeface="Times New Roman" pitchFamily="18" charset="0"/>
            </a:endParaRPr>
          </a:p>
        </p:txBody>
      </p:sp>
      <p:sp>
        <p:nvSpPr>
          <p:cNvPr id="79888" name="Freeform 18"/>
          <p:cNvSpPr>
            <a:spLocks/>
          </p:cNvSpPr>
          <p:nvPr/>
        </p:nvSpPr>
        <p:spPr bwMode="auto">
          <a:xfrm>
            <a:off x="3205163" y="1817688"/>
            <a:ext cx="1939925" cy="112712"/>
          </a:xfrm>
          <a:custGeom>
            <a:avLst/>
            <a:gdLst>
              <a:gd name="T0" fmla="*/ 2147483647 w 1997"/>
              <a:gd name="T1" fmla="*/ 0 h 116"/>
              <a:gd name="T2" fmla="*/ 2147483647 w 1997"/>
              <a:gd name="T3" fmla="*/ 0 h 116"/>
              <a:gd name="T4" fmla="*/ 0 w 1997"/>
              <a:gd name="T5" fmla="*/ 2147483647 h 116"/>
              <a:gd name="T6" fmla="*/ 0 60000 65536"/>
              <a:gd name="T7" fmla="*/ 0 60000 65536"/>
              <a:gd name="T8" fmla="*/ 0 60000 65536"/>
              <a:gd name="T9" fmla="*/ 0 w 1997"/>
              <a:gd name="T10" fmla="*/ 0 h 116"/>
              <a:gd name="T11" fmla="*/ 1997 w 1997"/>
              <a:gd name="T12" fmla="*/ 116 h 116"/>
            </a:gdLst>
            <a:ahLst/>
            <a:cxnLst>
              <a:cxn ang="T6">
                <a:pos x="T0" y="T1"/>
              </a:cxn>
              <a:cxn ang="T7">
                <a:pos x="T2" y="T3"/>
              </a:cxn>
              <a:cxn ang="T8">
                <a:pos x="T4" y="T5"/>
              </a:cxn>
            </a:cxnLst>
            <a:rect l="T9" t="T10" r="T11" b="T12"/>
            <a:pathLst>
              <a:path w="1997" h="116">
                <a:moveTo>
                  <a:pt x="1997" y="0"/>
                </a:moveTo>
                <a:lnTo>
                  <a:pt x="835" y="0"/>
                </a:lnTo>
                <a:lnTo>
                  <a:pt x="0" y="116"/>
                </a:lnTo>
              </a:path>
            </a:pathLst>
          </a:custGeom>
          <a:noFill/>
          <a:ln w="19050">
            <a:solidFill>
              <a:srgbClr val="FFFFFF"/>
            </a:solidFill>
            <a:round/>
            <a:headEnd/>
            <a:tailEnd/>
          </a:ln>
        </p:spPr>
        <p:txBody>
          <a:bodyPr/>
          <a:lstStyle/>
          <a:p>
            <a:endParaRPr lang="en-US" sz="800">
              <a:latin typeface="Times New Roman" pitchFamily="18" charset="0"/>
            </a:endParaRPr>
          </a:p>
        </p:txBody>
      </p:sp>
      <p:sp>
        <p:nvSpPr>
          <p:cNvPr id="79889" name="Freeform 19"/>
          <p:cNvSpPr>
            <a:spLocks/>
          </p:cNvSpPr>
          <p:nvPr/>
        </p:nvSpPr>
        <p:spPr bwMode="auto">
          <a:xfrm>
            <a:off x="3214688" y="1816100"/>
            <a:ext cx="1939925" cy="111125"/>
          </a:xfrm>
          <a:custGeom>
            <a:avLst/>
            <a:gdLst>
              <a:gd name="T0" fmla="*/ 2147483647 w 1997"/>
              <a:gd name="T1" fmla="*/ 0 h 115"/>
              <a:gd name="T2" fmla="*/ 2147483647 w 1997"/>
              <a:gd name="T3" fmla="*/ 0 h 115"/>
              <a:gd name="T4" fmla="*/ 0 w 1997"/>
              <a:gd name="T5" fmla="*/ 2147483647 h 115"/>
              <a:gd name="T6" fmla="*/ 0 60000 65536"/>
              <a:gd name="T7" fmla="*/ 0 60000 65536"/>
              <a:gd name="T8" fmla="*/ 0 60000 65536"/>
              <a:gd name="T9" fmla="*/ 0 w 1997"/>
              <a:gd name="T10" fmla="*/ 0 h 115"/>
              <a:gd name="T11" fmla="*/ 1997 w 1997"/>
              <a:gd name="T12" fmla="*/ 115 h 115"/>
            </a:gdLst>
            <a:ahLst/>
            <a:cxnLst>
              <a:cxn ang="T6">
                <a:pos x="T0" y="T1"/>
              </a:cxn>
              <a:cxn ang="T7">
                <a:pos x="T2" y="T3"/>
              </a:cxn>
              <a:cxn ang="T8">
                <a:pos x="T4" y="T5"/>
              </a:cxn>
            </a:cxnLst>
            <a:rect l="T9" t="T10" r="T11" b="T12"/>
            <a:pathLst>
              <a:path w="1997" h="115">
                <a:moveTo>
                  <a:pt x="1997" y="0"/>
                </a:moveTo>
                <a:lnTo>
                  <a:pt x="836" y="0"/>
                </a:lnTo>
                <a:lnTo>
                  <a:pt x="0" y="115"/>
                </a:lnTo>
              </a:path>
            </a:pathLst>
          </a:custGeom>
          <a:noFill/>
          <a:ln w="11113">
            <a:solidFill>
              <a:srgbClr val="000000"/>
            </a:solidFill>
            <a:round/>
            <a:headEnd/>
            <a:tailEnd/>
          </a:ln>
        </p:spPr>
        <p:txBody>
          <a:bodyPr/>
          <a:lstStyle/>
          <a:p>
            <a:endParaRPr lang="en-US" sz="800">
              <a:latin typeface="Times New Roman" pitchFamily="18" charset="0"/>
            </a:endParaRPr>
          </a:p>
        </p:txBody>
      </p:sp>
      <p:sp>
        <p:nvSpPr>
          <p:cNvPr id="79890" name="Freeform 20"/>
          <p:cNvSpPr>
            <a:spLocks/>
          </p:cNvSpPr>
          <p:nvPr/>
        </p:nvSpPr>
        <p:spPr bwMode="auto">
          <a:xfrm>
            <a:off x="3205163" y="3975100"/>
            <a:ext cx="1939925" cy="414338"/>
          </a:xfrm>
          <a:custGeom>
            <a:avLst/>
            <a:gdLst>
              <a:gd name="T0" fmla="*/ 2147483647 w 1997"/>
              <a:gd name="T1" fmla="*/ 2147483647 h 427"/>
              <a:gd name="T2" fmla="*/ 2147483647 w 1997"/>
              <a:gd name="T3" fmla="*/ 2147483647 h 427"/>
              <a:gd name="T4" fmla="*/ 0 w 1997"/>
              <a:gd name="T5" fmla="*/ 0 h 427"/>
              <a:gd name="T6" fmla="*/ 0 60000 65536"/>
              <a:gd name="T7" fmla="*/ 0 60000 65536"/>
              <a:gd name="T8" fmla="*/ 0 60000 65536"/>
              <a:gd name="T9" fmla="*/ 0 w 1997"/>
              <a:gd name="T10" fmla="*/ 0 h 427"/>
              <a:gd name="T11" fmla="*/ 1997 w 1997"/>
              <a:gd name="T12" fmla="*/ 427 h 427"/>
            </a:gdLst>
            <a:ahLst/>
            <a:cxnLst>
              <a:cxn ang="T6">
                <a:pos x="T0" y="T1"/>
              </a:cxn>
              <a:cxn ang="T7">
                <a:pos x="T2" y="T3"/>
              </a:cxn>
              <a:cxn ang="T8">
                <a:pos x="T4" y="T5"/>
              </a:cxn>
            </a:cxnLst>
            <a:rect l="T9" t="T10" r="T11" b="T12"/>
            <a:pathLst>
              <a:path w="1997" h="427">
                <a:moveTo>
                  <a:pt x="1997" y="427"/>
                </a:moveTo>
                <a:lnTo>
                  <a:pt x="835" y="427"/>
                </a:lnTo>
                <a:lnTo>
                  <a:pt x="0" y="0"/>
                </a:lnTo>
              </a:path>
            </a:pathLst>
          </a:custGeom>
          <a:noFill/>
          <a:ln w="19050">
            <a:solidFill>
              <a:srgbClr val="FFFFFF"/>
            </a:solidFill>
            <a:round/>
            <a:headEnd/>
            <a:tailEnd/>
          </a:ln>
        </p:spPr>
        <p:txBody>
          <a:bodyPr/>
          <a:lstStyle/>
          <a:p>
            <a:endParaRPr lang="en-US" sz="800">
              <a:latin typeface="Times New Roman" pitchFamily="18" charset="0"/>
            </a:endParaRPr>
          </a:p>
        </p:txBody>
      </p:sp>
      <p:sp>
        <p:nvSpPr>
          <p:cNvPr id="79891" name="Freeform 21"/>
          <p:cNvSpPr>
            <a:spLocks/>
          </p:cNvSpPr>
          <p:nvPr/>
        </p:nvSpPr>
        <p:spPr bwMode="auto">
          <a:xfrm>
            <a:off x="3214688" y="3975100"/>
            <a:ext cx="1939925" cy="414338"/>
          </a:xfrm>
          <a:custGeom>
            <a:avLst/>
            <a:gdLst>
              <a:gd name="T0" fmla="*/ 2147483647 w 1997"/>
              <a:gd name="T1" fmla="*/ 2147483647 h 427"/>
              <a:gd name="T2" fmla="*/ 2147483647 w 1997"/>
              <a:gd name="T3" fmla="*/ 2147483647 h 427"/>
              <a:gd name="T4" fmla="*/ 0 w 1997"/>
              <a:gd name="T5" fmla="*/ 0 h 427"/>
              <a:gd name="T6" fmla="*/ 0 60000 65536"/>
              <a:gd name="T7" fmla="*/ 0 60000 65536"/>
              <a:gd name="T8" fmla="*/ 0 60000 65536"/>
              <a:gd name="T9" fmla="*/ 0 w 1997"/>
              <a:gd name="T10" fmla="*/ 0 h 427"/>
              <a:gd name="T11" fmla="*/ 1997 w 1997"/>
              <a:gd name="T12" fmla="*/ 427 h 427"/>
            </a:gdLst>
            <a:ahLst/>
            <a:cxnLst>
              <a:cxn ang="T6">
                <a:pos x="T0" y="T1"/>
              </a:cxn>
              <a:cxn ang="T7">
                <a:pos x="T2" y="T3"/>
              </a:cxn>
              <a:cxn ang="T8">
                <a:pos x="T4" y="T5"/>
              </a:cxn>
            </a:cxnLst>
            <a:rect l="T9" t="T10" r="T11" b="T12"/>
            <a:pathLst>
              <a:path w="1997" h="427">
                <a:moveTo>
                  <a:pt x="1997" y="427"/>
                </a:moveTo>
                <a:lnTo>
                  <a:pt x="836" y="427"/>
                </a:lnTo>
                <a:lnTo>
                  <a:pt x="0" y="0"/>
                </a:lnTo>
              </a:path>
            </a:pathLst>
          </a:custGeom>
          <a:noFill/>
          <a:ln w="11113">
            <a:solidFill>
              <a:srgbClr val="000000"/>
            </a:solidFill>
            <a:round/>
            <a:headEnd/>
            <a:tailEnd/>
          </a:ln>
        </p:spPr>
        <p:txBody>
          <a:bodyPr/>
          <a:lstStyle/>
          <a:p>
            <a:endParaRPr lang="en-US" sz="800">
              <a:latin typeface="Times New Roman" pitchFamily="18" charset="0"/>
            </a:endParaRPr>
          </a:p>
        </p:txBody>
      </p:sp>
      <p:sp>
        <p:nvSpPr>
          <p:cNvPr id="79892" name="Freeform 22"/>
          <p:cNvSpPr>
            <a:spLocks/>
          </p:cNvSpPr>
          <p:nvPr/>
        </p:nvSpPr>
        <p:spPr bwMode="auto">
          <a:xfrm>
            <a:off x="3205163" y="3203575"/>
            <a:ext cx="1939925" cy="873125"/>
          </a:xfrm>
          <a:custGeom>
            <a:avLst/>
            <a:gdLst>
              <a:gd name="T0" fmla="*/ 2147483647 w 1997"/>
              <a:gd name="T1" fmla="*/ 2147483647 h 899"/>
              <a:gd name="T2" fmla="*/ 2147483647 w 1997"/>
              <a:gd name="T3" fmla="*/ 2147483647 h 899"/>
              <a:gd name="T4" fmla="*/ 0 w 1997"/>
              <a:gd name="T5" fmla="*/ 0 h 899"/>
              <a:gd name="T6" fmla="*/ 0 60000 65536"/>
              <a:gd name="T7" fmla="*/ 0 60000 65536"/>
              <a:gd name="T8" fmla="*/ 0 60000 65536"/>
              <a:gd name="T9" fmla="*/ 0 w 1997"/>
              <a:gd name="T10" fmla="*/ 0 h 899"/>
              <a:gd name="T11" fmla="*/ 1997 w 1997"/>
              <a:gd name="T12" fmla="*/ 899 h 899"/>
            </a:gdLst>
            <a:ahLst/>
            <a:cxnLst>
              <a:cxn ang="T6">
                <a:pos x="T0" y="T1"/>
              </a:cxn>
              <a:cxn ang="T7">
                <a:pos x="T2" y="T3"/>
              </a:cxn>
              <a:cxn ang="T8">
                <a:pos x="T4" y="T5"/>
              </a:cxn>
            </a:cxnLst>
            <a:rect l="T9" t="T10" r="T11" b="T12"/>
            <a:pathLst>
              <a:path w="1997" h="899">
                <a:moveTo>
                  <a:pt x="1997" y="899"/>
                </a:moveTo>
                <a:lnTo>
                  <a:pt x="835" y="899"/>
                </a:lnTo>
                <a:lnTo>
                  <a:pt x="0" y="0"/>
                </a:lnTo>
              </a:path>
            </a:pathLst>
          </a:custGeom>
          <a:noFill/>
          <a:ln w="19050">
            <a:solidFill>
              <a:srgbClr val="FFFFFF"/>
            </a:solidFill>
            <a:round/>
            <a:headEnd/>
            <a:tailEnd/>
          </a:ln>
        </p:spPr>
        <p:txBody>
          <a:bodyPr/>
          <a:lstStyle/>
          <a:p>
            <a:endParaRPr lang="en-US" sz="800">
              <a:latin typeface="Times New Roman" pitchFamily="18" charset="0"/>
            </a:endParaRPr>
          </a:p>
        </p:txBody>
      </p:sp>
      <p:sp>
        <p:nvSpPr>
          <p:cNvPr id="79893" name="Freeform 23"/>
          <p:cNvSpPr>
            <a:spLocks/>
          </p:cNvSpPr>
          <p:nvPr/>
        </p:nvSpPr>
        <p:spPr bwMode="auto">
          <a:xfrm>
            <a:off x="3214688" y="3200400"/>
            <a:ext cx="1939925" cy="876300"/>
          </a:xfrm>
          <a:custGeom>
            <a:avLst/>
            <a:gdLst>
              <a:gd name="T0" fmla="*/ 2147483647 w 1997"/>
              <a:gd name="T1" fmla="*/ 2147483647 h 902"/>
              <a:gd name="T2" fmla="*/ 2147483647 w 1997"/>
              <a:gd name="T3" fmla="*/ 2147483647 h 902"/>
              <a:gd name="T4" fmla="*/ 0 w 1997"/>
              <a:gd name="T5" fmla="*/ 0 h 902"/>
              <a:gd name="T6" fmla="*/ 0 60000 65536"/>
              <a:gd name="T7" fmla="*/ 0 60000 65536"/>
              <a:gd name="T8" fmla="*/ 0 60000 65536"/>
              <a:gd name="T9" fmla="*/ 0 w 1997"/>
              <a:gd name="T10" fmla="*/ 0 h 902"/>
              <a:gd name="T11" fmla="*/ 1997 w 1997"/>
              <a:gd name="T12" fmla="*/ 902 h 902"/>
            </a:gdLst>
            <a:ahLst/>
            <a:cxnLst>
              <a:cxn ang="T6">
                <a:pos x="T0" y="T1"/>
              </a:cxn>
              <a:cxn ang="T7">
                <a:pos x="T2" y="T3"/>
              </a:cxn>
              <a:cxn ang="T8">
                <a:pos x="T4" y="T5"/>
              </a:cxn>
            </a:cxnLst>
            <a:rect l="T9" t="T10" r="T11" b="T12"/>
            <a:pathLst>
              <a:path w="1997" h="902">
                <a:moveTo>
                  <a:pt x="1997" y="902"/>
                </a:moveTo>
                <a:lnTo>
                  <a:pt x="836" y="902"/>
                </a:lnTo>
                <a:lnTo>
                  <a:pt x="0" y="0"/>
                </a:lnTo>
              </a:path>
            </a:pathLst>
          </a:custGeom>
          <a:noFill/>
          <a:ln w="11113">
            <a:solidFill>
              <a:srgbClr val="000000"/>
            </a:solidFill>
            <a:round/>
            <a:headEnd/>
            <a:tailEnd/>
          </a:ln>
        </p:spPr>
        <p:txBody>
          <a:bodyPr/>
          <a:lstStyle/>
          <a:p>
            <a:endParaRPr lang="en-US" sz="800">
              <a:latin typeface="Times New Roman" pitchFamily="18" charset="0"/>
            </a:endParaRPr>
          </a:p>
        </p:txBody>
      </p:sp>
      <p:sp>
        <p:nvSpPr>
          <p:cNvPr id="79894" name="Line 24"/>
          <p:cNvSpPr>
            <a:spLocks noChangeShapeType="1"/>
          </p:cNvSpPr>
          <p:nvPr/>
        </p:nvSpPr>
        <p:spPr bwMode="auto">
          <a:xfrm flipH="1">
            <a:off x="4500563" y="3159125"/>
            <a:ext cx="654050" cy="1588"/>
          </a:xfrm>
          <a:prstGeom prst="line">
            <a:avLst/>
          </a:prstGeom>
          <a:noFill/>
          <a:ln w="11113">
            <a:solidFill>
              <a:srgbClr val="000000"/>
            </a:solidFill>
            <a:round/>
            <a:headEnd/>
            <a:tailEnd/>
          </a:ln>
        </p:spPr>
        <p:txBody>
          <a:bodyPr/>
          <a:lstStyle/>
          <a:p>
            <a:endParaRPr lang="en-US"/>
          </a:p>
        </p:txBody>
      </p:sp>
      <p:sp>
        <p:nvSpPr>
          <p:cNvPr id="79895" name="Line 25"/>
          <p:cNvSpPr>
            <a:spLocks noChangeShapeType="1"/>
          </p:cNvSpPr>
          <p:nvPr/>
        </p:nvSpPr>
        <p:spPr bwMode="auto">
          <a:xfrm flipH="1" flipV="1">
            <a:off x="4586288" y="2643188"/>
            <a:ext cx="568325" cy="1587"/>
          </a:xfrm>
          <a:prstGeom prst="line">
            <a:avLst/>
          </a:prstGeom>
          <a:noFill/>
          <a:ln w="11113">
            <a:solidFill>
              <a:srgbClr val="000000"/>
            </a:solidFill>
            <a:round/>
            <a:headEnd/>
            <a:tailEnd/>
          </a:ln>
        </p:spPr>
        <p:txBody>
          <a:bodyPr/>
          <a:lstStyle/>
          <a:p>
            <a:endParaRPr lang="en-US"/>
          </a:p>
        </p:txBody>
      </p:sp>
      <p:sp>
        <p:nvSpPr>
          <p:cNvPr id="79896" name="Rectangle 26"/>
          <p:cNvSpPr>
            <a:spLocks noChangeArrowheads="1"/>
          </p:cNvSpPr>
          <p:nvPr/>
        </p:nvSpPr>
        <p:spPr bwMode="auto">
          <a:xfrm>
            <a:off x="5194300" y="2740025"/>
            <a:ext cx="658813" cy="122238"/>
          </a:xfrm>
          <a:prstGeom prst="rect">
            <a:avLst/>
          </a:prstGeom>
          <a:noFill/>
          <a:ln w="9525">
            <a:noFill/>
            <a:miter lim="800000"/>
            <a:headEnd/>
            <a:tailEnd/>
          </a:ln>
        </p:spPr>
        <p:txBody>
          <a:bodyPr wrap="none" lIns="0" tIns="0" rIns="0" bIns="0">
            <a:spAutoFit/>
          </a:bodyPr>
          <a:lstStyle/>
          <a:p>
            <a:r>
              <a:rPr lang="en-US" sz="800" b="1">
                <a:solidFill>
                  <a:srgbClr val="000000"/>
                </a:solidFill>
              </a:rPr>
              <a:t>Tarsal glands</a:t>
            </a:r>
            <a:endParaRPr lang="en-US" sz="800" b="1"/>
          </a:p>
        </p:txBody>
      </p:sp>
      <p:sp>
        <p:nvSpPr>
          <p:cNvPr id="79897" name="Line 27"/>
          <p:cNvSpPr>
            <a:spLocks noChangeShapeType="1"/>
          </p:cNvSpPr>
          <p:nvPr/>
        </p:nvSpPr>
        <p:spPr bwMode="auto">
          <a:xfrm flipH="1">
            <a:off x="4576763" y="2803525"/>
            <a:ext cx="568325" cy="1588"/>
          </a:xfrm>
          <a:prstGeom prst="line">
            <a:avLst/>
          </a:prstGeom>
          <a:noFill/>
          <a:ln w="19050">
            <a:solidFill>
              <a:srgbClr val="FFFFFF"/>
            </a:solidFill>
            <a:round/>
            <a:headEnd/>
            <a:tailEnd/>
          </a:ln>
        </p:spPr>
        <p:txBody>
          <a:bodyPr/>
          <a:lstStyle/>
          <a:p>
            <a:endParaRPr lang="en-US"/>
          </a:p>
        </p:txBody>
      </p:sp>
      <p:sp>
        <p:nvSpPr>
          <p:cNvPr id="79898" name="Line 28"/>
          <p:cNvSpPr>
            <a:spLocks noChangeShapeType="1"/>
          </p:cNvSpPr>
          <p:nvPr/>
        </p:nvSpPr>
        <p:spPr bwMode="auto">
          <a:xfrm flipH="1">
            <a:off x="4586288" y="2801938"/>
            <a:ext cx="568325" cy="1587"/>
          </a:xfrm>
          <a:prstGeom prst="line">
            <a:avLst/>
          </a:prstGeom>
          <a:noFill/>
          <a:ln w="11113">
            <a:solidFill>
              <a:srgbClr val="000000"/>
            </a:solidFill>
            <a:round/>
            <a:headEnd/>
            <a:tailEnd/>
          </a:ln>
        </p:spPr>
        <p:txBody>
          <a:bodyPr/>
          <a:lstStyle/>
          <a:p>
            <a:endParaRPr lang="en-US"/>
          </a:p>
        </p:txBody>
      </p:sp>
      <p:sp>
        <p:nvSpPr>
          <p:cNvPr id="79899" name="Line 29"/>
          <p:cNvSpPr>
            <a:spLocks noChangeShapeType="1"/>
          </p:cNvSpPr>
          <p:nvPr/>
        </p:nvSpPr>
        <p:spPr bwMode="auto">
          <a:xfrm flipH="1" flipV="1">
            <a:off x="3900488" y="3643313"/>
            <a:ext cx="1244600" cy="1587"/>
          </a:xfrm>
          <a:prstGeom prst="line">
            <a:avLst/>
          </a:prstGeom>
          <a:noFill/>
          <a:ln w="19050">
            <a:solidFill>
              <a:srgbClr val="FFFFFF"/>
            </a:solidFill>
            <a:round/>
            <a:headEnd/>
            <a:tailEnd/>
          </a:ln>
        </p:spPr>
        <p:txBody>
          <a:bodyPr/>
          <a:lstStyle/>
          <a:p>
            <a:endParaRPr lang="en-US"/>
          </a:p>
        </p:txBody>
      </p:sp>
      <p:sp>
        <p:nvSpPr>
          <p:cNvPr id="79900" name="Line 30"/>
          <p:cNvSpPr>
            <a:spLocks noChangeShapeType="1"/>
          </p:cNvSpPr>
          <p:nvPr/>
        </p:nvSpPr>
        <p:spPr bwMode="auto">
          <a:xfrm flipH="1">
            <a:off x="3905250" y="3643313"/>
            <a:ext cx="1249363" cy="0"/>
          </a:xfrm>
          <a:prstGeom prst="line">
            <a:avLst/>
          </a:prstGeom>
          <a:noFill/>
          <a:ln w="11113">
            <a:solidFill>
              <a:srgbClr val="000000"/>
            </a:solidFill>
            <a:round/>
            <a:headEnd/>
            <a:tailEnd/>
          </a:ln>
        </p:spPr>
        <p:txBody>
          <a:bodyPr/>
          <a:lstStyle/>
          <a:p>
            <a:endParaRPr lang="en-US"/>
          </a:p>
        </p:txBody>
      </p:sp>
      <p:sp>
        <p:nvSpPr>
          <p:cNvPr id="79901" name="Line 31"/>
          <p:cNvSpPr>
            <a:spLocks noChangeShapeType="1"/>
          </p:cNvSpPr>
          <p:nvPr/>
        </p:nvSpPr>
        <p:spPr bwMode="auto">
          <a:xfrm flipH="1">
            <a:off x="4324350" y="3644900"/>
            <a:ext cx="315913" cy="123825"/>
          </a:xfrm>
          <a:prstGeom prst="line">
            <a:avLst/>
          </a:prstGeom>
          <a:noFill/>
          <a:ln w="19050">
            <a:solidFill>
              <a:srgbClr val="FFFFFF"/>
            </a:solidFill>
            <a:round/>
            <a:headEnd/>
            <a:tailEnd/>
          </a:ln>
        </p:spPr>
        <p:txBody>
          <a:bodyPr/>
          <a:lstStyle/>
          <a:p>
            <a:endParaRPr lang="en-US"/>
          </a:p>
        </p:txBody>
      </p:sp>
      <p:sp>
        <p:nvSpPr>
          <p:cNvPr id="79902" name="Line 32"/>
          <p:cNvSpPr>
            <a:spLocks noChangeShapeType="1"/>
          </p:cNvSpPr>
          <p:nvPr/>
        </p:nvSpPr>
        <p:spPr bwMode="auto">
          <a:xfrm flipH="1">
            <a:off x="4332288" y="3643313"/>
            <a:ext cx="317500" cy="125412"/>
          </a:xfrm>
          <a:prstGeom prst="line">
            <a:avLst/>
          </a:prstGeom>
          <a:noFill/>
          <a:ln w="11113">
            <a:solidFill>
              <a:srgbClr val="000000"/>
            </a:solidFill>
            <a:round/>
            <a:headEnd/>
            <a:tailEnd/>
          </a:ln>
        </p:spPr>
        <p:txBody>
          <a:bodyPr/>
          <a:lstStyle/>
          <a:p>
            <a:endParaRPr lang="en-US"/>
          </a:p>
        </p:txBody>
      </p:sp>
      <p:sp>
        <p:nvSpPr>
          <p:cNvPr id="79903" name="Text Box 33"/>
          <p:cNvSpPr txBox="1">
            <a:spLocks noChangeArrowheads="1"/>
          </p:cNvSpPr>
          <p:nvPr/>
        </p:nvSpPr>
        <p:spPr bwMode="auto">
          <a:xfrm>
            <a:off x="5194300" y="1743075"/>
            <a:ext cx="971550" cy="244475"/>
          </a:xfrm>
          <a:prstGeom prst="rect">
            <a:avLst/>
          </a:prstGeom>
          <a:noFill/>
          <a:ln w="9525">
            <a:noFill/>
            <a:miter lim="800000"/>
            <a:headEnd/>
            <a:tailEnd/>
          </a:ln>
        </p:spPr>
        <p:txBody>
          <a:bodyPr wrap="none" lIns="0" tIns="0" bIns="0">
            <a:spAutoFit/>
          </a:bodyPr>
          <a:lstStyle/>
          <a:p>
            <a:r>
              <a:rPr lang="en-US" sz="800" b="1"/>
              <a:t>Levator palpebrae</a:t>
            </a:r>
          </a:p>
          <a:p>
            <a:r>
              <a:rPr lang="en-US" sz="800" b="1"/>
              <a:t>superioris muscle</a:t>
            </a:r>
          </a:p>
        </p:txBody>
      </p:sp>
      <p:sp>
        <p:nvSpPr>
          <p:cNvPr id="79904" name="Text Box 34"/>
          <p:cNvSpPr txBox="1">
            <a:spLocks noChangeArrowheads="1"/>
          </p:cNvSpPr>
          <p:nvPr/>
        </p:nvSpPr>
        <p:spPr bwMode="auto">
          <a:xfrm>
            <a:off x="5194300" y="2035175"/>
            <a:ext cx="711200" cy="244475"/>
          </a:xfrm>
          <a:prstGeom prst="rect">
            <a:avLst/>
          </a:prstGeom>
          <a:noFill/>
          <a:ln w="9525">
            <a:noFill/>
            <a:miter lim="800000"/>
            <a:headEnd/>
            <a:tailEnd/>
          </a:ln>
        </p:spPr>
        <p:txBody>
          <a:bodyPr wrap="none" lIns="0" tIns="0" bIns="0">
            <a:spAutoFit/>
          </a:bodyPr>
          <a:lstStyle/>
          <a:p>
            <a:r>
              <a:rPr lang="en-US" sz="800" b="1"/>
              <a:t>Orbicularis</a:t>
            </a:r>
          </a:p>
          <a:p>
            <a:r>
              <a:rPr lang="en-US" sz="800" b="1"/>
              <a:t>oculi muscle</a:t>
            </a:r>
          </a:p>
        </p:txBody>
      </p:sp>
      <p:sp>
        <p:nvSpPr>
          <p:cNvPr id="79905" name="Text Box 35"/>
          <p:cNvSpPr txBox="1">
            <a:spLocks noChangeArrowheads="1"/>
          </p:cNvSpPr>
          <p:nvPr/>
        </p:nvSpPr>
        <p:spPr bwMode="auto">
          <a:xfrm>
            <a:off x="5195888" y="2303463"/>
            <a:ext cx="846137" cy="244475"/>
          </a:xfrm>
          <a:prstGeom prst="rect">
            <a:avLst/>
          </a:prstGeom>
          <a:noFill/>
          <a:ln w="9525">
            <a:noFill/>
            <a:miter lim="800000"/>
            <a:headEnd/>
            <a:tailEnd/>
          </a:ln>
        </p:spPr>
        <p:txBody>
          <a:bodyPr wrap="none" lIns="0" tIns="0" bIns="0">
            <a:spAutoFit/>
          </a:bodyPr>
          <a:lstStyle/>
          <a:p>
            <a:r>
              <a:rPr lang="en-US" sz="800" b="1"/>
              <a:t>Superior rectus</a:t>
            </a:r>
          </a:p>
          <a:p>
            <a:r>
              <a:rPr lang="en-US" sz="800" b="1"/>
              <a:t>muscle</a:t>
            </a:r>
          </a:p>
        </p:txBody>
      </p:sp>
      <p:sp>
        <p:nvSpPr>
          <p:cNvPr id="79906" name="Text Box 36"/>
          <p:cNvSpPr txBox="1">
            <a:spLocks noChangeArrowheads="1"/>
          </p:cNvSpPr>
          <p:nvPr/>
        </p:nvSpPr>
        <p:spPr bwMode="auto">
          <a:xfrm>
            <a:off x="5195888" y="4011613"/>
            <a:ext cx="762000" cy="244475"/>
          </a:xfrm>
          <a:prstGeom prst="rect">
            <a:avLst/>
          </a:prstGeom>
          <a:noFill/>
          <a:ln w="9525">
            <a:noFill/>
            <a:miter lim="800000"/>
            <a:headEnd/>
            <a:tailEnd/>
          </a:ln>
        </p:spPr>
        <p:txBody>
          <a:bodyPr wrap="none" lIns="0" tIns="0" bIns="0">
            <a:spAutoFit/>
          </a:bodyPr>
          <a:lstStyle/>
          <a:p>
            <a:r>
              <a:rPr lang="en-US" sz="800" b="1"/>
              <a:t>Lateral rectus</a:t>
            </a:r>
          </a:p>
          <a:p>
            <a:r>
              <a:rPr lang="en-US" sz="800" b="1"/>
              <a:t>muscle</a:t>
            </a:r>
          </a:p>
        </p:txBody>
      </p:sp>
      <p:sp>
        <p:nvSpPr>
          <p:cNvPr id="79907" name="Text Box 37"/>
          <p:cNvSpPr txBox="1">
            <a:spLocks noChangeArrowheads="1"/>
          </p:cNvSpPr>
          <p:nvPr/>
        </p:nvSpPr>
        <p:spPr bwMode="auto">
          <a:xfrm>
            <a:off x="5194300" y="4321175"/>
            <a:ext cx="777875" cy="244475"/>
          </a:xfrm>
          <a:prstGeom prst="rect">
            <a:avLst/>
          </a:prstGeom>
          <a:noFill/>
          <a:ln w="9525">
            <a:noFill/>
            <a:miter lim="800000"/>
            <a:headEnd/>
            <a:tailEnd/>
          </a:ln>
        </p:spPr>
        <p:txBody>
          <a:bodyPr wrap="none" lIns="0" tIns="0" bIns="0">
            <a:spAutoFit/>
          </a:bodyPr>
          <a:lstStyle/>
          <a:p>
            <a:r>
              <a:rPr lang="en-US" sz="800" b="1"/>
              <a:t>Inferior rectus</a:t>
            </a:r>
          </a:p>
          <a:p>
            <a:r>
              <a:rPr lang="en-US" sz="800" b="1"/>
              <a:t>muscle</a:t>
            </a:r>
          </a:p>
        </p:txBody>
      </p:sp>
      <p:sp>
        <p:nvSpPr>
          <p:cNvPr id="79908" name="Slide Number Placeholder 4"/>
          <p:cNvSpPr>
            <a:spLocks noGrp="1"/>
          </p:cNvSpPr>
          <p:nvPr>
            <p:ph type="sldNum" sz="quarter" idx="11"/>
          </p:nvPr>
        </p:nvSpPr>
        <p:spPr>
          <a:noFill/>
        </p:spPr>
        <p:txBody>
          <a:bodyPr/>
          <a:lstStyle/>
          <a:p>
            <a:r>
              <a:rPr lang="en-US" smtClean="0">
                <a:latin typeface="Arial" pitchFamily="34" charset="0"/>
              </a:rPr>
              <a:t>16-</a:t>
            </a:r>
            <a:fld id="{4136BDCD-943A-41E5-8C5F-38967F795748}" type="slidenum">
              <a:rPr lang="en-US" smtClean="0">
                <a:latin typeface="Arial" pitchFamily="34" charset="0"/>
              </a:rPr>
              <a:pPr/>
              <a:t>76</a:t>
            </a:fld>
            <a:endParaRPr lang="en-US" smtClean="0">
              <a:latin typeface="Arial" pitchFamily="34" charset="0"/>
            </a:endParaRPr>
          </a:p>
        </p:txBody>
      </p:sp>
      <p:sp>
        <p:nvSpPr>
          <p:cNvPr id="79909" name="Rectangle 2"/>
          <p:cNvSpPr>
            <a:spLocks noGrp="1" noChangeArrowheads="1"/>
          </p:cNvSpPr>
          <p:nvPr>
            <p:ph type="title"/>
          </p:nvPr>
        </p:nvSpPr>
        <p:spPr/>
        <p:txBody>
          <a:bodyPr/>
          <a:lstStyle/>
          <a:p>
            <a:pPr eaLnBrk="1" hangingPunct="1"/>
            <a:r>
              <a:rPr lang="en-US" smtClean="0"/>
              <a:t>Conjunctiva</a:t>
            </a:r>
          </a:p>
        </p:txBody>
      </p:sp>
      <p:sp>
        <p:nvSpPr>
          <p:cNvPr id="79910" name="Rectangle 3"/>
          <p:cNvSpPr>
            <a:spLocks noGrp="1" noChangeArrowheads="1"/>
          </p:cNvSpPr>
          <p:nvPr>
            <p:ph type="body" idx="1"/>
          </p:nvPr>
        </p:nvSpPr>
        <p:spPr>
          <a:xfrm>
            <a:off x="96838" y="4960938"/>
            <a:ext cx="8791575" cy="1400175"/>
          </a:xfrm>
        </p:spPr>
        <p:txBody>
          <a:bodyPr/>
          <a:lstStyle/>
          <a:p>
            <a:pPr eaLnBrk="1" hangingPunct="1"/>
            <a:r>
              <a:rPr lang="en-US" sz="2400" smtClean="0"/>
              <a:t>conjunctiva</a:t>
            </a:r>
            <a:r>
              <a:rPr lang="en-US" sz="2400" b="0" smtClean="0"/>
              <a:t> – a transparent mucous membrane that lines eyelids and covers anterior surface of eyeball, except cornea</a:t>
            </a:r>
          </a:p>
          <a:p>
            <a:pPr eaLnBrk="1" hangingPunct="1"/>
            <a:endParaRPr lang="en-US" sz="800" b="0" smtClean="0"/>
          </a:p>
          <a:p>
            <a:pPr eaLnBrk="1" hangingPunct="1"/>
            <a:r>
              <a:rPr lang="en-US" sz="2400" b="0" smtClean="0"/>
              <a:t>richly innervated and vascular (heals quickly)</a:t>
            </a:r>
          </a:p>
          <a:p>
            <a:pPr lvl="1" eaLnBrk="1" hangingPunct="1"/>
            <a:r>
              <a:rPr lang="en-US" sz="2000" b="0" smtClean="0"/>
              <a:t>secretes a thin mucous film that prevents the eyeball from drying</a:t>
            </a:r>
          </a:p>
        </p:txBody>
      </p:sp>
      <p:sp>
        <p:nvSpPr>
          <p:cNvPr id="79911" name="Text Box 13"/>
          <p:cNvSpPr txBox="1">
            <a:spLocks noChangeArrowheads="1"/>
          </p:cNvSpPr>
          <p:nvPr/>
        </p:nvSpPr>
        <p:spPr bwMode="auto">
          <a:xfrm>
            <a:off x="304800" y="2005013"/>
            <a:ext cx="2206625" cy="427037"/>
          </a:xfrm>
          <a:prstGeom prst="rect">
            <a:avLst/>
          </a:prstGeom>
          <a:noFill/>
          <a:ln w="9525" algn="ctr">
            <a:noFill/>
            <a:miter lim="800000"/>
            <a:headEnd/>
            <a:tailEnd/>
          </a:ln>
        </p:spPr>
        <p:txBody>
          <a:bodyPr>
            <a:spAutoFit/>
          </a:bodyPr>
          <a:lstStyle/>
          <a:p>
            <a:pPr>
              <a:spcBef>
                <a:spcPct val="50000"/>
              </a:spcBef>
            </a:pPr>
            <a:r>
              <a:rPr lang="en-US" sz="2200"/>
              <a:t>Figure 16.23a</a:t>
            </a:r>
          </a:p>
        </p:txBody>
      </p:sp>
      <p:sp>
        <p:nvSpPr>
          <p:cNvPr id="4" name="TextBox 24"/>
          <p:cNvSpPr txBox="1">
            <a:spLocks noChangeArrowheads="1"/>
          </p:cNvSpPr>
          <p:nvPr/>
        </p:nvSpPr>
        <p:spPr bwMode="auto">
          <a:xfrm>
            <a:off x="2184400" y="1133475"/>
            <a:ext cx="4745038" cy="214313"/>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3" descr="sal25693_16_23b"/>
          <p:cNvPicPr>
            <a:picLocks noChangeAspect="1" noChangeArrowheads="1"/>
          </p:cNvPicPr>
          <p:nvPr/>
        </p:nvPicPr>
        <p:blipFill>
          <a:blip r:embed="rId2" cstate="print"/>
          <a:srcRect/>
          <a:stretch>
            <a:fillRect/>
          </a:stretch>
        </p:blipFill>
        <p:spPr bwMode="auto">
          <a:xfrm>
            <a:off x="2651125" y="1389063"/>
            <a:ext cx="3681413" cy="3498850"/>
          </a:xfrm>
          <a:prstGeom prst="rect">
            <a:avLst/>
          </a:prstGeom>
          <a:noFill/>
          <a:ln w="9525">
            <a:noFill/>
            <a:miter lim="800000"/>
            <a:headEnd/>
            <a:tailEnd/>
          </a:ln>
        </p:spPr>
      </p:pic>
      <p:sp>
        <p:nvSpPr>
          <p:cNvPr id="80899" name="Rectangle 5"/>
          <p:cNvSpPr>
            <a:spLocks noChangeArrowheads="1"/>
          </p:cNvSpPr>
          <p:nvPr/>
        </p:nvSpPr>
        <p:spPr bwMode="auto">
          <a:xfrm>
            <a:off x="3290888" y="4895850"/>
            <a:ext cx="128587" cy="122238"/>
          </a:xfrm>
          <a:prstGeom prst="rect">
            <a:avLst/>
          </a:prstGeom>
          <a:noFill/>
          <a:ln w="9525">
            <a:noFill/>
            <a:miter lim="800000"/>
            <a:headEnd/>
            <a:tailEnd/>
          </a:ln>
        </p:spPr>
        <p:txBody>
          <a:bodyPr wrap="none" lIns="0" tIns="0" rIns="0" bIns="0">
            <a:spAutoFit/>
          </a:bodyPr>
          <a:lstStyle/>
          <a:p>
            <a:r>
              <a:rPr lang="en-US" sz="800" b="1">
                <a:solidFill>
                  <a:srgbClr val="000000"/>
                </a:solidFill>
              </a:rPr>
              <a:t>(b)</a:t>
            </a:r>
            <a:endParaRPr lang="en-US" sz="800" b="1"/>
          </a:p>
        </p:txBody>
      </p:sp>
      <p:sp>
        <p:nvSpPr>
          <p:cNvPr id="80900" name="Rectangle 6"/>
          <p:cNvSpPr>
            <a:spLocks noChangeArrowheads="1"/>
          </p:cNvSpPr>
          <p:nvPr/>
        </p:nvSpPr>
        <p:spPr bwMode="auto">
          <a:xfrm>
            <a:off x="5961063" y="2293938"/>
            <a:ext cx="2825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Ducts</a:t>
            </a:r>
            <a:endParaRPr lang="en-US" sz="800" b="1"/>
          </a:p>
        </p:txBody>
      </p:sp>
      <p:sp>
        <p:nvSpPr>
          <p:cNvPr id="80901" name="Rectangle 7"/>
          <p:cNvSpPr>
            <a:spLocks noChangeArrowheads="1"/>
          </p:cNvSpPr>
          <p:nvPr/>
        </p:nvSpPr>
        <p:spPr bwMode="auto">
          <a:xfrm>
            <a:off x="5961063" y="4446588"/>
            <a:ext cx="322262" cy="122237"/>
          </a:xfrm>
          <a:prstGeom prst="rect">
            <a:avLst/>
          </a:prstGeom>
          <a:noFill/>
          <a:ln w="9525">
            <a:noFill/>
            <a:miter lim="800000"/>
            <a:headEnd/>
            <a:tailEnd/>
          </a:ln>
        </p:spPr>
        <p:txBody>
          <a:bodyPr wrap="none" lIns="0" tIns="0" rIns="0" bIns="0">
            <a:spAutoFit/>
          </a:bodyPr>
          <a:lstStyle/>
          <a:p>
            <a:r>
              <a:rPr lang="en-US" sz="800" b="1">
                <a:solidFill>
                  <a:srgbClr val="000000"/>
                </a:solidFill>
              </a:rPr>
              <a:t>Nostril</a:t>
            </a:r>
            <a:endParaRPr lang="en-US" sz="800" b="1"/>
          </a:p>
        </p:txBody>
      </p:sp>
      <p:sp>
        <p:nvSpPr>
          <p:cNvPr id="80902" name="Freeform 8"/>
          <p:cNvSpPr>
            <a:spLocks/>
          </p:cNvSpPr>
          <p:nvPr/>
        </p:nvSpPr>
        <p:spPr bwMode="auto">
          <a:xfrm>
            <a:off x="3943350" y="1968500"/>
            <a:ext cx="1976438" cy="220663"/>
          </a:xfrm>
          <a:custGeom>
            <a:avLst/>
            <a:gdLst>
              <a:gd name="T0" fmla="*/ 2147483647 w 1797"/>
              <a:gd name="T1" fmla="*/ 0 h 201"/>
              <a:gd name="T2" fmla="*/ 2147483647 w 1797"/>
              <a:gd name="T3" fmla="*/ 0 h 201"/>
              <a:gd name="T4" fmla="*/ 0 w 1797"/>
              <a:gd name="T5" fmla="*/ 2147483647 h 201"/>
              <a:gd name="T6" fmla="*/ 0 60000 65536"/>
              <a:gd name="T7" fmla="*/ 0 60000 65536"/>
              <a:gd name="T8" fmla="*/ 0 60000 65536"/>
              <a:gd name="T9" fmla="*/ 0 w 1797"/>
              <a:gd name="T10" fmla="*/ 0 h 201"/>
              <a:gd name="T11" fmla="*/ 1797 w 1797"/>
              <a:gd name="T12" fmla="*/ 201 h 201"/>
            </a:gdLst>
            <a:ahLst/>
            <a:cxnLst>
              <a:cxn ang="T6">
                <a:pos x="T0" y="T1"/>
              </a:cxn>
              <a:cxn ang="T7">
                <a:pos x="T2" y="T3"/>
              </a:cxn>
              <a:cxn ang="T8">
                <a:pos x="T4" y="T5"/>
              </a:cxn>
            </a:cxnLst>
            <a:rect l="T9" t="T10" r="T11" b="T12"/>
            <a:pathLst>
              <a:path w="1797" h="201">
                <a:moveTo>
                  <a:pt x="1797" y="0"/>
                </a:moveTo>
                <a:lnTo>
                  <a:pt x="1140" y="0"/>
                </a:lnTo>
                <a:lnTo>
                  <a:pt x="0" y="201"/>
                </a:lnTo>
              </a:path>
            </a:pathLst>
          </a:custGeom>
          <a:noFill/>
          <a:ln w="19050">
            <a:solidFill>
              <a:srgbClr val="FFFFFF"/>
            </a:solidFill>
            <a:round/>
            <a:headEnd/>
            <a:tailEnd/>
          </a:ln>
        </p:spPr>
        <p:txBody>
          <a:bodyPr/>
          <a:lstStyle/>
          <a:p>
            <a:endParaRPr lang="en-US" sz="800">
              <a:latin typeface="Times New Roman" pitchFamily="18" charset="0"/>
            </a:endParaRPr>
          </a:p>
        </p:txBody>
      </p:sp>
      <p:sp>
        <p:nvSpPr>
          <p:cNvPr id="80903" name="Line 9"/>
          <p:cNvSpPr>
            <a:spLocks noChangeShapeType="1"/>
          </p:cNvSpPr>
          <p:nvPr/>
        </p:nvSpPr>
        <p:spPr bwMode="auto">
          <a:xfrm flipH="1">
            <a:off x="4138613" y="2360613"/>
            <a:ext cx="1781175" cy="1587"/>
          </a:xfrm>
          <a:prstGeom prst="line">
            <a:avLst/>
          </a:prstGeom>
          <a:noFill/>
          <a:ln w="19050">
            <a:solidFill>
              <a:srgbClr val="FFFFFF"/>
            </a:solidFill>
            <a:round/>
            <a:headEnd/>
            <a:tailEnd/>
          </a:ln>
        </p:spPr>
        <p:txBody>
          <a:bodyPr/>
          <a:lstStyle/>
          <a:p>
            <a:endParaRPr lang="en-US"/>
          </a:p>
        </p:txBody>
      </p:sp>
      <p:sp>
        <p:nvSpPr>
          <p:cNvPr id="80904" name="Line 10"/>
          <p:cNvSpPr>
            <a:spLocks noChangeShapeType="1"/>
          </p:cNvSpPr>
          <p:nvPr/>
        </p:nvSpPr>
        <p:spPr bwMode="auto">
          <a:xfrm>
            <a:off x="5253038" y="2814638"/>
            <a:ext cx="666750" cy="1587"/>
          </a:xfrm>
          <a:prstGeom prst="line">
            <a:avLst/>
          </a:prstGeom>
          <a:noFill/>
          <a:ln w="19050">
            <a:solidFill>
              <a:srgbClr val="FFFFFF"/>
            </a:solidFill>
            <a:round/>
            <a:headEnd/>
            <a:tailEnd/>
          </a:ln>
        </p:spPr>
        <p:txBody>
          <a:bodyPr/>
          <a:lstStyle/>
          <a:p>
            <a:endParaRPr lang="en-US"/>
          </a:p>
        </p:txBody>
      </p:sp>
      <p:sp>
        <p:nvSpPr>
          <p:cNvPr id="80905" name="Freeform 11"/>
          <p:cNvSpPr>
            <a:spLocks/>
          </p:cNvSpPr>
          <p:nvPr/>
        </p:nvSpPr>
        <p:spPr bwMode="auto">
          <a:xfrm>
            <a:off x="3787775" y="2897188"/>
            <a:ext cx="1135063" cy="698500"/>
          </a:xfrm>
          <a:custGeom>
            <a:avLst/>
            <a:gdLst>
              <a:gd name="T0" fmla="*/ 2147483647 w 1031"/>
              <a:gd name="T1" fmla="*/ 0 h 636"/>
              <a:gd name="T2" fmla="*/ 2147483647 w 1031"/>
              <a:gd name="T3" fmla="*/ 2147483647 h 636"/>
              <a:gd name="T4" fmla="*/ 0 w 1031"/>
              <a:gd name="T5" fmla="*/ 2147483647 h 636"/>
              <a:gd name="T6" fmla="*/ 0 60000 65536"/>
              <a:gd name="T7" fmla="*/ 0 60000 65536"/>
              <a:gd name="T8" fmla="*/ 0 60000 65536"/>
              <a:gd name="T9" fmla="*/ 0 w 1031"/>
              <a:gd name="T10" fmla="*/ 0 h 636"/>
              <a:gd name="T11" fmla="*/ 1031 w 1031"/>
              <a:gd name="T12" fmla="*/ 636 h 636"/>
            </a:gdLst>
            <a:ahLst/>
            <a:cxnLst>
              <a:cxn ang="T6">
                <a:pos x="T0" y="T1"/>
              </a:cxn>
              <a:cxn ang="T7">
                <a:pos x="T2" y="T3"/>
              </a:cxn>
              <a:cxn ang="T8">
                <a:pos x="T4" y="T5"/>
              </a:cxn>
            </a:cxnLst>
            <a:rect l="T9" t="T10" r="T11" b="T12"/>
            <a:pathLst>
              <a:path w="1031" h="636">
                <a:moveTo>
                  <a:pt x="1031" y="0"/>
                </a:moveTo>
                <a:lnTo>
                  <a:pt x="446" y="636"/>
                </a:lnTo>
                <a:lnTo>
                  <a:pt x="0" y="636"/>
                </a:lnTo>
              </a:path>
            </a:pathLst>
          </a:custGeom>
          <a:noFill/>
          <a:ln w="19050">
            <a:solidFill>
              <a:srgbClr val="FFFFFF"/>
            </a:solidFill>
            <a:round/>
            <a:headEnd/>
            <a:tailEnd/>
          </a:ln>
        </p:spPr>
        <p:txBody>
          <a:bodyPr/>
          <a:lstStyle/>
          <a:p>
            <a:endParaRPr lang="en-US" sz="800">
              <a:latin typeface="Times New Roman" pitchFamily="18" charset="0"/>
            </a:endParaRPr>
          </a:p>
        </p:txBody>
      </p:sp>
      <p:sp>
        <p:nvSpPr>
          <p:cNvPr id="80906" name="Line 12"/>
          <p:cNvSpPr>
            <a:spLocks noChangeShapeType="1"/>
          </p:cNvSpPr>
          <p:nvPr/>
        </p:nvSpPr>
        <p:spPr bwMode="auto">
          <a:xfrm flipH="1">
            <a:off x="5086350" y="3867150"/>
            <a:ext cx="833438" cy="1588"/>
          </a:xfrm>
          <a:prstGeom prst="line">
            <a:avLst/>
          </a:prstGeom>
          <a:noFill/>
          <a:ln w="19050">
            <a:solidFill>
              <a:srgbClr val="FFFFFF"/>
            </a:solidFill>
            <a:round/>
            <a:headEnd/>
            <a:tailEnd/>
          </a:ln>
        </p:spPr>
        <p:txBody>
          <a:bodyPr/>
          <a:lstStyle/>
          <a:p>
            <a:endParaRPr lang="en-US"/>
          </a:p>
        </p:txBody>
      </p:sp>
      <p:sp>
        <p:nvSpPr>
          <p:cNvPr id="80907" name="Freeform 13"/>
          <p:cNvSpPr>
            <a:spLocks/>
          </p:cNvSpPr>
          <p:nvPr/>
        </p:nvSpPr>
        <p:spPr bwMode="auto">
          <a:xfrm>
            <a:off x="4014788" y="3419475"/>
            <a:ext cx="1031875" cy="555625"/>
          </a:xfrm>
          <a:custGeom>
            <a:avLst/>
            <a:gdLst>
              <a:gd name="T0" fmla="*/ 0 w 938"/>
              <a:gd name="T1" fmla="*/ 2147483647 h 506"/>
              <a:gd name="T2" fmla="*/ 2147483647 w 938"/>
              <a:gd name="T3" fmla="*/ 2147483647 h 506"/>
              <a:gd name="T4" fmla="*/ 2147483647 w 938"/>
              <a:gd name="T5" fmla="*/ 0 h 506"/>
              <a:gd name="T6" fmla="*/ 0 60000 65536"/>
              <a:gd name="T7" fmla="*/ 0 60000 65536"/>
              <a:gd name="T8" fmla="*/ 0 60000 65536"/>
              <a:gd name="T9" fmla="*/ 0 w 938"/>
              <a:gd name="T10" fmla="*/ 0 h 506"/>
              <a:gd name="T11" fmla="*/ 938 w 938"/>
              <a:gd name="T12" fmla="*/ 506 h 506"/>
            </a:gdLst>
            <a:ahLst/>
            <a:cxnLst>
              <a:cxn ang="T6">
                <a:pos x="T0" y="T1"/>
              </a:cxn>
              <a:cxn ang="T7">
                <a:pos x="T2" y="T3"/>
              </a:cxn>
              <a:cxn ang="T8">
                <a:pos x="T4" y="T5"/>
              </a:cxn>
            </a:cxnLst>
            <a:rect l="T9" t="T10" r="T11" b="T12"/>
            <a:pathLst>
              <a:path w="938" h="506">
                <a:moveTo>
                  <a:pt x="0" y="501"/>
                </a:moveTo>
                <a:lnTo>
                  <a:pt x="240" y="506"/>
                </a:lnTo>
                <a:lnTo>
                  <a:pt x="938" y="0"/>
                </a:lnTo>
              </a:path>
            </a:pathLst>
          </a:custGeom>
          <a:noFill/>
          <a:ln w="19050">
            <a:solidFill>
              <a:srgbClr val="FFFFFF"/>
            </a:solidFill>
            <a:round/>
            <a:headEnd/>
            <a:tailEnd/>
          </a:ln>
        </p:spPr>
        <p:txBody>
          <a:bodyPr/>
          <a:lstStyle/>
          <a:p>
            <a:endParaRPr lang="en-US" sz="800">
              <a:latin typeface="Times New Roman" pitchFamily="18" charset="0"/>
            </a:endParaRPr>
          </a:p>
        </p:txBody>
      </p:sp>
      <p:sp>
        <p:nvSpPr>
          <p:cNvPr id="80908" name="Freeform 14"/>
          <p:cNvSpPr>
            <a:spLocks/>
          </p:cNvSpPr>
          <p:nvPr/>
        </p:nvSpPr>
        <p:spPr bwMode="auto">
          <a:xfrm>
            <a:off x="3783013" y="2849563"/>
            <a:ext cx="952500" cy="352425"/>
          </a:xfrm>
          <a:custGeom>
            <a:avLst/>
            <a:gdLst>
              <a:gd name="T0" fmla="*/ 0 w 866"/>
              <a:gd name="T1" fmla="*/ 2147483647 h 321"/>
              <a:gd name="T2" fmla="*/ 2147483647 w 866"/>
              <a:gd name="T3" fmla="*/ 2147483647 h 321"/>
              <a:gd name="T4" fmla="*/ 2147483647 w 866"/>
              <a:gd name="T5" fmla="*/ 0 h 321"/>
              <a:gd name="T6" fmla="*/ 0 60000 65536"/>
              <a:gd name="T7" fmla="*/ 0 60000 65536"/>
              <a:gd name="T8" fmla="*/ 0 60000 65536"/>
              <a:gd name="T9" fmla="*/ 0 w 866"/>
              <a:gd name="T10" fmla="*/ 0 h 321"/>
              <a:gd name="T11" fmla="*/ 866 w 866"/>
              <a:gd name="T12" fmla="*/ 321 h 321"/>
            </a:gdLst>
            <a:ahLst/>
            <a:cxnLst>
              <a:cxn ang="T6">
                <a:pos x="T0" y="T1"/>
              </a:cxn>
              <a:cxn ang="T7">
                <a:pos x="T2" y="T3"/>
              </a:cxn>
              <a:cxn ang="T8">
                <a:pos x="T4" y="T5"/>
              </a:cxn>
            </a:cxnLst>
            <a:rect l="T9" t="T10" r="T11" b="T12"/>
            <a:pathLst>
              <a:path w="866" h="321">
                <a:moveTo>
                  <a:pt x="0" y="321"/>
                </a:moveTo>
                <a:lnTo>
                  <a:pt x="451" y="321"/>
                </a:lnTo>
                <a:lnTo>
                  <a:pt x="866" y="0"/>
                </a:lnTo>
              </a:path>
            </a:pathLst>
          </a:custGeom>
          <a:noFill/>
          <a:ln w="19050">
            <a:solidFill>
              <a:srgbClr val="FFFFFF"/>
            </a:solidFill>
            <a:round/>
            <a:headEnd/>
            <a:tailEnd/>
          </a:ln>
        </p:spPr>
        <p:txBody>
          <a:bodyPr/>
          <a:lstStyle/>
          <a:p>
            <a:endParaRPr lang="en-US" sz="800">
              <a:latin typeface="Times New Roman" pitchFamily="18" charset="0"/>
            </a:endParaRPr>
          </a:p>
        </p:txBody>
      </p:sp>
      <p:sp>
        <p:nvSpPr>
          <p:cNvPr id="80909" name="Line 15"/>
          <p:cNvSpPr>
            <a:spLocks noChangeShapeType="1"/>
          </p:cNvSpPr>
          <p:nvPr/>
        </p:nvSpPr>
        <p:spPr bwMode="auto">
          <a:xfrm flipH="1">
            <a:off x="4014788" y="2360613"/>
            <a:ext cx="1195387" cy="65087"/>
          </a:xfrm>
          <a:prstGeom prst="line">
            <a:avLst/>
          </a:prstGeom>
          <a:noFill/>
          <a:ln w="19050">
            <a:solidFill>
              <a:srgbClr val="FFFFFF"/>
            </a:solidFill>
            <a:round/>
            <a:headEnd/>
            <a:tailEnd/>
          </a:ln>
        </p:spPr>
        <p:txBody>
          <a:bodyPr/>
          <a:lstStyle/>
          <a:p>
            <a:endParaRPr lang="en-US"/>
          </a:p>
        </p:txBody>
      </p:sp>
      <p:sp>
        <p:nvSpPr>
          <p:cNvPr id="80910" name="Freeform 16"/>
          <p:cNvSpPr>
            <a:spLocks/>
          </p:cNvSpPr>
          <p:nvPr/>
        </p:nvSpPr>
        <p:spPr bwMode="auto">
          <a:xfrm>
            <a:off x="3946525" y="1968500"/>
            <a:ext cx="1984375" cy="219075"/>
          </a:xfrm>
          <a:custGeom>
            <a:avLst/>
            <a:gdLst>
              <a:gd name="T0" fmla="*/ 2147483647 w 1803"/>
              <a:gd name="T1" fmla="*/ 0 h 199"/>
              <a:gd name="T2" fmla="*/ 2147483647 w 1803"/>
              <a:gd name="T3" fmla="*/ 0 h 199"/>
              <a:gd name="T4" fmla="*/ 0 w 1803"/>
              <a:gd name="T5" fmla="*/ 2147483647 h 199"/>
              <a:gd name="T6" fmla="*/ 0 60000 65536"/>
              <a:gd name="T7" fmla="*/ 0 60000 65536"/>
              <a:gd name="T8" fmla="*/ 0 60000 65536"/>
              <a:gd name="T9" fmla="*/ 0 w 1803"/>
              <a:gd name="T10" fmla="*/ 0 h 199"/>
              <a:gd name="T11" fmla="*/ 1803 w 1803"/>
              <a:gd name="T12" fmla="*/ 199 h 199"/>
            </a:gdLst>
            <a:ahLst/>
            <a:cxnLst>
              <a:cxn ang="T6">
                <a:pos x="T0" y="T1"/>
              </a:cxn>
              <a:cxn ang="T7">
                <a:pos x="T2" y="T3"/>
              </a:cxn>
              <a:cxn ang="T8">
                <a:pos x="T4" y="T5"/>
              </a:cxn>
            </a:cxnLst>
            <a:rect l="T9" t="T10" r="T11" b="T12"/>
            <a:pathLst>
              <a:path w="1803" h="199">
                <a:moveTo>
                  <a:pt x="1803" y="0"/>
                </a:moveTo>
                <a:lnTo>
                  <a:pt x="1139" y="0"/>
                </a:lnTo>
                <a:lnTo>
                  <a:pt x="0" y="199"/>
                </a:lnTo>
              </a:path>
            </a:pathLst>
          </a:custGeom>
          <a:noFill/>
          <a:ln w="11113">
            <a:solidFill>
              <a:srgbClr val="000000"/>
            </a:solidFill>
            <a:round/>
            <a:headEnd/>
            <a:tailEnd/>
          </a:ln>
        </p:spPr>
        <p:txBody>
          <a:bodyPr/>
          <a:lstStyle/>
          <a:p>
            <a:endParaRPr lang="en-US" sz="800">
              <a:latin typeface="Times New Roman" pitchFamily="18" charset="0"/>
            </a:endParaRPr>
          </a:p>
        </p:txBody>
      </p:sp>
      <p:sp>
        <p:nvSpPr>
          <p:cNvPr id="80911" name="Line 17"/>
          <p:cNvSpPr>
            <a:spLocks noChangeShapeType="1"/>
          </p:cNvSpPr>
          <p:nvPr/>
        </p:nvSpPr>
        <p:spPr bwMode="auto">
          <a:xfrm flipH="1">
            <a:off x="4141788" y="2360613"/>
            <a:ext cx="1789112" cy="1587"/>
          </a:xfrm>
          <a:prstGeom prst="line">
            <a:avLst/>
          </a:prstGeom>
          <a:noFill/>
          <a:ln w="11113">
            <a:solidFill>
              <a:srgbClr val="000000"/>
            </a:solidFill>
            <a:round/>
            <a:headEnd/>
            <a:tailEnd/>
          </a:ln>
        </p:spPr>
        <p:txBody>
          <a:bodyPr/>
          <a:lstStyle/>
          <a:p>
            <a:endParaRPr lang="en-US"/>
          </a:p>
        </p:txBody>
      </p:sp>
      <p:sp>
        <p:nvSpPr>
          <p:cNvPr id="80912" name="Line 18"/>
          <p:cNvSpPr>
            <a:spLocks noChangeShapeType="1"/>
          </p:cNvSpPr>
          <p:nvPr/>
        </p:nvSpPr>
        <p:spPr bwMode="auto">
          <a:xfrm>
            <a:off x="5257800" y="2811463"/>
            <a:ext cx="673100" cy="1587"/>
          </a:xfrm>
          <a:prstGeom prst="line">
            <a:avLst/>
          </a:prstGeom>
          <a:noFill/>
          <a:ln w="11113">
            <a:solidFill>
              <a:srgbClr val="000000"/>
            </a:solidFill>
            <a:round/>
            <a:headEnd/>
            <a:tailEnd/>
          </a:ln>
        </p:spPr>
        <p:txBody>
          <a:bodyPr/>
          <a:lstStyle/>
          <a:p>
            <a:endParaRPr lang="en-US"/>
          </a:p>
        </p:txBody>
      </p:sp>
      <p:sp>
        <p:nvSpPr>
          <p:cNvPr id="80913" name="Freeform 19"/>
          <p:cNvSpPr>
            <a:spLocks/>
          </p:cNvSpPr>
          <p:nvPr/>
        </p:nvSpPr>
        <p:spPr bwMode="auto">
          <a:xfrm>
            <a:off x="3789363" y="2897188"/>
            <a:ext cx="1136650" cy="695325"/>
          </a:xfrm>
          <a:custGeom>
            <a:avLst/>
            <a:gdLst>
              <a:gd name="T0" fmla="*/ 2147483647 w 1032"/>
              <a:gd name="T1" fmla="*/ 0 h 633"/>
              <a:gd name="T2" fmla="*/ 2147483647 w 1032"/>
              <a:gd name="T3" fmla="*/ 2147483647 h 633"/>
              <a:gd name="T4" fmla="*/ 0 w 1032"/>
              <a:gd name="T5" fmla="*/ 2147483647 h 633"/>
              <a:gd name="T6" fmla="*/ 0 60000 65536"/>
              <a:gd name="T7" fmla="*/ 0 60000 65536"/>
              <a:gd name="T8" fmla="*/ 0 60000 65536"/>
              <a:gd name="T9" fmla="*/ 0 w 1032"/>
              <a:gd name="T10" fmla="*/ 0 h 633"/>
              <a:gd name="T11" fmla="*/ 1032 w 1032"/>
              <a:gd name="T12" fmla="*/ 633 h 633"/>
            </a:gdLst>
            <a:ahLst/>
            <a:cxnLst>
              <a:cxn ang="T6">
                <a:pos x="T0" y="T1"/>
              </a:cxn>
              <a:cxn ang="T7">
                <a:pos x="T2" y="T3"/>
              </a:cxn>
              <a:cxn ang="T8">
                <a:pos x="T4" y="T5"/>
              </a:cxn>
            </a:cxnLst>
            <a:rect l="T9" t="T10" r="T11" b="T12"/>
            <a:pathLst>
              <a:path w="1032" h="633">
                <a:moveTo>
                  <a:pt x="1032" y="0"/>
                </a:moveTo>
                <a:lnTo>
                  <a:pt x="454" y="633"/>
                </a:lnTo>
                <a:lnTo>
                  <a:pt x="0" y="633"/>
                </a:lnTo>
              </a:path>
            </a:pathLst>
          </a:custGeom>
          <a:noFill/>
          <a:ln w="11113">
            <a:solidFill>
              <a:srgbClr val="000000"/>
            </a:solidFill>
            <a:round/>
            <a:headEnd/>
            <a:tailEnd/>
          </a:ln>
        </p:spPr>
        <p:txBody>
          <a:bodyPr/>
          <a:lstStyle/>
          <a:p>
            <a:endParaRPr lang="en-US" sz="800">
              <a:latin typeface="Times New Roman" pitchFamily="18" charset="0"/>
            </a:endParaRPr>
          </a:p>
        </p:txBody>
      </p:sp>
      <p:sp>
        <p:nvSpPr>
          <p:cNvPr id="80914" name="Line 20"/>
          <p:cNvSpPr>
            <a:spLocks noChangeShapeType="1"/>
          </p:cNvSpPr>
          <p:nvPr/>
        </p:nvSpPr>
        <p:spPr bwMode="auto">
          <a:xfrm flipH="1">
            <a:off x="5087938" y="3867150"/>
            <a:ext cx="842962" cy="1588"/>
          </a:xfrm>
          <a:prstGeom prst="line">
            <a:avLst/>
          </a:prstGeom>
          <a:noFill/>
          <a:ln w="11113">
            <a:solidFill>
              <a:srgbClr val="000000"/>
            </a:solidFill>
            <a:round/>
            <a:headEnd/>
            <a:tailEnd/>
          </a:ln>
        </p:spPr>
        <p:txBody>
          <a:bodyPr/>
          <a:lstStyle/>
          <a:p>
            <a:endParaRPr lang="en-US"/>
          </a:p>
        </p:txBody>
      </p:sp>
      <p:sp>
        <p:nvSpPr>
          <p:cNvPr id="80915" name="Freeform 21"/>
          <p:cNvSpPr>
            <a:spLocks/>
          </p:cNvSpPr>
          <p:nvPr/>
        </p:nvSpPr>
        <p:spPr bwMode="auto">
          <a:xfrm>
            <a:off x="5186363" y="4341813"/>
            <a:ext cx="733425" cy="171450"/>
          </a:xfrm>
          <a:custGeom>
            <a:avLst/>
            <a:gdLst>
              <a:gd name="T0" fmla="*/ 2147483647 w 667"/>
              <a:gd name="T1" fmla="*/ 2147483647 h 156"/>
              <a:gd name="T2" fmla="*/ 2147483647 w 667"/>
              <a:gd name="T3" fmla="*/ 2147483647 h 156"/>
              <a:gd name="T4" fmla="*/ 0 w 667"/>
              <a:gd name="T5" fmla="*/ 0 h 156"/>
              <a:gd name="T6" fmla="*/ 0 60000 65536"/>
              <a:gd name="T7" fmla="*/ 0 60000 65536"/>
              <a:gd name="T8" fmla="*/ 0 60000 65536"/>
              <a:gd name="T9" fmla="*/ 0 w 667"/>
              <a:gd name="T10" fmla="*/ 0 h 156"/>
              <a:gd name="T11" fmla="*/ 667 w 667"/>
              <a:gd name="T12" fmla="*/ 156 h 156"/>
            </a:gdLst>
            <a:ahLst/>
            <a:cxnLst>
              <a:cxn ang="T6">
                <a:pos x="T0" y="T1"/>
              </a:cxn>
              <a:cxn ang="T7">
                <a:pos x="T2" y="T3"/>
              </a:cxn>
              <a:cxn ang="T8">
                <a:pos x="T4" y="T5"/>
              </a:cxn>
            </a:cxnLst>
            <a:rect l="T9" t="T10" r="T11" b="T12"/>
            <a:pathLst>
              <a:path w="667" h="156">
                <a:moveTo>
                  <a:pt x="667" y="156"/>
                </a:moveTo>
                <a:lnTo>
                  <a:pt x="326" y="156"/>
                </a:lnTo>
                <a:lnTo>
                  <a:pt x="0" y="0"/>
                </a:lnTo>
              </a:path>
            </a:pathLst>
          </a:custGeom>
          <a:noFill/>
          <a:ln w="19050">
            <a:solidFill>
              <a:srgbClr val="FFFFFF"/>
            </a:solidFill>
            <a:round/>
            <a:headEnd/>
            <a:tailEnd/>
          </a:ln>
        </p:spPr>
        <p:txBody>
          <a:bodyPr/>
          <a:lstStyle/>
          <a:p>
            <a:endParaRPr lang="en-US" sz="800">
              <a:latin typeface="Times New Roman" pitchFamily="18" charset="0"/>
            </a:endParaRPr>
          </a:p>
        </p:txBody>
      </p:sp>
      <p:sp>
        <p:nvSpPr>
          <p:cNvPr id="80916" name="Freeform 22"/>
          <p:cNvSpPr>
            <a:spLocks/>
          </p:cNvSpPr>
          <p:nvPr/>
        </p:nvSpPr>
        <p:spPr bwMode="auto">
          <a:xfrm>
            <a:off x="5197475" y="4340225"/>
            <a:ext cx="733425" cy="171450"/>
          </a:xfrm>
          <a:custGeom>
            <a:avLst/>
            <a:gdLst>
              <a:gd name="T0" fmla="*/ 2147483647 w 666"/>
              <a:gd name="T1" fmla="*/ 2147483647 h 156"/>
              <a:gd name="T2" fmla="*/ 2147483647 w 666"/>
              <a:gd name="T3" fmla="*/ 2147483647 h 156"/>
              <a:gd name="T4" fmla="*/ 0 w 666"/>
              <a:gd name="T5" fmla="*/ 0 h 156"/>
              <a:gd name="T6" fmla="*/ 0 60000 65536"/>
              <a:gd name="T7" fmla="*/ 0 60000 65536"/>
              <a:gd name="T8" fmla="*/ 0 60000 65536"/>
              <a:gd name="T9" fmla="*/ 0 w 666"/>
              <a:gd name="T10" fmla="*/ 0 h 156"/>
              <a:gd name="T11" fmla="*/ 666 w 666"/>
              <a:gd name="T12" fmla="*/ 156 h 156"/>
            </a:gdLst>
            <a:ahLst/>
            <a:cxnLst>
              <a:cxn ang="T6">
                <a:pos x="T0" y="T1"/>
              </a:cxn>
              <a:cxn ang="T7">
                <a:pos x="T2" y="T3"/>
              </a:cxn>
              <a:cxn ang="T8">
                <a:pos x="T4" y="T5"/>
              </a:cxn>
            </a:cxnLst>
            <a:rect l="T9" t="T10" r="T11" b="T12"/>
            <a:pathLst>
              <a:path w="666" h="156">
                <a:moveTo>
                  <a:pt x="666" y="156"/>
                </a:moveTo>
                <a:lnTo>
                  <a:pt x="326" y="156"/>
                </a:lnTo>
                <a:lnTo>
                  <a:pt x="0" y="0"/>
                </a:lnTo>
              </a:path>
            </a:pathLst>
          </a:custGeom>
          <a:noFill/>
          <a:ln w="11113">
            <a:solidFill>
              <a:srgbClr val="000000"/>
            </a:solidFill>
            <a:round/>
            <a:headEnd/>
            <a:tailEnd/>
          </a:ln>
        </p:spPr>
        <p:txBody>
          <a:bodyPr/>
          <a:lstStyle/>
          <a:p>
            <a:endParaRPr lang="en-US" sz="800">
              <a:latin typeface="Times New Roman" pitchFamily="18" charset="0"/>
            </a:endParaRPr>
          </a:p>
        </p:txBody>
      </p:sp>
      <p:sp>
        <p:nvSpPr>
          <p:cNvPr id="80917" name="Freeform 23"/>
          <p:cNvSpPr>
            <a:spLocks/>
          </p:cNvSpPr>
          <p:nvPr/>
        </p:nvSpPr>
        <p:spPr bwMode="auto">
          <a:xfrm>
            <a:off x="4016375" y="3416300"/>
            <a:ext cx="1031875" cy="557213"/>
          </a:xfrm>
          <a:custGeom>
            <a:avLst/>
            <a:gdLst>
              <a:gd name="T0" fmla="*/ 0 w 938"/>
              <a:gd name="T1" fmla="*/ 2147483647 h 506"/>
              <a:gd name="T2" fmla="*/ 2147483647 w 938"/>
              <a:gd name="T3" fmla="*/ 2147483647 h 506"/>
              <a:gd name="T4" fmla="*/ 2147483647 w 938"/>
              <a:gd name="T5" fmla="*/ 0 h 506"/>
              <a:gd name="T6" fmla="*/ 0 60000 65536"/>
              <a:gd name="T7" fmla="*/ 0 60000 65536"/>
              <a:gd name="T8" fmla="*/ 0 60000 65536"/>
              <a:gd name="T9" fmla="*/ 0 w 938"/>
              <a:gd name="T10" fmla="*/ 0 h 506"/>
              <a:gd name="T11" fmla="*/ 938 w 938"/>
              <a:gd name="T12" fmla="*/ 506 h 506"/>
            </a:gdLst>
            <a:ahLst/>
            <a:cxnLst>
              <a:cxn ang="T6">
                <a:pos x="T0" y="T1"/>
              </a:cxn>
              <a:cxn ang="T7">
                <a:pos x="T2" y="T3"/>
              </a:cxn>
              <a:cxn ang="T8">
                <a:pos x="T4" y="T5"/>
              </a:cxn>
            </a:cxnLst>
            <a:rect l="T9" t="T10" r="T11" b="T12"/>
            <a:pathLst>
              <a:path w="938" h="506">
                <a:moveTo>
                  <a:pt x="0" y="503"/>
                </a:moveTo>
                <a:lnTo>
                  <a:pt x="248" y="506"/>
                </a:lnTo>
                <a:lnTo>
                  <a:pt x="938" y="0"/>
                </a:lnTo>
              </a:path>
            </a:pathLst>
          </a:custGeom>
          <a:noFill/>
          <a:ln w="11113">
            <a:solidFill>
              <a:srgbClr val="000000"/>
            </a:solidFill>
            <a:round/>
            <a:headEnd/>
            <a:tailEnd/>
          </a:ln>
        </p:spPr>
        <p:txBody>
          <a:bodyPr/>
          <a:lstStyle/>
          <a:p>
            <a:endParaRPr lang="en-US" sz="800">
              <a:latin typeface="Times New Roman" pitchFamily="18" charset="0"/>
            </a:endParaRPr>
          </a:p>
        </p:txBody>
      </p:sp>
      <p:sp>
        <p:nvSpPr>
          <p:cNvPr id="80918" name="Freeform 24"/>
          <p:cNvSpPr>
            <a:spLocks/>
          </p:cNvSpPr>
          <p:nvPr/>
        </p:nvSpPr>
        <p:spPr bwMode="auto">
          <a:xfrm>
            <a:off x="3784600" y="2847975"/>
            <a:ext cx="952500" cy="354013"/>
          </a:xfrm>
          <a:custGeom>
            <a:avLst/>
            <a:gdLst>
              <a:gd name="T0" fmla="*/ 0 w 866"/>
              <a:gd name="T1" fmla="*/ 2147483647 h 323"/>
              <a:gd name="T2" fmla="*/ 2147483647 w 866"/>
              <a:gd name="T3" fmla="*/ 2147483647 h 323"/>
              <a:gd name="T4" fmla="*/ 2147483647 w 866"/>
              <a:gd name="T5" fmla="*/ 0 h 323"/>
              <a:gd name="T6" fmla="*/ 0 60000 65536"/>
              <a:gd name="T7" fmla="*/ 0 60000 65536"/>
              <a:gd name="T8" fmla="*/ 0 60000 65536"/>
              <a:gd name="T9" fmla="*/ 0 w 866"/>
              <a:gd name="T10" fmla="*/ 0 h 323"/>
              <a:gd name="T11" fmla="*/ 866 w 866"/>
              <a:gd name="T12" fmla="*/ 323 h 323"/>
            </a:gdLst>
            <a:ahLst/>
            <a:cxnLst>
              <a:cxn ang="T6">
                <a:pos x="T0" y="T1"/>
              </a:cxn>
              <a:cxn ang="T7">
                <a:pos x="T2" y="T3"/>
              </a:cxn>
              <a:cxn ang="T8">
                <a:pos x="T4" y="T5"/>
              </a:cxn>
            </a:cxnLst>
            <a:rect l="T9" t="T10" r="T11" b="T12"/>
            <a:pathLst>
              <a:path w="866" h="323">
                <a:moveTo>
                  <a:pt x="0" y="323"/>
                </a:moveTo>
                <a:lnTo>
                  <a:pt x="459" y="323"/>
                </a:lnTo>
                <a:lnTo>
                  <a:pt x="866" y="0"/>
                </a:lnTo>
              </a:path>
            </a:pathLst>
          </a:custGeom>
          <a:noFill/>
          <a:ln w="11113">
            <a:solidFill>
              <a:srgbClr val="000000"/>
            </a:solidFill>
            <a:round/>
            <a:headEnd/>
            <a:tailEnd/>
          </a:ln>
        </p:spPr>
        <p:txBody>
          <a:bodyPr/>
          <a:lstStyle/>
          <a:p>
            <a:endParaRPr lang="en-US" sz="800">
              <a:latin typeface="Times New Roman" pitchFamily="18" charset="0"/>
            </a:endParaRPr>
          </a:p>
        </p:txBody>
      </p:sp>
      <p:sp>
        <p:nvSpPr>
          <p:cNvPr id="80919" name="Line 25"/>
          <p:cNvSpPr>
            <a:spLocks noChangeShapeType="1"/>
          </p:cNvSpPr>
          <p:nvPr/>
        </p:nvSpPr>
        <p:spPr bwMode="auto">
          <a:xfrm flipH="1">
            <a:off x="4016375" y="2360613"/>
            <a:ext cx="1196975" cy="65087"/>
          </a:xfrm>
          <a:prstGeom prst="line">
            <a:avLst/>
          </a:prstGeom>
          <a:noFill/>
          <a:ln w="11113">
            <a:solidFill>
              <a:srgbClr val="000000"/>
            </a:solidFill>
            <a:round/>
            <a:headEnd/>
            <a:tailEnd/>
          </a:ln>
        </p:spPr>
        <p:txBody>
          <a:bodyPr/>
          <a:lstStyle/>
          <a:p>
            <a:endParaRPr lang="en-US"/>
          </a:p>
        </p:txBody>
      </p:sp>
      <p:sp>
        <p:nvSpPr>
          <p:cNvPr id="80920" name="Text Box 26"/>
          <p:cNvSpPr txBox="1">
            <a:spLocks noChangeArrowheads="1"/>
          </p:cNvSpPr>
          <p:nvPr/>
        </p:nvSpPr>
        <p:spPr bwMode="auto">
          <a:xfrm>
            <a:off x="3290888" y="3135313"/>
            <a:ext cx="520700" cy="244475"/>
          </a:xfrm>
          <a:prstGeom prst="rect">
            <a:avLst/>
          </a:prstGeom>
          <a:noFill/>
          <a:ln w="9525">
            <a:noFill/>
            <a:miter lim="800000"/>
            <a:headEnd/>
            <a:tailEnd/>
          </a:ln>
        </p:spPr>
        <p:txBody>
          <a:bodyPr wrap="none" lIns="0" tIns="0" bIns="0">
            <a:spAutoFit/>
          </a:bodyPr>
          <a:lstStyle/>
          <a:p>
            <a:r>
              <a:rPr lang="en-US" sz="800" b="1"/>
              <a:t>Lacrimal</a:t>
            </a:r>
          </a:p>
          <a:p>
            <a:r>
              <a:rPr lang="en-US" sz="800" b="1"/>
              <a:t>punctum</a:t>
            </a:r>
          </a:p>
        </p:txBody>
      </p:sp>
      <p:sp>
        <p:nvSpPr>
          <p:cNvPr id="80921" name="Text Box 27"/>
          <p:cNvSpPr txBox="1">
            <a:spLocks noChangeArrowheads="1"/>
          </p:cNvSpPr>
          <p:nvPr/>
        </p:nvSpPr>
        <p:spPr bwMode="auto">
          <a:xfrm>
            <a:off x="3290888" y="3519488"/>
            <a:ext cx="512762" cy="244475"/>
          </a:xfrm>
          <a:prstGeom prst="rect">
            <a:avLst/>
          </a:prstGeom>
          <a:noFill/>
          <a:ln w="9525">
            <a:noFill/>
            <a:miter lim="800000"/>
            <a:headEnd/>
            <a:tailEnd/>
          </a:ln>
        </p:spPr>
        <p:txBody>
          <a:bodyPr wrap="none" lIns="0" tIns="0" bIns="0">
            <a:spAutoFit/>
          </a:bodyPr>
          <a:lstStyle/>
          <a:p>
            <a:r>
              <a:rPr lang="en-US" sz="800" b="1"/>
              <a:t>Lacrimal</a:t>
            </a:r>
          </a:p>
          <a:p>
            <a:r>
              <a:rPr lang="en-US" sz="800" b="1"/>
              <a:t>canal</a:t>
            </a:r>
          </a:p>
        </p:txBody>
      </p:sp>
      <p:sp>
        <p:nvSpPr>
          <p:cNvPr id="80922" name="Text Box 28"/>
          <p:cNvSpPr txBox="1">
            <a:spLocks noChangeArrowheads="1"/>
          </p:cNvSpPr>
          <p:nvPr/>
        </p:nvSpPr>
        <p:spPr bwMode="auto">
          <a:xfrm>
            <a:off x="3290888" y="3897313"/>
            <a:ext cx="728662" cy="244475"/>
          </a:xfrm>
          <a:prstGeom prst="rect">
            <a:avLst/>
          </a:prstGeom>
          <a:noFill/>
          <a:ln w="9525">
            <a:noFill/>
            <a:miter lim="800000"/>
            <a:headEnd/>
            <a:tailEnd/>
          </a:ln>
        </p:spPr>
        <p:txBody>
          <a:bodyPr wrap="none" lIns="0" tIns="0" bIns="0">
            <a:spAutoFit/>
          </a:bodyPr>
          <a:lstStyle/>
          <a:p>
            <a:r>
              <a:rPr lang="en-US" sz="800" b="1"/>
              <a:t>Nasolacrimal</a:t>
            </a:r>
          </a:p>
          <a:p>
            <a:r>
              <a:rPr lang="en-US" sz="800" b="1"/>
              <a:t>duct</a:t>
            </a:r>
          </a:p>
        </p:txBody>
      </p:sp>
      <p:sp>
        <p:nvSpPr>
          <p:cNvPr id="80923" name="Text Box 29"/>
          <p:cNvSpPr txBox="1">
            <a:spLocks noChangeArrowheads="1"/>
          </p:cNvSpPr>
          <p:nvPr/>
        </p:nvSpPr>
        <p:spPr bwMode="auto">
          <a:xfrm>
            <a:off x="5961063" y="1895475"/>
            <a:ext cx="512762" cy="244475"/>
          </a:xfrm>
          <a:prstGeom prst="rect">
            <a:avLst/>
          </a:prstGeom>
          <a:noFill/>
          <a:ln w="9525">
            <a:noFill/>
            <a:miter lim="800000"/>
            <a:headEnd/>
            <a:tailEnd/>
          </a:ln>
        </p:spPr>
        <p:txBody>
          <a:bodyPr wrap="none" lIns="0" tIns="0" bIns="0">
            <a:spAutoFit/>
          </a:bodyPr>
          <a:lstStyle/>
          <a:p>
            <a:r>
              <a:rPr lang="en-US" sz="800" b="1"/>
              <a:t>Lacrimal</a:t>
            </a:r>
          </a:p>
          <a:p>
            <a:r>
              <a:rPr lang="en-US" sz="800" b="1"/>
              <a:t>gland</a:t>
            </a:r>
          </a:p>
        </p:txBody>
      </p:sp>
      <p:sp>
        <p:nvSpPr>
          <p:cNvPr id="80924" name="Text Box 30"/>
          <p:cNvSpPr txBox="1">
            <a:spLocks noChangeArrowheads="1"/>
          </p:cNvSpPr>
          <p:nvPr/>
        </p:nvSpPr>
        <p:spPr bwMode="auto">
          <a:xfrm>
            <a:off x="5961063" y="2747963"/>
            <a:ext cx="512762" cy="244475"/>
          </a:xfrm>
          <a:prstGeom prst="rect">
            <a:avLst/>
          </a:prstGeom>
          <a:noFill/>
          <a:ln w="9525">
            <a:noFill/>
            <a:miter lim="800000"/>
            <a:headEnd/>
            <a:tailEnd/>
          </a:ln>
        </p:spPr>
        <p:txBody>
          <a:bodyPr wrap="none" lIns="0" tIns="0" bIns="0">
            <a:spAutoFit/>
          </a:bodyPr>
          <a:lstStyle/>
          <a:p>
            <a:r>
              <a:rPr lang="en-US" sz="800" b="1"/>
              <a:t>Lacrimal</a:t>
            </a:r>
          </a:p>
          <a:p>
            <a:r>
              <a:rPr lang="en-US" sz="800" b="1"/>
              <a:t>sac</a:t>
            </a:r>
          </a:p>
        </p:txBody>
      </p:sp>
      <p:sp>
        <p:nvSpPr>
          <p:cNvPr id="80925" name="Text Box 31"/>
          <p:cNvSpPr txBox="1">
            <a:spLocks noChangeArrowheads="1"/>
          </p:cNvSpPr>
          <p:nvPr/>
        </p:nvSpPr>
        <p:spPr bwMode="auto">
          <a:xfrm>
            <a:off x="5961063" y="3795713"/>
            <a:ext cx="477837" cy="488950"/>
          </a:xfrm>
          <a:prstGeom prst="rect">
            <a:avLst/>
          </a:prstGeom>
          <a:noFill/>
          <a:ln w="9525">
            <a:noFill/>
            <a:miter lim="800000"/>
            <a:headEnd/>
            <a:tailEnd/>
          </a:ln>
        </p:spPr>
        <p:txBody>
          <a:bodyPr wrap="none" lIns="0" tIns="0" bIns="0">
            <a:spAutoFit/>
          </a:bodyPr>
          <a:lstStyle/>
          <a:p>
            <a:r>
              <a:rPr lang="en-US" sz="800" b="1"/>
              <a:t>Inferior</a:t>
            </a:r>
          </a:p>
          <a:p>
            <a:r>
              <a:rPr lang="en-US" sz="800" b="1"/>
              <a:t>meatus</a:t>
            </a:r>
          </a:p>
          <a:p>
            <a:r>
              <a:rPr lang="en-US" sz="800" b="1"/>
              <a:t>of nasal</a:t>
            </a:r>
          </a:p>
          <a:p>
            <a:r>
              <a:rPr lang="en-US" sz="800" b="1"/>
              <a:t>cavity</a:t>
            </a:r>
          </a:p>
        </p:txBody>
      </p:sp>
      <p:sp>
        <p:nvSpPr>
          <p:cNvPr id="80926" name="Slide Number Placeholder 4"/>
          <p:cNvSpPr>
            <a:spLocks noGrp="1"/>
          </p:cNvSpPr>
          <p:nvPr>
            <p:ph type="sldNum" sz="quarter" idx="11"/>
          </p:nvPr>
        </p:nvSpPr>
        <p:spPr>
          <a:noFill/>
        </p:spPr>
        <p:txBody>
          <a:bodyPr/>
          <a:lstStyle/>
          <a:p>
            <a:r>
              <a:rPr lang="en-US" smtClean="0">
                <a:latin typeface="Arial" pitchFamily="34" charset="0"/>
              </a:rPr>
              <a:t>16-</a:t>
            </a:r>
            <a:fld id="{531215DB-DC59-458E-9DE9-41BE10E59E4D}" type="slidenum">
              <a:rPr lang="en-US" smtClean="0">
                <a:latin typeface="Arial" pitchFamily="34" charset="0"/>
              </a:rPr>
              <a:pPr/>
              <a:t>77</a:t>
            </a:fld>
            <a:endParaRPr lang="en-US" smtClean="0">
              <a:latin typeface="Arial" pitchFamily="34" charset="0"/>
            </a:endParaRPr>
          </a:p>
        </p:txBody>
      </p:sp>
      <p:sp>
        <p:nvSpPr>
          <p:cNvPr id="80927" name="Rectangle 2"/>
          <p:cNvSpPr>
            <a:spLocks noGrp="1" noChangeArrowheads="1"/>
          </p:cNvSpPr>
          <p:nvPr>
            <p:ph type="title"/>
          </p:nvPr>
        </p:nvSpPr>
        <p:spPr/>
        <p:txBody>
          <a:bodyPr/>
          <a:lstStyle/>
          <a:p>
            <a:pPr eaLnBrk="1" hangingPunct="1"/>
            <a:r>
              <a:rPr lang="en-US" smtClean="0"/>
              <a:t>Lacrimal Apparatus</a:t>
            </a:r>
          </a:p>
        </p:txBody>
      </p:sp>
      <p:sp>
        <p:nvSpPr>
          <p:cNvPr id="80928" name="Rectangle 3"/>
          <p:cNvSpPr>
            <a:spLocks noGrp="1" noChangeArrowheads="1"/>
          </p:cNvSpPr>
          <p:nvPr>
            <p:ph type="body" idx="1"/>
          </p:nvPr>
        </p:nvSpPr>
        <p:spPr>
          <a:xfrm>
            <a:off x="152400" y="5078413"/>
            <a:ext cx="8382000" cy="1779587"/>
          </a:xfrm>
        </p:spPr>
        <p:txBody>
          <a:bodyPr/>
          <a:lstStyle/>
          <a:p>
            <a:pPr eaLnBrk="1" hangingPunct="1">
              <a:lnSpc>
                <a:spcPct val="80000"/>
              </a:lnSpc>
            </a:pPr>
            <a:r>
              <a:rPr lang="en-US" sz="2000" b="0" smtClean="0"/>
              <a:t>tears flow across eyeball help to wash away foreign particles, deliver O</a:t>
            </a:r>
            <a:r>
              <a:rPr lang="en-US" sz="2000" b="0" baseline="-25000" smtClean="0"/>
              <a:t>2</a:t>
            </a:r>
            <a:r>
              <a:rPr lang="en-US" sz="2000" b="0" smtClean="0"/>
              <a:t> and nutrients, and prevent infection with a bactericidal lysozyme</a:t>
            </a:r>
          </a:p>
          <a:p>
            <a:pPr eaLnBrk="1" hangingPunct="1">
              <a:lnSpc>
                <a:spcPct val="80000"/>
              </a:lnSpc>
            </a:pPr>
            <a:endParaRPr lang="en-US" sz="2000" b="0" smtClean="0"/>
          </a:p>
          <a:p>
            <a:pPr eaLnBrk="1" hangingPunct="1">
              <a:lnSpc>
                <a:spcPct val="80000"/>
              </a:lnSpc>
            </a:pPr>
            <a:r>
              <a:rPr lang="en-US" sz="2000" b="0" smtClean="0"/>
              <a:t>tears flow through lacrimal punctum (opening on edge of each eyelid) to the lacrimal sac, then into the nasolacrimal duct emptying into nasal cavity</a:t>
            </a:r>
          </a:p>
        </p:txBody>
      </p:sp>
      <p:sp>
        <p:nvSpPr>
          <p:cNvPr id="80929" name="Text Box 12"/>
          <p:cNvSpPr txBox="1">
            <a:spLocks noChangeArrowheads="1"/>
          </p:cNvSpPr>
          <p:nvPr/>
        </p:nvSpPr>
        <p:spPr bwMode="auto">
          <a:xfrm>
            <a:off x="292100" y="2165350"/>
            <a:ext cx="2206625" cy="427038"/>
          </a:xfrm>
          <a:prstGeom prst="rect">
            <a:avLst/>
          </a:prstGeom>
          <a:noFill/>
          <a:ln w="9525" algn="ctr">
            <a:noFill/>
            <a:miter lim="800000"/>
            <a:headEnd/>
            <a:tailEnd/>
          </a:ln>
        </p:spPr>
        <p:txBody>
          <a:bodyPr>
            <a:spAutoFit/>
          </a:bodyPr>
          <a:lstStyle/>
          <a:p>
            <a:pPr>
              <a:spcBef>
                <a:spcPct val="50000"/>
              </a:spcBef>
            </a:pPr>
            <a:r>
              <a:rPr lang="en-US" sz="2200"/>
              <a:t>Figure 16.23b</a:t>
            </a:r>
          </a:p>
        </p:txBody>
      </p:sp>
      <p:sp>
        <p:nvSpPr>
          <p:cNvPr id="4" name="TextBox 24"/>
          <p:cNvSpPr txBox="1">
            <a:spLocks noChangeArrowheads="1"/>
          </p:cNvSpPr>
          <p:nvPr/>
        </p:nvSpPr>
        <p:spPr bwMode="auto">
          <a:xfrm>
            <a:off x="2311400" y="1176338"/>
            <a:ext cx="4491038" cy="214312"/>
          </a:xfrm>
          <a:prstGeom prst="rect">
            <a:avLst/>
          </a:prstGeom>
          <a:noFill/>
          <a:ln w="9525">
            <a:noFill/>
            <a:miter lim="800000"/>
            <a:headEnd/>
            <a:tailEnd/>
          </a:ln>
        </p:spPr>
        <p:txBody>
          <a:bodyPr>
            <a:spAutoFit/>
          </a:bodyPr>
          <a:lstStyle/>
          <a:p>
            <a:pPr algn="ctr">
              <a:defRPr/>
            </a:pPr>
            <a:r>
              <a:rPr lang="en-US" sz="800" dirty="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
        <p:cNvGrpSpPr/>
        <p:nvPr/>
      </p:nvGrpSpPr>
      <p:grpSpPr>
        <a:xfrm>
          <a:off x="0" y="0"/>
          <a:ext cx="0" cy="0"/>
          <a:chOff x="0" y="0"/>
          <a:chExt cx="0" cy="0"/>
        </a:xfrm>
      </p:grpSpPr>
      <p:sp>
        <p:nvSpPr>
          <p:cNvPr id="81922" name="Slide Number Placeholder 4"/>
          <p:cNvSpPr>
            <a:spLocks noGrp="1"/>
          </p:cNvSpPr>
          <p:nvPr>
            <p:ph type="sldNum" sz="quarter" idx="11"/>
          </p:nvPr>
        </p:nvSpPr>
        <p:spPr>
          <a:noFill/>
        </p:spPr>
        <p:txBody>
          <a:bodyPr/>
          <a:lstStyle/>
          <a:p>
            <a:r>
              <a:rPr lang="en-US" smtClean="0">
                <a:latin typeface="Arial" pitchFamily="34" charset="0"/>
              </a:rPr>
              <a:t>16-</a:t>
            </a:r>
            <a:fld id="{BE599841-C2E9-4FE6-9059-3DCEB3263557}" type="slidenum">
              <a:rPr lang="en-US" smtClean="0">
                <a:latin typeface="Arial" pitchFamily="34" charset="0"/>
              </a:rPr>
              <a:pPr/>
              <a:t>78</a:t>
            </a:fld>
            <a:endParaRPr lang="en-US" smtClean="0">
              <a:latin typeface="Arial" pitchFamily="34" charset="0"/>
            </a:endParaRPr>
          </a:p>
        </p:txBody>
      </p:sp>
      <p:sp>
        <p:nvSpPr>
          <p:cNvPr id="81923" name="Rectangle 2"/>
          <p:cNvSpPr>
            <a:spLocks noGrp="1" noChangeArrowheads="1"/>
          </p:cNvSpPr>
          <p:nvPr>
            <p:ph type="title"/>
          </p:nvPr>
        </p:nvSpPr>
        <p:spPr/>
        <p:txBody>
          <a:bodyPr/>
          <a:lstStyle/>
          <a:p>
            <a:pPr eaLnBrk="1" hangingPunct="1"/>
            <a:r>
              <a:rPr lang="en-US" smtClean="0"/>
              <a:t>Extrinsic Eyes Muscles</a:t>
            </a:r>
          </a:p>
        </p:txBody>
      </p:sp>
      <p:sp>
        <p:nvSpPr>
          <p:cNvPr id="81924" name="Rectangle 3"/>
          <p:cNvSpPr>
            <a:spLocks noGrp="1" noChangeArrowheads="1"/>
          </p:cNvSpPr>
          <p:nvPr>
            <p:ph type="body" idx="1"/>
          </p:nvPr>
        </p:nvSpPr>
        <p:spPr>
          <a:xfrm>
            <a:off x="554038" y="5043488"/>
            <a:ext cx="7994650" cy="1571625"/>
          </a:xfrm>
        </p:spPr>
        <p:txBody>
          <a:bodyPr/>
          <a:lstStyle/>
          <a:p>
            <a:pPr eaLnBrk="1" hangingPunct="1"/>
            <a:r>
              <a:rPr lang="en-US" sz="2400" b="0" smtClean="0"/>
              <a:t>6 muscles attached to exterior surface of eyeball</a:t>
            </a:r>
          </a:p>
          <a:p>
            <a:pPr lvl="1" eaLnBrk="1" hangingPunct="1"/>
            <a:r>
              <a:rPr lang="en-US" sz="2000" b="0" smtClean="0"/>
              <a:t>superior, inferior, lateral, and medial rectus muscles, superior         and inferior oblique muscles</a:t>
            </a:r>
          </a:p>
          <a:p>
            <a:pPr eaLnBrk="1" hangingPunct="1"/>
            <a:r>
              <a:rPr lang="en-US" sz="2400" b="0" smtClean="0"/>
              <a:t>innervated by cranial nerves III, IV and VI</a:t>
            </a:r>
            <a:endParaRPr lang="en-US" sz="2800" b="0" smtClean="0"/>
          </a:p>
        </p:txBody>
      </p:sp>
      <p:sp>
        <p:nvSpPr>
          <p:cNvPr id="81925" name="Text Box 22"/>
          <p:cNvSpPr txBox="1">
            <a:spLocks noChangeArrowheads="1"/>
          </p:cNvSpPr>
          <p:nvPr/>
        </p:nvSpPr>
        <p:spPr bwMode="auto">
          <a:xfrm>
            <a:off x="2051050" y="4446588"/>
            <a:ext cx="2206625" cy="427037"/>
          </a:xfrm>
          <a:prstGeom prst="rect">
            <a:avLst/>
          </a:prstGeom>
          <a:noFill/>
          <a:ln w="9525" algn="ctr">
            <a:noFill/>
            <a:miter lim="800000"/>
            <a:headEnd/>
            <a:tailEnd/>
          </a:ln>
        </p:spPr>
        <p:txBody>
          <a:bodyPr>
            <a:spAutoFit/>
          </a:bodyPr>
          <a:lstStyle/>
          <a:p>
            <a:pPr>
              <a:spcBef>
                <a:spcPct val="50000"/>
              </a:spcBef>
            </a:pPr>
            <a:r>
              <a:rPr lang="en-US" sz="2200"/>
              <a:t>Figure 16.24a</a:t>
            </a:r>
          </a:p>
        </p:txBody>
      </p:sp>
      <p:sp>
        <p:nvSpPr>
          <p:cNvPr id="81926" name="Text Box 23"/>
          <p:cNvSpPr txBox="1">
            <a:spLocks noChangeArrowheads="1"/>
          </p:cNvSpPr>
          <p:nvPr/>
        </p:nvSpPr>
        <p:spPr bwMode="auto">
          <a:xfrm>
            <a:off x="6557963" y="4446588"/>
            <a:ext cx="2206625" cy="427037"/>
          </a:xfrm>
          <a:prstGeom prst="rect">
            <a:avLst/>
          </a:prstGeom>
          <a:noFill/>
          <a:ln w="9525" algn="ctr">
            <a:noFill/>
            <a:miter lim="800000"/>
            <a:headEnd/>
            <a:tailEnd/>
          </a:ln>
        </p:spPr>
        <p:txBody>
          <a:bodyPr>
            <a:spAutoFit/>
          </a:bodyPr>
          <a:lstStyle/>
          <a:p>
            <a:pPr>
              <a:spcBef>
                <a:spcPct val="50000"/>
              </a:spcBef>
            </a:pPr>
            <a:r>
              <a:rPr lang="en-US" sz="2200"/>
              <a:t>Figure 16.24b</a:t>
            </a:r>
          </a:p>
        </p:txBody>
      </p:sp>
      <p:pic>
        <p:nvPicPr>
          <p:cNvPr id="81927" name="Picture 3" descr="sal25693_16_24a"/>
          <p:cNvPicPr>
            <a:picLocks noChangeAspect="1" noChangeArrowheads="1"/>
          </p:cNvPicPr>
          <p:nvPr/>
        </p:nvPicPr>
        <p:blipFill>
          <a:blip r:embed="rId2" cstate="print"/>
          <a:srcRect/>
          <a:stretch>
            <a:fillRect/>
          </a:stretch>
        </p:blipFill>
        <p:spPr bwMode="auto">
          <a:xfrm>
            <a:off x="307975" y="1744663"/>
            <a:ext cx="3200400" cy="2243137"/>
          </a:xfrm>
          <a:prstGeom prst="rect">
            <a:avLst/>
          </a:prstGeom>
          <a:noFill/>
          <a:ln w="9525">
            <a:noFill/>
            <a:miter lim="800000"/>
            <a:headEnd/>
            <a:tailEnd/>
          </a:ln>
        </p:spPr>
      </p:pic>
      <p:sp>
        <p:nvSpPr>
          <p:cNvPr id="81928" name="Rectangle 5"/>
          <p:cNvSpPr>
            <a:spLocks noChangeArrowheads="1"/>
          </p:cNvSpPr>
          <p:nvPr/>
        </p:nvSpPr>
        <p:spPr bwMode="auto">
          <a:xfrm>
            <a:off x="1671638" y="3978275"/>
            <a:ext cx="738187" cy="122238"/>
          </a:xfrm>
          <a:prstGeom prst="rect">
            <a:avLst/>
          </a:prstGeom>
          <a:noFill/>
          <a:ln w="9525">
            <a:noFill/>
            <a:miter lim="800000"/>
            <a:headEnd/>
            <a:tailEnd/>
          </a:ln>
        </p:spPr>
        <p:txBody>
          <a:bodyPr wrap="none" lIns="0" tIns="0" rIns="0" bIns="0">
            <a:spAutoFit/>
          </a:bodyPr>
          <a:lstStyle/>
          <a:p>
            <a:r>
              <a:rPr lang="en-US" sz="800" b="1">
                <a:solidFill>
                  <a:srgbClr val="000000"/>
                </a:solidFill>
              </a:rPr>
              <a:t>(a) Lateral view</a:t>
            </a:r>
            <a:endParaRPr lang="en-US" sz="800" b="1"/>
          </a:p>
        </p:txBody>
      </p:sp>
      <p:sp>
        <p:nvSpPr>
          <p:cNvPr id="81929" name="Rectangle 6"/>
          <p:cNvSpPr>
            <a:spLocks noChangeArrowheads="1"/>
          </p:cNvSpPr>
          <p:nvPr/>
        </p:nvSpPr>
        <p:spPr bwMode="auto">
          <a:xfrm>
            <a:off x="3857625" y="2300288"/>
            <a:ext cx="8096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Superior oblique</a:t>
            </a:r>
            <a:endParaRPr lang="en-US" sz="800" b="1"/>
          </a:p>
        </p:txBody>
      </p:sp>
      <p:sp>
        <p:nvSpPr>
          <p:cNvPr id="81930" name="Rectangle 7"/>
          <p:cNvSpPr>
            <a:spLocks noChangeArrowheads="1"/>
          </p:cNvSpPr>
          <p:nvPr/>
        </p:nvSpPr>
        <p:spPr bwMode="auto">
          <a:xfrm>
            <a:off x="3765550" y="2152650"/>
            <a:ext cx="436563" cy="122238"/>
          </a:xfrm>
          <a:prstGeom prst="rect">
            <a:avLst/>
          </a:prstGeom>
          <a:noFill/>
          <a:ln w="9525">
            <a:noFill/>
            <a:miter lim="800000"/>
            <a:headEnd/>
            <a:tailEnd/>
          </a:ln>
        </p:spPr>
        <p:txBody>
          <a:bodyPr wrap="none" lIns="0" tIns="0" rIns="0" bIns="0">
            <a:spAutoFit/>
          </a:bodyPr>
          <a:lstStyle/>
          <a:p>
            <a:r>
              <a:rPr lang="en-US" sz="800" b="1">
                <a:solidFill>
                  <a:srgbClr val="000000"/>
                </a:solidFill>
              </a:rPr>
              <a:t>Muscles:</a:t>
            </a:r>
            <a:endParaRPr lang="en-US" sz="800" b="1"/>
          </a:p>
        </p:txBody>
      </p:sp>
      <p:sp>
        <p:nvSpPr>
          <p:cNvPr id="81931" name="Rectangle 8"/>
          <p:cNvSpPr>
            <a:spLocks noChangeArrowheads="1"/>
          </p:cNvSpPr>
          <p:nvPr/>
        </p:nvSpPr>
        <p:spPr bwMode="auto">
          <a:xfrm>
            <a:off x="3857625" y="2470150"/>
            <a:ext cx="754063" cy="122238"/>
          </a:xfrm>
          <a:prstGeom prst="rect">
            <a:avLst/>
          </a:prstGeom>
          <a:noFill/>
          <a:ln w="9525">
            <a:noFill/>
            <a:miter lim="800000"/>
            <a:headEnd/>
            <a:tailEnd/>
          </a:ln>
        </p:spPr>
        <p:txBody>
          <a:bodyPr wrap="none" lIns="0" tIns="0" rIns="0" bIns="0">
            <a:spAutoFit/>
          </a:bodyPr>
          <a:lstStyle/>
          <a:p>
            <a:r>
              <a:rPr lang="en-US" sz="800" b="1">
                <a:solidFill>
                  <a:srgbClr val="000000"/>
                </a:solidFill>
              </a:rPr>
              <a:t>Superior rectus</a:t>
            </a:r>
            <a:endParaRPr lang="en-US" sz="800" b="1"/>
          </a:p>
        </p:txBody>
      </p:sp>
      <p:sp>
        <p:nvSpPr>
          <p:cNvPr id="81932" name="Rectangle 9"/>
          <p:cNvSpPr>
            <a:spLocks noChangeArrowheads="1"/>
          </p:cNvSpPr>
          <p:nvPr/>
        </p:nvSpPr>
        <p:spPr bwMode="auto">
          <a:xfrm>
            <a:off x="3857625" y="2921000"/>
            <a:ext cx="6699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Lateral rectus</a:t>
            </a:r>
            <a:endParaRPr lang="en-US" sz="800" b="1"/>
          </a:p>
        </p:txBody>
      </p:sp>
      <p:sp>
        <p:nvSpPr>
          <p:cNvPr id="81933" name="Rectangle 10"/>
          <p:cNvSpPr>
            <a:spLocks noChangeArrowheads="1"/>
          </p:cNvSpPr>
          <p:nvPr/>
        </p:nvSpPr>
        <p:spPr bwMode="auto">
          <a:xfrm>
            <a:off x="3857625" y="2627313"/>
            <a:ext cx="652463" cy="122237"/>
          </a:xfrm>
          <a:prstGeom prst="rect">
            <a:avLst/>
          </a:prstGeom>
          <a:noFill/>
          <a:ln w="9525">
            <a:noFill/>
            <a:miter lim="800000"/>
            <a:headEnd/>
            <a:tailEnd/>
          </a:ln>
        </p:spPr>
        <p:txBody>
          <a:bodyPr wrap="none" lIns="0" tIns="0" rIns="0" bIns="0">
            <a:spAutoFit/>
          </a:bodyPr>
          <a:lstStyle/>
          <a:p>
            <a:r>
              <a:rPr lang="en-US" sz="800" b="1">
                <a:solidFill>
                  <a:srgbClr val="000000"/>
                </a:solidFill>
              </a:rPr>
              <a:t>Medial rectus</a:t>
            </a:r>
            <a:endParaRPr lang="en-US" sz="800" b="1"/>
          </a:p>
        </p:txBody>
      </p:sp>
      <p:sp>
        <p:nvSpPr>
          <p:cNvPr id="81934" name="Rectangle 11"/>
          <p:cNvSpPr>
            <a:spLocks noChangeArrowheads="1"/>
          </p:cNvSpPr>
          <p:nvPr/>
        </p:nvSpPr>
        <p:spPr bwMode="auto">
          <a:xfrm>
            <a:off x="3857625" y="3249613"/>
            <a:ext cx="741363" cy="122237"/>
          </a:xfrm>
          <a:prstGeom prst="rect">
            <a:avLst/>
          </a:prstGeom>
          <a:noFill/>
          <a:ln w="9525">
            <a:noFill/>
            <a:miter lim="800000"/>
            <a:headEnd/>
            <a:tailEnd/>
          </a:ln>
        </p:spPr>
        <p:txBody>
          <a:bodyPr wrap="none" lIns="0" tIns="0" rIns="0" bIns="0">
            <a:spAutoFit/>
          </a:bodyPr>
          <a:lstStyle/>
          <a:p>
            <a:r>
              <a:rPr lang="en-US" sz="800" b="1">
                <a:solidFill>
                  <a:srgbClr val="000000"/>
                </a:solidFill>
              </a:rPr>
              <a:t>Inferior oblique</a:t>
            </a:r>
            <a:endParaRPr lang="en-US" sz="800" b="1"/>
          </a:p>
        </p:txBody>
      </p:sp>
      <p:sp>
        <p:nvSpPr>
          <p:cNvPr id="81935" name="Rectangle 12"/>
          <p:cNvSpPr>
            <a:spLocks noChangeArrowheads="1"/>
          </p:cNvSpPr>
          <p:nvPr/>
        </p:nvSpPr>
        <p:spPr bwMode="auto">
          <a:xfrm>
            <a:off x="3857625" y="3427413"/>
            <a:ext cx="685800" cy="122237"/>
          </a:xfrm>
          <a:prstGeom prst="rect">
            <a:avLst/>
          </a:prstGeom>
          <a:noFill/>
          <a:ln w="9525">
            <a:noFill/>
            <a:miter lim="800000"/>
            <a:headEnd/>
            <a:tailEnd/>
          </a:ln>
        </p:spPr>
        <p:txBody>
          <a:bodyPr wrap="none" lIns="0" tIns="0" rIns="0" bIns="0">
            <a:spAutoFit/>
          </a:bodyPr>
          <a:lstStyle/>
          <a:p>
            <a:r>
              <a:rPr lang="en-US" sz="800" b="1">
                <a:solidFill>
                  <a:srgbClr val="000000"/>
                </a:solidFill>
              </a:rPr>
              <a:t>Inferior rectus</a:t>
            </a:r>
            <a:endParaRPr lang="en-US" sz="800" b="1"/>
          </a:p>
        </p:txBody>
      </p:sp>
      <p:sp>
        <p:nvSpPr>
          <p:cNvPr id="81936" name="Rectangle 13"/>
          <p:cNvSpPr>
            <a:spLocks noChangeArrowheads="1"/>
          </p:cNvSpPr>
          <p:nvPr/>
        </p:nvSpPr>
        <p:spPr bwMode="auto">
          <a:xfrm>
            <a:off x="3857625" y="1854200"/>
            <a:ext cx="4254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Trochlea</a:t>
            </a:r>
            <a:endParaRPr lang="en-US" sz="800" b="1"/>
          </a:p>
        </p:txBody>
      </p:sp>
      <p:sp>
        <p:nvSpPr>
          <p:cNvPr id="81937" name="Rectangle 14"/>
          <p:cNvSpPr>
            <a:spLocks noChangeArrowheads="1"/>
          </p:cNvSpPr>
          <p:nvPr/>
        </p:nvSpPr>
        <p:spPr bwMode="auto">
          <a:xfrm>
            <a:off x="665163" y="2020888"/>
            <a:ext cx="5619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Optic nerve</a:t>
            </a:r>
            <a:endParaRPr lang="en-US" sz="800" b="1"/>
          </a:p>
        </p:txBody>
      </p:sp>
      <p:sp>
        <p:nvSpPr>
          <p:cNvPr id="81938" name="Freeform 15"/>
          <p:cNvSpPr>
            <a:spLocks/>
          </p:cNvSpPr>
          <p:nvPr/>
        </p:nvSpPr>
        <p:spPr bwMode="auto">
          <a:xfrm>
            <a:off x="2443163" y="2881313"/>
            <a:ext cx="1390650" cy="107950"/>
          </a:xfrm>
          <a:custGeom>
            <a:avLst/>
            <a:gdLst>
              <a:gd name="T0" fmla="*/ 2147483647 w 1423"/>
              <a:gd name="T1" fmla="*/ 2147483647 h 112"/>
              <a:gd name="T2" fmla="*/ 2147483647 w 1423"/>
              <a:gd name="T3" fmla="*/ 2147483647 h 112"/>
              <a:gd name="T4" fmla="*/ 0 w 1423"/>
              <a:gd name="T5" fmla="*/ 0 h 112"/>
              <a:gd name="T6" fmla="*/ 0 60000 65536"/>
              <a:gd name="T7" fmla="*/ 0 60000 65536"/>
              <a:gd name="T8" fmla="*/ 0 60000 65536"/>
              <a:gd name="T9" fmla="*/ 0 w 1423"/>
              <a:gd name="T10" fmla="*/ 0 h 112"/>
              <a:gd name="T11" fmla="*/ 1423 w 1423"/>
              <a:gd name="T12" fmla="*/ 112 h 112"/>
            </a:gdLst>
            <a:ahLst/>
            <a:cxnLst>
              <a:cxn ang="T6">
                <a:pos x="T0" y="T1"/>
              </a:cxn>
              <a:cxn ang="T7">
                <a:pos x="T2" y="T3"/>
              </a:cxn>
              <a:cxn ang="T8">
                <a:pos x="T4" y="T5"/>
              </a:cxn>
            </a:cxnLst>
            <a:rect l="T9" t="T10" r="T11" b="T12"/>
            <a:pathLst>
              <a:path w="1423" h="112">
                <a:moveTo>
                  <a:pt x="1423" y="112"/>
                </a:moveTo>
                <a:lnTo>
                  <a:pt x="423" y="112"/>
                </a:lnTo>
                <a:lnTo>
                  <a:pt x="0" y="0"/>
                </a:lnTo>
              </a:path>
            </a:pathLst>
          </a:custGeom>
          <a:noFill/>
          <a:ln w="22225">
            <a:solidFill>
              <a:srgbClr val="FFFFFF"/>
            </a:solidFill>
            <a:round/>
            <a:headEnd/>
            <a:tailEnd/>
          </a:ln>
        </p:spPr>
        <p:txBody>
          <a:bodyPr/>
          <a:lstStyle/>
          <a:p>
            <a:endParaRPr lang="en-US" sz="800">
              <a:latin typeface="Times New Roman" pitchFamily="18" charset="0"/>
            </a:endParaRPr>
          </a:p>
        </p:txBody>
      </p:sp>
      <p:sp>
        <p:nvSpPr>
          <p:cNvPr id="81939" name="Line 16"/>
          <p:cNvSpPr>
            <a:spLocks noChangeShapeType="1"/>
          </p:cNvSpPr>
          <p:nvPr/>
        </p:nvSpPr>
        <p:spPr bwMode="auto">
          <a:xfrm flipH="1">
            <a:off x="2647950" y="3319463"/>
            <a:ext cx="1185863" cy="0"/>
          </a:xfrm>
          <a:prstGeom prst="line">
            <a:avLst/>
          </a:prstGeom>
          <a:noFill/>
          <a:ln w="22225">
            <a:solidFill>
              <a:srgbClr val="FFFFFF"/>
            </a:solidFill>
            <a:round/>
            <a:headEnd/>
            <a:tailEnd/>
          </a:ln>
        </p:spPr>
        <p:txBody>
          <a:bodyPr/>
          <a:lstStyle/>
          <a:p>
            <a:endParaRPr lang="en-US"/>
          </a:p>
        </p:txBody>
      </p:sp>
      <p:sp>
        <p:nvSpPr>
          <p:cNvPr id="81940" name="Line 17"/>
          <p:cNvSpPr>
            <a:spLocks noChangeShapeType="1"/>
          </p:cNvSpPr>
          <p:nvPr/>
        </p:nvSpPr>
        <p:spPr bwMode="auto">
          <a:xfrm flipH="1">
            <a:off x="2443163" y="3497263"/>
            <a:ext cx="1390650" cy="0"/>
          </a:xfrm>
          <a:prstGeom prst="line">
            <a:avLst/>
          </a:prstGeom>
          <a:noFill/>
          <a:ln w="22225">
            <a:solidFill>
              <a:srgbClr val="FFFFFF"/>
            </a:solidFill>
            <a:round/>
            <a:headEnd/>
            <a:tailEnd/>
          </a:ln>
        </p:spPr>
        <p:txBody>
          <a:bodyPr/>
          <a:lstStyle/>
          <a:p>
            <a:endParaRPr lang="en-US"/>
          </a:p>
        </p:txBody>
      </p:sp>
      <p:sp>
        <p:nvSpPr>
          <p:cNvPr id="81941" name="Freeform 18"/>
          <p:cNvSpPr>
            <a:spLocks/>
          </p:cNvSpPr>
          <p:nvPr/>
        </p:nvSpPr>
        <p:spPr bwMode="auto">
          <a:xfrm>
            <a:off x="2976563" y="1925638"/>
            <a:ext cx="857250" cy="222250"/>
          </a:xfrm>
          <a:custGeom>
            <a:avLst/>
            <a:gdLst>
              <a:gd name="T0" fmla="*/ 2147483647 w 877"/>
              <a:gd name="T1" fmla="*/ 0 h 227"/>
              <a:gd name="T2" fmla="*/ 2147483647 w 877"/>
              <a:gd name="T3" fmla="*/ 0 h 227"/>
              <a:gd name="T4" fmla="*/ 0 w 877"/>
              <a:gd name="T5" fmla="*/ 2147483647 h 227"/>
              <a:gd name="T6" fmla="*/ 0 60000 65536"/>
              <a:gd name="T7" fmla="*/ 0 60000 65536"/>
              <a:gd name="T8" fmla="*/ 0 60000 65536"/>
              <a:gd name="T9" fmla="*/ 0 w 877"/>
              <a:gd name="T10" fmla="*/ 0 h 227"/>
              <a:gd name="T11" fmla="*/ 877 w 877"/>
              <a:gd name="T12" fmla="*/ 227 h 227"/>
            </a:gdLst>
            <a:ahLst/>
            <a:cxnLst>
              <a:cxn ang="T6">
                <a:pos x="T0" y="T1"/>
              </a:cxn>
              <a:cxn ang="T7">
                <a:pos x="T2" y="T3"/>
              </a:cxn>
              <a:cxn ang="T8">
                <a:pos x="T4" y="T5"/>
              </a:cxn>
            </a:cxnLst>
            <a:rect l="T9" t="T10" r="T11" b="T12"/>
            <a:pathLst>
              <a:path w="877" h="227">
                <a:moveTo>
                  <a:pt x="877" y="0"/>
                </a:moveTo>
                <a:lnTo>
                  <a:pt x="325" y="0"/>
                </a:lnTo>
                <a:lnTo>
                  <a:pt x="0" y="227"/>
                </a:lnTo>
              </a:path>
            </a:pathLst>
          </a:custGeom>
          <a:noFill/>
          <a:ln w="22225">
            <a:solidFill>
              <a:srgbClr val="FFFFFF"/>
            </a:solidFill>
            <a:round/>
            <a:headEnd/>
            <a:tailEnd/>
          </a:ln>
        </p:spPr>
        <p:txBody>
          <a:bodyPr/>
          <a:lstStyle/>
          <a:p>
            <a:endParaRPr lang="en-US" sz="800">
              <a:latin typeface="Times New Roman" pitchFamily="18" charset="0"/>
            </a:endParaRPr>
          </a:p>
        </p:txBody>
      </p:sp>
      <p:sp>
        <p:nvSpPr>
          <p:cNvPr id="81942" name="Line 19"/>
          <p:cNvSpPr>
            <a:spLocks noChangeShapeType="1"/>
          </p:cNvSpPr>
          <p:nvPr/>
        </p:nvSpPr>
        <p:spPr bwMode="auto">
          <a:xfrm>
            <a:off x="1906588" y="2695575"/>
            <a:ext cx="1927225" cy="0"/>
          </a:xfrm>
          <a:prstGeom prst="line">
            <a:avLst/>
          </a:prstGeom>
          <a:noFill/>
          <a:ln w="22225">
            <a:solidFill>
              <a:srgbClr val="FFFFFF"/>
            </a:solidFill>
            <a:round/>
            <a:headEnd/>
            <a:tailEnd/>
          </a:ln>
        </p:spPr>
        <p:txBody>
          <a:bodyPr/>
          <a:lstStyle/>
          <a:p>
            <a:endParaRPr lang="en-US"/>
          </a:p>
        </p:txBody>
      </p:sp>
      <p:sp>
        <p:nvSpPr>
          <p:cNvPr id="81943" name="Freeform 20"/>
          <p:cNvSpPr>
            <a:spLocks/>
          </p:cNvSpPr>
          <p:nvPr/>
        </p:nvSpPr>
        <p:spPr bwMode="auto">
          <a:xfrm>
            <a:off x="2500313" y="2174875"/>
            <a:ext cx="1333500" cy="200025"/>
          </a:xfrm>
          <a:custGeom>
            <a:avLst/>
            <a:gdLst>
              <a:gd name="T0" fmla="*/ 0 w 1364"/>
              <a:gd name="T1" fmla="*/ 0 h 204"/>
              <a:gd name="T2" fmla="*/ 2147483647 w 1364"/>
              <a:gd name="T3" fmla="*/ 2147483647 h 204"/>
              <a:gd name="T4" fmla="*/ 2147483647 w 1364"/>
              <a:gd name="T5" fmla="*/ 2147483647 h 204"/>
              <a:gd name="T6" fmla="*/ 0 60000 65536"/>
              <a:gd name="T7" fmla="*/ 0 60000 65536"/>
              <a:gd name="T8" fmla="*/ 0 60000 65536"/>
              <a:gd name="T9" fmla="*/ 0 w 1364"/>
              <a:gd name="T10" fmla="*/ 0 h 204"/>
              <a:gd name="T11" fmla="*/ 1364 w 1364"/>
              <a:gd name="T12" fmla="*/ 204 h 204"/>
            </a:gdLst>
            <a:ahLst/>
            <a:cxnLst>
              <a:cxn ang="T6">
                <a:pos x="T0" y="T1"/>
              </a:cxn>
              <a:cxn ang="T7">
                <a:pos x="T2" y="T3"/>
              </a:cxn>
              <a:cxn ang="T8">
                <a:pos x="T4" y="T5"/>
              </a:cxn>
            </a:cxnLst>
            <a:rect l="T9" t="T10" r="T11" b="T12"/>
            <a:pathLst>
              <a:path w="1364" h="204">
                <a:moveTo>
                  <a:pt x="0" y="0"/>
                </a:moveTo>
                <a:lnTo>
                  <a:pt x="401" y="204"/>
                </a:lnTo>
                <a:lnTo>
                  <a:pt x="1364" y="204"/>
                </a:lnTo>
              </a:path>
            </a:pathLst>
          </a:custGeom>
          <a:noFill/>
          <a:ln w="22225">
            <a:solidFill>
              <a:srgbClr val="FFFFFF"/>
            </a:solidFill>
            <a:round/>
            <a:headEnd/>
            <a:tailEnd/>
          </a:ln>
        </p:spPr>
        <p:txBody>
          <a:bodyPr/>
          <a:lstStyle/>
          <a:p>
            <a:endParaRPr lang="en-US" sz="800">
              <a:latin typeface="Times New Roman" pitchFamily="18" charset="0"/>
            </a:endParaRPr>
          </a:p>
        </p:txBody>
      </p:sp>
      <p:sp>
        <p:nvSpPr>
          <p:cNvPr id="81944" name="Freeform 21"/>
          <p:cNvSpPr>
            <a:spLocks/>
          </p:cNvSpPr>
          <p:nvPr/>
        </p:nvSpPr>
        <p:spPr bwMode="auto">
          <a:xfrm>
            <a:off x="2555875" y="2311400"/>
            <a:ext cx="1277938" cy="230188"/>
          </a:xfrm>
          <a:custGeom>
            <a:avLst/>
            <a:gdLst>
              <a:gd name="T0" fmla="*/ 0 w 1308"/>
              <a:gd name="T1" fmla="*/ 0 h 235"/>
              <a:gd name="T2" fmla="*/ 2147483647 w 1308"/>
              <a:gd name="T3" fmla="*/ 2147483647 h 235"/>
              <a:gd name="T4" fmla="*/ 2147483647 w 1308"/>
              <a:gd name="T5" fmla="*/ 2147483647 h 235"/>
              <a:gd name="T6" fmla="*/ 0 60000 65536"/>
              <a:gd name="T7" fmla="*/ 0 60000 65536"/>
              <a:gd name="T8" fmla="*/ 0 60000 65536"/>
              <a:gd name="T9" fmla="*/ 0 w 1308"/>
              <a:gd name="T10" fmla="*/ 0 h 235"/>
              <a:gd name="T11" fmla="*/ 1308 w 1308"/>
              <a:gd name="T12" fmla="*/ 235 h 235"/>
            </a:gdLst>
            <a:ahLst/>
            <a:cxnLst>
              <a:cxn ang="T6">
                <a:pos x="T0" y="T1"/>
              </a:cxn>
              <a:cxn ang="T7">
                <a:pos x="T2" y="T3"/>
              </a:cxn>
              <a:cxn ang="T8">
                <a:pos x="T4" y="T5"/>
              </a:cxn>
            </a:cxnLst>
            <a:rect l="T9" t="T10" r="T11" b="T12"/>
            <a:pathLst>
              <a:path w="1308" h="235">
                <a:moveTo>
                  <a:pt x="0" y="0"/>
                </a:moveTo>
                <a:lnTo>
                  <a:pt x="300" y="235"/>
                </a:lnTo>
                <a:lnTo>
                  <a:pt x="1308" y="235"/>
                </a:lnTo>
              </a:path>
            </a:pathLst>
          </a:custGeom>
          <a:noFill/>
          <a:ln w="22225">
            <a:solidFill>
              <a:srgbClr val="FFFFFF"/>
            </a:solidFill>
            <a:round/>
            <a:headEnd/>
            <a:tailEnd/>
          </a:ln>
        </p:spPr>
        <p:txBody>
          <a:bodyPr/>
          <a:lstStyle/>
          <a:p>
            <a:endParaRPr lang="en-US" sz="800">
              <a:latin typeface="Times New Roman" pitchFamily="18" charset="0"/>
            </a:endParaRPr>
          </a:p>
        </p:txBody>
      </p:sp>
      <p:sp>
        <p:nvSpPr>
          <p:cNvPr id="81945" name="Freeform 22"/>
          <p:cNvSpPr>
            <a:spLocks/>
          </p:cNvSpPr>
          <p:nvPr/>
        </p:nvSpPr>
        <p:spPr bwMode="auto">
          <a:xfrm>
            <a:off x="2439988" y="2878138"/>
            <a:ext cx="1387475" cy="106362"/>
          </a:xfrm>
          <a:custGeom>
            <a:avLst/>
            <a:gdLst>
              <a:gd name="T0" fmla="*/ 2147483647 w 1421"/>
              <a:gd name="T1" fmla="*/ 2147483647 h 109"/>
              <a:gd name="T2" fmla="*/ 2147483647 w 1421"/>
              <a:gd name="T3" fmla="*/ 2147483647 h 109"/>
              <a:gd name="T4" fmla="*/ 0 w 1421"/>
              <a:gd name="T5" fmla="*/ 0 h 109"/>
              <a:gd name="T6" fmla="*/ 0 60000 65536"/>
              <a:gd name="T7" fmla="*/ 0 60000 65536"/>
              <a:gd name="T8" fmla="*/ 0 60000 65536"/>
              <a:gd name="T9" fmla="*/ 0 w 1421"/>
              <a:gd name="T10" fmla="*/ 0 h 109"/>
              <a:gd name="T11" fmla="*/ 1421 w 1421"/>
              <a:gd name="T12" fmla="*/ 109 h 109"/>
            </a:gdLst>
            <a:ahLst/>
            <a:cxnLst>
              <a:cxn ang="T6">
                <a:pos x="T0" y="T1"/>
              </a:cxn>
              <a:cxn ang="T7">
                <a:pos x="T2" y="T3"/>
              </a:cxn>
              <a:cxn ang="T8">
                <a:pos x="T4" y="T5"/>
              </a:cxn>
            </a:cxnLst>
            <a:rect l="T9" t="T10" r="T11" b="T12"/>
            <a:pathLst>
              <a:path w="1421" h="109">
                <a:moveTo>
                  <a:pt x="1421" y="109"/>
                </a:moveTo>
                <a:lnTo>
                  <a:pt x="420" y="109"/>
                </a:lnTo>
                <a:lnTo>
                  <a:pt x="0" y="0"/>
                </a:lnTo>
              </a:path>
            </a:pathLst>
          </a:custGeom>
          <a:noFill/>
          <a:ln w="12700">
            <a:solidFill>
              <a:srgbClr val="000000"/>
            </a:solidFill>
            <a:round/>
            <a:headEnd/>
            <a:tailEnd/>
          </a:ln>
        </p:spPr>
        <p:txBody>
          <a:bodyPr/>
          <a:lstStyle/>
          <a:p>
            <a:endParaRPr lang="en-US" sz="800">
              <a:latin typeface="Times New Roman" pitchFamily="18" charset="0"/>
            </a:endParaRPr>
          </a:p>
        </p:txBody>
      </p:sp>
      <p:sp>
        <p:nvSpPr>
          <p:cNvPr id="81946" name="Line 23"/>
          <p:cNvSpPr>
            <a:spLocks noChangeShapeType="1"/>
          </p:cNvSpPr>
          <p:nvPr/>
        </p:nvSpPr>
        <p:spPr bwMode="auto">
          <a:xfrm flipH="1">
            <a:off x="2644775" y="3313113"/>
            <a:ext cx="1182688" cy="1587"/>
          </a:xfrm>
          <a:prstGeom prst="line">
            <a:avLst/>
          </a:prstGeom>
          <a:noFill/>
          <a:ln w="12700">
            <a:solidFill>
              <a:srgbClr val="000000"/>
            </a:solidFill>
            <a:round/>
            <a:headEnd/>
            <a:tailEnd/>
          </a:ln>
        </p:spPr>
        <p:txBody>
          <a:bodyPr/>
          <a:lstStyle/>
          <a:p>
            <a:endParaRPr lang="en-US"/>
          </a:p>
        </p:txBody>
      </p:sp>
      <p:sp>
        <p:nvSpPr>
          <p:cNvPr id="81947" name="Line 24"/>
          <p:cNvSpPr>
            <a:spLocks noChangeShapeType="1"/>
          </p:cNvSpPr>
          <p:nvPr/>
        </p:nvSpPr>
        <p:spPr bwMode="auto">
          <a:xfrm flipH="1">
            <a:off x="2439988" y="3490913"/>
            <a:ext cx="1387475" cy="1587"/>
          </a:xfrm>
          <a:prstGeom prst="line">
            <a:avLst/>
          </a:prstGeom>
          <a:noFill/>
          <a:ln w="12700">
            <a:solidFill>
              <a:srgbClr val="000000"/>
            </a:solidFill>
            <a:round/>
            <a:headEnd/>
            <a:tailEnd/>
          </a:ln>
        </p:spPr>
        <p:txBody>
          <a:bodyPr/>
          <a:lstStyle/>
          <a:p>
            <a:endParaRPr lang="en-US"/>
          </a:p>
        </p:txBody>
      </p:sp>
      <p:sp>
        <p:nvSpPr>
          <p:cNvPr id="81948" name="Freeform 25"/>
          <p:cNvSpPr>
            <a:spLocks/>
          </p:cNvSpPr>
          <p:nvPr/>
        </p:nvSpPr>
        <p:spPr bwMode="auto">
          <a:xfrm>
            <a:off x="2971800" y="1920875"/>
            <a:ext cx="855663" cy="220663"/>
          </a:xfrm>
          <a:custGeom>
            <a:avLst/>
            <a:gdLst>
              <a:gd name="T0" fmla="*/ 2147483647 w 877"/>
              <a:gd name="T1" fmla="*/ 0 h 227"/>
              <a:gd name="T2" fmla="*/ 2147483647 w 877"/>
              <a:gd name="T3" fmla="*/ 0 h 227"/>
              <a:gd name="T4" fmla="*/ 0 w 877"/>
              <a:gd name="T5" fmla="*/ 2147483647 h 227"/>
              <a:gd name="T6" fmla="*/ 0 60000 65536"/>
              <a:gd name="T7" fmla="*/ 0 60000 65536"/>
              <a:gd name="T8" fmla="*/ 0 60000 65536"/>
              <a:gd name="T9" fmla="*/ 0 w 877"/>
              <a:gd name="T10" fmla="*/ 0 h 227"/>
              <a:gd name="T11" fmla="*/ 877 w 877"/>
              <a:gd name="T12" fmla="*/ 227 h 227"/>
            </a:gdLst>
            <a:ahLst/>
            <a:cxnLst>
              <a:cxn ang="T6">
                <a:pos x="T0" y="T1"/>
              </a:cxn>
              <a:cxn ang="T7">
                <a:pos x="T2" y="T3"/>
              </a:cxn>
              <a:cxn ang="T8">
                <a:pos x="T4" y="T5"/>
              </a:cxn>
            </a:cxnLst>
            <a:rect l="T9" t="T10" r="T11" b="T12"/>
            <a:pathLst>
              <a:path w="877" h="227">
                <a:moveTo>
                  <a:pt x="877" y="0"/>
                </a:moveTo>
                <a:lnTo>
                  <a:pt x="328" y="0"/>
                </a:lnTo>
                <a:lnTo>
                  <a:pt x="0" y="227"/>
                </a:lnTo>
              </a:path>
            </a:pathLst>
          </a:custGeom>
          <a:noFill/>
          <a:ln w="12700">
            <a:solidFill>
              <a:srgbClr val="000000"/>
            </a:solidFill>
            <a:round/>
            <a:headEnd/>
            <a:tailEnd/>
          </a:ln>
        </p:spPr>
        <p:txBody>
          <a:bodyPr/>
          <a:lstStyle/>
          <a:p>
            <a:endParaRPr lang="en-US" sz="800">
              <a:latin typeface="Times New Roman" pitchFamily="18" charset="0"/>
            </a:endParaRPr>
          </a:p>
        </p:txBody>
      </p:sp>
      <p:sp>
        <p:nvSpPr>
          <p:cNvPr id="81949" name="Freeform 26"/>
          <p:cNvSpPr>
            <a:spLocks/>
          </p:cNvSpPr>
          <p:nvPr/>
        </p:nvSpPr>
        <p:spPr bwMode="auto">
          <a:xfrm>
            <a:off x="1300163" y="2098675"/>
            <a:ext cx="385762" cy="700088"/>
          </a:xfrm>
          <a:custGeom>
            <a:avLst/>
            <a:gdLst>
              <a:gd name="T0" fmla="*/ 0 w 395"/>
              <a:gd name="T1" fmla="*/ 0 h 717"/>
              <a:gd name="T2" fmla="*/ 2147483647 w 395"/>
              <a:gd name="T3" fmla="*/ 0 h 717"/>
              <a:gd name="T4" fmla="*/ 2147483647 w 395"/>
              <a:gd name="T5" fmla="*/ 2147483647 h 717"/>
              <a:gd name="T6" fmla="*/ 0 60000 65536"/>
              <a:gd name="T7" fmla="*/ 0 60000 65536"/>
              <a:gd name="T8" fmla="*/ 0 60000 65536"/>
              <a:gd name="T9" fmla="*/ 0 w 395"/>
              <a:gd name="T10" fmla="*/ 0 h 717"/>
              <a:gd name="T11" fmla="*/ 395 w 395"/>
              <a:gd name="T12" fmla="*/ 717 h 717"/>
            </a:gdLst>
            <a:ahLst/>
            <a:cxnLst>
              <a:cxn ang="T6">
                <a:pos x="T0" y="T1"/>
              </a:cxn>
              <a:cxn ang="T7">
                <a:pos x="T2" y="T3"/>
              </a:cxn>
              <a:cxn ang="T8">
                <a:pos x="T4" y="T5"/>
              </a:cxn>
            </a:cxnLst>
            <a:rect l="T9" t="T10" r="T11" b="T12"/>
            <a:pathLst>
              <a:path w="395" h="717">
                <a:moveTo>
                  <a:pt x="0" y="0"/>
                </a:moveTo>
                <a:lnTo>
                  <a:pt x="182" y="0"/>
                </a:lnTo>
                <a:lnTo>
                  <a:pt x="395" y="717"/>
                </a:lnTo>
              </a:path>
            </a:pathLst>
          </a:custGeom>
          <a:noFill/>
          <a:ln w="22225">
            <a:solidFill>
              <a:srgbClr val="FFFFFF"/>
            </a:solidFill>
            <a:round/>
            <a:headEnd/>
            <a:tailEnd/>
          </a:ln>
        </p:spPr>
        <p:txBody>
          <a:bodyPr/>
          <a:lstStyle/>
          <a:p>
            <a:endParaRPr lang="en-US" sz="800">
              <a:latin typeface="Times New Roman" pitchFamily="18" charset="0"/>
            </a:endParaRPr>
          </a:p>
        </p:txBody>
      </p:sp>
      <p:sp>
        <p:nvSpPr>
          <p:cNvPr id="81950" name="Freeform 27"/>
          <p:cNvSpPr>
            <a:spLocks/>
          </p:cNvSpPr>
          <p:nvPr/>
        </p:nvSpPr>
        <p:spPr bwMode="auto">
          <a:xfrm>
            <a:off x="1296988" y="2095500"/>
            <a:ext cx="385762" cy="698500"/>
          </a:xfrm>
          <a:custGeom>
            <a:avLst/>
            <a:gdLst>
              <a:gd name="T0" fmla="*/ 0 w 395"/>
              <a:gd name="T1" fmla="*/ 0 h 715"/>
              <a:gd name="T2" fmla="*/ 2147483647 w 395"/>
              <a:gd name="T3" fmla="*/ 0 h 715"/>
              <a:gd name="T4" fmla="*/ 2147483647 w 395"/>
              <a:gd name="T5" fmla="*/ 2147483647 h 715"/>
              <a:gd name="T6" fmla="*/ 0 60000 65536"/>
              <a:gd name="T7" fmla="*/ 0 60000 65536"/>
              <a:gd name="T8" fmla="*/ 0 60000 65536"/>
              <a:gd name="T9" fmla="*/ 0 w 395"/>
              <a:gd name="T10" fmla="*/ 0 h 715"/>
              <a:gd name="T11" fmla="*/ 395 w 395"/>
              <a:gd name="T12" fmla="*/ 715 h 715"/>
            </a:gdLst>
            <a:ahLst/>
            <a:cxnLst>
              <a:cxn ang="T6">
                <a:pos x="T0" y="T1"/>
              </a:cxn>
              <a:cxn ang="T7">
                <a:pos x="T2" y="T3"/>
              </a:cxn>
              <a:cxn ang="T8">
                <a:pos x="T4" y="T5"/>
              </a:cxn>
            </a:cxnLst>
            <a:rect l="T9" t="T10" r="T11" b="T12"/>
            <a:pathLst>
              <a:path w="395" h="715">
                <a:moveTo>
                  <a:pt x="0" y="0"/>
                </a:moveTo>
                <a:lnTo>
                  <a:pt x="182" y="0"/>
                </a:lnTo>
                <a:lnTo>
                  <a:pt x="395" y="715"/>
                </a:lnTo>
              </a:path>
            </a:pathLst>
          </a:custGeom>
          <a:noFill/>
          <a:ln w="12700">
            <a:solidFill>
              <a:srgbClr val="000000"/>
            </a:solidFill>
            <a:round/>
            <a:headEnd/>
            <a:tailEnd/>
          </a:ln>
        </p:spPr>
        <p:txBody>
          <a:bodyPr/>
          <a:lstStyle/>
          <a:p>
            <a:endParaRPr lang="en-US" sz="800">
              <a:latin typeface="Times New Roman" pitchFamily="18" charset="0"/>
            </a:endParaRPr>
          </a:p>
        </p:txBody>
      </p:sp>
      <p:sp>
        <p:nvSpPr>
          <p:cNvPr id="81951" name="Line 28"/>
          <p:cNvSpPr>
            <a:spLocks noChangeShapeType="1"/>
          </p:cNvSpPr>
          <p:nvPr/>
        </p:nvSpPr>
        <p:spPr bwMode="auto">
          <a:xfrm>
            <a:off x="1901825" y="2689225"/>
            <a:ext cx="1925638" cy="1588"/>
          </a:xfrm>
          <a:prstGeom prst="line">
            <a:avLst/>
          </a:prstGeom>
          <a:noFill/>
          <a:ln w="12700">
            <a:solidFill>
              <a:srgbClr val="000000"/>
            </a:solidFill>
            <a:round/>
            <a:headEnd/>
            <a:tailEnd/>
          </a:ln>
        </p:spPr>
        <p:txBody>
          <a:bodyPr/>
          <a:lstStyle/>
          <a:p>
            <a:endParaRPr lang="en-US"/>
          </a:p>
        </p:txBody>
      </p:sp>
      <p:sp>
        <p:nvSpPr>
          <p:cNvPr id="81952" name="Freeform 29"/>
          <p:cNvSpPr>
            <a:spLocks/>
          </p:cNvSpPr>
          <p:nvPr/>
        </p:nvSpPr>
        <p:spPr bwMode="auto">
          <a:xfrm>
            <a:off x="2495550" y="2170113"/>
            <a:ext cx="1331913" cy="200025"/>
          </a:xfrm>
          <a:custGeom>
            <a:avLst/>
            <a:gdLst>
              <a:gd name="T0" fmla="*/ 0 w 1365"/>
              <a:gd name="T1" fmla="*/ 0 h 205"/>
              <a:gd name="T2" fmla="*/ 2147483647 w 1365"/>
              <a:gd name="T3" fmla="*/ 2147483647 h 205"/>
              <a:gd name="T4" fmla="*/ 2147483647 w 1365"/>
              <a:gd name="T5" fmla="*/ 2147483647 h 205"/>
              <a:gd name="T6" fmla="*/ 0 60000 65536"/>
              <a:gd name="T7" fmla="*/ 0 60000 65536"/>
              <a:gd name="T8" fmla="*/ 0 60000 65536"/>
              <a:gd name="T9" fmla="*/ 0 w 1365"/>
              <a:gd name="T10" fmla="*/ 0 h 205"/>
              <a:gd name="T11" fmla="*/ 1365 w 1365"/>
              <a:gd name="T12" fmla="*/ 205 h 205"/>
            </a:gdLst>
            <a:ahLst/>
            <a:cxnLst>
              <a:cxn ang="T6">
                <a:pos x="T0" y="T1"/>
              </a:cxn>
              <a:cxn ang="T7">
                <a:pos x="T2" y="T3"/>
              </a:cxn>
              <a:cxn ang="T8">
                <a:pos x="T4" y="T5"/>
              </a:cxn>
            </a:cxnLst>
            <a:rect l="T9" t="T10" r="T11" b="T12"/>
            <a:pathLst>
              <a:path w="1365" h="205">
                <a:moveTo>
                  <a:pt x="0" y="0"/>
                </a:moveTo>
                <a:lnTo>
                  <a:pt x="404" y="205"/>
                </a:lnTo>
                <a:lnTo>
                  <a:pt x="1365" y="205"/>
                </a:lnTo>
              </a:path>
            </a:pathLst>
          </a:custGeom>
          <a:noFill/>
          <a:ln w="12700">
            <a:solidFill>
              <a:srgbClr val="000000"/>
            </a:solidFill>
            <a:round/>
            <a:headEnd/>
            <a:tailEnd/>
          </a:ln>
        </p:spPr>
        <p:txBody>
          <a:bodyPr/>
          <a:lstStyle/>
          <a:p>
            <a:endParaRPr lang="en-US" sz="800">
              <a:latin typeface="Times New Roman" pitchFamily="18" charset="0"/>
            </a:endParaRPr>
          </a:p>
        </p:txBody>
      </p:sp>
      <p:sp>
        <p:nvSpPr>
          <p:cNvPr id="81953" name="Freeform 30"/>
          <p:cNvSpPr>
            <a:spLocks/>
          </p:cNvSpPr>
          <p:nvPr/>
        </p:nvSpPr>
        <p:spPr bwMode="auto">
          <a:xfrm>
            <a:off x="2549525" y="2306638"/>
            <a:ext cx="1277938" cy="228600"/>
          </a:xfrm>
          <a:custGeom>
            <a:avLst/>
            <a:gdLst>
              <a:gd name="T0" fmla="*/ 0 w 1309"/>
              <a:gd name="T1" fmla="*/ 0 h 235"/>
              <a:gd name="T2" fmla="*/ 2147483647 w 1309"/>
              <a:gd name="T3" fmla="*/ 2147483647 h 235"/>
              <a:gd name="T4" fmla="*/ 2147483647 w 1309"/>
              <a:gd name="T5" fmla="*/ 2147483647 h 235"/>
              <a:gd name="T6" fmla="*/ 0 60000 65536"/>
              <a:gd name="T7" fmla="*/ 0 60000 65536"/>
              <a:gd name="T8" fmla="*/ 0 60000 65536"/>
              <a:gd name="T9" fmla="*/ 0 w 1309"/>
              <a:gd name="T10" fmla="*/ 0 h 235"/>
              <a:gd name="T11" fmla="*/ 1309 w 1309"/>
              <a:gd name="T12" fmla="*/ 235 h 235"/>
            </a:gdLst>
            <a:ahLst/>
            <a:cxnLst>
              <a:cxn ang="T6">
                <a:pos x="T0" y="T1"/>
              </a:cxn>
              <a:cxn ang="T7">
                <a:pos x="T2" y="T3"/>
              </a:cxn>
              <a:cxn ang="T8">
                <a:pos x="T4" y="T5"/>
              </a:cxn>
            </a:cxnLst>
            <a:rect l="T9" t="T10" r="T11" b="T12"/>
            <a:pathLst>
              <a:path w="1309" h="235">
                <a:moveTo>
                  <a:pt x="0" y="0"/>
                </a:moveTo>
                <a:lnTo>
                  <a:pt x="303" y="235"/>
                </a:lnTo>
                <a:lnTo>
                  <a:pt x="1309" y="235"/>
                </a:lnTo>
              </a:path>
            </a:pathLst>
          </a:custGeom>
          <a:noFill/>
          <a:ln w="12700">
            <a:solidFill>
              <a:srgbClr val="000000"/>
            </a:solidFill>
            <a:round/>
            <a:headEnd/>
            <a:tailEnd/>
          </a:ln>
        </p:spPr>
        <p:txBody>
          <a:bodyPr/>
          <a:lstStyle/>
          <a:p>
            <a:endParaRPr lang="en-US" sz="800">
              <a:latin typeface="Times New Roman" pitchFamily="18" charset="0"/>
            </a:endParaRPr>
          </a:p>
        </p:txBody>
      </p:sp>
      <p:pic>
        <p:nvPicPr>
          <p:cNvPr id="81954" name="Picture 3" descr="sal25693_16_24b"/>
          <p:cNvPicPr>
            <a:picLocks noChangeAspect="1" noChangeArrowheads="1"/>
          </p:cNvPicPr>
          <p:nvPr/>
        </p:nvPicPr>
        <p:blipFill>
          <a:blip r:embed="rId3" cstate="print"/>
          <a:srcRect/>
          <a:stretch>
            <a:fillRect/>
          </a:stretch>
        </p:blipFill>
        <p:spPr bwMode="auto">
          <a:xfrm>
            <a:off x="6173788" y="1614488"/>
            <a:ext cx="1643062" cy="2563812"/>
          </a:xfrm>
          <a:prstGeom prst="rect">
            <a:avLst/>
          </a:prstGeom>
          <a:noFill/>
          <a:ln w="9525">
            <a:noFill/>
            <a:miter lim="800000"/>
            <a:headEnd/>
            <a:tailEnd/>
          </a:ln>
        </p:spPr>
      </p:pic>
      <p:sp>
        <p:nvSpPr>
          <p:cNvPr id="81955" name="Rectangle 5"/>
          <p:cNvSpPr>
            <a:spLocks noChangeArrowheads="1"/>
          </p:cNvSpPr>
          <p:nvPr/>
        </p:nvSpPr>
        <p:spPr bwMode="auto">
          <a:xfrm>
            <a:off x="6378575" y="4078288"/>
            <a:ext cx="827088" cy="122237"/>
          </a:xfrm>
          <a:prstGeom prst="rect">
            <a:avLst/>
          </a:prstGeom>
          <a:noFill/>
          <a:ln w="9525">
            <a:noFill/>
            <a:miter lim="800000"/>
            <a:headEnd/>
            <a:tailEnd/>
          </a:ln>
        </p:spPr>
        <p:txBody>
          <a:bodyPr wrap="none" lIns="0" tIns="0" rIns="0" bIns="0">
            <a:spAutoFit/>
          </a:bodyPr>
          <a:lstStyle/>
          <a:p>
            <a:r>
              <a:rPr lang="en-US" sz="800" b="1">
                <a:solidFill>
                  <a:srgbClr val="000000"/>
                </a:solidFill>
              </a:rPr>
              <a:t>(b) Superior view</a:t>
            </a:r>
            <a:endParaRPr lang="en-US" sz="800" b="1"/>
          </a:p>
        </p:txBody>
      </p:sp>
      <p:sp>
        <p:nvSpPr>
          <p:cNvPr id="81956" name="Rectangle 6"/>
          <p:cNvSpPr>
            <a:spLocks noChangeArrowheads="1"/>
          </p:cNvSpPr>
          <p:nvPr/>
        </p:nvSpPr>
        <p:spPr bwMode="auto">
          <a:xfrm>
            <a:off x="5283200" y="2230438"/>
            <a:ext cx="436563" cy="122237"/>
          </a:xfrm>
          <a:prstGeom prst="rect">
            <a:avLst/>
          </a:prstGeom>
          <a:noFill/>
          <a:ln w="9525">
            <a:noFill/>
            <a:miter lim="800000"/>
            <a:headEnd/>
            <a:tailEnd/>
          </a:ln>
        </p:spPr>
        <p:txBody>
          <a:bodyPr wrap="none" lIns="0" tIns="0" rIns="0" bIns="0">
            <a:spAutoFit/>
          </a:bodyPr>
          <a:lstStyle/>
          <a:p>
            <a:r>
              <a:rPr lang="en-US" sz="800" b="1">
                <a:solidFill>
                  <a:srgbClr val="000000"/>
                </a:solidFill>
              </a:rPr>
              <a:t>Muscles:</a:t>
            </a:r>
            <a:endParaRPr lang="en-US" sz="800" b="1"/>
          </a:p>
        </p:txBody>
      </p:sp>
      <p:sp>
        <p:nvSpPr>
          <p:cNvPr id="81957" name="Rectangle 7"/>
          <p:cNvSpPr>
            <a:spLocks noChangeArrowheads="1"/>
          </p:cNvSpPr>
          <p:nvPr/>
        </p:nvSpPr>
        <p:spPr bwMode="auto">
          <a:xfrm>
            <a:off x="5197475" y="2586038"/>
            <a:ext cx="652463" cy="122237"/>
          </a:xfrm>
          <a:prstGeom prst="rect">
            <a:avLst/>
          </a:prstGeom>
          <a:noFill/>
          <a:ln w="9525">
            <a:noFill/>
            <a:miter lim="800000"/>
            <a:headEnd/>
            <a:tailEnd/>
          </a:ln>
        </p:spPr>
        <p:txBody>
          <a:bodyPr wrap="none" lIns="0" tIns="0" rIns="0" bIns="0">
            <a:spAutoFit/>
          </a:bodyPr>
          <a:lstStyle/>
          <a:p>
            <a:r>
              <a:rPr lang="en-US" sz="800" b="1">
                <a:solidFill>
                  <a:srgbClr val="000000"/>
                </a:solidFill>
              </a:rPr>
              <a:t>Medial rectus</a:t>
            </a:r>
            <a:endParaRPr lang="en-US" sz="800" b="1"/>
          </a:p>
        </p:txBody>
      </p:sp>
      <p:sp>
        <p:nvSpPr>
          <p:cNvPr id="81958" name="Rectangle 8"/>
          <p:cNvSpPr>
            <a:spLocks noChangeArrowheads="1"/>
          </p:cNvSpPr>
          <p:nvPr/>
        </p:nvSpPr>
        <p:spPr bwMode="auto">
          <a:xfrm>
            <a:off x="5254625" y="1995488"/>
            <a:ext cx="425450" cy="122237"/>
          </a:xfrm>
          <a:prstGeom prst="rect">
            <a:avLst/>
          </a:prstGeom>
          <a:noFill/>
          <a:ln w="9525">
            <a:noFill/>
            <a:miter lim="800000"/>
            <a:headEnd/>
            <a:tailEnd/>
          </a:ln>
        </p:spPr>
        <p:txBody>
          <a:bodyPr wrap="none" lIns="0" tIns="0" rIns="0" bIns="0">
            <a:spAutoFit/>
          </a:bodyPr>
          <a:lstStyle/>
          <a:p>
            <a:r>
              <a:rPr lang="en-US" sz="800" b="1">
                <a:solidFill>
                  <a:srgbClr val="000000"/>
                </a:solidFill>
              </a:rPr>
              <a:t>Trochlea</a:t>
            </a:r>
            <a:endParaRPr lang="en-US" sz="800" b="1"/>
          </a:p>
        </p:txBody>
      </p:sp>
      <p:sp>
        <p:nvSpPr>
          <p:cNvPr id="81959" name="Rectangle 9"/>
          <p:cNvSpPr>
            <a:spLocks noChangeArrowheads="1"/>
          </p:cNvSpPr>
          <p:nvPr/>
        </p:nvSpPr>
        <p:spPr bwMode="auto">
          <a:xfrm>
            <a:off x="7839075" y="2687638"/>
            <a:ext cx="754063" cy="122237"/>
          </a:xfrm>
          <a:prstGeom prst="rect">
            <a:avLst/>
          </a:prstGeom>
          <a:noFill/>
          <a:ln w="9525">
            <a:noFill/>
            <a:miter lim="800000"/>
            <a:headEnd/>
            <a:tailEnd/>
          </a:ln>
        </p:spPr>
        <p:txBody>
          <a:bodyPr wrap="none" lIns="0" tIns="0" rIns="0" bIns="0">
            <a:spAutoFit/>
          </a:bodyPr>
          <a:lstStyle/>
          <a:p>
            <a:r>
              <a:rPr lang="en-US" sz="800" b="1">
                <a:solidFill>
                  <a:srgbClr val="000000"/>
                </a:solidFill>
              </a:rPr>
              <a:t>Superior rectus</a:t>
            </a:r>
            <a:endParaRPr lang="en-US" sz="800" b="1"/>
          </a:p>
        </p:txBody>
      </p:sp>
      <p:sp>
        <p:nvSpPr>
          <p:cNvPr id="81960" name="Rectangle 10"/>
          <p:cNvSpPr>
            <a:spLocks noChangeArrowheads="1"/>
          </p:cNvSpPr>
          <p:nvPr/>
        </p:nvSpPr>
        <p:spPr bwMode="auto">
          <a:xfrm>
            <a:off x="7839075" y="2857500"/>
            <a:ext cx="685800" cy="122238"/>
          </a:xfrm>
          <a:prstGeom prst="rect">
            <a:avLst/>
          </a:prstGeom>
          <a:noFill/>
          <a:ln w="9525">
            <a:noFill/>
            <a:miter lim="800000"/>
            <a:headEnd/>
            <a:tailEnd/>
          </a:ln>
        </p:spPr>
        <p:txBody>
          <a:bodyPr wrap="none" lIns="0" tIns="0" rIns="0" bIns="0">
            <a:spAutoFit/>
          </a:bodyPr>
          <a:lstStyle/>
          <a:p>
            <a:r>
              <a:rPr lang="en-US" sz="800" b="1">
                <a:solidFill>
                  <a:srgbClr val="000000"/>
                </a:solidFill>
              </a:rPr>
              <a:t>Inferior rectus</a:t>
            </a:r>
            <a:endParaRPr lang="en-US" sz="800" b="1"/>
          </a:p>
        </p:txBody>
      </p:sp>
      <p:sp>
        <p:nvSpPr>
          <p:cNvPr id="81961" name="Rectangle 11"/>
          <p:cNvSpPr>
            <a:spLocks noChangeArrowheads="1"/>
          </p:cNvSpPr>
          <p:nvPr/>
        </p:nvSpPr>
        <p:spPr bwMode="auto">
          <a:xfrm>
            <a:off x="7772400" y="2566988"/>
            <a:ext cx="436563" cy="122237"/>
          </a:xfrm>
          <a:prstGeom prst="rect">
            <a:avLst/>
          </a:prstGeom>
          <a:noFill/>
          <a:ln w="9525">
            <a:noFill/>
            <a:miter lim="800000"/>
            <a:headEnd/>
            <a:tailEnd/>
          </a:ln>
        </p:spPr>
        <p:txBody>
          <a:bodyPr wrap="none" lIns="0" tIns="0" rIns="0" bIns="0">
            <a:spAutoFit/>
          </a:bodyPr>
          <a:lstStyle/>
          <a:p>
            <a:r>
              <a:rPr lang="en-US" sz="800" b="1">
                <a:solidFill>
                  <a:srgbClr val="000000"/>
                </a:solidFill>
              </a:rPr>
              <a:t>Muscles:</a:t>
            </a:r>
            <a:endParaRPr lang="en-US" sz="800" b="1"/>
          </a:p>
        </p:txBody>
      </p:sp>
      <p:sp>
        <p:nvSpPr>
          <p:cNvPr id="81962" name="Line 12"/>
          <p:cNvSpPr>
            <a:spLocks noChangeShapeType="1"/>
          </p:cNvSpPr>
          <p:nvPr/>
        </p:nvSpPr>
        <p:spPr bwMode="auto">
          <a:xfrm flipH="1">
            <a:off x="6781800" y="2171700"/>
            <a:ext cx="1031875" cy="1588"/>
          </a:xfrm>
          <a:prstGeom prst="line">
            <a:avLst/>
          </a:prstGeom>
          <a:noFill/>
          <a:ln w="22225">
            <a:solidFill>
              <a:srgbClr val="FFFFFF"/>
            </a:solidFill>
            <a:round/>
            <a:headEnd/>
            <a:tailEnd/>
          </a:ln>
        </p:spPr>
        <p:txBody>
          <a:bodyPr/>
          <a:lstStyle/>
          <a:p>
            <a:endParaRPr lang="en-US"/>
          </a:p>
        </p:txBody>
      </p:sp>
      <p:sp>
        <p:nvSpPr>
          <p:cNvPr id="81963" name="Line 13"/>
          <p:cNvSpPr>
            <a:spLocks noChangeShapeType="1"/>
          </p:cNvSpPr>
          <p:nvPr/>
        </p:nvSpPr>
        <p:spPr bwMode="auto">
          <a:xfrm>
            <a:off x="5749925" y="2066925"/>
            <a:ext cx="719138" cy="0"/>
          </a:xfrm>
          <a:prstGeom prst="line">
            <a:avLst/>
          </a:prstGeom>
          <a:noFill/>
          <a:ln w="22225">
            <a:solidFill>
              <a:srgbClr val="FFFFFF"/>
            </a:solidFill>
            <a:round/>
            <a:headEnd/>
            <a:tailEnd/>
          </a:ln>
        </p:spPr>
        <p:txBody>
          <a:bodyPr/>
          <a:lstStyle/>
          <a:p>
            <a:endParaRPr lang="en-US"/>
          </a:p>
        </p:txBody>
      </p:sp>
      <p:sp>
        <p:nvSpPr>
          <p:cNvPr id="81964" name="Freeform 14"/>
          <p:cNvSpPr>
            <a:spLocks/>
          </p:cNvSpPr>
          <p:nvPr/>
        </p:nvSpPr>
        <p:spPr bwMode="auto">
          <a:xfrm>
            <a:off x="6934200" y="2743200"/>
            <a:ext cx="882650" cy="0"/>
          </a:xfrm>
          <a:custGeom>
            <a:avLst/>
            <a:gdLst>
              <a:gd name="T0" fmla="*/ 2147483647 w 1194"/>
              <a:gd name="T1" fmla="*/ 0 h 1587"/>
              <a:gd name="T2" fmla="*/ 2147483647 w 1194"/>
              <a:gd name="T3" fmla="*/ 0 h 1587"/>
              <a:gd name="T4" fmla="*/ 0 w 1194"/>
              <a:gd name="T5" fmla="*/ 0 h 1587"/>
              <a:gd name="T6" fmla="*/ 0 60000 65536"/>
              <a:gd name="T7" fmla="*/ 0 60000 65536"/>
              <a:gd name="T8" fmla="*/ 0 60000 65536"/>
              <a:gd name="T9" fmla="*/ 0 w 1194"/>
              <a:gd name="T10" fmla="*/ 0 h 1587"/>
              <a:gd name="T11" fmla="*/ 1194 w 1194"/>
              <a:gd name="T12" fmla="*/ 0 h 1587"/>
            </a:gdLst>
            <a:ahLst/>
            <a:cxnLst>
              <a:cxn ang="T6">
                <a:pos x="T0" y="T1"/>
              </a:cxn>
              <a:cxn ang="T7">
                <a:pos x="T2" y="T3"/>
              </a:cxn>
              <a:cxn ang="T8">
                <a:pos x="T4" y="T5"/>
              </a:cxn>
            </a:cxnLst>
            <a:rect l="T9" t="T10" r="T11" b="T12"/>
            <a:pathLst>
              <a:path w="1194" h="1587">
                <a:moveTo>
                  <a:pt x="1194" y="0"/>
                </a:moveTo>
                <a:lnTo>
                  <a:pt x="1194" y="0"/>
                </a:lnTo>
                <a:lnTo>
                  <a:pt x="0" y="0"/>
                </a:lnTo>
              </a:path>
            </a:pathLst>
          </a:custGeom>
          <a:noFill/>
          <a:ln w="22225">
            <a:solidFill>
              <a:srgbClr val="FFFFFF"/>
            </a:solidFill>
            <a:round/>
            <a:headEnd/>
            <a:tailEnd/>
          </a:ln>
        </p:spPr>
        <p:txBody>
          <a:bodyPr/>
          <a:lstStyle/>
          <a:p>
            <a:endParaRPr lang="en-US" sz="800">
              <a:latin typeface="Times New Roman" pitchFamily="18" charset="0"/>
            </a:endParaRPr>
          </a:p>
        </p:txBody>
      </p:sp>
      <p:sp>
        <p:nvSpPr>
          <p:cNvPr id="81965" name="Freeform 15"/>
          <p:cNvSpPr>
            <a:spLocks/>
          </p:cNvSpPr>
          <p:nvPr/>
        </p:nvSpPr>
        <p:spPr bwMode="auto">
          <a:xfrm>
            <a:off x="5902325" y="2868613"/>
            <a:ext cx="1235075" cy="238125"/>
          </a:xfrm>
          <a:custGeom>
            <a:avLst/>
            <a:gdLst>
              <a:gd name="T0" fmla="*/ 2147483647 w 1670"/>
              <a:gd name="T1" fmla="*/ 2147483647 h 322"/>
              <a:gd name="T2" fmla="*/ 2147483647 w 1670"/>
              <a:gd name="T3" fmla="*/ 0 h 322"/>
              <a:gd name="T4" fmla="*/ 0 w 1670"/>
              <a:gd name="T5" fmla="*/ 0 h 322"/>
              <a:gd name="T6" fmla="*/ 0 60000 65536"/>
              <a:gd name="T7" fmla="*/ 0 60000 65536"/>
              <a:gd name="T8" fmla="*/ 0 60000 65536"/>
              <a:gd name="T9" fmla="*/ 0 w 1670"/>
              <a:gd name="T10" fmla="*/ 0 h 322"/>
              <a:gd name="T11" fmla="*/ 1670 w 1670"/>
              <a:gd name="T12" fmla="*/ 322 h 322"/>
            </a:gdLst>
            <a:ahLst/>
            <a:cxnLst>
              <a:cxn ang="T6">
                <a:pos x="T0" y="T1"/>
              </a:cxn>
              <a:cxn ang="T7">
                <a:pos x="T2" y="T3"/>
              </a:cxn>
              <a:cxn ang="T8">
                <a:pos x="T4" y="T5"/>
              </a:cxn>
            </a:cxnLst>
            <a:rect l="T9" t="T10" r="T11" b="T12"/>
            <a:pathLst>
              <a:path w="1670" h="322">
                <a:moveTo>
                  <a:pt x="1670" y="322"/>
                </a:moveTo>
                <a:lnTo>
                  <a:pt x="429" y="0"/>
                </a:lnTo>
                <a:lnTo>
                  <a:pt x="0" y="0"/>
                </a:lnTo>
              </a:path>
            </a:pathLst>
          </a:custGeom>
          <a:noFill/>
          <a:ln w="22225">
            <a:solidFill>
              <a:srgbClr val="FFFFFF"/>
            </a:solidFill>
            <a:round/>
            <a:headEnd/>
            <a:tailEnd/>
          </a:ln>
        </p:spPr>
        <p:txBody>
          <a:bodyPr/>
          <a:lstStyle/>
          <a:p>
            <a:endParaRPr lang="en-US" sz="800">
              <a:latin typeface="Times New Roman" pitchFamily="18" charset="0"/>
            </a:endParaRPr>
          </a:p>
        </p:txBody>
      </p:sp>
      <p:sp>
        <p:nvSpPr>
          <p:cNvPr id="81966" name="Line 16"/>
          <p:cNvSpPr>
            <a:spLocks noChangeShapeType="1"/>
          </p:cNvSpPr>
          <p:nvPr/>
        </p:nvSpPr>
        <p:spPr bwMode="auto">
          <a:xfrm flipH="1">
            <a:off x="6859588" y="3327400"/>
            <a:ext cx="957262" cy="0"/>
          </a:xfrm>
          <a:prstGeom prst="line">
            <a:avLst/>
          </a:prstGeom>
          <a:noFill/>
          <a:ln w="22225">
            <a:solidFill>
              <a:srgbClr val="FFFFFF"/>
            </a:solidFill>
            <a:round/>
            <a:headEnd/>
            <a:tailEnd/>
          </a:ln>
        </p:spPr>
        <p:txBody>
          <a:bodyPr/>
          <a:lstStyle/>
          <a:p>
            <a:endParaRPr lang="en-US"/>
          </a:p>
        </p:txBody>
      </p:sp>
      <p:sp>
        <p:nvSpPr>
          <p:cNvPr id="81967" name="Freeform 17"/>
          <p:cNvSpPr>
            <a:spLocks/>
          </p:cNvSpPr>
          <p:nvPr/>
        </p:nvSpPr>
        <p:spPr bwMode="auto">
          <a:xfrm>
            <a:off x="5894388" y="2452688"/>
            <a:ext cx="641350" cy="198437"/>
          </a:xfrm>
          <a:custGeom>
            <a:avLst/>
            <a:gdLst>
              <a:gd name="T0" fmla="*/ 2147483647 w 866"/>
              <a:gd name="T1" fmla="*/ 0 h 269"/>
              <a:gd name="T2" fmla="*/ 2147483647 w 866"/>
              <a:gd name="T3" fmla="*/ 2147483647 h 269"/>
              <a:gd name="T4" fmla="*/ 0 w 866"/>
              <a:gd name="T5" fmla="*/ 2147483647 h 269"/>
              <a:gd name="T6" fmla="*/ 0 60000 65536"/>
              <a:gd name="T7" fmla="*/ 0 60000 65536"/>
              <a:gd name="T8" fmla="*/ 0 60000 65536"/>
              <a:gd name="T9" fmla="*/ 0 w 866"/>
              <a:gd name="T10" fmla="*/ 0 h 269"/>
              <a:gd name="T11" fmla="*/ 866 w 866"/>
              <a:gd name="T12" fmla="*/ 269 h 269"/>
            </a:gdLst>
            <a:ahLst/>
            <a:cxnLst>
              <a:cxn ang="T6">
                <a:pos x="T0" y="T1"/>
              </a:cxn>
              <a:cxn ang="T7">
                <a:pos x="T2" y="T3"/>
              </a:cxn>
              <a:cxn ang="T8">
                <a:pos x="T4" y="T5"/>
              </a:cxn>
            </a:cxnLst>
            <a:rect l="T9" t="T10" r="T11" b="T12"/>
            <a:pathLst>
              <a:path w="866" h="269">
                <a:moveTo>
                  <a:pt x="866" y="0"/>
                </a:moveTo>
                <a:lnTo>
                  <a:pt x="451" y="269"/>
                </a:lnTo>
                <a:lnTo>
                  <a:pt x="0" y="269"/>
                </a:lnTo>
              </a:path>
            </a:pathLst>
          </a:custGeom>
          <a:noFill/>
          <a:ln w="22225">
            <a:solidFill>
              <a:srgbClr val="FFFFFF"/>
            </a:solidFill>
            <a:round/>
            <a:headEnd/>
            <a:tailEnd/>
          </a:ln>
        </p:spPr>
        <p:txBody>
          <a:bodyPr/>
          <a:lstStyle/>
          <a:p>
            <a:endParaRPr lang="en-US" sz="800">
              <a:latin typeface="Times New Roman" pitchFamily="18" charset="0"/>
            </a:endParaRPr>
          </a:p>
        </p:txBody>
      </p:sp>
      <p:sp>
        <p:nvSpPr>
          <p:cNvPr id="81968" name="Freeform 18"/>
          <p:cNvSpPr>
            <a:spLocks/>
          </p:cNvSpPr>
          <p:nvPr/>
        </p:nvSpPr>
        <p:spPr bwMode="auto">
          <a:xfrm>
            <a:off x="6740525" y="2833688"/>
            <a:ext cx="1076325" cy="80962"/>
          </a:xfrm>
          <a:custGeom>
            <a:avLst/>
            <a:gdLst>
              <a:gd name="T0" fmla="*/ 0 w 1457"/>
              <a:gd name="T1" fmla="*/ 0 h 109"/>
              <a:gd name="T2" fmla="*/ 2147483647 w 1457"/>
              <a:gd name="T3" fmla="*/ 2147483647 h 109"/>
              <a:gd name="T4" fmla="*/ 2147483647 w 1457"/>
              <a:gd name="T5" fmla="*/ 2147483647 h 109"/>
              <a:gd name="T6" fmla="*/ 0 60000 65536"/>
              <a:gd name="T7" fmla="*/ 0 60000 65536"/>
              <a:gd name="T8" fmla="*/ 0 60000 65536"/>
              <a:gd name="T9" fmla="*/ 0 w 1457"/>
              <a:gd name="T10" fmla="*/ 0 h 109"/>
              <a:gd name="T11" fmla="*/ 1457 w 1457"/>
              <a:gd name="T12" fmla="*/ 109 h 109"/>
            </a:gdLst>
            <a:ahLst/>
            <a:cxnLst>
              <a:cxn ang="T6">
                <a:pos x="T0" y="T1"/>
              </a:cxn>
              <a:cxn ang="T7">
                <a:pos x="T2" y="T3"/>
              </a:cxn>
              <a:cxn ang="T8">
                <a:pos x="T4" y="T5"/>
              </a:cxn>
            </a:cxnLst>
            <a:rect l="T9" t="T10" r="T11" b="T12"/>
            <a:pathLst>
              <a:path w="1457" h="109">
                <a:moveTo>
                  <a:pt x="0" y="0"/>
                </a:moveTo>
                <a:lnTo>
                  <a:pt x="513" y="109"/>
                </a:lnTo>
                <a:lnTo>
                  <a:pt x="1457" y="109"/>
                </a:lnTo>
              </a:path>
            </a:pathLst>
          </a:custGeom>
          <a:noFill/>
          <a:ln w="22225">
            <a:solidFill>
              <a:srgbClr val="FFFFFF"/>
            </a:solidFill>
            <a:round/>
            <a:headEnd/>
            <a:tailEnd/>
          </a:ln>
        </p:spPr>
        <p:txBody>
          <a:bodyPr/>
          <a:lstStyle/>
          <a:p>
            <a:endParaRPr lang="en-US" sz="800">
              <a:latin typeface="Times New Roman" pitchFamily="18" charset="0"/>
            </a:endParaRPr>
          </a:p>
        </p:txBody>
      </p:sp>
      <p:sp>
        <p:nvSpPr>
          <p:cNvPr id="81969" name="Line 19"/>
          <p:cNvSpPr>
            <a:spLocks noChangeShapeType="1"/>
          </p:cNvSpPr>
          <p:nvPr/>
        </p:nvSpPr>
        <p:spPr bwMode="auto">
          <a:xfrm flipH="1">
            <a:off x="6003925" y="2400300"/>
            <a:ext cx="406400" cy="1588"/>
          </a:xfrm>
          <a:prstGeom prst="line">
            <a:avLst/>
          </a:prstGeom>
          <a:noFill/>
          <a:ln w="22225">
            <a:solidFill>
              <a:srgbClr val="FFFFFF"/>
            </a:solidFill>
            <a:round/>
            <a:headEnd/>
            <a:tailEnd/>
          </a:ln>
        </p:spPr>
        <p:txBody>
          <a:bodyPr/>
          <a:lstStyle/>
          <a:p>
            <a:endParaRPr lang="en-US"/>
          </a:p>
        </p:txBody>
      </p:sp>
      <p:sp>
        <p:nvSpPr>
          <p:cNvPr id="81970" name="Line 20"/>
          <p:cNvSpPr>
            <a:spLocks noChangeShapeType="1"/>
          </p:cNvSpPr>
          <p:nvPr/>
        </p:nvSpPr>
        <p:spPr bwMode="auto">
          <a:xfrm flipH="1">
            <a:off x="6777038" y="2168525"/>
            <a:ext cx="1031875" cy="0"/>
          </a:xfrm>
          <a:prstGeom prst="line">
            <a:avLst/>
          </a:prstGeom>
          <a:noFill/>
          <a:ln w="12700">
            <a:solidFill>
              <a:srgbClr val="000000"/>
            </a:solidFill>
            <a:round/>
            <a:headEnd/>
            <a:tailEnd/>
          </a:ln>
        </p:spPr>
        <p:txBody>
          <a:bodyPr/>
          <a:lstStyle/>
          <a:p>
            <a:endParaRPr lang="en-US"/>
          </a:p>
        </p:txBody>
      </p:sp>
      <p:sp>
        <p:nvSpPr>
          <p:cNvPr id="81971" name="Line 21"/>
          <p:cNvSpPr>
            <a:spLocks noChangeShapeType="1"/>
          </p:cNvSpPr>
          <p:nvPr/>
        </p:nvSpPr>
        <p:spPr bwMode="auto">
          <a:xfrm>
            <a:off x="5748338" y="2062163"/>
            <a:ext cx="715962" cy="1587"/>
          </a:xfrm>
          <a:prstGeom prst="line">
            <a:avLst/>
          </a:prstGeom>
          <a:noFill/>
          <a:ln w="12700">
            <a:solidFill>
              <a:srgbClr val="000000"/>
            </a:solidFill>
            <a:round/>
            <a:headEnd/>
            <a:tailEnd/>
          </a:ln>
        </p:spPr>
        <p:txBody>
          <a:bodyPr/>
          <a:lstStyle/>
          <a:p>
            <a:endParaRPr lang="en-US"/>
          </a:p>
        </p:txBody>
      </p:sp>
      <p:sp>
        <p:nvSpPr>
          <p:cNvPr id="81972" name="Freeform 22"/>
          <p:cNvSpPr>
            <a:spLocks/>
          </p:cNvSpPr>
          <p:nvPr/>
        </p:nvSpPr>
        <p:spPr bwMode="auto">
          <a:xfrm>
            <a:off x="6932613" y="2740025"/>
            <a:ext cx="882650" cy="1588"/>
          </a:xfrm>
          <a:custGeom>
            <a:avLst/>
            <a:gdLst>
              <a:gd name="T0" fmla="*/ 2147483647 w 1194"/>
              <a:gd name="T1" fmla="*/ 0 h 1588"/>
              <a:gd name="T2" fmla="*/ 2147483647 w 1194"/>
              <a:gd name="T3" fmla="*/ 0 h 1588"/>
              <a:gd name="T4" fmla="*/ 0 w 1194"/>
              <a:gd name="T5" fmla="*/ 0 h 1588"/>
              <a:gd name="T6" fmla="*/ 0 60000 65536"/>
              <a:gd name="T7" fmla="*/ 0 60000 65536"/>
              <a:gd name="T8" fmla="*/ 0 60000 65536"/>
              <a:gd name="T9" fmla="*/ 0 w 1194"/>
              <a:gd name="T10" fmla="*/ 0 h 1588"/>
              <a:gd name="T11" fmla="*/ 1194 w 1194"/>
              <a:gd name="T12" fmla="*/ 1588 h 1588"/>
            </a:gdLst>
            <a:ahLst/>
            <a:cxnLst>
              <a:cxn ang="T6">
                <a:pos x="T0" y="T1"/>
              </a:cxn>
              <a:cxn ang="T7">
                <a:pos x="T2" y="T3"/>
              </a:cxn>
              <a:cxn ang="T8">
                <a:pos x="T4" y="T5"/>
              </a:cxn>
            </a:cxnLst>
            <a:rect l="T9" t="T10" r="T11" b="T12"/>
            <a:pathLst>
              <a:path w="1194" h="1588">
                <a:moveTo>
                  <a:pt x="1194" y="0"/>
                </a:moveTo>
                <a:lnTo>
                  <a:pt x="1194" y="0"/>
                </a:lnTo>
                <a:lnTo>
                  <a:pt x="0" y="0"/>
                </a:lnTo>
              </a:path>
            </a:pathLst>
          </a:custGeom>
          <a:noFill/>
          <a:ln w="12700">
            <a:solidFill>
              <a:srgbClr val="000000"/>
            </a:solidFill>
            <a:round/>
            <a:headEnd/>
            <a:tailEnd/>
          </a:ln>
        </p:spPr>
        <p:txBody>
          <a:bodyPr/>
          <a:lstStyle/>
          <a:p>
            <a:endParaRPr lang="en-US" sz="800">
              <a:latin typeface="Times New Roman" pitchFamily="18" charset="0"/>
            </a:endParaRPr>
          </a:p>
        </p:txBody>
      </p:sp>
      <p:sp>
        <p:nvSpPr>
          <p:cNvPr id="81973" name="Freeform 23"/>
          <p:cNvSpPr>
            <a:spLocks/>
          </p:cNvSpPr>
          <p:nvPr/>
        </p:nvSpPr>
        <p:spPr bwMode="auto">
          <a:xfrm>
            <a:off x="5900738" y="2863850"/>
            <a:ext cx="1231900" cy="239713"/>
          </a:xfrm>
          <a:custGeom>
            <a:avLst/>
            <a:gdLst>
              <a:gd name="T0" fmla="*/ 2147483647 w 1667"/>
              <a:gd name="T1" fmla="*/ 2147483647 h 322"/>
              <a:gd name="T2" fmla="*/ 2147483647 w 1667"/>
              <a:gd name="T3" fmla="*/ 0 h 322"/>
              <a:gd name="T4" fmla="*/ 0 w 1667"/>
              <a:gd name="T5" fmla="*/ 0 h 322"/>
              <a:gd name="T6" fmla="*/ 0 60000 65536"/>
              <a:gd name="T7" fmla="*/ 0 60000 65536"/>
              <a:gd name="T8" fmla="*/ 0 60000 65536"/>
              <a:gd name="T9" fmla="*/ 0 w 1667"/>
              <a:gd name="T10" fmla="*/ 0 h 322"/>
              <a:gd name="T11" fmla="*/ 1667 w 1667"/>
              <a:gd name="T12" fmla="*/ 322 h 322"/>
            </a:gdLst>
            <a:ahLst/>
            <a:cxnLst>
              <a:cxn ang="T6">
                <a:pos x="T0" y="T1"/>
              </a:cxn>
              <a:cxn ang="T7">
                <a:pos x="T2" y="T3"/>
              </a:cxn>
              <a:cxn ang="T8">
                <a:pos x="T4" y="T5"/>
              </a:cxn>
            </a:cxnLst>
            <a:rect l="T9" t="T10" r="T11" b="T12"/>
            <a:pathLst>
              <a:path w="1667" h="322">
                <a:moveTo>
                  <a:pt x="1667" y="322"/>
                </a:moveTo>
                <a:lnTo>
                  <a:pt x="429" y="0"/>
                </a:lnTo>
                <a:lnTo>
                  <a:pt x="0" y="0"/>
                </a:lnTo>
              </a:path>
            </a:pathLst>
          </a:custGeom>
          <a:noFill/>
          <a:ln w="12700">
            <a:solidFill>
              <a:srgbClr val="000000"/>
            </a:solidFill>
            <a:round/>
            <a:headEnd/>
            <a:tailEnd/>
          </a:ln>
        </p:spPr>
        <p:txBody>
          <a:bodyPr/>
          <a:lstStyle/>
          <a:p>
            <a:endParaRPr lang="en-US" sz="800">
              <a:latin typeface="Times New Roman" pitchFamily="18" charset="0"/>
            </a:endParaRPr>
          </a:p>
        </p:txBody>
      </p:sp>
      <p:sp>
        <p:nvSpPr>
          <p:cNvPr id="81974" name="Line 24"/>
          <p:cNvSpPr>
            <a:spLocks noChangeShapeType="1"/>
          </p:cNvSpPr>
          <p:nvPr/>
        </p:nvSpPr>
        <p:spPr bwMode="auto">
          <a:xfrm flipH="1">
            <a:off x="6858000" y="3324225"/>
            <a:ext cx="957263" cy="1588"/>
          </a:xfrm>
          <a:prstGeom prst="line">
            <a:avLst/>
          </a:prstGeom>
          <a:noFill/>
          <a:ln w="12700">
            <a:solidFill>
              <a:srgbClr val="000000"/>
            </a:solidFill>
            <a:round/>
            <a:headEnd/>
            <a:tailEnd/>
          </a:ln>
        </p:spPr>
        <p:txBody>
          <a:bodyPr/>
          <a:lstStyle/>
          <a:p>
            <a:endParaRPr lang="en-US"/>
          </a:p>
        </p:txBody>
      </p:sp>
      <p:sp>
        <p:nvSpPr>
          <p:cNvPr id="81975" name="Freeform 25"/>
          <p:cNvSpPr>
            <a:spLocks/>
          </p:cNvSpPr>
          <p:nvPr/>
        </p:nvSpPr>
        <p:spPr bwMode="auto">
          <a:xfrm>
            <a:off x="5889625" y="2447925"/>
            <a:ext cx="642938" cy="201613"/>
          </a:xfrm>
          <a:custGeom>
            <a:avLst/>
            <a:gdLst>
              <a:gd name="T0" fmla="*/ 2147483647 w 869"/>
              <a:gd name="T1" fmla="*/ 0 h 272"/>
              <a:gd name="T2" fmla="*/ 2147483647 w 869"/>
              <a:gd name="T3" fmla="*/ 2147483647 h 272"/>
              <a:gd name="T4" fmla="*/ 0 w 869"/>
              <a:gd name="T5" fmla="*/ 2147483647 h 272"/>
              <a:gd name="T6" fmla="*/ 0 60000 65536"/>
              <a:gd name="T7" fmla="*/ 0 60000 65536"/>
              <a:gd name="T8" fmla="*/ 0 60000 65536"/>
              <a:gd name="T9" fmla="*/ 0 w 869"/>
              <a:gd name="T10" fmla="*/ 0 h 272"/>
              <a:gd name="T11" fmla="*/ 869 w 869"/>
              <a:gd name="T12" fmla="*/ 272 h 272"/>
            </a:gdLst>
            <a:ahLst/>
            <a:cxnLst>
              <a:cxn ang="T6">
                <a:pos x="T0" y="T1"/>
              </a:cxn>
              <a:cxn ang="T7">
                <a:pos x="T2" y="T3"/>
              </a:cxn>
              <a:cxn ang="T8">
                <a:pos x="T4" y="T5"/>
              </a:cxn>
            </a:cxnLst>
            <a:rect l="T9" t="T10" r="T11" b="T12"/>
            <a:pathLst>
              <a:path w="869" h="272">
                <a:moveTo>
                  <a:pt x="869" y="0"/>
                </a:moveTo>
                <a:lnTo>
                  <a:pt x="451" y="272"/>
                </a:lnTo>
                <a:lnTo>
                  <a:pt x="0" y="272"/>
                </a:lnTo>
              </a:path>
            </a:pathLst>
          </a:custGeom>
          <a:noFill/>
          <a:ln w="12700">
            <a:solidFill>
              <a:srgbClr val="000000"/>
            </a:solidFill>
            <a:round/>
            <a:headEnd/>
            <a:tailEnd/>
          </a:ln>
        </p:spPr>
        <p:txBody>
          <a:bodyPr/>
          <a:lstStyle/>
          <a:p>
            <a:endParaRPr lang="en-US" sz="800">
              <a:latin typeface="Times New Roman" pitchFamily="18" charset="0"/>
            </a:endParaRPr>
          </a:p>
        </p:txBody>
      </p:sp>
      <p:sp>
        <p:nvSpPr>
          <p:cNvPr id="81976" name="Freeform 26"/>
          <p:cNvSpPr>
            <a:spLocks/>
          </p:cNvSpPr>
          <p:nvPr/>
        </p:nvSpPr>
        <p:spPr bwMode="auto">
          <a:xfrm>
            <a:off x="6737350" y="2832100"/>
            <a:ext cx="1077913" cy="77788"/>
          </a:xfrm>
          <a:custGeom>
            <a:avLst/>
            <a:gdLst>
              <a:gd name="T0" fmla="*/ 0 w 1457"/>
              <a:gd name="T1" fmla="*/ 0 h 107"/>
              <a:gd name="T2" fmla="*/ 2147483647 w 1457"/>
              <a:gd name="T3" fmla="*/ 2147483647 h 107"/>
              <a:gd name="T4" fmla="*/ 2147483647 w 1457"/>
              <a:gd name="T5" fmla="*/ 2147483647 h 107"/>
              <a:gd name="T6" fmla="*/ 0 60000 65536"/>
              <a:gd name="T7" fmla="*/ 0 60000 65536"/>
              <a:gd name="T8" fmla="*/ 0 60000 65536"/>
              <a:gd name="T9" fmla="*/ 0 w 1457"/>
              <a:gd name="T10" fmla="*/ 0 h 107"/>
              <a:gd name="T11" fmla="*/ 1457 w 1457"/>
              <a:gd name="T12" fmla="*/ 107 h 107"/>
            </a:gdLst>
            <a:ahLst/>
            <a:cxnLst>
              <a:cxn ang="T6">
                <a:pos x="T0" y="T1"/>
              </a:cxn>
              <a:cxn ang="T7">
                <a:pos x="T2" y="T3"/>
              </a:cxn>
              <a:cxn ang="T8">
                <a:pos x="T4" y="T5"/>
              </a:cxn>
            </a:cxnLst>
            <a:rect l="T9" t="T10" r="T11" b="T12"/>
            <a:pathLst>
              <a:path w="1457" h="107">
                <a:moveTo>
                  <a:pt x="0" y="0"/>
                </a:moveTo>
                <a:lnTo>
                  <a:pt x="510" y="107"/>
                </a:lnTo>
                <a:lnTo>
                  <a:pt x="1457" y="107"/>
                </a:lnTo>
              </a:path>
            </a:pathLst>
          </a:custGeom>
          <a:noFill/>
          <a:ln w="12700">
            <a:solidFill>
              <a:srgbClr val="000000"/>
            </a:solidFill>
            <a:round/>
            <a:headEnd/>
            <a:tailEnd/>
          </a:ln>
        </p:spPr>
        <p:txBody>
          <a:bodyPr/>
          <a:lstStyle/>
          <a:p>
            <a:endParaRPr lang="en-US" sz="800">
              <a:latin typeface="Times New Roman" pitchFamily="18" charset="0"/>
            </a:endParaRPr>
          </a:p>
        </p:txBody>
      </p:sp>
      <p:sp>
        <p:nvSpPr>
          <p:cNvPr id="81977" name="Line 27"/>
          <p:cNvSpPr>
            <a:spLocks noChangeShapeType="1"/>
          </p:cNvSpPr>
          <p:nvPr/>
        </p:nvSpPr>
        <p:spPr bwMode="auto">
          <a:xfrm flipH="1">
            <a:off x="6002338" y="2395538"/>
            <a:ext cx="404812" cy="1587"/>
          </a:xfrm>
          <a:prstGeom prst="line">
            <a:avLst/>
          </a:prstGeom>
          <a:noFill/>
          <a:ln w="12700">
            <a:solidFill>
              <a:srgbClr val="000000"/>
            </a:solidFill>
            <a:round/>
            <a:headEnd/>
            <a:tailEnd/>
          </a:ln>
        </p:spPr>
        <p:txBody>
          <a:bodyPr/>
          <a:lstStyle/>
          <a:p>
            <a:endParaRPr lang="en-US"/>
          </a:p>
        </p:txBody>
      </p:sp>
      <p:sp>
        <p:nvSpPr>
          <p:cNvPr id="81978" name="Rectangle 28"/>
          <p:cNvSpPr>
            <a:spLocks noChangeArrowheads="1"/>
          </p:cNvSpPr>
          <p:nvPr/>
        </p:nvSpPr>
        <p:spPr bwMode="auto">
          <a:xfrm>
            <a:off x="5197475" y="2338388"/>
            <a:ext cx="8096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Superior oblique</a:t>
            </a:r>
            <a:endParaRPr lang="en-US" sz="800" b="1"/>
          </a:p>
        </p:txBody>
      </p:sp>
      <p:sp>
        <p:nvSpPr>
          <p:cNvPr id="81979" name="Text Box 29"/>
          <p:cNvSpPr txBox="1">
            <a:spLocks noChangeArrowheads="1"/>
          </p:cNvSpPr>
          <p:nvPr/>
        </p:nvSpPr>
        <p:spPr bwMode="auto">
          <a:xfrm>
            <a:off x="7837488" y="3273425"/>
            <a:ext cx="971550" cy="244475"/>
          </a:xfrm>
          <a:prstGeom prst="rect">
            <a:avLst/>
          </a:prstGeom>
          <a:noFill/>
          <a:ln w="9525">
            <a:noFill/>
            <a:miter lim="800000"/>
            <a:headEnd/>
            <a:tailEnd/>
          </a:ln>
        </p:spPr>
        <p:txBody>
          <a:bodyPr wrap="none" lIns="0" tIns="0" bIns="0">
            <a:spAutoFit/>
          </a:bodyPr>
          <a:lstStyle/>
          <a:p>
            <a:r>
              <a:rPr lang="en-US" sz="800" b="1"/>
              <a:t>Levator palpebrae</a:t>
            </a:r>
          </a:p>
          <a:p>
            <a:r>
              <a:rPr lang="en-US" sz="800" b="1"/>
              <a:t>superioris (cut)</a:t>
            </a:r>
          </a:p>
        </p:txBody>
      </p:sp>
      <p:sp>
        <p:nvSpPr>
          <p:cNvPr id="81980" name="Text Box 30"/>
          <p:cNvSpPr txBox="1">
            <a:spLocks noChangeArrowheads="1"/>
          </p:cNvSpPr>
          <p:nvPr/>
        </p:nvSpPr>
        <p:spPr bwMode="auto">
          <a:xfrm>
            <a:off x="7840663" y="2117725"/>
            <a:ext cx="901700" cy="244475"/>
          </a:xfrm>
          <a:prstGeom prst="rect">
            <a:avLst/>
          </a:prstGeom>
          <a:noFill/>
          <a:ln w="9525">
            <a:noFill/>
            <a:miter lim="800000"/>
            <a:headEnd/>
            <a:tailEnd/>
          </a:ln>
        </p:spPr>
        <p:txBody>
          <a:bodyPr wrap="none" lIns="0" tIns="0" bIns="0">
            <a:spAutoFit/>
          </a:bodyPr>
          <a:lstStyle/>
          <a:p>
            <a:r>
              <a:rPr lang="en-US" sz="800" b="1"/>
              <a:t>Superior oblique</a:t>
            </a:r>
          </a:p>
          <a:p>
            <a:r>
              <a:rPr lang="en-US" sz="800" b="1"/>
              <a:t>tendon</a:t>
            </a:r>
          </a:p>
        </p:txBody>
      </p:sp>
      <p:sp>
        <p:nvSpPr>
          <p:cNvPr id="81981" name="Rectangle 7"/>
          <p:cNvSpPr>
            <a:spLocks noChangeArrowheads="1"/>
          </p:cNvSpPr>
          <p:nvPr/>
        </p:nvSpPr>
        <p:spPr bwMode="auto">
          <a:xfrm>
            <a:off x="5197475" y="2820988"/>
            <a:ext cx="6699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Lateral rectus</a:t>
            </a:r>
            <a:endParaRPr lang="en-US" sz="800" b="1"/>
          </a:p>
        </p:txBody>
      </p:sp>
      <p:sp>
        <p:nvSpPr>
          <p:cNvPr id="4" name="TextBox 24"/>
          <p:cNvSpPr txBox="1">
            <a:spLocks noChangeArrowheads="1"/>
          </p:cNvSpPr>
          <p:nvPr/>
        </p:nvSpPr>
        <p:spPr bwMode="auto">
          <a:xfrm>
            <a:off x="2309813" y="1465263"/>
            <a:ext cx="4491037" cy="214312"/>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1"/>
          </p:nvPr>
        </p:nvSpPr>
        <p:spPr>
          <a:noFill/>
        </p:spPr>
        <p:txBody>
          <a:bodyPr/>
          <a:lstStyle/>
          <a:p>
            <a:r>
              <a:rPr lang="en-US" smtClean="0">
                <a:latin typeface="Arial" pitchFamily="34" charset="0"/>
              </a:rPr>
              <a:t>16-</a:t>
            </a:r>
            <a:fld id="{8C86BDA4-CC50-4287-9A61-4A5C8E81D3FE}" type="slidenum">
              <a:rPr lang="en-US" smtClean="0">
                <a:latin typeface="Arial" pitchFamily="34" charset="0"/>
              </a:rPr>
              <a:pPr/>
              <a:t>79</a:t>
            </a:fld>
            <a:endParaRPr lang="en-US" smtClean="0">
              <a:latin typeface="Arial" pitchFamily="34" charset="0"/>
            </a:endParaRPr>
          </a:p>
        </p:txBody>
      </p:sp>
      <p:sp>
        <p:nvSpPr>
          <p:cNvPr id="82947" name="Rectangle 2"/>
          <p:cNvSpPr>
            <a:spLocks noGrp="1" noChangeArrowheads="1"/>
          </p:cNvSpPr>
          <p:nvPr>
            <p:ph type="title"/>
          </p:nvPr>
        </p:nvSpPr>
        <p:spPr/>
        <p:txBody>
          <a:bodyPr/>
          <a:lstStyle/>
          <a:p>
            <a:pPr eaLnBrk="1" hangingPunct="1"/>
            <a:r>
              <a:rPr lang="en-US" sz="4000" smtClean="0"/>
              <a:t>Innervation of Extrinsic Eye Muscles</a:t>
            </a:r>
          </a:p>
        </p:txBody>
      </p:sp>
      <p:sp>
        <p:nvSpPr>
          <p:cNvPr id="82948" name="Rectangle 16"/>
          <p:cNvSpPr>
            <a:spLocks noGrp="1" noChangeArrowheads="1"/>
          </p:cNvSpPr>
          <p:nvPr>
            <p:ph type="body" sz="half" idx="2"/>
          </p:nvPr>
        </p:nvSpPr>
        <p:spPr>
          <a:xfrm>
            <a:off x="249238" y="4100513"/>
            <a:ext cx="8520112" cy="2757487"/>
          </a:xfrm>
        </p:spPr>
        <p:txBody>
          <a:bodyPr/>
          <a:lstStyle/>
          <a:p>
            <a:pPr eaLnBrk="1" hangingPunct="1">
              <a:lnSpc>
                <a:spcPct val="90000"/>
              </a:lnSpc>
            </a:pPr>
            <a:r>
              <a:rPr lang="en-US" sz="2400" b="0" smtClean="0"/>
              <a:t>superior, inferior, medial and lateral rectus muscles move the eye up, down, medially &amp; laterally</a:t>
            </a:r>
          </a:p>
          <a:p>
            <a:pPr eaLnBrk="1" hangingPunct="1">
              <a:lnSpc>
                <a:spcPct val="90000"/>
              </a:lnSpc>
            </a:pPr>
            <a:endParaRPr lang="en-US" sz="800" b="0" smtClean="0"/>
          </a:p>
          <a:p>
            <a:pPr eaLnBrk="1" hangingPunct="1">
              <a:lnSpc>
                <a:spcPct val="90000"/>
              </a:lnSpc>
            </a:pPr>
            <a:r>
              <a:rPr lang="en-US" sz="2400" b="0" smtClean="0"/>
              <a:t>superior and inferior oblique mm. turn the “twelve o’clock pole” of each eye toward or away from the nose</a:t>
            </a:r>
          </a:p>
          <a:p>
            <a:pPr eaLnBrk="1" hangingPunct="1">
              <a:lnSpc>
                <a:spcPct val="90000"/>
              </a:lnSpc>
            </a:pPr>
            <a:endParaRPr lang="en-US" sz="800" b="0" smtClean="0"/>
          </a:p>
          <a:p>
            <a:pPr eaLnBrk="1" hangingPunct="1">
              <a:lnSpc>
                <a:spcPct val="90000"/>
              </a:lnSpc>
            </a:pPr>
            <a:r>
              <a:rPr lang="en-US" sz="2400" smtClean="0"/>
              <a:t>orbital fat </a:t>
            </a:r>
            <a:r>
              <a:rPr lang="en-US" sz="2400" b="0" smtClean="0"/>
              <a:t>– surrounds sides and back of eye, cushions eye and allows free movement, protects blood vessels, and nerves</a:t>
            </a:r>
          </a:p>
        </p:txBody>
      </p:sp>
      <p:sp>
        <p:nvSpPr>
          <p:cNvPr id="82949" name="Text Box 13"/>
          <p:cNvSpPr txBox="1">
            <a:spLocks noChangeArrowheads="1"/>
          </p:cNvSpPr>
          <p:nvPr/>
        </p:nvSpPr>
        <p:spPr bwMode="auto">
          <a:xfrm>
            <a:off x="193675" y="3429000"/>
            <a:ext cx="2206625" cy="427038"/>
          </a:xfrm>
          <a:prstGeom prst="rect">
            <a:avLst/>
          </a:prstGeom>
          <a:noFill/>
          <a:ln w="9525" algn="ctr">
            <a:noFill/>
            <a:miter lim="800000"/>
            <a:headEnd/>
            <a:tailEnd/>
          </a:ln>
        </p:spPr>
        <p:txBody>
          <a:bodyPr>
            <a:spAutoFit/>
          </a:bodyPr>
          <a:lstStyle/>
          <a:p>
            <a:pPr>
              <a:spcBef>
                <a:spcPct val="50000"/>
              </a:spcBef>
            </a:pPr>
            <a:r>
              <a:rPr lang="en-US" sz="2200"/>
              <a:t>Figure 16.24c</a:t>
            </a:r>
          </a:p>
        </p:txBody>
      </p:sp>
      <p:pic>
        <p:nvPicPr>
          <p:cNvPr id="82950" name="Picture 3" descr="sal25693_16_24c"/>
          <p:cNvPicPr>
            <a:picLocks noChangeAspect="1" noChangeArrowheads="1"/>
          </p:cNvPicPr>
          <p:nvPr/>
        </p:nvPicPr>
        <p:blipFill>
          <a:blip r:embed="rId2" cstate="print"/>
          <a:srcRect/>
          <a:stretch>
            <a:fillRect/>
          </a:stretch>
        </p:blipFill>
        <p:spPr bwMode="auto">
          <a:xfrm>
            <a:off x="2222500" y="1116013"/>
            <a:ext cx="3717925" cy="2820987"/>
          </a:xfrm>
          <a:prstGeom prst="rect">
            <a:avLst/>
          </a:prstGeom>
          <a:noFill/>
          <a:ln w="9525">
            <a:noFill/>
            <a:miter lim="800000"/>
            <a:headEnd/>
            <a:tailEnd/>
          </a:ln>
        </p:spPr>
      </p:pic>
      <p:sp>
        <p:nvSpPr>
          <p:cNvPr id="82951" name="Rectangle 5"/>
          <p:cNvSpPr>
            <a:spLocks noChangeArrowheads="1"/>
          </p:cNvSpPr>
          <p:nvPr/>
        </p:nvSpPr>
        <p:spPr bwMode="auto">
          <a:xfrm>
            <a:off x="3667125" y="3903663"/>
            <a:ext cx="839788" cy="136525"/>
          </a:xfrm>
          <a:prstGeom prst="rect">
            <a:avLst/>
          </a:prstGeom>
          <a:noFill/>
          <a:ln w="9525">
            <a:noFill/>
            <a:miter lim="800000"/>
            <a:headEnd/>
            <a:tailEnd/>
          </a:ln>
        </p:spPr>
        <p:txBody>
          <a:bodyPr wrap="none" lIns="0" tIns="0" rIns="0" bIns="0">
            <a:spAutoFit/>
          </a:bodyPr>
          <a:lstStyle/>
          <a:p>
            <a:r>
              <a:rPr lang="en-US" sz="900" b="1">
                <a:solidFill>
                  <a:srgbClr val="000000"/>
                </a:solidFill>
              </a:rPr>
              <a:t>(c) Frontal view</a:t>
            </a:r>
            <a:endParaRPr lang="en-US" sz="900" b="1"/>
          </a:p>
        </p:txBody>
      </p:sp>
      <p:sp>
        <p:nvSpPr>
          <p:cNvPr id="82952" name="Rectangle 6"/>
          <p:cNvSpPr>
            <a:spLocks noChangeArrowheads="1"/>
          </p:cNvSpPr>
          <p:nvPr/>
        </p:nvSpPr>
        <p:spPr bwMode="auto">
          <a:xfrm>
            <a:off x="7475538" y="2616200"/>
            <a:ext cx="11874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Oculomotor nerve (III)</a:t>
            </a:r>
            <a:endParaRPr lang="en-US" sz="900" b="1"/>
          </a:p>
        </p:txBody>
      </p:sp>
      <p:sp>
        <p:nvSpPr>
          <p:cNvPr id="82953" name="Rectangle 7"/>
          <p:cNvSpPr>
            <a:spLocks noChangeArrowheads="1"/>
          </p:cNvSpPr>
          <p:nvPr/>
        </p:nvSpPr>
        <p:spPr bwMode="auto">
          <a:xfrm>
            <a:off x="374650" y="1835150"/>
            <a:ext cx="10731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Trochlear nerve (IV)</a:t>
            </a:r>
            <a:endParaRPr lang="en-US" sz="900" b="1"/>
          </a:p>
        </p:txBody>
      </p:sp>
      <p:sp>
        <p:nvSpPr>
          <p:cNvPr id="82954" name="Rectangle 8"/>
          <p:cNvSpPr>
            <a:spLocks noChangeArrowheads="1"/>
          </p:cNvSpPr>
          <p:nvPr/>
        </p:nvSpPr>
        <p:spPr bwMode="auto">
          <a:xfrm>
            <a:off x="385763" y="2671763"/>
            <a:ext cx="11049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Abducens nerve (VI)</a:t>
            </a:r>
            <a:endParaRPr lang="en-US" sz="900" b="1"/>
          </a:p>
        </p:txBody>
      </p:sp>
      <p:sp>
        <p:nvSpPr>
          <p:cNvPr id="82955" name="Line 9"/>
          <p:cNvSpPr>
            <a:spLocks noChangeShapeType="1"/>
          </p:cNvSpPr>
          <p:nvPr/>
        </p:nvSpPr>
        <p:spPr bwMode="auto">
          <a:xfrm>
            <a:off x="4311650" y="1649413"/>
            <a:ext cx="1919288" cy="1587"/>
          </a:xfrm>
          <a:prstGeom prst="line">
            <a:avLst/>
          </a:prstGeom>
          <a:noFill/>
          <a:ln w="15875">
            <a:solidFill>
              <a:srgbClr val="FFFFFF"/>
            </a:solidFill>
            <a:round/>
            <a:headEnd/>
            <a:tailEnd/>
          </a:ln>
        </p:spPr>
        <p:txBody>
          <a:bodyPr/>
          <a:lstStyle/>
          <a:p>
            <a:endParaRPr lang="en-US"/>
          </a:p>
        </p:txBody>
      </p:sp>
      <p:sp>
        <p:nvSpPr>
          <p:cNvPr id="82956" name="Freeform 10"/>
          <p:cNvSpPr>
            <a:spLocks/>
          </p:cNvSpPr>
          <p:nvPr/>
        </p:nvSpPr>
        <p:spPr bwMode="auto">
          <a:xfrm>
            <a:off x="4222750" y="1847850"/>
            <a:ext cx="2003425" cy="295275"/>
          </a:xfrm>
          <a:custGeom>
            <a:avLst/>
            <a:gdLst>
              <a:gd name="T0" fmla="*/ 0 w 1315"/>
              <a:gd name="T1" fmla="*/ 0 h 194"/>
              <a:gd name="T2" fmla="*/ 2147483647 w 1315"/>
              <a:gd name="T3" fmla="*/ 2147483647 h 194"/>
              <a:gd name="T4" fmla="*/ 2147483647 w 1315"/>
              <a:gd name="T5" fmla="*/ 2147483647 h 194"/>
              <a:gd name="T6" fmla="*/ 0 60000 65536"/>
              <a:gd name="T7" fmla="*/ 0 60000 65536"/>
              <a:gd name="T8" fmla="*/ 0 60000 65536"/>
              <a:gd name="T9" fmla="*/ 0 w 1315"/>
              <a:gd name="T10" fmla="*/ 0 h 194"/>
              <a:gd name="T11" fmla="*/ 1315 w 1315"/>
              <a:gd name="T12" fmla="*/ 194 h 194"/>
            </a:gdLst>
            <a:ahLst/>
            <a:cxnLst>
              <a:cxn ang="T6">
                <a:pos x="T0" y="T1"/>
              </a:cxn>
              <a:cxn ang="T7">
                <a:pos x="T2" y="T3"/>
              </a:cxn>
              <a:cxn ang="T8">
                <a:pos x="T4" y="T5"/>
              </a:cxn>
            </a:cxnLst>
            <a:rect l="T9" t="T10" r="T11" b="T12"/>
            <a:pathLst>
              <a:path w="1315" h="194">
                <a:moveTo>
                  <a:pt x="0" y="0"/>
                </a:moveTo>
                <a:lnTo>
                  <a:pt x="571" y="194"/>
                </a:lnTo>
                <a:lnTo>
                  <a:pt x="1315" y="194"/>
                </a:lnTo>
              </a:path>
            </a:pathLst>
          </a:custGeom>
          <a:noFill/>
          <a:ln w="15875">
            <a:solidFill>
              <a:srgbClr val="FFFFFF"/>
            </a:solidFill>
            <a:round/>
            <a:headEnd/>
            <a:tailEnd/>
          </a:ln>
        </p:spPr>
        <p:txBody>
          <a:bodyPr/>
          <a:lstStyle/>
          <a:p>
            <a:endParaRPr lang="en-US" sz="900">
              <a:latin typeface="Times New Roman" pitchFamily="18" charset="0"/>
            </a:endParaRPr>
          </a:p>
        </p:txBody>
      </p:sp>
      <p:sp>
        <p:nvSpPr>
          <p:cNvPr id="82957" name="Line 11"/>
          <p:cNvSpPr>
            <a:spLocks noChangeShapeType="1"/>
          </p:cNvSpPr>
          <p:nvPr/>
        </p:nvSpPr>
        <p:spPr bwMode="auto">
          <a:xfrm flipH="1" flipV="1">
            <a:off x="2139950" y="2622550"/>
            <a:ext cx="1166813" cy="3175"/>
          </a:xfrm>
          <a:prstGeom prst="line">
            <a:avLst/>
          </a:prstGeom>
          <a:noFill/>
          <a:ln w="15875">
            <a:solidFill>
              <a:srgbClr val="FFFFFF"/>
            </a:solidFill>
            <a:round/>
            <a:headEnd/>
            <a:tailEnd/>
          </a:ln>
        </p:spPr>
        <p:txBody>
          <a:bodyPr/>
          <a:lstStyle/>
          <a:p>
            <a:endParaRPr lang="en-US"/>
          </a:p>
        </p:txBody>
      </p:sp>
      <p:sp>
        <p:nvSpPr>
          <p:cNvPr id="82958" name="Line 12"/>
          <p:cNvSpPr>
            <a:spLocks noChangeShapeType="1"/>
          </p:cNvSpPr>
          <p:nvPr/>
        </p:nvSpPr>
        <p:spPr bwMode="auto">
          <a:xfrm flipH="1">
            <a:off x="2241550" y="1785938"/>
            <a:ext cx="2508250" cy="1587"/>
          </a:xfrm>
          <a:prstGeom prst="line">
            <a:avLst/>
          </a:prstGeom>
          <a:noFill/>
          <a:ln w="15875">
            <a:solidFill>
              <a:srgbClr val="FFFFFF"/>
            </a:solidFill>
            <a:round/>
            <a:headEnd/>
            <a:tailEnd/>
          </a:ln>
        </p:spPr>
        <p:txBody>
          <a:bodyPr/>
          <a:lstStyle/>
          <a:p>
            <a:endParaRPr lang="en-US"/>
          </a:p>
        </p:txBody>
      </p:sp>
      <p:sp>
        <p:nvSpPr>
          <p:cNvPr id="82959" name="Line 13"/>
          <p:cNvSpPr>
            <a:spLocks noChangeShapeType="1"/>
          </p:cNvSpPr>
          <p:nvPr/>
        </p:nvSpPr>
        <p:spPr bwMode="auto">
          <a:xfrm flipH="1">
            <a:off x="4895850" y="2547938"/>
            <a:ext cx="1341438" cy="1587"/>
          </a:xfrm>
          <a:prstGeom prst="line">
            <a:avLst/>
          </a:prstGeom>
          <a:noFill/>
          <a:ln w="15875">
            <a:solidFill>
              <a:srgbClr val="FFFFFF"/>
            </a:solidFill>
            <a:round/>
            <a:headEnd/>
            <a:tailEnd/>
          </a:ln>
        </p:spPr>
        <p:txBody>
          <a:bodyPr/>
          <a:lstStyle/>
          <a:p>
            <a:endParaRPr lang="en-US"/>
          </a:p>
        </p:txBody>
      </p:sp>
      <p:sp>
        <p:nvSpPr>
          <p:cNvPr id="82960" name="Line 14"/>
          <p:cNvSpPr>
            <a:spLocks noChangeShapeType="1"/>
          </p:cNvSpPr>
          <p:nvPr/>
        </p:nvSpPr>
        <p:spPr bwMode="auto">
          <a:xfrm>
            <a:off x="4467225" y="3284538"/>
            <a:ext cx="1776413" cy="1587"/>
          </a:xfrm>
          <a:prstGeom prst="line">
            <a:avLst/>
          </a:prstGeom>
          <a:noFill/>
          <a:ln w="15875">
            <a:solidFill>
              <a:srgbClr val="FFFFFF"/>
            </a:solidFill>
            <a:round/>
            <a:headEnd/>
            <a:tailEnd/>
          </a:ln>
        </p:spPr>
        <p:txBody>
          <a:bodyPr/>
          <a:lstStyle/>
          <a:p>
            <a:endParaRPr lang="en-US"/>
          </a:p>
        </p:txBody>
      </p:sp>
      <p:sp>
        <p:nvSpPr>
          <p:cNvPr id="82961" name="Freeform 15"/>
          <p:cNvSpPr>
            <a:spLocks/>
          </p:cNvSpPr>
          <p:nvPr/>
        </p:nvSpPr>
        <p:spPr bwMode="auto">
          <a:xfrm>
            <a:off x="4445000" y="3433763"/>
            <a:ext cx="1781175" cy="225425"/>
          </a:xfrm>
          <a:custGeom>
            <a:avLst/>
            <a:gdLst>
              <a:gd name="T0" fmla="*/ 2147483647 w 1169"/>
              <a:gd name="T1" fmla="*/ 2147483647 h 149"/>
              <a:gd name="T2" fmla="*/ 2147483647 w 1169"/>
              <a:gd name="T3" fmla="*/ 2147483647 h 149"/>
              <a:gd name="T4" fmla="*/ 0 w 1169"/>
              <a:gd name="T5" fmla="*/ 0 h 149"/>
              <a:gd name="T6" fmla="*/ 0 60000 65536"/>
              <a:gd name="T7" fmla="*/ 0 60000 65536"/>
              <a:gd name="T8" fmla="*/ 0 60000 65536"/>
              <a:gd name="T9" fmla="*/ 0 w 1169"/>
              <a:gd name="T10" fmla="*/ 0 h 149"/>
              <a:gd name="T11" fmla="*/ 1169 w 1169"/>
              <a:gd name="T12" fmla="*/ 149 h 149"/>
            </a:gdLst>
            <a:ahLst/>
            <a:cxnLst>
              <a:cxn ang="T6">
                <a:pos x="T0" y="T1"/>
              </a:cxn>
              <a:cxn ang="T7">
                <a:pos x="T2" y="T3"/>
              </a:cxn>
              <a:cxn ang="T8">
                <a:pos x="T4" y="T5"/>
              </a:cxn>
            </a:cxnLst>
            <a:rect l="T9" t="T10" r="T11" b="T12"/>
            <a:pathLst>
              <a:path w="1169" h="149">
                <a:moveTo>
                  <a:pt x="1169" y="149"/>
                </a:moveTo>
                <a:lnTo>
                  <a:pt x="439" y="149"/>
                </a:lnTo>
                <a:lnTo>
                  <a:pt x="0" y="0"/>
                </a:lnTo>
              </a:path>
            </a:pathLst>
          </a:custGeom>
          <a:noFill/>
          <a:ln w="15875">
            <a:solidFill>
              <a:srgbClr val="FFFFFF"/>
            </a:solidFill>
            <a:round/>
            <a:headEnd/>
            <a:tailEnd/>
          </a:ln>
        </p:spPr>
        <p:txBody>
          <a:bodyPr/>
          <a:lstStyle/>
          <a:p>
            <a:endParaRPr lang="en-US" sz="900">
              <a:latin typeface="Times New Roman" pitchFamily="18" charset="0"/>
            </a:endParaRPr>
          </a:p>
        </p:txBody>
      </p:sp>
      <p:sp>
        <p:nvSpPr>
          <p:cNvPr id="82962" name="Line 16"/>
          <p:cNvSpPr>
            <a:spLocks noChangeShapeType="1"/>
          </p:cNvSpPr>
          <p:nvPr/>
        </p:nvSpPr>
        <p:spPr bwMode="auto">
          <a:xfrm>
            <a:off x="4305300" y="1646238"/>
            <a:ext cx="1922463" cy="1587"/>
          </a:xfrm>
          <a:prstGeom prst="line">
            <a:avLst/>
          </a:prstGeom>
          <a:noFill/>
          <a:ln w="9525">
            <a:solidFill>
              <a:srgbClr val="000000"/>
            </a:solidFill>
            <a:round/>
            <a:headEnd/>
            <a:tailEnd/>
          </a:ln>
        </p:spPr>
        <p:txBody>
          <a:bodyPr/>
          <a:lstStyle/>
          <a:p>
            <a:endParaRPr lang="en-US"/>
          </a:p>
        </p:txBody>
      </p:sp>
      <p:sp>
        <p:nvSpPr>
          <p:cNvPr id="82963" name="Freeform 17"/>
          <p:cNvSpPr>
            <a:spLocks/>
          </p:cNvSpPr>
          <p:nvPr/>
        </p:nvSpPr>
        <p:spPr bwMode="auto">
          <a:xfrm>
            <a:off x="4221163" y="1843088"/>
            <a:ext cx="2001837" cy="295275"/>
          </a:xfrm>
          <a:custGeom>
            <a:avLst/>
            <a:gdLst>
              <a:gd name="T0" fmla="*/ 0 w 1315"/>
              <a:gd name="T1" fmla="*/ 0 h 194"/>
              <a:gd name="T2" fmla="*/ 2147483647 w 1315"/>
              <a:gd name="T3" fmla="*/ 2147483647 h 194"/>
              <a:gd name="T4" fmla="*/ 2147483647 w 1315"/>
              <a:gd name="T5" fmla="*/ 2147483647 h 194"/>
              <a:gd name="T6" fmla="*/ 0 60000 65536"/>
              <a:gd name="T7" fmla="*/ 0 60000 65536"/>
              <a:gd name="T8" fmla="*/ 0 60000 65536"/>
              <a:gd name="T9" fmla="*/ 0 w 1315"/>
              <a:gd name="T10" fmla="*/ 0 h 194"/>
              <a:gd name="T11" fmla="*/ 1315 w 1315"/>
              <a:gd name="T12" fmla="*/ 194 h 194"/>
            </a:gdLst>
            <a:ahLst/>
            <a:cxnLst>
              <a:cxn ang="T6">
                <a:pos x="T0" y="T1"/>
              </a:cxn>
              <a:cxn ang="T7">
                <a:pos x="T2" y="T3"/>
              </a:cxn>
              <a:cxn ang="T8">
                <a:pos x="T4" y="T5"/>
              </a:cxn>
            </a:cxnLst>
            <a:rect l="T9" t="T10" r="T11" b="T12"/>
            <a:pathLst>
              <a:path w="1315" h="194">
                <a:moveTo>
                  <a:pt x="0" y="0"/>
                </a:moveTo>
                <a:lnTo>
                  <a:pt x="569" y="194"/>
                </a:lnTo>
                <a:lnTo>
                  <a:pt x="1315" y="194"/>
                </a:lnTo>
              </a:path>
            </a:pathLst>
          </a:custGeom>
          <a:noFill/>
          <a:ln w="9525">
            <a:solidFill>
              <a:srgbClr val="000000"/>
            </a:solidFill>
            <a:round/>
            <a:headEnd/>
            <a:tailEnd/>
          </a:ln>
        </p:spPr>
        <p:txBody>
          <a:bodyPr/>
          <a:lstStyle/>
          <a:p>
            <a:endParaRPr lang="en-US" sz="900">
              <a:latin typeface="Times New Roman" pitchFamily="18" charset="0"/>
            </a:endParaRPr>
          </a:p>
        </p:txBody>
      </p:sp>
      <p:sp>
        <p:nvSpPr>
          <p:cNvPr id="82964" name="Line 18"/>
          <p:cNvSpPr>
            <a:spLocks noChangeShapeType="1"/>
          </p:cNvSpPr>
          <p:nvPr/>
        </p:nvSpPr>
        <p:spPr bwMode="auto">
          <a:xfrm flipH="1">
            <a:off x="2133600" y="2619375"/>
            <a:ext cx="1168400" cy="1588"/>
          </a:xfrm>
          <a:prstGeom prst="line">
            <a:avLst/>
          </a:prstGeom>
          <a:noFill/>
          <a:ln w="9525">
            <a:solidFill>
              <a:srgbClr val="000000"/>
            </a:solidFill>
            <a:round/>
            <a:headEnd/>
            <a:tailEnd/>
          </a:ln>
        </p:spPr>
        <p:txBody>
          <a:bodyPr/>
          <a:lstStyle/>
          <a:p>
            <a:endParaRPr lang="en-US"/>
          </a:p>
        </p:txBody>
      </p:sp>
      <p:sp>
        <p:nvSpPr>
          <p:cNvPr id="82965" name="Line 19"/>
          <p:cNvSpPr>
            <a:spLocks noChangeShapeType="1"/>
          </p:cNvSpPr>
          <p:nvPr/>
        </p:nvSpPr>
        <p:spPr bwMode="auto">
          <a:xfrm flipH="1">
            <a:off x="2238375" y="1782763"/>
            <a:ext cx="2505075" cy="1587"/>
          </a:xfrm>
          <a:prstGeom prst="line">
            <a:avLst/>
          </a:prstGeom>
          <a:noFill/>
          <a:ln w="9525">
            <a:solidFill>
              <a:srgbClr val="000000"/>
            </a:solidFill>
            <a:round/>
            <a:headEnd/>
            <a:tailEnd/>
          </a:ln>
        </p:spPr>
        <p:txBody>
          <a:bodyPr/>
          <a:lstStyle/>
          <a:p>
            <a:endParaRPr lang="en-US"/>
          </a:p>
        </p:txBody>
      </p:sp>
      <p:sp>
        <p:nvSpPr>
          <p:cNvPr id="82966" name="Line 20"/>
          <p:cNvSpPr>
            <a:spLocks noChangeShapeType="1"/>
          </p:cNvSpPr>
          <p:nvPr/>
        </p:nvSpPr>
        <p:spPr bwMode="auto">
          <a:xfrm flipH="1">
            <a:off x="4891088" y="2541588"/>
            <a:ext cx="1339850" cy="1587"/>
          </a:xfrm>
          <a:prstGeom prst="line">
            <a:avLst/>
          </a:prstGeom>
          <a:noFill/>
          <a:ln w="9525">
            <a:solidFill>
              <a:srgbClr val="000000"/>
            </a:solidFill>
            <a:round/>
            <a:headEnd/>
            <a:tailEnd/>
          </a:ln>
        </p:spPr>
        <p:txBody>
          <a:bodyPr/>
          <a:lstStyle/>
          <a:p>
            <a:endParaRPr lang="en-US"/>
          </a:p>
        </p:txBody>
      </p:sp>
      <p:sp>
        <p:nvSpPr>
          <p:cNvPr id="82967" name="Line 21"/>
          <p:cNvSpPr>
            <a:spLocks noChangeShapeType="1"/>
          </p:cNvSpPr>
          <p:nvPr/>
        </p:nvSpPr>
        <p:spPr bwMode="auto">
          <a:xfrm>
            <a:off x="4464050" y="3281363"/>
            <a:ext cx="1776413" cy="1587"/>
          </a:xfrm>
          <a:prstGeom prst="line">
            <a:avLst/>
          </a:prstGeom>
          <a:noFill/>
          <a:ln w="9525">
            <a:solidFill>
              <a:srgbClr val="000000"/>
            </a:solidFill>
            <a:round/>
            <a:headEnd/>
            <a:tailEnd/>
          </a:ln>
        </p:spPr>
        <p:txBody>
          <a:bodyPr/>
          <a:lstStyle/>
          <a:p>
            <a:endParaRPr lang="en-US"/>
          </a:p>
        </p:txBody>
      </p:sp>
      <p:sp>
        <p:nvSpPr>
          <p:cNvPr id="82968" name="Freeform 22"/>
          <p:cNvSpPr>
            <a:spLocks/>
          </p:cNvSpPr>
          <p:nvPr/>
        </p:nvSpPr>
        <p:spPr bwMode="auto">
          <a:xfrm>
            <a:off x="4443413" y="3430588"/>
            <a:ext cx="1779587" cy="227012"/>
          </a:xfrm>
          <a:custGeom>
            <a:avLst/>
            <a:gdLst>
              <a:gd name="T0" fmla="*/ 2147483647 w 1169"/>
              <a:gd name="T1" fmla="*/ 2147483647 h 149"/>
              <a:gd name="T2" fmla="*/ 2147483647 w 1169"/>
              <a:gd name="T3" fmla="*/ 2147483647 h 149"/>
              <a:gd name="T4" fmla="*/ 0 w 1169"/>
              <a:gd name="T5" fmla="*/ 0 h 149"/>
              <a:gd name="T6" fmla="*/ 0 60000 65536"/>
              <a:gd name="T7" fmla="*/ 0 60000 65536"/>
              <a:gd name="T8" fmla="*/ 0 60000 65536"/>
              <a:gd name="T9" fmla="*/ 0 w 1169"/>
              <a:gd name="T10" fmla="*/ 0 h 149"/>
              <a:gd name="T11" fmla="*/ 1169 w 1169"/>
              <a:gd name="T12" fmla="*/ 149 h 149"/>
            </a:gdLst>
            <a:ahLst/>
            <a:cxnLst>
              <a:cxn ang="T6">
                <a:pos x="T0" y="T1"/>
              </a:cxn>
              <a:cxn ang="T7">
                <a:pos x="T2" y="T3"/>
              </a:cxn>
              <a:cxn ang="T8">
                <a:pos x="T4" y="T5"/>
              </a:cxn>
            </a:cxnLst>
            <a:rect l="T9" t="T10" r="T11" b="T12"/>
            <a:pathLst>
              <a:path w="1169" h="149">
                <a:moveTo>
                  <a:pt x="1169" y="149"/>
                </a:moveTo>
                <a:lnTo>
                  <a:pt x="437" y="149"/>
                </a:lnTo>
                <a:lnTo>
                  <a:pt x="0" y="0"/>
                </a:lnTo>
              </a:path>
            </a:pathLst>
          </a:custGeom>
          <a:noFill/>
          <a:ln w="9525">
            <a:solidFill>
              <a:srgbClr val="000000"/>
            </a:solidFill>
            <a:round/>
            <a:headEnd/>
            <a:tailEnd/>
          </a:ln>
        </p:spPr>
        <p:txBody>
          <a:bodyPr/>
          <a:lstStyle/>
          <a:p>
            <a:endParaRPr lang="en-US" sz="900">
              <a:latin typeface="Times New Roman" pitchFamily="18" charset="0"/>
            </a:endParaRPr>
          </a:p>
        </p:txBody>
      </p:sp>
      <p:sp>
        <p:nvSpPr>
          <p:cNvPr id="82969" name="Freeform 23"/>
          <p:cNvSpPr>
            <a:spLocks/>
          </p:cNvSpPr>
          <p:nvPr/>
        </p:nvSpPr>
        <p:spPr bwMode="auto">
          <a:xfrm>
            <a:off x="1658938" y="1652588"/>
            <a:ext cx="90487" cy="517525"/>
          </a:xfrm>
          <a:custGeom>
            <a:avLst/>
            <a:gdLst>
              <a:gd name="T0" fmla="*/ 2147483647 w 59"/>
              <a:gd name="T1" fmla="*/ 2147483647 h 340"/>
              <a:gd name="T2" fmla="*/ 0 w 59"/>
              <a:gd name="T3" fmla="*/ 2147483647 h 340"/>
              <a:gd name="T4" fmla="*/ 0 w 59"/>
              <a:gd name="T5" fmla="*/ 0 h 340"/>
              <a:gd name="T6" fmla="*/ 2147483647 w 59"/>
              <a:gd name="T7" fmla="*/ 0 h 340"/>
              <a:gd name="T8" fmla="*/ 0 60000 65536"/>
              <a:gd name="T9" fmla="*/ 0 60000 65536"/>
              <a:gd name="T10" fmla="*/ 0 60000 65536"/>
              <a:gd name="T11" fmla="*/ 0 60000 65536"/>
              <a:gd name="T12" fmla="*/ 0 w 59"/>
              <a:gd name="T13" fmla="*/ 0 h 340"/>
              <a:gd name="T14" fmla="*/ 59 w 59"/>
              <a:gd name="T15" fmla="*/ 340 h 340"/>
            </a:gdLst>
            <a:ahLst/>
            <a:cxnLst>
              <a:cxn ang="T8">
                <a:pos x="T0" y="T1"/>
              </a:cxn>
              <a:cxn ang="T9">
                <a:pos x="T2" y="T3"/>
              </a:cxn>
              <a:cxn ang="T10">
                <a:pos x="T4" y="T5"/>
              </a:cxn>
              <a:cxn ang="T11">
                <a:pos x="T6" y="T7"/>
              </a:cxn>
            </a:cxnLst>
            <a:rect l="T12" t="T13" r="T14" b="T15"/>
            <a:pathLst>
              <a:path w="59" h="340">
                <a:moveTo>
                  <a:pt x="59" y="340"/>
                </a:moveTo>
                <a:lnTo>
                  <a:pt x="0" y="340"/>
                </a:lnTo>
                <a:lnTo>
                  <a:pt x="0" y="0"/>
                </a:lnTo>
                <a:lnTo>
                  <a:pt x="59" y="0"/>
                </a:lnTo>
              </a:path>
            </a:pathLst>
          </a:custGeom>
          <a:noFill/>
          <a:ln w="9525">
            <a:solidFill>
              <a:srgbClr val="000000"/>
            </a:solidFill>
            <a:round/>
            <a:headEnd/>
            <a:tailEnd/>
          </a:ln>
        </p:spPr>
        <p:txBody>
          <a:bodyPr/>
          <a:lstStyle/>
          <a:p>
            <a:endParaRPr lang="en-US" sz="900">
              <a:latin typeface="Times New Roman" pitchFamily="18" charset="0"/>
            </a:endParaRPr>
          </a:p>
        </p:txBody>
      </p:sp>
      <p:sp>
        <p:nvSpPr>
          <p:cNvPr id="82970" name="Line 24"/>
          <p:cNvSpPr>
            <a:spLocks noChangeShapeType="1"/>
          </p:cNvSpPr>
          <p:nvPr/>
        </p:nvSpPr>
        <p:spPr bwMode="auto">
          <a:xfrm flipH="1">
            <a:off x="1528763" y="1908175"/>
            <a:ext cx="130175" cy="1588"/>
          </a:xfrm>
          <a:prstGeom prst="line">
            <a:avLst/>
          </a:prstGeom>
          <a:noFill/>
          <a:ln w="9525">
            <a:solidFill>
              <a:srgbClr val="000000"/>
            </a:solidFill>
            <a:round/>
            <a:headEnd/>
            <a:tailEnd/>
          </a:ln>
        </p:spPr>
        <p:txBody>
          <a:bodyPr/>
          <a:lstStyle/>
          <a:p>
            <a:endParaRPr lang="en-US"/>
          </a:p>
        </p:txBody>
      </p:sp>
      <p:sp>
        <p:nvSpPr>
          <p:cNvPr id="82971" name="Freeform 25"/>
          <p:cNvSpPr>
            <a:spLocks/>
          </p:cNvSpPr>
          <p:nvPr/>
        </p:nvSpPr>
        <p:spPr bwMode="auto">
          <a:xfrm>
            <a:off x="1658938" y="2492375"/>
            <a:ext cx="90487" cy="517525"/>
          </a:xfrm>
          <a:custGeom>
            <a:avLst/>
            <a:gdLst>
              <a:gd name="T0" fmla="*/ 2147483647 w 59"/>
              <a:gd name="T1" fmla="*/ 2147483647 h 341"/>
              <a:gd name="T2" fmla="*/ 0 w 59"/>
              <a:gd name="T3" fmla="*/ 2147483647 h 341"/>
              <a:gd name="T4" fmla="*/ 0 w 59"/>
              <a:gd name="T5" fmla="*/ 0 h 341"/>
              <a:gd name="T6" fmla="*/ 2147483647 w 59"/>
              <a:gd name="T7" fmla="*/ 0 h 341"/>
              <a:gd name="T8" fmla="*/ 0 60000 65536"/>
              <a:gd name="T9" fmla="*/ 0 60000 65536"/>
              <a:gd name="T10" fmla="*/ 0 60000 65536"/>
              <a:gd name="T11" fmla="*/ 0 60000 65536"/>
              <a:gd name="T12" fmla="*/ 0 w 59"/>
              <a:gd name="T13" fmla="*/ 0 h 341"/>
              <a:gd name="T14" fmla="*/ 59 w 59"/>
              <a:gd name="T15" fmla="*/ 341 h 341"/>
            </a:gdLst>
            <a:ahLst/>
            <a:cxnLst>
              <a:cxn ang="T8">
                <a:pos x="T0" y="T1"/>
              </a:cxn>
              <a:cxn ang="T9">
                <a:pos x="T2" y="T3"/>
              </a:cxn>
              <a:cxn ang="T10">
                <a:pos x="T4" y="T5"/>
              </a:cxn>
              <a:cxn ang="T11">
                <a:pos x="T6" y="T7"/>
              </a:cxn>
            </a:cxnLst>
            <a:rect l="T12" t="T13" r="T14" b="T15"/>
            <a:pathLst>
              <a:path w="59" h="341">
                <a:moveTo>
                  <a:pt x="59" y="341"/>
                </a:moveTo>
                <a:lnTo>
                  <a:pt x="0" y="341"/>
                </a:lnTo>
                <a:lnTo>
                  <a:pt x="0" y="0"/>
                </a:lnTo>
                <a:lnTo>
                  <a:pt x="59" y="0"/>
                </a:lnTo>
              </a:path>
            </a:pathLst>
          </a:custGeom>
          <a:noFill/>
          <a:ln w="9525">
            <a:solidFill>
              <a:srgbClr val="000000"/>
            </a:solidFill>
            <a:round/>
            <a:headEnd/>
            <a:tailEnd/>
          </a:ln>
        </p:spPr>
        <p:txBody>
          <a:bodyPr/>
          <a:lstStyle/>
          <a:p>
            <a:endParaRPr lang="en-US" sz="900">
              <a:latin typeface="Times New Roman" pitchFamily="18" charset="0"/>
            </a:endParaRPr>
          </a:p>
        </p:txBody>
      </p:sp>
      <p:sp>
        <p:nvSpPr>
          <p:cNvPr id="82972" name="Line 26"/>
          <p:cNvSpPr>
            <a:spLocks noChangeShapeType="1"/>
          </p:cNvSpPr>
          <p:nvPr/>
        </p:nvSpPr>
        <p:spPr bwMode="auto">
          <a:xfrm flipH="1">
            <a:off x="1568450" y="2747963"/>
            <a:ext cx="90488" cy="1587"/>
          </a:xfrm>
          <a:prstGeom prst="line">
            <a:avLst/>
          </a:prstGeom>
          <a:noFill/>
          <a:ln w="9525">
            <a:solidFill>
              <a:srgbClr val="000000"/>
            </a:solidFill>
            <a:round/>
            <a:headEnd/>
            <a:tailEnd/>
          </a:ln>
        </p:spPr>
        <p:txBody>
          <a:bodyPr/>
          <a:lstStyle/>
          <a:p>
            <a:endParaRPr lang="en-US"/>
          </a:p>
        </p:txBody>
      </p:sp>
      <p:sp>
        <p:nvSpPr>
          <p:cNvPr id="82973" name="Freeform 27"/>
          <p:cNvSpPr>
            <a:spLocks/>
          </p:cNvSpPr>
          <p:nvPr/>
        </p:nvSpPr>
        <p:spPr bwMode="auto">
          <a:xfrm>
            <a:off x="7267575" y="1539875"/>
            <a:ext cx="92075" cy="2311400"/>
          </a:xfrm>
          <a:custGeom>
            <a:avLst/>
            <a:gdLst>
              <a:gd name="T0" fmla="*/ 0 w 61"/>
              <a:gd name="T1" fmla="*/ 2147483647 h 1520"/>
              <a:gd name="T2" fmla="*/ 2147483647 w 61"/>
              <a:gd name="T3" fmla="*/ 2147483647 h 1520"/>
              <a:gd name="T4" fmla="*/ 2147483647 w 61"/>
              <a:gd name="T5" fmla="*/ 0 h 1520"/>
              <a:gd name="T6" fmla="*/ 0 w 61"/>
              <a:gd name="T7" fmla="*/ 0 h 1520"/>
              <a:gd name="T8" fmla="*/ 0 60000 65536"/>
              <a:gd name="T9" fmla="*/ 0 60000 65536"/>
              <a:gd name="T10" fmla="*/ 0 60000 65536"/>
              <a:gd name="T11" fmla="*/ 0 60000 65536"/>
              <a:gd name="T12" fmla="*/ 0 w 61"/>
              <a:gd name="T13" fmla="*/ 0 h 1520"/>
              <a:gd name="T14" fmla="*/ 61 w 61"/>
              <a:gd name="T15" fmla="*/ 1520 h 1520"/>
            </a:gdLst>
            <a:ahLst/>
            <a:cxnLst>
              <a:cxn ang="T8">
                <a:pos x="T0" y="T1"/>
              </a:cxn>
              <a:cxn ang="T9">
                <a:pos x="T2" y="T3"/>
              </a:cxn>
              <a:cxn ang="T10">
                <a:pos x="T4" y="T5"/>
              </a:cxn>
              <a:cxn ang="T11">
                <a:pos x="T6" y="T7"/>
              </a:cxn>
            </a:cxnLst>
            <a:rect l="T12" t="T13" r="T14" b="T15"/>
            <a:pathLst>
              <a:path w="61" h="1520">
                <a:moveTo>
                  <a:pt x="0" y="1520"/>
                </a:moveTo>
                <a:lnTo>
                  <a:pt x="61" y="1520"/>
                </a:lnTo>
                <a:lnTo>
                  <a:pt x="61" y="0"/>
                </a:lnTo>
                <a:lnTo>
                  <a:pt x="0" y="0"/>
                </a:lnTo>
              </a:path>
            </a:pathLst>
          </a:custGeom>
          <a:noFill/>
          <a:ln w="9525">
            <a:solidFill>
              <a:srgbClr val="000000"/>
            </a:solidFill>
            <a:round/>
            <a:headEnd/>
            <a:tailEnd/>
          </a:ln>
        </p:spPr>
        <p:txBody>
          <a:bodyPr/>
          <a:lstStyle/>
          <a:p>
            <a:endParaRPr lang="en-US" sz="900">
              <a:latin typeface="Times New Roman" pitchFamily="18" charset="0"/>
            </a:endParaRPr>
          </a:p>
        </p:txBody>
      </p:sp>
      <p:sp>
        <p:nvSpPr>
          <p:cNvPr id="82974" name="Line 28"/>
          <p:cNvSpPr>
            <a:spLocks noChangeShapeType="1"/>
          </p:cNvSpPr>
          <p:nvPr/>
        </p:nvSpPr>
        <p:spPr bwMode="auto">
          <a:xfrm>
            <a:off x="7359650" y="2689225"/>
            <a:ext cx="88900" cy="1588"/>
          </a:xfrm>
          <a:prstGeom prst="line">
            <a:avLst/>
          </a:prstGeom>
          <a:noFill/>
          <a:ln w="9525">
            <a:solidFill>
              <a:srgbClr val="000000"/>
            </a:solidFill>
            <a:round/>
            <a:headEnd/>
            <a:tailEnd/>
          </a:ln>
        </p:spPr>
        <p:txBody>
          <a:bodyPr/>
          <a:lstStyle/>
          <a:p>
            <a:endParaRPr lang="en-US"/>
          </a:p>
        </p:txBody>
      </p:sp>
      <p:sp>
        <p:nvSpPr>
          <p:cNvPr id="82975" name="Text Box 29"/>
          <p:cNvSpPr txBox="1">
            <a:spLocks noChangeArrowheads="1"/>
          </p:cNvSpPr>
          <p:nvPr/>
        </p:nvSpPr>
        <p:spPr bwMode="auto">
          <a:xfrm>
            <a:off x="1712913" y="1701800"/>
            <a:ext cx="561975" cy="409575"/>
          </a:xfrm>
          <a:prstGeom prst="rect">
            <a:avLst/>
          </a:prstGeom>
          <a:noFill/>
          <a:ln w="9525">
            <a:noFill/>
            <a:miter lim="800000"/>
            <a:headEnd/>
            <a:tailEnd/>
          </a:ln>
        </p:spPr>
        <p:txBody>
          <a:bodyPr wrap="none" lIns="0" tIns="0" bIns="0">
            <a:spAutoFit/>
          </a:bodyPr>
          <a:lstStyle/>
          <a:p>
            <a:r>
              <a:rPr lang="en-US" sz="900" b="1"/>
              <a:t>Superior</a:t>
            </a:r>
          </a:p>
          <a:p>
            <a:r>
              <a:rPr lang="en-US" sz="900" b="1"/>
              <a:t>oblique</a:t>
            </a:r>
          </a:p>
          <a:p>
            <a:r>
              <a:rPr lang="en-US" sz="900" b="1"/>
              <a:t>muscle</a:t>
            </a:r>
          </a:p>
        </p:txBody>
      </p:sp>
      <p:sp>
        <p:nvSpPr>
          <p:cNvPr id="82976" name="Text Box 30"/>
          <p:cNvSpPr txBox="1">
            <a:spLocks noChangeArrowheads="1"/>
          </p:cNvSpPr>
          <p:nvPr/>
        </p:nvSpPr>
        <p:spPr bwMode="auto">
          <a:xfrm>
            <a:off x="1712913" y="2540000"/>
            <a:ext cx="485775" cy="409575"/>
          </a:xfrm>
          <a:prstGeom prst="rect">
            <a:avLst/>
          </a:prstGeom>
          <a:noFill/>
          <a:ln w="9525">
            <a:noFill/>
            <a:miter lim="800000"/>
            <a:headEnd/>
            <a:tailEnd/>
          </a:ln>
        </p:spPr>
        <p:txBody>
          <a:bodyPr wrap="none" lIns="0" tIns="0" bIns="0">
            <a:spAutoFit/>
          </a:bodyPr>
          <a:lstStyle/>
          <a:p>
            <a:r>
              <a:rPr lang="en-US" sz="900" b="1"/>
              <a:t>Lateral</a:t>
            </a:r>
          </a:p>
          <a:p>
            <a:r>
              <a:rPr lang="en-US" sz="900" b="1"/>
              <a:t>rectus</a:t>
            </a:r>
          </a:p>
          <a:p>
            <a:r>
              <a:rPr lang="en-US" sz="900" b="1"/>
              <a:t>muscle</a:t>
            </a:r>
          </a:p>
        </p:txBody>
      </p:sp>
      <p:sp>
        <p:nvSpPr>
          <p:cNvPr id="82977" name="Text Box 31"/>
          <p:cNvSpPr txBox="1">
            <a:spLocks noChangeArrowheads="1"/>
          </p:cNvSpPr>
          <p:nvPr/>
        </p:nvSpPr>
        <p:spPr bwMode="auto">
          <a:xfrm>
            <a:off x="6253163" y="1570038"/>
            <a:ext cx="1076325" cy="273050"/>
          </a:xfrm>
          <a:prstGeom prst="rect">
            <a:avLst/>
          </a:prstGeom>
          <a:noFill/>
          <a:ln w="9525">
            <a:noFill/>
            <a:miter lim="800000"/>
            <a:headEnd/>
            <a:tailEnd/>
          </a:ln>
        </p:spPr>
        <p:txBody>
          <a:bodyPr wrap="none" lIns="0" tIns="0" bIns="0">
            <a:spAutoFit/>
          </a:bodyPr>
          <a:lstStyle/>
          <a:p>
            <a:r>
              <a:rPr lang="en-US" sz="900" b="1"/>
              <a:t>Levator palpebrae</a:t>
            </a:r>
          </a:p>
          <a:p>
            <a:r>
              <a:rPr lang="en-US" sz="900" b="1"/>
              <a:t>superioris muscle</a:t>
            </a:r>
          </a:p>
        </p:txBody>
      </p:sp>
      <p:sp>
        <p:nvSpPr>
          <p:cNvPr id="82978" name="Text Box 32"/>
          <p:cNvSpPr txBox="1">
            <a:spLocks noChangeArrowheads="1"/>
          </p:cNvSpPr>
          <p:nvPr/>
        </p:nvSpPr>
        <p:spPr bwMode="auto">
          <a:xfrm>
            <a:off x="6253163" y="2055813"/>
            <a:ext cx="936625" cy="273050"/>
          </a:xfrm>
          <a:prstGeom prst="rect">
            <a:avLst/>
          </a:prstGeom>
          <a:noFill/>
          <a:ln w="9525">
            <a:noFill/>
            <a:miter lim="800000"/>
            <a:headEnd/>
            <a:tailEnd/>
          </a:ln>
        </p:spPr>
        <p:txBody>
          <a:bodyPr wrap="none" lIns="0" tIns="0" bIns="0">
            <a:spAutoFit/>
          </a:bodyPr>
          <a:lstStyle/>
          <a:p>
            <a:r>
              <a:rPr lang="en-US" sz="900" b="1"/>
              <a:t>Superior rectus</a:t>
            </a:r>
          </a:p>
          <a:p>
            <a:r>
              <a:rPr lang="en-US" sz="900" b="1"/>
              <a:t>muscle</a:t>
            </a:r>
          </a:p>
        </p:txBody>
      </p:sp>
      <p:sp>
        <p:nvSpPr>
          <p:cNvPr id="82979" name="Text Box 33"/>
          <p:cNvSpPr txBox="1">
            <a:spLocks noChangeArrowheads="1"/>
          </p:cNvSpPr>
          <p:nvPr/>
        </p:nvSpPr>
        <p:spPr bwMode="auto">
          <a:xfrm>
            <a:off x="6253163" y="2465388"/>
            <a:ext cx="822325" cy="273050"/>
          </a:xfrm>
          <a:prstGeom prst="rect">
            <a:avLst/>
          </a:prstGeom>
          <a:noFill/>
          <a:ln w="9525">
            <a:noFill/>
            <a:miter lim="800000"/>
            <a:headEnd/>
            <a:tailEnd/>
          </a:ln>
        </p:spPr>
        <p:txBody>
          <a:bodyPr wrap="none" lIns="0" tIns="0" bIns="0">
            <a:spAutoFit/>
          </a:bodyPr>
          <a:lstStyle/>
          <a:p>
            <a:r>
              <a:rPr lang="en-US" sz="900" b="1"/>
              <a:t>Medial rectus</a:t>
            </a:r>
          </a:p>
          <a:p>
            <a:r>
              <a:rPr lang="en-US" sz="900" b="1"/>
              <a:t>muscle</a:t>
            </a:r>
          </a:p>
        </p:txBody>
      </p:sp>
      <p:sp>
        <p:nvSpPr>
          <p:cNvPr id="82980" name="Text Box 34"/>
          <p:cNvSpPr txBox="1">
            <a:spLocks noChangeArrowheads="1"/>
          </p:cNvSpPr>
          <p:nvPr/>
        </p:nvSpPr>
        <p:spPr bwMode="auto">
          <a:xfrm>
            <a:off x="6269038" y="3197225"/>
            <a:ext cx="860425" cy="273050"/>
          </a:xfrm>
          <a:prstGeom prst="rect">
            <a:avLst/>
          </a:prstGeom>
          <a:noFill/>
          <a:ln w="9525">
            <a:noFill/>
            <a:miter lim="800000"/>
            <a:headEnd/>
            <a:tailEnd/>
          </a:ln>
        </p:spPr>
        <p:txBody>
          <a:bodyPr wrap="none" lIns="0" tIns="0" bIns="0">
            <a:spAutoFit/>
          </a:bodyPr>
          <a:lstStyle/>
          <a:p>
            <a:r>
              <a:rPr lang="en-US" sz="900" b="1"/>
              <a:t>Inferior rectus</a:t>
            </a:r>
          </a:p>
          <a:p>
            <a:r>
              <a:rPr lang="en-US" sz="900" b="1"/>
              <a:t>muscle</a:t>
            </a:r>
          </a:p>
        </p:txBody>
      </p:sp>
      <p:sp>
        <p:nvSpPr>
          <p:cNvPr id="82981" name="Text Box 35"/>
          <p:cNvSpPr txBox="1">
            <a:spLocks noChangeArrowheads="1"/>
          </p:cNvSpPr>
          <p:nvPr/>
        </p:nvSpPr>
        <p:spPr bwMode="auto">
          <a:xfrm>
            <a:off x="6269038" y="3579813"/>
            <a:ext cx="923925" cy="273050"/>
          </a:xfrm>
          <a:prstGeom prst="rect">
            <a:avLst/>
          </a:prstGeom>
          <a:noFill/>
          <a:ln w="9525">
            <a:noFill/>
            <a:miter lim="800000"/>
            <a:headEnd/>
            <a:tailEnd/>
          </a:ln>
        </p:spPr>
        <p:txBody>
          <a:bodyPr wrap="none" lIns="0" tIns="0" bIns="0">
            <a:spAutoFit/>
          </a:bodyPr>
          <a:lstStyle/>
          <a:p>
            <a:r>
              <a:rPr lang="en-US" sz="900" b="1"/>
              <a:t>Inferior oblique</a:t>
            </a:r>
          </a:p>
          <a:p>
            <a:r>
              <a:rPr lang="en-US" sz="900" b="1"/>
              <a:t>muscle</a:t>
            </a:r>
          </a:p>
        </p:txBody>
      </p:sp>
      <p:sp>
        <p:nvSpPr>
          <p:cNvPr id="4" name="TextBox 24"/>
          <p:cNvSpPr txBox="1">
            <a:spLocks noChangeArrowheads="1"/>
          </p:cNvSpPr>
          <p:nvPr/>
        </p:nvSpPr>
        <p:spPr bwMode="auto">
          <a:xfrm>
            <a:off x="2311400" y="990600"/>
            <a:ext cx="4491038" cy="214313"/>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p>
            <a:r>
              <a:rPr lang="en-US" smtClean="0">
                <a:latin typeface="Arial" pitchFamily="34" charset="0"/>
              </a:rPr>
              <a:t>16-</a:t>
            </a:r>
            <a:fld id="{5816FBF1-2E96-4B00-8A7D-4CE557125AFD}" type="slidenum">
              <a:rPr lang="en-US" smtClean="0">
                <a:latin typeface="Arial" pitchFamily="34" charset="0"/>
              </a:rPr>
              <a:pPr/>
              <a:t>8</a:t>
            </a:fld>
            <a:endParaRPr lang="en-US" smtClean="0">
              <a:latin typeface="Arial" pitchFamily="34" charset="0"/>
            </a:endParaRPr>
          </a:p>
        </p:txBody>
      </p:sp>
      <p:sp>
        <p:nvSpPr>
          <p:cNvPr id="10243" name="Rectangle 2"/>
          <p:cNvSpPr>
            <a:spLocks noGrp="1" noChangeArrowheads="1"/>
          </p:cNvSpPr>
          <p:nvPr>
            <p:ph type="title"/>
          </p:nvPr>
        </p:nvSpPr>
        <p:spPr>
          <a:xfrm>
            <a:off x="0" y="0"/>
            <a:ext cx="9144000" cy="1143000"/>
          </a:xfrm>
        </p:spPr>
        <p:txBody>
          <a:bodyPr/>
          <a:lstStyle/>
          <a:p>
            <a:pPr eaLnBrk="1" hangingPunct="1"/>
            <a:r>
              <a:rPr lang="en-US" smtClean="0"/>
              <a:t>General Senses</a:t>
            </a:r>
          </a:p>
        </p:txBody>
      </p:sp>
      <p:sp>
        <p:nvSpPr>
          <p:cNvPr id="10244" name="Rectangle 3"/>
          <p:cNvSpPr>
            <a:spLocks noGrp="1" noChangeArrowheads="1"/>
          </p:cNvSpPr>
          <p:nvPr>
            <p:ph type="body" idx="1"/>
          </p:nvPr>
        </p:nvSpPr>
        <p:spPr>
          <a:xfrm>
            <a:off x="695325" y="1109663"/>
            <a:ext cx="8120063" cy="5410200"/>
          </a:xfrm>
        </p:spPr>
        <p:txBody>
          <a:bodyPr/>
          <a:lstStyle/>
          <a:p>
            <a:pPr eaLnBrk="1" hangingPunct="1"/>
            <a:r>
              <a:rPr lang="en-US" sz="2800" b="0" smtClean="0"/>
              <a:t>structurally simple receptors</a:t>
            </a:r>
          </a:p>
          <a:p>
            <a:pPr lvl="1" eaLnBrk="1" hangingPunct="1"/>
            <a:r>
              <a:rPr lang="en-US" sz="2400" b="0" smtClean="0"/>
              <a:t>one or a few sensory fibers and a little connective tissue</a:t>
            </a:r>
          </a:p>
          <a:p>
            <a:pPr lvl="2" eaLnBrk="1" hangingPunct="1"/>
            <a:r>
              <a:rPr lang="en-US" sz="2000" smtClean="0"/>
              <a:t>unencapsulated nerve endings</a:t>
            </a:r>
          </a:p>
          <a:p>
            <a:pPr lvl="3" eaLnBrk="1" hangingPunct="1"/>
            <a:r>
              <a:rPr lang="en-US" sz="1800" b="0" smtClean="0"/>
              <a:t>free nerve endings</a:t>
            </a:r>
          </a:p>
          <a:p>
            <a:pPr lvl="3" eaLnBrk="1" hangingPunct="1"/>
            <a:r>
              <a:rPr lang="en-US" sz="1800" b="0" smtClean="0"/>
              <a:t>tactile  (Merkel) discs</a:t>
            </a:r>
          </a:p>
          <a:p>
            <a:pPr lvl="3" eaLnBrk="1" hangingPunct="1"/>
            <a:r>
              <a:rPr lang="en-US" sz="1800" b="0" smtClean="0"/>
              <a:t>hair receptors (peritrichial endings</a:t>
            </a:r>
            <a:r>
              <a:rPr lang="en-US" sz="1600" b="0" smtClean="0"/>
              <a:t>)</a:t>
            </a:r>
          </a:p>
          <a:p>
            <a:pPr lvl="2" eaLnBrk="1" hangingPunct="1"/>
            <a:r>
              <a:rPr lang="en-US" sz="2000" smtClean="0"/>
              <a:t>encapsulated nerve endings</a:t>
            </a:r>
          </a:p>
          <a:p>
            <a:pPr lvl="3" eaLnBrk="1" hangingPunct="1"/>
            <a:r>
              <a:rPr lang="en-US" sz="1800" b="0" smtClean="0"/>
              <a:t>tactile (Meissner) corpuscles</a:t>
            </a:r>
          </a:p>
          <a:p>
            <a:pPr lvl="3" eaLnBrk="1" hangingPunct="1"/>
            <a:r>
              <a:rPr lang="en-US" sz="1800" b="0" smtClean="0"/>
              <a:t>Krause end bulbs</a:t>
            </a:r>
          </a:p>
          <a:p>
            <a:pPr lvl="3" eaLnBrk="1" hangingPunct="1"/>
            <a:r>
              <a:rPr lang="en-US" sz="1800" b="0" smtClean="0"/>
              <a:t>bulbous (Ruffini) corpuscles</a:t>
            </a:r>
          </a:p>
          <a:p>
            <a:pPr lvl="3" eaLnBrk="1" hangingPunct="1"/>
            <a:r>
              <a:rPr lang="en-US" sz="1800" b="0" smtClean="0"/>
              <a:t>lamellar (pacinian) corpuscles</a:t>
            </a:r>
          </a:p>
          <a:p>
            <a:pPr lvl="3" eaLnBrk="1" hangingPunct="1"/>
            <a:r>
              <a:rPr lang="en-US" sz="1800" b="0" smtClean="0"/>
              <a:t>muscle spindles</a:t>
            </a:r>
          </a:p>
          <a:p>
            <a:pPr lvl="3" eaLnBrk="1" hangingPunct="1"/>
            <a:r>
              <a:rPr lang="en-US" sz="1800" b="0" smtClean="0"/>
              <a:t>golgi tendon organs</a:t>
            </a:r>
          </a:p>
          <a:p>
            <a:pPr eaLnBrk="1" hangingPunct="1"/>
            <a:r>
              <a:rPr lang="en-US" sz="2800" b="0" smtClean="0"/>
              <a:t>physiologically simple receptors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1"/>
          </p:nvPr>
        </p:nvSpPr>
        <p:spPr>
          <a:noFill/>
        </p:spPr>
        <p:txBody>
          <a:bodyPr/>
          <a:lstStyle/>
          <a:p>
            <a:r>
              <a:rPr lang="en-US" smtClean="0">
                <a:latin typeface="Arial" pitchFamily="34" charset="0"/>
              </a:rPr>
              <a:t>16-</a:t>
            </a:r>
            <a:fld id="{969A5D0C-E974-4370-BC67-8262AA7F6ED3}" type="slidenum">
              <a:rPr lang="en-US" smtClean="0">
                <a:latin typeface="Arial" pitchFamily="34" charset="0"/>
              </a:rPr>
              <a:pPr/>
              <a:t>80</a:t>
            </a:fld>
            <a:endParaRPr lang="en-US" smtClean="0">
              <a:latin typeface="Arial" pitchFamily="34" charset="0"/>
            </a:endParaRPr>
          </a:p>
        </p:txBody>
      </p:sp>
      <p:sp>
        <p:nvSpPr>
          <p:cNvPr id="83971" name="Rectangle 2"/>
          <p:cNvSpPr>
            <a:spLocks noGrp="1" noChangeArrowheads="1"/>
          </p:cNvSpPr>
          <p:nvPr>
            <p:ph type="title"/>
          </p:nvPr>
        </p:nvSpPr>
        <p:spPr>
          <a:xfrm>
            <a:off x="0" y="0"/>
            <a:ext cx="9144000" cy="1143000"/>
          </a:xfrm>
        </p:spPr>
        <p:txBody>
          <a:bodyPr/>
          <a:lstStyle/>
          <a:p>
            <a:pPr eaLnBrk="1" hangingPunct="1"/>
            <a:r>
              <a:rPr lang="en-US" smtClean="0"/>
              <a:t>Anatomy of the Eyeball</a:t>
            </a:r>
          </a:p>
        </p:txBody>
      </p:sp>
      <p:sp>
        <p:nvSpPr>
          <p:cNvPr id="83972" name="Rectangle 3"/>
          <p:cNvSpPr>
            <a:spLocks noGrp="1" noChangeArrowheads="1"/>
          </p:cNvSpPr>
          <p:nvPr>
            <p:ph type="body" idx="1"/>
          </p:nvPr>
        </p:nvSpPr>
        <p:spPr>
          <a:xfrm>
            <a:off x="1593850" y="5583238"/>
            <a:ext cx="6205538" cy="1066800"/>
          </a:xfrm>
        </p:spPr>
        <p:txBody>
          <a:bodyPr/>
          <a:lstStyle/>
          <a:p>
            <a:pPr eaLnBrk="1" hangingPunct="1">
              <a:lnSpc>
                <a:spcPct val="80000"/>
              </a:lnSpc>
            </a:pPr>
            <a:r>
              <a:rPr lang="en-US" sz="2000" b="0" smtClean="0"/>
              <a:t>three principal components of the eyeball</a:t>
            </a:r>
          </a:p>
          <a:p>
            <a:pPr lvl="1" eaLnBrk="1" hangingPunct="1">
              <a:lnSpc>
                <a:spcPct val="80000"/>
              </a:lnSpc>
            </a:pPr>
            <a:r>
              <a:rPr lang="en-US" sz="1600" smtClean="0"/>
              <a:t>three layers (tunics) </a:t>
            </a:r>
            <a:r>
              <a:rPr lang="en-US" sz="1600" b="0" smtClean="0"/>
              <a:t>that form the wall of the eyeball</a:t>
            </a:r>
          </a:p>
          <a:p>
            <a:pPr lvl="1" eaLnBrk="1" hangingPunct="1">
              <a:lnSpc>
                <a:spcPct val="80000"/>
              </a:lnSpc>
            </a:pPr>
            <a:r>
              <a:rPr lang="en-US" sz="1600" smtClean="0"/>
              <a:t>optical component </a:t>
            </a:r>
            <a:r>
              <a:rPr lang="en-US" sz="1600" b="0" smtClean="0"/>
              <a:t>– admits and focuses light</a:t>
            </a:r>
          </a:p>
          <a:p>
            <a:pPr lvl="1" eaLnBrk="1" hangingPunct="1">
              <a:lnSpc>
                <a:spcPct val="80000"/>
              </a:lnSpc>
            </a:pPr>
            <a:r>
              <a:rPr lang="en-US" sz="1600" smtClean="0"/>
              <a:t>neural component </a:t>
            </a:r>
            <a:r>
              <a:rPr lang="en-US" sz="1600" b="0" smtClean="0"/>
              <a:t>– the retina and optic nerve</a:t>
            </a:r>
          </a:p>
        </p:txBody>
      </p:sp>
      <p:pic>
        <p:nvPicPr>
          <p:cNvPr id="83973" name="Picture 3" descr="sal25693_16_25"/>
          <p:cNvPicPr>
            <a:picLocks noChangeAspect="1" noChangeArrowheads="1"/>
          </p:cNvPicPr>
          <p:nvPr/>
        </p:nvPicPr>
        <p:blipFill>
          <a:blip r:embed="rId2" cstate="print"/>
          <a:srcRect/>
          <a:stretch>
            <a:fillRect/>
          </a:stretch>
        </p:blipFill>
        <p:spPr bwMode="auto">
          <a:xfrm>
            <a:off x="1628775" y="1384300"/>
            <a:ext cx="5349875" cy="4171950"/>
          </a:xfrm>
          <a:prstGeom prst="rect">
            <a:avLst/>
          </a:prstGeom>
          <a:noFill/>
          <a:ln w="9525">
            <a:noFill/>
            <a:miter lim="800000"/>
            <a:headEnd/>
            <a:tailEnd/>
          </a:ln>
        </p:spPr>
      </p:pic>
      <p:sp>
        <p:nvSpPr>
          <p:cNvPr id="83974" name="Rectangle 5"/>
          <p:cNvSpPr>
            <a:spLocks noChangeArrowheads="1"/>
          </p:cNvSpPr>
          <p:nvPr/>
        </p:nvSpPr>
        <p:spPr bwMode="auto">
          <a:xfrm>
            <a:off x="887413" y="1216025"/>
            <a:ext cx="3778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Sclera</a:t>
            </a:r>
            <a:endParaRPr lang="en-US" sz="2400" b="1"/>
          </a:p>
        </p:txBody>
      </p:sp>
      <p:sp>
        <p:nvSpPr>
          <p:cNvPr id="83975" name="Rectangle 6"/>
          <p:cNvSpPr>
            <a:spLocks noChangeArrowheads="1"/>
          </p:cNvSpPr>
          <p:nvPr/>
        </p:nvSpPr>
        <p:spPr bwMode="auto">
          <a:xfrm>
            <a:off x="887413" y="1508125"/>
            <a:ext cx="48736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Choroid</a:t>
            </a:r>
            <a:endParaRPr lang="en-US" sz="2400" b="1"/>
          </a:p>
        </p:txBody>
      </p:sp>
      <p:sp>
        <p:nvSpPr>
          <p:cNvPr id="83976" name="Rectangle 7"/>
          <p:cNvSpPr>
            <a:spLocks noChangeArrowheads="1"/>
          </p:cNvSpPr>
          <p:nvPr/>
        </p:nvSpPr>
        <p:spPr bwMode="auto">
          <a:xfrm>
            <a:off x="887413" y="1778000"/>
            <a:ext cx="3873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Retina</a:t>
            </a:r>
            <a:endParaRPr lang="en-US" sz="2400" b="1"/>
          </a:p>
        </p:txBody>
      </p:sp>
      <p:sp>
        <p:nvSpPr>
          <p:cNvPr id="83977" name="Rectangle 8"/>
          <p:cNvSpPr>
            <a:spLocks noChangeArrowheads="1"/>
          </p:cNvSpPr>
          <p:nvPr/>
        </p:nvSpPr>
        <p:spPr bwMode="auto">
          <a:xfrm>
            <a:off x="887413" y="2079625"/>
            <a:ext cx="7588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Macula lutea</a:t>
            </a:r>
            <a:endParaRPr lang="en-US" sz="2400" b="1"/>
          </a:p>
        </p:txBody>
      </p:sp>
      <p:sp>
        <p:nvSpPr>
          <p:cNvPr id="83978" name="Rectangle 9"/>
          <p:cNvSpPr>
            <a:spLocks noChangeArrowheads="1"/>
          </p:cNvSpPr>
          <p:nvPr/>
        </p:nvSpPr>
        <p:spPr bwMode="auto">
          <a:xfrm>
            <a:off x="887413" y="3400425"/>
            <a:ext cx="6953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Optic nerve</a:t>
            </a:r>
            <a:endParaRPr lang="en-US" sz="2400" b="1"/>
          </a:p>
        </p:txBody>
      </p:sp>
      <p:sp>
        <p:nvSpPr>
          <p:cNvPr id="83979" name="Rectangle 10"/>
          <p:cNvSpPr>
            <a:spLocks noChangeArrowheads="1"/>
          </p:cNvSpPr>
          <p:nvPr/>
        </p:nvSpPr>
        <p:spPr bwMode="auto">
          <a:xfrm>
            <a:off x="887413" y="2430463"/>
            <a:ext cx="91916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Fovea centralis</a:t>
            </a:r>
            <a:endParaRPr lang="en-US" sz="2400" b="1"/>
          </a:p>
        </p:txBody>
      </p:sp>
      <p:sp>
        <p:nvSpPr>
          <p:cNvPr id="83980" name="Rectangle 11"/>
          <p:cNvSpPr>
            <a:spLocks noChangeArrowheads="1"/>
          </p:cNvSpPr>
          <p:nvPr/>
        </p:nvSpPr>
        <p:spPr bwMode="auto">
          <a:xfrm>
            <a:off x="7332663" y="5272088"/>
            <a:ext cx="84296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Vitreous body</a:t>
            </a:r>
            <a:endParaRPr lang="en-US" sz="2400" b="1"/>
          </a:p>
        </p:txBody>
      </p:sp>
      <p:sp>
        <p:nvSpPr>
          <p:cNvPr id="83981" name="Rectangle 12"/>
          <p:cNvSpPr>
            <a:spLocks noChangeArrowheads="1"/>
          </p:cNvSpPr>
          <p:nvPr/>
        </p:nvSpPr>
        <p:spPr bwMode="auto">
          <a:xfrm>
            <a:off x="7332663" y="3402013"/>
            <a:ext cx="30956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Pupil</a:t>
            </a:r>
            <a:endParaRPr lang="en-US" sz="2400" b="1"/>
          </a:p>
        </p:txBody>
      </p:sp>
      <p:sp>
        <p:nvSpPr>
          <p:cNvPr id="83982" name="Rectangle 13"/>
          <p:cNvSpPr>
            <a:spLocks noChangeArrowheads="1"/>
          </p:cNvSpPr>
          <p:nvPr/>
        </p:nvSpPr>
        <p:spPr bwMode="auto">
          <a:xfrm>
            <a:off x="7332663" y="3154363"/>
            <a:ext cx="4349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Cornea</a:t>
            </a:r>
            <a:endParaRPr lang="en-US" sz="2400" b="1"/>
          </a:p>
        </p:txBody>
      </p:sp>
      <p:sp>
        <p:nvSpPr>
          <p:cNvPr id="83983" name="Rectangle 14"/>
          <p:cNvSpPr>
            <a:spLocks noChangeArrowheads="1"/>
          </p:cNvSpPr>
          <p:nvPr/>
        </p:nvSpPr>
        <p:spPr bwMode="auto">
          <a:xfrm>
            <a:off x="7332663" y="2901950"/>
            <a:ext cx="1873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Iris</a:t>
            </a:r>
            <a:endParaRPr lang="en-US" sz="2400" b="1"/>
          </a:p>
        </p:txBody>
      </p:sp>
      <p:sp>
        <p:nvSpPr>
          <p:cNvPr id="83984" name="Rectangle 15"/>
          <p:cNvSpPr>
            <a:spLocks noChangeArrowheads="1"/>
          </p:cNvSpPr>
          <p:nvPr/>
        </p:nvSpPr>
        <p:spPr bwMode="auto">
          <a:xfrm>
            <a:off x="7332663" y="1677988"/>
            <a:ext cx="72231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Ciliary body</a:t>
            </a:r>
            <a:endParaRPr lang="en-US" sz="2400" b="1"/>
          </a:p>
        </p:txBody>
      </p:sp>
      <p:sp>
        <p:nvSpPr>
          <p:cNvPr id="83985" name="Rectangle 16"/>
          <p:cNvSpPr>
            <a:spLocks noChangeArrowheads="1"/>
          </p:cNvSpPr>
          <p:nvPr/>
        </p:nvSpPr>
        <p:spPr bwMode="auto">
          <a:xfrm>
            <a:off x="7332663" y="1320800"/>
            <a:ext cx="67151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Ora serrata</a:t>
            </a:r>
            <a:endParaRPr lang="en-US" sz="2400" b="1"/>
          </a:p>
        </p:txBody>
      </p:sp>
      <p:sp>
        <p:nvSpPr>
          <p:cNvPr id="83986" name="Rectangle 17"/>
          <p:cNvSpPr>
            <a:spLocks noChangeArrowheads="1"/>
          </p:cNvSpPr>
          <p:nvPr/>
        </p:nvSpPr>
        <p:spPr bwMode="auto">
          <a:xfrm>
            <a:off x="7332663" y="3689350"/>
            <a:ext cx="29368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Lens</a:t>
            </a:r>
            <a:endParaRPr lang="en-US" sz="2400" b="1"/>
          </a:p>
        </p:txBody>
      </p:sp>
      <p:sp>
        <p:nvSpPr>
          <p:cNvPr id="83987" name="Rectangle 18"/>
          <p:cNvSpPr>
            <a:spLocks noChangeArrowheads="1"/>
          </p:cNvSpPr>
          <p:nvPr/>
        </p:nvSpPr>
        <p:spPr bwMode="auto">
          <a:xfrm>
            <a:off x="7332663" y="4921250"/>
            <a:ext cx="8128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Hyaloid canal</a:t>
            </a:r>
            <a:endParaRPr lang="en-US" sz="2400" b="1"/>
          </a:p>
        </p:txBody>
      </p:sp>
      <p:sp>
        <p:nvSpPr>
          <p:cNvPr id="83988" name="Freeform 19"/>
          <p:cNvSpPr>
            <a:spLocks/>
          </p:cNvSpPr>
          <p:nvPr/>
        </p:nvSpPr>
        <p:spPr bwMode="auto">
          <a:xfrm>
            <a:off x="1362075" y="1298575"/>
            <a:ext cx="2151063" cy="622300"/>
          </a:xfrm>
          <a:custGeom>
            <a:avLst/>
            <a:gdLst>
              <a:gd name="T0" fmla="*/ 0 w 1535"/>
              <a:gd name="T1" fmla="*/ 0 h 445"/>
              <a:gd name="T2" fmla="*/ 2147483647 w 1535"/>
              <a:gd name="T3" fmla="*/ 0 h 445"/>
              <a:gd name="T4" fmla="*/ 2147483647 w 1535"/>
              <a:gd name="T5" fmla="*/ 2147483647 h 445"/>
              <a:gd name="T6" fmla="*/ 0 60000 65536"/>
              <a:gd name="T7" fmla="*/ 0 60000 65536"/>
              <a:gd name="T8" fmla="*/ 0 60000 65536"/>
              <a:gd name="T9" fmla="*/ 0 w 1535"/>
              <a:gd name="T10" fmla="*/ 0 h 445"/>
              <a:gd name="T11" fmla="*/ 1535 w 1535"/>
              <a:gd name="T12" fmla="*/ 445 h 445"/>
            </a:gdLst>
            <a:ahLst/>
            <a:cxnLst>
              <a:cxn ang="T6">
                <a:pos x="T0" y="T1"/>
              </a:cxn>
              <a:cxn ang="T7">
                <a:pos x="T2" y="T3"/>
              </a:cxn>
              <a:cxn ang="T8">
                <a:pos x="T4" y="T5"/>
              </a:cxn>
            </a:cxnLst>
            <a:rect l="T9" t="T10" r="T11" b="T12"/>
            <a:pathLst>
              <a:path w="1535" h="445">
                <a:moveTo>
                  <a:pt x="0" y="0"/>
                </a:moveTo>
                <a:lnTo>
                  <a:pt x="1171" y="0"/>
                </a:lnTo>
                <a:lnTo>
                  <a:pt x="1535" y="445"/>
                </a:lnTo>
              </a:path>
            </a:pathLst>
          </a:custGeom>
          <a:noFill/>
          <a:ln w="7938">
            <a:solidFill>
              <a:srgbClr val="FFFFFF"/>
            </a:solidFill>
            <a:round/>
            <a:headEnd/>
            <a:tailEnd/>
          </a:ln>
        </p:spPr>
        <p:txBody>
          <a:bodyPr/>
          <a:lstStyle/>
          <a:p>
            <a:endParaRPr lang="en-US" sz="2400">
              <a:latin typeface="Times New Roman" pitchFamily="18" charset="0"/>
            </a:endParaRPr>
          </a:p>
        </p:txBody>
      </p:sp>
      <p:sp>
        <p:nvSpPr>
          <p:cNvPr id="83989" name="Freeform 20"/>
          <p:cNvSpPr>
            <a:spLocks/>
          </p:cNvSpPr>
          <p:nvPr/>
        </p:nvSpPr>
        <p:spPr bwMode="auto">
          <a:xfrm>
            <a:off x="1438275" y="1585913"/>
            <a:ext cx="1949450" cy="582612"/>
          </a:xfrm>
          <a:custGeom>
            <a:avLst/>
            <a:gdLst>
              <a:gd name="T0" fmla="*/ 0 w 1391"/>
              <a:gd name="T1" fmla="*/ 0 h 416"/>
              <a:gd name="T2" fmla="*/ 2147483647 w 1391"/>
              <a:gd name="T3" fmla="*/ 0 h 416"/>
              <a:gd name="T4" fmla="*/ 2147483647 w 1391"/>
              <a:gd name="T5" fmla="*/ 2147483647 h 416"/>
              <a:gd name="T6" fmla="*/ 0 60000 65536"/>
              <a:gd name="T7" fmla="*/ 0 60000 65536"/>
              <a:gd name="T8" fmla="*/ 0 60000 65536"/>
              <a:gd name="T9" fmla="*/ 0 w 1391"/>
              <a:gd name="T10" fmla="*/ 0 h 416"/>
              <a:gd name="T11" fmla="*/ 1391 w 1391"/>
              <a:gd name="T12" fmla="*/ 416 h 416"/>
            </a:gdLst>
            <a:ahLst/>
            <a:cxnLst>
              <a:cxn ang="T6">
                <a:pos x="T0" y="T1"/>
              </a:cxn>
              <a:cxn ang="T7">
                <a:pos x="T2" y="T3"/>
              </a:cxn>
              <a:cxn ang="T8">
                <a:pos x="T4" y="T5"/>
              </a:cxn>
            </a:cxnLst>
            <a:rect l="T9" t="T10" r="T11" b="T12"/>
            <a:pathLst>
              <a:path w="1391" h="416">
                <a:moveTo>
                  <a:pt x="0" y="0"/>
                </a:moveTo>
                <a:lnTo>
                  <a:pt x="1049" y="0"/>
                </a:lnTo>
                <a:lnTo>
                  <a:pt x="1391" y="416"/>
                </a:lnTo>
              </a:path>
            </a:pathLst>
          </a:custGeom>
          <a:noFill/>
          <a:ln w="7938">
            <a:solidFill>
              <a:srgbClr val="FFFFFF"/>
            </a:solidFill>
            <a:round/>
            <a:headEnd/>
            <a:tailEnd/>
          </a:ln>
        </p:spPr>
        <p:txBody>
          <a:bodyPr/>
          <a:lstStyle/>
          <a:p>
            <a:endParaRPr lang="en-US" sz="2400">
              <a:latin typeface="Times New Roman" pitchFamily="18" charset="0"/>
            </a:endParaRPr>
          </a:p>
        </p:txBody>
      </p:sp>
      <p:sp>
        <p:nvSpPr>
          <p:cNvPr id="83990" name="Freeform 21"/>
          <p:cNvSpPr>
            <a:spLocks/>
          </p:cNvSpPr>
          <p:nvPr/>
        </p:nvSpPr>
        <p:spPr bwMode="auto">
          <a:xfrm>
            <a:off x="1362075" y="1860550"/>
            <a:ext cx="1900238" cy="603250"/>
          </a:xfrm>
          <a:custGeom>
            <a:avLst/>
            <a:gdLst>
              <a:gd name="T0" fmla="*/ 0 w 1356"/>
              <a:gd name="T1" fmla="*/ 0 h 431"/>
              <a:gd name="T2" fmla="*/ 2147483647 w 1356"/>
              <a:gd name="T3" fmla="*/ 0 h 431"/>
              <a:gd name="T4" fmla="*/ 2147483647 w 1356"/>
              <a:gd name="T5" fmla="*/ 2147483647 h 431"/>
              <a:gd name="T6" fmla="*/ 0 60000 65536"/>
              <a:gd name="T7" fmla="*/ 0 60000 65536"/>
              <a:gd name="T8" fmla="*/ 0 60000 65536"/>
              <a:gd name="T9" fmla="*/ 0 w 1356"/>
              <a:gd name="T10" fmla="*/ 0 h 431"/>
              <a:gd name="T11" fmla="*/ 1356 w 1356"/>
              <a:gd name="T12" fmla="*/ 431 h 431"/>
            </a:gdLst>
            <a:ahLst/>
            <a:cxnLst>
              <a:cxn ang="T6">
                <a:pos x="T0" y="T1"/>
              </a:cxn>
              <a:cxn ang="T7">
                <a:pos x="T2" y="T3"/>
              </a:cxn>
              <a:cxn ang="T8">
                <a:pos x="T4" y="T5"/>
              </a:cxn>
            </a:cxnLst>
            <a:rect l="T9" t="T10" r="T11" b="T12"/>
            <a:pathLst>
              <a:path w="1356" h="431">
                <a:moveTo>
                  <a:pt x="0" y="0"/>
                </a:moveTo>
                <a:lnTo>
                  <a:pt x="997" y="0"/>
                </a:lnTo>
                <a:lnTo>
                  <a:pt x="1356" y="431"/>
                </a:lnTo>
              </a:path>
            </a:pathLst>
          </a:custGeom>
          <a:noFill/>
          <a:ln w="7938">
            <a:solidFill>
              <a:srgbClr val="FFFFFF"/>
            </a:solidFill>
            <a:round/>
            <a:headEnd/>
            <a:tailEnd/>
          </a:ln>
        </p:spPr>
        <p:txBody>
          <a:bodyPr/>
          <a:lstStyle/>
          <a:p>
            <a:endParaRPr lang="en-US" sz="2400">
              <a:latin typeface="Times New Roman" pitchFamily="18" charset="0"/>
            </a:endParaRPr>
          </a:p>
        </p:txBody>
      </p:sp>
      <p:sp>
        <p:nvSpPr>
          <p:cNvPr id="83991" name="Freeform 22"/>
          <p:cNvSpPr>
            <a:spLocks/>
          </p:cNvSpPr>
          <p:nvPr/>
        </p:nvSpPr>
        <p:spPr bwMode="auto">
          <a:xfrm>
            <a:off x="1676400" y="2168525"/>
            <a:ext cx="1333500" cy="1214438"/>
          </a:xfrm>
          <a:custGeom>
            <a:avLst/>
            <a:gdLst>
              <a:gd name="T0" fmla="*/ 0 w 951"/>
              <a:gd name="T1" fmla="*/ 0 h 868"/>
              <a:gd name="T2" fmla="*/ 2147483647 w 951"/>
              <a:gd name="T3" fmla="*/ 0 h 868"/>
              <a:gd name="T4" fmla="*/ 2147483647 w 951"/>
              <a:gd name="T5" fmla="*/ 2147483647 h 868"/>
              <a:gd name="T6" fmla="*/ 0 60000 65536"/>
              <a:gd name="T7" fmla="*/ 0 60000 65536"/>
              <a:gd name="T8" fmla="*/ 0 60000 65536"/>
              <a:gd name="T9" fmla="*/ 0 w 951"/>
              <a:gd name="T10" fmla="*/ 0 h 868"/>
              <a:gd name="T11" fmla="*/ 951 w 951"/>
              <a:gd name="T12" fmla="*/ 868 h 868"/>
            </a:gdLst>
            <a:ahLst/>
            <a:cxnLst>
              <a:cxn ang="T6">
                <a:pos x="T0" y="T1"/>
              </a:cxn>
              <a:cxn ang="T7">
                <a:pos x="T2" y="T3"/>
              </a:cxn>
              <a:cxn ang="T8">
                <a:pos x="T4" y="T5"/>
              </a:cxn>
            </a:cxnLst>
            <a:rect l="T9" t="T10" r="T11" b="T12"/>
            <a:pathLst>
              <a:path w="951" h="868">
                <a:moveTo>
                  <a:pt x="0" y="0"/>
                </a:moveTo>
                <a:lnTo>
                  <a:pt x="334" y="0"/>
                </a:lnTo>
                <a:lnTo>
                  <a:pt x="951" y="868"/>
                </a:lnTo>
              </a:path>
            </a:pathLst>
          </a:custGeom>
          <a:noFill/>
          <a:ln w="7938">
            <a:solidFill>
              <a:srgbClr val="FFFFFF"/>
            </a:solidFill>
            <a:round/>
            <a:headEnd/>
            <a:tailEnd/>
          </a:ln>
        </p:spPr>
        <p:txBody>
          <a:bodyPr/>
          <a:lstStyle/>
          <a:p>
            <a:endParaRPr lang="en-US" sz="2400">
              <a:latin typeface="Times New Roman" pitchFamily="18" charset="0"/>
            </a:endParaRPr>
          </a:p>
        </p:txBody>
      </p:sp>
      <p:sp>
        <p:nvSpPr>
          <p:cNvPr id="83992" name="Freeform 23"/>
          <p:cNvSpPr>
            <a:spLocks/>
          </p:cNvSpPr>
          <p:nvPr/>
        </p:nvSpPr>
        <p:spPr bwMode="auto">
          <a:xfrm>
            <a:off x="1614488" y="3479800"/>
            <a:ext cx="1009650" cy="742950"/>
          </a:xfrm>
          <a:custGeom>
            <a:avLst/>
            <a:gdLst>
              <a:gd name="T0" fmla="*/ 0 w 721"/>
              <a:gd name="T1" fmla="*/ 0 h 531"/>
              <a:gd name="T2" fmla="*/ 2147483647 w 721"/>
              <a:gd name="T3" fmla="*/ 0 h 531"/>
              <a:gd name="T4" fmla="*/ 2147483647 w 721"/>
              <a:gd name="T5" fmla="*/ 2147483647 h 531"/>
              <a:gd name="T6" fmla="*/ 0 60000 65536"/>
              <a:gd name="T7" fmla="*/ 0 60000 65536"/>
              <a:gd name="T8" fmla="*/ 0 60000 65536"/>
              <a:gd name="T9" fmla="*/ 0 w 721"/>
              <a:gd name="T10" fmla="*/ 0 h 531"/>
              <a:gd name="T11" fmla="*/ 721 w 721"/>
              <a:gd name="T12" fmla="*/ 531 h 531"/>
            </a:gdLst>
            <a:ahLst/>
            <a:cxnLst>
              <a:cxn ang="T6">
                <a:pos x="T0" y="T1"/>
              </a:cxn>
              <a:cxn ang="T7">
                <a:pos x="T2" y="T3"/>
              </a:cxn>
              <a:cxn ang="T8">
                <a:pos x="T4" y="T5"/>
              </a:cxn>
            </a:cxnLst>
            <a:rect l="T9" t="T10" r="T11" b="T12"/>
            <a:pathLst>
              <a:path w="721" h="531">
                <a:moveTo>
                  <a:pt x="0" y="0"/>
                </a:moveTo>
                <a:lnTo>
                  <a:pt x="318" y="0"/>
                </a:lnTo>
                <a:lnTo>
                  <a:pt x="721" y="531"/>
                </a:lnTo>
              </a:path>
            </a:pathLst>
          </a:custGeom>
          <a:noFill/>
          <a:ln w="7938">
            <a:solidFill>
              <a:srgbClr val="FFFFFF"/>
            </a:solidFill>
            <a:round/>
            <a:headEnd/>
            <a:tailEnd/>
          </a:ln>
        </p:spPr>
        <p:txBody>
          <a:bodyPr/>
          <a:lstStyle/>
          <a:p>
            <a:endParaRPr lang="en-US" sz="2400">
              <a:latin typeface="Times New Roman" pitchFamily="18" charset="0"/>
            </a:endParaRPr>
          </a:p>
        </p:txBody>
      </p:sp>
      <p:sp>
        <p:nvSpPr>
          <p:cNvPr id="83993" name="Freeform 24"/>
          <p:cNvSpPr>
            <a:spLocks/>
          </p:cNvSpPr>
          <p:nvPr/>
        </p:nvSpPr>
        <p:spPr bwMode="auto">
          <a:xfrm>
            <a:off x="1724025" y="3870325"/>
            <a:ext cx="712788" cy="614363"/>
          </a:xfrm>
          <a:custGeom>
            <a:avLst/>
            <a:gdLst>
              <a:gd name="T0" fmla="*/ 0 w 508"/>
              <a:gd name="T1" fmla="*/ 0 h 438"/>
              <a:gd name="T2" fmla="*/ 2147483647 w 508"/>
              <a:gd name="T3" fmla="*/ 0 h 438"/>
              <a:gd name="T4" fmla="*/ 2147483647 w 508"/>
              <a:gd name="T5" fmla="*/ 2147483647 h 438"/>
              <a:gd name="T6" fmla="*/ 0 60000 65536"/>
              <a:gd name="T7" fmla="*/ 0 60000 65536"/>
              <a:gd name="T8" fmla="*/ 0 60000 65536"/>
              <a:gd name="T9" fmla="*/ 0 w 508"/>
              <a:gd name="T10" fmla="*/ 0 h 438"/>
              <a:gd name="T11" fmla="*/ 508 w 508"/>
              <a:gd name="T12" fmla="*/ 438 h 438"/>
            </a:gdLst>
            <a:ahLst/>
            <a:cxnLst>
              <a:cxn ang="T6">
                <a:pos x="T0" y="T1"/>
              </a:cxn>
              <a:cxn ang="T7">
                <a:pos x="T2" y="T3"/>
              </a:cxn>
              <a:cxn ang="T8">
                <a:pos x="T4" y="T5"/>
              </a:cxn>
            </a:cxnLst>
            <a:rect l="T9" t="T10" r="T11" b="T12"/>
            <a:pathLst>
              <a:path w="508" h="438">
                <a:moveTo>
                  <a:pt x="0" y="0"/>
                </a:moveTo>
                <a:lnTo>
                  <a:pt x="245" y="0"/>
                </a:lnTo>
                <a:lnTo>
                  <a:pt x="508" y="438"/>
                </a:lnTo>
              </a:path>
            </a:pathLst>
          </a:custGeom>
          <a:noFill/>
          <a:ln w="7938">
            <a:solidFill>
              <a:srgbClr val="FFFFFF"/>
            </a:solidFill>
            <a:round/>
            <a:headEnd/>
            <a:tailEnd/>
          </a:ln>
        </p:spPr>
        <p:txBody>
          <a:bodyPr/>
          <a:lstStyle/>
          <a:p>
            <a:endParaRPr lang="en-US" sz="2400">
              <a:latin typeface="Times New Roman" pitchFamily="18" charset="0"/>
            </a:endParaRPr>
          </a:p>
        </p:txBody>
      </p:sp>
      <p:sp>
        <p:nvSpPr>
          <p:cNvPr id="83994" name="Freeform 25"/>
          <p:cNvSpPr>
            <a:spLocks/>
          </p:cNvSpPr>
          <p:nvPr/>
        </p:nvSpPr>
        <p:spPr bwMode="auto">
          <a:xfrm>
            <a:off x="1552575" y="2927350"/>
            <a:ext cx="1433513" cy="1373188"/>
          </a:xfrm>
          <a:custGeom>
            <a:avLst/>
            <a:gdLst>
              <a:gd name="T0" fmla="*/ 0 w 1023"/>
              <a:gd name="T1" fmla="*/ 0 h 981"/>
              <a:gd name="T2" fmla="*/ 2147483647 w 1023"/>
              <a:gd name="T3" fmla="*/ 0 h 981"/>
              <a:gd name="T4" fmla="*/ 2147483647 w 1023"/>
              <a:gd name="T5" fmla="*/ 2147483647 h 981"/>
              <a:gd name="T6" fmla="*/ 0 60000 65536"/>
              <a:gd name="T7" fmla="*/ 0 60000 65536"/>
              <a:gd name="T8" fmla="*/ 0 60000 65536"/>
              <a:gd name="T9" fmla="*/ 0 w 1023"/>
              <a:gd name="T10" fmla="*/ 0 h 981"/>
              <a:gd name="T11" fmla="*/ 1023 w 1023"/>
              <a:gd name="T12" fmla="*/ 981 h 981"/>
            </a:gdLst>
            <a:ahLst/>
            <a:cxnLst>
              <a:cxn ang="T6">
                <a:pos x="T0" y="T1"/>
              </a:cxn>
              <a:cxn ang="T7">
                <a:pos x="T2" y="T3"/>
              </a:cxn>
              <a:cxn ang="T8">
                <a:pos x="T4" y="T5"/>
              </a:cxn>
            </a:cxnLst>
            <a:rect l="T9" t="T10" r="T11" b="T12"/>
            <a:pathLst>
              <a:path w="1023" h="981">
                <a:moveTo>
                  <a:pt x="0" y="0"/>
                </a:moveTo>
                <a:lnTo>
                  <a:pt x="177" y="0"/>
                </a:lnTo>
                <a:lnTo>
                  <a:pt x="1023" y="981"/>
                </a:lnTo>
              </a:path>
            </a:pathLst>
          </a:custGeom>
          <a:noFill/>
          <a:ln w="7938">
            <a:solidFill>
              <a:srgbClr val="FFFFFF"/>
            </a:solidFill>
            <a:round/>
            <a:headEnd/>
            <a:tailEnd/>
          </a:ln>
        </p:spPr>
        <p:txBody>
          <a:bodyPr/>
          <a:lstStyle/>
          <a:p>
            <a:endParaRPr lang="en-US" sz="2400">
              <a:latin typeface="Times New Roman" pitchFamily="18" charset="0"/>
            </a:endParaRPr>
          </a:p>
        </p:txBody>
      </p:sp>
      <p:sp>
        <p:nvSpPr>
          <p:cNvPr id="83995" name="Line 26"/>
          <p:cNvSpPr>
            <a:spLocks noChangeShapeType="1"/>
          </p:cNvSpPr>
          <p:nvPr/>
        </p:nvSpPr>
        <p:spPr bwMode="auto">
          <a:xfrm flipH="1">
            <a:off x="2316163" y="4343400"/>
            <a:ext cx="33337" cy="157163"/>
          </a:xfrm>
          <a:prstGeom prst="line">
            <a:avLst/>
          </a:prstGeom>
          <a:noFill/>
          <a:ln w="7938">
            <a:solidFill>
              <a:srgbClr val="FFFFFF"/>
            </a:solidFill>
            <a:round/>
            <a:headEnd/>
            <a:tailEnd/>
          </a:ln>
        </p:spPr>
        <p:txBody>
          <a:bodyPr/>
          <a:lstStyle/>
          <a:p>
            <a:endParaRPr lang="en-US"/>
          </a:p>
        </p:txBody>
      </p:sp>
      <p:sp>
        <p:nvSpPr>
          <p:cNvPr id="83996" name="Freeform 27"/>
          <p:cNvSpPr>
            <a:spLocks/>
          </p:cNvSpPr>
          <p:nvPr/>
        </p:nvSpPr>
        <p:spPr bwMode="auto">
          <a:xfrm>
            <a:off x="1833563" y="2520950"/>
            <a:ext cx="1117600" cy="947738"/>
          </a:xfrm>
          <a:custGeom>
            <a:avLst/>
            <a:gdLst>
              <a:gd name="T0" fmla="*/ 0 w 797"/>
              <a:gd name="T1" fmla="*/ 0 h 678"/>
              <a:gd name="T2" fmla="*/ 2147483647 w 797"/>
              <a:gd name="T3" fmla="*/ 0 h 678"/>
              <a:gd name="T4" fmla="*/ 2147483647 w 797"/>
              <a:gd name="T5" fmla="*/ 2147483647 h 678"/>
              <a:gd name="T6" fmla="*/ 0 60000 65536"/>
              <a:gd name="T7" fmla="*/ 0 60000 65536"/>
              <a:gd name="T8" fmla="*/ 0 60000 65536"/>
              <a:gd name="T9" fmla="*/ 0 w 797"/>
              <a:gd name="T10" fmla="*/ 0 h 678"/>
              <a:gd name="T11" fmla="*/ 797 w 797"/>
              <a:gd name="T12" fmla="*/ 678 h 678"/>
            </a:gdLst>
            <a:ahLst/>
            <a:cxnLst>
              <a:cxn ang="T6">
                <a:pos x="T0" y="T1"/>
              </a:cxn>
              <a:cxn ang="T7">
                <a:pos x="T2" y="T3"/>
              </a:cxn>
              <a:cxn ang="T8">
                <a:pos x="T4" y="T5"/>
              </a:cxn>
            </a:cxnLst>
            <a:rect l="T9" t="T10" r="T11" b="T12"/>
            <a:pathLst>
              <a:path w="797" h="678">
                <a:moveTo>
                  <a:pt x="0" y="0"/>
                </a:moveTo>
                <a:lnTo>
                  <a:pt x="94" y="0"/>
                </a:lnTo>
                <a:lnTo>
                  <a:pt x="797" y="678"/>
                </a:lnTo>
              </a:path>
            </a:pathLst>
          </a:custGeom>
          <a:noFill/>
          <a:ln w="7938">
            <a:solidFill>
              <a:srgbClr val="FFFFFF"/>
            </a:solidFill>
            <a:round/>
            <a:headEnd/>
            <a:tailEnd/>
          </a:ln>
        </p:spPr>
        <p:txBody>
          <a:bodyPr/>
          <a:lstStyle/>
          <a:p>
            <a:endParaRPr lang="en-US" sz="2400">
              <a:latin typeface="Times New Roman" pitchFamily="18" charset="0"/>
            </a:endParaRPr>
          </a:p>
        </p:txBody>
      </p:sp>
      <p:sp>
        <p:nvSpPr>
          <p:cNvPr id="83997" name="Freeform 28"/>
          <p:cNvSpPr>
            <a:spLocks/>
          </p:cNvSpPr>
          <p:nvPr/>
        </p:nvSpPr>
        <p:spPr bwMode="auto">
          <a:xfrm>
            <a:off x="2909888" y="4086225"/>
            <a:ext cx="231775" cy="400050"/>
          </a:xfrm>
          <a:custGeom>
            <a:avLst/>
            <a:gdLst>
              <a:gd name="T0" fmla="*/ 2147483647 w 165"/>
              <a:gd name="T1" fmla="*/ 2147483647 h 286"/>
              <a:gd name="T2" fmla="*/ 2147483647 w 165"/>
              <a:gd name="T3" fmla="*/ 2147483647 h 286"/>
              <a:gd name="T4" fmla="*/ 0 w 165"/>
              <a:gd name="T5" fmla="*/ 2147483647 h 286"/>
              <a:gd name="T6" fmla="*/ 2147483647 w 165"/>
              <a:gd name="T7" fmla="*/ 0 h 286"/>
              <a:gd name="T8" fmla="*/ 0 60000 65536"/>
              <a:gd name="T9" fmla="*/ 0 60000 65536"/>
              <a:gd name="T10" fmla="*/ 0 60000 65536"/>
              <a:gd name="T11" fmla="*/ 0 60000 65536"/>
              <a:gd name="T12" fmla="*/ 0 w 165"/>
              <a:gd name="T13" fmla="*/ 0 h 286"/>
              <a:gd name="T14" fmla="*/ 165 w 165"/>
              <a:gd name="T15" fmla="*/ 286 h 286"/>
            </a:gdLst>
            <a:ahLst/>
            <a:cxnLst>
              <a:cxn ang="T8">
                <a:pos x="T0" y="T1"/>
              </a:cxn>
              <a:cxn ang="T9">
                <a:pos x="T2" y="T3"/>
              </a:cxn>
              <a:cxn ang="T10">
                <a:pos x="T4" y="T5"/>
              </a:cxn>
              <a:cxn ang="T11">
                <a:pos x="T6" y="T7"/>
              </a:cxn>
            </a:cxnLst>
            <a:rect l="T12" t="T13" r="T14" b="T15"/>
            <a:pathLst>
              <a:path w="165" h="286">
                <a:moveTo>
                  <a:pt x="165" y="263"/>
                </a:moveTo>
                <a:lnTo>
                  <a:pt x="110" y="286"/>
                </a:lnTo>
                <a:lnTo>
                  <a:pt x="0" y="23"/>
                </a:lnTo>
                <a:lnTo>
                  <a:pt x="55" y="0"/>
                </a:lnTo>
              </a:path>
            </a:pathLst>
          </a:custGeom>
          <a:noFill/>
          <a:ln w="7938">
            <a:solidFill>
              <a:srgbClr val="FFFFFF"/>
            </a:solidFill>
            <a:round/>
            <a:headEnd/>
            <a:tailEnd/>
          </a:ln>
        </p:spPr>
        <p:txBody>
          <a:bodyPr/>
          <a:lstStyle/>
          <a:p>
            <a:endParaRPr lang="en-US" sz="2400">
              <a:latin typeface="Times New Roman" pitchFamily="18" charset="0"/>
            </a:endParaRPr>
          </a:p>
        </p:txBody>
      </p:sp>
      <p:sp>
        <p:nvSpPr>
          <p:cNvPr id="83998" name="Freeform 29"/>
          <p:cNvSpPr>
            <a:spLocks/>
          </p:cNvSpPr>
          <p:nvPr/>
        </p:nvSpPr>
        <p:spPr bwMode="auto">
          <a:xfrm>
            <a:off x="1365250" y="1293813"/>
            <a:ext cx="2149475" cy="623887"/>
          </a:xfrm>
          <a:custGeom>
            <a:avLst/>
            <a:gdLst>
              <a:gd name="T0" fmla="*/ 0 w 1534"/>
              <a:gd name="T1" fmla="*/ 0 h 445"/>
              <a:gd name="T2" fmla="*/ 2147483647 w 1534"/>
              <a:gd name="T3" fmla="*/ 0 h 445"/>
              <a:gd name="T4" fmla="*/ 2147483647 w 1534"/>
              <a:gd name="T5" fmla="*/ 2147483647 h 445"/>
              <a:gd name="T6" fmla="*/ 0 60000 65536"/>
              <a:gd name="T7" fmla="*/ 0 60000 65536"/>
              <a:gd name="T8" fmla="*/ 0 60000 65536"/>
              <a:gd name="T9" fmla="*/ 0 w 1534"/>
              <a:gd name="T10" fmla="*/ 0 h 445"/>
              <a:gd name="T11" fmla="*/ 1534 w 1534"/>
              <a:gd name="T12" fmla="*/ 445 h 445"/>
            </a:gdLst>
            <a:ahLst/>
            <a:cxnLst>
              <a:cxn ang="T6">
                <a:pos x="T0" y="T1"/>
              </a:cxn>
              <a:cxn ang="T7">
                <a:pos x="T2" y="T3"/>
              </a:cxn>
              <a:cxn ang="T8">
                <a:pos x="T4" y="T5"/>
              </a:cxn>
            </a:cxnLst>
            <a:rect l="T9" t="T10" r="T11" b="T12"/>
            <a:pathLst>
              <a:path w="1534" h="445">
                <a:moveTo>
                  <a:pt x="0" y="0"/>
                </a:moveTo>
                <a:lnTo>
                  <a:pt x="1171" y="0"/>
                </a:lnTo>
                <a:lnTo>
                  <a:pt x="1534" y="445"/>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3999" name="Freeform 30"/>
          <p:cNvSpPr>
            <a:spLocks/>
          </p:cNvSpPr>
          <p:nvPr/>
        </p:nvSpPr>
        <p:spPr bwMode="auto">
          <a:xfrm>
            <a:off x="1443038" y="1579563"/>
            <a:ext cx="1949450" cy="585787"/>
          </a:xfrm>
          <a:custGeom>
            <a:avLst/>
            <a:gdLst>
              <a:gd name="T0" fmla="*/ 0 w 1391"/>
              <a:gd name="T1" fmla="*/ 0 h 418"/>
              <a:gd name="T2" fmla="*/ 2147483647 w 1391"/>
              <a:gd name="T3" fmla="*/ 0 h 418"/>
              <a:gd name="T4" fmla="*/ 2147483647 w 1391"/>
              <a:gd name="T5" fmla="*/ 2147483647 h 418"/>
              <a:gd name="T6" fmla="*/ 0 60000 65536"/>
              <a:gd name="T7" fmla="*/ 0 60000 65536"/>
              <a:gd name="T8" fmla="*/ 0 60000 65536"/>
              <a:gd name="T9" fmla="*/ 0 w 1391"/>
              <a:gd name="T10" fmla="*/ 0 h 418"/>
              <a:gd name="T11" fmla="*/ 1391 w 1391"/>
              <a:gd name="T12" fmla="*/ 418 h 418"/>
            </a:gdLst>
            <a:ahLst/>
            <a:cxnLst>
              <a:cxn ang="T6">
                <a:pos x="T0" y="T1"/>
              </a:cxn>
              <a:cxn ang="T7">
                <a:pos x="T2" y="T3"/>
              </a:cxn>
              <a:cxn ang="T8">
                <a:pos x="T4" y="T5"/>
              </a:cxn>
            </a:cxnLst>
            <a:rect l="T9" t="T10" r="T11" b="T12"/>
            <a:pathLst>
              <a:path w="1391" h="418">
                <a:moveTo>
                  <a:pt x="0" y="0"/>
                </a:moveTo>
                <a:lnTo>
                  <a:pt x="1049" y="0"/>
                </a:lnTo>
                <a:lnTo>
                  <a:pt x="1391" y="418"/>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00" name="Freeform 31"/>
          <p:cNvSpPr>
            <a:spLocks/>
          </p:cNvSpPr>
          <p:nvPr/>
        </p:nvSpPr>
        <p:spPr bwMode="auto">
          <a:xfrm>
            <a:off x="1365250" y="1854200"/>
            <a:ext cx="1901825" cy="604838"/>
          </a:xfrm>
          <a:custGeom>
            <a:avLst/>
            <a:gdLst>
              <a:gd name="T0" fmla="*/ 0 w 1357"/>
              <a:gd name="T1" fmla="*/ 0 h 432"/>
              <a:gd name="T2" fmla="*/ 2147483647 w 1357"/>
              <a:gd name="T3" fmla="*/ 0 h 432"/>
              <a:gd name="T4" fmla="*/ 2147483647 w 1357"/>
              <a:gd name="T5" fmla="*/ 2147483647 h 432"/>
              <a:gd name="T6" fmla="*/ 0 60000 65536"/>
              <a:gd name="T7" fmla="*/ 0 60000 65536"/>
              <a:gd name="T8" fmla="*/ 0 60000 65536"/>
              <a:gd name="T9" fmla="*/ 0 w 1357"/>
              <a:gd name="T10" fmla="*/ 0 h 432"/>
              <a:gd name="T11" fmla="*/ 1357 w 1357"/>
              <a:gd name="T12" fmla="*/ 432 h 432"/>
            </a:gdLst>
            <a:ahLst/>
            <a:cxnLst>
              <a:cxn ang="T6">
                <a:pos x="T0" y="T1"/>
              </a:cxn>
              <a:cxn ang="T7">
                <a:pos x="T2" y="T3"/>
              </a:cxn>
              <a:cxn ang="T8">
                <a:pos x="T4" y="T5"/>
              </a:cxn>
            </a:cxnLst>
            <a:rect l="T9" t="T10" r="T11" b="T12"/>
            <a:pathLst>
              <a:path w="1357" h="432">
                <a:moveTo>
                  <a:pt x="0" y="0"/>
                </a:moveTo>
                <a:lnTo>
                  <a:pt x="997" y="0"/>
                </a:lnTo>
                <a:lnTo>
                  <a:pt x="1357" y="432"/>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01" name="Freeform 32"/>
          <p:cNvSpPr>
            <a:spLocks/>
          </p:cNvSpPr>
          <p:nvPr/>
        </p:nvSpPr>
        <p:spPr bwMode="auto">
          <a:xfrm>
            <a:off x="1681163" y="2159000"/>
            <a:ext cx="1331912" cy="1216025"/>
          </a:xfrm>
          <a:custGeom>
            <a:avLst/>
            <a:gdLst>
              <a:gd name="T0" fmla="*/ 0 w 951"/>
              <a:gd name="T1" fmla="*/ 0 h 869"/>
              <a:gd name="T2" fmla="*/ 2147483647 w 951"/>
              <a:gd name="T3" fmla="*/ 0 h 869"/>
              <a:gd name="T4" fmla="*/ 2147483647 w 951"/>
              <a:gd name="T5" fmla="*/ 2147483647 h 869"/>
              <a:gd name="T6" fmla="*/ 0 60000 65536"/>
              <a:gd name="T7" fmla="*/ 0 60000 65536"/>
              <a:gd name="T8" fmla="*/ 0 60000 65536"/>
              <a:gd name="T9" fmla="*/ 0 w 951"/>
              <a:gd name="T10" fmla="*/ 0 h 869"/>
              <a:gd name="T11" fmla="*/ 951 w 951"/>
              <a:gd name="T12" fmla="*/ 869 h 869"/>
            </a:gdLst>
            <a:ahLst/>
            <a:cxnLst>
              <a:cxn ang="T6">
                <a:pos x="T0" y="T1"/>
              </a:cxn>
              <a:cxn ang="T7">
                <a:pos x="T2" y="T3"/>
              </a:cxn>
              <a:cxn ang="T8">
                <a:pos x="T4" y="T5"/>
              </a:cxn>
            </a:cxnLst>
            <a:rect l="T9" t="T10" r="T11" b="T12"/>
            <a:pathLst>
              <a:path w="951" h="869">
                <a:moveTo>
                  <a:pt x="0" y="0"/>
                </a:moveTo>
                <a:lnTo>
                  <a:pt x="334" y="0"/>
                </a:lnTo>
                <a:lnTo>
                  <a:pt x="951" y="869"/>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02" name="Freeform 33"/>
          <p:cNvSpPr>
            <a:spLocks/>
          </p:cNvSpPr>
          <p:nvPr/>
        </p:nvSpPr>
        <p:spPr bwMode="auto">
          <a:xfrm>
            <a:off x="1619250" y="3473450"/>
            <a:ext cx="1009650" cy="746125"/>
          </a:xfrm>
          <a:custGeom>
            <a:avLst/>
            <a:gdLst>
              <a:gd name="T0" fmla="*/ 0 w 720"/>
              <a:gd name="T1" fmla="*/ 0 h 533"/>
              <a:gd name="T2" fmla="*/ 2147483647 w 720"/>
              <a:gd name="T3" fmla="*/ 2147483647 h 533"/>
              <a:gd name="T4" fmla="*/ 2147483647 w 720"/>
              <a:gd name="T5" fmla="*/ 2147483647 h 533"/>
              <a:gd name="T6" fmla="*/ 0 60000 65536"/>
              <a:gd name="T7" fmla="*/ 0 60000 65536"/>
              <a:gd name="T8" fmla="*/ 0 60000 65536"/>
              <a:gd name="T9" fmla="*/ 0 w 720"/>
              <a:gd name="T10" fmla="*/ 0 h 533"/>
              <a:gd name="T11" fmla="*/ 720 w 720"/>
              <a:gd name="T12" fmla="*/ 533 h 533"/>
            </a:gdLst>
            <a:ahLst/>
            <a:cxnLst>
              <a:cxn ang="T6">
                <a:pos x="T0" y="T1"/>
              </a:cxn>
              <a:cxn ang="T7">
                <a:pos x="T2" y="T3"/>
              </a:cxn>
              <a:cxn ang="T8">
                <a:pos x="T4" y="T5"/>
              </a:cxn>
            </a:cxnLst>
            <a:rect l="T9" t="T10" r="T11" b="T12"/>
            <a:pathLst>
              <a:path w="720" h="533">
                <a:moveTo>
                  <a:pt x="0" y="0"/>
                </a:moveTo>
                <a:lnTo>
                  <a:pt x="318" y="2"/>
                </a:lnTo>
                <a:lnTo>
                  <a:pt x="720" y="533"/>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03" name="Freeform 34"/>
          <p:cNvSpPr>
            <a:spLocks/>
          </p:cNvSpPr>
          <p:nvPr/>
        </p:nvSpPr>
        <p:spPr bwMode="auto">
          <a:xfrm>
            <a:off x="1730375" y="3865563"/>
            <a:ext cx="708025" cy="614362"/>
          </a:xfrm>
          <a:custGeom>
            <a:avLst/>
            <a:gdLst>
              <a:gd name="T0" fmla="*/ 0 w 505"/>
              <a:gd name="T1" fmla="*/ 0 h 439"/>
              <a:gd name="T2" fmla="*/ 2147483647 w 505"/>
              <a:gd name="T3" fmla="*/ 0 h 439"/>
              <a:gd name="T4" fmla="*/ 2147483647 w 505"/>
              <a:gd name="T5" fmla="*/ 2147483647 h 439"/>
              <a:gd name="T6" fmla="*/ 0 60000 65536"/>
              <a:gd name="T7" fmla="*/ 0 60000 65536"/>
              <a:gd name="T8" fmla="*/ 0 60000 65536"/>
              <a:gd name="T9" fmla="*/ 0 w 505"/>
              <a:gd name="T10" fmla="*/ 0 h 439"/>
              <a:gd name="T11" fmla="*/ 505 w 505"/>
              <a:gd name="T12" fmla="*/ 439 h 439"/>
            </a:gdLst>
            <a:ahLst/>
            <a:cxnLst>
              <a:cxn ang="T6">
                <a:pos x="T0" y="T1"/>
              </a:cxn>
              <a:cxn ang="T7">
                <a:pos x="T2" y="T3"/>
              </a:cxn>
              <a:cxn ang="T8">
                <a:pos x="T4" y="T5"/>
              </a:cxn>
            </a:cxnLst>
            <a:rect l="T9" t="T10" r="T11" b="T12"/>
            <a:pathLst>
              <a:path w="505" h="439">
                <a:moveTo>
                  <a:pt x="0" y="0"/>
                </a:moveTo>
                <a:lnTo>
                  <a:pt x="242" y="0"/>
                </a:lnTo>
                <a:lnTo>
                  <a:pt x="505" y="439"/>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04" name="Freeform 35"/>
          <p:cNvSpPr>
            <a:spLocks/>
          </p:cNvSpPr>
          <p:nvPr/>
        </p:nvSpPr>
        <p:spPr bwMode="auto">
          <a:xfrm>
            <a:off x="1555750" y="2921000"/>
            <a:ext cx="1433513" cy="1376363"/>
          </a:xfrm>
          <a:custGeom>
            <a:avLst/>
            <a:gdLst>
              <a:gd name="T0" fmla="*/ 0 w 1023"/>
              <a:gd name="T1" fmla="*/ 0 h 983"/>
              <a:gd name="T2" fmla="*/ 2147483647 w 1023"/>
              <a:gd name="T3" fmla="*/ 0 h 983"/>
              <a:gd name="T4" fmla="*/ 2147483647 w 1023"/>
              <a:gd name="T5" fmla="*/ 2147483647 h 983"/>
              <a:gd name="T6" fmla="*/ 0 60000 65536"/>
              <a:gd name="T7" fmla="*/ 0 60000 65536"/>
              <a:gd name="T8" fmla="*/ 0 60000 65536"/>
              <a:gd name="T9" fmla="*/ 0 w 1023"/>
              <a:gd name="T10" fmla="*/ 0 h 983"/>
              <a:gd name="T11" fmla="*/ 1023 w 1023"/>
              <a:gd name="T12" fmla="*/ 983 h 983"/>
            </a:gdLst>
            <a:ahLst/>
            <a:cxnLst>
              <a:cxn ang="T6">
                <a:pos x="T0" y="T1"/>
              </a:cxn>
              <a:cxn ang="T7">
                <a:pos x="T2" y="T3"/>
              </a:cxn>
              <a:cxn ang="T8">
                <a:pos x="T4" y="T5"/>
              </a:cxn>
            </a:cxnLst>
            <a:rect l="T9" t="T10" r="T11" b="T12"/>
            <a:pathLst>
              <a:path w="1023" h="983">
                <a:moveTo>
                  <a:pt x="0" y="0"/>
                </a:moveTo>
                <a:lnTo>
                  <a:pt x="177" y="0"/>
                </a:lnTo>
                <a:lnTo>
                  <a:pt x="1023" y="983"/>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05" name="Line 36"/>
          <p:cNvSpPr>
            <a:spLocks noChangeShapeType="1"/>
          </p:cNvSpPr>
          <p:nvPr/>
        </p:nvSpPr>
        <p:spPr bwMode="auto">
          <a:xfrm flipH="1">
            <a:off x="2322513" y="4343400"/>
            <a:ext cx="36512" cy="153988"/>
          </a:xfrm>
          <a:prstGeom prst="line">
            <a:avLst/>
          </a:prstGeom>
          <a:noFill/>
          <a:ln w="7938">
            <a:solidFill>
              <a:srgbClr val="000000"/>
            </a:solidFill>
            <a:round/>
            <a:headEnd/>
            <a:tailEnd/>
          </a:ln>
        </p:spPr>
        <p:txBody>
          <a:bodyPr/>
          <a:lstStyle/>
          <a:p>
            <a:endParaRPr lang="en-US"/>
          </a:p>
        </p:txBody>
      </p:sp>
      <p:sp>
        <p:nvSpPr>
          <p:cNvPr id="84006" name="Freeform 37"/>
          <p:cNvSpPr>
            <a:spLocks/>
          </p:cNvSpPr>
          <p:nvPr/>
        </p:nvSpPr>
        <p:spPr bwMode="auto">
          <a:xfrm>
            <a:off x="1838325" y="2513013"/>
            <a:ext cx="1117600" cy="950912"/>
          </a:xfrm>
          <a:custGeom>
            <a:avLst/>
            <a:gdLst>
              <a:gd name="T0" fmla="*/ 0 w 798"/>
              <a:gd name="T1" fmla="*/ 0 h 679"/>
              <a:gd name="T2" fmla="*/ 2147483647 w 798"/>
              <a:gd name="T3" fmla="*/ 0 h 679"/>
              <a:gd name="T4" fmla="*/ 2147483647 w 798"/>
              <a:gd name="T5" fmla="*/ 2147483647 h 679"/>
              <a:gd name="T6" fmla="*/ 0 60000 65536"/>
              <a:gd name="T7" fmla="*/ 0 60000 65536"/>
              <a:gd name="T8" fmla="*/ 0 60000 65536"/>
              <a:gd name="T9" fmla="*/ 0 w 798"/>
              <a:gd name="T10" fmla="*/ 0 h 679"/>
              <a:gd name="T11" fmla="*/ 798 w 798"/>
              <a:gd name="T12" fmla="*/ 679 h 679"/>
            </a:gdLst>
            <a:ahLst/>
            <a:cxnLst>
              <a:cxn ang="T6">
                <a:pos x="T0" y="T1"/>
              </a:cxn>
              <a:cxn ang="T7">
                <a:pos x="T2" y="T3"/>
              </a:cxn>
              <a:cxn ang="T8">
                <a:pos x="T4" y="T5"/>
              </a:cxn>
            </a:cxnLst>
            <a:rect l="T9" t="T10" r="T11" b="T12"/>
            <a:pathLst>
              <a:path w="798" h="679">
                <a:moveTo>
                  <a:pt x="0" y="0"/>
                </a:moveTo>
                <a:lnTo>
                  <a:pt x="95" y="0"/>
                </a:lnTo>
                <a:lnTo>
                  <a:pt x="798" y="679"/>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07" name="Freeform 38"/>
          <p:cNvSpPr>
            <a:spLocks/>
          </p:cNvSpPr>
          <p:nvPr/>
        </p:nvSpPr>
        <p:spPr bwMode="auto">
          <a:xfrm>
            <a:off x="2913063" y="4079875"/>
            <a:ext cx="230187" cy="401638"/>
          </a:xfrm>
          <a:custGeom>
            <a:avLst/>
            <a:gdLst>
              <a:gd name="T0" fmla="*/ 2147483647 w 165"/>
              <a:gd name="T1" fmla="*/ 2147483647 h 287"/>
              <a:gd name="T2" fmla="*/ 2147483647 w 165"/>
              <a:gd name="T3" fmla="*/ 2147483647 h 287"/>
              <a:gd name="T4" fmla="*/ 0 w 165"/>
              <a:gd name="T5" fmla="*/ 2147483647 h 287"/>
              <a:gd name="T6" fmla="*/ 2147483647 w 165"/>
              <a:gd name="T7" fmla="*/ 0 h 287"/>
              <a:gd name="T8" fmla="*/ 0 60000 65536"/>
              <a:gd name="T9" fmla="*/ 0 60000 65536"/>
              <a:gd name="T10" fmla="*/ 0 60000 65536"/>
              <a:gd name="T11" fmla="*/ 0 60000 65536"/>
              <a:gd name="T12" fmla="*/ 0 w 165"/>
              <a:gd name="T13" fmla="*/ 0 h 287"/>
              <a:gd name="T14" fmla="*/ 165 w 165"/>
              <a:gd name="T15" fmla="*/ 287 h 287"/>
            </a:gdLst>
            <a:ahLst/>
            <a:cxnLst>
              <a:cxn ang="T8">
                <a:pos x="T0" y="T1"/>
              </a:cxn>
              <a:cxn ang="T9">
                <a:pos x="T2" y="T3"/>
              </a:cxn>
              <a:cxn ang="T10">
                <a:pos x="T4" y="T5"/>
              </a:cxn>
              <a:cxn ang="T11">
                <a:pos x="T6" y="T7"/>
              </a:cxn>
            </a:cxnLst>
            <a:rect l="T12" t="T13" r="T14" b="T15"/>
            <a:pathLst>
              <a:path w="165" h="287">
                <a:moveTo>
                  <a:pt x="165" y="263"/>
                </a:moveTo>
                <a:lnTo>
                  <a:pt x="110" y="287"/>
                </a:lnTo>
                <a:lnTo>
                  <a:pt x="0" y="23"/>
                </a:lnTo>
                <a:lnTo>
                  <a:pt x="55" y="0"/>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08" name="Freeform 39"/>
          <p:cNvSpPr>
            <a:spLocks/>
          </p:cNvSpPr>
          <p:nvPr/>
        </p:nvSpPr>
        <p:spPr bwMode="auto">
          <a:xfrm>
            <a:off x="5100638" y="4397375"/>
            <a:ext cx="2146300" cy="949325"/>
          </a:xfrm>
          <a:custGeom>
            <a:avLst/>
            <a:gdLst>
              <a:gd name="T0" fmla="*/ 2147483647 w 1532"/>
              <a:gd name="T1" fmla="*/ 2147483647 h 678"/>
              <a:gd name="T2" fmla="*/ 2147483647 w 1532"/>
              <a:gd name="T3" fmla="*/ 2147483647 h 678"/>
              <a:gd name="T4" fmla="*/ 0 w 1532"/>
              <a:gd name="T5" fmla="*/ 0 h 678"/>
              <a:gd name="T6" fmla="*/ 0 60000 65536"/>
              <a:gd name="T7" fmla="*/ 0 60000 65536"/>
              <a:gd name="T8" fmla="*/ 0 60000 65536"/>
              <a:gd name="T9" fmla="*/ 0 w 1532"/>
              <a:gd name="T10" fmla="*/ 0 h 678"/>
              <a:gd name="T11" fmla="*/ 1532 w 1532"/>
              <a:gd name="T12" fmla="*/ 678 h 678"/>
            </a:gdLst>
            <a:ahLst/>
            <a:cxnLst>
              <a:cxn ang="T6">
                <a:pos x="T0" y="T1"/>
              </a:cxn>
              <a:cxn ang="T7">
                <a:pos x="T2" y="T3"/>
              </a:cxn>
              <a:cxn ang="T8">
                <a:pos x="T4" y="T5"/>
              </a:cxn>
            </a:cxnLst>
            <a:rect l="T9" t="T10" r="T11" b="T12"/>
            <a:pathLst>
              <a:path w="1532" h="678">
                <a:moveTo>
                  <a:pt x="1532" y="678"/>
                </a:moveTo>
                <a:lnTo>
                  <a:pt x="1114" y="678"/>
                </a:lnTo>
                <a:lnTo>
                  <a:pt x="0" y="0"/>
                </a:lnTo>
              </a:path>
            </a:pathLst>
          </a:custGeom>
          <a:noFill/>
          <a:ln w="7938">
            <a:solidFill>
              <a:srgbClr val="FFFFFF"/>
            </a:solidFill>
            <a:round/>
            <a:headEnd/>
            <a:tailEnd/>
          </a:ln>
        </p:spPr>
        <p:txBody>
          <a:bodyPr/>
          <a:lstStyle/>
          <a:p>
            <a:endParaRPr lang="en-US" sz="2400">
              <a:latin typeface="Times New Roman" pitchFamily="18" charset="0"/>
            </a:endParaRPr>
          </a:p>
        </p:txBody>
      </p:sp>
      <p:sp>
        <p:nvSpPr>
          <p:cNvPr id="84009" name="Freeform 40"/>
          <p:cNvSpPr>
            <a:spLocks/>
          </p:cNvSpPr>
          <p:nvPr/>
        </p:nvSpPr>
        <p:spPr bwMode="auto">
          <a:xfrm>
            <a:off x="4687888" y="3706813"/>
            <a:ext cx="2559050" cy="1287462"/>
          </a:xfrm>
          <a:custGeom>
            <a:avLst/>
            <a:gdLst>
              <a:gd name="T0" fmla="*/ 2147483647 w 1826"/>
              <a:gd name="T1" fmla="*/ 2147483647 h 920"/>
              <a:gd name="T2" fmla="*/ 2147483647 w 1826"/>
              <a:gd name="T3" fmla="*/ 2147483647 h 920"/>
              <a:gd name="T4" fmla="*/ 0 w 1826"/>
              <a:gd name="T5" fmla="*/ 0 h 920"/>
              <a:gd name="T6" fmla="*/ 0 60000 65536"/>
              <a:gd name="T7" fmla="*/ 0 60000 65536"/>
              <a:gd name="T8" fmla="*/ 0 60000 65536"/>
              <a:gd name="T9" fmla="*/ 0 w 1826"/>
              <a:gd name="T10" fmla="*/ 0 h 920"/>
              <a:gd name="T11" fmla="*/ 1826 w 1826"/>
              <a:gd name="T12" fmla="*/ 920 h 920"/>
            </a:gdLst>
            <a:ahLst/>
            <a:cxnLst>
              <a:cxn ang="T6">
                <a:pos x="T0" y="T1"/>
              </a:cxn>
              <a:cxn ang="T7">
                <a:pos x="T2" y="T3"/>
              </a:cxn>
              <a:cxn ang="T8">
                <a:pos x="T4" y="T5"/>
              </a:cxn>
            </a:cxnLst>
            <a:rect l="T9" t="T10" r="T11" b="T12"/>
            <a:pathLst>
              <a:path w="1826" h="920">
                <a:moveTo>
                  <a:pt x="1826" y="920"/>
                </a:moveTo>
                <a:lnTo>
                  <a:pt x="1408" y="920"/>
                </a:lnTo>
                <a:lnTo>
                  <a:pt x="0" y="0"/>
                </a:lnTo>
              </a:path>
            </a:pathLst>
          </a:custGeom>
          <a:noFill/>
          <a:ln w="7938">
            <a:solidFill>
              <a:srgbClr val="FFFFFF"/>
            </a:solidFill>
            <a:round/>
            <a:headEnd/>
            <a:tailEnd/>
          </a:ln>
        </p:spPr>
        <p:txBody>
          <a:bodyPr/>
          <a:lstStyle/>
          <a:p>
            <a:endParaRPr lang="en-US" sz="2400">
              <a:latin typeface="Times New Roman" pitchFamily="18" charset="0"/>
            </a:endParaRPr>
          </a:p>
        </p:txBody>
      </p:sp>
      <p:sp>
        <p:nvSpPr>
          <p:cNvPr id="84010" name="Line 41"/>
          <p:cNvSpPr>
            <a:spLocks noChangeShapeType="1"/>
          </p:cNvSpPr>
          <p:nvPr/>
        </p:nvSpPr>
        <p:spPr bwMode="auto">
          <a:xfrm flipH="1">
            <a:off x="5880100" y="3776663"/>
            <a:ext cx="1366838" cy="1587"/>
          </a:xfrm>
          <a:prstGeom prst="line">
            <a:avLst/>
          </a:prstGeom>
          <a:noFill/>
          <a:ln w="7938">
            <a:solidFill>
              <a:srgbClr val="FFFFFF"/>
            </a:solidFill>
            <a:round/>
            <a:headEnd/>
            <a:tailEnd/>
          </a:ln>
        </p:spPr>
        <p:txBody>
          <a:bodyPr/>
          <a:lstStyle/>
          <a:p>
            <a:endParaRPr lang="en-US"/>
          </a:p>
        </p:txBody>
      </p:sp>
      <p:sp>
        <p:nvSpPr>
          <p:cNvPr id="84011" name="Freeform 42"/>
          <p:cNvSpPr>
            <a:spLocks/>
          </p:cNvSpPr>
          <p:nvPr/>
        </p:nvSpPr>
        <p:spPr bwMode="auto">
          <a:xfrm>
            <a:off x="6678613" y="3921125"/>
            <a:ext cx="568325" cy="274638"/>
          </a:xfrm>
          <a:custGeom>
            <a:avLst/>
            <a:gdLst>
              <a:gd name="T0" fmla="*/ 2147483647 w 406"/>
              <a:gd name="T1" fmla="*/ 2147483647 h 196"/>
              <a:gd name="T2" fmla="*/ 2147483647 w 406"/>
              <a:gd name="T3" fmla="*/ 2147483647 h 196"/>
              <a:gd name="T4" fmla="*/ 0 w 406"/>
              <a:gd name="T5" fmla="*/ 0 h 196"/>
              <a:gd name="T6" fmla="*/ 0 60000 65536"/>
              <a:gd name="T7" fmla="*/ 0 60000 65536"/>
              <a:gd name="T8" fmla="*/ 0 60000 65536"/>
              <a:gd name="T9" fmla="*/ 0 w 406"/>
              <a:gd name="T10" fmla="*/ 0 h 196"/>
              <a:gd name="T11" fmla="*/ 406 w 406"/>
              <a:gd name="T12" fmla="*/ 196 h 196"/>
            </a:gdLst>
            <a:ahLst/>
            <a:cxnLst>
              <a:cxn ang="T6">
                <a:pos x="T0" y="T1"/>
              </a:cxn>
              <a:cxn ang="T7">
                <a:pos x="T2" y="T3"/>
              </a:cxn>
              <a:cxn ang="T8">
                <a:pos x="T4" y="T5"/>
              </a:cxn>
            </a:cxnLst>
            <a:rect l="T9" t="T10" r="T11" b="T12"/>
            <a:pathLst>
              <a:path w="406" h="196">
                <a:moveTo>
                  <a:pt x="406" y="196"/>
                </a:moveTo>
                <a:lnTo>
                  <a:pt x="349" y="196"/>
                </a:lnTo>
                <a:lnTo>
                  <a:pt x="0" y="0"/>
                </a:lnTo>
              </a:path>
            </a:pathLst>
          </a:custGeom>
          <a:noFill/>
          <a:ln w="7938">
            <a:solidFill>
              <a:srgbClr val="FFFFFF"/>
            </a:solidFill>
            <a:round/>
            <a:headEnd/>
            <a:tailEnd/>
          </a:ln>
        </p:spPr>
        <p:txBody>
          <a:bodyPr/>
          <a:lstStyle/>
          <a:p>
            <a:endParaRPr lang="en-US" sz="2400">
              <a:latin typeface="Times New Roman" pitchFamily="18" charset="0"/>
            </a:endParaRPr>
          </a:p>
        </p:txBody>
      </p:sp>
      <p:sp>
        <p:nvSpPr>
          <p:cNvPr id="84012" name="Line 43"/>
          <p:cNvSpPr>
            <a:spLocks noChangeShapeType="1"/>
          </p:cNvSpPr>
          <p:nvPr/>
        </p:nvSpPr>
        <p:spPr bwMode="auto">
          <a:xfrm flipH="1">
            <a:off x="6389688" y="3482975"/>
            <a:ext cx="857250" cy="1588"/>
          </a:xfrm>
          <a:prstGeom prst="line">
            <a:avLst/>
          </a:prstGeom>
          <a:noFill/>
          <a:ln w="7938">
            <a:solidFill>
              <a:srgbClr val="FFFFFF"/>
            </a:solidFill>
            <a:round/>
            <a:headEnd/>
            <a:tailEnd/>
          </a:ln>
        </p:spPr>
        <p:txBody>
          <a:bodyPr/>
          <a:lstStyle/>
          <a:p>
            <a:endParaRPr lang="en-US"/>
          </a:p>
        </p:txBody>
      </p:sp>
      <p:sp>
        <p:nvSpPr>
          <p:cNvPr id="84013" name="Line 44"/>
          <p:cNvSpPr>
            <a:spLocks noChangeShapeType="1"/>
          </p:cNvSpPr>
          <p:nvPr/>
        </p:nvSpPr>
        <p:spPr bwMode="auto">
          <a:xfrm flipH="1">
            <a:off x="6899275" y="3240088"/>
            <a:ext cx="347663" cy="1587"/>
          </a:xfrm>
          <a:prstGeom prst="line">
            <a:avLst/>
          </a:prstGeom>
          <a:noFill/>
          <a:ln w="7938">
            <a:solidFill>
              <a:srgbClr val="FFFFFF"/>
            </a:solidFill>
            <a:round/>
            <a:headEnd/>
            <a:tailEnd/>
          </a:ln>
        </p:spPr>
        <p:txBody>
          <a:bodyPr/>
          <a:lstStyle/>
          <a:p>
            <a:endParaRPr lang="en-US"/>
          </a:p>
        </p:txBody>
      </p:sp>
      <p:sp>
        <p:nvSpPr>
          <p:cNvPr id="84014" name="Line 45"/>
          <p:cNvSpPr>
            <a:spLocks noChangeShapeType="1"/>
          </p:cNvSpPr>
          <p:nvPr/>
        </p:nvSpPr>
        <p:spPr bwMode="auto">
          <a:xfrm flipH="1">
            <a:off x="6470650" y="2987675"/>
            <a:ext cx="781050" cy="1588"/>
          </a:xfrm>
          <a:prstGeom prst="line">
            <a:avLst/>
          </a:prstGeom>
          <a:noFill/>
          <a:ln w="7938">
            <a:solidFill>
              <a:srgbClr val="FFFFFF"/>
            </a:solidFill>
            <a:round/>
            <a:headEnd/>
            <a:tailEnd/>
          </a:ln>
        </p:spPr>
        <p:txBody>
          <a:bodyPr/>
          <a:lstStyle/>
          <a:p>
            <a:endParaRPr lang="en-US"/>
          </a:p>
        </p:txBody>
      </p:sp>
      <p:sp>
        <p:nvSpPr>
          <p:cNvPr id="84015" name="Freeform 46"/>
          <p:cNvSpPr>
            <a:spLocks/>
          </p:cNvSpPr>
          <p:nvPr/>
        </p:nvSpPr>
        <p:spPr bwMode="auto">
          <a:xfrm>
            <a:off x="6092825" y="2211388"/>
            <a:ext cx="1141413" cy="519112"/>
          </a:xfrm>
          <a:custGeom>
            <a:avLst/>
            <a:gdLst>
              <a:gd name="T0" fmla="*/ 2147483647 w 815"/>
              <a:gd name="T1" fmla="*/ 0 h 371"/>
              <a:gd name="T2" fmla="*/ 2147483647 w 815"/>
              <a:gd name="T3" fmla="*/ 0 h 371"/>
              <a:gd name="T4" fmla="*/ 0 w 815"/>
              <a:gd name="T5" fmla="*/ 2147483647 h 371"/>
              <a:gd name="T6" fmla="*/ 0 60000 65536"/>
              <a:gd name="T7" fmla="*/ 0 60000 65536"/>
              <a:gd name="T8" fmla="*/ 0 60000 65536"/>
              <a:gd name="T9" fmla="*/ 0 w 815"/>
              <a:gd name="T10" fmla="*/ 0 h 371"/>
              <a:gd name="T11" fmla="*/ 815 w 815"/>
              <a:gd name="T12" fmla="*/ 371 h 371"/>
            </a:gdLst>
            <a:ahLst/>
            <a:cxnLst>
              <a:cxn ang="T6">
                <a:pos x="T0" y="T1"/>
              </a:cxn>
              <a:cxn ang="T7">
                <a:pos x="T2" y="T3"/>
              </a:cxn>
              <a:cxn ang="T8">
                <a:pos x="T4" y="T5"/>
              </a:cxn>
            </a:cxnLst>
            <a:rect l="T9" t="T10" r="T11" b="T12"/>
            <a:pathLst>
              <a:path w="815" h="371">
                <a:moveTo>
                  <a:pt x="815" y="0"/>
                </a:moveTo>
                <a:lnTo>
                  <a:pt x="611" y="0"/>
                </a:lnTo>
                <a:lnTo>
                  <a:pt x="0" y="371"/>
                </a:lnTo>
              </a:path>
            </a:pathLst>
          </a:custGeom>
          <a:noFill/>
          <a:ln w="7938">
            <a:solidFill>
              <a:srgbClr val="FFFFFF"/>
            </a:solidFill>
            <a:round/>
            <a:headEnd/>
            <a:tailEnd/>
          </a:ln>
        </p:spPr>
        <p:txBody>
          <a:bodyPr/>
          <a:lstStyle/>
          <a:p>
            <a:endParaRPr lang="en-US" sz="2400">
              <a:latin typeface="Times New Roman" pitchFamily="18" charset="0"/>
            </a:endParaRPr>
          </a:p>
        </p:txBody>
      </p:sp>
      <p:sp>
        <p:nvSpPr>
          <p:cNvPr id="84016" name="Freeform 47"/>
          <p:cNvSpPr>
            <a:spLocks/>
          </p:cNvSpPr>
          <p:nvPr/>
        </p:nvSpPr>
        <p:spPr bwMode="auto">
          <a:xfrm>
            <a:off x="6172200" y="4270375"/>
            <a:ext cx="1074738" cy="344488"/>
          </a:xfrm>
          <a:custGeom>
            <a:avLst/>
            <a:gdLst>
              <a:gd name="T0" fmla="*/ 2147483647 w 767"/>
              <a:gd name="T1" fmla="*/ 2147483647 h 246"/>
              <a:gd name="T2" fmla="*/ 2147483647 w 767"/>
              <a:gd name="T3" fmla="*/ 2147483647 h 246"/>
              <a:gd name="T4" fmla="*/ 0 w 767"/>
              <a:gd name="T5" fmla="*/ 0 h 246"/>
              <a:gd name="T6" fmla="*/ 0 60000 65536"/>
              <a:gd name="T7" fmla="*/ 0 60000 65536"/>
              <a:gd name="T8" fmla="*/ 0 60000 65536"/>
              <a:gd name="T9" fmla="*/ 0 w 767"/>
              <a:gd name="T10" fmla="*/ 0 h 246"/>
              <a:gd name="T11" fmla="*/ 767 w 767"/>
              <a:gd name="T12" fmla="*/ 246 h 246"/>
            </a:gdLst>
            <a:ahLst/>
            <a:cxnLst>
              <a:cxn ang="T6">
                <a:pos x="T0" y="T1"/>
              </a:cxn>
              <a:cxn ang="T7">
                <a:pos x="T2" y="T3"/>
              </a:cxn>
              <a:cxn ang="T8">
                <a:pos x="T4" y="T5"/>
              </a:cxn>
            </a:cxnLst>
            <a:rect l="T9" t="T10" r="T11" b="T12"/>
            <a:pathLst>
              <a:path w="767" h="246">
                <a:moveTo>
                  <a:pt x="767" y="246"/>
                </a:moveTo>
                <a:lnTo>
                  <a:pt x="624" y="246"/>
                </a:lnTo>
                <a:lnTo>
                  <a:pt x="0" y="0"/>
                </a:lnTo>
              </a:path>
            </a:pathLst>
          </a:custGeom>
          <a:noFill/>
          <a:ln w="7938">
            <a:solidFill>
              <a:srgbClr val="FFFFFF"/>
            </a:solidFill>
            <a:round/>
            <a:headEnd/>
            <a:tailEnd/>
          </a:ln>
        </p:spPr>
        <p:txBody>
          <a:bodyPr/>
          <a:lstStyle/>
          <a:p>
            <a:endParaRPr lang="en-US" sz="2400">
              <a:latin typeface="Times New Roman" pitchFamily="18" charset="0"/>
            </a:endParaRPr>
          </a:p>
        </p:txBody>
      </p:sp>
      <p:sp>
        <p:nvSpPr>
          <p:cNvPr id="84017" name="Freeform 48"/>
          <p:cNvSpPr>
            <a:spLocks/>
          </p:cNvSpPr>
          <p:nvPr/>
        </p:nvSpPr>
        <p:spPr bwMode="auto">
          <a:xfrm>
            <a:off x="6124575" y="1747838"/>
            <a:ext cx="1103313" cy="746125"/>
          </a:xfrm>
          <a:custGeom>
            <a:avLst/>
            <a:gdLst>
              <a:gd name="T0" fmla="*/ 2147483647 w 787"/>
              <a:gd name="T1" fmla="*/ 0 h 533"/>
              <a:gd name="T2" fmla="*/ 2147483647 w 787"/>
              <a:gd name="T3" fmla="*/ 0 h 533"/>
              <a:gd name="T4" fmla="*/ 0 w 787"/>
              <a:gd name="T5" fmla="*/ 2147483647 h 533"/>
              <a:gd name="T6" fmla="*/ 0 60000 65536"/>
              <a:gd name="T7" fmla="*/ 0 60000 65536"/>
              <a:gd name="T8" fmla="*/ 0 60000 65536"/>
              <a:gd name="T9" fmla="*/ 0 w 787"/>
              <a:gd name="T10" fmla="*/ 0 h 533"/>
              <a:gd name="T11" fmla="*/ 787 w 787"/>
              <a:gd name="T12" fmla="*/ 533 h 533"/>
            </a:gdLst>
            <a:ahLst/>
            <a:cxnLst>
              <a:cxn ang="T6">
                <a:pos x="T0" y="T1"/>
              </a:cxn>
              <a:cxn ang="T7">
                <a:pos x="T2" y="T3"/>
              </a:cxn>
              <a:cxn ang="T8">
                <a:pos x="T4" y="T5"/>
              </a:cxn>
            </a:cxnLst>
            <a:rect l="T9" t="T10" r="T11" b="T12"/>
            <a:pathLst>
              <a:path w="787" h="533">
                <a:moveTo>
                  <a:pt x="787" y="0"/>
                </a:moveTo>
                <a:lnTo>
                  <a:pt x="524" y="0"/>
                </a:lnTo>
                <a:lnTo>
                  <a:pt x="0" y="533"/>
                </a:lnTo>
              </a:path>
            </a:pathLst>
          </a:custGeom>
          <a:noFill/>
          <a:ln w="7938">
            <a:solidFill>
              <a:srgbClr val="FFFFFF"/>
            </a:solidFill>
            <a:round/>
            <a:headEnd/>
            <a:tailEnd/>
          </a:ln>
        </p:spPr>
        <p:txBody>
          <a:bodyPr/>
          <a:lstStyle/>
          <a:p>
            <a:endParaRPr lang="en-US" sz="2400">
              <a:latin typeface="Times New Roman" pitchFamily="18" charset="0"/>
            </a:endParaRPr>
          </a:p>
        </p:txBody>
      </p:sp>
      <p:sp>
        <p:nvSpPr>
          <p:cNvPr id="84018" name="Freeform 49"/>
          <p:cNvSpPr>
            <a:spLocks/>
          </p:cNvSpPr>
          <p:nvPr/>
        </p:nvSpPr>
        <p:spPr bwMode="auto">
          <a:xfrm>
            <a:off x="5283200" y="1392238"/>
            <a:ext cx="1963738" cy="927100"/>
          </a:xfrm>
          <a:custGeom>
            <a:avLst/>
            <a:gdLst>
              <a:gd name="T0" fmla="*/ 2147483647 w 1401"/>
              <a:gd name="T1" fmla="*/ 0 h 662"/>
              <a:gd name="T2" fmla="*/ 2147483647 w 1401"/>
              <a:gd name="T3" fmla="*/ 0 h 662"/>
              <a:gd name="T4" fmla="*/ 0 w 1401"/>
              <a:gd name="T5" fmla="*/ 2147483647 h 662"/>
              <a:gd name="T6" fmla="*/ 0 60000 65536"/>
              <a:gd name="T7" fmla="*/ 0 60000 65536"/>
              <a:gd name="T8" fmla="*/ 0 60000 65536"/>
              <a:gd name="T9" fmla="*/ 0 w 1401"/>
              <a:gd name="T10" fmla="*/ 0 h 662"/>
              <a:gd name="T11" fmla="*/ 1401 w 1401"/>
              <a:gd name="T12" fmla="*/ 662 h 662"/>
            </a:gdLst>
            <a:ahLst/>
            <a:cxnLst>
              <a:cxn ang="T6">
                <a:pos x="T0" y="T1"/>
              </a:cxn>
              <a:cxn ang="T7">
                <a:pos x="T2" y="T3"/>
              </a:cxn>
              <a:cxn ang="T8">
                <a:pos x="T4" y="T5"/>
              </a:cxn>
            </a:cxnLst>
            <a:rect l="T9" t="T10" r="T11" b="T12"/>
            <a:pathLst>
              <a:path w="1401" h="662">
                <a:moveTo>
                  <a:pt x="1401" y="0"/>
                </a:moveTo>
                <a:lnTo>
                  <a:pt x="1085" y="0"/>
                </a:lnTo>
                <a:lnTo>
                  <a:pt x="0" y="662"/>
                </a:lnTo>
              </a:path>
            </a:pathLst>
          </a:custGeom>
          <a:noFill/>
          <a:ln w="7938">
            <a:solidFill>
              <a:srgbClr val="FFFFFF"/>
            </a:solidFill>
            <a:round/>
            <a:headEnd/>
            <a:tailEnd/>
          </a:ln>
        </p:spPr>
        <p:txBody>
          <a:bodyPr/>
          <a:lstStyle/>
          <a:p>
            <a:endParaRPr lang="en-US" sz="2400">
              <a:latin typeface="Times New Roman" pitchFamily="18" charset="0"/>
            </a:endParaRPr>
          </a:p>
        </p:txBody>
      </p:sp>
      <p:sp>
        <p:nvSpPr>
          <p:cNvPr id="84019" name="Freeform 50"/>
          <p:cNvSpPr>
            <a:spLocks/>
          </p:cNvSpPr>
          <p:nvPr/>
        </p:nvSpPr>
        <p:spPr bwMode="auto">
          <a:xfrm>
            <a:off x="6308725" y="3213100"/>
            <a:ext cx="84138" cy="511175"/>
          </a:xfrm>
          <a:custGeom>
            <a:avLst/>
            <a:gdLst>
              <a:gd name="T0" fmla="*/ 0 w 60"/>
              <a:gd name="T1" fmla="*/ 2147483647 h 365"/>
              <a:gd name="T2" fmla="*/ 2147483647 w 60"/>
              <a:gd name="T3" fmla="*/ 2147483647 h 365"/>
              <a:gd name="T4" fmla="*/ 2147483647 w 60"/>
              <a:gd name="T5" fmla="*/ 0 h 365"/>
              <a:gd name="T6" fmla="*/ 0 w 60"/>
              <a:gd name="T7" fmla="*/ 0 h 365"/>
              <a:gd name="T8" fmla="*/ 0 60000 65536"/>
              <a:gd name="T9" fmla="*/ 0 60000 65536"/>
              <a:gd name="T10" fmla="*/ 0 60000 65536"/>
              <a:gd name="T11" fmla="*/ 0 60000 65536"/>
              <a:gd name="T12" fmla="*/ 0 w 60"/>
              <a:gd name="T13" fmla="*/ 0 h 365"/>
              <a:gd name="T14" fmla="*/ 60 w 60"/>
              <a:gd name="T15" fmla="*/ 365 h 365"/>
            </a:gdLst>
            <a:ahLst/>
            <a:cxnLst>
              <a:cxn ang="T8">
                <a:pos x="T0" y="T1"/>
              </a:cxn>
              <a:cxn ang="T9">
                <a:pos x="T2" y="T3"/>
              </a:cxn>
              <a:cxn ang="T10">
                <a:pos x="T4" y="T5"/>
              </a:cxn>
              <a:cxn ang="T11">
                <a:pos x="T6" y="T7"/>
              </a:cxn>
            </a:cxnLst>
            <a:rect l="T12" t="T13" r="T14" b="T15"/>
            <a:pathLst>
              <a:path w="60" h="365">
                <a:moveTo>
                  <a:pt x="0" y="365"/>
                </a:moveTo>
                <a:lnTo>
                  <a:pt x="60" y="365"/>
                </a:lnTo>
                <a:lnTo>
                  <a:pt x="60" y="0"/>
                </a:lnTo>
                <a:lnTo>
                  <a:pt x="0" y="0"/>
                </a:lnTo>
              </a:path>
            </a:pathLst>
          </a:custGeom>
          <a:noFill/>
          <a:ln w="15875">
            <a:solidFill>
              <a:srgbClr val="FFFFFF"/>
            </a:solidFill>
            <a:round/>
            <a:headEnd/>
            <a:tailEnd/>
          </a:ln>
        </p:spPr>
        <p:txBody>
          <a:bodyPr/>
          <a:lstStyle/>
          <a:p>
            <a:endParaRPr lang="en-US" sz="2400">
              <a:latin typeface="Times New Roman" pitchFamily="18" charset="0"/>
            </a:endParaRPr>
          </a:p>
        </p:txBody>
      </p:sp>
      <p:sp>
        <p:nvSpPr>
          <p:cNvPr id="84020" name="Freeform 51"/>
          <p:cNvSpPr>
            <a:spLocks/>
          </p:cNvSpPr>
          <p:nvPr/>
        </p:nvSpPr>
        <p:spPr bwMode="auto">
          <a:xfrm>
            <a:off x="6591300" y="3865563"/>
            <a:ext cx="200025" cy="52387"/>
          </a:xfrm>
          <a:custGeom>
            <a:avLst/>
            <a:gdLst>
              <a:gd name="T0" fmla="*/ 2147483647 w 143"/>
              <a:gd name="T1" fmla="*/ 0 h 38"/>
              <a:gd name="T2" fmla="*/ 2147483647 w 143"/>
              <a:gd name="T3" fmla="*/ 2147483647 h 38"/>
              <a:gd name="T4" fmla="*/ 0 w 143"/>
              <a:gd name="T5" fmla="*/ 2147483647 h 38"/>
              <a:gd name="T6" fmla="*/ 0 w 143"/>
              <a:gd name="T7" fmla="*/ 0 h 38"/>
              <a:gd name="T8" fmla="*/ 0 60000 65536"/>
              <a:gd name="T9" fmla="*/ 0 60000 65536"/>
              <a:gd name="T10" fmla="*/ 0 60000 65536"/>
              <a:gd name="T11" fmla="*/ 0 60000 65536"/>
              <a:gd name="T12" fmla="*/ 0 w 143"/>
              <a:gd name="T13" fmla="*/ 0 h 38"/>
              <a:gd name="T14" fmla="*/ 143 w 143"/>
              <a:gd name="T15" fmla="*/ 38 h 38"/>
            </a:gdLst>
            <a:ahLst/>
            <a:cxnLst>
              <a:cxn ang="T8">
                <a:pos x="T0" y="T1"/>
              </a:cxn>
              <a:cxn ang="T9">
                <a:pos x="T2" y="T3"/>
              </a:cxn>
              <a:cxn ang="T10">
                <a:pos x="T4" y="T5"/>
              </a:cxn>
              <a:cxn ang="T11">
                <a:pos x="T6" y="T7"/>
              </a:cxn>
            </a:cxnLst>
            <a:rect l="T12" t="T13" r="T14" b="T15"/>
            <a:pathLst>
              <a:path w="143" h="38">
                <a:moveTo>
                  <a:pt x="143" y="0"/>
                </a:moveTo>
                <a:lnTo>
                  <a:pt x="143" y="38"/>
                </a:lnTo>
                <a:lnTo>
                  <a:pt x="0" y="38"/>
                </a:lnTo>
                <a:lnTo>
                  <a:pt x="0" y="0"/>
                </a:lnTo>
              </a:path>
            </a:pathLst>
          </a:custGeom>
          <a:noFill/>
          <a:ln w="15875">
            <a:solidFill>
              <a:srgbClr val="FFFFFF"/>
            </a:solidFill>
            <a:round/>
            <a:headEnd/>
            <a:tailEnd/>
          </a:ln>
        </p:spPr>
        <p:txBody>
          <a:bodyPr/>
          <a:lstStyle/>
          <a:p>
            <a:endParaRPr lang="en-US" sz="2400">
              <a:latin typeface="Times New Roman" pitchFamily="18" charset="0"/>
            </a:endParaRPr>
          </a:p>
        </p:txBody>
      </p:sp>
      <p:sp>
        <p:nvSpPr>
          <p:cNvPr id="84021" name="Freeform 52"/>
          <p:cNvSpPr>
            <a:spLocks/>
          </p:cNvSpPr>
          <p:nvPr/>
        </p:nvSpPr>
        <p:spPr bwMode="auto">
          <a:xfrm>
            <a:off x="5100638" y="4391025"/>
            <a:ext cx="2146300" cy="949325"/>
          </a:xfrm>
          <a:custGeom>
            <a:avLst/>
            <a:gdLst>
              <a:gd name="T0" fmla="*/ 2147483647 w 1532"/>
              <a:gd name="T1" fmla="*/ 2147483647 h 679"/>
              <a:gd name="T2" fmla="*/ 2147483647 w 1532"/>
              <a:gd name="T3" fmla="*/ 2147483647 h 679"/>
              <a:gd name="T4" fmla="*/ 0 w 1532"/>
              <a:gd name="T5" fmla="*/ 0 h 679"/>
              <a:gd name="T6" fmla="*/ 0 60000 65536"/>
              <a:gd name="T7" fmla="*/ 0 60000 65536"/>
              <a:gd name="T8" fmla="*/ 0 60000 65536"/>
              <a:gd name="T9" fmla="*/ 0 w 1532"/>
              <a:gd name="T10" fmla="*/ 0 h 679"/>
              <a:gd name="T11" fmla="*/ 1532 w 1532"/>
              <a:gd name="T12" fmla="*/ 679 h 679"/>
            </a:gdLst>
            <a:ahLst/>
            <a:cxnLst>
              <a:cxn ang="T6">
                <a:pos x="T0" y="T1"/>
              </a:cxn>
              <a:cxn ang="T7">
                <a:pos x="T2" y="T3"/>
              </a:cxn>
              <a:cxn ang="T8">
                <a:pos x="T4" y="T5"/>
              </a:cxn>
            </a:cxnLst>
            <a:rect l="T9" t="T10" r="T11" b="T12"/>
            <a:pathLst>
              <a:path w="1532" h="679">
                <a:moveTo>
                  <a:pt x="1532" y="679"/>
                </a:moveTo>
                <a:lnTo>
                  <a:pt x="1114" y="679"/>
                </a:lnTo>
                <a:lnTo>
                  <a:pt x="0" y="0"/>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22" name="Freeform 53"/>
          <p:cNvSpPr>
            <a:spLocks/>
          </p:cNvSpPr>
          <p:nvPr/>
        </p:nvSpPr>
        <p:spPr bwMode="auto">
          <a:xfrm>
            <a:off x="4687888" y="3702050"/>
            <a:ext cx="2559050" cy="1287463"/>
          </a:xfrm>
          <a:custGeom>
            <a:avLst/>
            <a:gdLst>
              <a:gd name="T0" fmla="*/ 2147483647 w 1826"/>
              <a:gd name="T1" fmla="*/ 2147483647 h 920"/>
              <a:gd name="T2" fmla="*/ 2147483647 w 1826"/>
              <a:gd name="T3" fmla="*/ 2147483647 h 920"/>
              <a:gd name="T4" fmla="*/ 0 w 1826"/>
              <a:gd name="T5" fmla="*/ 0 h 920"/>
              <a:gd name="T6" fmla="*/ 0 60000 65536"/>
              <a:gd name="T7" fmla="*/ 0 60000 65536"/>
              <a:gd name="T8" fmla="*/ 0 60000 65536"/>
              <a:gd name="T9" fmla="*/ 0 w 1826"/>
              <a:gd name="T10" fmla="*/ 0 h 920"/>
              <a:gd name="T11" fmla="*/ 1826 w 1826"/>
              <a:gd name="T12" fmla="*/ 920 h 920"/>
            </a:gdLst>
            <a:ahLst/>
            <a:cxnLst>
              <a:cxn ang="T6">
                <a:pos x="T0" y="T1"/>
              </a:cxn>
              <a:cxn ang="T7">
                <a:pos x="T2" y="T3"/>
              </a:cxn>
              <a:cxn ang="T8">
                <a:pos x="T4" y="T5"/>
              </a:cxn>
            </a:cxnLst>
            <a:rect l="T9" t="T10" r="T11" b="T12"/>
            <a:pathLst>
              <a:path w="1826" h="920">
                <a:moveTo>
                  <a:pt x="1826" y="920"/>
                </a:moveTo>
                <a:lnTo>
                  <a:pt x="1408" y="920"/>
                </a:lnTo>
                <a:lnTo>
                  <a:pt x="0" y="0"/>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23" name="Line 54"/>
          <p:cNvSpPr>
            <a:spLocks noChangeShapeType="1"/>
          </p:cNvSpPr>
          <p:nvPr/>
        </p:nvSpPr>
        <p:spPr bwMode="auto">
          <a:xfrm flipH="1">
            <a:off x="5880100" y="3771900"/>
            <a:ext cx="1366838" cy="1588"/>
          </a:xfrm>
          <a:prstGeom prst="line">
            <a:avLst/>
          </a:prstGeom>
          <a:noFill/>
          <a:ln w="7938">
            <a:solidFill>
              <a:srgbClr val="000000"/>
            </a:solidFill>
            <a:round/>
            <a:headEnd/>
            <a:tailEnd/>
          </a:ln>
        </p:spPr>
        <p:txBody>
          <a:bodyPr/>
          <a:lstStyle/>
          <a:p>
            <a:endParaRPr lang="en-US"/>
          </a:p>
        </p:txBody>
      </p:sp>
      <p:sp>
        <p:nvSpPr>
          <p:cNvPr id="84024" name="Freeform 55"/>
          <p:cNvSpPr>
            <a:spLocks/>
          </p:cNvSpPr>
          <p:nvPr/>
        </p:nvSpPr>
        <p:spPr bwMode="auto">
          <a:xfrm>
            <a:off x="6678613" y="3914775"/>
            <a:ext cx="568325" cy="276225"/>
          </a:xfrm>
          <a:custGeom>
            <a:avLst/>
            <a:gdLst>
              <a:gd name="T0" fmla="*/ 2147483647 w 406"/>
              <a:gd name="T1" fmla="*/ 2147483647 h 197"/>
              <a:gd name="T2" fmla="*/ 2147483647 w 406"/>
              <a:gd name="T3" fmla="*/ 2147483647 h 197"/>
              <a:gd name="T4" fmla="*/ 0 w 406"/>
              <a:gd name="T5" fmla="*/ 0 h 197"/>
              <a:gd name="T6" fmla="*/ 0 60000 65536"/>
              <a:gd name="T7" fmla="*/ 0 60000 65536"/>
              <a:gd name="T8" fmla="*/ 0 60000 65536"/>
              <a:gd name="T9" fmla="*/ 0 w 406"/>
              <a:gd name="T10" fmla="*/ 0 h 197"/>
              <a:gd name="T11" fmla="*/ 406 w 406"/>
              <a:gd name="T12" fmla="*/ 197 h 197"/>
            </a:gdLst>
            <a:ahLst/>
            <a:cxnLst>
              <a:cxn ang="T6">
                <a:pos x="T0" y="T1"/>
              </a:cxn>
              <a:cxn ang="T7">
                <a:pos x="T2" y="T3"/>
              </a:cxn>
              <a:cxn ang="T8">
                <a:pos x="T4" y="T5"/>
              </a:cxn>
            </a:cxnLst>
            <a:rect l="T9" t="T10" r="T11" b="T12"/>
            <a:pathLst>
              <a:path w="406" h="197">
                <a:moveTo>
                  <a:pt x="406" y="197"/>
                </a:moveTo>
                <a:lnTo>
                  <a:pt x="349" y="197"/>
                </a:lnTo>
                <a:lnTo>
                  <a:pt x="0" y="0"/>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25" name="Line 56"/>
          <p:cNvSpPr>
            <a:spLocks noChangeShapeType="1"/>
          </p:cNvSpPr>
          <p:nvPr/>
        </p:nvSpPr>
        <p:spPr bwMode="auto">
          <a:xfrm flipH="1">
            <a:off x="6389688" y="3476625"/>
            <a:ext cx="857250" cy="1588"/>
          </a:xfrm>
          <a:prstGeom prst="line">
            <a:avLst/>
          </a:prstGeom>
          <a:noFill/>
          <a:ln w="7938">
            <a:solidFill>
              <a:srgbClr val="000000"/>
            </a:solidFill>
            <a:round/>
            <a:headEnd/>
            <a:tailEnd/>
          </a:ln>
        </p:spPr>
        <p:txBody>
          <a:bodyPr/>
          <a:lstStyle/>
          <a:p>
            <a:endParaRPr lang="en-US"/>
          </a:p>
        </p:txBody>
      </p:sp>
      <p:sp>
        <p:nvSpPr>
          <p:cNvPr id="84026" name="Line 57"/>
          <p:cNvSpPr>
            <a:spLocks noChangeShapeType="1"/>
          </p:cNvSpPr>
          <p:nvPr/>
        </p:nvSpPr>
        <p:spPr bwMode="auto">
          <a:xfrm flipH="1">
            <a:off x="6899275" y="3235325"/>
            <a:ext cx="347663" cy="1588"/>
          </a:xfrm>
          <a:prstGeom prst="line">
            <a:avLst/>
          </a:prstGeom>
          <a:noFill/>
          <a:ln w="7938">
            <a:solidFill>
              <a:srgbClr val="000000"/>
            </a:solidFill>
            <a:round/>
            <a:headEnd/>
            <a:tailEnd/>
          </a:ln>
        </p:spPr>
        <p:txBody>
          <a:bodyPr/>
          <a:lstStyle/>
          <a:p>
            <a:endParaRPr lang="en-US"/>
          </a:p>
        </p:txBody>
      </p:sp>
      <p:sp>
        <p:nvSpPr>
          <p:cNvPr id="84027" name="Line 58"/>
          <p:cNvSpPr>
            <a:spLocks noChangeShapeType="1"/>
          </p:cNvSpPr>
          <p:nvPr/>
        </p:nvSpPr>
        <p:spPr bwMode="auto">
          <a:xfrm flipH="1">
            <a:off x="6470650" y="2982913"/>
            <a:ext cx="781050" cy="1587"/>
          </a:xfrm>
          <a:prstGeom prst="line">
            <a:avLst/>
          </a:prstGeom>
          <a:noFill/>
          <a:ln w="7938">
            <a:solidFill>
              <a:srgbClr val="000000"/>
            </a:solidFill>
            <a:round/>
            <a:headEnd/>
            <a:tailEnd/>
          </a:ln>
        </p:spPr>
        <p:txBody>
          <a:bodyPr/>
          <a:lstStyle/>
          <a:p>
            <a:endParaRPr lang="en-US"/>
          </a:p>
        </p:txBody>
      </p:sp>
      <p:sp>
        <p:nvSpPr>
          <p:cNvPr id="84028" name="Freeform 59"/>
          <p:cNvSpPr>
            <a:spLocks/>
          </p:cNvSpPr>
          <p:nvPr/>
        </p:nvSpPr>
        <p:spPr bwMode="auto">
          <a:xfrm>
            <a:off x="6092825" y="2203450"/>
            <a:ext cx="1141413" cy="520700"/>
          </a:xfrm>
          <a:custGeom>
            <a:avLst/>
            <a:gdLst>
              <a:gd name="T0" fmla="*/ 2147483647 w 815"/>
              <a:gd name="T1" fmla="*/ 0 h 372"/>
              <a:gd name="T2" fmla="*/ 2147483647 w 815"/>
              <a:gd name="T3" fmla="*/ 0 h 372"/>
              <a:gd name="T4" fmla="*/ 0 w 815"/>
              <a:gd name="T5" fmla="*/ 2147483647 h 372"/>
              <a:gd name="T6" fmla="*/ 0 60000 65536"/>
              <a:gd name="T7" fmla="*/ 0 60000 65536"/>
              <a:gd name="T8" fmla="*/ 0 60000 65536"/>
              <a:gd name="T9" fmla="*/ 0 w 815"/>
              <a:gd name="T10" fmla="*/ 0 h 372"/>
              <a:gd name="T11" fmla="*/ 815 w 815"/>
              <a:gd name="T12" fmla="*/ 372 h 372"/>
            </a:gdLst>
            <a:ahLst/>
            <a:cxnLst>
              <a:cxn ang="T6">
                <a:pos x="T0" y="T1"/>
              </a:cxn>
              <a:cxn ang="T7">
                <a:pos x="T2" y="T3"/>
              </a:cxn>
              <a:cxn ang="T8">
                <a:pos x="T4" y="T5"/>
              </a:cxn>
            </a:cxnLst>
            <a:rect l="T9" t="T10" r="T11" b="T12"/>
            <a:pathLst>
              <a:path w="815" h="372">
                <a:moveTo>
                  <a:pt x="815" y="0"/>
                </a:moveTo>
                <a:lnTo>
                  <a:pt x="611" y="0"/>
                </a:lnTo>
                <a:lnTo>
                  <a:pt x="0" y="372"/>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29" name="Freeform 60"/>
          <p:cNvSpPr>
            <a:spLocks/>
          </p:cNvSpPr>
          <p:nvPr/>
        </p:nvSpPr>
        <p:spPr bwMode="auto">
          <a:xfrm>
            <a:off x="6124575" y="1743075"/>
            <a:ext cx="1103313" cy="746125"/>
          </a:xfrm>
          <a:custGeom>
            <a:avLst/>
            <a:gdLst>
              <a:gd name="T0" fmla="*/ 2147483647 w 787"/>
              <a:gd name="T1" fmla="*/ 0 h 533"/>
              <a:gd name="T2" fmla="*/ 2147483647 w 787"/>
              <a:gd name="T3" fmla="*/ 0 h 533"/>
              <a:gd name="T4" fmla="*/ 0 w 787"/>
              <a:gd name="T5" fmla="*/ 2147483647 h 533"/>
              <a:gd name="T6" fmla="*/ 0 60000 65536"/>
              <a:gd name="T7" fmla="*/ 0 60000 65536"/>
              <a:gd name="T8" fmla="*/ 0 60000 65536"/>
              <a:gd name="T9" fmla="*/ 0 w 787"/>
              <a:gd name="T10" fmla="*/ 0 h 533"/>
              <a:gd name="T11" fmla="*/ 787 w 787"/>
              <a:gd name="T12" fmla="*/ 533 h 533"/>
            </a:gdLst>
            <a:ahLst/>
            <a:cxnLst>
              <a:cxn ang="T6">
                <a:pos x="T0" y="T1"/>
              </a:cxn>
              <a:cxn ang="T7">
                <a:pos x="T2" y="T3"/>
              </a:cxn>
              <a:cxn ang="T8">
                <a:pos x="T4" y="T5"/>
              </a:cxn>
            </a:cxnLst>
            <a:rect l="T9" t="T10" r="T11" b="T12"/>
            <a:pathLst>
              <a:path w="787" h="533">
                <a:moveTo>
                  <a:pt x="787" y="0"/>
                </a:moveTo>
                <a:lnTo>
                  <a:pt x="524" y="0"/>
                </a:lnTo>
                <a:lnTo>
                  <a:pt x="0" y="533"/>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30" name="Freeform 61"/>
          <p:cNvSpPr>
            <a:spLocks/>
          </p:cNvSpPr>
          <p:nvPr/>
        </p:nvSpPr>
        <p:spPr bwMode="auto">
          <a:xfrm>
            <a:off x="5283200" y="1387475"/>
            <a:ext cx="1963738" cy="925513"/>
          </a:xfrm>
          <a:custGeom>
            <a:avLst/>
            <a:gdLst>
              <a:gd name="T0" fmla="*/ 2147483647 w 1401"/>
              <a:gd name="T1" fmla="*/ 0 h 661"/>
              <a:gd name="T2" fmla="*/ 2147483647 w 1401"/>
              <a:gd name="T3" fmla="*/ 0 h 661"/>
              <a:gd name="T4" fmla="*/ 0 w 1401"/>
              <a:gd name="T5" fmla="*/ 2147483647 h 661"/>
              <a:gd name="T6" fmla="*/ 0 60000 65536"/>
              <a:gd name="T7" fmla="*/ 0 60000 65536"/>
              <a:gd name="T8" fmla="*/ 0 60000 65536"/>
              <a:gd name="T9" fmla="*/ 0 w 1401"/>
              <a:gd name="T10" fmla="*/ 0 h 661"/>
              <a:gd name="T11" fmla="*/ 1401 w 1401"/>
              <a:gd name="T12" fmla="*/ 661 h 661"/>
            </a:gdLst>
            <a:ahLst/>
            <a:cxnLst>
              <a:cxn ang="T6">
                <a:pos x="T0" y="T1"/>
              </a:cxn>
              <a:cxn ang="T7">
                <a:pos x="T2" y="T3"/>
              </a:cxn>
              <a:cxn ang="T8">
                <a:pos x="T4" y="T5"/>
              </a:cxn>
            </a:cxnLst>
            <a:rect l="T9" t="T10" r="T11" b="T12"/>
            <a:pathLst>
              <a:path w="1401" h="661">
                <a:moveTo>
                  <a:pt x="1401" y="0"/>
                </a:moveTo>
                <a:lnTo>
                  <a:pt x="1085" y="0"/>
                </a:lnTo>
                <a:lnTo>
                  <a:pt x="0" y="661"/>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31" name="Freeform 62"/>
          <p:cNvSpPr>
            <a:spLocks/>
          </p:cNvSpPr>
          <p:nvPr/>
        </p:nvSpPr>
        <p:spPr bwMode="auto">
          <a:xfrm>
            <a:off x="6308725" y="3206750"/>
            <a:ext cx="77788" cy="511175"/>
          </a:xfrm>
          <a:custGeom>
            <a:avLst/>
            <a:gdLst>
              <a:gd name="T0" fmla="*/ 0 w 55"/>
              <a:gd name="T1" fmla="*/ 2147483647 h 365"/>
              <a:gd name="T2" fmla="*/ 2147483647 w 55"/>
              <a:gd name="T3" fmla="*/ 2147483647 h 365"/>
              <a:gd name="T4" fmla="*/ 2147483647 w 55"/>
              <a:gd name="T5" fmla="*/ 0 h 365"/>
              <a:gd name="T6" fmla="*/ 0 w 55"/>
              <a:gd name="T7" fmla="*/ 0 h 365"/>
              <a:gd name="T8" fmla="*/ 0 60000 65536"/>
              <a:gd name="T9" fmla="*/ 0 60000 65536"/>
              <a:gd name="T10" fmla="*/ 0 60000 65536"/>
              <a:gd name="T11" fmla="*/ 0 60000 65536"/>
              <a:gd name="T12" fmla="*/ 0 w 55"/>
              <a:gd name="T13" fmla="*/ 0 h 365"/>
              <a:gd name="T14" fmla="*/ 55 w 55"/>
              <a:gd name="T15" fmla="*/ 365 h 365"/>
            </a:gdLst>
            <a:ahLst/>
            <a:cxnLst>
              <a:cxn ang="T8">
                <a:pos x="T0" y="T1"/>
              </a:cxn>
              <a:cxn ang="T9">
                <a:pos x="T2" y="T3"/>
              </a:cxn>
              <a:cxn ang="T10">
                <a:pos x="T4" y="T5"/>
              </a:cxn>
              <a:cxn ang="T11">
                <a:pos x="T6" y="T7"/>
              </a:cxn>
            </a:cxnLst>
            <a:rect l="T12" t="T13" r="T14" b="T15"/>
            <a:pathLst>
              <a:path w="55" h="365">
                <a:moveTo>
                  <a:pt x="0" y="365"/>
                </a:moveTo>
                <a:lnTo>
                  <a:pt x="55" y="365"/>
                </a:lnTo>
                <a:lnTo>
                  <a:pt x="55" y="0"/>
                </a:lnTo>
                <a:lnTo>
                  <a:pt x="0" y="0"/>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32" name="Freeform 63"/>
          <p:cNvSpPr>
            <a:spLocks/>
          </p:cNvSpPr>
          <p:nvPr/>
        </p:nvSpPr>
        <p:spPr bwMode="auto">
          <a:xfrm>
            <a:off x="6586538" y="3860800"/>
            <a:ext cx="192087" cy="53975"/>
          </a:xfrm>
          <a:custGeom>
            <a:avLst/>
            <a:gdLst>
              <a:gd name="T0" fmla="*/ 2147483647 w 137"/>
              <a:gd name="T1" fmla="*/ 0 h 38"/>
              <a:gd name="T2" fmla="*/ 2147483647 w 137"/>
              <a:gd name="T3" fmla="*/ 2147483647 h 38"/>
              <a:gd name="T4" fmla="*/ 0 w 137"/>
              <a:gd name="T5" fmla="*/ 2147483647 h 38"/>
              <a:gd name="T6" fmla="*/ 0 w 137"/>
              <a:gd name="T7" fmla="*/ 0 h 38"/>
              <a:gd name="T8" fmla="*/ 0 60000 65536"/>
              <a:gd name="T9" fmla="*/ 0 60000 65536"/>
              <a:gd name="T10" fmla="*/ 0 60000 65536"/>
              <a:gd name="T11" fmla="*/ 0 60000 65536"/>
              <a:gd name="T12" fmla="*/ 0 w 137"/>
              <a:gd name="T13" fmla="*/ 0 h 38"/>
              <a:gd name="T14" fmla="*/ 137 w 137"/>
              <a:gd name="T15" fmla="*/ 38 h 38"/>
            </a:gdLst>
            <a:ahLst/>
            <a:cxnLst>
              <a:cxn ang="T8">
                <a:pos x="T0" y="T1"/>
              </a:cxn>
              <a:cxn ang="T9">
                <a:pos x="T2" y="T3"/>
              </a:cxn>
              <a:cxn ang="T10">
                <a:pos x="T4" y="T5"/>
              </a:cxn>
              <a:cxn ang="T11">
                <a:pos x="T6" y="T7"/>
              </a:cxn>
            </a:cxnLst>
            <a:rect l="T12" t="T13" r="T14" b="T15"/>
            <a:pathLst>
              <a:path w="137" h="38">
                <a:moveTo>
                  <a:pt x="137" y="0"/>
                </a:moveTo>
                <a:lnTo>
                  <a:pt x="137" y="38"/>
                </a:lnTo>
                <a:lnTo>
                  <a:pt x="0" y="38"/>
                </a:lnTo>
                <a:lnTo>
                  <a:pt x="0" y="0"/>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33" name="Freeform 64"/>
          <p:cNvSpPr>
            <a:spLocks/>
          </p:cNvSpPr>
          <p:nvPr/>
        </p:nvSpPr>
        <p:spPr bwMode="auto">
          <a:xfrm>
            <a:off x="6129338" y="4222750"/>
            <a:ext cx="115887" cy="52388"/>
          </a:xfrm>
          <a:custGeom>
            <a:avLst/>
            <a:gdLst>
              <a:gd name="T0" fmla="*/ 2147483647 w 83"/>
              <a:gd name="T1" fmla="*/ 0 h 38"/>
              <a:gd name="T2" fmla="*/ 2147483647 w 83"/>
              <a:gd name="T3" fmla="*/ 2147483647 h 38"/>
              <a:gd name="T4" fmla="*/ 0 w 83"/>
              <a:gd name="T5" fmla="*/ 2147483647 h 38"/>
              <a:gd name="T6" fmla="*/ 0 w 83"/>
              <a:gd name="T7" fmla="*/ 0 h 38"/>
              <a:gd name="T8" fmla="*/ 0 60000 65536"/>
              <a:gd name="T9" fmla="*/ 0 60000 65536"/>
              <a:gd name="T10" fmla="*/ 0 60000 65536"/>
              <a:gd name="T11" fmla="*/ 0 60000 65536"/>
              <a:gd name="T12" fmla="*/ 0 w 83"/>
              <a:gd name="T13" fmla="*/ 0 h 38"/>
              <a:gd name="T14" fmla="*/ 83 w 83"/>
              <a:gd name="T15" fmla="*/ 38 h 38"/>
            </a:gdLst>
            <a:ahLst/>
            <a:cxnLst>
              <a:cxn ang="T8">
                <a:pos x="T0" y="T1"/>
              </a:cxn>
              <a:cxn ang="T9">
                <a:pos x="T2" y="T3"/>
              </a:cxn>
              <a:cxn ang="T10">
                <a:pos x="T4" y="T5"/>
              </a:cxn>
              <a:cxn ang="T11">
                <a:pos x="T6" y="T7"/>
              </a:cxn>
            </a:cxnLst>
            <a:rect l="T12" t="T13" r="T14" b="T15"/>
            <a:pathLst>
              <a:path w="83" h="38">
                <a:moveTo>
                  <a:pt x="83" y="0"/>
                </a:moveTo>
                <a:lnTo>
                  <a:pt x="83" y="38"/>
                </a:lnTo>
                <a:lnTo>
                  <a:pt x="0" y="38"/>
                </a:lnTo>
                <a:lnTo>
                  <a:pt x="0" y="0"/>
                </a:lnTo>
              </a:path>
            </a:pathLst>
          </a:custGeom>
          <a:noFill/>
          <a:ln w="15875">
            <a:solidFill>
              <a:srgbClr val="FFFFFF"/>
            </a:solidFill>
            <a:round/>
            <a:headEnd/>
            <a:tailEnd/>
          </a:ln>
        </p:spPr>
        <p:txBody>
          <a:bodyPr/>
          <a:lstStyle/>
          <a:p>
            <a:endParaRPr lang="en-US" sz="2400">
              <a:latin typeface="Times New Roman" pitchFamily="18" charset="0"/>
            </a:endParaRPr>
          </a:p>
        </p:txBody>
      </p:sp>
      <p:sp>
        <p:nvSpPr>
          <p:cNvPr id="84034" name="Freeform 65"/>
          <p:cNvSpPr>
            <a:spLocks/>
          </p:cNvSpPr>
          <p:nvPr/>
        </p:nvSpPr>
        <p:spPr bwMode="auto">
          <a:xfrm>
            <a:off x="6124575" y="4214813"/>
            <a:ext cx="112713" cy="52387"/>
          </a:xfrm>
          <a:custGeom>
            <a:avLst/>
            <a:gdLst>
              <a:gd name="T0" fmla="*/ 2147483647 w 80"/>
              <a:gd name="T1" fmla="*/ 0 h 37"/>
              <a:gd name="T2" fmla="*/ 2147483647 w 80"/>
              <a:gd name="T3" fmla="*/ 2147483647 h 37"/>
              <a:gd name="T4" fmla="*/ 0 w 80"/>
              <a:gd name="T5" fmla="*/ 2147483647 h 37"/>
              <a:gd name="T6" fmla="*/ 0 w 80"/>
              <a:gd name="T7" fmla="*/ 0 h 37"/>
              <a:gd name="T8" fmla="*/ 0 60000 65536"/>
              <a:gd name="T9" fmla="*/ 0 60000 65536"/>
              <a:gd name="T10" fmla="*/ 0 60000 65536"/>
              <a:gd name="T11" fmla="*/ 0 60000 65536"/>
              <a:gd name="T12" fmla="*/ 0 w 80"/>
              <a:gd name="T13" fmla="*/ 0 h 37"/>
              <a:gd name="T14" fmla="*/ 80 w 80"/>
              <a:gd name="T15" fmla="*/ 37 h 37"/>
            </a:gdLst>
            <a:ahLst/>
            <a:cxnLst>
              <a:cxn ang="T8">
                <a:pos x="T0" y="T1"/>
              </a:cxn>
              <a:cxn ang="T9">
                <a:pos x="T2" y="T3"/>
              </a:cxn>
              <a:cxn ang="T10">
                <a:pos x="T4" y="T5"/>
              </a:cxn>
              <a:cxn ang="T11">
                <a:pos x="T6" y="T7"/>
              </a:cxn>
            </a:cxnLst>
            <a:rect l="T12" t="T13" r="T14" b="T15"/>
            <a:pathLst>
              <a:path w="80" h="37">
                <a:moveTo>
                  <a:pt x="80" y="0"/>
                </a:moveTo>
                <a:lnTo>
                  <a:pt x="80" y="37"/>
                </a:lnTo>
                <a:lnTo>
                  <a:pt x="0" y="37"/>
                </a:lnTo>
                <a:lnTo>
                  <a:pt x="0" y="0"/>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35" name="Freeform 66"/>
          <p:cNvSpPr>
            <a:spLocks/>
          </p:cNvSpPr>
          <p:nvPr/>
        </p:nvSpPr>
        <p:spPr bwMode="auto">
          <a:xfrm>
            <a:off x="6176963" y="4267200"/>
            <a:ext cx="1069975" cy="341313"/>
          </a:xfrm>
          <a:custGeom>
            <a:avLst/>
            <a:gdLst>
              <a:gd name="T0" fmla="*/ 2147483647 w 763"/>
              <a:gd name="T1" fmla="*/ 2147483647 h 244"/>
              <a:gd name="T2" fmla="*/ 2147483647 w 763"/>
              <a:gd name="T3" fmla="*/ 2147483647 h 244"/>
              <a:gd name="T4" fmla="*/ 0 w 763"/>
              <a:gd name="T5" fmla="*/ 0 h 244"/>
              <a:gd name="T6" fmla="*/ 0 60000 65536"/>
              <a:gd name="T7" fmla="*/ 0 60000 65536"/>
              <a:gd name="T8" fmla="*/ 0 60000 65536"/>
              <a:gd name="T9" fmla="*/ 0 w 763"/>
              <a:gd name="T10" fmla="*/ 0 h 244"/>
              <a:gd name="T11" fmla="*/ 763 w 763"/>
              <a:gd name="T12" fmla="*/ 244 h 244"/>
            </a:gdLst>
            <a:ahLst/>
            <a:cxnLst>
              <a:cxn ang="T6">
                <a:pos x="T0" y="T1"/>
              </a:cxn>
              <a:cxn ang="T7">
                <a:pos x="T2" y="T3"/>
              </a:cxn>
              <a:cxn ang="T8">
                <a:pos x="T4" y="T5"/>
              </a:cxn>
            </a:cxnLst>
            <a:rect l="T9" t="T10" r="T11" b="T12"/>
            <a:pathLst>
              <a:path w="763" h="244">
                <a:moveTo>
                  <a:pt x="763" y="244"/>
                </a:moveTo>
                <a:lnTo>
                  <a:pt x="620" y="244"/>
                </a:lnTo>
                <a:lnTo>
                  <a:pt x="0" y="0"/>
                </a:lnTo>
              </a:path>
            </a:pathLst>
          </a:custGeom>
          <a:noFill/>
          <a:ln w="7938">
            <a:solidFill>
              <a:srgbClr val="000000"/>
            </a:solidFill>
            <a:round/>
            <a:headEnd/>
            <a:tailEnd/>
          </a:ln>
        </p:spPr>
        <p:txBody>
          <a:bodyPr/>
          <a:lstStyle/>
          <a:p>
            <a:endParaRPr lang="en-US" sz="2400">
              <a:latin typeface="Times New Roman" pitchFamily="18" charset="0"/>
            </a:endParaRPr>
          </a:p>
        </p:txBody>
      </p:sp>
      <p:sp>
        <p:nvSpPr>
          <p:cNvPr id="84036" name="Text Box 67"/>
          <p:cNvSpPr txBox="1">
            <a:spLocks noChangeArrowheads="1"/>
          </p:cNvSpPr>
          <p:nvPr/>
        </p:nvSpPr>
        <p:spPr bwMode="auto">
          <a:xfrm>
            <a:off x="887413" y="2847975"/>
            <a:ext cx="784225" cy="304800"/>
          </a:xfrm>
          <a:prstGeom prst="rect">
            <a:avLst/>
          </a:prstGeom>
          <a:noFill/>
          <a:ln w="9525">
            <a:noFill/>
            <a:miter lim="800000"/>
            <a:headEnd/>
            <a:tailEnd/>
          </a:ln>
        </p:spPr>
        <p:txBody>
          <a:bodyPr wrap="none" lIns="0" tIns="0" bIns="0">
            <a:spAutoFit/>
          </a:bodyPr>
          <a:lstStyle/>
          <a:p>
            <a:r>
              <a:rPr lang="en-US" sz="1000" b="1"/>
              <a:t>Optic disc</a:t>
            </a:r>
          </a:p>
          <a:p>
            <a:r>
              <a:rPr lang="en-US" sz="1000" b="1"/>
              <a:t>(blind spot)</a:t>
            </a:r>
          </a:p>
        </p:txBody>
      </p:sp>
      <p:sp>
        <p:nvSpPr>
          <p:cNvPr id="84037" name="Text Box 68"/>
          <p:cNvSpPr txBox="1">
            <a:spLocks noChangeArrowheads="1"/>
          </p:cNvSpPr>
          <p:nvPr/>
        </p:nvSpPr>
        <p:spPr bwMode="auto">
          <a:xfrm>
            <a:off x="887413" y="3787775"/>
            <a:ext cx="914400" cy="457200"/>
          </a:xfrm>
          <a:prstGeom prst="rect">
            <a:avLst/>
          </a:prstGeom>
          <a:noFill/>
          <a:ln w="9525">
            <a:noFill/>
            <a:miter lim="800000"/>
            <a:headEnd/>
            <a:tailEnd/>
          </a:ln>
        </p:spPr>
        <p:txBody>
          <a:bodyPr wrap="none" lIns="0" tIns="0" bIns="0">
            <a:spAutoFit/>
          </a:bodyPr>
          <a:lstStyle/>
          <a:p>
            <a:r>
              <a:rPr lang="en-US" sz="1000" b="1"/>
              <a:t>Central artery</a:t>
            </a:r>
          </a:p>
          <a:p>
            <a:r>
              <a:rPr lang="en-US" sz="1000" b="1"/>
              <a:t>and vein</a:t>
            </a:r>
          </a:p>
          <a:p>
            <a:r>
              <a:rPr lang="en-US" sz="1000" b="1"/>
              <a:t>of retina</a:t>
            </a:r>
          </a:p>
        </p:txBody>
      </p:sp>
      <p:sp>
        <p:nvSpPr>
          <p:cNvPr id="84038" name="Text Box 69"/>
          <p:cNvSpPr txBox="1">
            <a:spLocks noChangeArrowheads="1"/>
          </p:cNvSpPr>
          <p:nvPr/>
        </p:nvSpPr>
        <p:spPr bwMode="auto">
          <a:xfrm>
            <a:off x="7332663" y="2138363"/>
            <a:ext cx="814387" cy="304800"/>
          </a:xfrm>
          <a:prstGeom prst="rect">
            <a:avLst/>
          </a:prstGeom>
          <a:noFill/>
          <a:ln w="9525">
            <a:noFill/>
            <a:miter lim="800000"/>
            <a:headEnd/>
            <a:tailEnd/>
          </a:ln>
        </p:spPr>
        <p:txBody>
          <a:bodyPr wrap="none" lIns="0" tIns="0" bIns="0">
            <a:spAutoFit/>
          </a:bodyPr>
          <a:lstStyle/>
          <a:p>
            <a:r>
              <a:rPr lang="en-US" sz="1000" b="1"/>
              <a:t>Suspensory</a:t>
            </a:r>
          </a:p>
          <a:p>
            <a:r>
              <a:rPr lang="en-US" sz="1000" b="1"/>
              <a:t>ligament</a:t>
            </a:r>
          </a:p>
        </p:txBody>
      </p:sp>
      <p:sp>
        <p:nvSpPr>
          <p:cNvPr id="84039" name="Text Box 70"/>
          <p:cNvSpPr txBox="1">
            <a:spLocks noChangeArrowheads="1"/>
          </p:cNvSpPr>
          <p:nvPr/>
        </p:nvSpPr>
        <p:spPr bwMode="auto">
          <a:xfrm>
            <a:off x="7332663" y="4111625"/>
            <a:ext cx="619125" cy="304800"/>
          </a:xfrm>
          <a:prstGeom prst="rect">
            <a:avLst/>
          </a:prstGeom>
          <a:noFill/>
          <a:ln w="9525">
            <a:noFill/>
            <a:miter lim="800000"/>
            <a:headEnd/>
            <a:tailEnd/>
          </a:ln>
        </p:spPr>
        <p:txBody>
          <a:bodyPr wrap="none" lIns="0" tIns="0" bIns="0">
            <a:spAutoFit/>
          </a:bodyPr>
          <a:lstStyle/>
          <a:p>
            <a:r>
              <a:rPr lang="en-US" sz="1000" b="1"/>
              <a:t>Anterior</a:t>
            </a:r>
          </a:p>
          <a:p>
            <a:r>
              <a:rPr lang="en-US" sz="1000" b="1"/>
              <a:t>chamber</a:t>
            </a:r>
          </a:p>
        </p:txBody>
      </p:sp>
      <p:sp>
        <p:nvSpPr>
          <p:cNvPr id="84040" name="Text Box 71"/>
          <p:cNvSpPr txBox="1">
            <a:spLocks noChangeArrowheads="1"/>
          </p:cNvSpPr>
          <p:nvPr/>
        </p:nvSpPr>
        <p:spPr bwMode="auto">
          <a:xfrm>
            <a:off x="7332663" y="4527550"/>
            <a:ext cx="646112" cy="304800"/>
          </a:xfrm>
          <a:prstGeom prst="rect">
            <a:avLst/>
          </a:prstGeom>
          <a:noFill/>
          <a:ln w="9525">
            <a:noFill/>
            <a:miter lim="800000"/>
            <a:headEnd/>
            <a:tailEnd/>
          </a:ln>
        </p:spPr>
        <p:txBody>
          <a:bodyPr wrap="none" lIns="0" tIns="0" bIns="0">
            <a:spAutoFit/>
          </a:bodyPr>
          <a:lstStyle/>
          <a:p>
            <a:r>
              <a:rPr lang="en-US" sz="1000" b="1"/>
              <a:t>Posterior</a:t>
            </a:r>
          </a:p>
          <a:p>
            <a:r>
              <a:rPr lang="en-US" sz="1000" b="1"/>
              <a:t>chamber</a:t>
            </a:r>
          </a:p>
        </p:txBody>
      </p:sp>
      <p:sp>
        <p:nvSpPr>
          <p:cNvPr id="84041" name="Text Box 9"/>
          <p:cNvSpPr txBox="1">
            <a:spLocks noChangeArrowheads="1"/>
          </p:cNvSpPr>
          <p:nvPr/>
        </p:nvSpPr>
        <p:spPr bwMode="auto">
          <a:xfrm>
            <a:off x="180975" y="5006975"/>
            <a:ext cx="2206625" cy="427038"/>
          </a:xfrm>
          <a:prstGeom prst="rect">
            <a:avLst/>
          </a:prstGeom>
          <a:noFill/>
          <a:ln w="9525" algn="ctr">
            <a:noFill/>
            <a:miter lim="800000"/>
            <a:headEnd/>
            <a:tailEnd/>
          </a:ln>
        </p:spPr>
        <p:txBody>
          <a:bodyPr>
            <a:spAutoFit/>
          </a:bodyPr>
          <a:lstStyle/>
          <a:p>
            <a:pPr>
              <a:spcBef>
                <a:spcPct val="50000"/>
              </a:spcBef>
            </a:pPr>
            <a:r>
              <a:rPr lang="en-US" sz="2200"/>
              <a:t>Figure 16.25</a:t>
            </a:r>
          </a:p>
        </p:txBody>
      </p:sp>
      <p:sp>
        <p:nvSpPr>
          <p:cNvPr id="4" name="TextBox 24"/>
          <p:cNvSpPr txBox="1">
            <a:spLocks noChangeArrowheads="1"/>
          </p:cNvSpPr>
          <p:nvPr/>
        </p:nvSpPr>
        <p:spPr bwMode="auto">
          <a:xfrm>
            <a:off x="2027238" y="952500"/>
            <a:ext cx="5049837" cy="214313"/>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1"/>
          </p:nvPr>
        </p:nvSpPr>
        <p:spPr>
          <a:noFill/>
        </p:spPr>
        <p:txBody>
          <a:bodyPr/>
          <a:lstStyle/>
          <a:p>
            <a:r>
              <a:rPr lang="en-US" smtClean="0">
                <a:latin typeface="Arial" pitchFamily="34" charset="0"/>
              </a:rPr>
              <a:t>16-</a:t>
            </a:r>
            <a:fld id="{61CCB389-7B76-4D98-97D3-B3FE9C4947C9}" type="slidenum">
              <a:rPr lang="en-US" smtClean="0">
                <a:latin typeface="Arial" pitchFamily="34" charset="0"/>
              </a:rPr>
              <a:pPr/>
              <a:t>81</a:t>
            </a:fld>
            <a:endParaRPr lang="en-US" smtClean="0">
              <a:latin typeface="Arial" pitchFamily="34" charset="0"/>
            </a:endParaRPr>
          </a:p>
        </p:txBody>
      </p:sp>
      <p:sp>
        <p:nvSpPr>
          <p:cNvPr id="84995" name="Rectangle 2"/>
          <p:cNvSpPr>
            <a:spLocks noGrp="1" noChangeArrowheads="1"/>
          </p:cNvSpPr>
          <p:nvPr>
            <p:ph type="title"/>
          </p:nvPr>
        </p:nvSpPr>
        <p:spPr/>
        <p:txBody>
          <a:bodyPr/>
          <a:lstStyle/>
          <a:p>
            <a:pPr eaLnBrk="1" hangingPunct="1"/>
            <a:r>
              <a:rPr lang="en-US" smtClean="0"/>
              <a:t>Tunics of the Eyeball</a:t>
            </a:r>
          </a:p>
        </p:txBody>
      </p:sp>
      <p:sp>
        <p:nvSpPr>
          <p:cNvPr id="84996" name="Rectangle 3"/>
          <p:cNvSpPr>
            <a:spLocks noGrp="1" noChangeArrowheads="1"/>
          </p:cNvSpPr>
          <p:nvPr>
            <p:ph type="body" idx="1"/>
          </p:nvPr>
        </p:nvSpPr>
        <p:spPr>
          <a:xfrm>
            <a:off x="442913" y="1128713"/>
            <a:ext cx="8396287" cy="5410200"/>
          </a:xfrm>
        </p:spPr>
        <p:txBody>
          <a:bodyPr/>
          <a:lstStyle/>
          <a:p>
            <a:pPr eaLnBrk="1" hangingPunct="1"/>
            <a:r>
              <a:rPr lang="en-US" sz="2400" smtClean="0"/>
              <a:t>tunica fibrosa </a:t>
            </a:r>
            <a:r>
              <a:rPr lang="en-US" sz="2400" b="0" smtClean="0"/>
              <a:t>– outer fibrous layer</a:t>
            </a:r>
          </a:p>
          <a:p>
            <a:pPr lvl="1" eaLnBrk="1" hangingPunct="1"/>
            <a:r>
              <a:rPr lang="en-US" sz="2000" smtClean="0"/>
              <a:t>sclera</a:t>
            </a:r>
            <a:r>
              <a:rPr lang="en-US" sz="2000" b="0" smtClean="0"/>
              <a:t> – dense, collagenous white of the eye</a:t>
            </a:r>
          </a:p>
          <a:p>
            <a:pPr lvl="1" eaLnBrk="1" hangingPunct="1"/>
            <a:r>
              <a:rPr lang="en-US" sz="2000" smtClean="0"/>
              <a:t>cornea</a:t>
            </a:r>
            <a:r>
              <a:rPr lang="en-US" sz="2000" b="0" smtClean="0"/>
              <a:t> - transparent area of sclera that admits light into eye</a:t>
            </a:r>
          </a:p>
          <a:p>
            <a:pPr lvl="1" eaLnBrk="1" hangingPunct="1"/>
            <a:endParaRPr lang="en-US" sz="800" b="0" smtClean="0"/>
          </a:p>
          <a:p>
            <a:pPr eaLnBrk="1" hangingPunct="1"/>
            <a:r>
              <a:rPr lang="en-US" sz="2400" smtClean="0"/>
              <a:t>tunica vasculosa (uvea) </a:t>
            </a:r>
            <a:r>
              <a:rPr lang="en-US" sz="2400" b="0" smtClean="0"/>
              <a:t>– middle vascular layer</a:t>
            </a:r>
          </a:p>
          <a:p>
            <a:pPr lvl="1" eaLnBrk="1" hangingPunct="1"/>
            <a:r>
              <a:rPr lang="en-US" sz="2000" smtClean="0"/>
              <a:t>choroid</a:t>
            </a:r>
            <a:r>
              <a:rPr lang="en-US" sz="2000" b="0" smtClean="0"/>
              <a:t> – highly vascular, deeply pigmented layer behind retina</a:t>
            </a:r>
          </a:p>
          <a:p>
            <a:pPr lvl="1" eaLnBrk="1" hangingPunct="1"/>
            <a:r>
              <a:rPr lang="en-US" sz="2000" smtClean="0"/>
              <a:t>ciliary body </a:t>
            </a:r>
            <a:r>
              <a:rPr lang="en-US" sz="2000" b="0" smtClean="0"/>
              <a:t>– extension of choroid that forms a muscular ring around lens</a:t>
            </a:r>
          </a:p>
          <a:p>
            <a:pPr lvl="2" eaLnBrk="1" hangingPunct="1"/>
            <a:r>
              <a:rPr lang="en-US" sz="1800" b="0" smtClean="0"/>
              <a:t>supports lens and iris</a:t>
            </a:r>
          </a:p>
          <a:p>
            <a:pPr lvl="2" eaLnBrk="1" hangingPunct="1"/>
            <a:r>
              <a:rPr lang="en-US" sz="1800" b="0" smtClean="0"/>
              <a:t>secretes aqueous humor</a:t>
            </a:r>
          </a:p>
          <a:p>
            <a:pPr lvl="1" eaLnBrk="1" hangingPunct="1"/>
            <a:r>
              <a:rPr lang="en-US" sz="2000" smtClean="0"/>
              <a:t>iris</a:t>
            </a:r>
            <a:r>
              <a:rPr lang="en-US" sz="2000" b="0" smtClean="0"/>
              <a:t> - colored diaphragm controlling size of pupil, its central opening</a:t>
            </a:r>
          </a:p>
          <a:p>
            <a:pPr lvl="2" eaLnBrk="1" hangingPunct="1"/>
            <a:r>
              <a:rPr lang="en-US" sz="1800" b="0" smtClean="0"/>
              <a:t>melanin in </a:t>
            </a:r>
            <a:r>
              <a:rPr lang="en-US" sz="1800" smtClean="0"/>
              <a:t>chromatophores</a:t>
            </a:r>
            <a:r>
              <a:rPr lang="en-US" sz="1800" b="0" smtClean="0"/>
              <a:t> of iris - brown or black eye color</a:t>
            </a:r>
          </a:p>
          <a:p>
            <a:pPr lvl="2" eaLnBrk="1" hangingPunct="1"/>
            <a:r>
              <a:rPr lang="en-US" sz="1800" b="0" smtClean="0"/>
              <a:t>reduced melanin – blue, green, or gray color</a:t>
            </a:r>
          </a:p>
          <a:p>
            <a:pPr lvl="2" eaLnBrk="1" hangingPunct="1"/>
            <a:endParaRPr lang="en-US" sz="800" b="0" smtClean="0"/>
          </a:p>
          <a:p>
            <a:pPr eaLnBrk="1" hangingPunct="1"/>
            <a:r>
              <a:rPr lang="en-US" sz="2400" smtClean="0"/>
              <a:t>tunica interna </a:t>
            </a:r>
            <a:r>
              <a:rPr lang="en-US" sz="2400" b="0" smtClean="0"/>
              <a:t>- retina and beginning of optic nerve</a:t>
            </a:r>
            <a:endParaRPr lang="en-US" sz="20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1"/>
          </p:nvPr>
        </p:nvSpPr>
        <p:spPr>
          <a:noFill/>
        </p:spPr>
        <p:txBody>
          <a:bodyPr/>
          <a:lstStyle/>
          <a:p>
            <a:r>
              <a:rPr lang="en-US" smtClean="0">
                <a:latin typeface="Arial" pitchFamily="34" charset="0"/>
              </a:rPr>
              <a:t>16-</a:t>
            </a:r>
            <a:fld id="{62D38E9C-4E7B-4BF8-B59F-E3A65B5D21D0}" type="slidenum">
              <a:rPr lang="en-US" smtClean="0">
                <a:latin typeface="Arial" pitchFamily="34" charset="0"/>
              </a:rPr>
              <a:pPr/>
              <a:t>82</a:t>
            </a:fld>
            <a:endParaRPr lang="en-US" smtClean="0">
              <a:latin typeface="Arial" pitchFamily="34" charset="0"/>
            </a:endParaRPr>
          </a:p>
        </p:txBody>
      </p:sp>
      <p:sp>
        <p:nvSpPr>
          <p:cNvPr id="86019" name="Rectangle 2"/>
          <p:cNvSpPr>
            <a:spLocks noGrp="1" noChangeArrowheads="1"/>
          </p:cNvSpPr>
          <p:nvPr>
            <p:ph type="title"/>
          </p:nvPr>
        </p:nvSpPr>
        <p:spPr>
          <a:xfrm>
            <a:off x="0" y="0"/>
            <a:ext cx="9144000" cy="941388"/>
          </a:xfrm>
        </p:spPr>
        <p:txBody>
          <a:bodyPr/>
          <a:lstStyle/>
          <a:p>
            <a:pPr eaLnBrk="1" hangingPunct="1"/>
            <a:r>
              <a:rPr lang="en-US" smtClean="0"/>
              <a:t>Optical Components</a:t>
            </a:r>
          </a:p>
        </p:txBody>
      </p:sp>
      <p:sp>
        <p:nvSpPr>
          <p:cNvPr id="86020" name="Rectangle 3"/>
          <p:cNvSpPr>
            <a:spLocks noGrp="1" noChangeArrowheads="1"/>
          </p:cNvSpPr>
          <p:nvPr>
            <p:ph type="body" idx="1"/>
          </p:nvPr>
        </p:nvSpPr>
        <p:spPr>
          <a:xfrm>
            <a:off x="152400" y="949325"/>
            <a:ext cx="8991600" cy="5410200"/>
          </a:xfrm>
        </p:spPr>
        <p:txBody>
          <a:bodyPr/>
          <a:lstStyle/>
          <a:p>
            <a:pPr eaLnBrk="1" hangingPunct="1">
              <a:lnSpc>
                <a:spcPct val="90000"/>
              </a:lnSpc>
            </a:pPr>
            <a:r>
              <a:rPr lang="en-US" sz="2800" b="0" smtClean="0"/>
              <a:t>transparent elements that admit light rays, refract (bend) them,  and focus images on the retina</a:t>
            </a:r>
          </a:p>
          <a:p>
            <a:pPr lvl="1" eaLnBrk="1" hangingPunct="1">
              <a:lnSpc>
                <a:spcPct val="90000"/>
              </a:lnSpc>
            </a:pPr>
            <a:r>
              <a:rPr lang="en-US" sz="2400" smtClean="0"/>
              <a:t>cornea </a:t>
            </a:r>
          </a:p>
          <a:p>
            <a:pPr lvl="2" eaLnBrk="1" hangingPunct="1">
              <a:lnSpc>
                <a:spcPct val="90000"/>
              </a:lnSpc>
            </a:pPr>
            <a:r>
              <a:rPr lang="en-US" sz="2000" b="0" smtClean="0"/>
              <a:t>transparent cover on anterior surface of eyeball</a:t>
            </a:r>
          </a:p>
          <a:p>
            <a:pPr lvl="1" eaLnBrk="1" hangingPunct="1">
              <a:lnSpc>
                <a:spcPct val="90000"/>
              </a:lnSpc>
            </a:pPr>
            <a:r>
              <a:rPr lang="en-US" sz="2400" smtClean="0"/>
              <a:t>aqueous humor</a:t>
            </a:r>
          </a:p>
          <a:p>
            <a:pPr lvl="2" eaLnBrk="1" hangingPunct="1">
              <a:lnSpc>
                <a:spcPct val="90000"/>
              </a:lnSpc>
            </a:pPr>
            <a:r>
              <a:rPr lang="en-US" sz="2000" b="0" smtClean="0"/>
              <a:t>serous fluid posterior to cornea, anterior to lens</a:t>
            </a:r>
          </a:p>
          <a:p>
            <a:pPr lvl="2" eaLnBrk="1" hangingPunct="1">
              <a:lnSpc>
                <a:spcPct val="90000"/>
              </a:lnSpc>
            </a:pPr>
            <a:r>
              <a:rPr lang="en-US" sz="2000" b="0" smtClean="0"/>
              <a:t>reabsorbed by scleral venous sinus (canal of Schlemm)</a:t>
            </a:r>
          </a:p>
          <a:p>
            <a:pPr lvl="2" eaLnBrk="1" hangingPunct="1">
              <a:lnSpc>
                <a:spcPct val="90000"/>
              </a:lnSpc>
            </a:pPr>
            <a:r>
              <a:rPr lang="en-US" sz="2000" b="0" smtClean="0"/>
              <a:t>produced and reabsorbed at same rate</a:t>
            </a:r>
          </a:p>
          <a:p>
            <a:pPr lvl="1" eaLnBrk="1" hangingPunct="1">
              <a:lnSpc>
                <a:spcPct val="90000"/>
              </a:lnSpc>
            </a:pPr>
            <a:r>
              <a:rPr lang="en-US" sz="2400" smtClean="0"/>
              <a:t>lens </a:t>
            </a:r>
          </a:p>
          <a:p>
            <a:pPr lvl="2" eaLnBrk="1" hangingPunct="1">
              <a:lnSpc>
                <a:spcPct val="90000"/>
              </a:lnSpc>
            </a:pPr>
            <a:r>
              <a:rPr lang="en-US" sz="2000" smtClean="0"/>
              <a:t>lens fibers </a:t>
            </a:r>
            <a:r>
              <a:rPr lang="en-US" sz="2000" b="0" smtClean="0"/>
              <a:t>– flattened, tightly compressed, transparent cells that form lens</a:t>
            </a:r>
          </a:p>
          <a:p>
            <a:pPr lvl="2" eaLnBrk="1" hangingPunct="1">
              <a:lnSpc>
                <a:spcPct val="90000"/>
              </a:lnSpc>
            </a:pPr>
            <a:r>
              <a:rPr lang="en-US" sz="2000" b="0" smtClean="0"/>
              <a:t>suspended by suspensory ligaments from ciliary body</a:t>
            </a:r>
          </a:p>
          <a:p>
            <a:pPr lvl="2" eaLnBrk="1" hangingPunct="1">
              <a:lnSpc>
                <a:spcPct val="90000"/>
              </a:lnSpc>
            </a:pPr>
            <a:r>
              <a:rPr lang="en-US" sz="2000" b="0" smtClean="0"/>
              <a:t>changes shape to help focus light </a:t>
            </a:r>
          </a:p>
          <a:p>
            <a:pPr lvl="3" eaLnBrk="1" hangingPunct="1">
              <a:lnSpc>
                <a:spcPct val="90000"/>
              </a:lnSpc>
            </a:pPr>
            <a:r>
              <a:rPr lang="en-US" sz="1800" b="0" smtClean="0"/>
              <a:t>rounded with no tension or flattened with pull of suspensory ligaments</a:t>
            </a:r>
          </a:p>
          <a:p>
            <a:pPr lvl="1" eaLnBrk="1" hangingPunct="1">
              <a:lnSpc>
                <a:spcPct val="90000"/>
              </a:lnSpc>
            </a:pPr>
            <a:r>
              <a:rPr lang="en-US" sz="2400" smtClean="0"/>
              <a:t>vitreous body (humor) </a:t>
            </a:r>
            <a:r>
              <a:rPr lang="en-US" sz="2400" b="0" smtClean="0"/>
              <a:t>fills vitreous chamber</a:t>
            </a:r>
          </a:p>
          <a:p>
            <a:pPr lvl="2" eaLnBrk="1" hangingPunct="1">
              <a:lnSpc>
                <a:spcPct val="90000"/>
              </a:lnSpc>
            </a:pPr>
            <a:r>
              <a:rPr lang="en-US" sz="2000" b="0" smtClean="0"/>
              <a:t>jelly fills space between lens and retina</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descr="sal25693_16_26"/>
          <p:cNvPicPr>
            <a:picLocks noChangeAspect="1" noChangeArrowheads="1"/>
          </p:cNvPicPr>
          <p:nvPr/>
        </p:nvPicPr>
        <p:blipFill>
          <a:blip r:embed="rId2" cstate="print"/>
          <a:srcRect/>
          <a:stretch>
            <a:fillRect/>
          </a:stretch>
        </p:blipFill>
        <p:spPr bwMode="auto">
          <a:xfrm>
            <a:off x="1123950" y="1362075"/>
            <a:ext cx="6672263" cy="3948113"/>
          </a:xfrm>
          <a:prstGeom prst="rect">
            <a:avLst/>
          </a:prstGeom>
          <a:noFill/>
          <a:ln w="9525">
            <a:noFill/>
            <a:miter lim="800000"/>
            <a:headEnd/>
            <a:tailEnd/>
          </a:ln>
        </p:spPr>
      </p:pic>
      <p:sp>
        <p:nvSpPr>
          <p:cNvPr id="87043" name="Rectangle 5"/>
          <p:cNvSpPr>
            <a:spLocks noChangeArrowheads="1"/>
          </p:cNvSpPr>
          <p:nvPr/>
        </p:nvSpPr>
        <p:spPr bwMode="auto">
          <a:xfrm>
            <a:off x="4395788" y="2097088"/>
            <a:ext cx="247650" cy="198437"/>
          </a:xfrm>
          <a:prstGeom prst="rect">
            <a:avLst/>
          </a:prstGeom>
          <a:noFill/>
          <a:ln w="9525">
            <a:noFill/>
            <a:miter lim="800000"/>
            <a:headEnd/>
            <a:tailEnd/>
          </a:ln>
        </p:spPr>
        <p:txBody>
          <a:bodyPr wrap="none" lIns="0" tIns="0" rIns="0" bIns="0">
            <a:spAutoFit/>
          </a:bodyPr>
          <a:lstStyle/>
          <a:p>
            <a:r>
              <a:rPr lang="en-US" sz="1300" b="1">
                <a:solidFill>
                  <a:srgbClr val="000000"/>
                </a:solidFill>
              </a:rPr>
              <a:t>Iris</a:t>
            </a:r>
            <a:endParaRPr lang="en-US" sz="2400" b="1"/>
          </a:p>
        </p:txBody>
      </p:sp>
      <p:sp>
        <p:nvSpPr>
          <p:cNvPr id="87044" name="Rectangle 6"/>
          <p:cNvSpPr>
            <a:spLocks noChangeArrowheads="1"/>
          </p:cNvSpPr>
          <p:nvPr/>
        </p:nvSpPr>
        <p:spPr bwMode="auto">
          <a:xfrm>
            <a:off x="4314825" y="3071813"/>
            <a:ext cx="387350" cy="198437"/>
          </a:xfrm>
          <a:prstGeom prst="rect">
            <a:avLst/>
          </a:prstGeom>
          <a:noFill/>
          <a:ln w="9525">
            <a:noFill/>
            <a:miter lim="800000"/>
            <a:headEnd/>
            <a:tailEnd/>
          </a:ln>
        </p:spPr>
        <p:txBody>
          <a:bodyPr wrap="none" lIns="0" tIns="0" rIns="0" bIns="0">
            <a:spAutoFit/>
          </a:bodyPr>
          <a:lstStyle/>
          <a:p>
            <a:r>
              <a:rPr lang="en-US" sz="1300" b="1">
                <a:solidFill>
                  <a:srgbClr val="000000"/>
                </a:solidFill>
              </a:rPr>
              <a:t>Lens</a:t>
            </a:r>
            <a:endParaRPr lang="en-US" sz="2400" b="1"/>
          </a:p>
        </p:txBody>
      </p:sp>
      <p:sp>
        <p:nvSpPr>
          <p:cNvPr id="87045" name="Rectangle 7"/>
          <p:cNvSpPr>
            <a:spLocks noChangeArrowheads="1"/>
          </p:cNvSpPr>
          <p:nvPr/>
        </p:nvSpPr>
        <p:spPr bwMode="auto">
          <a:xfrm>
            <a:off x="6878638" y="1870075"/>
            <a:ext cx="1377950" cy="198438"/>
          </a:xfrm>
          <a:prstGeom prst="rect">
            <a:avLst/>
          </a:prstGeom>
          <a:noFill/>
          <a:ln w="9525">
            <a:noFill/>
            <a:miter lim="800000"/>
            <a:headEnd/>
            <a:tailEnd/>
          </a:ln>
        </p:spPr>
        <p:txBody>
          <a:bodyPr wrap="none" lIns="0" tIns="0" rIns="0" bIns="0">
            <a:spAutoFit/>
          </a:bodyPr>
          <a:lstStyle/>
          <a:p>
            <a:r>
              <a:rPr lang="en-US" sz="1300" b="1">
                <a:solidFill>
                  <a:srgbClr val="000000"/>
                </a:solidFill>
              </a:rPr>
              <a:t>Anterior chamber</a:t>
            </a:r>
            <a:endParaRPr lang="en-US" sz="2400" b="1"/>
          </a:p>
        </p:txBody>
      </p:sp>
      <p:sp>
        <p:nvSpPr>
          <p:cNvPr id="87046" name="Rectangle 8"/>
          <p:cNvSpPr>
            <a:spLocks noChangeArrowheads="1"/>
          </p:cNvSpPr>
          <p:nvPr/>
        </p:nvSpPr>
        <p:spPr bwMode="auto">
          <a:xfrm>
            <a:off x="6873875" y="1362075"/>
            <a:ext cx="569913" cy="198438"/>
          </a:xfrm>
          <a:prstGeom prst="rect">
            <a:avLst/>
          </a:prstGeom>
          <a:noFill/>
          <a:ln w="9525">
            <a:noFill/>
            <a:miter lim="800000"/>
            <a:headEnd/>
            <a:tailEnd/>
          </a:ln>
        </p:spPr>
        <p:txBody>
          <a:bodyPr wrap="none" lIns="0" tIns="0" rIns="0" bIns="0">
            <a:spAutoFit/>
          </a:bodyPr>
          <a:lstStyle/>
          <a:p>
            <a:r>
              <a:rPr lang="en-US" sz="1300" b="1">
                <a:solidFill>
                  <a:srgbClr val="000000"/>
                </a:solidFill>
              </a:rPr>
              <a:t>Cornea</a:t>
            </a:r>
            <a:endParaRPr lang="en-US" sz="2400" b="1"/>
          </a:p>
        </p:txBody>
      </p:sp>
      <p:sp>
        <p:nvSpPr>
          <p:cNvPr id="87047" name="Rectangle 9"/>
          <p:cNvSpPr>
            <a:spLocks noChangeArrowheads="1"/>
          </p:cNvSpPr>
          <p:nvPr/>
        </p:nvSpPr>
        <p:spPr bwMode="auto">
          <a:xfrm>
            <a:off x="835025" y="2563813"/>
            <a:ext cx="1003300" cy="198437"/>
          </a:xfrm>
          <a:prstGeom prst="rect">
            <a:avLst/>
          </a:prstGeom>
          <a:noFill/>
          <a:ln w="9525">
            <a:noFill/>
            <a:miter lim="800000"/>
            <a:headEnd/>
            <a:tailEnd/>
          </a:ln>
        </p:spPr>
        <p:txBody>
          <a:bodyPr wrap="none" lIns="0" tIns="0" rIns="0" bIns="0">
            <a:spAutoFit/>
          </a:bodyPr>
          <a:lstStyle/>
          <a:p>
            <a:r>
              <a:rPr lang="en-US" sz="1300" b="1">
                <a:solidFill>
                  <a:srgbClr val="000000"/>
                </a:solidFill>
              </a:rPr>
              <a:t>Ciliary body:</a:t>
            </a:r>
            <a:endParaRPr lang="en-US" sz="2400" b="1"/>
          </a:p>
        </p:txBody>
      </p:sp>
      <p:sp>
        <p:nvSpPr>
          <p:cNvPr id="87048" name="Line 10"/>
          <p:cNvSpPr>
            <a:spLocks noChangeShapeType="1"/>
          </p:cNvSpPr>
          <p:nvPr/>
        </p:nvSpPr>
        <p:spPr bwMode="auto">
          <a:xfrm>
            <a:off x="1408113" y="2243138"/>
            <a:ext cx="1565275" cy="1587"/>
          </a:xfrm>
          <a:prstGeom prst="line">
            <a:avLst/>
          </a:prstGeom>
          <a:noFill/>
          <a:ln w="20638">
            <a:solidFill>
              <a:srgbClr val="FFFFFF"/>
            </a:solidFill>
            <a:round/>
            <a:headEnd/>
            <a:tailEnd/>
          </a:ln>
        </p:spPr>
        <p:txBody>
          <a:bodyPr/>
          <a:lstStyle/>
          <a:p>
            <a:endParaRPr lang="en-US"/>
          </a:p>
        </p:txBody>
      </p:sp>
      <p:sp>
        <p:nvSpPr>
          <p:cNvPr id="87049" name="Freeform 11"/>
          <p:cNvSpPr>
            <a:spLocks/>
          </p:cNvSpPr>
          <p:nvPr/>
        </p:nvSpPr>
        <p:spPr bwMode="auto">
          <a:xfrm>
            <a:off x="1554163" y="3086100"/>
            <a:ext cx="573087" cy="503238"/>
          </a:xfrm>
          <a:custGeom>
            <a:avLst/>
            <a:gdLst>
              <a:gd name="T0" fmla="*/ 0 w 361"/>
              <a:gd name="T1" fmla="*/ 2147483647 h 317"/>
              <a:gd name="T2" fmla="*/ 2147483647 w 361"/>
              <a:gd name="T3" fmla="*/ 2147483647 h 317"/>
              <a:gd name="T4" fmla="*/ 2147483647 w 361"/>
              <a:gd name="T5" fmla="*/ 0 h 317"/>
              <a:gd name="T6" fmla="*/ 0 60000 65536"/>
              <a:gd name="T7" fmla="*/ 0 60000 65536"/>
              <a:gd name="T8" fmla="*/ 0 60000 65536"/>
              <a:gd name="T9" fmla="*/ 0 w 361"/>
              <a:gd name="T10" fmla="*/ 0 h 317"/>
              <a:gd name="T11" fmla="*/ 361 w 361"/>
              <a:gd name="T12" fmla="*/ 317 h 317"/>
            </a:gdLst>
            <a:ahLst/>
            <a:cxnLst>
              <a:cxn ang="T6">
                <a:pos x="T0" y="T1"/>
              </a:cxn>
              <a:cxn ang="T7">
                <a:pos x="T2" y="T3"/>
              </a:cxn>
              <a:cxn ang="T8">
                <a:pos x="T4" y="T5"/>
              </a:cxn>
            </a:cxnLst>
            <a:rect l="T9" t="T10" r="T11" b="T12"/>
            <a:pathLst>
              <a:path w="361" h="317">
                <a:moveTo>
                  <a:pt x="0" y="317"/>
                </a:moveTo>
                <a:lnTo>
                  <a:pt x="108" y="317"/>
                </a:lnTo>
                <a:lnTo>
                  <a:pt x="361" y="0"/>
                </a:lnTo>
              </a:path>
            </a:pathLst>
          </a:custGeom>
          <a:noFill/>
          <a:ln w="20638">
            <a:solidFill>
              <a:srgbClr val="FFFFFF"/>
            </a:solidFill>
            <a:round/>
            <a:headEnd/>
            <a:tailEnd/>
          </a:ln>
        </p:spPr>
        <p:txBody>
          <a:bodyPr/>
          <a:lstStyle/>
          <a:p>
            <a:endParaRPr lang="en-US" sz="2400">
              <a:latin typeface="Times New Roman" pitchFamily="18" charset="0"/>
            </a:endParaRPr>
          </a:p>
        </p:txBody>
      </p:sp>
      <p:sp>
        <p:nvSpPr>
          <p:cNvPr id="87050" name="Freeform 12"/>
          <p:cNvSpPr>
            <a:spLocks/>
          </p:cNvSpPr>
          <p:nvPr/>
        </p:nvSpPr>
        <p:spPr bwMode="auto">
          <a:xfrm>
            <a:off x="4951413" y="2524125"/>
            <a:ext cx="109537" cy="161925"/>
          </a:xfrm>
          <a:custGeom>
            <a:avLst/>
            <a:gdLst>
              <a:gd name="T0" fmla="*/ 0 w 69"/>
              <a:gd name="T1" fmla="*/ 0 h 102"/>
              <a:gd name="T2" fmla="*/ 2147483647 w 69"/>
              <a:gd name="T3" fmla="*/ 0 h 102"/>
              <a:gd name="T4" fmla="*/ 2147483647 w 69"/>
              <a:gd name="T5" fmla="*/ 2147483647 h 102"/>
              <a:gd name="T6" fmla="*/ 0 w 69"/>
              <a:gd name="T7" fmla="*/ 2147483647 h 102"/>
              <a:gd name="T8" fmla="*/ 0 60000 65536"/>
              <a:gd name="T9" fmla="*/ 0 60000 65536"/>
              <a:gd name="T10" fmla="*/ 0 60000 65536"/>
              <a:gd name="T11" fmla="*/ 0 60000 65536"/>
              <a:gd name="T12" fmla="*/ 0 w 69"/>
              <a:gd name="T13" fmla="*/ 0 h 102"/>
              <a:gd name="T14" fmla="*/ 69 w 69"/>
              <a:gd name="T15" fmla="*/ 102 h 102"/>
            </a:gdLst>
            <a:ahLst/>
            <a:cxnLst>
              <a:cxn ang="T8">
                <a:pos x="T0" y="T1"/>
              </a:cxn>
              <a:cxn ang="T9">
                <a:pos x="T2" y="T3"/>
              </a:cxn>
              <a:cxn ang="T10">
                <a:pos x="T4" y="T5"/>
              </a:cxn>
              <a:cxn ang="T11">
                <a:pos x="T6" y="T7"/>
              </a:cxn>
            </a:cxnLst>
            <a:rect l="T12" t="T13" r="T14" b="T15"/>
            <a:pathLst>
              <a:path w="69" h="102">
                <a:moveTo>
                  <a:pt x="0" y="0"/>
                </a:moveTo>
                <a:lnTo>
                  <a:pt x="69" y="0"/>
                </a:lnTo>
                <a:lnTo>
                  <a:pt x="69" y="102"/>
                </a:lnTo>
                <a:lnTo>
                  <a:pt x="0" y="102"/>
                </a:lnTo>
              </a:path>
            </a:pathLst>
          </a:custGeom>
          <a:noFill/>
          <a:ln w="20638">
            <a:solidFill>
              <a:srgbClr val="FFFFFF"/>
            </a:solidFill>
            <a:round/>
            <a:headEnd/>
            <a:tailEnd/>
          </a:ln>
        </p:spPr>
        <p:txBody>
          <a:bodyPr/>
          <a:lstStyle/>
          <a:p>
            <a:endParaRPr lang="en-US" sz="2400">
              <a:latin typeface="Times New Roman" pitchFamily="18" charset="0"/>
            </a:endParaRPr>
          </a:p>
        </p:txBody>
      </p:sp>
      <p:sp>
        <p:nvSpPr>
          <p:cNvPr id="87051" name="Line 13"/>
          <p:cNvSpPr>
            <a:spLocks noChangeShapeType="1"/>
          </p:cNvSpPr>
          <p:nvPr/>
        </p:nvSpPr>
        <p:spPr bwMode="auto">
          <a:xfrm>
            <a:off x="5070475" y="2609850"/>
            <a:ext cx="1847850" cy="1588"/>
          </a:xfrm>
          <a:prstGeom prst="line">
            <a:avLst/>
          </a:prstGeom>
          <a:noFill/>
          <a:ln w="20638">
            <a:solidFill>
              <a:srgbClr val="FFFFFF"/>
            </a:solidFill>
            <a:round/>
            <a:headEnd/>
            <a:tailEnd/>
          </a:ln>
        </p:spPr>
        <p:txBody>
          <a:bodyPr/>
          <a:lstStyle/>
          <a:p>
            <a:endParaRPr lang="en-US"/>
          </a:p>
        </p:txBody>
      </p:sp>
      <p:sp>
        <p:nvSpPr>
          <p:cNvPr id="87052" name="Line 14"/>
          <p:cNvSpPr>
            <a:spLocks noChangeShapeType="1"/>
          </p:cNvSpPr>
          <p:nvPr/>
        </p:nvSpPr>
        <p:spPr bwMode="auto">
          <a:xfrm>
            <a:off x="4813300" y="1468438"/>
            <a:ext cx="2028825" cy="1587"/>
          </a:xfrm>
          <a:prstGeom prst="line">
            <a:avLst/>
          </a:prstGeom>
          <a:noFill/>
          <a:ln w="20638">
            <a:solidFill>
              <a:srgbClr val="FFFFFF"/>
            </a:solidFill>
            <a:round/>
            <a:headEnd/>
            <a:tailEnd/>
          </a:ln>
        </p:spPr>
        <p:txBody>
          <a:bodyPr/>
          <a:lstStyle/>
          <a:p>
            <a:endParaRPr lang="en-US"/>
          </a:p>
        </p:txBody>
      </p:sp>
      <p:sp>
        <p:nvSpPr>
          <p:cNvPr id="87053" name="Line 15"/>
          <p:cNvSpPr>
            <a:spLocks noChangeShapeType="1"/>
          </p:cNvSpPr>
          <p:nvPr/>
        </p:nvSpPr>
        <p:spPr bwMode="auto">
          <a:xfrm>
            <a:off x="6459538" y="3390900"/>
            <a:ext cx="1073150" cy="1588"/>
          </a:xfrm>
          <a:prstGeom prst="line">
            <a:avLst/>
          </a:prstGeom>
          <a:noFill/>
          <a:ln w="20638">
            <a:solidFill>
              <a:srgbClr val="FFFFFF"/>
            </a:solidFill>
            <a:round/>
            <a:headEnd/>
            <a:tailEnd/>
          </a:ln>
        </p:spPr>
        <p:txBody>
          <a:bodyPr/>
          <a:lstStyle/>
          <a:p>
            <a:endParaRPr lang="en-US"/>
          </a:p>
        </p:txBody>
      </p:sp>
      <p:sp>
        <p:nvSpPr>
          <p:cNvPr id="87054" name="Line 16"/>
          <p:cNvSpPr>
            <a:spLocks noChangeShapeType="1"/>
          </p:cNvSpPr>
          <p:nvPr/>
        </p:nvSpPr>
        <p:spPr bwMode="auto">
          <a:xfrm>
            <a:off x="1403350" y="2236788"/>
            <a:ext cx="1581150" cy="1587"/>
          </a:xfrm>
          <a:prstGeom prst="line">
            <a:avLst/>
          </a:prstGeom>
          <a:noFill/>
          <a:ln w="12700">
            <a:solidFill>
              <a:srgbClr val="000000"/>
            </a:solidFill>
            <a:round/>
            <a:headEnd/>
            <a:tailEnd/>
          </a:ln>
        </p:spPr>
        <p:txBody>
          <a:bodyPr/>
          <a:lstStyle/>
          <a:p>
            <a:endParaRPr lang="en-US"/>
          </a:p>
        </p:txBody>
      </p:sp>
      <p:sp>
        <p:nvSpPr>
          <p:cNvPr id="87055" name="Freeform 17"/>
          <p:cNvSpPr>
            <a:spLocks/>
          </p:cNvSpPr>
          <p:nvPr/>
        </p:nvSpPr>
        <p:spPr bwMode="auto">
          <a:xfrm>
            <a:off x="1549400" y="3081338"/>
            <a:ext cx="573088" cy="503237"/>
          </a:xfrm>
          <a:custGeom>
            <a:avLst/>
            <a:gdLst>
              <a:gd name="T0" fmla="*/ 0 w 361"/>
              <a:gd name="T1" fmla="*/ 2147483647 h 317"/>
              <a:gd name="T2" fmla="*/ 2147483647 w 361"/>
              <a:gd name="T3" fmla="*/ 2147483647 h 317"/>
              <a:gd name="T4" fmla="*/ 2147483647 w 361"/>
              <a:gd name="T5" fmla="*/ 0 h 317"/>
              <a:gd name="T6" fmla="*/ 0 60000 65536"/>
              <a:gd name="T7" fmla="*/ 0 60000 65536"/>
              <a:gd name="T8" fmla="*/ 0 60000 65536"/>
              <a:gd name="T9" fmla="*/ 0 w 361"/>
              <a:gd name="T10" fmla="*/ 0 h 317"/>
              <a:gd name="T11" fmla="*/ 361 w 361"/>
              <a:gd name="T12" fmla="*/ 317 h 317"/>
            </a:gdLst>
            <a:ahLst/>
            <a:cxnLst>
              <a:cxn ang="T6">
                <a:pos x="T0" y="T1"/>
              </a:cxn>
              <a:cxn ang="T7">
                <a:pos x="T2" y="T3"/>
              </a:cxn>
              <a:cxn ang="T8">
                <a:pos x="T4" y="T5"/>
              </a:cxn>
            </a:cxnLst>
            <a:rect l="T9" t="T10" r="T11" b="T12"/>
            <a:pathLst>
              <a:path w="361" h="317">
                <a:moveTo>
                  <a:pt x="0" y="317"/>
                </a:moveTo>
                <a:lnTo>
                  <a:pt x="108" y="317"/>
                </a:lnTo>
                <a:lnTo>
                  <a:pt x="361" y="0"/>
                </a:lnTo>
              </a:path>
            </a:pathLst>
          </a:custGeom>
          <a:noFill/>
          <a:ln w="12700">
            <a:solidFill>
              <a:srgbClr val="000000"/>
            </a:solidFill>
            <a:round/>
            <a:headEnd/>
            <a:tailEnd/>
          </a:ln>
        </p:spPr>
        <p:txBody>
          <a:bodyPr/>
          <a:lstStyle/>
          <a:p>
            <a:endParaRPr lang="en-US" sz="2400">
              <a:latin typeface="Times New Roman" pitchFamily="18" charset="0"/>
            </a:endParaRPr>
          </a:p>
        </p:txBody>
      </p:sp>
      <p:sp>
        <p:nvSpPr>
          <p:cNvPr id="87056" name="Freeform 18"/>
          <p:cNvSpPr>
            <a:spLocks/>
          </p:cNvSpPr>
          <p:nvPr/>
        </p:nvSpPr>
        <p:spPr bwMode="auto">
          <a:xfrm>
            <a:off x="4945063" y="2519363"/>
            <a:ext cx="109537" cy="163512"/>
          </a:xfrm>
          <a:custGeom>
            <a:avLst/>
            <a:gdLst>
              <a:gd name="T0" fmla="*/ 0 w 69"/>
              <a:gd name="T1" fmla="*/ 0 h 103"/>
              <a:gd name="T2" fmla="*/ 2147483647 w 69"/>
              <a:gd name="T3" fmla="*/ 0 h 103"/>
              <a:gd name="T4" fmla="*/ 2147483647 w 69"/>
              <a:gd name="T5" fmla="*/ 2147483647 h 103"/>
              <a:gd name="T6" fmla="*/ 0 w 69"/>
              <a:gd name="T7" fmla="*/ 2147483647 h 103"/>
              <a:gd name="T8" fmla="*/ 0 60000 65536"/>
              <a:gd name="T9" fmla="*/ 0 60000 65536"/>
              <a:gd name="T10" fmla="*/ 0 60000 65536"/>
              <a:gd name="T11" fmla="*/ 0 60000 65536"/>
              <a:gd name="T12" fmla="*/ 0 w 69"/>
              <a:gd name="T13" fmla="*/ 0 h 103"/>
              <a:gd name="T14" fmla="*/ 69 w 69"/>
              <a:gd name="T15" fmla="*/ 103 h 103"/>
            </a:gdLst>
            <a:ahLst/>
            <a:cxnLst>
              <a:cxn ang="T8">
                <a:pos x="T0" y="T1"/>
              </a:cxn>
              <a:cxn ang="T9">
                <a:pos x="T2" y="T3"/>
              </a:cxn>
              <a:cxn ang="T10">
                <a:pos x="T4" y="T5"/>
              </a:cxn>
              <a:cxn ang="T11">
                <a:pos x="T6" y="T7"/>
              </a:cxn>
            </a:cxnLst>
            <a:rect l="T12" t="T13" r="T14" b="T15"/>
            <a:pathLst>
              <a:path w="69" h="103">
                <a:moveTo>
                  <a:pt x="0" y="0"/>
                </a:moveTo>
                <a:lnTo>
                  <a:pt x="69" y="0"/>
                </a:lnTo>
                <a:lnTo>
                  <a:pt x="69" y="103"/>
                </a:lnTo>
                <a:lnTo>
                  <a:pt x="0" y="103"/>
                </a:lnTo>
              </a:path>
            </a:pathLst>
          </a:custGeom>
          <a:noFill/>
          <a:ln w="12700">
            <a:solidFill>
              <a:srgbClr val="000000"/>
            </a:solidFill>
            <a:round/>
            <a:headEnd/>
            <a:tailEnd/>
          </a:ln>
        </p:spPr>
        <p:txBody>
          <a:bodyPr/>
          <a:lstStyle/>
          <a:p>
            <a:endParaRPr lang="en-US" sz="2400">
              <a:latin typeface="Times New Roman" pitchFamily="18" charset="0"/>
            </a:endParaRPr>
          </a:p>
        </p:txBody>
      </p:sp>
      <p:sp>
        <p:nvSpPr>
          <p:cNvPr id="87057" name="Line 19"/>
          <p:cNvSpPr>
            <a:spLocks noChangeShapeType="1"/>
          </p:cNvSpPr>
          <p:nvPr/>
        </p:nvSpPr>
        <p:spPr bwMode="auto">
          <a:xfrm>
            <a:off x="5067300" y="2605088"/>
            <a:ext cx="1844675" cy="1587"/>
          </a:xfrm>
          <a:prstGeom prst="line">
            <a:avLst/>
          </a:prstGeom>
          <a:noFill/>
          <a:ln w="12700">
            <a:solidFill>
              <a:srgbClr val="000000"/>
            </a:solidFill>
            <a:round/>
            <a:headEnd/>
            <a:tailEnd/>
          </a:ln>
        </p:spPr>
        <p:txBody>
          <a:bodyPr/>
          <a:lstStyle/>
          <a:p>
            <a:endParaRPr lang="en-US"/>
          </a:p>
        </p:txBody>
      </p:sp>
      <p:sp>
        <p:nvSpPr>
          <p:cNvPr id="87058" name="Line 20"/>
          <p:cNvSpPr>
            <a:spLocks noChangeShapeType="1"/>
          </p:cNvSpPr>
          <p:nvPr/>
        </p:nvSpPr>
        <p:spPr bwMode="auto">
          <a:xfrm>
            <a:off x="4806950" y="1463675"/>
            <a:ext cx="2030413" cy="1588"/>
          </a:xfrm>
          <a:prstGeom prst="line">
            <a:avLst/>
          </a:prstGeom>
          <a:noFill/>
          <a:ln w="12700">
            <a:solidFill>
              <a:srgbClr val="000000"/>
            </a:solidFill>
            <a:round/>
            <a:headEnd/>
            <a:tailEnd/>
          </a:ln>
        </p:spPr>
        <p:txBody>
          <a:bodyPr/>
          <a:lstStyle/>
          <a:p>
            <a:endParaRPr lang="en-US"/>
          </a:p>
        </p:txBody>
      </p:sp>
      <p:sp>
        <p:nvSpPr>
          <p:cNvPr id="87059" name="Line 21"/>
          <p:cNvSpPr>
            <a:spLocks noChangeShapeType="1"/>
          </p:cNvSpPr>
          <p:nvPr/>
        </p:nvSpPr>
        <p:spPr bwMode="auto">
          <a:xfrm>
            <a:off x="6461125" y="3386138"/>
            <a:ext cx="1065213" cy="1587"/>
          </a:xfrm>
          <a:prstGeom prst="line">
            <a:avLst/>
          </a:prstGeom>
          <a:noFill/>
          <a:ln w="12700">
            <a:solidFill>
              <a:srgbClr val="000000"/>
            </a:solidFill>
            <a:round/>
            <a:headEnd/>
            <a:tailEnd/>
          </a:ln>
        </p:spPr>
        <p:txBody>
          <a:bodyPr/>
          <a:lstStyle/>
          <a:p>
            <a:endParaRPr lang="en-US"/>
          </a:p>
        </p:txBody>
      </p:sp>
      <p:sp>
        <p:nvSpPr>
          <p:cNvPr id="87060" name="Freeform 22"/>
          <p:cNvSpPr>
            <a:spLocks/>
          </p:cNvSpPr>
          <p:nvPr/>
        </p:nvSpPr>
        <p:spPr bwMode="auto">
          <a:xfrm>
            <a:off x="4713288" y="1544638"/>
            <a:ext cx="112712" cy="922337"/>
          </a:xfrm>
          <a:custGeom>
            <a:avLst/>
            <a:gdLst>
              <a:gd name="T0" fmla="*/ 0 w 71"/>
              <a:gd name="T1" fmla="*/ 0 h 581"/>
              <a:gd name="T2" fmla="*/ 2147483647 w 71"/>
              <a:gd name="T3" fmla="*/ 0 h 581"/>
              <a:gd name="T4" fmla="*/ 2147483647 w 71"/>
              <a:gd name="T5" fmla="*/ 2147483647 h 581"/>
              <a:gd name="T6" fmla="*/ 0 w 71"/>
              <a:gd name="T7" fmla="*/ 2147483647 h 581"/>
              <a:gd name="T8" fmla="*/ 0 60000 65536"/>
              <a:gd name="T9" fmla="*/ 0 60000 65536"/>
              <a:gd name="T10" fmla="*/ 0 60000 65536"/>
              <a:gd name="T11" fmla="*/ 0 60000 65536"/>
              <a:gd name="T12" fmla="*/ 0 w 71"/>
              <a:gd name="T13" fmla="*/ 0 h 581"/>
              <a:gd name="T14" fmla="*/ 71 w 71"/>
              <a:gd name="T15" fmla="*/ 581 h 581"/>
            </a:gdLst>
            <a:ahLst/>
            <a:cxnLst>
              <a:cxn ang="T8">
                <a:pos x="T0" y="T1"/>
              </a:cxn>
              <a:cxn ang="T9">
                <a:pos x="T2" y="T3"/>
              </a:cxn>
              <a:cxn ang="T10">
                <a:pos x="T4" y="T5"/>
              </a:cxn>
              <a:cxn ang="T11">
                <a:pos x="T6" y="T7"/>
              </a:cxn>
            </a:cxnLst>
            <a:rect l="T12" t="T13" r="T14" b="T15"/>
            <a:pathLst>
              <a:path w="71" h="581">
                <a:moveTo>
                  <a:pt x="0" y="0"/>
                </a:moveTo>
                <a:lnTo>
                  <a:pt x="71" y="0"/>
                </a:lnTo>
                <a:lnTo>
                  <a:pt x="71" y="581"/>
                </a:lnTo>
                <a:lnTo>
                  <a:pt x="0" y="581"/>
                </a:lnTo>
              </a:path>
            </a:pathLst>
          </a:custGeom>
          <a:noFill/>
          <a:ln w="20638">
            <a:solidFill>
              <a:srgbClr val="FFFFFF"/>
            </a:solidFill>
            <a:round/>
            <a:headEnd/>
            <a:tailEnd/>
          </a:ln>
        </p:spPr>
        <p:txBody>
          <a:bodyPr/>
          <a:lstStyle/>
          <a:p>
            <a:endParaRPr lang="en-US" sz="2400">
              <a:latin typeface="Times New Roman" pitchFamily="18" charset="0"/>
            </a:endParaRPr>
          </a:p>
        </p:txBody>
      </p:sp>
      <p:sp>
        <p:nvSpPr>
          <p:cNvPr id="87061" name="Line 23"/>
          <p:cNvSpPr>
            <a:spLocks noChangeShapeType="1"/>
          </p:cNvSpPr>
          <p:nvPr/>
        </p:nvSpPr>
        <p:spPr bwMode="auto">
          <a:xfrm>
            <a:off x="4835525" y="1974850"/>
            <a:ext cx="2024063" cy="1588"/>
          </a:xfrm>
          <a:prstGeom prst="line">
            <a:avLst/>
          </a:prstGeom>
          <a:noFill/>
          <a:ln w="20638">
            <a:solidFill>
              <a:srgbClr val="FFFFFF"/>
            </a:solidFill>
            <a:round/>
            <a:headEnd/>
            <a:tailEnd/>
          </a:ln>
        </p:spPr>
        <p:txBody>
          <a:bodyPr/>
          <a:lstStyle/>
          <a:p>
            <a:endParaRPr lang="en-US"/>
          </a:p>
        </p:txBody>
      </p:sp>
      <p:sp>
        <p:nvSpPr>
          <p:cNvPr id="87062" name="Freeform 24"/>
          <p:cNvSpPr>
            <a:spLocks/>
          </p:cNvSpPr>
          <p:nvPr/>
        </p:nvSpPr>
        <p:spPr bwMode="auto">
          <a:xfrm>
            <a:off x="4719638" y="1538288"/>
            <a:ext cx="101600" cy="922337"/>
          </a:xfrm>
          <a:custGeom>
            <a:avLst/>
            <a:gdLst>
              <a:gd name="T0" fmla="*/ 0 w 64"/>
              <a:gd name="T1" fmla="*/ 0 h 581"/>
              <a:gd name="T2" fmla="*/ 2147483647 w 64"/>
              <a:gd name="T3" fmla="*/ 0 h 581"/>
              <a:gd name="T4" fmla="*/ 2147483647 w 64"/>
              <a:gd name="T5" fmla="*/ 2147483647 h 581"/>
              <a:gd name="T6" fmla="*/ 0 w 64"/>
              <a:gd name="T7" fmla="*/ 2147483647 h 581"/>
              <a:gd name="T8" fmla="*/ 0 60000 65536"/>
              <a:gd name="T9" fmla="*/ 0 60000 65536"/>
              <a:gd name="T10" fmla="*/ 0 60000 65536"/>
              <a:gd name="T11" fmla="*/ 0 60000 65536"/>
              <a:gd name="T12" fmla="*/ 0 w 64"/>
              <a:gd name="T13" fmla="*/ 0 h 581"/>
              <a:gd name="T14" fmla="*/ 64 w 64"/>
              <a:gd name="T15" fmla="*/ 581 h 581"/>
            </a:gdLst>
            <a:ahLst/>
            <a:cxnLst>
              <a:cxn ang="T8">
                <a:pos x="T0" y="T1"/>
              </a:cxn>
              <a:cxn ang="T9">
                <a:pos x="T2" y="T3"/>
              </a:cxn>
              <a:cxn ang="T10">
                <a:pos x="T4" y="T5"/>
              </a:cxn>
              <a:cxn ang="T11">
                <a:pos x="T6" y="T7"/>
              </a:cxn>
            </a:cxnLst>
            <a:rect l="T12" t="T13" r="T14" b="T15"/>
            <a:pathLst>
              <a:path w="64" h="581">
                <a:moveTo>
                  <a:pt x="0" y="0"/>
                </a:moveTo>
                <a:lnTo>
                  <a:pt x="64" y="0"/>
                </a:lnTo>
                <a:lnTo>
                  <a:pt x="64" y="581"/>
                </a:lnTo>
                <a:lnTo>
                  <a:pt x="0" y="581"/>
                </a:lnTo>
              </a:path>
            </a:pathLst>
          </a:custGeom>
          <a:noFill/>
          <a:ln w="12700">
            <a:solidFill>
              <a:srgbClr val="000000"/>
            </a:solidFill>
            <a:round/>
            <a:headEnd/>
            <a:tailEnd/>
          </a:ln>
        </p:spPr>
        <p:txBody>
          <a:bodyPr/>
          <a:lstStyle/>
          <a:p>
            <a:endParaRPr lang="en-US" sz="2400">
              <a:latin typeface="Times New Roman" pitchFamily="18" charset="0"/>
            </a:endParaRPr>
          </a:p>
        </p:txBody>
      </p:sp>
      <p:sp>
        <p:nvSpPr>
          <p:cNvPr id="87063" name="Line 25"/>
          <p:cNvSpPr>
            <a:spLocks noChangeShapeType="1"/>
          </p:cNvSpPr>
          <p:nvPr/>
        </p:nvSpPr>
        <p:spPr bwMode="auto">
          <a:xfrm>
            <a:off x="4830763" y="1971675"/>
            <a:ext cx="2024062" cy="1588"/>
          </a:xfrm>
          <a:prstGeom prst="line">
            <a:avLst/>
          </a:prstGeom>
          <a:noFill/>
          <a:ln w="12700">
            <a:solidFill>
              <a:srgbClr val="000000"/>
            </a:solidFill>
            <a:round/>
            <a:headEnd/>
            <a:tailEnd/>
          </a:ln>
        </p:spPr>
        <p:txBody>
          <a:bodyPr/>
          <a:lstStyle/>
          <a:p>
            <a:endParaRPr lang="en-US"/>
          </a:p>
        </p:txBody>
      </p:sp>
      <p:sp>
        <p:nvSpPr>
          <p:cNvPr id="87064" name="Freeform 26"/>
          <p:cNvSpPr>
            <a:spLocks/>
          </p:cNvSpPr>
          <p:nvPr/>
        </p:nvSpPr>
        <p:spPr bwMode="auto">
          <a:xfrm>
            <a:off x="1608138" y="2752725"/>
            <a:ext cx="1384300" cy="304800"/>
          </a:xfrm>
          <a:custGeom>
            <a:avLst/>
            <a:gdLst>
              <a:gd name="T0" fmla="*/ 0 w 872"/>
              <a:gd name="T1" fmla="*/ 2147483647 h 192"/>
              <a:gd name="T2" fmla="*/ 2147483647 w 872"/>
              <a:gd name="T3" fmla="*/ 2147483647 h 192"/>
              <a:gd name="T4" fmla="*/ 2147483647 w 872"/>
              <a:gd name="T5" fmla="*/ 0 h 192"/>
              <a:gd name="T6" fmla="*/ 0 60000 65536"/>
              <a:gd name="T7" fmla="*/ 0 60000 65536"/>
              <a:gd name="T8" fmla="*/ 0 60000 65536"/>
              <a:gd name="T9" fmla="*/ 0 w 872"/>
              <a:gd name="T10" fmla="*/ 0 h 192"/>
              <a:gd name="T11" fmla="*/ 872 w 872"/>
              <a:gd name="T12" fmla="*/ 192 h 192"/>
            </a:gdLst>
            <a:ahLst/>
            <a:cxnLst>
              <a:cxn ang="T6">
                <a:pos x="T0" y="T1"/>
              </a:cxn>
              <a:cxn ang="T7">
                <a:pos x="T2" y="T3"/>
              </a:cxn>
              <a:cxn ang="T8">
                <a:pos x="T4" y="T5"/>
              </a:cxn>
            </a:cxnLst>
            <a:rect l="T9" t="T10" r="T11" b="T12"/>
            <a:pathLst>
              <a:path w="872" h="192">
                <a:moveTo>
                  <a:pt x="0" y="192"/>
                </a:moveTo>
                <a:lnTo>
                  <a:pt x="173" y="192"/>
                </a:lnTo>
                <a:lnTo>
                  <a:pt x="872" y="0"/>
                </a:lnTo>
              </a:path>
            </a:pathLst>
          </a:custGeom>
          <a:noFill/>
          <a:ln w="20638">
            <a:solidFill>
              <a:srgbClr val="FFFFFF"/>
            </a:solidFill>
            <a:round/>
            <a:headEnd/>
            <a:tailEnd/>
          </a:ln>
        </p:spPr>
        <p:txBody>
          <a:bodyPr/>
          <a:lstStyle/>
          <a:p>
            <a:endParaRPr lang="en-US" sz="2400">
              <a:latin typeface="Times New Roman" pitchFamily="18" charset="0"/>
            </a:endParaRPr>
          </a:p>
        </p:txBody>
      </p:sp>
      <p:sp>
        <p:nvSpPr>
          <p:cNvPr id="87065" name="Freeform 27"/>
          <p:cNvSpPr>
            <a:spLocks/>
          </p:cNvSpPr>
          <p:nvPr/>
        </p:nvSpPr>
        <p:spPr bwMode="auto">
          <a:xfrm>
            <a:off x="1603375" y="2747963"/>
            <a:ext cx="1382713" cy="304800"/>
          </a:xfrm>
          <a:custGeom>
            <a:avLst/>
            <a:gdLst>
              <a:gd name="T0" fmla="*/ 0 w 871"/>
              <a:gd name="T1" fmla="*/ 2147483647 h 192"/>
              <a:gd name="T2" fmla="*/ 2147483647 w 871"/>
              <a:gd name="T3" fmla="*/ 2147483647 h 192"/>
              <a:gd name="T4" fmla="*/ 2147483647 w 871"/>
              <a:gd name="T5" fmla="*/ 0 h 192"/>
              <a:gd name="T6" fmla="*/ 0 60000 65536"/>
              <a:gd name="T7" fmla="*/ 0 60000 65536"/>
              <a:gd name="T8" fmla="*/ 0 60000 65536"/>
              <a:gd name="T9" fmla="*/ 0 w 871"/>
              <a:gd name="T10" fmla="*/ 0 h 192"/>
              <a:gd name="T11" fmla="*/ 871 w 871"/>
              <a:gd name="T12" fmla="*/ 192 h 192"/>
            </a:gdLst>
            <a:ahLst/>
            <a:cxnLst>
              <a:cxn ang="T6">
                <a:pos x="T0" y="T1"/>
              </a:cxn>
              <a:cxn ang="T7">
                <a:pos x="T2" y="T3"/>
              </a:cxn>
              <a:cxn ang="T8">
                <a:pos x="T4" y="T5"/>
              </a:cxn>
            </a:cxnLst>
            <a:rect l="T9" t="T10" r="T11" b="T12"/>
            <a:pathLst>
              <a:path w="871" h="192">
                <a:moveTo>
                  <a:pt x="0" y="192"/>
                </a:moveTo>
                <a:lnTo>
                  <a:pt x="172" y="192"/>
                </a:lnTo>
                <a:lnTo>
                  <a:pt x="871" y="0"/>
                </a:lnTo>
              </a:path>
            </a:pathLst>
          </a:custGeom>
          <a:noFill/>
          <a:ln w="12700">
            <a:solidFill>
              <a:srgbClr val="000000"/>
            </a:solidFill>
            <a:round/>
            <a:headEnd/>
            <a:tailEnd/>
          </a:ln>
        </p:spPr>
        <p:txBody>
          <a:bodyPr/>
          <a:lstStyle/>
          <a:p>
            <a:endParaRPr lang="en-US" sz="2400">
              <a:latin typeface="Times New Roman" pitchFamily="18" charset="0"/>
            </a:endParaRPr>
          </a:p>
        </p:txBody>
      </p:sp>
      <p:sp>
        <p:nvSpPr>
          <p:cNvPr id="87066" name="Text Box 28"/>
          <p:cNvSpPr txBox="1">
            <a:spLocks noChangeArrowheads="1"/>
          </p:cNvSpPr>
          <p:nvPr/>
        </p:nvSpPr>
        <p:spPr bwMode="auto">
          <a:xfrm>
            <a:off x="833438" y="2132013"/>
            <a:ext cx="1152525" cy="396875"/>
          </a:xfrm>
          <a:prstGeom prst="rect">
            <a:avLst/>
          </a:prstGeom>
          <a:noFill/>
          <a:ln w="9525">
            <a:noFill/>
            <a:miter lim="800000"/>
            <a:headEnd/>
            <a:tailEnd/>
          </a:ln>
        </p:spPr>
        <p:txBody>
          <a:bodyPr wrap="none" lIns="0" tIns="0" bIns="0">
            <a:spAutoFit/>
          </a:bodyPr>
          <a:lstStyle/>
          <a:p>
            <a:r>
              <a:rPr lang="en-US" sz="1300" b="1"/>
              <a:t>Scleral</a:t>
            </a:r>
          </a:p>
          <a:p>
            <a:r>
              <a:rPr lang="en-US" sz="1300" b="1"/>
              <a:t>venous sinus</a:t>
            </a:r>
          </a:p>
        </p:txBody>
      </p:sp>
      <p:sp>
        <p:nvSpPr>
          <p:cNvPr id="87067" name="Text Box 29"/>
          <p:cNvSpPr txBox="1">
            <a:spLocks noChangeArrowheads="1"/>
          </p:cNvSpPr>
          <p:nvPr/>
        </p:nvSpPr>
        <p:spPr bwMode="auto">
          <a:xfrm>
            <a:off x="812800" y="2733675"/>
            <a:ext cx="865188" cy="396875"/>
          </a:xfrm>
          <a:prstGeom prst="rect">
            <a:avLst/>
          </a:prstGeom>
          <a:noFill/>
          <a:ln w="9525">
            <a:noFill/>
            <a:miter lim="800000"/>
            <a:headEnd/>
            <a:tailEnd/>
          </a:ln>
        </p:spPr>
        <p:txBody>
          <a:bodyPr wrap="none" lIns="0" tIns="0" bIns="0">
            <a:spAutoFit/>
          </a:bodyPr>
          <a:lstStyle/>
          <a:p>
            <a:r>
              <a:rPr lang="en-US" sz="1300" b="1"/>
              <a:t>   Ciliary</a:t>
            </a:r>
          </a:p>
          <a:p>
            <a:r>
              <a:rPr lang="en-US" sz="1300" b="1"/>
              <a:t>   process</a:t>
            </a:r>
          </a:p>
        </p:txBody>
      </p:sp>
      <p:sp>
        <p:nvSpPr>
          <p:cNvPr id="87068" name="Text Box 30"/>
          <p:cNvSpPr txBox="1">
            <a:spLocks noChangeArrowheads="1"/>
          </p:cNvSpPr>
          <p:nvPr/>
        </p:nvSpPr>
        <p:spPr bwMode="auto">
          <a:xfrm>
            <a:off x="812800" y="3284538"/>
            <a:ext cx="800100" cy="396875"/>
          </a:xfrm>
          <a:prstGeom prst="rect">
            <a:avLst/>
          </a:prstGeom>
          <a:noFill/>
          <a:ln w="9525">
            <a:noFill/>
            <a:miter lim="800000"/>
            <a:headEnd/>
            <a:tailEnd/>
          </a:ln>
        </p:spPr>
        <p:txBody>
          <a:bodyPr wrap="none" lIns="0" tIns="0" bIns="0">
            <a:spAutoFit/>
          </a:bodyPr>
          <a:lstStyle/>
          <a:p>
            <a:r>
              <a:rPr lang="en-US" sz="1300" b="1"/>
              <a:t>   Ciliary</a:t>
            </a:r>
          </a:p>
          <a:p>
            <a:r>
              <a:rPr lang="en-US" sz="1300" b="1"/>
              <a:t>   muscle</a:t>
            </a:r>
          </a:p>
        </p:txBody>
      </p:sp>
      <p:sp>
        <p:nvSpPr>
          <p:cNvPr id="87069" name="Text Box 31"/>
          <p:cNvSpPr txBox="1">
            <a:spLocks noChangeArrowheads="1"/>
          </p:cNvSpPr>
          <p:nvPr/>
        </p:nvSpPr>
        <p:spPr bwMode="auto">
          <a:xfrm>
            <a:off x="6953250" y="2509838"/>
            <a:ext cx="817563" cy="396875"/>
          </a:xfrm>
          <a:prstGeom prst="rect">
            <a:avLst/>
          </a:prstGeom>
          <a:noFill/>
          <a:ln w="9525">
            <a:noFill/>
            <a:miter lim="800000"/>
            <a:headEnd/>
            <a:tailEnd/>
          </a:ln>
        </p:spPr>
        <p:txBody>
          <a:bodyPr wrap="none" lIns="0" tIns="0" bIns="0">
            <a:spAutoFit/>
          </a:bodyPr>
          <a:lstStyle/>
          <a:p>
            <a:r>
              <a:rPr lang="en-US" sz="1300" b="1"/>
              <a:t>Posterior</a:t>
            </a:r>
          </a:p>
          <a:p>
            <a:r>
              <a:rPr lang="en-US" sz="1300" b="1"/>
              <a:t>chamber</a:t>
            </a:r>
          </a:p>
        </p:txBody>
      </p:sp>
      <p:sp>
        <p:nvSpPr>
          <p:cNvPr id="87070" name="Text Box 32"/>
          <p:cNvSpPr txBox="1">
            <a:spLocks noChangeArrowheads="1"/>
          </p:cNvSpPr>
          <p:nvPr/>
        </p:nvSpPr>
        <p:spPr bwMode="auto">
          <a:xfrm>
            <a:off x="7558088" y="3287713"/>
            <a:ext cx="754062" cy="396875"/>
          </a:xfrm>
          <a:prstGeom prst="rect">
            <a:avLst/>
          </a:prstGeom>
          <a:noFill/>
          <a:ln w="9525">
            <a:noFill/>
            <a:miter lim="800000"/>
            <a:headEnd/>
            <a:tailEnd/>
          </a:ln>
        </p:spPr>
        <p:txBody>
          <a:bodyPr wrap="none" lIns="0" tIns="0" bIns="0">
            <a:spAutoFit/>
          </a:bodyPr>
          <a:lstStyle/>
          <a:p>
            <a:r>
              <a:rPr lang="en-US" sz="1300" b="1"/>
              <a:t>Vitreous</a:t>
            </a:r>
          </a:p>
          <a:p>
            <a:r>
              <a:rPr lang="en-US" sz="1300" b="1"/>
              <a:t>body</a:t>
            </a:r>
          </a:p>
        </p:txBody>
      </p:sp>
      <p:sp>
        <p:nvSpPr>
          <p:cNvPr id="87071" name="Slide Number Placeholder 4"/>
          <p:cNvSpPr>
            <a:spLocks noGrp="1"/>
          </p:cNvSpPr>
          <p:nvPr>
            <p:ph type="sldNum" sz="quarter" idx="11"/>
          </p:nvPr>
        </p:nvSpPr>
        <p:spPr>
          <a:noFill/>
        </p:spPr>
        <p:txBody>
          <a:bodyPr/>
          <a:lstStyle/>
          <a:p>
            <a:r>
              <a:rPr lang="en-US" smtClean="0">
                <a:latin typeface="Arial" pitchFamily="34" charset="0"/>
              </a:rPr>
              <a:t>16-</a:t>
            </a:r>
            <a:fld id="{E891A267-D786-4BD6-B6B2-2AC913BF0434}" type="slidenum">
              <a:rPr lang="en-US" smtClean="0">
                <a:latin typeface="Arial" pitchFamily="34" charset="0"/>
              </a:rPr>
              <a:pPr/>
              <a:t>83</a:t>
            </a:fld>
            <a:endParaRPr lang="en-US" smtClean="0">
              <a:latin typeface="Arial" pitchFamily="34" charset="0"/>
            </a:endParaRPr>
          </a:p>
        </p:txBody>
      </p:sp>
      <p:sp>
        <p:nvSpPr>
          <p:cNvPr id="87072" name="Rectangle 2"/>
          <p:cNvSpPr>
            <a:spLocks noGrp="1" noChangeArrowheads="1"/>
          </p:cNvSpPr>
          <p:nvPr>
            <p:ph type="title"/>
          </p:nvPr>
        </p:nvSpPr>
        <p:spPr/>
        <p:txBody>
          <a:bodyPr/>
          <a:lstStyle/>
          <a:p>
            <a:pPr eaLnBrk="1" hangingPunct="1"/>
            <a:r>
              <a:rPr lang="en-US" smtClean="0"/>
              <a:t>Aqueous Humor</a:t>
            </a:r>
          </a:p>
        </p:txBody>
      </p:sp>
      <p:sp>
        <p:nvSpPr>
          <p:cNvPr id="87073" name="Rectangle 3"/>
          <p:cNvSpPr>
            <a:spLocks noGrp="1" noChangeArrowheads="1"/>
          </p:cNvSpPr>
          <p:nvPr>
            <p:ph type="body" idx="1"/>
          </p:nvPr>
        </p:nvSpPr>
        <p:spPr>
          <a:xfrm>
            <a:off x="498475" y="5410200"/>
            <a:ext cx="8118475" cy="1390650"/>
          </a:xfrm>
        </p:spPr>
        <p:txBody>
          <a:bodyPr/>
          <a:lstStyle/>
          <a:p>
            <a:pPr eaLnBrk="1" hangingPunct="1"/>
            <a:r>
              <a:rPr lang="en-US" sz="2800" b="0" smtClean="0"/>
              <a:t>released by ciliary body into posterior chamber, passes through pupil into anterior chamber - reabsorbed into canal of Schlemm</a:t>
            </a:r>
          </a:p>
        </p:txBody>
      </p:sp>
      <p:sp>
        <p:nvSpPr>
          <p:cNvPr id="87074" name="Text Box 10"/>
          <p:cNvSpPr txBox="1">
            <a:spLocks noChangeArrowheads="1"/>
          </p:cNvSpPr>
          <p:nvPr/>
        </p:nvSpPr>
        <p:spPr bwMode="auto">
          <a:xfrm>
            <a:off x="5391150" y="4935538"/>
            <a:ext cx="2206625" cy="427037"/>
          </a:xfrm>
          <a:prstGeom prst="rect">
            <a:avLst/>
          </a:prstGeom>
          <a:noFill/>
          <a:ln w="9525" algn="ctr">
            <a:noFill/>
            <a:miter lim="800000"/>
            <a:headEnd/>
            <a:tailEnd/>
          </a:ln>
        </p:spPr>
        <p:txBody>
          <a:bodyPr>
            <a:spAutoFit/>
          </a:bodyPr>
          <a:lstStyle/>
          <a:p>
            <a:pPr>
              <a:spcBef>
                <a:spcPct val="50000"/>
              </a:spcBef>
            </a:pPr>
            <a:r>
              <a:rPr lang="en-US" sz="2200"/>
              <a:t>Figure 16.26</a:t>
            </a:r>
          </a:p>
        </p:txBody>
      </p:sp>
      <p:sp>
        <p:nvSpPr>
          <p:cNvPr id="4" name="TextBox 24"/>
          <p:cNvSpPr txBox="1">
            <a:spLocks noChangeArrowheads="1"/>
          </p:cNvSpPr>
          <p:nvPr/>
        </p:nvSpPr>
        <p:spPr bwMode="auto">
          <a:xfrm>
            <a:off x="2273300" y="1068388"/>
            <a:ext cx="4559300" cy="214312"/>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a:spLocks noGrp="1"/>
          </p:cNvSpPr>
          <p:nvPr>
            <p:ph type="sldNum" sz="quarter" idx="11"/>
          </p:nvPr>
        </p:nvSpPr>
        <p:spPr>
          <a:noFill/>
        </p:spPr>
        <p:txBody>
          <a:bodyPr/>
          <a:lstStyle/>
          <a:p>
            <a:r>
              <a:rPr lang="en-US" smtClean="0">
                <a:latin typeface="Arial" pitchFamily="34" charset="0"/>
              </a:rPr>
              <a:t>16-</a:t>
            </a:r>
            <a:fld id="{DA86978D-02D2-44BA-965E-A9F11694E176}" type="slidenum">
              <a:rPr lang="en-US" smtClean="0">
                <a:latin typeface="Arial" pitchFamily="34" charset="0"/>
              </a:rPr>
              <a:pPr/>
              <a:t>84</a:t>
            </a:fld>
            <a:endParaRPr lang="en-US" smtClean="0">
              <a:latin typeface="Arial" pitchFamily="34" charset="0"/>
            </a:endParaRPr>
          </a:p>
        </p:txBody>
      </p:sp>
      <p:sp>
        <p:nvSpPr>
          <p:cNvPr id="89091" name="Rectangle 2"/>
          <p:cNvSpPr>
            <a:spLocks noGrp="1" noChangeArrowheads="1"/>
          </p:cNvSpPr>
          <p:nvPr>
            <p:ph type="title"/>
          </p:nvPr>
        </p:nvSpPr>
        <p:spPr>
          <a:xfrm>
            <a:off x="0" y="0"/>
            <a:ext cx="9144000" cy="1143000"/>
          </a:xfrm>
        </p:spPr>
        <p:txBody>
          <a:bodyPr/>
          <a:lstStyle/>
          <a:p>
            <a:pPr eaLnBrk="1" hangingPunct="1"/>
            <a:r>
              <a:rPr lang="en-US" smtClean="0"/>
              <a:t>Neural Components</a:t>
            </a:r>
          </a:p>
        </p:txBody>
      </p:sp>
      <p:sp>
        <p:nvSpPr>
          <p:cNvPr id="89092" name="Rectangle 3"/>
          <p:cNvSpPr>
            <a:spLocks noGrp="1" noChangeArrowheads="1"/>
          </p:cNvSpPr>
          <p:nvPr>
            <p:ph type="body" idx="1"/>
          </p:nvPr>
        </p:nvSpPr>
        <p:spPr>
          <a:xfrm>
            <a:off x="623888" y="1184275"/>
            <a:ext cx="8229600" cy="5410200"/>
          </a:xfrm>
        </p:spPr>
        <p:txBody>
          <a:bodyPr/>
          <a:lstStyle/>
          <a:p>
            <a:pPr eaLnBrk="1" hangingPunct="1">
              <a:lnSpc>
                <a:spcPct val="90000"/>
              </a:lnSpc>
            </a:pPr>
            <a:r>
              <a:rPr lang="en-US" sz="2800" b="0" smtClean="0"/>
              <a:t>includes retina and optic nerve</a:t>
            </a:r>
          </a:p>
          <a:p>
            <a:pPr eaLnBrk="1" hangingPunct="1">
              <a:lnSpc>
                <a:spcPct val="90000"/>
              </a:lnSpc>
            </a:pPr>
            <a:endParaRPr lang="en-US" sz="800" b="0" smtClean="0"/>
          </a:p>
          <a:p>
            <a:pPr eaLnBrk="1" hangingPunct="1">
              <a:lnSpc>
                <a:spcPct val="90000"/>
              </a:lnSpc>
            </a:pPr>
            <a:r>
              <a:rPr lang="en-US" sz="2800" smtClean="0"/>
              <a:t>retina</a:t>
            </a:r>
            <a:r>
              <a:rPr lang="en-US" sz="2800" b="0" smtClean="0"/>
              <a:t> </a:t>
            </a:r>
          </a:p>
          <a:p>
            <a:pPr lvl="1" eaLnBrk="1" hangingPunct="1">
              <a:lnSpc>
                <a:spcPct val="90000"/>
              </a:lnSpc>
            </a:pPr>
            <a:r>
              <a:rPr lang="en-US" sz="2400" b="0" smtClean="0"/>
              <a:t>forms as an outgrowth of the diencephalon</a:t>
            </a:r>
          </a:p>
          <a:p>
            <a:pPr lvl="1" eaLnBrk="1" hangingPunct="1">
              <a:lnSpc>
                <a:spcPct val="90000"/>
              </a:lnSpc>
            </a:pPr>
            <a:r>
              <a:rPr lang="en-US" sz="2400" b="0" smtClean="0"/>
              <a:t>attached to the rest of the eye only at optic disc and at ora serrata</a:t>
            </a:r>
          </a:p>
          <a:p>
            <a:pPr lvl="1" eaLnBrk="1" hangingPunct="1">
              <a:lnSpc>
                <a:spcPct val="90000"/>
              </a:lnSpc>
            </a:pPr>
            <a:r>
              <a:rPr lang="en-US" sz="2400" b="0" smtClean="0"/>
              <a:t>pressed against rear of eyeball by vitreous humor</a:t>
            </a:r>
          </a:p>
          <a:p>
            <a:pPr lvl="1" eaLnBrk="1" hangingPunct="1">
              <a:lnSpc>
                <a:spcPct val="90000"/>
              </a:lnSpc>
            </a:pPr>
            <a:r>
              <a:rPr lang="en-US" sz="2400" b="0" smtClean="0"/>
              <a:t>detached retina causes blurry areas in field of vision and leads to blindness</a:t>
            </a:r>
          </a:p>
          <a:p>
            <a:pPr lvl="1" eaLnBrk="1" hangingPunct="1">
              <a:lnSpc>
                <a:spcPct val="90000"/>
              </a:lnSpc>
            </a:pPr>
            <a:endParaRPr lang="en-US" sz="800" b="0" smtClean="0"/>
          </a:p>
          <a:p>
            <a:pPr eaLnBrk="1" hangingPunct="1">
              <a:lnSpc>
                <a:spcPct val="90000"/>
              </a:lnSpc>
            </a:pPr>
            <a:r>
              <a:rPr lang="en-US" sz="2800" b="0" smtClean="0"/>
              <a:t>examine retina with </a:t>
            </a:r>
            <a:r>
              <a:rPr lang="en-US" sz="2800" smtClean="0"/>
              <a:t>opthalmoscope</a:t>
            </a:r>
          </a:p>
          <a:p>
            <a:pPr lvl="1" eaLnBrk="1" hangingPunct="1">
              <a:lnSpc>
                <a:spcPct val="90000"/>
              </a:lnSpc>
            </a:pPr>
            <a:r>
              <a:rPr lang="en-US" sz="2400" smtClean="0"/>
              <a:t>macula lutea </a:t>
            </a:r>
            <a:r>
              <a:rPr lang="en-US" sz="2400" b="0" smtClean="0"/>
              <a:t>– patch of cells on visual axis of eye</a:t>
            </a:r>
          </a:p>
          <a:p>
            <a:pPr lvl="1" eaLnBrk="1" hangingPunct="1">
              <a:lnSpc>
                <a:spcPct val="90000"/>
              </a:lnSpc>
            </a:pPr>
            <a:r>
              <a:rPr lang="en-US" sz="2400" smtClean="0"/>
              <a:t>fovea centralis </a:t>
            </a:r>
            <a:r>
              <a:rPr lang="en-US" sz="2400" b="0" smtClean="0"/>
              <a:t>– pit in center of macula lutea</a:t>
            </a:r>
          </a:p>
          <a:p>
            <a:pPr lvl="1" eaLnBrk="1" hangingPunct="1">
              <a:lnSpc>
                <a:spcPct val="90000"/>
              </a:lnSpc>
            </a:pPr>
            <a:r>
              <a:rPr lang="en-US" sz="2400" smtClean="0"/>
              <a:t>blood vessels </a:t>
            </a:r>
            <a:r>
              <a:rPr lang="en-US" sz="2400" b="0" smtClean="0"/>
              <a:t>of the retina</a:t>
            </a:r>
            <a:endParaRPr lang="en-US" b="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a:spLocks noGrp="1"/>
          </p:cNvSpPr>
          <p:nvPr>
            <p:ph type="sldNum" sz="quarter" idx="11"/>
          </p:nvPr>
        </p:nvSpPr>
        <p:spPr>
          <a:noFill/>
        </p:spPr>
        <p:txBody>
          <a:bodyPr/>
          <a:lstStyle/>
          <a:p>
            <a:r>
              <a:rPr lang="en-US" smtClean="0">
                <a:latin typeface="Arial" pitchFamily="34" charset="0"/>
              </a:rPr>
              <a:t>16-</a:t>
            </a:r>
            <a:fld id="{F400A04A-6942-4962-A70E-4D50A29E44DE}" type="slidenum">
              <a:rPr lang="en-US" smtClean="0">
                <a:latin typeface="Arial" pitchFamily="34" charset="0"/>
              </a:rPr>
              <a:pPr/>
              <a:t>85</a:t>
            </a:fld>
            <a:endParaRPr lang="en-US" smtClean="0">
              <a:latin typeface="Arial" pitchFamily="34" charset="0"/>
            </a:endParaRPr>
          </a:p>
        </p:txBody>
      </p:sp>
      <p:sp>
        <p:nvSpPr>
          <p:cNvPr id="92163" name="Rectangle 2"/>
          <p:cNvSpPr>
            <a:spLocks noGrp="1" noChangeArrowheads="1"/>
          </p:cNvSpPr>
          <p:nvPr>
            <p:ph type="title"/>
          </p:nvPr>
        </p:nvSpPr>
        <p:spPr/>
        <p:txBody>
          <a:bodyPr/>
          <a:lstStyle/>
          <a:p>
            <a:pPr eaLnBrk="1" hangingPunct="1"/>
            <a:r>
              <a:rPr lang="en-US" smtClean="0"/>
              <a:t>Cataracts and Glaucoma</a:t>
            </a:r>
          </a:p>
        </p:txBody>
      </p:sp>
      <p:sp>
        <p:nvSpPr>
          <p:cNvPr id="92164" name="Rectangle 3"/>
          <p:cNvSpPr>
            <a:spLocks noGrp="1" noChangeArrowheads="1"/>
          </p:cNvSpPr>
          <p:nvPr>
            <p:ph type="body" idx="1"/>
          </p:nvPr>
        </p:nvSpPr>
        <p:spPr>
          <a:xfrm>
            <a:off x="152400" y="1352550"/>
            <a:ext cx="8710613" cy="5614988"/>
          </a:xfrm>
        </p:spPr>
        <p:txBody>
          <a:bodyPr/>
          <a:lstStyle/>
          <a:p>
            <a:pPr eaLnBrk="1" hangingPunct="1">
              <a:lnSpc>
                <a:spcPct val="80000"/>
              </a:lnSpc>
            </a:pPr>
            <a:r>
              <a:rPr lang="en-US" sz="2800" smtClean="0"/>
              <a:t>cataract </a:t>
            </a:r>
            <a:r>
              <a:rPr lang="en-US" sz="2800" b="0" smtClean="0"/>
              <a:t>- clouding of lens</a:t>
            </a:r>
          </a:p>
          <a:p>
            <a:pPr lvl="1" eaLnBrk="1" hangingPunct="1">
              <a:lnSpc>
                <a:spcPct val="80000"/>
              </a:lnSpc>
            </a:pPr>
            <a:r>
              <a:rPr lang="en-US" sz="2400" b="0" smtClean="0"/>
              <a:t>lens fibers darken with age, fluid-filled bubbles and clefts filled with debris appear between the fibers</a:t>
            </a:r>
          </a:p>
          <a:p>
            <a:pPr lvl="1" eaLnBrk="1" hangingPunct="1">
              <a:lnSpc>
                <a:spcPct val="80000"/>
              </a:lnSpc>
            </a:pPr>
            <a:r>
              <a:rPr lang="en-US" sz="2400" b="0" smtClean="0"/>
              <a:t>induced by diabetes, smoking, drugs, ultraviolet radiation, and certain viruses</a:t>
            </a:r>
          </a:p>
          <a:p>
            <a:pPr lvl="1" eaLnBrk="1" hangingPunct="1">
              <a:lnSpc>
                <a:spcPct val="80000"/>
              </a:lnSpc>
            </a:pPr>
            <a:r>
              <a:rPr lang="en-US" sz="2400" b="0" smtClean="0"/>
              <a:t>replace natural lens with plastic one</a:t>
            </a:r>
          </a:p>
          <a:p>
            <a:pPr lvl="1" eaLnBrk="1" hangingPunct="1">
              <a:lnSpc>
                <a:spcPct val="80000"/>
              </a:lnSpc>
            </a:pPr>
            <a:endParaRPr lang="en-US" sz="800" b="0" smtClean="0"/>
          </a:p>
          <a:p>
            <a:pPr eaLnBrk="1" hangingPunct="1">
              <a:lnSpc>
                <a:spcPct val="80000"/>
              </a:lnSpc>
            </a:pPr>
            <a:r>
              <a:rPr lang="en-US" sz="2800" smtClean="0"/>
              <a:t>glaucoma</a:t>
            </a:r>
            <a:r>
              <a:rPr lang="en-US" sz="2800" b="0" smtClean="0"/>
              <a:t> - elevated pressure within the eye due to obstruction of scleral venous sinus and improper drainage of aqueous humor</a:t>
            </a:r>
            <a:endParaRPr lang="en-US" sz="2400" b="0" smtClean="0"/>
          </a:p>
          <a:p>
            <a:pPr lvl="1" eaLnBrk="1" hangingPunct="1">
              <a:lnSpc>
                <a:spcPct val="80000"/>
              </a:lnSpc>
            </a:pPr>
            <a:r>
              <a:rPr lang="en-US" sz="2400" b="0" smtClean="0"/>
              <a:t>death of retinal cells due to compression of blood vessels and lack of oxygen</a:t>
            </a:r>
          </a:p>
          <a:p>
            <a:pPr lvl="2" eaLnBrk="1" hangingPunct="1">
              <a:lnSpc>
                <a:spcPct val="80000"/>
              </a:lnSpc>
            </a:pPr>
            <a:r>
              <a:rPr lang="en-US" sz="2000" b="0" smtClean="0"/>
              <a:t>illusory flashes of light are an early symptom</a:t>
            </a:r>
          </a:p>
          <a:p>
            <a:pPr lvl="2" eaLnBrk="1" hangingPunct="1">
              <a:lnSpc>
                <a:spcPct val="80000"/>
              </a:lnSpc>
            </a:pPr>
            <a:r>
              <a:rPr lang="en-US" sz="2000" b="0" smtClean="0"/>
              <a:t>colored halos around lights are late symptom</a:t>
            </a:r>
          </a:p>
          <a:p>
            <a:pPr lvl="2" eaLnBrk="1" hangingPunct="1">
              <a:lnSpc>
                <a:spcPct val="80000"/>
              </a:lnSpc>
            </a:pPr>
            <a:r>
              <a:rPr lang="en-US" sz="2000" b="0" smtClean="0"/>
              <a:t>lost vision can not be restored</a:t>
            </a:r>
          </a:p>
          <a:p>
            <a:pPr lvl="1" eaLnBrk="1" hangingPunct="1">
              <a:lnSpc>
                <a:spcPct val="80000"/>
              </a:lnSpc>
            </a:pPr>
            <a:r>
              <a:rPr lang="en-US" sz="2400" b="0" smtClean="0"/>
              <a:t>intraocular pressure measured with </a:t>
            </a:r>
            <a:r>
              <a:rPr lang="en-US" sz="2400" smtClean="0"/>
              <a:t>tonometer</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1"/>
          </p:nvPr>
        </p:nvSpPr>
        <p:spPr>
          <a:noFill/>
        </p:spPr>
        <p:txBody>
          <a:bodyPr/>
          <a:lstStyle/>
          <a:p>
            <a:r>
              <a:rPr lang="en-US" smtClean="0">
                <a:latin typeface="Arial" pitchFamily="34" charset="0"/>
              </a:rPr>
              <a:t>16-</a:t>
            </a:r>
            <a:fld id="{196C5EE6-31A2-4283-91B1-0CDB388879FF}" type="slidenum">
              <a:rPr lang="en-US" smtClean="0">
                <a:latin typeface="Arial" pitchFamily="34" charset="0"/>
              </a:rPr>
              <a:pPr/>
              <a:t>86</a:t>
            </a:fld>
            <a:endParaRPr lang="en-US" smtClean="0">
              <a:latin typeface="Arial" pitchFamily="34" charset="0"/>
            </a:endParaRPr>
          </a:p>
        </p:txBody>
      </p:sp>
      <p:sp>
        <p:nvSpPr>
          <p:cNvPr id="93187" name="Rectangle 2"/>
          <p:cNvSpPr>
            <a:spLocks noGrp="1" noChangeArrowheads="1"/>
          </p:cNvSpPr>
          <p:nvPr>
            <p:ph type="title"/>
          </p:nvPr>
        </p:nvSpPr>
        <p:spPr>
          <a:xfrm>
            <a:off x="0" y="0"/>
            <a:ext cx="9144000" cy="1039813"/>
          </a:xfrm>
        </p:spPr>
        <p:txBody>
          <a:bodyPr/>
          <a:lstStyle/>
          <a:p>
            <a:pPr eaLnBrk="1" hangingPunct="1"/>
            <a:r>
              <a:rPr lang="en-US" smtClean="0"/>
              <a:t>Formation of an Image</a:t>
            </a:r>
          </a:p>
        </p:txBody>
      </p:sp>
      <p:sp>
        <p:nvSpPr>
          <p:cNvPr id="93188" name="Rectangle 3"/>
          <p:cNvSpPr>
            <a:spLocks noGrp="1" noChangeArrowheads="1"/>
          </p:cNvSpPr>
          <p:nvPr>
            <p:ph type="body" idx="1"/>
          </p:nvPr>
        </p:nvSpPr>
        <p:spPr>
          <a:xfrm>
            <a:off x="263525" y="990600"/>
            <a:ext cx="8493125" cy="5410200"/>
          </a:xfrm>
        </p:spPr>
        <p:txBody>
          <a:bodyPr/>
          <a:lstStyle/>
          <a:p>
            <a:pPr eaLnBrk="1" hangingPunct="1"/>
            <a:r>
              <a:rPr lang="en-US" sz="2400" b="0" smtClean="0"/>
              <a:t>light passes through lens to form tiny inverted image on retina</a:t>
            </a:r>
          </a:p>
          <a:p>
            <a:pPr eaLnBrk="1" hangingPunct="1"/>
            <a:endParaRPr lang="en-US" sz="800" b="0" smtClean="0"/>
          </a:p>
          <a:p>
            <a:pPr eaLnBrk="1" hangingPunct="1"/>
            <a:r>
              <a:rPr lang="en-US" sz="2400" smtClean="0"/>
              <a:t>iris diameter </a:t>
            </a:r>
            <a:r>
              <a:rPr lang="en-US" sz="2400" b="0" smtClean="0"/>
              <a:t>controlled by two sets of contractile elements</a:t>
            </a:r>
          </a:p>
          <a:p>
            <a:pPr lvl="1" eaLnBrk="1" hangingPunct="1"/>
            <a:r>
              <a:rPr lang="en-US" sz="2000" smtClean="0"/>
              <a:t>pupillary constrictor </a:t>
            </a:r>
            <a:r>
              <a:rPr lang="en-US" sz="2000" b="0" smtClean="0"/>
              <a:t>- smooth muscle encircling the pupil</a:t>
            </a:r>
          </a:p>
          <a:p>
            <a:pPr lvl="2" eaLnBrk="1" hangingPunct="1"/>
            <a:r>
              <a:rPr lang="en-US" sz="1800" smtClean="0"/>
              <a:t>parasympathetic</a:t>
            </a:r>
            <a:r>
              <a:rPr lang="en-US" sz="1800" b="0" smtClean="0"/>
              <a:t> stimulation narrows pupil</a:t>
            </a:r>
          </a:p>
          <a:p>
            <a:pPr lvl="1" eaLnBrk="1" hangingPunct="1"/>
            <a:r>
              <a:rPr lang="en-US" sz="2000" smtClean="0"/>
              <a:t>pupillary dilator </a:t>
            </a:r>
            <a:r>
              <a:rPr lang="en-US" sz="2000" b="0" smtClean="0"/>
              <a:t>- spokelike myoepithelial cells</a:t>
            </a:r>
          </a:p>
          <a:p>
            <a:pPr lvl="2" eaLnBrk="1" hangingPunct="1"/>
            <a:r>
              <a:rPr lang="en-US" sz="1800" smtClean="0"/>
              <a:t>sympathetic </a:t>
            </a:r>
            <a:r>
              <a:rPr lang="en-US" sz="1800" b="0" smtClean="0"/>
              <a:t>stimulation widens pupil</a:t>
            </a:r>
          </a:p>
          <a:p>
            <a:pPr lvl="2" eaLnBrk="1" hangingPunct="1"/>
            <a:endParaRPr lang="en-US" sz="800" b="0" smtClean="0"/>
          </a:p>
          <a:p>
            <a:pPr eaLnBrk="1" hangingPunct="1"/>
            <a:r>
              <a:rPr lang="en-US" sz="2400" b="0" smtClean="0"/>
              <a:t>pupillary constriction and dilation occurs in two situations</a:t>
            </a:r>
          </a:p>
          <a:p>
            <a:pPr lvl="1" eaLnBrk="1" hangingPunct="1"/>
            <a:r>
              <a:rPr lang="en-US" sz="2000" b="0" smtClean="0"/>
              <a:t>when light intensity changes</a:t>
            </a:r>
          </a:p>
          <a:p>
            <a:pPr lvl="1" eaLnBrk="1" hangingPunct="1"/>
            <a:r>
              <a:rPr lang="en-US" sz="2000" b="0" smtClean="0"/>
              <a:t>when our gaze shifts between distant and nearby objects</a:t>
            </a:r>
          </a:p>
          <a:p>
            <a:pPr lvl="1" eaLnBrk="1" hangingPunct="1"/>
            <a:endParaRPr lang="en-US" sz="800" b="0" smtClean="0"/>
          </a:p>
          <a:p>
            <a:pPr eaLnBrk="1" hangingPunct="1"/>
            <a:r>
              <a:rPr lang="en-US" sz="2400" smtClean="0"/>
              <a:t>photopupillary reflex </a:t>
            </a:r>
            <a:r>
              <a:rPr lang="en-US" sz="2400" b="0" smtClean="0"/>
              <a:t>– pupillary constriction in response to light</a:t>
            </a:r>
          </a:p>
          <a:p>
            <a:pPr lvl="1" eaLnBrk="1" hangingPunct="1"/>
            <a:r>
              <a:rPr lang="en-US" sz="2000" smtClean="0"/>
              <a:t>consensual light reflex </a:t>
            </a:r>
            <a:r>
              <a:rPr lang="en-US" sz="2000" b="0" smtClean="0"/>
              <a:t>because both pupils constrict even if only one eye is illuminated</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8" descr="sal25693_16_30a"/>
          <p:cNvPicPr>
            <a:picLocks noChangeAspect="1" noChangeArrowheads="1"/>
          </p:cNvPicPr>
          <p:nvPr/>
        </p:nvPicPr>
        <p:blipFill>
          <a:blip r:embed="rId2" cstate="print"/>
          <a:srcRect/>
          <a:stretch>
            <a:fillRect/>
          </a:stretch>
        </p:blipFill>
        <p:spPr bwMode="auto">
          <a:xfrm>
            <a:off x="2238375" y="1276350"/>
            <a:ext cx="4608513" cy="2395538"/>
          </a:xfrm>
          <a:prstGeom prst="rect">
            <a:avLst/>
          </a:prstGeom>
          <a:noFill/>
          <a:ln w="9525">
            <a:noFill/>
            <a:miter lim="800000"/>
            <a:headEnd/>
            <a:tailEnd/>
          </a:ln>
        </p:spPr>
      </p:pic>
      <p:sp>
        <p:nvSpPr>
          <p:cNvPr id="94211" name="Rectangle 6"/>
          <p:cNvSpPr>
            <a:spLocks noChangeArrowheads="1"/>
          </p:cNvSpPr>
          <p:nvPr/>
        </p:nvSpPr>
        <p:spPr bwMode="auto">
          <a:xfrm>
            <a:off x="1936750" y="2441575"/>
            <a:ext cx="249238" cy="244475"/>
          </a:xfrm>
          <a:prstGeom prst="rect">
            <a:avLst/>
          </a:prstGeom>
          <a:noFill/>
          <a:ln w="9525">
            <a:noFill/>
            <a:miter lim="800000"/>
            <a:headEnd/>
            <a:tailEnd/>
          </a:ln>
        </p:spPr>
        <p:txBody>
          <a:bodyPr wrap="none" lIns="0" tIns="0" rIns="0" bIns="0">
            <a:spAutoFit/>
          </a:bodyPr>
          <a:lstStyle/>
          <a:p>
            <a:r>
              <a:rPr lang="en-US" sz="1600" b="1">
                <a:solidFill>
                  <a:srgbClr val="000000"/>
                </a:solidFill>
              </a:rPr>
              <a:t>(a)</a:t>
            </a:r>
            <a:endParaRPr lang="en-US" sz="2400" b="1"/>
          </a:p>
        </p:txBody>
      </p:sp>
      <p:sp>
        <p:nvSpPr>
          <p:cNvPr id="4" name="TextBox 24"/>
          <p:cNvSpPr txBox="1">
            <a:spLocks noChangeArrowheads="1"/>
          </p:cNvSpPr>
          <p:nvPr/>
        </p:nvSpPr>
        <p:spPr bwMode="auto">
          <a:xfrm>
            <a:off x="2314575" y="1011238"/>
            <a:ext cx="4479925" cy="214312"/>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
        <p:nvSpPr>
          <p:cNvPr id="94213" name="Rectangle 2"/>
          <p:cNvSpPr>
            <a:spLocks noGrp="1" noChangeArrowheads="1"/>
          </p:cNvSpPr>
          <p:nvPr>
            <p:ph type="title"/>
          </p:nvPr>
        </p:nvSpPr>
        <p:spPr>
          <a:xfrm>
            <a:off x="0" y="0"/>
            <a:ext cx="9144000" cy="887413"/>
          </a:xfrm>
        </p:spPr>
        <p:txBody>
          <a:bodyPr/>
          <a:lstStyle/>
          <a:p>
            <a:pPr eaLnBrk="1" hangingPunct="1"/>
            <a:r>
              <a:rPr lang="en-US" smtClean="0"/>
              <a:t>Principle of Refraction</a:t>
            </a:r>
          </a:p>
        </p:txBody>
      </p:sp>
      <p:sp>
        <p:nvSpPr>
          <p:cNvPr id="94214" name="Content Placeholder 6"/>
          <p:cNvSpPr>
            <a:spLocks noGrp="1"/>
          </p:cNvSpPr>
          <p:nvPr>
            <p:ph idx="1"/>
          </p:nvPr>
        </p:nvSpPr>
        <p:spPr>
          <a:xfrm>
            <a:off x="304800" y="3948113"/>
            <a:ext cx="8839200" cy="2909887"/>
          </a:xfrm>
        </p:spPr>
        <p:txBody>
          <a:bodyPr/>
          <a:lstStyle/>
          <a:p>
            <a:r>
              <a:rPr lang="en-US" sz="2000" smtClean="0"/>
              <a:t>refraction</a:t>
            </a:r>
            <a:r>
              <a:rPr lang="en-US" sz="2000" b="0" smtClean="0"/>
              <a:t> – the bending of light rays</a:t>
            </a:r>
          </a:p>
          <a:p>
            <a:r>
              <a:rPr lang="en-US" sz="2000" b="0" smtClean="0"/>
              <a:t>light slows down from 300,000 km/sec in air, water, glass or other media</a:t>
            </a:r>
          </a:p>
          <a:p>
            <a:r>
              <a:rPr lang="en-US" sz="2000" smtClean="0"/>
              <a:t>refractive index </a:t>
            </a:r>
            <a:r>
              <a:rPr lang="en-US" sz="2000" b="0" smtClean="0"/>
              <a:t>of a medium is a measure of how much it retards light   rays relative to air</a:t>
            </a:r>
          </a:p>
          <a:p>
            <a:r>
              <a:rPr lang="en-US" sz="2000" smtClean="0"/>
              <a:t>angle of incidence </a:t>
            </a:r>
            <a:r>
              <a:rPr lang="en-US" sz="2000" b="0" smtClean="0"/>
              <a:t>at 90° light slows but does not change course</a:t>
            </a:r>
          </a:p>
          <a:p>
            <a:r>
              <a:rPr lang="en-US" sz="2000" b="0" smtClean="0"/>
              <a:t>any other angle, light rays change direction (it is refracted)</a:t>
            </a:r>
          </a:p>
          <a:p>
            <a:r>
              <a:rPr lang="en-US" sz="2000" b="0" smtClean="0"/>
              <a:t>greater the refractive index and greater the angle of incidence, the more refraction</a:t>
            </a:r>
          </a:p>
        </p:txBody>
      </p:sp>
      <p:sp>
        <p:nvSpPr>
          <p:cNvPr id="94215" name="Slide Number Placeholder 3"/>
          <p:cNvSpPr>
            <a:spLocks noGrp="1"/>
          </p:cNvSpPr>
          <p:nvPr>
            <p:ph type="sldNum" sz="quarter" idx="11"/>
          </p:nvPr>
        </p:nvSpPr>
        <p:spPr>
          <a:noFill/>
        </p:spPr>
        <p:txBody>
          <a:bodyPr/>
          <a:lstStyle/>
          <a:p>
            <a:r>
              <a:rPr lang="en-US" smtClean="0">
                <a:latin typeface="Arial" pitchFamily="34" charset="0"/>
              </a:rPr>
              <a:t>16-</a:t>
            </a:r>
            <a:fld id="{8811DAB8-8956-4350-9A10-2E486E6F319A}" type="slidenum">
              <a:rPr lang="en-US" smtClean="0">
                <a:latin typeface="Arial" pitchFamily="34" charset="0"/>
              </a:rPr>
              <a:pPr/>
              <a:t>87</a:t>
            </a:fld>
            <a:endParaRPr lang="en-US" smtClean="0">
              <a:latin typeface="Arial" pitchFamily="34" charset="0"/>
            </a:endParaRPr>
          </a:p>
        </p:txBody>
      </p:sp>
      <p:sp>
        <p:nvSpPr>
          <p:cNvPr id="94216" name="Text Box 8"/>
          <p:cNvSpPr txBox="1">
            <a:spLocks noChangeArrowheads="1"/>
          </p:cNvSpPr>
          <p:nvPr/>
        </p:nvSpPr>
        <p:spPr bwMode="auto">
          <a:xfrm>
            <a:off x="6451600" y="3001963"/>
            <a:ext cx="2206625" cy="427037"/>
          </a:xfrm>
          <a:prstGeom prst="rect">
            <a:avLst/>
          </a:prstGeom>
          <a:noFill/>
          <a:ln w="9525" algn="ctr">
            <a:noFill/>
            <a:miter lim="800000"/>
            <a:headEnd/>
            <a:tailEnd/>
          </a:ln>
        </p:spPr>
        <p:txBody>
          <a:bodyPr>
            <a:spAutoFit/>
          </a:bodyPr>
          <a:lstStyle/>
          <a:p>
            <a:pPr>
              <a:spcBef>
                <a:spcPct val="50000"/>
              </a:spcBef>
            </a:pPr>
            <a:r>
              <a:rPr lang="en-US" sz="2200"/>
              <a:t>Figure 16.30a</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1"/>
          </p:nvPr>
        </p:nvSpPr>
        <p:spPr>
          <a:noFill/>
        </p:spPr>
        <p:txBody>
          <a:bodyPr/>
          <a:lstStyle/>
          <a:p>
            <a:r>
              <a:rPr lang="en-US" smtClean="0">
                <a:latin typeface="Arial" pitchFamily="34" charset="0"/>
              </a:rPr>
              <a:t>16-</a:t>
            </a:r>
            <a:fld id="{67B9327C-F716-46C8-A647-A40A1B19C909}" type="slidenum">
              <a:rPr lang="en-US" smtClean="0">
                <a:latin typeface="Arial" pitchFamily="34" charset="0"/>
              </a:rPr>
              <a:pPr/>
              <a:t>88</a:t>
            </a:fld>
            <a:endParaRPr lang="en-US" smtClean="0">
              <a:latin typeface="Arial" pitchFamily="34" charset="0"/>
            </a:endParaRPr>
          </a:p>
        </p:txBody>
      </p:sp>
      <p:sp>
        <p:nvSpPr>
          <p:cNvPr id="95235" name="Rectangle 2"/>
          <p:cNvSpPr>
            <a:spLocks noGrp="1" noChangeArrowheads="1"/>
          </p:cNvSpPr>
          <p:nvPr>
            <p:ph type="title"/>
          </p:nvPr>
        </p:nvSpPr>
        <p:spPr/>
        <p:txBody>
          <a:bodyPr/>
          <a:lstStyle/>
          <a:p>
            <a:pPr eaLnBrk="1" hangingPunct="1"/>
            <a:r>
              <a:rPr lang="en-US" smtClean="0"/>
              <a:t>Refraction in the Eye</a:t>
            </a:r>
          </a:p>
        </p:txBody>
      </p:sp>
      <p:sp>
        <p:nvSpPr>
          <p:cNvPr id="95236" name="Rectangle 3"/>
          <p:cNvSpPr>
            <a:spLocks noGrp="1" noChangeArrowheads="1"/>
          </p:cNvSpPr>
          <p:nvPr>
            <p:ph type="body" idx="1"/>
          </p:nvPr>
        </p:nvSpPr>
        <p:spPr>
          <a:xfrm>
            <a:off x="249238" y="1246188"/>
            <a:ext cx="4418012" cy="5168900"/>
          </a:xfrm>
        </p:spPr>
        <p:txBody>
          <a:bodyPr/>
          <a:lstStyle/>
          <a:p>
            <a:pPr eaLnBrk="1" hangingPunct="1">
              <a:lnSpc>
                <a:spcPct val="80000"/>
              </a:lnSpc>
            </a:pPr>
            <a:r>
              <a:rPr lang="en-US" sz="2400" b="0" smtClean="0"/>
              <a:t>light passing through the center of the cornea is not bent</a:t>
            </a:r>
          </a:p>
          <a:p>
            <a:pPr eaLnBrk="1" hangingPunct="1">
              <a:lnSpc>
                <a:spcPct val="80000"/>
              </a:lnSpc>
            </a:pPr>
            <a:endParaRPr lang="en-US" sz="800" b="0" smtClean="0"/>
          </a:p>
          <a:p>
            <a:pPr eaLnBrk="1" hangingPunct="1">
              <a:lnSpc>
                <a:spcPct val="80000"/>
              </a:lnSpc>
            </a:pPr>
            <a:r>
              <a:rPr lang="en-US" sz="2400" b="0" smtClean="0"/>
              <a:t>light striking off-center is bent towards the center</a:t>
            </a:r>
          </a:p>
          <a:p>
            <a:pPr eaLnBrk="1" hangingPunct="1">
              <a:lnSpc>
                <a:spcPct val="80000"/>
              </a:lnSpc>
            </a:pPr>
            <a:endParaRPr lang="en-US" sz="800" b="0" smtClean="0"/>
          </a:p>
          <a:p>
            <a:pPr eaLnBrk="1" hangingPunct="1">
              <a:lnSpc>
                <a:spcPct val="80000"/>
              </a:lnSpc>
            </a:pPr>
            <a:r>
              <a:rPr lang="en-US" sz="2400" b="0" smtClean="0"/>
              <a:t>aqueous humor and lens do not greatly alter the path of light</a:t>
            </a:r>
          </a:p>
          <a:p>
            <a:pPr eaLnBrk="1" hangingPunct="1">
              <a:lnSpc>
                <a:spcPct val="80000"/>
              </a:lnSpc>
            </a:pPr>
            <a:endParaRPr lang="en-US" sz="800" b="0" smtClean="0"/>
          </a:p>
          <a:p>
            <a:pPr eaLnBrk="1" hangingPunct="1">
              <a:lnSpc>
                <a:spcPct val="80000"/>
              </a:lnSpc>
            </a:pPr>
            <a:r>
              <a:rPr lang="en-US" sz="2400" b="0" smtClean="0"/>
              <a:t>cornea refracts light more than lens does</a:t>
            </a:r>
          </a:p>
          <a:p>
            <a:pPr lvl="1" eaLnBrk="1" hangingPunct="1">
              <a:lnSpc>
                <a:spcPct val="80000"/>
              </a:lnSpc>
            </a:pPr>
            <a:r>
              <a:rPr lang="en-US" sz="2000" b="0" smtClean="0"/>
              <a:t>lens merely fine-tunes the image</a:t>
            </a:r>
          </a:p>
          <a:p>
            <a:pPr lvl="1" eaLnBrk="1" hangingPunct="1">
              <a:lnSpc>
                <a:spcPct val="80000"/>
              </a:lnSpc>
            </a:pPr>
            <a:r>
              <a:rPr lang="en-US" sz="2000" b="0" smtClean="0"/>
              <a:t>lens becomes rounder to increase refraction for near vision</a:t>
            </a:r>
          </a:p>
        </p:txBody>
      </p:sp>
      <p:sp>
        <p:nvSpPr>
          <p:cNvPr id="95237" name="Text Box 9"/>
          <p:cNvSpPr txBox="1">
            <a:spLocks noChangeArrowheads="1"/>
          </p:cNvSpPr>
          <p:nvPr/>
        </p:nvSpPr>
        <p:spPr bwMode="auto">
          <a:xfrm>
            <a:off x="6224588" y="4840288"/>
            <a:ext cx="2206625" cy="427037"/>
          </a:xfrm>
          <a:prstGeom prst="rect">
            <a:avLst/>
          </a:prstGeom>
          <a:noFill/>
          <a:ln w="9525" algn="ctr">
            <a:noFill/>
            <a:miter lim="800000"/>
            <a:headEnd/>
            <a:tailEnd/>
          </a:ln>
        </p:spPr>
        <p:txBody>
          <a:bodyPr>
            <a:spAutoFit/>
          </a:bodyPr>
          <a:lstStyle/>
          <a:p>
            <a:pPr>
              <a:spcBef>
                <a:spcPct val="50000"/>
              </a:spcBef>
            </a:pPr>
            <a:r>
              <a:rPr lang="en-US" sz="2200"/>
              <a:t>Figure 16.30b</a:t>
            </a:r>
          </a:p>
        </p:txBody>
      </p:sp>
      <p:pic>
        <p:nvPicPr>
          <p:cNvPr id="95238" name="Picture 8" descr="sal25693_16_30b"/>
          <p:cNvPicPr>
            <a:picLocks noChangeAspect="1" noChangeArrowheads="1"/>
          </p:cNvPicPr>
          <p:nvPr/>
        </p:nvPicPr>
        <p:blipFill>
          <a:blip r:embed="rId2" cstate="print"/>
          <a:srcRect/>
          <a:stretch>
            <a:fillRect/>
          </a:stretch>
        </p:blipFill>
        <p:spPr bwMode="auto">
          <a:xfrm>
            <a:off x="4792663" y="2247900"/>
            <a:ext cx="3781425" cy="2362200"/>
          </a:xfrm>
          <a:prstGeom prst="rect">
            <a:avLst/>
          </a:prstGeom>
          <a:noFill/>
          <a:ln w="9525">
            <a:noFill/>
            <a:miter lim="800000"/>
            <a:headEnd/>
            <a:tailEnd/>
          </a:ln>
        </p:spPr>
      </p:pic>
      <p:sp>
        <p:nvSpPr>
          <p:cNvPr id="95239" name="Rectangle 5"/>
          <p:cNvSpPr>
            <a:spLocks noChangeArrowheads="1"/>
          </p:cNvSpPr>
          <p:nvPr/>
        </p:nvSpPr>
        <p:spPr bwMode="auto">
          <a:xfrm>
            <a:off x="8056563" y="3130550"/>
            <a:ext cx="3111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Retina</a:t>
            </a:r>
            <a:endParaRPr lang="en-US" sz="800" b="1"/>
          </a:p>
        </p:txBody>
      </p:sp>
      <p:sp>
        <p:nvSpPr>
          <p:cNvPr id="95240" name="Rectangle 7"/>
          <p:cNvSpPr>
            <a:spLocks noChangeArrowheads="1"/>
          </p:cNvSpPr>
          <p:nvPr/>
        </p:nvSpPr>
        <p:spPr bwMode="auto">
          <a:xfrm>
            <a:off x="4641850" y="4395788"/>
            <a:ext cx="128588" cy="122237"/>
          </a:xfrm>
          <a:prstGeom prst="rect">
            <a:avLst/>
          </a:prstGeom>
          <a:noFill/>
          <a:ln w="9525">
            <a:noFill/>
            <a:miter lim="800000"/>
            <a:headEnd/>
            <a:tailEnd/>
          </a:ln>
        </p:spPr>
        <p:txBody>
          <a:bodyPr wrap="none" lIns="0" tIns="0" rIns="0" bIns="0">
            <a:spAutoFit/>
          </a:bodyPr>
          <a:lstStyle/>
          <a:p>
            <a:r>
              <a:rPr lang="en-US" sz="800" b="1">
                <a:solidFill>
                  <a:srgbClr val="000000"/>
                </a:solidFill>
              </a:rPr>
              <a:t>(b)</a:t>
            </a:r>
            <a:endParaRPr lang="en-US" sz="800" b="1"/>
          </a:p>
        </p:txBody>
      </p:sp>
      <p:sp>
        <p:nvSpPr>
          <p:cNvPr id="95241" name="Freeform 8"/>
          <p:cNvSpPr>
            <a:spLocks/>
          </p:cNvSpPr>
          <p:nvPr/>
        </p:nvSpPr>
        <p:spPr bwMode="auto">
          <a:xfrm>
            <a:off x="4870450" y="2393950"/>
            <a:ext cx="908050" cy="147638"/>
          </a:xfrm>
          <a:custGeom>
            <a:avLst/>
            <a:gdLst>
              <a:gd name="T0" fmla="*/ 0 w 945"/>
              <a:gd name="T1" fmla="*/ 0 h 154"/>
              <a:gd name="T2" fmla="*/ 2147483647 w 945"/>
              <a:gd name="T3" fmla="*/ 0 h 154"/>
              <a:gd name="T4" fmla="*/ 2147483647 w 945"/>
              <a:gd name="T5" fmla="*/ 2147483647 h 154"/>
              <a:gd name="T6" fmla="*/ 0 60000 65536"/>
              <a:gd name="T7" fmla="*/ 0 60000 65536"/>
              <a:gd name="T8" fmla="*/ 0 60000 65536"/>
              <a:gd name="T9" fmla="*/ 0 w 945"/>
              <a:gd name="T10" fmla="*/ 0 h 154"/>
              <a:gd name="T11" fmla="*/ 945 w 945"/>
              <a:gd name="T12" fmla="*/ 154 h 154"/>
            </a:gdLst>
            <a:ahLst/>
            <a:cxnLst>
              <a:cxn ang="T6">
                <a:pos x="T0" y="T1"/>
              </a:cxn>
              <a:cxn ang="T7">
                <a:pos x="T2" y="T3"/>
              </a:cxn>
              <a:cxn ang="T8">
                <a:pos x="T4" y="T5"/>
              </a:cxn>
            </a:cxnLst>
            <a:rect l="T9" t="T10" r="T11" b="T12"/>
            <a:pathLst>
              <a:path w="945" h="154">
                <a:moveTo>
                  <a:pt x="0" y="0"/>
                </a:moveTo>
                <a:lnTo>
                  <a:pt x="675" y="0"/>
                </a:lnTo>
                <a:lnTo>
                  <a:pt x="945" y="154"/>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95242" name="Freeform 9"/>
          <p:cNvSpPr>
            <a:spLocks/>
          </p:cNvSpPr>
          <p:nvPr/>
        </p:nvSpPr>
        <p:spPr bwMode="auto">
          <a:xfrm>
            <a:off x="4965700" y="2781300"/>
            <a:ext cx="1220788" cy="441325"/>
          </a:xfrm>
          <a:custGeom>
            <a:avLst/>
            <a:gdLst>
              <a:gd name="T0" fmla="*/ 0 w 1271"/>
              <a:gd name="T1" fmla="*/ 0 h 461"/>
              <a:gd name="T2" fmla="*/ 2147483647 w 1271"/>
              <a:gd name="T3" fmla="*/ 0 h 461"/>
              <a:gd name="T4" fmla="*/ 2147483647 w 1271"/>
              <a:gd name="T5" fmla="*/ 2147483647 h 461"/>
              <a:gd name="T6" fmla="*/ 0 60000 65536"/>
              <a:gd name="T7" fmla="*/ 0 60000 65536"/>
              <a:gd name="T8" fmla="*/ 0 60000 65536"/>
              <a:gd name="T9" fmla="*/ 0 w 1271"/>
              <a:gd name="T10" fmla="*/ 0 h 461"/>
              <a:gd name="T11" fmla="*/ 1271 w 1271"/>
              <a:gd name="T12" fmla="*/ 461 h 461"/>
            </a:gdLst>
            <a:ahLst/>
            <a:cxnLst>
              <a:cxn ang="T6">
                <a:pos x="T0" y="T1"/>
              </a:cxn>
              <a:cxn ang="T7">
                <a:pos x="T2" y="T3"/>
              </a:cxn>
              <a:cxn ang="T8">
                <a:pos x="T4" y="T5"/>
              </a:cxn>
            </a:cxnLst>
            <a:rect l="T9" t="T10" r="T11" b="T12"/>
            <a:pathLst>
              <a:path w="1271" h="461">
                <a:moveTo>
                  <a:pt x="0" y="0"/>
                </a:moveTo>
                <a:lnTo>
                  <a:pt x="677" y="0"/>
                </a:lnTo>
                <a:lnTo>
                  <a:pt x="1271" y="461"/>
                </a:lnTo>
              </a:path>
            </a:pathLst>
          </a:custGeom>
          <a:noFill/>
          <a:ln w="25400">
            <a:solidFill>
              <a:srgbClr val="FFFFFF"/>
            </a:solidFill>
            <a:round/>
            <a:headEnd/>
            <a:tailEnd/>
          </a:ln>
        </p:spPr>
        <p:txBody>
          <a:bodyPr/>
          <a:lstStyle/>
          <a:p>
            <a:endParaRPr lang="en-US" sz="800">
              <a:latin typeface="Times New Roman" pitchFamily="18" charset="0"/>
            </a:endParaRPr>
          </a:p>
        </p:txBody>
      </p:sp>
      <p:sp>
        <p:nvSpPr>
          <p:cNvPr id="95243" name="Freeform 10"/>
          <p:cNvSpPr>
            <a:spLocks/>
          </p:cNvSpPr>
          <p:nvPr/>
        </p:nvSpPr>
        <p:spPr bwMode="auto">
          <a:xfrm>
            <a:off x="4957763" y="2773363"/>
            <a:ext cx="1220787" cy="442912"/>
          </a:xfrm>
          <a:custGeom>
            <a:avLst/>
            <a:gdLst>
              <a:gd name="T0" fmla="*/ 0 w 1270"/>
              <a:gd name="T1" fmla="*/ 0 h 463"/>
              <a:gd name="T2" fmla="*/ 2147483647 w 1270"/>
              <a:gd name="T3" fmla="*/ 0 h 463"/>
              <a:gd name="T4" fmla="*/ 2147483647 w 1270"/>
              <a:gd name="T5" fmla="*/ 2147483647 h 463"/>
              <a:gd name="T6" fmla="*/ 0 60000 65536"/>
              <a:gd name="T7" fmla="*/ 0 60000 65536"/>
              <a:gd name="T8" fmla="*/ 0 60000 65536"/>
              <a:gd name="T9" fmla="*/ 0 w 1270"/>
              <a:gd name="T10" fmla="*/ 0 h 463"/>
              <a:gd name="T11" fmla="*/ 1270 w 1270"/>
              <a:gd name="T12" fmla="*/ 463 h 463"/>
            </a:gdLst>
            <a:ahLst/>
            <a:cxnLst>
              <a:cxn ang="T6">
                <a:pos x="T0" y="T1"/>
              </a:cxn>
              <a:cxn ang="T7">
                <a:pos x="T2" y="T3"/>
              </a:cxn>
              <a:cxn ang="T8">
                <a:pos x="T4" y="T5"/>
              </a:cxn>
            </a:cxnLst>
            <a:rect l="T9" t="T10" r="T11" b="T12"/>
            <a:pathLst>
              <a:path w="1270" h="463">
                <a:moveTo>
                  <a:pt x="0" y="0"/>
                </a:moveTo>
                <a:lnTo>
                  <a:pt x="678" y="0"/>
                </a:lnTo>
                <a:lnTo>
                  <a:pt x="1270" y="463"/>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95244" name="Freeform 11"/>
          <p:cNvSpPr>
            <a:spLocks/>
          </p:cNvSpPr>
          <p:nvPr/>
        </p:nvSpPr>
        <p:spPr bwMode="auto">
          <a:xfrm>
            <a:off x="7372350" y="2774950"/>
            <a:ext cx="668338" cy="107950"/>
          </a:xfrm>
          <a:custGeom>
            <a:avLst/>
            <a:gdLst>
              <a:gd name="T0" fmla="*/ 2147483647 w 696"/>
              <a:gd name="T1" fmla="*/ 0 h 112"/>
              <a:gd name="T2" fmla="*/ 2147483647 w 696"/>
              <a:gd name="T3" fmla="*/ 0 h 112"/>
              <a:gd name="T4" fmla="*/ 0 w 696"/>
              <a:gd name="T5" fmla="*/ 2147483647 h 112"/>
              <a:gd name="T6" fmla="*/ 0 60000 65536"/>
              <a:gd name="T7" fmla="*/ 0 60000 65536"/>
              <a:gd name="T8" fmla="*/ 0 60000 65536"/>
              <a:gd name="T9" fmla="*/ 0 w 696"/>
              <a:gd name="T10" fmla="*/ 0 h 112"/>
              <a:gd name="T11" fmla="*/ 696 w 696"/>
              <a:gd name="T12" fmla="*/ 112 h 112"/>
            </a:gdLst>
            <a:ahLst/>
            <a:cxnLst>
              <a:cxn ang="T6">
                <a:pos x="T0" y="T1"/>
              </a:cxn>
              <a:cxn ang="T7">
                <a:pos x="T2" y="T3"/>
              </a:cxn>
              <a:cxn ang="T8">
                <a:pos x="T4" y="T5"/>
              </a:cxn>
            </a:cxnLst>
            <a:rect l="T9" t="T10" r="T11" b="T12"/>
            <a:pathLst>
              <a:path w="696" h="112">
                <a:moveTo>
                  <a:pt x="696" y="0"/>
                </a:moveTo>
                <a:lnTo>
                  <a:pt x="512" y="0"/>
                </a:lnTo>
                <a:lnTo>
                  <a:pt x="0" y="112"/>
                </a:lnTo>
              </a:path>
            </a:pathLst>
          </a:custGeom>
          <a:noFill/>
          <a:ln w="25400">
            <a:solidFill>
              <a:srgbClr val="FFFFFF"/>
            </a:solidFill>
            <a:round/>
            <a:headEnd/>
            <a:tailEnd/>
          </a:ln>
        </p:spPr>
        <p:txBody>
          <a:bodyPr/>
          <a:lstStyle/>
          <a:p>
            <a:endParaRPr lang="en-US" sz="800">
              <a:latin typeface="Times New Roman" pitchFamily="18" charset="0"/>
            </a:endParaRPr>
          </a:p>
        </p:txBody>
      </p:sp>
      <p:sp>
        <p:nvSpPr>
          <p:cNvPr id="95245" name="Line 12"/>
          <p:cNvSpPr>
            <a:spLocks noChangeShapeType="1"/>
          </p:cNvSpPr>
          <p:nvPr/>
        </p:nvSpPr>
        <p:spPr bwMode="auto">
          <a:xfrm flipH="1">
            <a:off x="7764463" y="3214688"/>
            <a:ext cx="279400" cy="0"/>
          </a:xfrm>
          <a:prstGeom prst="line">
            <a:avLst/>
          </a:prstGeom>
          <a:noFill/>
          <a:ln w="25400">
            <a:solidFill>
              <a:srgbClr val="FFFFFF"/>
            </a:solidFill>
            <a:round/>
            <a:headEnd/>
            <a:tailEnd/>
          </a:ln>
        </p:spPr>
        <p:txBody>
          <a:bodyPr/>
          <a:lstStyle/>
          <a:p>
            <a:endParaRPr lang="en-US"/>
          </a:p>
        </p:txBody>
      </p:sp>
      <p:sp>
        <p:nvSpPr>
          <p:cNvPr id="95246" name="Freeform 13"/>
          <p:cNvSpPr>
            <a:spLocks/>
          </p:cNvSpPr>
          <p:nvPr/>
        </p:nvSpPr>
        <p:spPr bwMode="auto">
          <a:xfrm>
            <a:off x="7364413" y="2776538"/>
            <a:ext cx="668337" cy="107950"/>
          </a:xfrm>
          <a:custGeom>
            <a:avLst/>
            <a:gdLst>
              <a:gd name="T0" fmla="*/ 2147483647 w 695"/>
              <a:gd name="T1" fmla="*/ 0 h 112"/>
              <a:gd name="T2" fmla="*/ 2147483647 w 695"/>
              <a:gd name="T3" fmla="*/ 0 h 112"/>
              <a:gd name="T4" fmla="*/ 0 w 695"/>
              <a:gd name="T5" fmla="*/ 2147483647 h 112"/>
              <a:gd name="T6" fmla="*/ 0 60000 65536"/>
              <a:gd name="T7" fmla="*/ 0 60000 65536"/>
              <a:gd name="T8" fmla="*/ 0 60000 65536"/>
              <a:gd name="T9" fmla="*/ 0 w 695"/>
              <a:gd name="T10" fmla="*/ 0 h 112"/>
              <a:gd name="T11" fmla="*/ 695 w 695"/>
              <a:gd name="T12" fmla="*/ 112 h 112"/>
            </a:gdLst>
            <a:ahLst/>
            <a:cxnLst>
              <a:cxn ang="T6">
                <a:pos x="T0" y="T1"/>
              </a:cxn>
              <a:cxn ang="T7">
                <a:pos x="T2" y="T3"/>
              </a:cxn>
              <a:cxn ang="T8">
                <a:pos x="T4" y="T5"/>
              </a:cxn>
            </a:cxnLst>
            <a:rect l="T9" t="T10" r="T11" b="T12"/>
            <a:pathLst>
              <a:path w="695" h="112">
                <a:moveTo>
                  <a:pt x="695" y="0"/>
                </a:moveTo>
                <a:lnTo>
                  <a:pt x="512" y="0"/>
                </a:lnTo>
                <a:lnTo>
                  <a:pt x="0" y="112"/>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95247" name="Line 14"/>
          <p:cNvSpPr>
            <a:spLocks noChangeShapeType="1"/>
          </p:cNvSpPr>
          <p:nvPr/>
        </p:nvSpPr>
        <p:spPr bwMode="auto">
          <a:xfrm flipH="1">
            <a:off x="7761288" y="3213100"/>
            <a:ext cx="280987" cy="1588"/>
          </a:xfrm>
          <a:prstGeom prst="line">
            <a:avLst/>
          </a:prstGeom>
          <a:noFill/>
          <a:ln w="14288">
            <a:solidFill>
              <a:srgbClr val="000000"/>
            </a:solidFill>
            <a:round/>
            <a:headEnd/>
            <a:tailEnd/>
          </a:ln>
        </p:spPr>
        <p:txBody>
          <a:bodyPr/>
          <a:lstStyle/>
          <a:p>
            <a:endParaRPr lang="en-US"/>
          </a:p>
        </p:txBody>
      </p:sp>
      <p:sp>
        <p:nvSpPr>
          <p:cNvPr id="95248" name="Freeform 15"/>
          <p:cNvSpPr>
            <a:spLocks/>
          </p:cNvSpPr>
          <p:nvPr/>
        </p:nvSpPr>
        <p:spPr bwMode="auto">
          <a:xfrm>
            <a:off x="5581650" y="3706813"/>
            <a:ext cx="330200" cy="427037"/>
          </a:xfrm>
          <a:custGeom>
            <a:avLst/>
            <a:gdLst>
              <a:gd name="T0" fmla="*/ 0 w 344"/>
              <a:gd name="T1" fmla="*/ 2147483647 h 445"/>
              <a:gd name="T2" fmla="*/ 2147483647 w 344"/>
              <a:gd name="T3" fmla="*/ 2147483647 h 445"/>
              <a:gd name="T4" fmla="*/ 2147483647 w 344"/>
              <a:gd name="T5" fmla="*/ 0 h 445"/>
              <a:gd name="T6" fmla="*/ 0 60000 65536"/>
              <a:gd name="T7" fmla="*/ 0 60000 65536"/>
              <a:gd name="T8" fmla="*/ 0 60000 65536"/>
              <a:gd name="T9" fmla="*/ 0 w 344"/>
              <a:gd name="T10" fmla="*/ 0 h 445"/>
              <a:gd name="T11" fmla="*/ 344 w 344"/>
              <a:gd name="T12" fmla="*/ 445 h 445"/>
            </a:gdLst>
            <a:ahLst/>
            <a:cxnLst>
              <a:cxn ang="T6">
                <a:pos x="T0" y="T1"/>
              </a:cxn>
              <a:cxn ang="T7">
                <a:pos x="T2" y="T3"/>
              </a:cxn>
              <a:cxn ang="T8">
                <a:pos x="T4" y="T5"/>
              </a:cxn>
            </a:cxnLst>
            <a:rect l="T9" t="T10" r="T11" b="T12"/>
            <a:pathLst>
              <a:path w="344" h="445">
                <a:moveTo>
                  <a:pt x="0" y="445"/>
                </a:moveTo>
                <a:lnTo>
                  <a:pt x="151" y="445"/>
                </a:lnTo>
                <a:lnTo>
                  <a:pt x="344" y="0"/>
                </a:lnTo>
              </a:path>
            </a:pathLst>
          </a:custGeom>
          <a:noFill/>
          <a:ln w="25400">
            <a:solidFill>
              <a:srgbClr val="FFFFFF"/>
            </a:solidFill>
            <a:round/>
            <a:headEnd/>
            <a:tailEnd/>
          </a:ln>
        </p:spPr>
        <p:txBody>
          <a:bodyPr/>
          <a:lstStyle/>
          <a:p>
            <a:endParaRPr lang="en-US" sz="800">
              <a:latin typeface="Times New Roman" pitchFamily="18" charset="0"/>
            </a:endParaRPr>
          </a:p>
        </p:txBody>
      </p:sp>
      <p:sp>
        <p:nvSpPr>
          <p:cNvPr id="95249" name="Freeform 16"/>
          <p:cNvSpPr>
            <a:spLocks/>
          </p:cNvSpPr>
          <p:nvPr/>
        </p:nvSpPr>
        <p:spPr bwMode="auto">
          <a:xfrm>
            <a:off x="5580063" y="3706813"/>
            <a:ext cx="330200" cy="425450"/>
          </a:xfrm>
          <a:custGeom>
            <a:avLst/>
            <a:gdLst>
              <a:gd name="T0" fmla="*/ 0 w 344"/>
              <a:gd name="T1" fmla="*/ 2147483647 h 445"/>
              <a:gd name="T2" fmla="*/ 2147483647 w 344"/>
              <a:gd name="T3" fmla="*/ 2147483647 h 445"/>
              <a:gd name="T4" fmla="*/ 2147483647 w 344"/>
              <a:gd name="T5" fmla="*/ 0 h 445"/>
              <a:gd name="T6" fmla="*/ 0 60000 65536"/>
              <a:gd name="T7" fmla="*/ 0 60000 65536"/>
              <a:gd name="T8" fmla="*/ 0 60000 65536"/>
              <a:gd name="T9" fmla="*/ 0 w 344"/>
              <a:gd name="T10" fmla="*/ 0 h 445"/>
              <a:gd name="T11" fmla="*/ 344 w 344"/>
              <a:gd name="T12" fmla="*/ 445 h 445"/>
            </a:gdLst>
            <a:ahLst/>
            <a:cxnLst>
              <a:cxn ang="T6">
                <a:pos x="T0" y="T1"/>
              </a:cxn>
              <a:cxn ang="T7">
                <a:pos x="T2" y="T3"/>
              </a:cxn>
              <a:cxn ang="T8">
                <a:pos x="T4" y="T5"/>
              </a:cxn>
            </a:cxnLst>
            <a:rect l="T9" t="T10" r="T11" b="T12"/>
            <a:pathLst>
              <a:path w="344" h="445">
                <a:moveTo>
                  <a:pt x="0" y="445"/>
                </a:moveTo>
                <a:lnTo>
                  <a:pt x="151" y="445"/>
                </a:lnTo>
                <a:lnTo>
                  <a:pt x="344" y="0"/>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95250" name="Freeform 17"/>
          <p:cNvSpPr>
            <a:spLocks/>
          </p:cNvSpPr>
          <p:nvPr/>
        </p:nvSpPr>
        <p:spPr bwMode="auto">
          <a:xfrm>
            <a:off x="5114925" y="3733800"/>
            <a:ext cx="679450" cy="65088"/>
          </a:xfrm>
          <a:custGeom>
            <a:avLst/>
            <a:gdLst>
              <a:gd name="T0" fmla="*/ 0 w 707"/>
              <a:gd name="T1" fmla="*/ 2147483647 h 69"/>
              <a:gd name="T2" fmla="*/ 2147483647 w 707"/>
              <a:gd name="T3" fmla="*/ 2147483647 h 69"/>
              <a:gd name="T4" fmla="*/ 2147483647 w 707"/>
              <a:gd name="T5" fmla="*/ 0 h 69"/>
              <a:gd name="T6" fmla="*/ 0 60000 65536"/>
              <a:gd name="T7" fmla="*/ 0 60000 65536"/>
              <a:gd name="T8" fmla="*/ 0 60000 65536"/>
              <a:gd name="T9" fmla="*/ 0 w 707"/>
              <a:gd name="T10" fmla="*/ 0 h 69"/>
              <a:gd name="T11" fmla="*/ 707 w 707"/>
              <a:gd name="T12" fmla="*/ 69 h 69"/>
            </a:gdLst>
            <a:ahLst/>
            <a:cxnLst>
              <a:cxn ang="T6">
                <a:pos x="T0" y="T1"/>
              </a:cxn>
              <a:cxn ang="T7">
                <a:pos x="T2" y="T3"/>
              </a:cxn>
              <a:cxn ang="T8">
                <a:pos x="T4" y="T5"/>
              </a:cxn>
            </a:cxnLst>
            <a:rect l="T9" t="T10" r="T11" b="T12"/>
            <a:pathLst>
              <a:path w="707" h="69">
                <a:moveTo>
                  <a:pt x="0" y="69"/>
                </a:moveTo>
                <a:lnTo>
                  <a:pt x="430" y="69"/>
                </a:lnTo>
                <a:lnTo>
                  <a:pt x="707" y="0"/>
                </a:lnTo>
              </a:path>
            </a:pathLst>
          </a:custGeom>
          <a:noFill/>
          <a:ln w="25400">
            <a:solidFill>
              <a:srgbClr val="FFFFFF"/>
            </a:solidFill>
            <a:round/>
            <a:headEnd/>
            <a:tailEnd/>
          </a:ln>
        </p:spPr>
        <p:txBody>
          <a:bodyPr/>
          <a:lstStyle/>
          <a:p>
            <a:endParaRPr lang="en-US" sz="800">
              <a:latin typeface="Times New Roman" pitchFamily="18" charset="0"/>
            </a:endParaRPr>
          </a:p>
        </p:txBody>
      </p:sp>
      <p:sp>
        <p:nvSpPr>
          <p:cNvPr id="95251" name="Freeform 18"/>
          <p:cNvSpPr>
            <a:spLocks/>
          </p:cNvSpPr>
          <p:nvPr/>
        </p:nvSpPr>
        <p:spPr bwMode="auto">
          <a:xfrm>
            <a:off x="5105400" y="3736975"/>
            <a:ext cx="677863" cy="63500"/>
          </a:xfrm>
          <a:custGeom>
            <a:avLst/>
            <a:gdLst>
              <a:gd name="T0" fmla="*/ 0 w 706"/>
              <a:gd name="T1" fmla="*/ 2147483647 h 67"/>
              <a:gd name="T2" fmla="*/ 2147483647 w 706"/>
              <a:gd name="T3" fmla="*/ 2147483647 h 67"/>
              <a:gd name="T4" fmla="*/ 2147483647 w 706"/>
              <a:gd name="T5" fmla="*/ 0 h 67"/>
              <a:gd name="T6" fmla="*/ 0 60000 65536"/>
              <a:gd name="T7" fmla="*/ 0 60000 65536"/>
              <a:gd name="T8" fmla="*/ 0 60000 65536"/>
              <a:gd name="T9" fmla="*/ 0 w 706"/>
              <a:gd name="T10" fmla="*/ 0 h 67"/>
              <a:gd name="T11" fmla="*/ 706 w 706"/>
              <a:gd name="T12" fmla="*/ 67 h 67"/>
            </a:gdLst>
            <a:ahLst/>
            <a:cxnLst>
              <a:cxn ang="T6">
                <a:pos x="T0" y="T1"/>
              </a:cxn>
              <a:cxn ang="T7">
                <a:pos x="T2" y="T3"/>
              </a:cxn>
              <a:cxn ang="T8">
                <a:pos x="T4" y="T5"/>
              </a:cxn>
            </a:cxnLst>
            <a:rect l="T9" t="T10" r="T11" b="T12"/>
            <a:pathLst>
              <a:path w="706" h="67">
                <a:moveTo>
                  <a:pt x="0" y="67"/>
                </a:moveTo>
                <a:lnTo>
                  <a:pt x="429" y="67"/>
                </a:lnTo>
                <a:lnTo>
                  <a:pt x="706" y="0"/>
                </a:lnTo>
              </a:path>
            </a:pathLst>
          </a:custGeom>
          <a:noFill/>
          <a:ln w="14288">
            <a:solidFill>
              <a:srgbClr val="000000"/>
            </a:solidFill>
            <a:round/>
            <a:headEnd/>
            <a:tailEnd/>
          </a:ln>
        </p:spPr>
        <p:txBody>
          <a:bodyPr/>
          <a:lstStyle/>
          <a:p>
            <a:endParaRPr lang="en-US" sz="800">
              <a:latin typeface="Times New Roman" pitchFamily="18" charset="0"/>
            </a:endParaRPr>
          </a:p>
        </p:txBody>
      </p:sp>
      <p:sp>
        <p:nvSpPr>
          <p:cNvPr id="95252" name="Text Box 19"/>
          <p:cNvSpPr txBox="1">
            <a:spLocks noChangeArrowheads="1"/>
          </p:cNvSpPr>
          <p:nvPr/>
        </p:nvSpPr>
        <p:spPr bwMode="auto">
          <a:xfrm>
            <a:off x="4641850" y="2300288"/>
            <a:ext cx="469900" cy="244475"/>
          </a:xfrm>
          <a:prstGeom prst="rect">
            <a:avLst/>
          </a:prstGeom>
          <a:noFill/>
          <a:ln w="9525">
            <a:noFill/>
            <a:miter lim="800000"/>
            <a:headEnd/>
            <a:tailEnd/>
          </a:ln>
        </p:spPr>
        <p:txBody>
          <a:bodyPr wrap="none" lIns="0" tIns="0" bIns="0">
            <a:spAutoFit/>
          </a:bodyPr>
          <a:lstStyle/>
          <a:p>
            <a:r>
              <a:rPr lang="en-US" sz="800" b="1"/>
              <a:t>Air</a:t>
            </a:r>
          </a:p>
          <a:p>
            <a:r>
              <a:rPr lang="en-US" sz="800" b="1"/>
              <a:t>n = 1.00</a:t>
            </a:r>
          </a:p>
        </p:txBody>
      </p:sp>
      <p:sp>
        <p:nvSpPr>
          <p:cNvPr id="95253" name="Text Box 20"/>
          <p:cNvSpPr txBox="1">
            <a:spLocks noChangeArrowheads="1"/>
          </p:cNvSpPr>
          <p:nvPr/>
        </p:nvSpPr>
        <p:spPr bwMode="auto">
          <a:xfrm>
            <a:off x="4641850" y="2687638"/>
            <a:ext cx="469900" cy="244475"/>
          </a:xfrm>
          <a:prstGeom prst="rect">
            <a:avLst/>
          </a:prstGeom>
          <a:noFill/>
          <a:ln w="9525">
            <a:noFill/>
            <a:miter lim="800000"/>
            <a:headEnd/>
            <a:tailEnd/>
          </a:ln>
        </p:spPr>
        <p:txBody>
          <a:bodyPr wrap="none" lIns="0" tIns="0" bIns="0">
            <a:spAutoFit/>
          </a:bodyPr>
          <a:lstStyle/>
          <a:p>
            <a:r>
              <a:rPr lang="en-US" sz="800" b="1"/>
              <a:t>Lens</a:t>
            </a:r>
          </a:p>
          <a:p>
            <a:r>
              <a:rPr lang="en-US" sz="800" b="1"/>
              <a:t>n = 1.40</a:t>
            </a:r>
          </a:p>
        </p:txBody>
      </p:sp>
      <p:sp>
        <p:nvSpPr>
          <p:cNvPr id="95254" name="Text Box 21"/>
          <p:cNvSpPr txBox="1">
            <a:spLocks noChangeArrowheads="1"/>
          </p:cNvSpPr>
          <p:nvPr/>
        </p:nvSpPr>
        <p:spPr bwMode="auto">
          <a:xfrm>
            <a:off x="4641850" y="3703638"/>
            <a:ext cx="469900" cy="244475"/>
          </a:xfrm>
          <a:prstGeom prst="rect">
            <a:avLst/>
          </a:prstGeom>
          <a:noFill/>
          <a:ln w="9525">
            <a:noFill/>
            <a:miter lim="800000"/>
            <a:headEnd/>
            <a:tailEnd/>
          </a:ln>
        </p:spPr>
        <p:txBody>
          <a:bodyPr wrap="none" lIns="0" tIns="0" bIns="0">
            <a:spAutoFit/>
          </a:bodyPr>
          <a:lstStyle/>
          <a:p>
            <a:r>
              <a:rPr lang="en-US" sz="800" b="1"/>
              <a:t>Cornea</a:t>
            </a:r>
          </a:p>
          <a:p>
            <a:r>
              <a:rPr lang="en-US" sz="800" b="1"/>
              <a:t>n = 1.38</a:t>
            </a:r>
          </a:p>
        </p:txBody>
      </p:sp>
      <p:sp>
        <p:nvSpPr>
          <p:cNvPr id="95255" name="Text Box 22"/>
          <p:cNvSpPr txBox="1">
            <a:spLocks noChangeArrowheads="1"/>
          </p:cNvSpPr>
          <p:nvPr/>
        </p:nvSpPr>
        <p:spPr bwMode="auto">
          <a:xfrm>
            <a:off x="4637088" y="4038600"/>
            <a:ext cx="871537" cy="244475"/>
          </a:xfrm>
          <a:prstGeom prst="rect">
            <a:avLst/>
          </a:prstGeom>
          <a:noFill/>
          <a:ln w="9525">
            <a:noFill/>
            <a:miter lim="800000"/>
            <a:headEnd/>
            <a:tailEnd/>
          </a:ln>
        </p:spPr>
        <p:txBody>
          <a:bodyPr wrap="none" lIns="0" tIns="0" bIns="0">
            <a:spAutoFit/>
          </a:bodyPr>
          <a:lstStyle/>
          <a:p>
            <a:r>
              <a:rPr lang="en-US" sz="800" b="1"/>
              <a:t>Aqueous humor</a:t>
            </a:r>
          </a:p>
          <a:p>
            <a:r>
              <a:rPr lang="en-US" sz="800" b="1"/>
              <a:t>n = 1.33</a:t>
            </a:r>
          </a:p>
        </p:txBody>
      </p:sp>
      <p:sp>
        <p:nvSpPr>
          <p:cNvPr id="95256" name="Text Box 23"/>
          <p:cNvSpPr txBox="1">
            <a:spLocks noChangeArrowheads="1"/>
          </p:cNvSpPr>
          <p:nvPr/>
        </p:nvSpPr>
        <p:spPr bwMode="auto">
          <a:xfrm>
            <a:off x="8056563" y="2695575"/>
            <a:ext cx="771525" cy="244475"/>
          </a:xfrm>
          <a:prstGeom prst="rect">
            <a:avLst/>
          </a:prstGeom>
          <a:noFill/>
          <a:ln w="9525">
            <a:noFill/>
            <a:miter lim="800000"/>
            <a:headEnd/>
            <a:tailEnd/>
          </a:ln>
        </p:spPr>
        <p:txBody>
          <a:bodyPr wrap="none" lIns="0" tIns="0" bIns="0">
            <a:spAutoFit/>
          </a:bodyPr>
          <a:lstStyle/>
          <a:p>
            <a:r>
              <a:rPr lang="en-US" sz="800" b="1"/>
              <a:t>Vitreous body</a:t>
            </a:r>
          </a:p>
          <a:p>
            <a:r>
              <a:rPr lang="en-US" sz="800" b="1"/>
              <a:t>n = 1.33</a:t>
            </a:r>
          </a:p>
        </p:txBody>
      </p:sp>
      <p:sp>
        <p:nvSpPr>
          <p:cNvPr id="4" name="TextBox 24"/>
          <p:cNvSpPr txBox="1">
            <a:spLocks noChangeArrowheads="1"/>
          </p:cNvSpPr>
          <p:nvPr/>
        </p:nvSpPr>
        <p:spPr bwMode="auto">
          <a:xfrm>
            <a:off x="4557713" y="1978025"/>
            <a:ext cx="4479925" cy="214313"/>
          </a:xfrm>
          <a:prstGeom prst="rect">
            <a:avLst/>
          </a:prstGeom>
          <a:noFill/>
          <a:ln w="9525">
            <a:noFill/>
            <a:miter lim="800000"/>
            <a:headEnd/>
            <a:tailEnd/>
          </a:ln>
        </p:spPr>
        <p:txBody>
          <a:bodyPr>
            <a:spAutoFit/>
          </a:bodyPr>
          <a:lstStyle/>
          <a:p>
            <a:pPr algn="ctr">
              <a:defRPr/>
            </a:pPr>
            <a:r>
              <a:rPr lang="en-US" sz="800" dirty="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1"/>
          </p:nvPr>
        </p:nvSpPr>
        <p:spPr>
          <a:noFill/>
        </p:spPr>
        <p:txBody>
          <a:bodyPr/>
          <a:lstStyle/>
          <a:p>
            <a:r>
              <a:rPr lang="en-US" smtClean="0">
                <a:latin typeface="Arial" pitchFamily="34" charset="0"/>
              </a:rPr>
              <a:t>16-</a:t>
            </a:r>
            <a:fld id="{670F0109-97AF-4483-97A3-3A14DE79565D}" type="slidenum">
              <a:rPr lang="en-US" smtClean="0">
                <a:latin typeface="Arial" pitchFamily="34" charset="0"/>
              </a:rPr>
              <a:pPr/>
              <a:t>89</a:t>
            </a:fld>
            <a:endParaRPr lang="en-US" smtClean="0">
              <a:latin typeface="Arial" pitchFamily="34" charset="0"/>
            </a:endParaRPr>
          </a:p>
        </p:txBody>
      </p:sp>
      <p:sp>
        <p:nvSpPr>
          <p:cNvPr id="96259" name="Rectangle 2"/>
          <p:cNvSpPr>
            <a:spLocks noGrp="1" noChangeArrowheads="1"/>
          </p:cNvSpPr>
          <p:nvPr>
            <p:ph type="title"/>
          </p:nvPr>
        </p:nvSpPr>
        <p:spPr>
          <a:xfrm>
            <a:off x="0" y="166688"/>
            <a:ext cx="9144000" cy="698500"/>
          </a:xfrm>
        </p:spPr>
        <p:txBody>
          <a:bodyPr/>
          <a:lstStyle/>
          <a:p>
            <a:pPr eaLnBrk="1" hangingPunct="1"/>
            <a:r>
              <a:rPr lang="en-US" smtClean="0"/>
              <a:t>The Near Response</a:t>
            </a:r>
          </a:p>
        </p:txBody>
      </p:sp>
      <p:sp>
        <p:nvSpPr>
          <p:cNvPr id="96260" name="Rectangle 3"/>
          <p:cNvSpPr>
            <a:spLocks noGrp="1" noChangeArrowheads="1"/>
          </p:cNvSpPr>
          <p:nvPr>
            <p:ph type="body" idx="1"/>
          </p:nvPr>
        </p:nvSpPr>
        <p:spPr>
          <a:xfrm>
            <a:off x="311150" y="928688"/>
            <a:ext cx="8361363" cy="5735637"/>
          </a:xfrm>
        </p:spPr>
        <p:txBody>
          <a:bodyPr/>
          <a:lstStyle/>
          <a:p>
            <a:pPr marL="609600" indent="-609600" eaLnBrk="1" hangingPunct="1"/>
            <a:r>
              <a:rPr lang="en-US" sz="2000" smtClean="0"/>
              <a:t>emmetropia</a:t>
            </a:r>
            <a:r>
              <a:rPr lang="en-US" sz="2000" b="0" smtClean="0"/>
              <a:t> – state in which the eye is relaxed and focused on an object more than 6 m (20 ft) away</a:t>
            </a:r>
          </a:p>
          <a:p>
            <a:pPr marL="1009650" lvl="1" indent="-609600" eaLnBrk="1" hangingPunct="1"/>
            <a:r>
              <a:rPr lang="en-US" sz="1800" b="0" smtClean="0"/>
              <a:t>light rays coming from that object are essentially parallel</a:t>
            </a:r>
          </a:p>
          <a:p>
            <a:pPr marL="1009650" lvl="1" indent="-609600" eaLnBrk="1" hangingPunct="1"/>
            <a:r>
              <a:rPr lang="en-US" sz="1800" b="0" smtClean="0"/>
              <a:t>rays focused on retina without effort</a:t>
            </a:r>
          </a:p>
          <a:p>
            <a:pPr marL="1009650" lvl="1" indent="-609600" eaLnBrk="1" hangingPunct="1"/>
            <a:endParaRPr lang="en-US" sz="800" b="0" smtClean="0"/>
          </a:p>
          <a:p>
            <a:pPr marL="609600" indent="-609600" eaLnBrk="1" hangingPunct="1"/>
            <a:r>
              <a:rPr lang="en-US" sz="2000" b="0" smtClean="0"/>
              <a:t>light rays coming from a closer object are too divergent to be focused without effort</a:t>
            </a:r>
          </a:p>
          <a:p>
            <a:pPr marL="609600" indent="-609600" eaLnBrk="1" hangingPunct="1"/>
            <a:endParaRPr lang="en-US" sz="800" b="0" smtClean="0"/>
          </a:p>
          <a:p>
            <a:pPr marL="609600" indent="-609600" eaLnBrk="1" hangingPunct="1"/>
            <a:r>
              <a:rPr lang="en-US" sz="2000" smtClean="0"/>
              <a:t>near response </a:t>
            </a:r>
            <a:r>
              <a:rPr lang="en-US" sz="2000" b="0" smtClean="0"/>
              <a:t>– adjustments to close range vision requires three processes</a:t>
            </a:r>
          </a:p>
          <a:p>
            <a:pPr marL="1009650" lvl="1" indent="-609600" eaLnBrk="1" hangingPunct="1"/>
            <a:r>
              <a:rPr lang="en-US" sz="1800" smtClean="0"/>
              <a:t>convergence of eyes</a:t>
            </a:r>
          </a:p>
          <a:p>
            <a:pPr marL="1295400" lvl="2" indent="-381000" eaLnBrk="1" hangingPunct="1"/>
            <a:r>
              <a:rPr lang="en-US" sz="1600" b="0" smtClean="0"/>
              <a:t>eyes orient their visual axis towards object</a:t>
            </a:r>
          </a:p>
          <a:p>
            <a:pPr marL="1009650" lvl="1" indent="-609600" eaLnBrk="1" hangingPunct="1"/>
            <a:r>
              <a:rPr lang="en-US" sz="1800" smtClean="0"/>
              <a:t>constriction of pupil</a:t>
            </a:r>
          </a:p>
          <a:p>
            <a:pPr marL="1295400" lvl="2" indent="-381000" eaLnBrk="1" hangingPunct="1"/>
            <a:r>
              <a:rPr lang="en-US" sz="1600" b="0" smtClean="0"/>
              <a:t>blocks peripheral light rays and reduces spherical aberration (blurry edges)</a:t>
            </a:r>
          </a:p>
          <a:p>
            <a:pPr marL="1009650" lvl="1" indent="-609600" eaLnBrk="1" hangingPunct="1"/>
            <a:r>
              <a:rPr lang="en-US" sz="1800" smtClean="0"/>
              <a:t>accommodation of lens </a:t>
            </a:r>
            <a:r>
              <a:rPr lang="en-US" sz="1800" b="0" smtClean="0"/>
              <a:t>– change in the curvature of the lens that enables you to focus on nearby objects</a:t>
            </a:r>
          </a:p>
          <a:p>
            <a:pPr marL="1295400" lvl="2" indent="-381000" eaLnBrk="1" hangingPunct="1"/>
            <a:r>
              <a:rPr lang="en-US" sz="1600" b="0" smtClean="0"/>
              <a:t>ciliary muscle contracts, lens takes convex shape</a:t>
            </a:r>
          </a:p>
          <a:p>
            <a:pPr marL="1295400" lvl="2" indent="-381000" eaLnBrk="1" hangingPunct="1"/>
            <a:r>
              <a:rPr lang="en-US" sz="1600" b="0" smtClean="0"/>
              <a:t>light refracted more strongly and focused onto retina</a:t>
            </a:r>
          </a:p>
          <a:p>
            <a:pPr marL="1295400" lvl="2" indent="-381000" eaLnBrk="1" hangingPunct="1"/>
            <a:r>
              <a:rPr lang="en-US" sz="1600" smtClean="0"/>
              <a:t>near point of vision </a:t>
            </a:r>
            <a:r>
              <a:rPr lang="en-US" sz="1600" b="0" smtClean="0"/>
              <a:t>– closest an object can be and still come into focus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p:spPr>
        <p:txBody>
          <a:bodyPr/>
          <a:lstStyle/>
          <a:p>
            <a:r>
              <a:rPr lang="en-US" smtClean="0">
                <a:latin typeface="Arial" pitchFamily="34" charset="0"/>
              </a:rPr>
              <a:t>16-</a:t>
            </a:r>
            <a:fld id="{760863F7-9009-4212-9C0E-86E8BDAB128E}" type="slidenum">
              <a:rPr lang="en-US" smtClean="0">
                <a:latin typeface="Arial" pitchFamily="34" charset="0"/>
              </a:rPr>
              <a:pPr/>
              <a:t>9</a:t>
            </a:fld>
            <a:endParaRPr lang="en-US" smtClean="0">
              <a:latin typeface="Arial" pitchFamily="34" charset="0"/>
            </a:endParaRPr>
          </a:p>
        </p:txBody>
      </p:sp>
      <p:sp>
        <p:nvSpPr>
          <p:cNvPr id="11267" name="Rectangle 2"/>
          <p:cNvSpPr>
            <a:spLocks noGrp="1" noChangeArrowheads="1"/>
          </p:cNvSpPr>
          <p:nvPr>
            <p:ph type="title"/>
          </p:nvPr>
        </p:nvSpPr>
        <p:spPr/>
        <p:txBody>
          <a:bodyPr/>
          <a:lstStyle/>
          <a:p>
            <a:pPr eaLnBrk="1" hangingPunct="1"/>
            <a:r>
              <a:rPr lang="en-US" smtClean="0"/>
              <a:t>Unencapsulated Nerve Endings</a:t>
            </a:r>
          </a:p>
        </p:txBody>
      </p:sp>
      <p:sp>
        <p:nvSpPr>
          <p:cNvPr id="11268" name="Rectangle 3"/>
          <p:cNvSpPr>
            <a:spLocks noGrp="1" noChangeArrowheads="1"/>
          </p:cNvSpPr>
          <p:nvPr>
            <p:ph type="body" idx="1"/>
          </p:nvPr>
        </p:nvSpPr>
        <p:spPr>
          <a:xfrm>
            <a:off x="681038" y="1447800"/>
            <a:ext cx="4591050" cy="5410200"/>
          </a:xfrm>
        </p:spPr>
        <p:txBody>
          <a:bodyPr/>
          <a:lstStyle/>
          <a:p>
            <a:pPr eaLnBrk="1" hangingPunct="1">
              <a:lnSpc>
                <a:spcPct val="90000"/>
              </a:lnSpc>
            </a:pPr>
            <a:r>
              <a:rPr lang="en-US" sz="2400" b="0" smtClean="0"/>
              <a:t>dendrites not wrapped in connective tissue</a:t>
            </a:r>
          </a:p>
          <a:p>
            <a:pPr eaLnBrk="1" hangingPunct="1">
              <a:lnSpc>
                <a:spcPct val="90000"/>
              </a:lnSpc>
            </a:pPr>
            <a:endParaRPr lang="en-US" sz="1000" b="0" smtClean="0"/>
          </a:p>
          <a:p>
            <a:pPr eaLnBrk="1" hangingPunct="1">
              <a:lnSpc>
                <a:spcPct val="90000"/>
              </a:lnSpc>
            </a:pPr>
            <a:r>
              <a:rPr lang="en-US" sz="2400" smtClean="0"/>
              <a:t>free nerve endings</a:t>
            </a:r>
          </a:p>
          <a:p>
            <a:pPr lvl="1" eaLnBrk="1" hangingPunct="1">
              <a:lnSpc>
                <a:spcPct val="90000"/>
              </a:lnSpc>
            </a:pPr>
            <a:r>
              <a:rPr lang="en-US" sz="2000" b="0" smtClean="0"/>
              <a:t>for pain and temperature</a:t>
            </a:r>
          </a:p>
          <a:p>
            <a:pPr lvl="1" eaLnBrk="1" hangingPunct="1">
              <a:lnSpc>
                <a:spcPct val="90000"/>
              </a:lnSpc>
            </a:pPr>
            <a:r>
              <a:rPr lang="en-US" sz="2000" b="0" smtClean="0"/>
              <a:t>skin and mucous membrane</a:t>
            </a:r>
          </a:p>
          <a:p>
            <a:pPr lvl="1" eaLnBrk="1" hangingPunct="1">
              <a:lnSpc>
                <a:spcPct val="90000"/>
              </a:lnSpc>
            </a:pPr>
            <a:endParaRPr lang="en-US" sz="1000" b="0" smtClean="0"/>
          </a:p>
          <a:p>
            <a:pPr eaLnBrk="1" hangingPunct="1">
              <a:lnSpc>
                <a:spcPct val="90000"/>
              </a:lnSpc>
            </a:pPr>
            <a:r>
              <a:rPr lang="en-US" sz="2400" smtClean="0"/>
              <a:t>tactile discs </a:t>
            </a:r>
          </a:p>
          <a:p>
            <a:pPr lvl="1" eaLnBrk="1" hangingPunct="1">
              <a:lnSpc>
                <a:spcPct val="90000"/>
              </a:lnSpc>
            </a:pPr>
            <a:r>
              <a:rPr lang="en-US" sz="2000" b="0" smtClean="0"/>
              <a:t>for light touch and texture</a:t>
            </a:r>
          </a:p>
          <a:p>
            <a:pPr lvl="1" eaLnBrk="1" hangingPunct="1">
              <a:lnSpc>
                <a:spcPct val="90000"/>
              </a:lnSpc>
            </a:pPr>
            <a:r>
              <a:rPr lang="en-US" sz="2000" b="0" smtClean="0"/>
              <a:t>associated with Merkel cells at    base of epidermis</a:t>
            </a:r>
          </a:p>
          <a:p>
            <a:pPr lvl="1" eaLnBrk="1" hangingPunct="1">
              <a:lnSpc>
                <a:spcPct val="90000"/>
              </a:lnSpc>
            </a:pPr>
            <a:endParaRPr lang="en-US" sz="1000" b="0" smtClean="0"/>
          </a:p>
          <a:p>
            <a:pPr eaLnBrk="1" hangingPunct="1">
              <a:lnSpc>
                <a:spcPct val="90000"/>
              </a:lnSpc>
            </a:pPr>
            <a:r>
              <a:rPr lang="en-US" sz="2400" smtClean="0"/>
              <a:t>hair receptors </a:t>
            </a:r>
          </a:p>
          <a:p>
            <a:pPr lvl="1" eaLnBrk="1" hangingPunct="1">
              <a:lnSpc>
                <a:spcPct val="90000"/>
              </a:lnSpc>
            </a:pPr>
            <a:r>
              <a:rPr lang="en-US" sz="2000" b="0" smtClean="0"/>
              <a:t>wrap around base hair follicle</a:t>
            </a:r>
          </a:p>
          <a:p>
            <a:pPr lvl="1" eaLnBrk="1" hangingPunct="1">
              <a:lnSpc>
                <a:spcPct val="90000"/>
              </a:lnSpc>
            </a:pPr>
            <a:r>
              <a:rPr lang="en-US" sz="2000" b="0" smtClean="0"/>
              <a:t>monitor movement of hair</a:t>
            </a:r>
          </a:p>
        </p:txBody>
      </p:sp>
      <p:sp>
        <p:nvSpPr>
          <p:cNvPr id="11269" name="Text Box 10"/>
          <p:cNvSpPr txBox="1">
            <a:spLocks noChangeArrowheads="1"/>
          </p:cNvSpPr>
          <p:nvPr/>
        </p:nvSpPr>
        <p:spPr bwMode="auto">
          <a:xfrm>
            <a:off x="6834188" y="4979988"/>
            <a:ext cx="1701800" cy="427037"/>
          </a:xfrm>
          <a:prstGeom prst="rect">
            <a:avLst/>
          </a:prstGeom>
          <a:noFill/>
          <a:ln w="9525" algn="ctr">
            <a:noFill/>
            <a:miter lim="800000"/>
            <a:headEnd/>
            <a:tailEnd/>
          </a:ln>
        </p:spPr>
        <p:txBody>
          <a:bodyPr>
            <a:spAutoFit/>
          </a:bodyPr>
          <a:lstStyle/>
          <a:p>
            <a:pPr>
              <a:spcBef>
                <a:spcPct val="50000"/>
              </a:spcBef>
            </a:pPr>
            <a:r>
              <a:rPr lang="en-US" sz="2200"/>
              <a:t>Figure 16.2</a:t>
            </a:r>
          </a:p>
        </p:txBody>
      </p:sp>
      <p:pic>
        <p:nvPicPr>
          <p:cNvPr id="11270" name="Picture 3" descr="sal25693_16_02"/>
          <p:cNvPicPr>
            <a:picLocks noChangeAspect="1" noChangeArrowheads="1"/>
          </p:cNvPicPr>
          <p:nvPr/>
        </p:nvPicPr>
        <p:blipFill>
          <a:blip r:embed="rId2" cstate="print"/>
          <a:srcRect/>
          <a:stretch>
            <a:fillRect/>
          </a:stretch>
        </p:blipFill>
        <p:spPr bwMode="auto">
          <a:xfrm>
            <a:off x="5132388" y="2325688"/>
            <a:ext cx="3455987" cy="2212975"/>
          </a:xfrm>
          <a:prstGeom prst="rect">
            <a:avLst/>
          </a:prstGeom>
          <a:noFill/>
          <a:ln w="9525">
            <a:noFill/>
            <a:miter lim="800000"/>
            <a:headEnd/>
            <a:tailEnd/>
          </a:ln>
        </p:spPr>
      </p:pic>
      <p:sp>
        <p:nvSpPr>
          <p:cNvPr id="11271" name="Rectangle 5"/>
          <p:cNvSpPr>
            <a:spLocks noChangeArrowheads="1"/>
          </p:cNvSpPr>
          <p:nvPr/>
        </p:nvSpPr>
        <p:spPr bwMode="auto">
          <a:xfrm>
            <a:off x="5492750" y="2998788"/>
            <a:ext cx="1362075" cy="92075"/>
          </a:xfrm>
          <a:prstGeom prst="rect">
            <a:avLst/>
          </a:prstGeom>
          <a:noFill/>
          <a:ln w="9525">
            <a:noFill/>
            <a:miter lim="800000"/>
            <a:headEnd/>
            <a:tailEnd/>
          </a:ln>
        </p:spPr>
        <p:txBody>
          <a:bodyPr lIns="0" tIns="0" rIns="0" bIns="0">
            <a:spAutoFit/>
          </a:bodyPr>
          <a:lstStyle/>
          <a:p>
            <a:r>
              <a:rPr lang="en-US" sz="600" b="1">
                <a:solidFill>
                  <a:srgbClr val="000000"/>
                </a:solidFill>
              </a:rPr>
              <a:t>Free nerve endings</a:t>
            </a:r>
            <a:endParaRPr lang="en-US" sz="600" b="1"/>
          </a:p>
        </p:txBody>
      </p:sp>
      <p:sp>
        <p:nvSpPr>
          <p:cNvPr id="11272" name="Rectangle 6"/>
          <p:cNvSpPr>
            <a:spLocks noChangeArrowheads="1"/>
          </p:cNvSpPr>
          <p:nvPr/>
        </p:nvSpPr>
        <p:spPr bwMode="auto">
          <a:xfrm>
            <a:off x="5546725" y="3776663"/>
            <a:ext cx="622300" cy="92075"/>
          </a:xfrm>
          <a:prstGeom prst="rect">
            <a:avLst/>
          </a:prstGeom>
          <a:noFill/>
          <a:ln w="9525">
            <a:noFill/>
            <a:miter lim="800000"/>
            <a:headEnd/>
            <a:tailEnd/>
          </a:ln>
        </p:spPr>
        <p:txBody>
          <a:bodyPr wrap="none" lIns="0" tIns="0" rIns="0" bIns="0">
            <a:spAutoFit/>
          </a:bodyPr>
          <a:lstStyle/>
          <a:p>
            <a:r>
              <a:rPr lang="en-US" sz="600" b="1">
                <a:solidFill>
                  <a:srgbClr val="000000"/>
                </a:solidFill>
              </a:rPr>
              <a:t>Tactile corpuscle</a:t>
            </a:r>
            <a:endParaRPr lang="en-US" sz="600" b="1"/>
          </a:p>
        </p:txBody>
      </p:sp>
      <p:sp>
        <p:nvSpPr>
          <p:cNvPr id="11273" name="Rectangle 7"/>
          <p:cNvSpPr>
            <a:spLocks noChangeArrowheads="1"/>
          </p:cNvSpPr>
          <p:nvPr/>
        </p:nvSpPr>
        <p:spPr bwMode="auto">
          <a:xfrm>
            <a:off x="6756400" y="3776663"/>
            <a:ext cx="322263" cy="92075"/>
          </a:xfrm>
          <a:prstGeom prst="rect">
            <a:avLst/>
          </a:prstGeom>
          <a:noFill/>
          <a:ln w="9525">
            <a:noFill/>
            <a:miter lim="800000"/>
            <a:headEnd/>
            <a:tailEnd/>
          </a:ln>
        </p:spPr>
        <p:txBody>
          <a:bodyPr wrap="none" lIns="0" tIns="0" rIns="0" bIns="0">
            <a:spAutoFit/>
          </a:bodyPr>
          <a:lstStyle/>
          <a:p>
            <a:r>
              <a:rPr lang="en-US" sz="600" b="1">
                <a:solidFill>
                  <a:srgbClr val="000000"/>
                </a:solidFill>
              </a:rPr>
              <a:t>End bulb</a:t>
            </a:r>
            <a:endParaRPr lang="en-US" sz="600" b="1"/>
          </a:p>
        </p:txBody>
      </p:sp>
      <p:sp>
        <p:nvSpPr>
          <p:cNvPr id="11274" name="Rectangle 8"/>
          <p:cNvSpPr>
            <a:spLocks noChangeArrowheads="1"/>
          </p:cNvSpPr>
          <p:nvPr/>
        </p:nvSpPr>
        <p:spPr bwMode="auto">
          <a:xfrm>
            <a:off x="7770813" y="3776663"/>
            <a:ext cx="684212" cy="92075"/>
          </a:xfrm>
          <a:prstGeom prst="rect">
            <a:avLst/>
          </a:prstGeom>
          <a:noFill/>
          <a:ln w="9525">
            <a:noFill/>
            <a:miter lim="800000"/>
            <a:headEnd/>
            <a:tailEnd/>
          </a:ln>
        </p:spPr>
        <p:txBody>
          <a:bodyPr wrap="none" lIns="0" tIns="0" rIns="0" bIns="0">
            <a:spAutoFit/>
          </a:bodyPr>
          <a:lstStyle/>
          <a:p>
            <a:r>
              <a:rPr lang="en-US" sz="600" b="1">
                <a:solidFill>
                  <a:srgbClr val="000000"/>
                </a:solidFill>
              </a:rPr>
              <a:t>Bulbous corpuscle</a:t>
            </a:r>
            <a:endParaRPr lang="en-US" sz="600" b="1"/>
          </a:p>
        </p:txBody>
      </p:sp>
      <p:sp>
        <p:nvSpPr>
          <p:cNvPr id="11275" name="Rectangle 9"/>
          <p:cNvSpPr>
            <a:spLocks noChangeArrowheads="1"/>
          </p:cNvSpPr>
          <p:nvPr/>
        </p:nvSpPr>
        <p:spPr bwMode="auto">
          <a:xfrm>
            <a:off x="7858125" y="4530725"/>
            <a:ext cx="504825" cy="92075"/>
          </a:xfrm>
          <a:prstGeom prst="rect">
            <a:avLst/>
          </a:prstGeom>
          <a:noFill/>
          <a:ln w="9525">
            <a:noFill/>
            <a:miter lim="800000"/>
            <a:headEnd/>
            <a:tailEnd/>
          </a:ln>
        </p:spPr>
        <p:txBody>
          <a:bodyPr wrap="none" lIns="0" tIns="0" rIns="0" bIns="0">
            <a:spAutoFit/>
          </a:bodyPr>
          <a:lstStyle/>
          <a:p>
            <a:r>
              <a:rPr lang="en-US" sz="600" b="1">
                <a:solidFill>
                  <a:srgbClr val="000000"/>
                </a:solidFill>
              </a:rPr>
              <a:t>Tendon organ</a:t>
            </a:r>
            <a:endParaRPr lang="en-US" sz="600" b="1"/>
          </a:p>
        </p:txBody>
      </p:sp>
      <p:sp>
        <p:nvSpPr>
          <p:cNvPr id="11276" name="Rectangle 10"/>
          <p:cNvSpPr>
            <a:spLocks noChangeArrowheads="1"/>
          </p:cNvSpPr>
          <p:nvPr/>
        </p:nvSpPr>
        <p:spPr bwMode="auto">
          <a:xfrm>
            <a:off x="6684963" y="4530725"/>
            <a:ext cx="544512" cy="92075"/>
          </a:xfrm>
          <a:prstGeom prst="rect">
            <a:avLst/>
          </a:prstGeom>
          <a:noFill/>
          <a:ln w="9525">
            <a:noFill/>
            <a:miter lim="800000"/>
            <a:headEnd/>
            <a:tailEnd/>
          </a:ln>
        </p:spPr>
        <p:txBody>
          <a:bodyPr wrap="none" lIns="0" tIns="0" rIns="0" bIns="0">
            <a:spAutoFit/>
          </a:bodyPr>
          <a:lstStyle/>
          <a:p>
            <a:r>
              <a:rPr lang="en-US" sz="600" b="1">
                <a:solidFill>
                  <a:srgbClr val="000000"/>
                </a:solidFill>
              </a:rPr>
              <a:t>Muscle spindle</a:t>
            </a:r>
            <a:endParaRPr lang="en-US" sz="600" b="1"/>
          </a:p>
        </p:txBody>
      </p:sp>
      <p:sp>
        <p:nvSpPr>
          <p:cNvPr id="11277" name="Rectangle 11"/>
          <p:cNvSpPr>
            <a:spLocks noChangeArrowheads="1"/>
          </p:cNvSpPr>
          <p:nvPr/>
        </p:nvSpPr>
        <p:spPr bwMode="auto">
          <a:xfrm>
            <a:off x="5497513" y="4530725"/>
            <a:ext cx="695325" cy="92075"/>
          </a:xfrm>
          <a:prstGeom prst="rect">
            <a:avLst/>
          </a:prstGeom>
          <a:noFill/>
          <a:ln w="9525">
            <a:noFill/>
            <a:miter lim="800000"/>
            <a:headEnd/>
            <a:tailEnd/>
          </a:ln>
        </p:spPr>
        <p:txBody>
          <a:bodyPr wrap="none" lIns="0" tIns="0" rIns="0" bIns="0">
            <a:spAutoFit/>
          </a:bodyPr>
          <a:lstStyle/>
          <a:p>
            <a:r>
              <a:rPr lang="en-US" sz="600" b="1">
                <a:solidFill>
                  <a:srgbClr val="000000"/>
                </a:solidFill>
              </a:rPr>
              <a:t>Lamellar corpuscle</a:t>
            </a:r>
            <a:endParaRPr lang="en-US" sz="600" b="1"/>
          </a:p>
        </p:txBody>
      </p:sp>
      <p:sp>
        <p:nvSpPr>
          <p:cNvPr id="11278" name="Rectangle 12"/>
          <p:cNvSpPr>
            <a:spLocks noChangeArrowheads="1"/>
          </p:cNvSpPr>
          <p:nvPr/>
        </p:nvSpPr>
        <p:spPr bwMode="auto">
          <a:xfrm>
            <a:off x="6756400" y="2998788"/>
            <a:ext cx="414338" cy="92075"/>
          </a:xfrm>
          <a:prstGeom prst="rect">
            <a:avLst/>
          </a:prstGeom>
          <a:noFill/>
          <a:ln w="9525">
            <a:noFill/>
            <a:miter lim="800000"/>
            <a:headEnd/>
            <a:tailEnd/>
          </a:ln>
        </p:spPr>
        <p:txBody>
          <a:bodyPr wrap="none" lIns="0" tIns="0" rIns="0" bIns="0">
            <a:spAutoFit/>
          </a:bodyPr>
          <a:lstStyle/>
          <a:p>
            <a:r>
              <a:rPr lang="en-US" sz="600" b="1">
                <a:solidFill>
                  <a:srgbClr val="000000"/>
                </a:solidFill>
              </a:rPr>
              <a:t>Tactile disc</a:t>
            </a:r>
            <a:endParaRPr lang="en-US" sz="600" b="1"/>
          </a:p>
        </p:txBody>
      </p:sp>
      <p:sp>
        <p:nvSpPr>
          <p:cNvPr id="11279" name="Freeform 13"/>
          <p:cNvSpPr>
            <a:spLocks/>
          </p:cNvSpPr>
          <p:nvPr/>
        </p:nvSpPr>
        <p:spPr bwMode="auto">
          <a:xfrm>
            <a:off x="7108825" y="2801938"/>
            <a:ext cx="28575" cy="38100"/>
          </a:xfrm>
          <a:custGeom>
            <a:avLst/>
            <a:gdLst>
              <a:gd name="T0" fmla="*/ 2147483647 w 45"/>
              <a:gd name="T1" fmla="*/ 2147483647 h 58"/>
              <a:gd name="T2" fmla="*/ 2147483647 w 45"/>
              <a:gd name="T3" fmla="*/ 2147483647 h 58"/>
              <a:gd name="T4" fmla="*/ 2147483647 w 45"/>
              <a:gd name="T5" fmla="*/ 2147483647 h 58"/>
              <a:gd name="T6" fmla="*/ 2147483647 w 45"/>
              <a:gd name="T7" fmla="*/ 2147483647 h 58"/>
              <a:gd name="T8" fmla="*/ 2147483647 w 45"/>
              <a:gd name="T9" fmla="*/ 0 h 58"/>
              <a:gd name="T10" fmla="*/ 2147483647 w 45"/>
              <a:gd name="T11" fmla="*/ 0 h 58"/>
              <a:gd name="T12" fmla="*/ 2147483647 w 45"/>
              <a:gd name="T13" fmla="*/ 2147483647 h 58"/>
              <a:gd name="T14" fmla="*/ 2147483647 w 45"/>
              <a:gd name="T15" fmla="*/ 0 h 58"/>
              <a:gd name="T16" fmla="*/ 0 w 45"/>
              <a:gd name="T17" fmla="*/ 0 h 58"/>
              <a:gd name="T18" fmla="*/ 0 w 45"/>
              <a:gd name="T19" fmla="*/ 2147483647 h 58"/>
              <a:gd name="T20" fmla="*/ 2147483647 w 45"/>
              <a:gd name="T21" fmla="*/ 2147483647 h 58"/>
              <a:gd name="T22" fmla="*/ 2147483647 w 45"/>
              <a:gd name="T23" fmla="*/ 2147483647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58"/>
              <a:gd name="T38" fmla="*/ 45 w 45"/>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58">
                <a:moveTo>
                  <a:pt x="11" y="58"/>
                </a:moveTo>
                <a:lnTo>
                  <a:pt x="11" y="20"/>
                </a:lnTo>
                <a:lnTo>
                  <a:pt x="35" y="58"/>
                </a:lnTo>
                <a:lnTo>
                  <a:pt x="45" y="58"/>
                </a:lnTo>
                <a:lnTo>
                  <a:pt x="45" y="0"/>
                </a:lnTo>
                <a:lnTo>
                  <a:pt x="35" y="0"/>
                </a:lnTo>
                <a:lnTo>
                  <a:pt x="35" y="38"/>
                </a:lnTo>
                <a:lnTo>
                  <a:pt x="11" y="0"/>
                </a:lnTo>
                <a:lnTo>
                  <a:pt x="0" y="0"/>
                </a:lnTo>
                <a:lnTo>
                  <a:pt x="0" y="58"/>
                </a:lnTo>
                <a:lnTo>
                  <a:pt x="11" y="58"/>
                </a:lnTo>
                <a:close/>
              </a:path>
            </a:pathLst>
          </a:custGeom>
          <a:solidFill>
            <a:srgbClr val="FFFFFF"/>
          </a:solidFill>
          <a:ln w="14288">
            <a:solidFill>
              <a:srgbClr val="FFFFFF"/>
            </a:solidFill>
            <a:round/>
            <a:headEnd/>
            <a:tailEnd/>
          </a:ln>
        </p:spPr>
        <p:txBody>
          <a:bodyPr/>
          <a:lstStyle/>
          <a:p>
            <a:endParaRPr lang="en-US" sz="600"/>
          </a:p>
        </p:txBody>
      </p:sp>
      <p:sp>
        <p:nvSpPr>
          <p:cNvPr id="11280" name="Freeform 14"/>
          <p:cNvSpPr>
            <a:spLocks noEditPoints="1"/>
          </p:cNvSpPr>
          <p:nvPr/>
        </p:nvSpPr>
        <p:spPr bwMode="auto">
          <a:xfrm>
            <a:off x="7143750" y="2811463"/>
            <a:ext cx="25400" cy="28575"/>
          </a:xfrm>
          <a:custGeom>
            <a:avLst/>
            <a:gdLst>
              <a:gd name="T0" fmla="*/ 2147483647 w 38"/>
              <a:gd name="T1" fmla="*/ 2147483647 h 43"/>
              <a:gd name="T2" fmla="*/ 2147483647 w 38"/>
              <a:gd name="T3" fmla="*/ 2147483647 h 43"/>
              <a:gd name="T4" fmla="*/ 2147483647 w 38"/>
              <a:gd name="T5" fmla="*/ 2147483647 h 43"/>
              <a:gd name="T6" fmla="*/ 2147483647 w 38"/>
              <a:gd name="T7" fmla="*/ 2147483647 h 43"/>
              <a:gd name="T8" fmla="*/ 2147483647 w 38"/>
              <a:gd name="T9" fmla="*/ 2147483647 h 43"/>
              <a:gd name="T10" fmla="*/ 2147483647 w 38"/>
              <a:gd name="T11" fmla="*/ 2147483647 h 43"/>
              <a:gd name="T12" fmla="*/ 2147483647 w 38"/>
              <a:gd name="T13" fmla="*/ 2147483647 h 43"/>
              <a:gd name="T14" fmla="*/ 2147483647 w 38"/>
              <a:gd name="T15" fmla="*/ 2147483647 h 43"/>
              <a:gd name="T16" fmla="*/ 2147483647 w 38"/>
              <a:gd name="T17" fmla="*/ 2147483647 h 43"/>
              <a:gd name="T18" fmla="*/ 2147483647 w 38"/>
              <a:gd name="T19" fmla="*/ 2147483647 h 43"/>
              <a:gd name="T20" fmla="*/ 2147483647 w 38"/>
              <a:gd name="T21" fmla="*/ 2147483647 h 43"/>
              <a:gd name="T22" fmla="*/ 2147483647 w 38"/>
              <a:gd name="T23" fmla="*/ 2147483647 h 43"/>
              <a:gd name="T24" fmla="*/ 2147483647 w 38"/>
              <a:gd name="T25" fmla="*/ 2147483647 h 43"/>
              <a:gd name="T26" fmla="*/ 2147483647 w 38"/>
              <a:gd name="T27" fmla="*/ 2147483647 h 43"/>
              <a:gd name="T28" fmla="*/ 2147483647 w 38"/>
              <a:gd name="T29" fmla="*/ 2147483647 h 43"/>
              <a:gd name="T30" fmla="*/ 2147483647 w 38"/>
              <a:gd name="T31" fmla="*/ 0 h 43"/>
              <a:gd name="T32" fmla="*/ 2147483647 w 38"/>
              <a:gd name="T33" fmla="*/ 0 h 43"/>
              <a:gd name="T34" fmla="*/ 2147483647 w 38"/>
              <a:gd name="T35" fmla="*/ 2147483647 h 43"/>
              <a:gd name="T36" fmla="*/ 2147483647 w 38"/>
              <a:gd name="T37" fmla="*/ 2147483647 h 43"/>
              <a:gd name="T38" fmla="*/ 2147483647 w 38"/>
              <a:gd name="T39" fmla="*/ 2147483647 h 43"/>
              <a:gd name="T40" fmla="*/ 2147483647 w 38"/>
              <a:gd name="T41" fmla="*/ 2147483647 h 43"/>
              <a:gd name="T42" fmla="*/ 0 w 38"/>
              <a:gd name="T43" fmla="*/ 2147483647 h 43"/>
              <a:gd name="T44" fmla="*/ 0 w 38"/>
              <a:gd name="T45" fmla="*/ 2147483647 h 43"/>
              <a:gd name="T46" fmla="*/ 0 w 38"/>
              <a:gd name="T47" fmla="*/ 2147483647 h 43"/>
              <a:gd name="T48" fmla="*/ 2147483647 w 38"/>
              <a:gd name="T49" fmla="*/ 2147483647 h 43"/>
              <a:gd name="T50" fmla="*/ 2147483647 w 38"/>
              <a:gd name="T51" fmla="*/ 2147483647 h 43"/>
              <a:gd name="T52" fmla="*/ 2147483647 w 38"/>
              <a:gd name="T53" fmla="*/ 2147483647 h 43"/>
              <a:gd name="T54" fmla="*/ 2147483647 w 38"/>
              <a:gd name="T55" fmla="*/ 2147483647 h 43"/>
              <a:gd name="T56" fmla="*/ 2147483647 w 38"/>
              <a:gd name="T57" fmla="*/ 2147483647 h 43"/>
              <a:gd name="T58" fmla="*/ 2147483647 w 38"/>
              <a:gd name="T59" fmla="*/ 2147483647 h 43"/>
              <a:gd name="T60" fmla="*/ 2147483647 w 38"/>
              <a:gd name="T61" fmla="*/ 2147483647 h 43"/>
              <a:gd name="T62" fmla="*/ 2147483647 w 38"/>
              <a:gd name="T63" fmla="*/ 2147483647 h 43"/>
              <a:gd name="T64" fmla="*/ 2147483647 w 38"/>
              <a:gd name="T65" fmla="*/ 2147483647 h 43"/>
              <a:gd name="T66" fmla="*/ 2147483647 w 38"/>
              <a:gd name="T67" fmla="*/ 2147483647 h 43"/>
              <a:gd name="T68" fmla="*/ 2147483647 w 38"/>
              <a:gd name="T69" fmla="*/ 2147483647 h 43"/>
              <a:gd name="T70" fmla="*/ 2147483647 w 38"/>
              <a:gd name="T71" fmla="*/ 2147483647 h 43"/>
              <a:gd name="T72" fmla="*/ 2147483647 w 38"/>
              <a:gd name="T73" fmla="*/ 2147483647 h 43"/>
              <a:gd name="T74" fmla="*/ 2147483647 w 38"/>
              <a:gd name="T75" fmla="*/ 2147483647 h 43"/>
              <a:gd name="T76" fmla="*/ 2147483647 w 38"/>
              <a:gd name="T77" fmla="*/ 2147483647 h 43"/>
              <a:gd name="T78" fmla="*/ 2147483647 w 38"/>
              <a:gd name="T79" fmla="*/ 2147483647 h 43"/>
              <a:gd name="T80" fmla="*/ 2147483647 w 38"/>
              <a:gd name="T81" fmla="*/ 2147483647 h 43"/>
              <a:gd name="T82" fmla="*/ 2147483647 w 38"/>
              <a:gd name="T83" fmla="*/ 2147483647 h 43"/>
              <a:gd name="T84" fmla="*/ 2147483647 w 38"/>
              <a:gd name="T85" fmla="*/ 2147483647 h 43"/>
              <a:gd name="T86" fmla="*/ 2147483647 w 38"/>
              <a:gd name="T87" fmla="*/ 2147483647 h 43"/>
              <a:gd name="T88" fmla="*/ 2147483647 w 38"/>
              <a:gd name="T89" fmla="*/ 2147483647 h 43"/>
              <a:gd name="T90" fmla="*/ 2147483647 w 38"/>
              <a:gd name="T91" fmla="*/ 2147483647 h 43"/>
              <a:gd name="T92" fmla="*/ 2147483647 w 38"/>
              <a:gd name="T93" fmla="*/ 2147483647 h 43"/>
              <a:gd name="T94" fmla="*/ 2147483647 w 38"/>
              <a:gd name="T95" fmla="*/ 2147483647 h 43"/>
              <a:gd name="T96" fmla="*/ 2147483647 w 38"/>
              <a:gd name="T97" fmla="*/ 2147483647 h 43"/>
              <a:gd name="T98" fmla="*/ 2147483647 w 38"/>
              <a:gd name="T99" fmla="*/ 2147483647 h 43"/>
              <a:gd name="T100" fmla="*/ 2147483647 w 38"/>
              <a:gd name="T101" fmla="*/ 2147483647 h 43"/>
              <a:gd name="T102" fmla="*/ 2147483647 w 38"/>
              <a:gd name="T103" fmla="*/ 2147483647 h 43"/>
              <a:gd name="T104" fmla="*/ 2147483647 w 38"/>
              <a:gd name="T105" fmla="*/ 2147483647 h 43"/>
              <a:gd name="T106" fmla="*/ 2147483647 w 38"/>
              <a:gd name="T107" fmla="*/ 2147483647 h 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43"/>
              <a:gd name="T164" fmla="*/ 38 w 38"/>
              <a:gd name="T165" fmla="*/ 43 h 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43">
                <a:moveTo>
                  <a:pt x="24" y="34"/>
                </a:moveTo>
                <a:lnTo>
                  <a:pt x="24" y="34"/>
                </a:lnTo>
                <a:lnTo>
                  <a:pt x="20" y="36"/>
                </a:lnTo>
                <a:lnTo>
                  <a:pt x="17" y="34"/>
                </a:lnTo>
                <a:lnTo>
                  <a:pt x="15" y="32"/>
                </a:lnTo>
                <a:lnTo>
                  <a:pt x="11" y="31"/>
                </a:lnTo>
                <a:lnTo>
                  <a:pt x="11" y="25"/>
                </a:lnTo>
                <a:lnTo>
                  <a:pt x="38" y="25"/>
                </a:lnTo>
                <a:lnTo>
                  <a:pt x="38" y="14"/>
                </a:lnTo>
                <a:lnTo>
                  <a:pt x="33" y="7"/>
                </a:lnTo>
                <a:lnTo>
                  <a:pt x="27" y="2"/>
                </a:lnTo>
                <a:lnTo>
                  <a:pt x="18" y="0"/>
                </a:lnTo>
                <a:lnTo>
                  <a:pt x="11" y="2"/>
                </a:lnTo>
                <a:lnTo>
                  <a:pt x="6" y="7"/>
                </a:lnTo>
                <a:lnTo>
                  <a:pt x="2" y="14"/>
                </a:lnTo>
                <a:lnTo>
                  <a:pt x="0" y="23"/>
                </a:lnTo>
                <a:lnTo>
                  <a:pt x="0" y="31"/>
                </a:lnTo>
                <a:lnTo>
                  <a:pt x="4" y="36"/>
                </a:lnTo>
                <a:lnTo>
                  <a:pt x="8" y="40"/>
                </a:lnTo>
                <a:lnTo>
                  <a:pt x="11" y="41"/>
                </a:lnTo>
                <a:lnTo>
                  <a:pt x="20" y="43"/>
                </a:lnTo>
                <a:lnTo>
                  <a:pt x="26" y="43"/>
                </a:lnTo>
                <a:lnTo>
                  <a:pt x="31" y="41"/>
                </a:lnTo>
                <a:lnTo>
                  <a:pt x="35" y="36"/>
                </a:lnTo>
                <a:lnTo>
                  <a:pt x="38" y="32"/>
                </a:lnTo>
                <a:lnTo>
                  <a:pt x="27" y="31"/>
                </a:lnTo>
                <a:lnTo>
                  <a:pt x="24" y="34"/>
                </a:lnTo>
                <a:close/>
                <a:moveTo>
                  <a:pt x="11" y="18"/>
                </a:moveTo>
                <a:lnTo>
                  <a:pt x="11" y="18"/>
                </a:lnTo>
                <a:lnTo>
                  <a:pt x="11" y="14"/>
                </a:lnTo>
                <a:lnTo>
                  <a:pt x="13" y="13"/>
                </a:lnTo>
                <a:lnTo>
                  <a:pt x="17" y="9"/>
                </a:lnTo>
                <a:lnTo>
                  <a:pt x="20" y="9"/>
                </a:lnTo>
                <a:lnTo>
                  <a:pt x="22" y="9"/>
                </a:lnTo>
                <a:lnTo>
                  <a:pt x="26" y="11"/>
                </a:lnTo>
                <a:lnTo>
                  <a:pt x="27" y="14"/>
                </a:lnTo>
                <a:lnTo>
                  <a:pt x="27" y="18"/>
                </a:lnTo>
                <a:lnTo>
                  <a:pt x="11" y="18"/>
                </a:lnTo>
                <a:close/>
              </a:path>
            </a:pathLst>
          </a:custGeom>
          <a:solidFill>
            <a:srgbClr val="FFFFFF"/>
          </a:solidFill>
          <a:ln w="14288">
            <a:solidFill>
              <a:srgbClr val="FFFFFF"/>
            </a:solidFill>
            <a:round/>
            <a:headEnd/>
            <a:tailEnd/>
          </a:ln>
        </p:spPr>
        <p:txBody>
          <a:bodyPr/>
          <a:lstStyle/>
          <a:p>
            <a:endParaRPr lang="en-US" sz="600"/>
          </a:p>
        </p:txBody>
      </p:sp>
      <p:sp>
        <p:nvSpPr>
          <p:cNvPr id="11281" name="Freeform 15"/>
          <p:cNvSpPr>
            <a:spLocks/>
          </p:cNvSpPr>
          <p:nvPr/>
        </p:nvSpPr>
        <p:spPr bwMode="auto">
          <a:xfrm>
            <a:off x="7173913" y="2811463"/>
            <a:ext cx="17462" cy="28575"/>
          </a:xfrm>
          <a:custGeom>
            <a:avLst/>
            <a:gdLst>
              <a:gd name="T0" fmla="*/ 2147483647 w 27"/>
              <a:gd name="T1" fmla="*/ 2147483647 h 43"/>
              <a:gd name="T2" fmla="*/ 2147483647 w 27"/>
              <a:gd name="T3" fmla="*/ 2147483647 h 43"/>
              <a:gd name="T4" fmla="*/ 2147483647 w 27"/>
              <a:gd name="T5" fmla="*/ 2147483647 h 43"/>
              <a:gd name="T6" fmla="*/ 2147483647 w 27"/>
              <a:gd name="T7" fmla="*/ 2147483647 h 43"/>
              <a:gd name="T8" fmla="*/ 2147483647 w 27"/>
              <a:gd name="T9" fmla="*/ 2147483647 h 43"/>
              <a:gd name="T10" fmla="*/ 2147483647 w 27"/>
              <a:gd name="T11" fmla="*/ 2147483647 h 43"/>
              <a:gd name="T12" fmla="*/ 2147483647 w 27"/>
              <a:gd name="T13" fmla="*/ 2147483647 h 43"/>
              <a:gd name="T14" fmla="*/ 2147483647 w 27"/>
              <a:gd name="T15" fmla="*/ 2147483647 h 43"/>
              <a:gd name="T16" fmla="*/ 2147483647 w 27"/>
              <a:gd name="T17" fmla="*/ 2147483647 h 43"/>
              <a:gd name="T18" fmla="*/ 2147483647 w 27"/>
              <a:gd name="T19" fmla="*/ 2147483647 h 43"/>
              <a:gd name="T20" fmla="*/ 2147483647 w 27"/>
              <a:gd name="T21" fmla="*/ 2147483647 h 43"/>
              <a:gd name="T22" fmla="*/ 2147483647 w 27"/>
              <a:gd name="T23" fmla="*/ 0 h 43"/>
              <a:gd name="T24" fmla="*/ 2147483647 w 27"/>
              <a:gd name="T25" fmla="*/ 0 h 43"/>
              <a:gd name="T26" fmla="*/ 2147483647 w 27"/>
              <a:gd name="T27" fmla="*/ 2147483647 h 43"/>
              <a:gd name="T28" fmla="*/ 2147483647 w 27"/>
              <a:gd name="T29" fmla="*/ 2147483647 h 43"/>
              <a:gd name="T30" fmla="*/ 2147483647 w 27"/>
              <a:gd name="T31" fmla="*/ 2147483647 h 43"/>
              <a:gd name="T32" fmla="*/ 2147483647 w 27"/>
              <a:gd name="T33" fmla="*/ 2147483647 h 43"/>
              <a:gd name="T34" fmla="*/ 0 w 27"/>
              <a:gd name="T35" fmla="*/ 2147483647 h 43"/>
              <a:gd name="T36" fmla="*/ 0 w 27"/>
              <a:gd name="T37" fmla="*/ 2147483647 h 43"/>
              <a:gd name="T38" fmla="*/ 2147483647 w 27"/>
              <a:gd name="T39" fmla="*/ 2147483647 h 43"/>
              <a:gd name="T40" fmla="*/ 2147483647 w 27"/>
              <a:gd name="T41" fmla="*/ 2147483647 h 43"/>
              <a:gd name="T42" fmla="*/ 2147483647 w 27"/>
              <a:gd name="T43" fmla="*/ 2147483647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
              <a:gd name="T67" fmla="*/ 0 h 43"/>
              <a:gd name="T68" fmla="*/ 27 w 27"/>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 h="43">
                <a:moveTo>
                  <a:pt x="11" y="31"/>
                </a:moveTo>
                <a:lnTo>
                  <a:pt x="11" y="31"/>
                </a:lnTo>
                <a:lnTo>
                  <a:pt x="11" y="16"/>
                </a:lnTo>
                <a:lnTo>
                  <a:pt x="15" y="13"/>
                </a:lnTo>
                <a:lnTo>
                  <a:pt x="18" y="11"/>
                </a:lnTo>
                <a:lnTo>
                  <a:pt x="24" y="13"/>
                </a:lnTo>
                <a:lnTo>
                  <a:pt x="27" y="4"/>
                </a:lnTo>
                <a:lnTo>
                  <a:pt x="20" y="0"/>
                </a:lnTo>
                <a:lnTo>
                  <a:pt x="15" y="2"/>
                </a:lnTo>
                <a:lnTo>
                  <a:pt x="9" y="7"/>
                </a:lnTo>
                <a:lnTo>
                  <a:pt x="9" y="2"/>
                </a:lnTo>
                <a:lnTo>
                  <a:pt x="0" y="2"/>
                </a:lnTo>
                <a:lnTo>
                  <a:pt x="0" y="43"/>
                </a:lnTo>
                <a:lnTo>
                  <a:pt x="11" y="43"/>
                </a:lnTo>
                <a:lnTo>
                  <a:pt x="11" y="31"/>
                </a:lnTo>
                <a:close/>
              </a:path>
            </a:pathLst>
          </a:custGeom>
          <a:solidFill>
            <a:srgbClr val="FFFFFF"/>
          </a:solidFill>
          <a:ln w="14288">
            <a:solidFill>
              <a:srgbClr val="FFFFFF"/>
            </a:solidFill>
            <a:round/>
            <a:headEnd/>
            <a:tailEnd/>
          </a:ln>
        </p:spPr>
        <p:txBody>
          <a:bodyPr/>
          <a:lstStyle/>
          <a:p>
            <a:endParaRPr lang="en-US" sz="600"/>
          </a:p>
        </p:txBody>
      </p:sp>
      <p:sp>
        <p:nvSpPr>
          <p:cNvPr id="11282" name="Freeform 16"/>
          <p:cNvSpPr>
            <a:spLocks/>
          </p:cNvSpPr>
          <p:nvPr/>
        </p:nvSpPr>
        <p:spPr bwMode="auto">
          <a:xfrm>
            <a:off x="7191375" y="2813050"/>
            <a:ext cx="28575" cy="26988"/>
          </a:xfrm>
          <a:custGeom>
            <a:avLst/>
            <a:gdLst>
              <a:gd name="T0" fmla="*/ 2147483647 w 44"/>
              <a:gd name="T1" fmla="*/ 2147483647 h 41"/>
              <a:gd name="T2" fmla="*/ 2147483647 w 44"/>
              <a:gd name="T3" fmla="*/ 0 h 41"/>
              <a:gd name="T4" fmla="*/ 2147483647 w 44"/>
              <a:gd name="T5" fmla="*/ 0 h 41"/>
              <a:gd name="T6" fmla="*/ 2147483647 w 44"/>
              <a:gd name="T7" fmla="*/ 2147483647 h 41"/>
              <a:gd name="T8" fmla="*/ 2147483647 w 44"/>
              <a:gd name="T9" fmla="*/ 2147483647 h 41"/>
              <a:gd name="T10" fmla="*/ 2147483647 w 44"/>
              <a:gd name="T11" fmla="*/ 2147483647 h 41"/>
              <a:gd name="T12" fmla="*/ 2147483647 w 44"/>
              <a:gd name="T13" fmla="*/ 2147483647 h 41"/>
              <a:gd name="T14" fmla="*/ 2147483647 w 44"/>
              <a:gd name="T15" fmla="*/ 2147483647 h 41"/>
              <a:gd name="T16" fmla="*/ 2147483647 w 44"/>
              <a:gd name="T17" fmla="*/ 2147483647 h 41"/>
              <a:gd name="T18" fmla="*/ 2147483647 w 44"/>
              <a:gd name="T19" fmla="*/ 0 h 41"/>
              <a:gd name="T20" fmla="*/ 0 w 44"/>
              <a:gd name="T21" fmla="*/ 0 h 41"/>
              <a:gd name="T22" fmla="*/ 2147483647 w 44"/>
              <a:gd name="T23" fmla="*/ 2147483647 h 41"/>
              <a:gd name="T24" fmla="*/ 2147483647 w 44"/>
              <a:gd name="T25" fmla="*/ 2147483647 h 41"/>
              <a:gd name="T26" fmla="*/ 2147483647 w 44"/>
              <a:gd name="T27" fmla="*/ 2147483647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41"/>
              <a:gd name="T44" fmla="*/ 44 w 44"/>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41">
                <a:moveTo>
                  <a:pt x="28" y="41"/>
                </a:moveTo>
                <a:lnTo>
                  <a:pt x="44" y="0"/>
                </a:lnTo>
                <a:lnTo>
                  <a:pt x="33" y="0"/>
                </a:lnTo>
                <a:lnTo>
                  <a:pt x="24" y="21"/>
                </a:lnTo>
                <a:lnTo>
                  <a:pt x="24" y="25"/>
                </a:lnTo>
                <a:lnTo>
                  <a:pt x="22" y="29"/>
                </a:lnTo>
                <a:lnTo>
                  <a:pt x="20" y="21"/>
                </a:lnTo>
                <a:lnTo>
                  <a:pt x="13" y="0"/>
                </a:lnTo>
                <a:lnTo>
                  <a:pt x="0" y="0"/>
                </a:lnTo>
                <a:lnTo>
                  <a:pt x="18" y="41"/>
                </a:lnTo>
                <a:lnTo>
                  <a:pt x="28" y="41"/>
                </a:lnTo>
                <a:close/>
              </a:path>
            </a:pathLst>
          </a:custGeom>
          <a:solidFill>
            <a:srgbClr val="FFFFFF"/>
          </a:solidFill>
          <a:ln w="14288">
            <a:solidFill>
              <a:srgbClr val="FFFFFF"/>
            </a:solidFill>
            <a:round/>
            <a:headEnd/>
            <a:tailEnd/>
          </a:ln>
        </p:spPr>
        <p:txBody>
          <a:bodyPr/>
          <a:lstStyle/>
          <a:p>
            <a:endParaRPr lang="en-US" sz="600"/>
          </a:p>
        </p:txBody>
      </p:sp>
      <p:sp>
        <p:nvSpPr>
          <p:cNvPr id="11283" name="Freeform 17"/>
          <p:cNvSpPr>
            <a:spLocks noEditPoints="1"/>
          </p:cNvSpPr>
          <p:nvPr/>
        </p:nvSpPr>
        <p:spPr bwMode="auto">
          <a:xfrm>
            <a:off x="7221538" y="2811463"/>
            <a:ext cx="25400" cy="28575"/>
          </a:xfrm>
          <a:custGeom>
            <a:avLst/>
            <a:gdLst>
              <a:gd name="T0" fmla="*/ 2147483647 w 38"/>
              <a:gd name="T1" fmla="*/ 2147483647 h 43"/>
              <a:gd name="T2" fmla="*/ 2147483647 w 38"/>
              <a:gd name="T3" fmla="*/ 2147483647 h 43"/>
              <a:gd name="T4" fmla="*/ 2147483647 w 38"/>
              <a:gd name="T5" fmla="*/ 2147483647 h 43"/>
              <a:gd name="T6" fmla="*/ 2147483647 w 38"/>
              <a:gd name="T7" fmla="*/ 2147483647 h 43"/>
              <a:gd name="T8" fmla="*/ 2147483647 w 38"/>
              <a:gd name="T9" fmla="*/ 2147483647 h 43"/>
              <a:gd name="T10" fmla="*/ 2147483647 w 38"/>
              <a:gd name="T11" fmla="*/ 2147483647 h 43"/>
              <a:gd name="T12" fmla="*/ 2147483647 w 38"/>
              <a:gd name="T13" fmla="*/ 2147483647 h 43"/>
              <a:gd name="T14" fmla="*/ 2147483647 w 38"/>
              <a:gd name="T15" fmla="*/ 2147483647 h 43"/>
              <a:gd name="T16" fmla="*/ 2147483647 w 38"/>
              <a:gd name="T17" fmla="*/ 2147483647 h 43"/>
              <a:gd name="T18" fmla="*/ 2147483647 w 38"/>
              <a:gd name="T19" fmla="*/ 2147483647 h 43"/>
              <a:gd name="T20" fmla="*/ 2147483647 w 38"/>
              <a:gd name="T21" fmla="*/ 2147483647 h 43"/>
              <a:gd name="T22" fmla="*/ 2147483647 w 38"/>
              <a:gd name="T23" fmla="*/ 2147483647 h 43"/>
              <a:gd name="T24" fmla="*/ 2147483647 w 38"/>
              <a:gd name="T25" fmla="*/ 2147483647 h 43"/>
              <a:gd name="T26" fmla="*/ 2147483647 w 38"/>
              <a:gd name="T27" fmla="*/ 2147483647 h 43"/>
              <a:gd name="T28" fmla="*/ 2147483647 w 38"/>
              <a:gd name="T29" fmla="*/ 2147483647 h 43"/>
              <a:gd name="T30" fmla="*/ 2147483647 w 38"/>
              <a:gd name="T31" fmla="*/ 0 h 43"/>
              <a:gd name="T32" fmla="*/ 2147483647 w 38"/>
              <a:gd name="T33" fmla="*/ 0 h 43"/>
              <a:gd name="T34" fmla="*/ 2147483647 w 38"/>
              <a:gd name="T35" fmla="*/ 2147483647 h 43"/>
              <a:gd name="T36" fmla="*/ 2147483647 w 38"/>
              <a:gd name="T37" fmla="*/ 2147483647 h 43"/>
              <a:gd name="T38" fmla="*/ 2147483647 w 38"/>
              <a:gd name="T39" fmla="*/ 2147483647 h 43"/>
              <a:gd name="T40" fmla="*/ 2147483647 w 38"/>
              <a:gd name="T41" fmla="*/ 2147483647 h 43"/>
              <a:gd name="T42" fmla="*/ 0 w 38"/>
              <a:gd name="T43" fmla="*/ 2147483647 h 43"/>
              <a:gd name="T44" fmla="*/ 0 w 38"/>
              <a:gd name="T45" fmla="*/ 2147483647 h 43"/>
              <a:gd name="T46" fmla="*/ 2147483647 w 38"/>
              <a:gd name="T47" fmla="*/ 2147483647 h 43"/>
              <a:gd name="T48" fmla="*/ 2147483647 w 38"/>
              <a:gd name="T49" fmla="*/ 2147483647 h 43"/>
              <a:gd name="T50" fmla="*/ 2147483647 w 38"/>
              <a:gd name="T51" fmla="*/ 2147483647 h 43"/>
              <a:gd name="T52" fmla="*/ 2147483647 w 38"/>
              <a:gd name="T53" fmla="*/ 2147483647 h 43"/>
              <a:gd name="T54" fmla="*/ 2147483647 w 38"/>
              <a:gd name="T55" fmla="*/ 2147483647 h 43"/>
              <a:gd name="T56" fmla="*/ 2147483647 w 38"/>
              <a:gd name="T57" fmla="*/ 2147483647 h 43"/>
              <a:gd name="T58" fmla="*/ 2147483647 w 38"/>
              <a:gd name="T59" fmla="*/ 2147483647 h 43"/>
              <a:gd name="T60" fmla="*/ 2147483647 w 38"/>
              <a:gd name="T61" fmla="*/ 2147483647 h 43"/>
              <a:gd name="T62" fmla="*/ 2147483647 w 38"/>
              <a:gd name="T63" fmla="*/ 2147483647 h 43"/>
              <a:gd name="T64" fmla="*/ 2147483647 w 38"/>
              <a:gd name="T65" fmla="*/ 2147483647 h 43"/>
              <a:gd name="T66" fmla="*/ 2147483647 w 38"/>
              <a:gd name="T67" fmla="*/ 2147483647 h 43"/>
              <a:gd name="T68" fmla="*/ 2147483647 w 38"/>
              <a:gd name="T69" fmla="*/ 2147483647 h 43"/>
              <a:gd name="T70" fmla="*/ 2147483647 w 38"/>
              <a:gd name="T71" fmla="*/ 2147483647 h 43"/>
              <a:gd name="T72" fmla="*/ 2147483647 w 38"/>
              <a:gd name="T73" fmla="*/ 2147483647 h 43"/>
              <a:gd name="T74" fmla="*/ 2147483647 w 38"/>
              <a:gd name="T75" fmla="*/ 2147483647 h 43"/>
              <a:gd name="T76" fmla="*/ 2147483647 w 38"/>
              <a:gd name="T77" fmla="*/ 2147483647 h 43"/>
              <a:gd name="T78" fmla="*/ 2147483647 w 38"/>
              <a:gd name="T79" fmla="*/ 2147483647 h 43"/>
              <a:gd name="T80" fmla="*/ 2147483647 w 38"/>
              <a:gd name="T81" fmla="*/ 2147483647 h 43"/>
              <a:gd name="T82" fmla="*/ 2147483647 w 38"/>
              <a:gd name="T83" fmla="*/ 2147483647 h 43"/>
              <a:gd name="T84" fmla="*/ 2147483647 w 38"/>
              <a:gd name="T85" fmla="*/ 2147483647 h 43"/>
              <a:gd name="T86" fmla="*/ 2147483647 w 38"/>
              <a:gd name="T87" fmla="*/ 2147483647 h 43"/>
              <a:gd name="T88" fmla="*/ 2147483647 w 38"/>
              <a:gd name="T89" fmla="*/ 2147483647 h 43"/>
              <a:gd name="T90" fmla="*/ 2147483647 w 38"/>
              <a:gd name="T91" fmla="*/ 2147483647 h 43"/>
              <a:gd name="T92" fmla="*/ 2147483647 w 38"/>
              <a:gd name="T93" fmla="*/ 2147483647 h 43"/>
              <a:gd name="T94" fmla="*/ 2147483647 w 38"/>
              <a:gd name="T95" fmla="*/ 2147483647 h 43"/>
              <a:gd name="T96" fmla="*/ 2147483647 w 38"/>
              <a:gd name="T97" fmla="*/ 2147483647 h 43"/>
              <a:gd name="T98" fmla="*/ 2147483647 w 38"/>
              <a:gd name="T99" fmla="*/ 2147483647 h 43"/>
              <a:gd name="T100" fmla="*/ 2147483647 w 38"/>
              <a:gd name="T101" fmla="*/ 2147483647 h 43"/>
              <a:gd name="T102" fmla="*/ 2147483647 w 38"/>
              <a:gd name="T103" fmla="*/ 2147483647 h 43"/>
              <a:gd name="T104" fmla="*/ 2147483647 w 38"/>
              <a:gd name="T105" fmla="*/ 2147483647 h 43"/>
              <a:gd name="T106" fmla="*/ 2147483647 w 38"/>
              <a:gd name="T107" fmla="*/ 2147483647 h 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43"/>
              <a:gd name="T164" fmla="*/ 38 w 38"/>
              <a:gd name="T165" fmla="*/ 43 h 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43">
                <a:moveTo>
                  <a:pt x="24" y="34"/>
                </a:moveTo>
                <a:lnTo>
                  <a:pt x="24" y="34"/>
                </a:lnTo>
                <a:lnTo>
                  <a:pt x="20" y="36"/>
                </a:lnTo>
                <a:lnTo>
                  <a:pt x="17" y="34"/>
                </a:lnTo>
                <a:lnTo>
                  <a:pt x="15" y="32"/>
                </a:lnTo>
                <a:lnTo>
                  <a:pt x="13" y="31"/>
                </a:lnTo>
                <a:lnTo>
                  <a:pt x="11" y="25"/>
                </a:lnTo>
                <a:lnTo>
                  <a:pt x="38" y="25"/>
                </a:lnTo>
                <a:lnTo>
                  <a:pt x="38" y="14"/>
                </a:lnTo>
                <a:lnTo>
                  <a:pt x="33" y="7"/>
                </a:lnTo>
                <a:lnTo>
                  <a:pt x="27" y="2"/>
                </a:lnTo>
                <a:lnTo>
                  <a:pt x="18" y="0"/>
                </a:lnTo>
                <a:lnTo>
                  <a:pt x="11" y="2"/>
                </a:lnTo>
                <a:lnTo>
                  <a:pt x="6" y="7"/>
                </a:lnTo>
                <a:lnTo>
                  <a:pt x="2" y="14"/>
                </a:lnTo>
                <a:lnTo>
                  <a:pt x="0" y="23"/>
                </a:lnTo>
                <a:lnTo>
                  <a:pt x="2" y="31"/>
                </a:lnTo>
                <a:lnTo>
                  <a:pt x="4" y="36"/>
                </a:lnTo>
                <a:lnTo>
                  <a:pt x="8" y="40"/>
                </a:lnTo>
                <a:lnTo>
                  <a:pt x="11" y="41"/>
                </a:lnTo>
                <a:lnTo>
                  <a:pt x="20" y="43"/>
                </a:lnTo>
                <a:lnTo>
                  <a:pt x="26" y="43"/>
                </a:lnTo>
                <a:lnTo>
                  <a:pt x="31" y="41"/>
                </a:lnTo>
                <a:lnTo>
                  <a:pt x="35" y="36"/>
                </a:lnTo>
                <a:lnTo>
                  <a:pt x="38" y="32"/>
                </a:lnTo>
                <a:lnTo>
                  <a:pt x="27" y="31"/>
                </a:lnTo>
                <a:lnTo>
                  <a:pt x="24" y="34"/>
                </a:lnTo>
                <a:close/>
                <a:moveTo>
                  <a:pt x="11" y="18"/>
                </a:moveTo>
                <a:lnTo>
                  <a:pt x="11" y="18"/>
                </a:lnTo>
                <a:lnTo>
                  <a:pt x="13" y="14"/>
                </a:lnTo>
                <a:lnTo>
                  <a:pt x="15" y="13"/>
                </a:lnTo>
                <a:lnTo>
                  <a:pt x="17" y="9"/>
                </a:lnTo>
                <a:lnTo>
                  <a:pt x="20" y="9"/>
                </a:lnTo>
                <a:lnTo>
                  <a:pt x="22" y="9"/>
                </a:lnTo>
                <a:lnTo>
                  <a:pt x="26" y="11"/>
                </a:lnTo>
                <a:lnTo>
                  <a:pt x="27" y="14"/>
                </a:lnTo>
                <a:lnTo>
                  <a:pt x="27" y="18"/>
                </a:lnTo>
                <a:lnTo>
                  <a:pt x="11" y="18"/>
                </a:lnTo>
                <a:close/>
              </a:path>
            </a:pathLst>
          </a:custGeom>
          <a:solidFill>
            <a:srgbClr val="FFFFFF"/>
          </a:solidFill>
          <a:ln w="14288">
            <a:solidFill>
              <a:srgbClr val="FFFFFF"/>
            </a:solidFill>
            <a:round/>
            <a:headEnd/>
            <a:tailEnd/>
          </a:ln>
        </p:spPr>
        <p:txBody>
          <a:bodyPr/>
          <a:lstStyle/>
          <a:p>
            <a:endParaRPr lang="en-US" sz="600"/>
          </a:p>
        </p:txBody>
      </p:sp>
      <p:sp>
        <p:nvSpPr>
          <p:cNvPr id="11284" name="Freeform 18"/>
          <p:cNvSpPr>
            <a:spLocks noEditPoints="1"/>
          </p:cNvSpPr>
          <p:nvPr/>
        </p:nvSpPr>
        <p:spPr bwMode="auto">
          <a:xfrm>
            <a:off x="7264400" y="2811463"/>
            <a:ext cx="25400" cy="28575"/>
          </a:xfrm>
          <a:custGeom>
            <a:avLst/>
            <a:gdLst>
              <a:gd name="T0" fmla="*/ 2147483647 w 38"/>
              <a:gd name="T1" fmla="*/ 2147483647 h 43"/>
              <a:gd name="T2" fmla="*/ 2147483647 w 38"/>
              <a:gd name="T3" fmla="*/ 2147483647 h 43"/>
              <a:gd name="T4" fmla="*/ 2147483647 w 38"/>
              <a:gd name="T5" fmla="*/ 2147483647 h 43"/>
              <a:gd name="T6" fmla="*/ 2147483647 w 38"/>
              <a:gd name="T7" fmla="*/ 2147483647 h 43"/>
              <a:gd name="T8" fmla="*/ 2147483647 w 38"/>
              <a:gd name="T9" fmla="*/ 2147483647 h 43"/>
              <a:gd name="T10" fmla="*/ 2147483647 w 38"/>
              <a:gd name="T11" fmla="*/ 2147483647 h 43"/>
              <a:gd name="T12" fmla="*/ 2147483647 w 38"/>
              <a:gd name="T13" fmla="*/ 2147483647 h 43"/>
              <a:gd name="T14" fmla="*/ 2147483647 w 38"/>
              <a:gd name="T15" fmla="*/ 2147483647 h 43"/>
              <a:gd name="T16" fmla="*/ 2147483647 w 38"/>
              <a:gd name="T17" fmla="*/ 2147483647 h 43"/>
              <a:gd name="T18" fmla="*/ 2147483647 w 38"/>
              <a:gd name="T19" fmla="*/ 2147483647 h 43"/>
              <a:gd name="T20" fmla="*/ 2147483647 w 38"/>
              <a:gd name="T21" fmla="*/ 2147483647 h 43"/>
              <a:gd name="T22" fmla="*/ 2147483647 w 38"/>
              <a:gd name="T23" fmla="*/ 2147483647 h 43"/>
              <a:gd name="T24" fmla="*/ 2147483647 w 38"/>
              <a:gd name="T25" fmla="*/ 2147483647 h 43"/>
              <a:gd name="T26" fmla="*/ 2147483647 w 38"/>
              <a:gd name="T27" fmla="*/ 2147483647 h 43"/>
              <a:gd name="T28" fmla="*/ 2147483647 w 38"/>
              <a:gd name="T29" fmla="*/ 2147483647 h 43"/>
              <a:gd name="T30" fmla="*/ 2147483647 w 38"/>
              <a:gd name="T31" fmla="*/ 0 h 43"/>
              <a:gd name="T32" fmla="*/ 2147483647 w 38"/>
              <a:gd name="T33" fmla="*/ 0 h 43"/>
              <a:gd name="T34" fmla="*/ 2147483647 w 38"/>
              <a:gd name="T35" fmla="*/ 2147483647 h 43"/>
              <a:gd name="T36" fmla="*/ 2147483647 w 38"/>
              <a:gd name="T37" fmla="*/ 2147483647 h 43"/>
              <a:gd name="T38" fmla="*/ 2147483647 w 38"/>
              <a:gd name="T39" fmla="*/ 2147483647 h 43"/>
              <a:gd name="T40" fmla="*/ 0 w 38"/>
              <a:gd name="T41" fmla="*/ 2147483647 h 43"/>
              <a:gd name="T42" fmla="*/ 0 w 38"/>
              <a:gd name="T43" fmla="*/ 2147483647 h 43"/>
              <a:gd name="T44" fmla="*/ 0 w 38"/>
              <a:gd name="T45" fmla="*/ 2147483647 h 43"/>
              <a:gd name="T46" fmla="*/ 0 w 38"/>
              <a:gd name="T47" fmla="*/ 2147483647 h 43"/>
              <a:gd name="T48" fmla="*/ 2147483647 w 38"/>
              <a:gd name="T49" fmla="*/ 2147483647 h 43"/>
              <a:gd name="T50" fmla="*/ 2147483647 w 38"/>
              <a:gd name="T51" fmla="*/ 2147483647 h 43"/>
              <a:gd name="T52" fmla="*/ 2147483647 w 38"/>
              <a:gd name="T53" fmla="*/ 2147483647 h 43"/>
              <a:gd name="T54" fmla="*/ 2147483647 w 38"/>
              <a:gd name="T55" fmla="*/ 2147483647 h 43"/>
              <a:gd name="T56" fmla="*/ 2147483647 w 38"/>
              <a:gd name="T57" fmla="*/ 2147483647 h 43"/>
              <a:gd name="T58" fmla="*/ 2147483647 w 38"/>
              <a:gd name="T59" fmla="*/ 2147483647 h 43"/>
              <a:gd name="T60" fmla="*/ 2147483647 w 38"/>
              <a:gd name="T61" fmla="*/ 2147483647 h 43"/>
              <a:gd name="T62" fmla="*/ 2147483647 w 38"/>
              <a:gd name="T63" fmla="*/ 2147483647 h 43"/>
              <a:gd name="T64" fmla="*/ 2147483647 w 38"/>
              <a:gd name="T65" fmla="*/ 2147483647 h 43"/>
              <a:gd name="T66" fmla="*/ 2147483647 w 38"/>
              <a:gd name="T67" fmla="*/ 2147483647 h 43"/>
              <a:gd name="T68" fmla="*/ 2147483647 w 38"/>
              <a:gd name="T69" fmla="*/ 2147483647 h 43"/>
              <a:gd name="T70" fmla="*/ 2147483647 w 38"/>
              <a:gd name="T71" fmla="*/ 2147483647 h 43"/>
              <a:gd name="T72" fmla="*/ 2147483647 w 38"/>
              <a:gd name="T73" fmla="*/ 2147483647 h 43"/>
              <a:gd name="T74" fmla="*/ 2147483647 w 38"/>
              <a:gd name="T75" fmla="*/ 2147483647 h 43"/>
              <a:gd name="T76" fmla="*/ 2147483647 w 38"/>
              <a:gd name="T77" fmla="*/ 2147483647 h 43"/>
              <a:gd name="T78" fmla="*/ 2147483647 w 38"/>
              <a:gd name="T79" fmla="*/ 2147483647 h 43"/>
              <a:gd name="T80" fmla="*/ 2147483647 w 38"/>
              <a:gd name="T81" fmla="*/ 2147483647 h 43"/>
              <a:gd name="T82" fmla="*/ 2147483647 w 38"/>
              <a:gd name="T83" fmla="*/ 2147483647 h 43"/>
              <a:gd name="T84" fmla="*/ 2147483647 w 38"/>
              <a:gd name="T85" fmla="*/ 2147483647 h 43"/>
              <a:gd name="T86" fmla="*/ 2147483647 w 38"/>
              <a:gd name="T87" fmla="*/ 2147483647 h 43"/>
              <a:gd name="T88" fmla="*/ 2147483647 w 38"/>
              <a:gd name="T89" fmla="*/ 2147483647 h 43"/>
              <a:gd name="T90" fmla="*/ 2147483647 w 38"/>
              <a:gd name="T91" fmla="*/ 2147483647 h 43"/>
              <a:gd name="T92" fmla="*/ 2147483647 w 38"/>
              <a:gd name="T93" fmla="*/ 2147483647 h 43"/>
              <a:gd name="T94" fmla="*/ 2147483647 w 38"/>
              <a:gd name="T95" fmla="*/ 2147483647 h 43"/>
              <a:gd name="T96" fmla="*/ 2147483647 w 38"/>
              <a:gd name="T97" fmla="*/ 2147483647 h 43"/>
              <a:gd name="T98" fmla="*/ 2147483647 w 38"/>
              <a:gd name="T99" fmla="*/ 2147483647 h 43"/>
              <a:gd name="T100" fmla="*/ 2147483647 w 38"/>
              <a:gd name="T101" fmla="*/ 2147483647 h 43"/>
              <a:gd name="T102" fmla="*/ 2147483647 w 38"/>
              <a:gd name="T103" fmla="*/ 2147483647 h 43"/>
              <a:gd name="T104" fmla="*/ 2147483647 w 38"/>
              <a:gd name="T105" fmla="*/ 2147483647 h 43"/>
              <a:gd name="T106" fmla="*/ 2147483647 w 38"/>
              <a:gd name="T107" fmla="*/ 2147483647 h 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43"/>
              <a:gd name="T164" fmla="*/ 38 w 38"/>
              <a:gd name="T165" fmla="*/ 43 h 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43">
                <a:moveTo>
                  <a:pt x="23" y="34"/>
                </a:moveTo>
                <a:lnTo>
                  <a:pt x="23" y="34"/>
                </a:lnTo>
                <a:lnTo>
                  <a:pt x="20" y="36"/>
                </a:lnTo>
                <a:lnTo>
                  <a:pt x="16" y="34"/>
                </a:lnTo>
                <a:lnTo>
                  <a:pt x="13" y="32"/>
                </a:lnTo>
                <a:lnTo>
                  <a:pt x="11" y="31"/>
                </a:lnTo>
                <a:lnTo>
                  <a:pt x="11" y="25"/>
                </a:lnTo>
                <a:lnTo>
                  <a:pt x="38" y="25"/>
                </a:lnTo>
                <a:lnTo>
                  <a:pt x="36" y="14"/>
                </a:lnTo>
                <a:lnTo>
                  <a:pt x="32" y="7"/>
                </a:lnTo>
                <a:lnTo>
                  <a:pt x="27" y="2"/>
                </a:lnTo>
                <a:lnTo>
                  <a:pt x="18" y="0"/>
                </a:lnTo>
                <a:lnTo>
                  <a:pt x="11" y="2"/>
                </a:lnTo>
                <a:lnTo>
                  <a:pt x="5" y="7"/>
                </a:lnTo>
                <a:lnTo>
                  <a:pt x="0" y="14"/>
                </a:lnTo>
                <a:lnTo>
                  <a:pt x="0" y="23"/>
                </a:lnTo>
                <a:lnTo>
                  <a:pt x="0" y="31"/>
                </a:lnTo>
                <a:lnTo>
                  <a:pt x="4" y="36"/>
                </a:lnTo>
                <a:lnTo>
                  <a:pt x="7" y="40"/>
                </a:lnTo>
                <a:lnTo>
                  <a:pt x="11" y="41"/>
                </a:lnTo>
                <a:lnTo>
                  <a:pt x="20" y="43"/>
                </a:lnTo>
                <a:lnTo>
                  <a:pt x="25" y="43"/>
                </a:lnTo>
                <a:lnTo>
                  <a:pt x="31" y="41"/>
                </a:lnTo>
                <a:lnTo>
                  <a:pt x="34" y="36"/>
                </a:lnTo>
                <a:lnTo>
                  <a:pt x="38" y="32"/>
                </a:lnTo>
                <a:lnTo>
                  <a:pt x="27" y="31"/>
                </a:lnTo>
                <a:lnTo>
                  <a:pt x="23" y="34"/>
                </a:lnTo>
                <a:close/>
                <a:moveTo>
                  <a:pt x="11" y="18"/>
                </a:moveTo>
                <a:lnTo>
                  <a:pt x="11" y="18"/>
                </a:lnTo>
                <a:lnTo>
                  <a:pt x="11" y="14"/>
                </a:lnTo>
                <a:lnTo>
                  <a:pt x="13" y="13"/>
                </a:lnTo>
                <a:lnTo>
                  <a:pt x="16" y="9"/>
                </a:lnTo>
                <a:lnTo>
                  <a:pt x="18" y="9"/>
                </a:lnTo>
                <a:lnTo>
                  <a:pt x="22" y="9"/>
                </a:lnTo>
                <a:lnTo>
                  <a:pt x="25" y="11"/>
                </a:lnTo>
                <a:lnTo>
                  <a:pt x="27" y="14"/>
                </a:lnTo>
                <a:lnTo>
                  <a:pt x="27" y="18"/>
                </a:lnTo>
                <a:lnTo>
                  <a:pt x="11" y="18"/>
                </a:lnTo>
                <a:close/>
              </a:path>
            </a:pathLst>
          </a:custGeom>
          <a:solidFill>
            <a:srgbClr val="FFFFFF"/>
          </a:solidFill>
          <a:ln w="14288">
            <a:solidFill>
              <a:srgbClr val="FFFFFF"/>
            </a:solidFill>
            <a:round/>
            <a:headEnd/>
            <a:tailEnd/>
          </a:ln>
        </p:spPr>
        <p:txBody>
          <a:bodyPr/>
          <a:lstStyle/>
          <a:p>
            <a:endParaRPr lang="en-US" sz="600"/>
          </a:p>
        </p:txBody>
      </p:sp>
      <p:sp>
        <p:nvSpPr>
          <p:cNvPr id="11285" name="Freeform 19"/>
          <p:cNvSpPr>
            <a:spLocks/>
          </p:cNvSpPr>
          <p:nvPr/>
        </p:nvSpPr>
        <p:spPr bwMode="auto">
          <a:xfrm>
            <a:off x="7296150" y="2811463"/>
            <a:ext cx="23813" cy="28575"/>
          </a:xfrm>
          <a:custGeom>
            <a:avLst/>
            <a:gdLst>
              <a:gd name="T0" fmla="*/ 2147483647 w 38"/>
              <a:gd name="T1" fmla="*/ 2147483647 h 43"/>
              <a:gd name="T2" fmla="*/ 2147483647 w 38"/>
              <a:gd name="T3" fmla="*/ 2147483647 h 43"/>
              <a:gd name="T4" fmla="*/ 2147483647 w 38"/>
              <a:gd name="T5" fmla="*/ 2147483647 h 43"/>
              <a:gd name="T6" fmla="*/ 2147483647 w 38"/>
              <a:gd name="T7" fmla="*/ 2147483647 h 43"/>
              <a:gd name="T8" fmla="*/ 2147483647 w 38"/>
              <a:gd name="T9" fmla="*/ 2147483647 h 43"/>
              <a:gd name="T10" fmla="*/ 2147483647 w 38"/>
              <a:gd name="T11" fmla="*/ 2147483647 h 43"/>
              <a:gd name="T12" fmla="*/ 2147483647 w 38"/>
              <a:gd name="T13" fmla="*/ 2147483647 h 43"/>
              <a:gd name="T14" fmla="*/ 2147483647 w 38"/>
              <a:gd name="T15" fmla="*/ 2147483647 h 43"/>
              <a:gd name="T16" fmla="*/ 2147483647 w 38"/>
              <a:gd name="T17" fmla="*/ 0 h 43"/>
              <a:gd name="T18" fmla="*/ 2147483647 w 38"/>
              <a:gd name="T19" fmla="*/ 0 h 43"/>
              <a:gd name="T20" fmla="*/ 2147483647 w 38"/>
              <a:gd name="T21" fmla="*/ 2147483647 h 43"/>
              <a:gd name="T22" fmla="*/ 2147483647 w 38"/>
              <a:gd name="T23" fmla="*/ 2147483647 h 43"/>
              <a:gd name="T24" fmla="*/ 2147483647 w 38"/>
              <a:gd name="T25" fmla="*/ 2147483647 h 43"/>
              <a:gd name="T26" fmla="*/ 0 w 38"/>
              <a:gd name="T27" fmla="*/ 2147483647 h 43"/>
              <a:gd name="T28" fmla="*/ 0 w 38"/>
              <a:gd name="T29" fmla="*/ 2147483647 h 43"/>
              <a:gd name="T30" fmla="*/ 2147483647 w 38"/>
              <a:gd name="T31" fmla="*/ 2147483647 h 43"/>
              <a:gd name="T32" fmla="*/ 2147483647 w 38"/>
              <a:gd name="T33" fmla="*/ 2147483647 h 43"/>
              <a:gd name="T34" fmla="*/ 2147483647 w 38"/>
              <a:gd name="T35" fmla="*/ 2147483647 h 43"/>
              <a:gd name="T36" fmla="*/ 2147483647 w 38"/>
              <a:gd name="T37" fmla="*/ 2147483647 h 43"/>
              <a:gd name="T38" fmla="*/ 2147483647 w 38"/>
              <a:gd name="T39" fmla="*/ 2147483647 h 43"/>
              <a:gd name="T40" fmla="*/ 2147483647 w 38"/>
              <a:gd name="T41" fmla="*/ 2147483647 h 43"/>
              <a:gd name="T42" fmla="*/ 2147483647 w 38"/>
              <a:gd name="T43" fmla="*/ 2147483647 h 43"/>
              <a:gd name="T44" fmla="*/ 2147483647 w 38"/>
              <a:gd name="T45" fmla="*/ 2147483647 h 43"/>
              <a:gd name="T46" fmla="*/ 2147483647 w 38"/>
              <a:gd name="T47" fmla="*/ 2147483647 h 43"/>
              <a:gd name="T48" fmla="*/ 2147483647 w 38"/>
              <a:gd name="T49" fmla="*/ 2147483647 h 43"/>
              <a:gd name="T50" fmla="*/ 2147483647 w 38"/>
              <a:gd name="T51" fmla="*/ 2147483647 h 43"/>
              <a:gd name="T52" fmla="*/ 2147483647 w 38"/>
              <a:gd name="T53" fmla="*/ 2147483647 h 43"/>
              <a:gd name="T54" fmla="*/ 2147483647 w 38"/>
              <a:gd name="T55" fmla="*/ 2147483647 h 43"/>
              <a:gd name="T56" fmla="*/ 2147483647 w 38"/>
              <a:gd name="T57" fmla="*/ 2147483647 h 43"/>
              <a:gd name="T58" fmla="*/ 2147483647 w 38"/>
              <a:gd name="T59" fmla="*/ 2147483647 h 43"/>
              <a:gd name="T60" fmla="*/ 2147483647 w 38"/>
              <a:gd name="T61" fmla="*/ 2147483647 h 43"/>
              <a:gd name="T62" fmla="*/ 2147483647 w 38"/>
              <a:gd name="T63" fmla="*/ 2147483647 h 43"/>
              <a:gd name="T64" fmla="*/ 2147483647 w 38"/>
              <a:gd name="T65" fmla="*/ 214748364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43"/>
              <a:gd name="T101" fmla="*/ 38 w 38"/>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43">
                <a:moveTo>
                  <a:pt x="38" y="18"/>
                </a:moveTo>
                <a:lnTo>
                  <a:pt x="38" y="18"/>
                </a:lnTo>
                <a:lnTo>
                  <a:pt x="36" y="11"/>
                </a:lnTo>
                <a:lnTo>
                  <a:pt x="34" y="5"/>
                </a:lnTo>
                <a:lnTo>
                  <a:pt x="31" y="2"/>
                </a:lnTo>
                <a:lnTo>
                  <a:pt x="23" y="0"/>
                </a:lnTo>
                <a:lnTo>
                  <a:pt x="16" y="2"/>
                </a:lnTo>
                <a:lnTo>
                  <a:pt x="9" y="7"/>
                </a:lnTo>
                <a:lnTo>
                  <a:pt x="9" y="2"/>
                </a:lnTo>
                <a:lnTo>
                  <a:pt x="0" y="2"/>
                </a:lnTo>
                <a:lnTo>
                  <a:pt x="0" y="43"/>
                </a:lnTo>
                <a:lnTo>
                  <a:pt x="11" y="43"/>
                </a:lnTo>
                <a:lnTo>
                  <a:pt x="11" y="23"/>
                </a:lnTo>
                <a:lnTo>
                  <a:pt x="11" y="14"/>
                </a:lnTo>
                <a:lnTo>
                  <a:pt x="14" y="11"/>
                </a:lnTo>
                <a:lnTo>
                  <a:pt x="20" y="9"/>
                </a:lnTo>
                <a:lnTo>
                  <a:pt x="23" y="11"/>
                </a:lnTo>
                <a:lnTo>
                  <a:pt x="25" y="13"/>
                </a:lnTo>
                <a:lnTo>
                  <a:pt x="27" y="22"/>
                </a:lnTo>
                <a:lnTo>
                  <a:pt x="27" y="43"/>
                </a:lnTo>
                <a:lnTo>
                  <a:pt x="38" y="43"/>
                </a:lnTo>
                <a:lnTo>
                  <a:pt x="38" y="18"/>
                </a:lnTo>
                <a:close/>
              </a:path>
            </a:pathLst>
          </a:custGeom>
          <a:solidFill>
            <a:srgbClr val="FFFFFF"/>
          </a:solidFill>
          <a:ln w="14288">
            <a:solidFill>
              <a:srgbClr val="FFFFFF"/>
            </a:solidFill>
            <a:round/>
            <a:headEnd/>
            <a:tailEnd/>
          </a:ln>
        </p:spPr>
        <p:txBody>
          <a:bodyPr/>
          <a:lstStyle/>
          <a:p>
            <a:endParaRPr lang="en-US" sz="600"/>
          </a:p>
        </p:txBody>
      </p:sp>
      <p:sp>
        <p:nvSpPr>
          <p:cNvPr id="11286" name="Freeform 20"/>
          <p:cNvSpPr>
            <a:spLocks noEditPoints="1"/>
          </p:cNvSpPr>
          <p:nvPr/>
        </p:nvSpPr>
        <p:spPr bwMode="auto">
          <a:xfrm>
            <a:off x="7324725" y="2801938"/>
            <a:ext cx="26988" cy="38100"/>
          </a:xfrm>
          <a:custGeom>
            <a:avLst/>
            <a:gdLst>
              <a:gd name="T0" fmla="*/ 2147483647 w 41"/>
              <a:gd name="T1" fmla="*/ 0 h 58"/>
              <a:gd name="T2" fmla="*/ 2147483647 w 41"/>
              <a:gd name="T3" fmla="*/ 0 h 58"/>
              <a:gd name="T4" fmla="*/ 2147483647 w 41"/>
              <a:gd name="T5" fmla="*/ 2147483647 h 58"/>
              <a:gd name="T6" fmla="*/ 2147483647 w 41"/>
              <a:gd name="T7" fmla="*/ 2147483647 h 58"/>
              <a:gd name="T8" fmla="*/ 2147483647 w 41"/>
              <a:gd name="T9" fmla="*/ 2147483647 h 58"/>
              <a:gd name="T10" fmla="*/ 2147483647 w 41"/>
              <a:gd name="T11" fmla="*/ 2147483647 h 58"/>
              <a:gd name="T12" fmla="*/ 2147483647 w 41"/>
              <a:gd name="T13" fmla="*/ 2147483647 h 58"/>
              <a:gd name="T14" fmla="*/ 2147483647 w 41"/>
              <a:gd name="T15" fmla="*/ 2147483647 h 58"/>
              <a:gd name="T16" fmla="*/ 2147483647 w 41"/>
              <a:gd name="T17" fmla="*/ 2147483647 h 58"/>
              <a:gd name="T18" fmla="*/ 2147483647 w 41"/>
              <a:gd name="T19" fmla="*/ 2147483647 h 58"/>
              <a:gd name="T20" fmla="*/ 2147483647 w 41"/>
              <a:gd name="T21" fmla="*/ 2147483647 h 58"/>
              <a:gd name="T22" fmla="*/ 0 w 41"/>
              <a:gd name="T23" fmla="*/ 2147483647 h 58"/>
              <a:gd name="T24" fmla="*/ 0 w 41"/>
              <a:gd name="T25" fmla="*/ 2147483647 h 58"/>
              <a:gd name="T26" fmla="*/ 2147483647 w 41"/>
              <a:gd name="T27" fmla="*/ 2147483647 h 58"/>
              <a:gd name="T28" fmla="*/ 2147483647 w 41"/>
              <a:gd name="T29" fmla="*/ 2147483647 h 58"/>
              <a:gd name="T30" fmla="*/ 2147483647 w 41"/>
              <a:gd name="T31" fmla="*/ 2147483647 h 58"/>
              <a:gd name="T32" fmla="*/ 2147483647 w 41"/>
              <a:gd name="T33" fmla="*/ 2147483647 h 58"/>
              <a:gd name="T34" fmla="*/ 2147483647 w 41"/>
              <a:gd name="T35" fmla="*/ 2147483647 h 58"/>
              <a:gd name="T36" fmla="*/ 2147483647 w 41"/>
              <a:gd name="T37" fmla="*/ 2147483647 h 58"/>
              <a:gd name="T38" fmla="*/ 2147483647 w 41"/>
              <a:gd name="T39" fmla="*/ 2147483647 h 58"/>
              <a:gd name="T40" fmla="*/ 2147483647 w 41"/>
              <a:gd name="T41" fmla="*/ 2147483647 h 58"/>
              <a:gd name="T42" fmla="*/ 2147483647 w 41"/>
              <a:gd name="T43" fmla="*/ 2147483647 h 58"/>
              <a:gd name="T44" fmla="*/ 2147483647 w 41"/>
              <a:gd name="T45" fmla="*/ 2147483647 h 58"/>
              <a:gd name="T46" fmla="*/ 2147483647 w 41"/>
              <a:gd name="T47" fmla="*/ 2147483647 h 58"/>
              <a:gd name="T48" fmla="*/ 2147483647 w 41"/>
              <a:gd name="T49" fmla="*/ 0 h 58"/>
              <a:gd name="T50" fmla="*/ 2147483647 w 41"/>
              <a:gd name="T51" fmla="*/ 0 h 58"/>
              <a:gd name="T52" fmla="*/ 2147483647 w 41"/>
              <a:gd name="T53" fmla="*/ 2147483647 h 58"/>
              <a:gd name="T54" fmla="*/ 2147483647 w 41"/>
              <a:gd name="T55" fmla="*/ 2147483647 h 58"/>
              <a:gd name="T56" fmla="*/ 2147483647 w 41"/>
              <a:gd name="T57" fmla="*/ 2147483647 h 58"/>
              <a:gd name="T58" fmla="*/ 2147483647 w 41"/>
              <a:gd name="T59" fmla="*/ 2147483647 h 58"/>
              <a:gd name="T60" fmla="*/ 2147483647 w 41"/>
              <a:gd name="T61" fmla="*/ 2147483647 h 58"/>
              <a:gd name="T62" fmla="*/ 2147483647 w 41"/>
              <a:gd name="T63" fmla="*/ 2147483647 h 58"/>
              <a:gd name="T64" fmla="*/ 2147483647 w 41"/>
              <a:gd name="T65" fmla="*/ 2147483647 h 58"/>
              <a:gd name="T66" fmla="*/ 2147483647 w 41"/>
              <a:gd name="T67" fmla="*/ 2147483647 h 58"/>
              <a:gd name="T68" fmla="*/ 2147483647 w 41"/>
              <a:gd name="T69" fmla="*/ 2147483647 h 58"/>
              <a:gd name="T70" fmla="*/ 2147483647 w 41"/>
              <a:gd name="T71" fmla="*/ 2147483647 h 58"/>
              <a:gd name="T72" fmla="*/ 2147483647 w 41"/>
              <a:gd name="T73" fmla="*/ 2147483647 h 58"/>
              <a:gd name="T74" fmla="*/ 2147483647 w 41"/>
              <a:gd name="T75" fmla="*/ 2147483647 h 58"/>
              <a:gd name="T76" fmla="*/ 2147483647 w 41"/>
              <a:gd name="T77" fmla="*/ 2147483647 h 58"/>
              <a:gd name="T78" fmla="*/ 2147483647 w 41"/>
              <a:gd name="T79" fmla="*/ 2147483647 h 58"/>
              <a:gd name="T80" fmla="*/ 2147483647 w 41"/>
              <a:gd name="T81" fmla="*/ 2147483647 h 58"/>
              <a:gd name="T82" fmla="*/ 2147483647 w 41"/>
              <a:gd name="T83" fmla="*/ 2147483647 h 58"/>
              <a:gd name="T84" fmla="*/ 2147483647 w 41"/>
              <a:gd name="T85" fmla="*/ 2147483647 h 58"/>
              <a:gd name="T86" fmla="*/ 2147483647 w 41"/>
              <a:gd name="T87" fmla="*/ 2147483647 h 58"/>
              <a:gd name="T88" fmla="*/ 2147483647 w 41"/>
              <a:gd name="T89" fmla="*/ 2147483647 h 58"/>
              <a:gd name="T90" fmla="*/ 2147483647 w 41"/>
              <a:gd name="T91" fmla="*/ 2147483647 h 58"/>
              <a:gd name="T92" fmla="*/ 2147483647 w 41"/>
              <a:gd name="T93" fmla="*/ 2147483647 h 58"/>
              <a:gd name="T94" fmla="*/ 2147483647 w 41"/>
              <a:gd name="T95" fmla="*/ 2147483647 h 58"/>
              <a:gd name="T96" fmla="*/ 2147483647 w 41"/>
              <a:gd name="T97" fmla="*/ 2147483647 h 58"/>
              <a:gd name="T98" fmla="*/ 2147483647 w 41"/>
              <a:gd name="T99" fmla="*/ 2147483647 h 58"/>
              <a:gd name="T100" fmla="*/ 2147483647 w 41"/>
              <a:gd name="T101" fmla="*/ 2147483647 h 58"/>
              <a:gd name="T102" fmla="*/ 2147483647 w 41"/>
              <a:gd name="T103" fmla="*/ 2147483647 h 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
              <a:gd name="T157" fmla="*/ 0 h 58"/>
              <a:gd name="T158" fmla="*/ 41 w 41"/>
              <a:gd name="T159" fmla="*/ 58 h 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 h="58">
                <a:moveTo>
                  <a:pt x="41" y="0"/>
                </a:moveTo>
                <a:lnTo>
                  <a:pt x="31" y="0"/>
                </a:lnTo>
                <a:lnTo>
                  <a:pt x="31" y="22"/>
                </a:lnTo>
                <a:lnTo>
                  <a:pt x="25" y="17"/>
                </a:lnTo>
                <a:lnTo>
                  <a:pt x="18" y="15"/>
                </a:lnTo>
                <a:lnTo>
                  <a:pt x="11" y="17"/>
                </a:lnTo>
                <a:lnTo>
                  <a:pt x="5" y="20"/>
                </a:lnTo>
                <a:lnTo>
                  <a:pt x="2" y="28"/>
                </a:lnTo>
                <a:lnTo>
                  <a:pt x="0" y="37"/>
                </a:lnTo>
                <a:lnTo>
                  <a:pt x="2" y="46"/>
                </a:lnTo>
                <a:lnTo>
                  <a:pt x="5" y="53"/>
                </a:lnTo>
                <a:lnTo>
                  <a:pt x="11" y="58"/>
                </a:lnTo>
                <a:lnTo>
                  <a:pt x="18" y="58"/>
                </a:lnTo>
                <a:lnTo>
                  <a:pt x="25" y="56"/>
                </a:lnTo>
                <a:lnTo>
                  <a:pt x="31" y="51"/>
                </a:lnTo>
                <a:lnTo>
                  <a:pt x="31" y="58"/>
                </a:lnTo>
                <a:lnTo>
                  <a:pt x="41" y="58"/>
                </a:lnTo>
                <a:lnTo>
                  <a:pt x="41" y="0"/>
                </a:lnTo>
                <a:close/>
                <a:moveTo>
                  <a:pt x="14" y="28"/>
                </a:moveTo>
                <a:lnTo>
                  <a:pt x="14" y="28"/>
                </a:lnTo>
                <a:lnTo>
                  <a:pt x="18" y="26"/>
                </a:lnTo>
                <a:lnTo>
                  <a:pt x="22" y="24"/>
                </a:lnTo>
                <a:lnTo>
                  <a:pt x="25" y="26"/>
                </a:lnTo>
                <a:lnTo>
                  <a:pt x="27" y="28"/>
                </a:lnTo>
                <a:lnTo>
                  <a:pt x="29" y="31"/>
                </a:lnTo>
                <a:lnTo>
                  <a:pt x="31" y="37"/>
                </a:lnTo>
                <a:lnTo>
                  <a:pt x="29" y="44"/>
                </a:lnTo>
                <a:lnTo>
                  <a:pt x="27" y="47"/>
                </a:lnTo>
                <a:lnTo>
                  <a:pt x="25" y="49"/>
                </a:lnTo>
                <a:lnTo>
                  <a:pt x="22" y="51"/>
                </a:lnTo>
                <a:lnTo>
                  <a:pt x="16" y="49"/>
                </a:lnTo>
                <a:lnTo>
                  <a:pt x="14" y="46"/>
                </a:lnTo>
                <a:lnTo>
                  <a:pt x="13" y="42"/>
                </a:lnTo>
                <a:lnTo>
                  <a:pt x="13" y="37"/>
                </a:lnTo>
                <a:lnTo>
                  <a:pt x="13" y="31"/>
                </a:lnTo>
                <a:lnTo>
                  <a:pt x="14" y="28"/>
                </a:lnTo>
                <a:close/>
              </a:path>
            </a:pathLst>
          </a:custGeom>
          <a:solidFill>
            <a:srgbClr val="FFFFFF"/>
          </a:solidFill>
          <a:ln w="14288">
            <a:solidFill>
              <a:srgbClr val="FFFFFF"/>
            </a:solidFill>
            <a:round/>
            <a:headEnd/>
            <a:tailEnd/>
          </a:ln>
        </p:spPr>
        <p:txBody>
          <a:bodyPr/>
          <a:lstStyle/>
          <a:p>
            <a:endParaRPr lang="en-US" sz="600"/>
          </a:p>
        </p:txBody>
      </p:sp>
      <p:sp>
        <p:nvSpPr>
          <p:cNvPr id="11287" name="Freeform 21"/>
          <p:cNvSpPr>
            <a:spLocks noEditPoints="1"/>
          </p:cNvSpPr>
          <p:nvPr/>
        </p:nvSpPr>
        <p:spPr bwMode="auto">
          <a:xfrm>
            <a:off x="7359650" y="2801938"/>
            <a:ext cx="6350" cy="38100"/>
          </a:xfrm>
          <a:custGeom>
            <a:avLst/>
            <a:gdLst>
              <a:gd name="T0" fmla="*/ 2147483647 w 11"/>
              <a:gd name="T1" fmla="*/ 2147483647 h 58"/>
              <a:gd name="T2" fmla="*/ 2147483647 w 11"/>
              <a:gd name="T3" fmla="*/ 0 h 58"/>
              <a:gd name="T4" fmla="*/ 0 w 11"/>
              <a:gd name="T5" fmla="*/ 0 h 58"/>
              <a:gd name="T6" fmla="*/ 0 w 11"/>
              <a:gd name="T7" fmla="*/ 2147483647 h 58"/>
              <a:gd name="T8" fmla="*/ 2147483647 w 11"/>
              <a:gd name="T9" fmla="*/ 2147483647 h 58"/>
              <a:gd name="T10" fmla="*/ 2147483647 w 11"/>
              <a:gd name="T11" fmla="*/ 2147483647 h 58"/>
              <a:gd name="T12" fmla="*/ 2147483647 w 11"/>
              <a:gd name="T13" fmla="*/ 2147483647 h 58"/>
              <a:gd name="T14" fmla="*/ 2147483647 w 11"/>
              <a:gd name="T15" fmla="*/ 2147483647 h 58"/>
              <a:gd name="T16" fmla="*/ 0 w 11"/>
              <a:gd name="T17" fmla="*/ 2147483647 h 58"/>
              <a:gd name="T18" fmla="*/ 0 w 11"/>
              <a:gd name="T19" fmla="*/ 2147483647 h 58"/>
              <a:gd name="T20" fmla="*/ 2147483647 w 11"/>
              <a:gd name="T21" fmla="*/ 2147483647 h 58"/>
              <a:gd name="T22" fmla="*/ 2147483647 w 11"/>
              <a:gd name="T23" fmla="*/ 2147483647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58"/>
              <a:gd name="T38" fmla="*/ 11 w 11"/>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58">
                <a:moveTo>
                  <a:pt x="11" y="11"/>
                </a:moveTo>
                <a:lnTo>
                  <a:pt x="11" y="0"/>
                </a:lnTo>
                <a:lnTo>
                  <a:pt x="0" y="0"/>
                </a:lnTo>
                <a:lnTo>
                  <a:pt x="0" y="11"/>
                </a:lnTo>
                <a:lnTo>
                  <a:pt x="11" y="11"/>
                </a:lnTo>
                <a:close/>
                <a:moveTo>
                  <a:pt x="11" y="58"/>
                </a:moveTo>
                <a:lnTo>
                  <a:pt x="11" y="17"/>
                </a:lnTo>
                <a:lnTo>
                  <a:pt x="0" y="17"/>
                </a:lnTo>
                <a:lnTo>
                  <a:pt x="0" y="58"/>
                </a:lnTo>
                <a:lnTo>
                  <a:pt x="11" y="58"/>
                </a:lnTo>
                <a:close/>
              </a:path>
            </a:pathLst>
          </a:custGeom>
          <a:solidFill>
            <a:srgbClr val="FFFFFF"/>
          </a:solidFill>
          <a:ln w="14288">
            <a:solidFill>
              <a:srgbClr val="FFFFFF"/>
            </a:solidFill>
            <a:round/>
            <a:headEnd/>
            <a:tailEnd/>
          </a:ln>
        </p:spPr>
        <p:txBody>
          <a:bodyPr/>
          <a:lstStyle/>
          <a:p>
            <a:endParaRPr lang="en-US" sz="600"/>
          </a:p>
        </p:txBody>
      </p:sp>
      <p:sp>
        <p:nvSpPr>
          <p:cNvPr id="11288" name="Freeform 22"/>
          <p:cNvSpPr>
            <a:spLocks/>
          </p:cNvSpPr>
          <p:nvPr/>
        </p:nvSpPr>
        <p:spPr bwMode="auto">
          <a:xfrm>
            <a:off x="7373938" y="2811463"/>
            <a:ext cx="23812" cy="28575"/>
          </a:xfrm>
          <a:custGeom>
            <a:avLst/>
            <a:gdLst>
              <a:gd name="T0" fmla="*/ 2147483647 w 38"/>
              <a:gd name="T1" fmla="*/ 2147483647 h 43"/>
              <a:gd name="T2" fmla="*/ 2147483647 w 38"/>
              <a:gd name="T3" fmla="*/ 2147483647 h 43"/>
              <a:gd name="T4" fmla="*/ 2147483647 w 38"/>
              <a:gd name="T5" fmla="*/ 2147483647 h 43"/>
              <a:gd name="T6" fmla="*/ 2147483647 w 38"/>
              <a:gd name="T7" fmla="*/ 2147483647 h 43"/>
              <a:gd name="T8" fmla="*/ 2147483647 w 38"/>
              <a:gd name="T9" fmla="*/ 2147483647 h 43"/>
              <a:gd name="T10" fmla="*/ 2147483647 w 38"/>
              <a:gd name="T11" fmla="*/ 2147483647 h 43"/>
              <a:gd name="T12" fmla="*/ 2147483647 w 38"/>
              <a:gd name="T13" fmla="*/ 2147483647 h 43"/>
              <a:gd name="T14" fmla="*/ 2147483647 w 38"/>
              <a:gd name="T15" fmla="*/ 2147483647 h 43"/>
              <a:gd name="T16" fmla="*/ 2147483647 w 38"/>
              <a:gd name="T17" fmla="*/ 0 h 43"/>
              <a:gd name="T18" fmla="*/ 2147483647 w 38"/>
              <a:gd name="T19" fmla="*/ 0 h 43"/>
              <a:gd name="T20" fmla="*/ 2147483647 w 38"/>
              <a:gd name="T21" fmla="*/ 2147483647 h 43"/>
              <a:gd name="T22" fmla="*/ 2147483647 w 38"/>
              <a:gd name="T23" fmla="*/ 2147483647 h 43"/>
              <a:gd name="T24" fmla="*/ 2147483647 w 38"/>
              <a:gd name="T25" fmla="*/ 2147483647 h 43"/>
              <a:gd name="T26" fmla="*/ 0 w 38"/>
              <a:gd name="T27" fmla="*/ 2147483647 h 43"/>
              <a:gd name="T28" fmla="*/ 0 w 38"/>
              <a:gd name="T29" fmla="*/ 2147483647 h 43"/>
              <a:gd name="T30" fmla="*/ 2147483647 w 38"/>
              <a:gd name="T31" fmla="*/ 2147483647 h 43"/>
              <a:gd name="T32" fmla="*/ 2147483647 w 38"/>
              <a:gd name="T33" fmla="*/ 2147483647 h 43"/>
              <a:gd name="T34" fmla="*/ 2147483647 w 38"/>
              <a:gd name="T35" fmla="*/ 2147483647 h 43"/>
              <a:gd name="T36" fmla="*/ 2147483647 w 38"/>
              <a:gd name="T37" fmla="*/ 2147483647 h 43"/>
              <a:gd name="T38" fmla="*/ 2147483647 w 38"/>
              <a:gd name="T39" fmla="*/ 2147483647 h 43"/>
              <a:gd name="T40" fmla="*/ 2147483647 w 38"/>
              <a:gd name="T41" fmla="*/ 2147483647 h 43"/>
              <a:gd name="T42" fmla="*/ 2147483647 w 38"/>
              <a:gd name="T43" fmla="*/ 2147483647 h 43"/>
              <a:gd name="T44" fmla="*/ 2147483647 w 38"/>
              <a:gd name="T45" fmla="*/ 2147483647 h 43"/>
              <a:gd name="T46" fmla="*/ 2147483647 w 38"/>
              <a:gd name="T47" fmla="*/ 2147483647 h 43"/>
              <a:gd name="T48" fmla="*/ 2147483647 w 38"/>
              <a:gd name="T49" fmla="*/ 2147483647 h 43"/>
              <a:gd name="T50" fmla="*/ 2147483647 w 38"/>
              <a:gd name="T51" fmla="*/ 2147483647 h 43"/>
              <a:gd name="T52" fmla="*/ 2147483647 w 38"/>
              <a:gd name="T53" fmla="*/ 2147483647 h 43"/>
              <a:gd name="T54" fmla="*/ 2147483647 w 38"/>
              <a:gd name="T55" fmla="*/ 2147483647 h 43"/>
              <a:gd name="T56" fmla="*/ 2147483647 w 38"/>
              <a:gd name="T57" fmla="*/ 2147483647 h 43"/>
              <a:gd name="T58" fmla="*/ 2147483647 w 38"/>
              <a:gd name="T59" fmla="*/ 2147483647 h 43"/>
              <a:gd name="T60" fmla="*/ 2147483647 w 38"/>
              <a:gd name="T61" fmla="*/ 2147483647 h 43"/>
              <a:gd name="T62" fmla="*/ 2147483647 w 38"/>
              <a:gd name="T63" fmla="*/ 2147483647 h 43"/>
              <a:gd name="T64" fmla="*/ 2147483647 w 38"/>
              <a:gd name="T65" fmla="*/ 214748364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43"/>
              <a:gd name="T101" fmla="*/ 38 w 38"/>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43">
                <a:moveTo>
                  <a:pt x="38" y="18"/>
                </a:moveTo>
                <a:lnTo>
                  <a:pt x="38" y="18"/>
                </a:lnTo>
                <a:lnTo>
                  <a:pt x="36" y="11"/>
                </a:lnTo>
                <a:lnTo>
                  <a:pt x="34" y="5"/>
                </a:lnTo>
                <a:lnTo>
                  <a:pt x="31" y="2"/>
                </a:lnTo>
                <a:lnTo>
                  <a:pt x="23" y="0"/>
                </a:lnTo>
                <a:lnTo>
                  <a:pt x="16" y="2"/>
                </a:lnTo>
                <a:lnTo>
                  <a:pt x="9" y="7"/>
                </a:lnTo>
                <a:lnTo>
                  <a:pt x="9" y="2"/>
                </a:lnTo>
                <a:lnTo>
                  <a:pt x="0" y="2"/>
                </a:lnTo>
                <a:lnTo>
                  <a:pt x="0" y="43"/>
                </a:lnTo>
                <a:lnTo>
                  <a:pt x="11" y="43"/>
                </a:lnTo>
                <a:lnTo>
                  <a:pt x="11" y="23"/>
                </a:lnTo>
                <a:lnTo>
                  <a:pt x="11" y="14"/>
                </a:lnTo>
                <a:lnTo>
                  <a:pt x="14" y="11"/>
                </a:lnTo>
                <a:lnTo>
                  <a:pt x="20" y="9"/>
                </a:lnTo>
                <a:lnTo>
                  <a:pt x="23" y="11"/>
                </a:lnTo>
                <a:lnTo>
                  <a:pt x="25" y="13"/>
                </a:lnTo>
                <a:lnTo>
                  <a:pt x="27" y="22"/>
                </a:lnTo>
                <a:lnTo>
                  <a:pt x="27" y="43"/>
                </a:lnTo>
                <a:lnTo>
                  <a:pt x="38" y="43"/>
                </a:lnTo>
                <a:lnTo>
                  <a:pt x="38" y="18"/>
                </a:lnTo>
                <a:close/>
              </a:path>
            </a:pathLst>
          </a:custGeom>
          <a:solidFill>
            <a:srgbClr val="FFFFFF"/>
          </a:solidFill>
          <a:ln w="14288">
            <a:solidFill>
              <a:srgbClr val="FFFFFF"/>
            </a:solidFill>
            <a:round/>
            <a:headEnd/>
            <a:tailEnd/>
          </a:ln>
        </p:spPr>
        <p:txBody>
          <a:bodyPr/>
          <a:lstStyle/>
          <a:p>
            <a:endParaRPr lang="en-US" sz="600"/>
          </a:p>
        </p:txBody>
      </p:sp>
      <p:sp>
        <p:nvSpPr>
          <p:cNvPr id="11289" name="Freeform 23"/>
          <p:cNvSpPr>
            <a:spLocks noEditPoints="1"/>
          </p:cNvSpPr>
          <p:nvPr/>
        </p:nvSpPr>
        <p:spPr bwMode="auto">
          <a:xfrm>
            <a:off x="7402513" y="2811463"/>
            <a:ext cx="26987" cy="38100"/>
          </a:xfrm>
          <a:custGeom>
            <a:avLst/>
            <a:gdLst>
              <a:gd name="T0" fmla="*/ 2147483647 w 41"/>
              <a:gd name="T1" fmla="*/ 2147483647 h 59"/>
              <a:gd name="T2" fmla="*/ 2147483647 w 41"/>
              <a:gd name="T3" fmla="*/ 2147483647 h 59"/>
              <a:gd name="T4" fmla="*/ 2147483647 w 41"/>
              <a:gd name="T5" fmla="*/ 2147483647 h 59"/>
              <a:gd name="T6" fmla="*/ 2147483647 w 41"/>
              <a:gd name="T7" fmla="*/ 2147483647 h 59"/>
              <a:gd name="T8" fmla="*/ 2147483647 w 41"/>
              <a:gd name="T9" fmla="*/ 2147483647 h 59"/>
              <a:gd name="T10" fmla="*/ 2147483647 w 41"/>
              <a:gd name="T11" fmla="*/ 2147483647 h 59"/>
              <a:gd name="T12" fmla="*/ 2147483647 w 41"/>
              <a:gd name="T13" fmla="*/ 2147483647 h 59"/>
              <a:gd name="T14" fmla="*/ 2147483647 w 41"/>
              <a:gd name="T15" fmla="*/ 2147483647 h 59"/>
              <a:gd name="T16" fmla="*/ 2147483647 w 41"/>
              <a:gd name="T17" fmla="*/ 2147483647 h 59"/>
              <a:gd name="T18" fmla="*/ 2147483647 w 41"/>
              <a:gd name="T19" fmla="*/ 2147483647 h 59"/>
              <a:gd name="T20" fmla="*/ 2147483647 w 41"/>
              <a:gd name="T21" fmla="*/ 0 h 59"/>
              <a:gd name="T22" fmla="*/ 2147483647 w 41"/>
              <a:gd name="T23" fmla="*/ 2147483647 h 59"/>
              <a:gd name="T24" fmla="*/ 2147483647 w 41"/>
              <a:gd name="T25" fmla="*/ 2147483647 h 59"/>
              <a:gd name="T26" fmla="*/ 0 w 41"/>
              <a:gd name="T27" fmla="*/ 2147483647 h 59"/>
              <a:gd name="T28" fmla="*/ 2147483647 w 41"/>
              <a:gd name="T29" fmla="*/ 2147483647 h 59"/>
              <a:gd name="T30" fmla="*/ 2147483647 w 41"/>
              <a:gd name="T31" fmla="*/ 2147483647 h 59"/>
              <a:gd name="T32" fmla="*/ 2147483647 w 41"/>
              <a:gd name="T33" fmla="*/ 2147483647 h 59"/>
              <a:gd name="T34" fmla="*/ 2147483647 w 41"/>
              <a:gd name="T35" fmla="*/ 2147483647 h 59"/>
              <a:gd name="T36" fmla="*/ 2147483647 w 41"/>
              <a:gd name="T37" fmla="*/ 2147483647 h 59"/>
              <a:gd name="T38" fmla="*/ 2147483647 w 41"/>
              <a:gd name="T39" fmla="*/ 2147483647 h 59"/>
              <a:gd name="T40" fmla="*/ 2147483647 w 41"/>
              <a:gd name="T41" fmla="*/ 2147483647 h 59"/>
              <a:gd name="T42" fmla="*/ 2147483647 w 41"/>
              <a:gd name="T43" fmla="*/ 2147483647 h 59"/>
              <a:gd name="T44" fmla="*/ 2147483647 w 41"/>
              <a:gd name="T45" fmla="*/ 2147483647 h 59"/>
              <a:gd name="T46" fmla="*/ 2147483647 w 41"/>
              <a:gd name="T47" fmla="*/ 2147483647 h 59"/>
              <a:gd name="T48" fmla="*/ 2147483647 w 41"/>
              <a:gd name="T49" fmla="*/ 2147483647 h 59"/>
              <a:gd name="T50" fmla="*/ 2147483647 w 41"/>
              <a:gd name="T51" fmla="*/ 2147483647 h 59"/>
              <a:gd name="T52" fmla="*/ 2147483647 w 41"/>
              <a:gd name="T53" fmla="*/ 2147483647 h 59"/>
              <a:gd name="T54" fmla="*/ 2147483647 w 41"/>
              <a:gd name="T55" fmla="*/ 2147483647 h 59"/>
              <a:gd name="T56" fmla="*/ 2147483647 w 41"/>
              <a:gd name="T57" fmla="*/ 2147483647 h 59"/>
              <a:gd name="T58" fmla="*/ 2147483647 w 41"/>
              <a:gd name="T59" fmla="*/ 2147483647 h 59"/>
              <a:gd name="T60" fmla="*/ 2147483647 w 41"/>
              <a:gd name="T61" fmla="*/ 2147483647 h 59"/>
              <a:gd name="T62" fmla="*/ 2147483647 w 41"/>
              <a:gd name="T63" fmla="*/ 2147483647 h 59"/>
              <a:gd name="T64" fmla="*/ 2147483647 w 41"/>
              <a:gd name="T65" fmla="*/ 2147483647 h 59"/>
              <a:gd name="T66" fmla="*/ 2147483647 w 41"/>
              <a:gd name="T67" fmla="*/ 2147483647 h 59"/>
              <a:gd name="T68" fmla="*/ 2147483647 w 41"/>
              <a:gd name="T69" fmla="*/ 2147483647 h 59"/>
              <a:gd name="T70" fmla="*/ 2147483647 w 41"/>
              <a:gd name="T71" fmla="*/ 2147483647 h 59"/>
              <a:gd name="T72" fmla="*/ 2147483647 w 41"/>
              <a:gd name="T73" fmla="*/ 2147483647 h 59"/>
              <a:gd name="T74" fmla="*/ 2147483647 w 41"/>
              <a:gd name="T75" fmla="*/ 2147483647 h 59"/>
              <a:gd name="T76" fmla="*/ 2147483647 w 41"/>
              <a:gd name="T77" fmla="*/ 2147483647 h 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
              <a:gd name="T118" fmla="*/ 0 h 59"/>
              <a:gd name="T119" fmla="*/ 41 w 41"/>
              <a:gd name="T120" fmla="*/ 59 h 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 h="59">
                <a:moveTo>
                  <a:pt x="2" y="47"/>
                </a:moveTo>
                <a:lnTo>
                  <a:pt x="2" y="47"/>
                </a:lnTo>
                <a:lnTo>
                  <a:pt x="4" y="52"/>
                </a:lnTo>
                <a:lnTo>
                  <a:pt x="7" y="56"/>
                </a:lnTo>
                <a:lnTo>
                  <a:pt x="13" y="59"/>
                </a:lnTo>
                <a:lnTo>
                  <a:pt x="22" y="59"/>
                </a:lnTo>
                <a:lnTo>
                  <a:pt x="31" y="58"/>
                </a:lnTo>
                <a:lnTo>
                  <a:pt x="36" y="56"/>
                </a:lnTo>
                <a:lnTo>
                  <a:pt x="40" y="50"/>
                </a:lnTo>
                <a:lnTo>
                  <a:pt x="41" y="38"/>
                </a:lnTo>
                <a:lnTo>
                  <a:pt x="41" y="2"/>
                </a:lnTo>
                <a:lnTo>
                  <a:pt x="31" y="2"/>
                </a:lnTo>
                <a:lnTo>
                  <a:pt x="31" y="7"/>
                </a:lnTo>
                <a:lnTo>
                  <a:pt x="25" y="2"/>
                </a:lnTo>
                <a:lnTo>
                  <a:pt x="18" y="0"/>
                </a:lnTo>
                <a:lnTo>
                  <a:pt x="11" y="2"/>
                </a:lnTo>
                <a:lnTo>
                  <a:pt x="5" y="5"/>
                </a:lnTo>
                <a:lnTo>
                  <a:pt x="2" y="13"/>
                </a:lnTo>
                <a:lnTo>
                  <a:pt x="0" y="22"/>
                </a:lnTo>
                <a:lnTo>
                  <a:pt x="2" y="29"/>
                </a:lnTo>
                <a:lnTo>
                  <a:pt x="4" y="36"/>
                </a:lnTo>
                <a:lnTo>
                  <a:pt x="11" y="41"/>
                </a:lnTo>
                <a:lnTo>
                  <a:pt x="18" y="43"/>
                </a:lnTo>
                <a:lnTo>
                  <a:pt x="25" y="41"/>
                </a:lnTo>
                <a:lnTo>
                  <a:pt x="31" y="36"/>
                </a:lnTo>
                <a:lnTo>
                  <a:pt x="31" y="41"/>
                </a:lnTo>
                <a:lnTo>
                  <a:pt x="29" y="47"/>
                </a:lnTo>
                <a:lnTo>
                  <a:pt x="27" y="50"/>
                </a:lnTo>
                <a:lnTo>
                  <a:pt x="22" y="50"/>
                </a:lnTo>
                <a:lnTo>
                  <a:pt x="16" y="50"/>
                </a:lnTo>
                <a:lnTo>
                  <a:pt x="14" y="47"/>
                </a:lnTo>
                <a:lnTo>
                  <a:pt x="2" y="45"/>
                </a:lnTo>
                <a:lnTo>
                  <a:pt x="2" y="47"/>
                </a:lnTo>
                <a:close/>
                <a:moveTo>
                  <a:pt x="14" y="13"/>
                </a:moveTo>
                <a:lnTo>
                  <a:pt x="14" y="13"/>
                </a:lnTo>
                <a:lnTo>
                  <a:pt x="18" y="11"/>
                </a:lnTo>
                <a:lnTo>
                  <a:pt x="22" y="9"/>
                </a:lnTo>
                <a:lnTo>
                  <a:pt x="25" y="11"/>
                </a:lnTo>
                <a:lnTo>
                  <a:pt x="27" y="13"/>
                </a:lnTo>
                <a:lnTo>
                  <a:pt x="29" y="16"/>
                </a:lnTo>
                <a:lnTo>
                  <a:pt x="31" y="22"/>
                </a:lnTo>
                <a:lnTo>
                  <a:pt x="29" y="27"/>
                </a:lnTo>
                <a:lnTo>
                  <a:pt x="27" y="31"/>
                </a:lnTo>
                <a:lnTo>
                  <a:pt x="23" y="34"/>
                </a:lnTo>
                <a:lnTo>
                  <a:pt x="20" y="34"/>
                </a:lnTo>
                <a:lnTo>
                  <a:pt x="18" y="34"/>
                </a:lnTo>
                <a:lnTo>
                  <a:pt x="14" y="31"/>
                </a:lnTo>
                <a:lnTo>
                  <a:pt x="13" y="27"/>
                </a:lnTo>
                <a:lnTo>
                  <a:pt x="13" y="22"/>
                </a:lnTo>
                <a:lnTo>
                  <a:pt x="13" y="16"/>
                </a:lnTo>
                <a:lnTo>
                  <a:pt x="14" y="13"/>
                </a:lnTo>
                <a:close/>
              </a:path>
            </a:pathLst>
          </a:custGeom>
          <a:solidFill>
            <a:srgbClr val="FFFFFF"/>
          </a:solidFill>
          <a:ln w="14288">
            <a:solidFill>
              <a:srgbClr val="FFFFFF"/>
            </a:solidFill>
            <a:round/>
            <a:headEnd/>
            <a:tailEnd/>
          </a:ln>
        </p:spPr>
        <p:txBody>
          <a:bodyPr/>
          <a:lstStyle/>
          <a:p>
            <a:endParaRPr lang="en-US" sz="600"/>
          </a:p>
        </p:txBody>
      </p:sp>
      <p:sp>
        <p:nvSpPr>
          <p:cNvPr id="11290" name="Rectangle 24"/>
          <p:cNvSpPr>
            <a:spLocks noChangeArrowheads="1"/>
          </p:cNvSpPr>
          <p:nvPr/>
        </p:nvSpPr>
        <p:spPr bwMode="auto">
          <a:xfrm>
            <a:off x="7840663" y="2998788"/>
            <a:ext cx="476250" cy="92075"/>
          </a:xfrm>
          <a:prstGeom prst="rect">
            <a:avLst/>
          </a:prstGeom>
          <a:noFill/>
          <a:ln w="9525">
            <a:noFill/>
            <a:miter lim="800000"/>
            <a:headEnd/>
            <a:tailEnd/>
          </a:ln>
        </p:spPr>
        <p:txBody>
          <a:bodyPr wrap="none" lIns="0" tIns="0" rIns="0" bIns="0">
            <a:spAutoFit/>
          </a:bodyPr>
          <a:lstStyle/>
          <a:p>
            <a:r>
              <a:rPr lang="en-US" sz="600" b="1">
                <a:solidFill>
                  <a:srgbClr val="000000"/>
                </a:solidFill>
              </a:rPr>
              <a:t>Hair receptor</a:t>
            </a:r>
            <a:endParaRPr lang="en-US" sz="600" b="1"/>
          </a:p>
        </p:txBody>
      </p:sp>
      <p:sp>
        <p:nvSpPr>
          <p:cNvPr id="11291" name="Freeform 25"/>
          <p:cNvSpPr>
            <a:spLocks/>
          </p:cNvSpPr>
          <p:nvPr/>
        </p:nvSpPr>
        <p:spPr bwMode="auto">
          <a:xfrm>
            <a:off x="6892925" y="2724150"/>
            <a:ext cx="211138" cy="100013"/>
          </a:xfrm>
          <a:custGeom>
            <a:avLst/>
            <a:gdLst>
              <a:gd name="T0" fmla="*/ 2147483647 w 323"/>
              <a:gd name="T1" fmla="*/ 2147483647 h 153"/>
              <a:gd name="T2" fmla="*/ 2147483647 w 323"/>
              <a:gd name="T3" fmla="*/ 2147483647 h 153"/>
              <a:gd name="T4" fmla="*/ 0 w 323"/>
              <a:gd name="T5" fmla="*/ 0 h 153"/>
              <a:gd name="T6" fmla="*/ 0 60000 65536"/>
              <a:gd name="T7" fmla="*/ 0 60000 65536"/>
              <a:gd name="T8" fmla="*/ 0 60000 65536"/>
              <a:gd name="T9" fmla="*/ 0 w 323"/>
              <a:gd name="T10" fmla="*/ 0 h 153"/>
              <a:gd name="T11" fmla="*/ 323 w 323"/>
              <a:gd name="T12" fmla="*/ 153 h 153"/>
            </a:gdLst>
            <a:ahLst/>
            <a:cxnLst>
              <a:cxn ang="T6">
                <a:pos x="T0" y="T1"/>
              </a:cxn>
              <a:cxn ang="T7">
                <a:pos x="T2" y="T3"/>
              </a:cxn>
              <a:cxn ang="T8">
                <a:pos x="T4" y="T5"/>
              </a:cxn>
            </a:cxnLst>
            <a:rect l="T9" t="T10" r="T11" b="T12"/>
            <a:pathLst>
              <a:path w="323" h="153">
                <a:moveTo>
                  <a:pt x="323" y="153"/>
                </a:moveTo>
                <a:lnTo>
                  <a:pt x="251" y="153"/>
                </a:lnTo>
                <a:lnTo>
                  <a:pt x="0" y="0"/>
                </a:lnTo>
              </a:path>
            </a:pathLst>
          </a:custGeom>
          <a:noFill/>
          <a:ln w="14288">
            <a:solidFill>
              <a:srgbClr val="FFFFFF"/>
            </a:solidFill>
            <a:round/>
            <a:headEnd/>
            <a:tailEnd/>
          </a:ln>
        </p:spPr>
        <p:txBody>
          <a:bodyPr/>
          <a:lstStyle/>
          <a:p>
            <a:endParaRPr lang="en-US" sz="600"/>
          </a:p>
        </p:txBody>
      </p:sp>
      <p:sp>
        <p:nvSpPr>
          <p:cNvPr id="11292" name="Freeform 26"/>
          <p:cNvSpPr>
            <a:spLocks/>
          </p:cNvSpPr>
          <p:nvPr/>
        </p:nvSpPr>
        <p:spPr bwMode="auto">
          <a:xfrm>
            <a:off x="6672263" y="2659063"/>
            <a:ext cx="163512" cy="165100"/>
          </a:xfrm>
          <a:custGeom>
            <a:avLst/>
            <a:gdLst>
              <a:gd name="T0" fmla="*/ 0 w 252"/>
              <a:gd name="T1" fmla="*/ 2147483647 h 253"/>
              <a:gd name="T2" fmla="*/ 2147483647 w 252"/>
              <a:gd name="T3" fmla="*/ 2147483647 h 253"/>
              <a:gd name="T4" fmla="*/ 2147483647 w 252"/>
              <a:gd name="T5" fmla="*/ 0 h 253"/>
              <a:gd name="T6" fmla="*/ 0 60000 65536"/>
              <a:gd name="T7" fmla="*/ 0 60000 65536"/>
              <a:gd name="T8" fmla="*/ 0 60000 65536"/>
              <a:gd name="T9" fmla="*/ 0 w 252"/>
              <a:gd name="T10" fmla="*/ 0 h 253"/>
              <a:gd name="T11" fmla="*/ 252 w 252"/>
              <a:gd name="T12" fmla="*/ 253 h 253"/>
            </a:gdLst>
            <a:ahLst/>
            <a:cxnLst>
              <a:cxn ang="T6">
                <a:pos x="T0" y="T1"/>
              </a:cxn>
              <a:cxn ang="T7">
                <a:pos x="T2" y="T3"/>
              </a:cxn>
              <a:cxn ang="T8">
                <a:pos x="T4" y="T5"/>
              </a:cxn>
            </a:cxnLst>
            <a:rect l="T9" t="T10" r="T11" b="T12"/>
            <a:pathLst>
              <a:path w="252" h="253">
                <a:moveTo>
                  <a:pt x="0" y="253"/>
                </a:moveTo>
                <a:lnTo>
                  <a:pt x="72" y="253"/>
                </a:lnTo>
                <a:lnTo>
                  <a:pt x="252" y="0"/>
                </a:lnTo>
              </a:path>
            </a:pathLst>
          </a:custGeom>
          <a:noFill/>
          <a:ln w="14288">
            <a:solidFill>
              <a:srgbClr val="FFFFFF"/>
            </a:solidFill>
            <a:round/>
            <a:headEnd/>
            <a:tailEnd/>
          </a:ln>
        </p:spPr>
        <p:txBody>
          <a:bodyPr/>
          <a:lstStyle/>
          <a:p>
            <a:endParaRPr lang="en-US" sz="600"/>
          </a:p>
        </p:txBody>
      </p:sp>
      <p:sp>
        <p:nvSpPr>
          <p:cNvPr id="11293" name="Freeform 27"/>
          <p:cNvSpPr>
            <a:spLocks/>
          </p:cNvSpPr>
          <p:nvPr/>
        </p:nvSpPr>
        <p:spPr bwMode="auto">
          <a:xfrm>
            <a:off x="6889750" y="2720975"/>
            <a:ext cx="211138" cy="100013"/>
          </a:xfrm>
          <a:custGeom>
            <a:avLst/>
            <a:gdLst>
              <a:gd name="T0" fmla="*/ 0 w 323"/>
              <a:gd name="T1" fmla="*/ 0 h 153"/>
              <a:gd name="T2" fmla="*/ 2147483647 w 323"/>
              <a:gd name="T3" fmla="*/ 2147483647 h 153"/>
              <a:gd name="T4" fmla="*/ 2147483647 w 323"/>
              <a:gd name="T5" fmla="*/ 2147483647 h 153"/>
              <a:gd name="T6" fmla="*/ 0 60000 65536"/>
              <a:gd name="T7" fmla="*/ 0 60000 65536"/>
              <a:gd name="T8" fmla="*/ 0 60000 65536"/>
              <a:gd name="T9" fmla="*/ 0 w 323"/>
              <a:gd name="T10" fmla="*/ 0 h 153"/>
              <a:gd name="T11" fmla="*/ 323 w 323"/>
              <a:gd name="T12" fmla="*/ 153 h 153"/>
            </a:gdLst>
            <a:ahLst/>
            <a:cxnLst>
              <a:cxn ang="T6">
                <a:pos x="T0" y="T1"/>
              </a:cxn>
              <a:cxn ang="T7">
                <a:pos x="T2" y="T3"/>
              </a:cxn>
              <a:cxn ang="T8">
                <a:pos x="T4" y="T5"/>
              </a:cxn>
            </a:cxnLst>
            <a:rect l="T9" t="T10" r="T11" b="T12"/>
            <a:pathLst>
              <a:path w="323" h="153">
                <a:moveTo>
                  <a:pt x="0" y="0"/>
                </a:moveTo>
                <a:lnTo>
                  <a:pt x="251" y="153"/>
                </a:lnTo>
                <a:lnTo>
                  <a:pt x="323" y="153"/>
                </a:lnTo>
              </a:path>
            </a:pathLst>
          </a:custGeom>
          <a:noFill/>
          <a:ln w="7938">
            <a:solidFill>
              <a:srgbClr val="000000"/>
            </a:solidFill>
            <a:round/>
            <a:headEnd/>
            <a:tailEnd/>
          </a:ln>
        </p:spPr>
        <p:txBody>
          <a:bodyPr/>
          <a:lstStyle/>
          <a:p>
            <a:endParaRPr lang="en-US" sz="600"/>
          </a:p>
        </p:txBody>
      </p:sp>
      <p:sp>
        <p:nvSpPr>
          <p:cNvPr id="11294" name="Freeform 28"/>
          <p:cNvSpPr>
            <a:spLocks/>
          </p:cNvSpPr>
          <p:nvPr/>
        </p:nvSpPr>
        <p:spPr bwMode="auto">
          <a:xfrm>
            <a:off x="6672263" y="2657475"/>
            <a:ext cx="165100" cy="163513"/>
          </a:xfrm>
          <a:custGeom>
            <a:avLst/>
            <a:gdLst>
              <a:gd name="T0" fmla="*/ 0 w 251"/>
              <a:gd name="T1" fmla="*/ 2147483647 h 250"/>
              <a:gd name="T2" fmla="*/ 2147483647 w 251"/>
              <a:gd name="T3" fmla="*/ 2147483647 h 250"/>
              <a:gd name="T4" fmla="*/ 2147483647 w 251"/>
              <a:gd name="T5" fmla="*/ 0 h 250"/>
              <a:gd name="T6" fmla="*/ 0 60000 65536"/>
              <a:gd name="T7" fmla="*/ 0 60000 65536"/>
              <a:gd name="T8" fmla="*/ 0 60000 65536"/>
              <a:gd name="T9" fmla="*/ 0 w 251"/>
              <a:gd name="T10" fmla="*/ 0 h 250"/>
              <a:gd name="T11" fmla="*/ 251 w 251"/>
              <a:gd name="T12" fmla="*/ 250 h 250"/>
            </a:gdLst>
            <a:ahLst/>
            <a:cxnLst>
              <a:cxn ang="T6">
                <a:pos x="T0" y="T1"/>
              </a:cxn>
              <a:cxn ang="T7">
                <a:pos x="T2" y="T3"/>
              </a:cxn>
              <a:cxn ang="T8">
                <a:pos x="T4" y="T5"/>
              </a:cxn>
            </a:cxnLst>
            <a:rect l="T9" t="T10" r="T11" b="T12"/>
            <a:pathLst>
              <a:path w="251" h="250">
                <a:moveTo>
                  <a:pt x="0" y="250"/>
                </a:moveTo>
                <a:lnTo>
                  <a:pt x="72" y="250"/>
                </a:lnTo>
                <a:lnTo>
                  <a:pt x="251" y="0"/>
                </a:lnTo>
              </a:path>
            </a:pathLst>
          </a:custGeom>
          <a:noFill/>
          <a:ln w="7938">
            <a:solidFill>
              <a:srgbClr val="000000"/>
            </a:solidFill>
            <a:round/>
            <a:headEnd/>
            <a:tailEnd/>
          </a:ln>
        </p:spPr>
        <p:txBody>
          <a:bodyPr/>
          <a:lstStyle/>
          <a:p>
            <a:endParaRPr lang="en-US" sz="600"/>
          </a:p>
        </p:txBody>
      </p:sp>
      <p:sp>
        <p:nvSpPr>
          <p:cNvPr id="11295" name="Freeform 29"/>
          <p:cNvSpPr>
            <a:spLocks/>
          </p:cNvSpPr>
          <p:nvPr/>
        </p:nvSpPr>
        <p:spPr bwMode="auto">
          <a:xfrm>
            <a:off x="6400800" y="2806700"/>
            <a:ext cx="28575" cy="33338"/>
          </a:xfrm>
          <a:custGeom>
            <a:avLst/>
            <a:gdLst>
              <a:gd name="T0" fmla="*/ 2147483647 w 45"/>
              <a:gd name="T1" fmla="*/ 2147483647 h 58"/>
              <a:gd name="T2" fmla="*/ 2147483647 w 45"/>
              <a:gd name="T3" fmla="*/ 2147483647 h 58"/>
              <a:gd name="T4" fmla="*/ 2147483647 w 45"/>
              <a:gd name="T5" fmla="*/ 2147483647 h 58"/>
              <a:gd name="T6" fmla="*/ 2147483647 w 45"/>
              <a:gd name="T7" fmla="*/ 0 h 58"/>
              <a:gd name="T8" fmla="*/ 0 w 45"/>
              <a:gd name="T9" fmla="*/ 0 h 58"/>
              <a:gd name="T10" fmla="*/ 0 w 45"/>
              <a:gd name="T11" fmla="*/ 2147483647 h 58"/>
              <a:gd name="T12" fmla="*/ 2147483647 w 45"/>
              <a:gd name="T13" fmla="*/ 2147483647 h 58"/>
              <a:gd name="T14" fmla="*/ 2147483647 w 45"/>
              <a:gd name="T15" fmla="*/ 2147483647 h 58"/>
              <a:gd name="T16" fmla="*/ 2147483647 w 45"/>
              <a:gd name="T17" fmla="*/ 2147483647 h 58"/>
              <a:gd name="T18" fmla="*/ 2147483647 w 45"/>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8"/>
              <a:gd name="T32" fmla="*/ 45 w 45"/>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8">
                <a:moveTo>
                  <a:pt x="28" y="58"/>
                </a:moveTo>
                <a:lnTo>
                  <a:pt x="28" y="11"/>
                </a:lnTo>
                <a:lnTo>
                  <a:pt x="45" y="11"/>
                </a:lnTo>
                <a:lnTo>
                  <a:pt x="45" y="0"/>
                </a:lnTo>
                <a:lnTo>
                  <a:pt x="0" y="0"/>
                </a:lnTo>
                <a:lnTo>
                  <a:pt x="0" y="11"/>
                </a:lnTo>
                <a:lnTo>
                  <a:pt x="16" y="11"/>
                </a:lnTo>
                <a:lnTo>
                  <a:pt x="16" y="58"/>
                </a:lnTo>
                <a:lnTo>
                  <a:pt x="28" y="58"/>
                </a:lnTo>
                <a:close/>
              </a:path>
            </a:pathLst>
          </a:custGeom>
          <a:solidFill>
            <a:srgbClr val="FFFFFF"/>
          </a:solidFill>
          <a:ln w="14351">
            <a:solidFill>
              <a:srgbClr val="FFFFFF"/>
            </a:solidFill>
            <a:round/>
            <a:headEnd/>
            <a:tailEnd/>
          </a:ln>
        </p:spPr>
        <p:txBody>
          <a:bodyPr/>
          <a:lstStyle/>
          <a:p>
            <a:endParaRPr lang="en-US" sz="600"/>
          </a:p>
        </p:txBody>
      </p:sp>
      <p:sp>
        <p:nvSpPr>
          <p:cNvPr id="11296" name="Freeform 30"/>
          <p:cNvSpPr>
            <a:spLocks noEditPoints="1"/>
          </p:cNvSpPr>
          <p:nvPr/>
        </p:nvSpPr>
        <p:spPr bwMode="auto">
          <a:xfrm>
            <a:off x="6434138" y="2811463"/>
            <a:ext cx="25400" cy="25400"/>
          </a:xfrm>
          <a:custGeom>
            <a:avLst/>
            <a:gdLst>
              <a:gd name="T0" fmla="*/ 2147483647 w 40"/>
              <a:gd name="T1" fmla="*/ 2147483647 h 43"/>
              <a:gd name="T2" fmla="*/ 2147483647 w 40"/>
              <a:gd name="T3" fmla="*/ 2147483647 h 43"/>
              <a:gd name="T4" fmla="*/ 2147483647 w 40"/>
              <a:gd name="T5" fmla="*/ 2147483647 h 43"/>
              <a:gd name="T6" fmla="*/ 2147483647 w 40"/>
              <a:gd name="T7" fmla="*/ 2147483647 h 43"/>
              <a:gd name="T8" fmla="*/ 2147483647 w 40"/>
              <a:gd name="T9" fmla="*/ 2147483647 h 43"/>
              <a:gd name="T10" fmla="*/ 2147483647 w 40"/>
              <a:gd name="T11" fmla="*/ 2147483647 h 43"/>
              <a:gd name="T12" fmla="*/ 2147483647 w 40"/>
              <a:gd name="T13" fmla="*/ 2147483647 h 43"/>
              <a:gd name="T14" fmla="*/ 0 w 40"/>
              <a:gd name="T15" fmla="*/ 2147483647 h 43"/>
              <a:gd name="T16" fmla="*/ 2147483647 w 40"/>
              <a:gd name="T17" fmla="*/ 2147483647 h 43"/>
              <a:gd name="T18" fmla="*/ 2147483647 w 40"/>
              <a:gd name="T19" fmla="*/ 2147483647 h 43"/>
              <a:gd name="T20" fmla="*/ 2147483647 w 40"/>
              <a:gd name="T21" fmla="*/ 2147483647 h 43"/>
              <a:gd name="T22" fmla="*/ 2147483647 w 40"/>
              <a:gd name="T23" fmla="*/ 2147483647 h 43"/>
              <a:gd name="T24" fmla="*/ 2147483647 w 40"/>
              <a:gd name="T25" fmla="*/ 2147483647 h 43"/>
              <a:gd name="T26" fmla="*/ 2147483647 w 40"/>
              <a:gd name="T27" fmla="*/ 2147483647 h 43"/>
              <a:gd name="T28" fmla="*/ 2147483647 w 40"/>
              <a:gd name="T29" fmla="*/ 2147483647 h 43"/>
              <a:gd name="T30" fmla="*/ 2147483647 w 40"/>
              <a:gd name="T31" fmla="*/ 2147483647 h 43"/>
              <a:gd name="T32" fmla="*/ 2147483647 w 40"/>
              <a:gd name="T33" fmla="*/ 2147483647 h 43"/>
              <a:gd name="T34" fmla="*/ 2147483647 w 40"/>
              <a:gd name="T35" fmla="*/ 2147483647 h 43"/>
              <a:gd name="T36" fmla="*/ 2147483647 w 40"/>
              <a:gd name="T37" fmla="*/ 2147483647 h 43"/>
              <a:gd name="T38" fmla="*/ 2147483647 w 40"/>
              <a:gd name="T39" fmla="*/ 2147483647 h 43"/>
              <a:gd name="T40" fmla="*/ 2147483647 w 40"/>
              <a:gd name="T41" fmla="*/ 2147483647 h 43"/>
              <a:gd name="T42" fmla="*/ 2147483647 w 40"/>
              <a:gd name="T43" fmla="*/ 0 h 43"/>
              <a:gd name="T44" fmla="*/ 2147483647 w 40"/>
              <a:gd name="T45" fmla="*/ 2147483647 h 43"/>
              <a:gd name="T46" fmla="*/ 2147483647 w 40"/>
              <a:gd name="T47" fmla="*/ 2147483647 h 43"/>
              <a:gd name="T48" fmla="*/ 2147483647 w 40"/>
              <a:gd name="T49" fmla="*/ 2147483647 h 43"/>
              <a:gd name="T50" fmla="*/ 2147483647 w 40"/>
              <a:gd name="T51" fmla="*/ 2147483647 h 43"/>
              <a:gd name="T52" fmla="*/ 2147483647 w 40"/>
              <a:gd name="T53" fmla="*/ 2147483647 h 43"/>
              <a:gd name="T54" fmla="*/ 2147483647 w 40"/>
              <a:gd name="T55" fmla="*/ 2147483647 h 43"/>
              <a:gd name="T56" fmla="*/ 2147483647 w 40"/>
              <a:gd name="T57" fmla="*/ 2147483647 h 43"/>
              <a:gd name="T58" fmla="*/ 2147483647 w 40"/>
              <a:gd name="T59" fmla="*/ 2147483647 h 43"/>
              <a:gd name="T60" fmla="*/ 2147483647 w 40"/>
              <a:gd name="T61" fmla="*/ 2147483647 h 43"/>
              <a:gd name="T62" fmla="*/ 2147483647 w 40"/>
              <a:gd name="T63" fmla="*/ 2147483647 h 43"/>
              <a:gd name="T64" fmla="*/ 2147483647 w 40"/>
              <a:gd name="T65" fmla="*/ 2147483647 h 43"/>
              <a:gd name="T66" fmla="*/ 2147483647 w 40"/>
              <a:gd name="T67" fmla="*/ 2147483647 h 43"/>
              <a:gd name="T68" fmla="*/ 2147483647 w 40"/>
              <a:gd name="T69" fmla="*/ 2147483647 h 43"/>
              <a:gd name="T70" fmla="*/ 2147483647 w 40"/>
              <a:gd name="T71" fmla="*/ 2147483647 h 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43"/>
              <a:gd name="T110" fmla="*/ 40 w 40"/>
              <a:gd name="T111" fmla="*/ 43 h 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43">
                <a:moveTo>
                  <a:pt x="14" y="11"/>
                </a:moveTo>
                <a:lnTo>
                  <a:pt x="14" y="11"/>
                </a:lnTo>
                <a:lnTo>
                  <a:pt x="18" y="9"/>
                </a:lnTo>
                <a:lnTo>
                  <a:pt x="25" y="11"/>
                </a:lnTo>
                <a:lnTo>
                  <a:pt x="25" y="14"/>
                </a:lnTo>
                <a:lnTo>
                  <a:pt x="25" y="16"/>
                </a:lnTo>
                <a:lnTo>
                  <a:pt x="16" y="18"/>
                </a:lnTo>
                <a:lnTo>
                  <a:pt x="7" y="22"/>
                </a:lnTo>
                <a:lnTo>
                  <a:pt x="2" y="25"/>
                </a:lnTo>
                <a:lnTo>
                  <a:pt x="0" y="32"/>
                </a:lnTo>
                <a:lnTo>
                  <a:pt x="2" y="36"/>
                </a:lnTo>
                <a:lnTo>
                  <a:pt x="4" y="40"/>
                </a:lnTo>
                <a:lnTo>
                  <a:pt x="9" y="43"/>
                </a:lnTo>
                <a:lnTo>
                  <a:pt x="14" y="43"/>
                </a:lnTo>
                <a:lnTo>
                  <a:pt x="22" y="43"/>
                </a:lnTo>
                <a:lnTo>
                  <a:pt x="27" y="38"/>
                </a:lnTo>
                <a:lnTo>
                  <a:pt x="27" y="40"/>
                </a:lnTo>
                <a:lnTo>
                  <a:pt x="29" y="43"/>
                </a:lnTo>
                <a:lnTo>
                  <a:pt x="40" y="43"/>
                </a:lnTo>
                <a:lnTo>
                  <a:pt x="38" y="38"/>
                </a:lnTo>
                <a:lnTo>
                  <a:pt x="36" y="29"/>
                </a:lnTo>
                <a:lnTo>
                  <a:pt x="36" y="16"/>
                </a:lnTo>
                <a:lnTo>
                  <a:pt x="36" y="7"/>
                </a:lnTo>
                <a:lnTo>
                  <a:pt x="31" y="2"/>
                </a:lnTo>
                <a:lnTo>
                  <a:pt x="25" y="2"/>
                </a:lnTo>
                <a:lnTo>
                  <a:pt x="20" y="0"/>
                </a:lnTo>
                <a:lnTo>
                  <a:pt x="13" y="2"/>
                </a:lnTo>
                <a:lnTo>
                  <a:pt x="7" y="4"/>
                </a:lnTo>
                <a:lnTo>
                  <a:pt x="4" y="7"/>
                </a:lnTo>
                <a:lnTo>
                  <a:pt x="2" y="13"/>
                </a:lnTo>
                <a:lnTo>
                  <a:pt x="11" y="14"/>
                </a:lnTo>
                <a:lnTo>
                  <a:pt x="14" y="11"/>
                </a:lnTo>
                <a:close/>
                <a:moveTo>
                  <a:pt x="25" y="25"/>
                </a:moveTo>
                <a:lnTo>
                  <a:pt x="25" y="25"/>
                </a:lnTo>
                <a:lnTo>
                  <a:pt x="25" y="31"/>
                </a:lnTo>
                <a:lnTo>
                  <a:pt x="23" y="34"/>
                </a:lnTo>
                <a:lnTo>
                  <a:pt x="18" y="36"/>
                </a:lnTo>
                <a:lnTo>
                  <a:pt x="13" y="34"/>
                </a:lnTo>
                <a:lnTo>
                  <a:pt x="11" y="31"/>
                </a:lnTo>
                <a:lnTo>
                  <a:pt x="13" y="29"/>
                </a:lnTo>
                <a:lnTo>
                  <a:pt x="13" y="27"/>
                </a:lnTo>
                <a:lnTo>
                  <a:pt x="20" y="25"/>
                </a:lnTo>
                <a:lnTo>
                  <a:pt x="25" y="23"/>
                </a:lnTo>
                <a:lnTo>
                  <a:pt x="25" y="25"/>
                </a:lnTo>
                <a:close/>
              </a:path>
            </a:pathLst>
          </a:custGeom>
          <a:solidFill>
            <a:srgbClr val="FFFFFF"/>
          </a:solidFill>
          <a:ln w="14351">
            <a:solidFill>
              <a:srgbClr val="FFFFFF"/>
            </a:solidFill>
            <a:round/>
            <a:headEnd/>
            <a:tailEnd/>
          </a:ln>
        </p:spPr>
        <p:txBody>
          <a:bodyPr/>
          <a:lstStyle/>
          <a:p>
            <a:endParaRPr lang="en-US" sz="600"/>
          </a:p>
        </p:txBody>
      </p:sp>
      <p:sp>
        <p:nvSpPr>
          <p:cNvPr id="11297" name="Freeform 31"/>
          <p:cNvSpPr>
            <a:spLocks/>
          </p:cNvSpPr>
          <p:nvPr/>
        </p:nvSpPr>
        <p:spPr bwMode="auto">
          <a:xfrm>
            <a:off x="6462713" y="2809875"/>
            <a:ext cx="26987" cy="25400"/>
          </a:xfrm>
          <a:custGeom>
            <a:avLst/>
            <a:gdLst>
              <a:gd name="T0" fmla="*/ 2147483647 w 40"/>
              <a:gd name="T1" fmla="*/ 2147483647 h 43"/>
              <a:gd name="T2" fmla="*/ 2147483647 w 40"/>
              <a:gd name="T3" fmla="*/ 2147483647 h 43"/>
              <a:gd name="T4" fmla="*/ 2147483647 w 40"/>
              <a:gd name="T5" fmla="*/ 2147483647 h 43"/>
              <a:gd name="T6" fmla="*/ 2147483647 w 40"/>
              <a:gd name="T7" fmla="*/ 0 h 43"/>
              <a:gd name="T8" fmla="*/ 2147483647 w 40"/>
              <a:gd name="T9" fmla="*/ 0 h 43"/>
              <a:gd name="T10" fmla="*/ 2147483647 w 40"/>
              <a:gd name="T11" fmla="*/ 2147483647 h 43"/>
              <a:gd name="T12" fmla="*/ 2147483647 w 40"/>
              <a:gd name="T13" fmla="*/ 2147483647 h 43"/>
              <a:gd name="T14" fmla="*/ 2147483647 w 40"/>
              <a:gd name="T15" fmla="*/ 2147483647 h 43"/>
              <a:gd name="T16" fmla="*/ 2147483647 w 40"/>
              <a:gd name="T17" fmla="*/ 2147483647 h 43"/>
              <a:gd name="T18" fmla="*/ 0 w 40"/>
              <a:gd name="T19" fmla="*/ 2147483647 h 43"/>
              <a:gd name="T20" fmla="*/ 0 w 40"/>
              <a:gd name="T21" fmla="*/ 2147483647 h 43"/>
              <a:gd name="T22" fmla="*/ 2147483647 w 40"/>
              <a:gd name="T23" fmla="*/ 2147483647 h 43"/>
              <a:gd name="T24" fmla="*/ 2147483647 w 40"/>
              <a:gd name="T25" fmla="*/ 2147483647 h 43"/>
              <a:gd name="T26" fmla="*/ 2147483647 w 40"/>
              <a:gd name="T27" fmla="*/ 2147483647 h 43"/>
              <a:gd name="T28" fmla="*/ 2147483647 w 40"/>
              <a:gd name="T29" fmla="*/ 2147483647 h 43"/>
              <a:gd name="T30" fmla="*/ 2147483647 w 40"/>
              <a:gd name="T31" fmla="*/ 2147483647 h 43"/>
              <a:gd name="T32" fmla="*/ 2147483647 w 40"/>
              <a:gd name="T33" fmla="*/ 2147483647 h 43"/>
              <a:gd name="T34" fmla="*/ 2147483647 w 40"/>
              <a:gd name="T35" fmla="*/ 2147483647 h 43"/>
              <a:gd name="T36" fmla="*/ 2147483647 w 40"/>
              <a:gd name="T37" fmla="*/ 2147483647 h 43"/>
              <a:gd name="T38" fmla="*/ 2147483647 w 40"/>
              <a:gd name="T39" fmla="*/ 2147483647 h 43"/>
              <a:gd name="T40" fmla="*/ 2147483647 w 40"/>
              <a:gd name="T41" fmla="*/ 2147483647 h 43"/>
              <a:gd name="T42" fmla="*/ 2147483647 w 40"/>
              <a:gd name="T43" fmla="*/ 2147483647 h 43"/>
              <a:gd name="T44" fmla="*/ 2147483647 w 40"/>
              <a:gd name="T45" fmla="*/ 2147483647 h 43"/>
              <a:gd name="T46" fmla="*/ 2147483647 w 40"/>
              <a:gd name="T47" fmla="*/ 2147483647 h 43"/>
              <a:gd name="T48" fmla="*/ 2147483647 w 40"/>
              <a:gd name="T49" fmla="*/ 2147483647 h 43"/>
              <a:gd name="T50" fmla="*/ 2147483647 w 40"/>
              <a:gd name="T51" fmla="*/ 2147483647 h 43"/>
              <a:gd name="T52" fmla="*/ 2147483647 w 40"/>
              <a:gd name="T53" fmla="*/ 2147483647 h 43"/>
              <a:gd name="T54" fmla="*/ 2147483647 w 40"/>
              <a:gd name="T55" fmla="*/ 2147483647 h 43"/>
              <a:gd name="T56" fmla="*/ 2147483647 w 40"/>
              <a:gd name="T57" fmla="*/ 2147483647 h 43"/>
              <a:gd name="T58" fmla="*/ 2147483647 w 40"/>
              <a:gd name="T59" fmla="*/ 2147483647 h 43"/>
              <a:gd name="T60" fmla="*/ 2147483647 w 40"/>
              <a:gd name="T61" fmla="*/ 2147483647 h 43"/>
              <a:gd name="T62" fmla="*/ 2147483647 w 40"/>
              <a:gd name="T63" fmla="*/ 2147483647 h 43"/>
              <a:gd name="T64" fmla="*/ 2147483647 w 40"/>
              <a:gd name="T65" fmla="*/ 2147483647 h 43"/>
              <a:gd name="T66" fmla="*/ 2147483647 w 40"/>
              <a:gd name="T67" fmla="*/ 2147483647 h 43"/>
              <a:gd name="T68" fmla="*/ 2147483647 w 40"/>
              <a:gd name="T69" fmla="*/ 2147483647 h 43"/>
              <a:gd name="T70" fmla="*/ 2147483647 w 40"/>
              <a:gd name="T71" fmla="*/ 2147483647 h 43"/>
              <a:gd name="T72" fmla="*/ 2147483647 w 40"/>
              <a:gd name="T73" fmla="*/ 2147483647 h 43"/>
              <a:gd name="T74" fmla="*/ 2147483647 w 40"/>
              <a:gd name="T75" fmla="*/ 2147483647 h 43"/>
              <a:gd name="T76" fmla="*/ 2147483647 w 40"/>
              <a:gd name="T77" fmla="*/ 2147483647 h 43"/>
              <a:gd name="T78" fmla="*/ 2147483647 w 40"/>
              <a:gd name="T79" fmla="*/ 2147483647 h 43"/>
              <a:gd name="T80" fmla="*/ 2147483647 w 40"/>
              <a:gd name="T81" fmla="*/ 2147483647 h 43"/>
              <a:gd name="T82" fmla="*/ 2147483647 w 40"/>
              <a:gd name="T83" fmla="*/ 2147483647 h 43"/>
              <a:gd name="T84" fmla="*/ 2147483647 w 40"/>
              <a:gd name="T85" fmla="*/ 2147483647 h 43"/>
              <a:gd name="T86" fmla="*/ 2147483647 w 40"/>
              <a:gd name="T87" fmla="*/ 2147483647 h 43"/>
              <a:gd name="T88" fmla="*/ 2147483647 w 40"/>
              <a:gd name="T89" fmla="*/ 2147483647 h 43"/>
              <a:gd name="T90" fmla="*/ 2147483647 w 40"/>
              <a:gd name="T91" fmla="*/ 2147483647 h 43"/>
              <a:gd name="T92" fmla="*/ 2147483647 w 40"/>
              <a:gd name="T93" fmla="*/ 2147483647 h 43"/>
              <a:gd name="T94" fmla="*/ 2147483647 w 40"/>
              <a:gd name="T95" fmla="*/ 2147483647 h 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3"/>
              <a:gd name="T146" fmla="*/ 40 w 40"/>
              <a:gd name="T147" fmla="*/ 43 h 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3">
                <a:moveTo>
                  <a:pt x="33" y="4"/>
                </a:moveTo>
                <a:lnTo>
                  <a:pt x="33" y="4"/>
                </a:lnTo>
                <a:lnTo>
                  <a:pt x="27" y="2"/>
                </a:lnTo>
                <a:lnTo>
                  <a:pt x="20" y="0"/>
                </a:lnTo>
                <a:lnTo>
                  <a:pt x="11" y="2"/>
                </a:lnTo>
                <a:lnTo>
                  <a:pt x="5" y="7"/>
                </a:lnTo>
                <a:lnTo>
                  <a:pt x="2" y="13"/>
                </a:lnTo>
                <a:lnTo>
                  <a:pt x="0" y="22"/>
                </a:lnTo>
                <a:lnTo>
                  <a:pt x="2" y="31"/>
                </a:lnTo>
                <a:lnTo>
                  <a:pt x="5" y="38"/>
                </a:lnTo>
                <a:lnTo>
                  <a:pt x="11" y="43"/>
                </a:lnTo>
                <a:lnTo>
                  <a:pt x="20" y="43"/>
                </a:lnTo>
                <a:lnTo>
                  <a:pt x="27" y="43"/>
                </a:lnTo>
                <a:lnTo>
                  <a:pt x="33" y="40"/>
                </a:lnTo>
                <a:lnTo>
                  <a:pt x="36" y="36"/>
                </a:lnTo>
                <a:lnTo>
                  <a:pt x="40" y="29"/>
                </a:lnTo>
                <a:lnTo>
                  <a:pt x="29" y="27"/>
                </a:lnTo>
                <a:lnTo>
                  <a:pt x="25" y="32"/>
                </a:lnTo>
                <a:lnTo>
                  <a:pt x="20" y="34"/>
                </a:lnTo>
                <a:lnTo>
                  <a:pt x="16" y="34"/>
                </a:lnTo>
                <a:lnTo>
                  <a:pt x="14" y="32"/>
                </a:lnTo>
                <a:lnTo>
                  <a:pt x="13" y="27"/>
                </a:lnTo>
                <a:lnTo>
                  <a:pt x="11" y="22"/>
                </a:lnTo>
                <a:lnTo>
                  <a:pt x="13" y="16"/>
                </a:lnTo>
                <a:lnTo>
                  <a:pt x="14" y="13"/>
                </a:lnTo>
                <a:lnTo>
                  <a:pt x="16" y="11"/>
                </a:lnTo>
                <a:lnTo>
                  <a:pt x="20" y="9"/>
                </a:lnTo>
                <a:lnTo>
                  <a:pt x="25" y="11"/>
                </a:lnTo>
                <a:lnTo>
                  <a:pt x="27" y="16"/>
                </a:lnTo>
                <a:lnTo>
                  <a:pt x="38" y="14"/>
                </a:lnTo>
                <a:lnTo>
                  <a:pt x="36" y="9"/>
                </a:lnTo>
                <a:lnTo>
                  <a:pt x="33" y="4"/>
                </a:lnTo>
                <a:close/>
              </a:path>
            </a:pathLst>
          </a:custGeom>
          <a:solidFill>
            <a:srgbClr val="FFFFFF"/>
          </a:solidFill>
          <a:ln w="14351">
            <a:solidFill>
              <a:srgbClr val="FFFFFF"/>
            </a:solidFill>
            <a:round/>
            <a:headEnd/>
            <a:tailEnd/>
          </a:ln>
        </p:spPr>
        <p:txBody>
          <a:bodyPr/>
          <a:lstStyle/>
          <a:p>
            <a:endParaRPr lang="en-US" sz="600"/>
          </a:p>
        </p:txBody>
      </p:sp>
      <p:sp>
        <p:nvSpPr>
          <p:cNvPr id="11298" name="Freeform 32"/>
          <p:cNvSpPr>
            <a:spLocks/>
          </p:cNvSpPr>
          <p:nvPr/>
        </p:nvSpPr>
        <p:spPr bwMode="auto">
          <a:xfrm>
            <a:off x="6491288" y="2803525"/>
            <a:ext cx="17462" cy="31750"/>
          </a:xfrm>
          <a:custGeom>
            <a:avLst/>
            <a:gdLst>
              <a:gd name="T0" fmla="*/ 2147483647 w 25"/>
              <a:gd name="T1" fmla="*/ 2147483647 h 56"/>
              <a:gd name="T2" fmla="*/ 2147483647 w 25"/>
              <a:gd name="T3" fmla="*/ 0 h 56"/>
              <a:gd name="T4" fmla="*/ 2147483647 w 25"/>
              <a:gd name="T5" fmla="*/ 2147483647 h 56"/>
              <a:gd name="T6" fmla="*/ 2147483647 w 25"/>
              <a:gd name="T7" fmla="*/ 2147483647 h 56"/>
              <a:gd name="T8" fmla="*/ 0 w 25"/>
              <a:gd name="T9" fmla="*/ 2147483647 h 56"/>
              <a:gd name="T10" fmla="*/ 0 w 25"/>
              <a:gd name="T11" fmla="*/ 2147483647 h 56"/>
              <a:gd name="T12" fmla="*/ 2147483647 w 25"/>
              <a:gd name="T13" fmla="*/ 2147483647 h 56"/>
              <a:gd name="T14" fmla="*/ 2147483647 w 25"/>
              <a:gd name="T15" fmla="*/ 2147483647 h 56"/>
              <a:gd name="T16" fmla="*/ 2147483647 w 25"/>
              <a:gd name="T17" fmla="*/ 2147483647 h 56"/>
              <a:gd name="T18" fmla="*/ 2147483647 w 25"/>
              <a:gd name="T19" fmla="*/ 2147483647 h 56"/>
              <a:gd name="T20" fmla="*/ 2147483647 w 25"/>
              <a:gd name="T21" fmla="*/ 2147483647 h 56"/>
              <a:gd name="T22" fmla="*/ 2147483647 w 25"/>
              <a:gd name="T23" fmla="*/ 2147483647 h 56"/>
              <a:gd name="T24" fmla="*/ 2147483647 w 25"/>
              <a:gd name="T25" fmla="*/ 2147483647 h 56"/>
              <a:gd name="T26" fmla="*/ 2147483647 w 25"/>
              <a:gd name="T27" fmla="*/ 2147483647 h 56"/>
              <a:gd name="T28" fmla="*/ 2147483647 w 25"/>
              <a:gd name="T29" fmla="*/ 2147483647 h 56"/>
              <a:gd name="T30" fmla="*/ 2147483647 w 25"/>
              <a:gd name="T31" fmla="*/ 2147483647 h 56"/>
              <a:gd name="T32" fmla="*/ 2147483647 w 25"/>
              <a:gd name="T33" fmla="*/ 2147483647 h 56"/>
              <a:gd name="T34" fmla="*/ 2147483647 w 25"/>
              <a:gd name="T35" fmla="*/ 2147483647 h 56"/>
              <a:gd name="T36" fmla="*/ 2147483647 w 25"/>
              <a:gd name="T37" fmla="*/ 2147483647 h 56"/>
              <a:gd name="T38" fmla="*/ 2147483647 w 25"/>
              <a:gd name="T39" fmla="*/ 2147483647 h 56"/>
              <a:gd name="T40" fmla="*/ 2147483647 w 25"/>
              <a:gd name="T41" fmla="*/ 2147483647 h 56"/>
              <a:gd name="T42" fmla="*/ 2147483647 w 25"/>
              <a:gd name="T43" fmla="*/ 2147483647 h 56"/>
              <a:gd name="T44" fmla="*/ 2147483647 w 25"/>
              <a:gd name="T45" fmla="*/ 2147483647 h 56"/>
              <a:gd name="T46" fmla="*/ 2147483647 w 25"/>
              <a:gd name="T47" fmla="*/ 2147483647 h 56"/>
              <a:gd name="T48" fmla="*/ 2147483647 w 25"/>
              <a:gd name="T49" fmla="*/ 2147483647 h 56"/>
              <a:gd name="T50" fmla="*/ 2147483647 w 25"/>
              <a:gd name="T51" fmla="*/ 2147483647 h 56"/>
              <a:gd name="T52" fmla="*/ 2147483647 w 25"/>
              <a:gd name="T53" fmla="*/ 2147483647 h 56"/>
              <a:gd name="T54" fmla="*/ 2147483647 w 25"/>
              <a:gd name="T55" fmla="*/ 2147483647 h 56"/>
              <a:gd name="T56" fmla="*/ 2147483647 w 25"/>
              <a:gd name="T57" fmla="*/ 2147483647 h 56"/>
              <a:gd name="T58" fmla="*/ 2147483647 w 25"/>
              <a:gd name="T59" fmla="*/ 2147483647 h 56"/>
              <a:gd name="T60" fmla="*/ 2147483647 w 25"/>
              <a:gd name="T61" fmla="*/ 2147483647 h 56"/>
              <a:gd name="T62" fmla="*/ 2147483647 w 25"/>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56"/>
              <a:gd name="T98" fmla="*/ 25 w 25"/>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56">
                <a:moveTo>
                  <a:pt x="16" y="15"/>
                </a:moveTo>
                <a:lnTo>
                  <a:pt x="16" y="0"/>
                </a:lnTo>
                <a:lnTo>
                  <a:pt x="5" y="6"/>
                </a:lnTo>
                <a:lnTo>
                  <a:pt x="5" y="15"/>
                </a:lnTo>
                <a:lnTo>
                  <a:pt x="0" y="15"/>
                </a:lnTo>
                <a:lnTo>
                  <a:pt x="0" y="24"/>
                </a:lnTo>
                <a:lnTo>
                  <a:pt x="5" y="24"/>
                </a:lnTo>
                <a:lnTo>
                  <a:pt x="5" y="42"/>
                </a:lnTo>
                <a:lnTo>
                  <a:pt x="5" y="49"/>
                </a:lnTo>
                <a:lnTo>
                  <a:pt x="7" y="53"/>
                </a:lnTo>
                <a:lnTo>
                  <a:pt x="10" y="56"/>
                </a:lnTo>
                <a:lnTo>
                  <a:pt x="16" y="56"/>
                </a:lnTo>
                <a:lnTo>
                  <a:pt x="25" y="54"/>
                </a:lnTo>
                <a:lnTo>
                  <a:pt x="23" y="47"/>
                </a:lnTo>
                <a:lnTo>
                  <a:pt x="19" y="47"/>
                </a:lnTo>
                <a:lnTo>
                  <a:pt x="18" y="47"/>
                </a:lnTo>
                <a:lnTo>
                  <a:pt x="16" y="45"/>
                </a:lnTo>
                <a:lnTo>
                  <a:pt x="16" y="40"/>
                </a:lnTo>
                <a:lnTo>
                  <a:pt x="16" y="24"/>
                </a:lnTo>
                <a:lnTo>
                  <a:pt x="23" y="24"/>
                </a:lnTo>
                <a:lnTo>
                  <a:pt x="23" y="15"/>
                </a:lnTo>
                <a:lnTo>
                  <a:pt x="16" y="15"/>
                </a:lnTo>
                <a:close/>
              </a:path>
            </a:pathLst>
          </a:custGeom>
          <a:solidFill>
            <a:srgbClr val="FFFFFF"/>
          </a:solidFill>
          <a:ln w="14351">
            <a:solidFill>
              <a:srgbClr val="FFFFFF"/>
            </a:solidFill>
            <a:round/>
            <a:headEnd/>
            <a:tailEnd/>
          </a:ln>
        </p:spPr>
        <p:txBody>
          <a:bodyPr/>
          <a:lstStyle/>
          <a:p>
            <a:endParaRPr lang="en-US" sz="600"/>
          </a:p>
        </p:txBody>
      </p:sp>
      <p:sp>
        <p:nvSpPr>
          <p:cNvPr id="11299" name="Freeform 33"/>
          <p:cNvSpPr>
            <a:spLocks noEditPoints="1"/>
          </p:cNvSpPr>
          <p:nvPr/>
        </p:nvSpPr>
        <p:spPr bwMode="auto">
          <a:xfrm>
            <a:off x="6513513" y="2801938"/>
            <a:ext cx="7937" cy="33337"/>
          </a:xfrm>
          <a:custGeom>
            <a:avLst/>
            <a:gdLst>
              <a:gd name="T0" fmla="*/ 2147483647 w 11"/>
              <a:gd name="T1" fmla="*/ 2147483647 h 58"/>
              <a:gd name="T2" fmla="*/ 2147483647 w 11"/>
              <a:gd name="T3" fmla="*/ 0 h 58"/>
              <a:gd name="T4" fmla="*/ 0 w 11"/>
              <a:gd name="T5" fmla="*/ 0 h 58"/>
              <a:gd name="T6" fmla="*/ 0 w 11"/>
              <a:gd name="T7" fmla="*/ 2147483647 h 58"/>
              <a:gd name="T8" fmla="*/ 2147483647 w 11"/>
              <a:gd name="T9" fmla="*/ 2147483647 h 58"/>
              <a:gd name="T10" fmla="*/ 2147483647 w 11"/>
              <a:gd name="T11" fmla="*/ 2147483647 h 58"/>
              <a:gd name="T12" fmla="*/ 2147483647 w 11"/>
              <a:gd name="T13" fmla="*/ 2147483647 h 58"/>
              <a:gd name="T14" fmla="*/ 2147483647 w 11"/>
              <a:gd name="T15" fmla="*/ 2147483647 h 58"/>
              <a:gd name="T16" fmla="*/ 0 w 11"/>
              <a:gd name="T17" fmla="*/ 2147483647 h 58"/>
              <a:gd name="T18" fmla="*/ 0 w 11"/>
              <a:gd name="T19" fmla="*/ 2147483647 h 58"/>
              <a:gd name="T20" fmla="*/ 2147483647 w 11"/>
              <a:gd name="T21" fmla="*/ 2147483647 h 58"/>
              <a:gd name="T22" fmla="*/ 2147483647 w 11"/>
              <a:gd name="T23" fmla="*/ 2147483647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58"/>
              <a:gd name="T38" fmla="*/ 11 w 11"/>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58">
                <a:moveTo>
                  <a:pt x="11" y="11"/>
                </a:moveTo>
                <a:lnTo>
                  <a:pt x="11" y="0"/>
                </a:lnTo>
                <a:lnTo>
                  <a:pt x="0" y="0"/>
                </a:lnTo>
                <a:lnTo>
                  <a:pt x="0" y="11"/>
                </a:lnTo>
                <a:lnTo>
                  <a:pt x="11" y="11"/>
                </a:lnTo>
                <a:close/>
                <a:moveTo>
                  <a:pt x="11" y="58"/>
                </a:moveTo>
                <a:lnTo>
                  <a:pt x="11" y="17"/>
                </a:lnTo>
                <a:lnTo>
                  <a:pt x="0" y="17"/>
                </a:lnTo>
                <a:lnTo>
                  <a:pt x="0" y="58"/>
                </a:lnTo>
                <a:lnTo>
                  <a:pt x="11" y="58"/>
                </a:lnTo>
                <a:close/>
              </a:path>
            </a:pathLst>
          </a:custGeom>
          <a:solidFill>
            <a:srgbClr val="FFFFFF"/>
          </a:solidFill>
          <a:ln w="14351">
            <a:solidFill>
              <a:srgbClr val="FFFFFF"/>
            </a:solidFill>
            <a:round/>
            <a:headEnd/>
            <a:tailEnd/>
          </a:ln>
        </p:spPr>
        <p:txBody>
          <a:bodyPr/>
          <a:lstStyle/>
          <a:p>
            <a:endParaRPr lang="en-US" sz="600"/>
          </a:p>
        </p:txBody>
      </p:sp>
      <p:sp>
        <p:nvSpPr>
          <p:cNvPr id="11300" name="Freeform 34"/>
          <p:cNvSpPr>
            <a:spLocks/>
          </p:cNvSpPr>
          <p:nvPr/>
        </p:nvSpPr>
        <p:spPr bwMode="auto">
          <a:xfrm>
            <a:off x="6532563" y="2801938"/>
            <a:ext cx="6350" cy="33337"/>
          </a:xfrm>
          <a:custGeom>
            <a:avLst/>
            <a:gdLst>
              <a:gd name="T0" fmla="*/ 2147483647 w 10"/>
              <a:gd name="T1" fmla="*/ 2147483647 h 58"/>
              <a:gd name="T2" fmla="*/ 2147483647 w 10"/>
              <a:gd name="T3" fmla="*/ 0 h 58"/>
              <a:gd name="T4" fmla="*/ 0 w 10"/>
              <a:gd name="T5" fmla="*/ 0 h 58"/>
              <a:gd name="T6" fmla="*/ 0 w 10"/>
              <a:gd name="T7" fmla="*/ 2147483647 h 58"/>
              <a:gd name="T8" fmla="*/ 2147483647 w 10"/>
              <a:gd name="T9" fmla="*/ 2147483647 h 58"/>
              <a:gd name="T10" fmla="*/ 2147483647 w 10"/>
              <a:gd name="T11" fmla="*/ 2147483647 h 58"/>
              <a:gd name="T12" fmla="*/ 0 60000 65536"/>
              <a:gd name="T13" fmla="*/ 0 60000 65536"/>
              <a:gd name="T14" fmla="*/ 0 60000 65536"/>
              <a:gd name="T15" fmla="*/ 0 60000 65536"/>
              <a:gd name="T16" fmla="*/ 0 60000 65536"/>
              <a:gd name="T17" fmla="*/ 0 60000 65536"/>
              <a:gd name="T18" fmla="*/ 0 w 10"/>
              <a:gd name="T19" fmla="*/ 0 h 58"/>
              <a:gd name="T20" fmla="*/ 10 w 10"/>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 h="58">
                <a:moveTo>
                  <a:pt x="10" y="58"/>
                </a:moveTo>
                <a:lnTo>
                  <a:pt x="10" y="0"/>
                </a:lnTo>
                <a:lnTo>
                  <a:pt x="0" y="0"/>
                </a:lnTo>
                <a:lnTo>
                  <a:pt x="0" y="58"/>
                </a:lnTo>
                <a:lnTo>
                  <a:pt x="10" y="58"/>
                </a:lnTo>
                <a:close/>
              </a:path>
            </a:pathLst>
          </a:custGeom>
          <a:solidFill>
            <a:srgbClr val="FFFFFF"/>
          </a:solidFill>
          <a:ln w="14351">
            <a:solidFill>
              <a:srgbClr val="FFFFFF"/>
            </a:solidFill>
            <a:round/>
            <a:headEnd/>
            <a:tailEnd/>
          </a:ln>
        </p:spPr>
        <p:txBody>
          <a:bodyPr/>
          <a:lstStyle/>
          <a:p>
            <a:endParaRPr lang="en-US" sz="600"/>
          </a:p>
        </p:txBody>
      </p:sp>
      <p:sp>
        <p:nvSpPr>
          <p:cNvPr id="11301" name="Freeform 35"/>
          <p:cNvSpPr>
            <a:spLocks noEditPoints="1"/>
          </p:cNvSpPr>
          <p:nvPr/>
        </p:nvSpPr>
        <p:spPr bwMode="auto">
          <a:xfrm>
            <a:off x="6543675" y="2808288"/>
            <a:ext cx="25400" cy="25400"/>
          </a:xfrm>
          <a:custGeom>
            <a:avLst/>
            <a:gdLst>
              <a:gd name="T0" fmla="*/ 2147483647 w 37"/>
              <a:gd name="T1" fmla="*/ 2147483647 h 43"/>
              <a:gd name="T2" fmla="*/ 2147483647 w 37"/>
              <a:gd name="T3" fmla="*/ 2147483647 h 43"/>
              <a:gd name="T4" fmla="*/ 2147483647 w 37"/>
              <a:gd name="T5" fmla="*/ 2147483647 h 43"/>
              <a:gd name="T6" fmla="*/ 2147483647 w 37"/>
              <a:gd name="T7" fmla="*/ 2147483647 h 43"/>
              <a:gd name="T8" fmla="*/ 2147483647 w 37"/>
              <a:gd name="T9" fmla="*/ 2147483647 h 43"/>
              <a:gd name="T10" fmla="*/ 2147483647 w 37"/>
              <a:gd name="T11" fmla="*/ 2147483647 h 43"/>
              <a:gd name="T12" fmla="*/ 2147483647 w 37"/>
              <a:gd name="T13" fmla="*/ 2147483647 h 43"/>
              <a:gd name="T14" fmla="*/ 2147483647 w 37"/>
              <a:gd name="T15" fmla="*/ 2147483647 h 43"/>
              <a:gd name="T16" fmla="*/ 2147483647 w 37"/>
              <a:gd name="T17" fmla="*/ 2147483647 h 43"/>
              <a:gd name="T18" fmla="*/ 2147483647 w 37"/>
              <a:gd name="T19" fmla="*/ 2147483647 h 43"/>
              <a:gd name="T20" fmla="*/ 2147483647 w 37"/>
              <a:gd name="T21" fmla="*/ 2147483647 h 43"/>
              <a:gd name="T22" fmla="*/ 2147483647 w 37"/>
              <a:gd name="T23" fmla="*/ 2147483647 h 43"/>
              <a:gd name="T24" fmla="*/ 2147483647 w 37"/>
              <a:gd name="T25" fmla="*/ 2147483647 h 43"/>
              <a:gd name="T26" fmla="*/ 2147483647 w 37"/>
              <a:gd name="T27" fmla="*/ 2147483647 h 43"/>
              <a:gd name="T28" fmla="*/ 2147483647 w 37"/>
              <a:gd name="T29" fmla="*/ 2147483647 h 43"/>
              <a:gd name="T30" fmla="*/ 2147483647 w 37"/>
              <a:gd name="T31" fmla="*/ 0 h 43"/>
              <a:gd name="T32" fmla="*/ 2147483647 w 37"/>
              <a:gd name="T33" fmla="*/ 0 h 43"/>
              <a:gd name="T34" fmla="*/ 2147483647 w 37"/>
              <a:gd name="T35" fmla="*/ 2147483647 h 43"/>
              <a:gd name="T36" fmla="*/ 2147483647 w 37"/>
              <a:gd name="T37" fmla="*/ 2147483647 h 43"/>
              <a:gd name="T38" fmla="*/ 2147483647 w 37"/>
              <a:gd name="T39" fmla="*/ 2147483647 h 43"/>
              <a:gd name="T40" fmla="*/ 2147483647 w 37"/>
              <a:gd name="T41" fmla="*/ 2147483647 h 43"/>
              <a:gd name="T42" fmla="*/ 0 w 37"/>
              <a:gd name="T43" fmla="*/ 2147483647 h 43"/>
              <a:gd name="T44" fmla="*/ 0 w 37"/>
              <a:gd name="T45" fmla="*/ 2147483647 h 43"/>
              <a:gd name="T46" fmla="*/ 2147483647 w 37"/>
              <a:gd name="T47" fmla="*/ 2147483647 h 43"/>
              <a:gd name="T48" fmla="*/ 2147483647 w 37"/>
              <a:gd name="T49" fmla="*/ 2147483647 h 43"/>
              <a:gd name="T50" fmla="*/ 2147483647 w 37"/>
              <a:gd name="T51" fmla="*/ 2147483647 h 43"/>
              <a:gd name="T52" fmla="*/ 2147483647 w 37"/>
              <a:gd name="T53" fmla="*/ 2147483647 h 43"/>
              <a:gd name="T54" fmla="*/ 2147483647 w 37"/>
              <a:gd name="T55" fmla="*/ 2147483647 h 43"/>
              <a:gd name="T56" fmla="*/ 2147483647 w 37"/>
              <a:gd name="T57" fmla="*/ 2147483647 h 43"/>
              <a:gd name="T58" fmla="*/ 2147483647 w 37"/>
              <a:gd name="T59" fmla="*/ 2147483647 h 43"/>
              <a:gd name="T60" fmla="*/ 2147483647 w 37"/>
              <a:gd name="T61" fmla="*/ 2147483647 h 43"/>
              <a:gd name="T62" fmla="*/ 2147483647 w 37"/>
              <a:gd name="T63" fmla="*/ 2147483647 h 43"/>
              <a:gd name="T64" fmla="*/ 2147483647 w 37"/>
              <a:gd name="T65" fmla="*/ 2147483647 h 43"/>
              <a:gd name="T66" fmla="*/ 2147483647 w 37"/>
              <a:gd name="T67" fmla="*/ 2147483647 h 43"/>
              <a:gd name="T68" fmla="*/ 2147483647 w 37"/>
              <a:gd name="T69" fmla="*/ 2147483647 h 43"/>
              <a:gd name="T70" fmla="*/ 2147483647 w 37"/>
              <a:gd name="T71" fmla="*/ 2147483647 h 43"/>
              <a:gd name="T72" fmla="*/ 2147483647 w 37"/>
              <a:gd name="T73" fmla="*/ 2147483647 h 43"/>
              <a:gd name="T74" fmla="*/ 2147483647 w 37"/>
              <a:gd name="T75" fmla="*/ 2147483647 h 43"/>
              <a:gd name="T76" fmla="*/ 2147483647 w 37"/>
              <a:gd name="T77" fmla="*/ 2147483647 h 43"/>
              <a:gd name="T78" fmla="*/ 2147483647 w 37"/>
              <a:gd name="T79" fmla="*/ 2147483647 h 43"/>
              <a:gd name="T80" fmla="*/ 2147483647 w 37"/>
              <a:gd name="T81" fmla="*/ 2147483647 h 43"/>
              <a:gd name="T82" fmla="*/ 2147483647 w 37"/>
              <a:gd name="T83" fmla="*/ 2147483647 h 43"/>
              <a:gd name="T84" fmla="*/ 2147483647 w 37"/>
              <a:gd name="T85" fmla="*/ 2147483647 h 43"/>
              <a:gd name="T86" fmla="*/ 2147483647 w 37"/>
              <a:gd name="T87" fmla="*/ 2147483647 h 43"/>
              <a:gd name="T88" fmla="*/ 2147483647 w 37"/>
              <a:gd name="T89" fmla="*/ 2147483647 h 43"/>
              <a:gd name="T90" fmla="*/ 2147483647 w 37"/>
              <a:gd name="T91" fmla="*/ 2147483647 h 43"/>
              <a:gd name="T92" fmla="*/ 2147483647 w 37"/>
              <a:gd name="T93" fmla="*/ 2147483647 h 43"/>
              <a:gd name="T94" fmla="*/ 2147483647 w 37"/>
              <a:gd name="T95" fmla="*/ 2147483647 h 43"/>
              <a:gd name="T96" fmla="*/ 2147483647 w 37"/>
              <a:gd name="T97" fmla="*/ 2147483647 h 43"/>
              <a:gd name="T98" fmla="*/ 2147483647 w 37"/>
              <a:gd name="T99" fmla="*/ 2147483647 h 43"/>
              <a:gd name="T100" fmla="*/ 2147483647 w 37"/>
              <a:gd name="T101" fmla="*/ 2147483647 h 43"/>
              <a:gd name="T102" fmla="*/ 2147483647 w 37"/>
              <a:gd name="T103" fmla="*/ 2147483647 h 43"/>
              <a:gd name="T104" fmla="*/ 2147483647 w 37"/>
              <a:gd name="T105" fmla="*/ 2147483647 h 43"/>
              <a:gd name="T106" fmla="*/ 2147483647 w 37"/>
              <a:gd name="T107" fmla="*/ 2147483647 h 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
              <a:gd name="T163" fmla="*/ 0 h 43"/>
              <a:gd name="T164" fmla="*/ 37 w 37"/>
              <a:gd name="T165" fmla="*/ 43 h 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 h="43">
                <a:moveTo>
                  <a:pt x="25" y="34"/>
                </a:moveTo>
                <a:lnTo>
                  <a:pt x="25" y="34"/>
                </a:lnTo>
                <a:lnTo>
                  <a:pt x="19" y="36"/>
                </a:lnTo>
                <a:lnTo>
                  <a:pt x="16" y="34"/>
                </a:lnTo>
                <a:lnTo>
                  <a:pt x="14" y="32"/>
                </a:lnTo>
                <a:lnTo>
                  <a:pt x="12" y="31"/>
                </a:lnTo>
                <a:lnTo>
                  <a:pt x="10" y="25"/>
                </a:lnTo>
                <a:lnTo>
                  <a:pt x="37" y="25"/>
                </a:lnTo>
                <a:lnTo>
                  <a:pt x="37" y="14"/>
                </a:lnTo>
                <a:lnTo>
                  <a:pt x="34" y="7"/>
                </a:lnTo>
                <a:lnTo>
                  <a:pt x="27" y="2"/>
                </a:lnTo>
                <a:lnTo>
                  <a:pt x="19" y="0"/>
                </a:lnTo>
                <a:lnTo>
                  <a:pt x="10" y="2"/>
                </a:lnTo>
                <a:lnTo>
                  <a:pt x="5" y="7"/>
                </a:lnTo>
                <a:lnTo>
                  <a:pt x="1" y="14"/>
                </a:lnTo>
                <a:lnTo>
                  <a:pt x="0" y="23"/>
                </a:lnTo>
                <a:lnTo>
                  <a:pt x="1" y="31"/>
                </a:lnTo>
                <a:lnTo>
                  <a:pt x="3" y="36"/>
                </a:lnTo>
                <a:lnTo>
                  <a:pt x="7" y="40"/>
                </a:lnTo>
                <a:lnTo>
                  <a:pt x="10" y="41"/>
                </a:lnTo>
                <a:lnTo>
                  <a:pt x="19" y="43"/>
                </a:lnTo>
                <a:lnTo>
                  <a:pt x="27" y="43"/>
                </a:lnTo>
                <a:lnTo>
                  <a:pt x="30" y="41"/>
                </a:lnTo>
                <a:lnTo>
                  <a:pt x="36" y="36"/>
                </a:lnTo>
                <a:lnTo>
                  <a:pt x="37" y="32"/>
                </a:lnTo>
                <a:lnTo>
                  <a:pt x="27" y="31"/>
                </a:lnTo>
                <a:lnTo>
                  <a:pt x="25" y="34"/>
                </a:lnTo>
                <a:close/>
                <a:moveTo>
                  <a:pt x="10" y="18"/>
                </a:moveTo>
                <a:lnTo>
                  <a:pt x="10" y="18"/>
                </a:lnTo>
                <a:lnTo>
                  <a:pt x="12" y="14"/>
                </a:lnTo>
                <a:lnTo>
                  <a:pt x="14" y="13"/>
                </a:lnTo>
                <a:lnTo>
                  <a:pt x="16" y="9"/>
                </a:lnTo>
                <a:lnTo>
                  <a:pt x="19" y="9"/>
                </a:lnTo>
                <a:lnTo>
                  <a:pt x="23" y="9"/>
                </a:lnTo>
                <a:lnTo>
                  <a:pt x="25" y="11"/>
                </a:lnTo>
                <a:lnTo>
                  <a:pt x="27" y="14"/>
                </a:lnTo>
                <a:lnTo>
                  <a:pt x="27" y="18"/>
                </a:lnTo>
                <a:lnTo>
                  <a:pt x="10" y="18"/>
                </a:lnTo>
                <a:close/>
              </a:path>
            </a:pathLst>
          </a:custGeom>
          <a:solidFill>
            <a:srgbClr val="FFFFFF"/>
          </a:solidFill>
          <a:ln w="14351">
            <a:solidFill>
              <a:srgbClr val="FFFFFF"/>
            </a:solidFill>
            <a:round/>
            <a:headEnd/>
            <a:tailEnd/>
          </a:ln>
        </p:spPr>
        <p:txBody>
          <a:bodyPr/>
          <a:lstStyle/>
          <a:p>
            <a:endParaRPr lang="en-US" sz="600"/>
          </a:p>
        </p:txBody>
      </p:sp>
      <p:sp>
        <p:nvSpPr>
          <p:cNvPr id="11302" name="Freeform 36"/>
          <p:cNvSpPr>
            <a:spLocks/>
          </p:cNvSpPr>
          <p:nvPr/>
        </p:nvSpPr>
        <p:spPr bwMode="auto">
          <a:xfrm>
            <a:off x="6580188" y="2811463"/>
            <a:ext cx="26987" cy="25400"/>
          </a:xfrm>
          <a:custGeom>
            <a:avLst/>
            <a:gdLst>
              <a:gd name="T0" fmla="*/ 2147483647 w 40"/>
              <a:gd name="T1" fmla="*/ 2147483647 h 43"/>
              <a:gd name="T2" fmla="*/ 2147483647 w 40"/>
              <a:gd name="T3" fmla="*/ 2147483647 h 43"/>
              <a:gd name="T4" fmla="*/ 2147483647 w 40"/>
              <a:gd name="T5" fmla="*/ 2147483647 h 43"/>
              <a:gd name="T6" fmla="*/ 2147483647 w 40"/>
              <a:gd name="T7" fmla="*/ 0 h 43"/>
              <a:gd name="T8" fmla="*/ 2147483647 w 40"/>
              <a:gd name="T9" fmla="*/ 0 h 43"/>
              <a:gd name="T10" fmla="*/ 2147483647 w 40"/>
              <a:gd name="T11" fmla="*/ 2147483647 h 43"/>
              <a:gd name="T12" fmla="*/ 2147483647 w 40"/>
              <a:gd name="T13" fmla="*/ 2147483647 h 43"/>
              <a:gd name="T14" fmla="*/ 2147483647 w 40"/>
              <a:gd name="T15" fmla="*/ 2147483647 h 43"/>
              <a:gd name="T16" fmla="*/ 2147483647 w 40"/>
              <a:gd name="T17" fmla="*/ 2147483647 h 43"/>
              <a:gd name="T18" fmla="*/ 0 w 40"/>
              <a:gd name="T19" fmla="*/ 2147483647 h 43"/>
              <a:gd name="T20" fmla="*/ 0 w 40"/>
              <a:gd name="T21" fmla="*/ 2147483647 h 43"/>
              <a:gd name="T22" fmla="*/ 2147483647 w 40"/>
              <a:gd name="T23" fmla="*/ 2147483647 h 43"/>
              <a:gd name="T24" fmla="*/ 2147483647 w 40"/>
              <a:gd name="T25" fmla="*/ 2147483647 h 43"/>
              <a:gd name="T26" fmla="*/ 2147483647 w 40"/>
              <a:gd name="T27" fmla="*/ 2147483647 h 43"/>
              <a:gd name="T28" fmla="*/ 2147483647 w 40"/>
              <a:gd name="T29" fmla="*/ 2147483647 h 43"/>
              <a:gd name="T30" fmla="*/ 2147483647 w 40"/>
              <a:gd name="T31" fmla="*/ 2147483647 h 43"/>
              <a:gd name="T32" fmla="*/ 2147483647 w 40"/>
              <a:gd name="T33" fmla="*/ 2147483647 h 43"/>
              <a:gd name="T34" fmla="*/ 2147483647 w 40"/>
              <a:gd name="T35" fmla="*/ 2147483647 h 43"/>
              <a:gd name="T36" fmla="*/ 2147483647 w 40"/>
              <a:gd name="T37" fmla="*/ 2147483647 h 43"/>
              <a:gd name="T38" fmla="*/ 2147483647 w 40"/>
              <a:gd name="T39" fmla="*/ 2147483647 h 43"/>
              <a:gd name="T40" fmla="*/ 2147483647 w 40"/>
              <a:gd name="T41" fmla="*/ 2147483647 h 43"/>
              <a:gd name="T42" fmla="*/ 2147483647 w 40"/>
              <a:gd name="T43" fmla="*/ 2147483647 h 43"/>
              <a:gd name="T44" fmla="*/ 2147483647 w 40"/>
              <a:gd name="T45" fmla="*/ 2147483647 h 43"/>
              <a:gd name="T46" fmla="*/ 2147483647 w 40"/>
              <a:gd name="T47" fmla="*/ 2147483647 h 43"/>
              <a:gd name="T48" fmla="*/ 2147483647 w 40"/>
              <a:gd name="T49" fmla="*/ 2147483647 h 43"/>
              <a:gd name="T50" fmla="*/ 2147483647 w 40"/>
              <a:gd name="T51" fmla="*/ 2147483647 h 43"/>
              <a:gd name="T52" fmla="*/ 2147483647 w 40"/>
              <a:gd name="T53" fmla="*/ 2147483647 h 43"/>
              <a:gd name="T54" fmla="*/ 2147483647 w 40"/>
              <a:gd name="T55" fmla="*/ 2147483647 h 43"/>
              <a:gd name="T56" fmla="*/ 2147483647 w 40"/>
              <a:gd name="T57" fmla="*/ 2147483647 h 43"/>
              <a:gd name="T58" fmla="*/ 2147483647 w 40"/>
              <a:gd name="T59" fmla="*/ 2147483647 h 43"/>
              <a:gd name="T60" fmla="*/ 2147483647 w 40"/>
              <a:gd name="T61" fmla="*/ 2147483647 h 43"/>
              <a:gd name="T62" fmla="*/ 2147483647 w 40"/>
              <a:gd name="T63" fmla="*/ 2147483647 h 43"/>
              <a:gd name="T64" fmla="*/ 2147483647 w 40"/>
              <a:gd name="T65" fmla="*/ 2147483647 h 43"/>
              <a:gd name="T66" fmla="*/ 2147483647 w 40"/>
              <a:gd name="T67" fmla="*/ 2147483647 h 43"/>
              <a:gd name="T68" fmla="*/ 2147483647 w 40"/>
              <a:gd name="T69" fmla="*/ 2147483647 h 43"/>
              <a:gd name="T70" fmla="*/ 2147483647 w 40"/>
              <a:gd name="T71" fmla="*/ 2147483647 h 43"/>
              <a:gd name="T72" fmla="*/ 2147483647 w 40"/>
              <a:gd name="T73" fmla="*/ 2147483647 h 43"/>
              <a:gd name="T74" fmla="*/ 2147483647 w 40"/>
              <a:gd name="T75" fmla="*/ 2147483647 h 43"/>
              <a:gd name="T76" fmla="*/ 2147483647 w 40"/>
              <a:gd name="T77" fmla="*/ 2147483647 h 43"/>
              <a:gd name="T78" fmla="*/ 2147483647 w 40"/>
              <a:gd name="T79" fmla="*/ 2147483647 h 43"/>
              <a:gd name="T80" fmla="*/ 2147483647 w 40"/>
              <a:gd name="T81" fmla="*/ 2147483647 h 43"/>
              <a:gd name="T82" fmla="*/ 2147483647 w 40"/>
              <a:gd name="T83" fmla="*/ 2147483647 h 43"/>
              <a:gd name="T84" fmla="*/ 2147483647 w 40"/>
              <a:gd name="T85" fmla="*/ 2147483647 h 43"/>
              <a:gd name="T86" fmla="*/ 2147483647 w 40"/>
              <a:gd name="T87" fmla="*/ 2147483647 h 43"/>
              <a:gd name="T88" fmla="*/ 2147483647 w 40"/>
              <a:gd name="T89" fmla="*/ 2147483647 h 43"/>
              <a:gd name="T90" fmla="*/ 2147483647 w 40"/>
              <a:gd name="T91" fmla="*/ 2147483647 h 43"/>
              <a:gd name="T92" fmla="*/ 2147483647 w 40"/>
              <a:gd name="T93" fmla="*/ 2147483647 h 43"/>
              <a:gd name="T94" fmla="*/ 2147483647 w 40"/>
              <a:gd name="T95" fmla="*/ 2147483647 h 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3"/>
              <a:gd name="T146" fmla="*/ 40 w 40"/>
              <a:gd name="T147" fmla="*/ 43 h 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3">
                <a:moveTo>
                  <a:pt x="33" y="4"/>
                </a:moveTo>
                <a:lnTo>
                  <a:pt x="33" y="4"/>
                </a:lnTo>
                <a:lnTo>
                  <a:pt x="27" y="2"/>
                </a:lnTo>
                <a:lnTo>
                  <a:pt x="20" y="0"/>
                </a:lnTo>
                <a:lnTo>
                  <a:pt x="13" y="2"/>
                </a:lnTo>
                <a:lnTo>
                  <a:pt x="6" y="7"/>
                </a:lnTo>
                <a:lnTo>
                  <a:pt x="2" y="13"/>
                </a:lnTo>
                <a:lnTo>
                  <a:pt x="0" y="22"/>
                </a:lnTo>
                <a:lnTo>
                  <a:pt x="2" y="31"/>
                </a:lnTo>
                <a:lnTo>
                  <a:pt x="6" y="38"/>
                </a:lnTo>
                <a:lnTo>
                  <a:pt x="13" y="43"/>
                </a:lnTo>
                <a:lnTo>
                  <a:pt x="20" y="43"/>
                </a:lnTo>
                <a:lnTo>
                  <a:pt x="27" y="43"/>
                </a:lnTo>
                <a:lnTo>
                  <a:pt x="33" y="40"/>
                </a:lnTo>
                <a:lnTo>
                  <a:pt x="36" y="36"/>
                </a:lnTo>
                <a:lnTo>
                  <a:pt x="40" y="29"/>
                </a:lnTo>
                <a:lnTo>
                  <a:pt x="29" y="27"/>
                </a:lnTo>
                <a:lnTo>
                  <a:pt x="26" y="32"/>
                </a:lnTo>
                <a:lnTo>
                  <a:pt x="20" y="34"/>
                </a:lnTo>
                <a:lnTo>
                  <a:pt x="17" y="34"/>
                </a:lnTo>
                <a:lnTo>
                  <a:pt x="15" y="32"/>
                </a:lnTo>
                <a:lnTo>
                  <a:pt x="13" y="27"/>
                </a:lnTo>
                <a:lnTo>
                  <a:pt x="11" y="22"/>
                </a:lnTo>
                <a:lnTo>
                  <a:pt x="13" y="16"/>
                </a:lnTo>
                <a:lnTo>
                  <a:pt x="15" y="13"/>
                </a:lnTo>
                <a:lnTo>
                  <a:pt x="17" y="11"/>
                </a:lnTo>
                <a:lnTo>
                  <a:pt x="20" y="9"/>
                </a:lnTo>
                <a:lnTo>
                  <a:pt x="26" y="11"/>
                </a:lnTo>
                <a:lnTo>
                  <a:pt x="29" y="16"/>
                </a:lnTo>
                <a:lnTo>
                  <a:pt x="38" y="14"/>
                </a:lnTo>
                <a:lnTo>
                  <a:pt x="36" y="9"/>
                </a:lnTo>
                <a:lnTo>
                  <a:pt x="33" y="4"/>
                </a:lnTo>
                <a:close/>
              </a:path>
            </a:pathLst>
          </a:custGeom>
          <a:solidFill>
            <a:srgbClr val="FFFFFF"/>
          </a:solidFill>
          <a:ln w="14351">
            <a:solidFill>
              <a:srgbClr val="FFFFFF"/>
            </a:solidFill>
            <a:round/>
            <a:headEnd/>
            <a:tailEnd/>
          </a:ln>
        </p:spPr>
        <p:txBody>
          <a:bodyPr/>
          <a:lstStyle/>
          <a:p>
            <a:endParaRPr lang="en-US" sz="600"/>
          </a:p>
        </p:txBody>
      </p:sp>
      <p:sp>
        <p:nvSpPr>
          <p:cNvPr id="11303" name="Freeform 37"/>
          <p:cNvSpPr>
            <a:spLocks noEditPoints="1"/>
          </p:cNvSpPr>
          <p:nvPr/>
        </p:nvSpPr>
        <p:spPr bwMode="auto">
          <a:xfrm>
            <a:off x="6610350" y="2811463"/>
            <a:ext cx="25400" cy="25400"/>
          </a:xfrm>
          <a:custGeom>
            <a:avLst/>
            <a:gdLst>
              <a:gd name="T0" fmla="*/ 2147483647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2147483647 h 43"/>
              <a:gd name="T26" fmla="*/ 2147483647 w 39"/>
              <a:gd name="T27" fmla="*/ 2147483647 h 43"/>
              <a:gd name="T28" fmla="*/ 2147483647 w 39"/>
              <a:gd name="T29" fmla="*/ 2147483647 h 43"/>
              <a:gd name="T30" fmla="*/ 2147483647 w 39"/>
              <a:gd name="T31" fmla="*/ 0 h 43"/>
              <a:gd name="T32" fmla="*/ 2147483647 w 39"/>
              <a:gd name="T33" fmla="*/ 0 h 43"/>
              <a:gd name="T34" fmla="*/ 2147483647 w 39"/>
              <a:gd name="T35" fmla="*/ 2147483647 h 43"/>
              <a:gd name="T36" fmla="*/ 2147483647 w 39"/>
              <a:gd name="T37" fmla="*/ 2147483647 h 43"/>
              <a:gd name="T38" fmla="*/ 2147483647 w 39"/>
              <a:gd name="T39" fmla="*/ 2147483647 h 43"/>
              <a:gd name="T40" fmla="*/ 2147483647 w 39"/>
              <a:gd name="T41" fmla="*/ 2147483647 h 43"/>
              <a:gd name="T42" fmla="*/ 0 w 39"/>
              <a:gd name="T43" fmla="*/ 2147483647 h 43"/>
              <a:gd name="T44" fmla="*/ 0 w 39"/>
              <a:gd name="T45" fmla="*/ 2147483647 h 43"/>
              <a:gd name="T46" fmla="*/ 2147483647 w 39"/>
              <a:gd name="T47" fmla="*/ 2147483647 h 43"/>
              <a:gd name="T48" fmla="*/ 2147483647 w 39"/>
              <a:gd name="T49" fmla="*/ 2147483647 h 43"/>
              <a:gd name="T50" fmla="*/ 2147483647 w 39"/>
              <a:gd name="T51" fmla="*/ 2147483647 h 43"/>
              <a:gd name="T52" fmla="*/ 2147483647 w 39"/>
              <a:gd name="T53" fmla="*/ 2147483647 h 43"/>
              <a:gd name="T54" fmla="*/ 2147483647 w 39"/>
              <a:gd name="T55" fmla="*/ 2147483647 h 43"/>
              <a:gd name="T56" fmla="*/ 2147483647 w 39"/>
              <a:gd name="T57" fmla="*/ 2147483647 h 43"/>
              <a:gd name="T58" fmla="*/ 2147483647 w 39"/>
              <a:gd name="T59" fmla="*/ 2147483647 h 43"/>
              <a:gd name="T60" fmla="*/ 2147483647 w 39"/>
              <a:gd name="T61" fmla="*/ 2147483647 h 43"/>
              <a:gd name="T62" fmla="*/ 2147483647 w 39"/>
              <a:gd name="T63" fmla="*/ 2147483647 h 43"/>
              <a:gd name="T64" fmla="*/ 2147483647 w 39"/>
              <a:gd name="T65" fmla="*/ 2147483647 h 43"/>
              <a:gd name="T66" fmla="*/ 2147483647 w 39"/>
              <a:gd name="T67" fmla="*/ 2147483647 h 43"/>
              <a:gd name="T68" fmla="*/ 2147483647 w 39"/>
              <a:gd name="T69" fmla="*/ 2147483647 h 43"/>
              <a:gd name="T70" fmla="*/ 2147483647 w 39"/>
              <a:gd name="T71" fmla="*/ 2147483647 h 43"/>
              <a:gd name="T72" fmla="*/ 2147483647 w 39"/>
              <a:gd name="T73" fmla="*/ 2147483647 h 43"/>
              <a:gd name="T74" fmla="*/ 2147483647 w 39"/>
              <a:gd name="T75" fmla="*/ 2147483647 h 43"/>
              <a:gd name="T76" fmla="*/ 2147483647 w 39"/>
              <a:gd name="T77" fmla="*/ 2147483647 h 43"/>
              <a:gd name="T78" fmla="*/ 2147483647 w 39"/>
              <a:gd name="T79" fmla="*/ 2147483647 h 43"/>
              <a:gd name="T80" fmla="*/ 2147483647 w 39"/>
              <a:gd name="T81" fmla="*/ 2147483647 h 43"/>
              <a:gd name="T82" fmla="*/ 2147483647 w 39"/>
              <a:gd name="T83" fmla="*/ 2147483647 h 43"/>
              <a:gd name="T84" fmla="*/ 2147483647 w 39"/>
              <a:gd name="T85" fmla="*/ 2147483647 h 43"/>
              <a:gd name="T86" fmla="*/ 2147483647 w 39"/>
              <a:gd name="T87" fmla="*/ 2147483647 h 43"/>
              <a:gd name="T88" fmla="*/ 2147483647 w 39"/>
              <a:gd name="T89" fmla="*/ 2147483647 h 43"/>
              <a:gd name="T90" fmla="*/ 2147483647 w 39"/>
              <a:gd name="T91" fmla="*/ 2147483647 h 43"/>
              <a:gd name="T92" fmla="*/ 2147483647 w 39"/>
              <a:gd name="T93" fmla="*/ 2147483647 h 43"/>
              <a:gd name="T94" fmla="*/ 2147483647 w 39"/>
              <a:gd name="T95" fmla="*/ 2147483647 h 43"/>
              <a:gd name="T96" fmla="*/ 2147483647 w 39"/>
              <a:gd name="T97" fmla="*/ 2147483647 h 43"/>
              <a:gd name="T98" fmla="*/ 2147483647 w 39"/>
              <a:gd name="T99" fmla="*/ 2147483647 h 43"/>
              <a:gd name="T100" fmla="*/ 2147483647 w 39"/>
              <a:gd name="T101" fmla="*/ 2147483647 h 43"/>
              <a:gd name="T102" fmla="*/ 2147483647 w 39"/>
              <a:gd name="T103" fmla="*/ 2147483647 h 43"/>
              <a:gd name="T104" fmla="*/ 2147483647 w 39"/>
              <a:gd name="T105" fmla="*/ 2147483647 h 43"/>
              <a:gd name="T106" fmla="*/ 2147483647 w 39"/>
              <a:gd name="T107" fmla="*/ 2147483647 h 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
              <a:gd name="T163" fmla="*/ 0 h 43"/>
              <a:gd name="T164" fmla="*/ 39 w 39"/>
              <a:gd name="T165" fmla="*/ 43 h 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 h="43">
                <a:moveTo>
                  <a:pt x="25" y="34"/>
                </a:moveTo>
                <a:lnTo>
                  <a:pt x="25" y="34"/>
                </a:lnTo>
                <a:lnTo>
                  <a:pt x="19" y="36"/>
                </a:lnTo>
                <a:lnTo>
                  <a:pt x="18" y="34"/>
                </a:lnTo>
                <a:lnTo>
                  <a:pt x="14" y="32"/>
                </a:lnTo>
                <a:lnTo>
                  <a:pt x="12" y="31"/>
                </a:lnTo>
                <a:lnTo>
                  <a:pt x="12" y="25"/>
                </a:lnTo>
                <a:lnTo>
                  <a:pt x="39" y="25"/>
                </a:lnTo>
                <a:lnTo>
                  <a:pt x="37" y="14"/>
                </a:lnTo>
                <a:lnTo>
                  <a:pt x="34" y="7"/>
                </a:lnTo>
                <a:lnTo>
                  <a:pt x="27" y="2"/>
                </a:lnTo>
                <a:lnTo>
                  <a:pt x="19" y="0"/>
                </a:lnTo>
                <a:lnTo>
                  <a:pt x="12" y="2"/>
                </a:lnTo>
                <a:lnTo>
                  <a:pt x="5" y="7"/>
                </a:lnTo>
                <a:lnTo>
                  <a:pt x="1" y="14"/>
                </a:lnTo>
                <a:lnTo>
                  <a:pt x="0" y="23"/>
                </a:lnTo>
                <a:lnTo>
                  <a:pt x="1" y="31"/>
                </a:lnTo>
                <a:lnTo>
                  <a:pt x="5" y="36"/>
                </a:lnTo>
                <a:lnTo>
                  <a:pt x="7" y="40"/>
                </a:lnTo>
                <a:lnTo>
                  <a:pt x="10" y="41"/>
                </a:lnTo>
                <a:lnTo>
                  <a:pt x="19" y="43"/>
                </a:lnTo>
                <a:lnTo>
                  <a:pt x="27" y="43"/>
                </a:lnTo>
                <a:lnTo>
                  <a:pt x="32" y="41"/>
                </a:lnTo>
                <a:lnTo>
                  <a:pt x="36" y="36"/>
                </a:lnTo>
                <a:lnTo>
                  <a:pt x="37" y="32"/>
                </a:lnTo>
                <a:lnTo>
                  <a:pt x="27" y="31"/>
                </a:lnTo>
                <a:lnTo>
                  <a:pt x="25" y="34"/>
                </a:lnTo>
                <a:close/>
                <a:moveTo>
                  <a:pt x="12" y="18"/>
                </a:moveTo>
                <a:lnTo>
                  <a:pt x="12" y="18"/>
                </a:lnTo>
                <a:lnTo>
                  <a:pt x="12" y="14"/>
                </a:lnTo>
                <a:lnTo>
                  <a:pt x="14" y="13"/>
                </a:lnTo>
                <a:lnTo>
                  <a:pt x="16" y="9"/>
                </a:lnTo>
                <a:lnTo>
                  <a:pt x="19" y="9"/>
                </a:lnTo>
                <a:lnTo>
                  <a:pt x="23" y="9"/>
                </a:lnTo>
                <a:lnTo>
                  <a:pt x="25" y="11"/>
                </a:lnTo>
                <a:lnTo>
                  <a:pt x="27" y="14"/>
                </a:lnTo>
                <a:lnTo>
                  <a:pt x="28" y="18"/>
                </a:lnTo>
                <a:lnTo>
                  <a:pt x="12" y="18"/>
                </a:lnTo>
                <a:close/>
              </a:path>
            </a:pathLst>
          </a:custGeom>
          <a:solidFill>
            <a:srgbClr val="FFFFFF"/>
          </a:solidFill>
          <a:ln w="14351">
            <a:solidFill>
              <a:srgbClr val="FFFFFF"/>
            </a:solidFill>
            <a:round/>
            <a:headEnd/>
            <a:tailEnd/>
          </a:ln>
        </p:spPr>
        <p:txBody>
          <a:bodyPr/>
          <a:lstStyle/>
          <a:p>
            <a:endParaRPr lang="en-US" sz="600"/>
          </a:p>
        </p:txBody>
      </p:sp>
      <p:sp>
        <p:nvSpPr>
          <p:cNvPr id="11304" name="Freeform 38"/>
          <p:cNvSpPr>
            <a:spLocks/>
          </p:cNvSpPr>
          <p:nvPr/>
        </p:nvSpPr>
        <p:spPr bwMode="auto">
          <a:xfrm>
            <a:off x="6642100" y="2801938"/>
            <a:ext cx="7938" cy="33337"/>
          </a:xfrm>
          <a:custGeom>
            <a:avLst/>
            <a:gdLst>
              <a:gd name="T0" fmla="*/ 2147483647 w 11"/>
              <a:gd name="T1" fmla="*/ 2147483647 h 58"/>
              <a:gd name="T2" fmla="*/ 2147483647 w 11"/>
              <a:gd name="T3" fmla="*/ 0 h 58"/>
              <a:gd name="T4" fmla="*/ 0 w 11"/>
              <a:gd name="T5" fmla="*/ 0 h 58"/>
              <a:gd name="T6" fmla="*/ 0 w 11"/>
              <a:gd name="T7" fmla="*/ 2147483647 h 58"/>
              <a:gd name="T8" fmla="*/ 2147483647 w 11"/>
              <a:gd name="T9" fmla="*/ 2147483647 h 58"/>
              <a:gd name="T10" fmla="*/ 2147483647 w 11"/>
              <a:gd name="T11" fmla="*/ 2147483647 h 58"/>
              <a:gd name="T12" fmla="*/ 0 60000 65536"/>
              <a:gd name="T13" fmla="*/ 0 60000 65536"/>
              <a:gd name="T14" fmla="*/ 0 60000 65536"/>
              <a:gd name="T15" fmla="*/ 0 60000 65536"/>
              <a:gd name="T16" fmla="*/ 0 60000 65536"/>
              <a:gd name="T17" fmla="*/ 0 60000 65536"/>
              <a:gd name="T18" fmla="*/ 0 w 11"/>
              <a:gd name="T19" fmla="*/ 0 h 58"/>
              <a:gd name="T20" fmla="*/ 11 w 1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1" h="58">
                <a:moveTo>
                  <a:pt x="11" y="58"/>
                </a:moveTo>
                <a:lnTo>
                  <a:pt x="11" y="0"/>
                </a:lnTo>
                <a:lnTo>
                  <a:pt x="0" y="0"/>
                </a:lnTo>
                <a:lnTo>
                  <a:pt x="0" y="58"/>
                </a:lnTo>
                <a:lnTo>
                  <a:pt x="11" y="58"/>
                </a:lnTo>
                <a:close/>
              </a:path>
            </a:pathLst>
          </a:custGeom>
          <a:solidFill>
            <a:srgbClr val="FFFFFF"/>
          </a:solidFill>
          <a:ln w="14351">
            <a:solidFill>
              <a:srgbClr val="FFFFFF"/>
            </a:solidFill>
            <a:round/>
            <a:headEnd/>
            <a:tailEnd/>
          </a:ln>
        </p:spPr>
        <p:txBody>
          <a:bodyPr/>
          <a:lstStyle/>
          <a:p>
            <a:endParaRPr lang="en-US" sz="600"/>
          </a:p>
        </p:txBody>
      </p:sp>
      <p:sp>
        <p:nvSpPr>
          <p:cNvPr id="11305" name="Freeform 39"/>
          <p:cNvSpPr>
            <a:spLocks/>
          </p:cNvSpPr>
          <p:nvPr/>
        </p:nvSpPr>
        <p:spPr bwMode="auto">
          <a:xfrm>
            <a:off x="6656388" y="2801938"/>
            <a:ext cx="7937" cy="33337"/>
          </a:xfrm>
          <a:custGeom>
            <a:avLst/>
            <a:gdLst>
              <a:gd name="T0" fmla="*/ 2147483647 w 11"/>
              <a:gd name="T1" fmla="*/ 2147483647 h 58"/>
              <a:gd name="T2" fmla="*/ 2147483647 w 11"/>
              <a:gd name="T3" fmla="*/ 0 h 58"/>
              <a:gd name="T4" fmla="*/ 0 w 11"/>
              <a:gd name="T5" fmla="*/ 0 h 58"/>
              <a:gd name="T6" fmla="*/ 0 w 11"/>
              <a:gd name="T7" fmla="*/ 2147483647 h 58"/>
              <a:gd name="T8" fmla="*/ 2147483647 w 11"/>
              <a:gd name="T9" fmla="*/ 2147483647 h 58"/>
              <a:gd name="T10" fmla="*/ 2147483647 w 11"/>
              <a:gd name="T11" fmla="*/ 2147483647 h 58"/>
              <a:gd name="T12" fmla="*/ 0 60000 65536"/>
              <a:gd name="T13" fmla="*/ 0 60000 65536"/>
              <a:gd name="T14" fmla="*/ 0 60000 65536"/>
              <a:gd name="T15" fmla="*/ 0 60000 65536"/>
              <a:gd name="T16" fmla="*/ 0 60000 65536"/>
              <a:gd name="T17" fmla="*/ 0 60000 65536"/>
              <a:gd name="T18" fmla="*/ 0 w 11"/>
              <a:gd name="T19" fmla="*/ 0 h 58"/>
              <a:gd name="T20" fmla="*/ 11 w 1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1" h="58">
                <a:moveTo>
                  <a:pt x="11" y="58"/>
                </a:moveTo>
                <a:lnTo>
                  <a:pt x="11" y="0"/>
                </a:lnTo>
                <a:lnTo>
                  <a:pt x="0" y="0"/>
                </a:lnTo>
                <a:lnTo>
                  <a:pt x="0" y="58"/>
                </a:lnTo>
                <a:lnTo>
                  <a:pt x="11" y="58"/>
                </a:lnTo>
                <a:close/>
              </a:path>
            </a:pathLst>
          </a:custGeom>
          <a:solidFill>
            <a:srgbClr val="FFFFFF"/>
          </a:solidFill>
          <a:ln w="14351">
            <a:solidFill>
              <a:srgbClr val="FFFFFF"/>
            </a:solidFill>
            <a:round/>
            <a:headEnd/>
            <a:tailEnd/>
          </a:ln>
        </p:spPr>
        <p:txBody>
          <a:bodyPr/>
          <a:lstStyle/>
          <a:p>
            <a:endParaRPr lang="en-US" sz="600"/>
          </a:p>
        </p:txBody>
      </p:sp>
      <p:sp>
        <p:nvSpPr>
          <p:cNvPr id="11306" name="Rectangle 40"/>
          <p:cNvSpPr>
            <a:spLocks noChangeArrowheads="1"/>
          </p:cNvSpPr>
          <p:nvPr/>
        </p:nvSpPr>
        <p:spPr bwMode="auto">
          <a:xfrm>
            <a:off x="7129463" y="2770188"/>
            <a:ext cx="482600" cy="92075"/>
          </a:xfrm>
          <a:prstGeom prst="rect">
            <a:avLst/>
          </a:prstGeom>
          <a:noFill/>
          <a:ln w="9525">
            <a:noFill/>
            <a:miter lim="800000"/>
            <a:headEnd/>
            <a:tailEnd/>
          </a:ln>
        </p:spPr>
        <p:txBody>
          <a:bodyPr wrap="none" lIns="0" tIns="0" rIns="0" bIns="0">
            <a:spAutoFit/>
          </a:bodyPr>
          <a:lstStyle/>
          <a:p>
            <a:r>
              <a:rPr lang="en-US" sz="600" b="1">
                <a:solidFill>
                  <a:srgbClr val="000000"/>
                </a:solidFill>
              </a:rPr>
              <a:t>Nerve ending</a:t>
            </a:r>
            <a:endParaRPr lang="en-US" sz="600" b="1"/>
          </a:p>
        </p:txBody>
      </p:sp>
      <p:sp>
        <p:nvSpPr>
          <p:cNvPr id="11307" name="Rectangle 41"/>
          <p:cNvSpPr>
            <a:spLocks noChangeArrowheads="1"/>
          </p:cNvSpPr>
          <p:nvPr/>
        </p:nvSpPr>
        <p:spPr bwMode="auto">
          <a:xfrm>
            <a:off x="6262688" y="2765425"/>
            <a:ext cx="388937" cy="92075"/>
          </a:xfrm>
          <a:prstGeom prst="rect">
            <a:avLst/>
          </a:prstGeom>
          <a:noFill/>
          <a:ln w="9525">
            <a:noFill/>
            <a:miter lim="800000"/>
            <a:headEnd/>
            <a:tailEnd/>
          </a:ln>
        </p:spPr>
        <p:txBody>
          <a:bodyPr wrap="none" lIns="0" tIns="0" rIns="0" bIns="0">
            <a:spAutoFit/>
          </a:bodyPr>
          <a:lstStyle/>
          <a:p>
            <a:r>
              <a:rPr lang="en-US" sz="600" b="1">
                <a:solidFill>
                  <a:srgbClr val="000000"/>
                </a:solidFill>
              </a:rPr>
              <a:t>Tactile cell</a:t>
            </a:r>
            <a:endParaRPr lang="en-US" sz="600" b="1"/>
          </a:p>
        </p:txBody>
      </p:sp>
      <p:sp>
        <p:nvSpPr>
          <p:cNvPr id="11308" name="TextBox 24"/>
          <p:cNvSpPr txBox="1">
            <a:spLocks noChangeArrowheads="1"/>
          </p:cNvSpPr>
          <p:nvPr/>
        </p:nvSpPr>
        <p:spPr bwMode="auto">
          <a:xfrm>
            <a:off x="5126038" y="2149475"/>
            <a:ext cx="3460750" cy="168275"/>
          </a:xfrm>
          <a:prstGeom prst="rect">
            <a:avLst/>
          </a:prstGeom>
          <a:noFill/>
          <a:ln w="9525">
            <a:noFill/>
            <a:miter lim="800000"/>
            <a:headEnd/>
            <a:tailEnd/>
          </a:ln>
        </p:spPr>
        <p:txBody>
          <a:bodyPr>
            <a:spAutoFit/>
          </a:bodyPr>
          <a:lstStyle/>
          <a:p>
            <a:pPr algn="ctr"/>
            <a:r>
              <a:rPr lang="en-US" sz="500">
                <a:cs typeface="Arial" pitchFamily="34" charset="0"/>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1"/>
          </p:nvPr>
        </p:nvSpPr>
        <p:spPr>
          <a:noFill/>
        </p:spPr>
        <p:txBody>
          <a:bodyPr/>
          <a:lstStyle/>
          <a:p>
            <a:r>
              <a:rPr lang="en-US" smtClean="0">
                <a:latin typeface="Arial" pitchFamily="34" charset="0"/>
              </a:rPr>
              <a:t>16-</a:t>
            </a:r>
            <a:fld id="{AA64AAD4-6896-48D2-B6A2-7B8431E4E78A}" type="slidenum">
              <a:rPr lang="en-US" smtClean="0">
                <a:latin typeface="Arial" pitchFamily="34" charset="0"/>
              </a:rPr>
              <a:pPr/>
              <a:t>90</a:t>
            </a:fld>
            <a:endParaRPr lang="en-US" smtClean="0">
              <a:latin typeface="Arial" pitchFamily="34" charset="0"/>
            </a:endParaRPr>
          </a:p>
        </p:txBody>
      </p:sp>
      <p:sp>
        <p:nvSpPr>
          <p:cNvPr id="97283" name="Rectangle 2"/>
          <p:cNvSpPr>
            <a:spLocks noGrp="1" noChangeArrowheads="1"/>
          </p:cNvSpPr>
          <p:nvPr>
            <p:ph type="title"/>
          </p:nvPr>
        </p:nvSpPr>
        <p:spPr/>
        <p:txBody>
          <a:bodyPr/>
          <a:lstStyle/>
          <a:p>
            <a:pPr eaLnBrk="1" hangingPunct="1"/>
            <a:r>
              <a:rPr lang="en-US" smtClean="0"/>
              <a:t>Emmetropia and Near Response</a:t>
            </a:r>
          </a:p>
        </p:txBody>
      </p:sp>
      <p:sp>
        <p:nvSpPr>
          <p:cNvPr id="97284" name="Rectangle 3"/>
          <p:cNvSpPr>
            <a:spLocks noGrp="1" noChangeArrowheads="1"/>
          </p:cNvSpPr>
          <p:nvPr>
            <p:ph type="body" idx="1"/>
          </p:nvPr>
        </p:nvSpPr>
        <p:spPr>
          <a:xfrm>
            <a:off x="1143000" y="5691188"/>
            <a:ext cx="3124200" cy="609600"/>
          </a:xfrm>
        </p:spPr>
        <p:txBody>
          <a:bodyPr/>
          <a:lstStyle/>
          <a:p>
            <a:pPr algn="ctr" eaLnBrk="1" hangingPunct="1">
              <a:buFontTx/>
              <a:buNone/>
            </a:pPr>
            <a:r>
              <a:rPr lang="en-US" b="0" smtClean="0"/>
              <a:t>distant object</a:t>
            </a:r>
          </a:p>
        </p:txBody>
      </p:sp>
      <p:sp>
        <p:nvSpPr>
          <p:cNvPr id="97285" name="Rectangle 7"/>
          <p:cNvSpPr>
            <a:spLocks noChangeArrowheads="1"/>
          </p:cNvSpPr>
          <p:nvPr/>
        </p:nvSpPr>
        <p:spPr bwMode="auto">
          <a:xfrm>
            <a:off x="5181600" y="5718175"/>
            <a:ext cx="2743200" cy="582613"/>
          </a:xfrm>
          <a:prstGeom prst="rect">
            <a:avLst/>
          </a:prstGeom>
          <a:noFill/>
          <a:ln w="9525">
            <a:noFill/>
            <a:miter lim="800000"/>
            <a:headEnd/>
            <a:tailEnd/>
          </a:ln>
        </p:spPr>
        <p:txBody>
          <a:bodyPr/>
          <a:lstStyle/>
          <a:p>
            <a:pPr marL="342900" indent="-342900" algn="ctr">
              <a:spcBef>
                <a:spcPct val="20000"/>
              </a:spcBef>
            </a:pPr>
            <a:r>
              <a:rPr lang="en-US" sz="3200"/>
              <a:t>close object</a:t>
            </a:r>
          </a:p>
        </p:txBody>
      </p:sp>
      <p:sp>
        <p:nvSpPr>
          <p:cNvPr id="97286" name="Text Box 11"/>
          <p:cNvSpPr txBox="1">
            <a:spLocks noChangeArrowheads="1"/>
          </p:cNvSpPr>
          <p:nvPr/>
        </p:nvSpPr>
        <p:spPr bwMode="auto">
          <a:xfrm>
            <a:off x="3833813" y="6278563"/>
            <a:ext cx="2206625" cy="427037"/>
          </a:xfrm>
          <a:prstGeom prst="rect">
            <a:avLst/>
          </a:prstGeom>
          <a:noFill/>
          <a:ln w="9525" algn="ctr">
            <a:noFill/>
            <a:miter lim="800000"/>
            <a:headEnd/>
            <a:tailEnd/>
          </a:ln>
        </p:spPr>
        <p:txBody>
          <a:bodyPr>
            <a:spAutoFit/>
          </a:bodyPr>
          <a:lstStyle/>
          <a:p>
            <a:pPr>
              <a:spcBef>
                <a:spcPct val="50000"/>
              </a:spcBef>
            </a:pPr>
            <a:r>
              <a:rPr lang="en-US" sz="2200"/>
              <a:t>Figure 16.31a</a:t>
            </a:r>
          </a:p>
        </p:txBody>
      </p:sp>
      <p:pic>
        <p:nvPicPr>
          <p:cNvPr id="97287" name="Picture 3" descr="sal25693_16_31a"/>
          <p:cNvPicPr>
            <a:picLocks noChangeAspect="1" noChangeArrowheads="1"/>
          </p:cNvPicPr>
          <p:nvPr/>
        </p:nvPicPr>
        <p:blipFill>
          <a:blip r:embed="rId2" cstate="print"/>
          <a:srcRect/>
          <a:stretch>
            <a:fillRect/>
          </a:stretch>
        </p:blipFill>
        <p:spPr bwMode="auto">
          <a:xfrm>
            <a:off x="1041400" y="1308100"/>
            <a:ext cx="3130550" cy="4200525"/>
          </a:xfrm>
          <a:prstGeom prst="rect">
            <a:avLst/>
          </a:prstGeom>
          <a:noFill/>
          <a:ln w="9525">
            <a:noFill/>
            <a:miter lim="800000"/>
            <a:headEnd/>
            <a:tailEnd/>
          </a:ln>
        </p:spPr>
      </p:pic>
      <p:sp>
        <p:nvSpPr>
          <p:cNvPr id="97288" name="Rectangle 5"/>
          <p:cNvSpPr>
            <a:spLocks noChangeArrowheads="1"/>
          </p:cNvSpPr>
          <p:nvPr/>
        </p:nvSpPr>
        <p:spPr bwMode="auto">
          <a:xfrm>
            <a:off x="2122488" y="5519738"/>
            <a:ext cx="879475" cy="182562"/>
          </a:xfrm>
          <a:prstGeom prst="rect">
            <a:avLst/>
          </a:prstGeom>
          <a:noFill/>
          <a:ln w="9525">
            <a:noFill/>
            <a:miter lim="800000"/>
            <a:headEnd/>
            <a:tailEnd/>
          </a:ln>
        </p:spPr>
        <p:txBody>
          <a:bodyPr wrap="none" lIns="0" tIns="0" rIns="0" bIns="0">
            <a:spAutoFit/>
          </a:bodyPr>
          <a:lstStyle/>
          <a:p>
            <a:r>
              <a:rPr lang="en-US" sz="1200" b="1">
                <a:solidFill>
                  <a:srgbClr val="000000"/>
                </a:solidFill>
              </a:rPr>
              <a:t>Emmetropia</a:t>
            </a:r>
            <a:endParaRPr lang="en-US" sz="1200" b="1"/>
          </a:p>
        </p:txBody>
      </p:sp>
      <p:sp>
        <p:nvSpPr>
          <p:cNvPr id="97289" name="Rectangle 6"/>
          <p:cNvSpPr>
            <a:spLocks noChangeArrowheads="1"/>
          </p:cNvSpPr>
          <p:nvPr/>
        </p:nvSpPr>
        <p:spPr bwMode="auto">
          <a:xfrm>
            <a:off x="1223963" y="5557838"/>
            <a:ext cx="185737" cy="182562"/>
          </a:xfrm>
          <a:prstGeom prst="rect">
            <a:avLst/>
          </a:prstGeom>
          <a:noFill/>
          <a:ln w="9525">
            <a:noFill/>
            <a:miter lim="800000"/>
            <a:headEnd/>
            <a:tailEnd/>
          </a:ln>
        </p:spPr>
        <p:txBody>
          <a:bodyPr wrap="none" lIns="0" tIns="0" rIns="0" bIns="0">
            <a:spAutoFit/>
          </a:bodyPr>
          <a:lstStyle/>
          <a:p>
            <a:r>
              <a:rPr lang="en-US" sz="1200" b="1">
                <a:solidFill>
                  <a:srgbClr val="000000"/>
                </a:solidFill>
              </a:rPr>
              <a:t>(a)</a:t>
            </a:r>
            <a:endParaRPr lang="en-US" sz="1200" b="1"/>
          </a:p>
        </p:txBody>
      </p:sp>
      <p:pic>
        <p:nvPicPr>
          <p:cNvPr id="97290" name="Picture 3" descr="sal25693_16_31b"/>
          <p:cNvPicPr>
            <a:picLocks noChangeAspect="1" noChangeArrowheads="1"/>
          </p:cNvPicPr>
          <p:nvPr/>
        </p:nvPicPr>
        <p:blipFill>
          <a:blip r:embed="rId3" cstate="print"/>
          <a:srcRect/>
          <a:stretch>
            <a:fillRect/>
          </a:stretch>
        </p:blipFill>
        <p:spPr bwMode="auto">
          <a:xfrm>
            <a:off x="5073650" y="1365250"/>
            <a:ext cx="2981325" cy="4295775"/>
          </a:xfrm>
          <a:prstGeom prst="rect">
            <a:avLst/>
          </a:prstGeom>
          <a:noFill/>
          <a:ln w="9525">
            <a:noFill/>
            <a:miter lim="800000"/>
            <a:headEnd/>
            <a:tailEnd/>
          </a:ln>
        </p:spPr>
      </p:pic>
      <p:sp>
        <p:nvSpPr>
          <p:cNvPr id="97291" name="Rectangle 5"/>
          <p:cNvSpPr>
            <a:spLocks noChangeArrowheads="1"/>
          </p:cNvSpPr>
          <p:nvPr/>
        </p:nvSpPr>
        <p:spPr bwMode="auto">
          <a:xfrm>
            <a:off x="6043613" y="5519738"/>
            <a:ext cx="963612" cy="182562"/>
          </a:xfrm>
          <a:prstGeom prst="rect">
            <a:avLst/>
          </a:prstGeom>
          <a:noFill/>
          <a:ln w="9525">
            <a:noFill/>
            <a:miter lim="800000"/>
            <a:headEnd/>
            <a:tailEnd/>
          </a:ln>
        </p:spPr>
        <p:txBody>
          <a:bodyPr wrap="none" lIns="0" tIns="0" rIns="0" bIns="0">
            <a:spAutoFit/>
          </a:bodyPr>
          <a:lstStyle/>
          <a:p>
            <a:r>
              <a:rPr lang="en-US" sz="1200" b="1">
                <a:solidFill>
                  <a:srgbClr val="000000"/>
                </a:solidFill>
              </a:rPr>
              <a:t>Convergence</a:t>
            </a:r>
            <a:endParaRPr lang="en-US" sz="1200" b="1"/>
          </a:p>
        </p:txBody>
      </p:sp>
      <p:sp>
        <p:nvSpPr>
          <p:cNvPr id="4" name="TextBox 24"/>
          <p:cNvSpPr txBox="1">
            <a:spLocks noChangeArrowheads="1"/>
          </p:cNvSpPr>
          <p:nvPr/>
        </p:nvSpPr>
        <p:spPr bwMode="auto">
          <a:xfrm>
            <a:off x="2314575" y="1057275"/>
            <a:ext cx="4479925" cy="214313"/>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1"/>
          </p:nvPr>
        </p:nvSpPr>
        <p:spPr>
          <a:noFill/>
        </p:spPr>
        <p:txBody>
          <a:bodyPr/>
          <a:lstStyle/>
          <a:p>
            <a:r>
              <a:rPr lang="en-US" smtClean="0">
                <a:latin typeface="Arial" pitchFamily="34" charset="0"/>
              </a:rPr>
              <a:t>16-</a:t>
            </a:r>
            <a:fld id="{C04ED0E1-E031-421C-A61B-C8421FC21B7B}" type="slidenum">
              <a:rPr lang="en-US" smtClean="0">
                <a:latin typeface="Arial" pitchFamily="34" charset="0"/>
              </a:rPr>
              <a:pPr/>
              <a:t>91</a:t>
            </a:fld>
            <a:endParaRPr lang="en-US" smtClean="0">
              <a:latin typeface="Arial" pitchFamily="34" charset="0"/>
            </a:endParaRPr>
          </a:p>
        </p:txBody>
      </p:sp>
      <p:sp>
        <p:nvSpPr>
          <p:cNvPr id="98307" name="Rectangle 2"/>
          <p:cNvSpPr>
            <a:spLocks noGrp="1" noChangeArrowheads="1"/>
          </p:cNvSpPr>
          <p:nvPr>
            <p:ph type="title"/>
          </p:nvPr>
        </p:nvSpPr>
        <p:spPr>
          <a:xfrm>
            <a:off x="76200" y="76200"/>
            <a:ext cx="8991600" cy="1143000"/>
          </a:xfrm>
        </p:spPr>
        <p:txBody>
          <a:bodyPr/>
          <a:lstStyle/>
          <a:p>
            <a:pPr eaLnBrk="1" hangingPunct="1"/>
            <a:r>
              <a:rPr lang="en-US" smtClean="0"/>
              <a:t>Emmetropia and Near Response</a:t>
            </a:r>
          </a:p>
        </p:txBody>
      </p:sp>
      <p:sp>
        <p:nvSpPr>
          <p:cNvPr id="98308" name="Text Box 11"/>
          <p:cNvSpPr txBox="1">
            <a:spLocks noChangeArrowheads="1"/>
          </p:cNvSpPr>
          <p:nvPr/>
        </p:nvSpPr>
        <p:spPr bwMode="auto">
          <a:xfrm>
            <a:off x="6237288" y="3598863"/>
            <a:ext cx="2206625" cy="427037"/>
          </a:xfrm>
          <a:prstGeom prst="rect">
            <a:avLst/>
          </a:prstGeom>
          <a:noFill/>
          <a:ln w="9525" algn="ctr">
            <a:noFill/>
            <a:miter lim="800000"/>
            <a:headEnd/>
            <a:tailEnd/>
          </a:ln>
        </p:spPr>
        <p:txBody>
          <a:bodyPr>
            <a:spAutoFit/>
          </a:bodyPr>
          <a:lstStyle/>
          <a:p>
            <a:pPr>
              <a:spcBef>
                <a:spcPct val="50000"/>
              </a:spcBef>
            </a:pPr>
            <a:r>
              <a:rPr lang="en-US" sz="2200"/>
              <a:t>Figure 16.31b</a:t>
            </a:r>
          </a:p>
        </p:txBody>
      </p:sp>
      <p:pic>
        <p:nvPicPr>
          <p:cNvPr id="98309" name="Picture 3" descr="sal25693_16_31c"/>
          <p:cNvPicPr>
            <a:picLocks noChangeAspect="1" noChangeArrowheads="1"/>
          </p:cNvPicPr>
          <p:nvPr/>
        </p:nvPicPr>
        <p:blipFill>
          <a:blip r:embed="rId2" cstate="print"/>
          <a:srcRect/>
          <a:stretch>
            <a:fillRect/>
          </a:stretch>
        </p:blipFill>
        <p:spPr bwMode="auto">
          <a:xfrm>
            <a:off x="2032000" y="1584325"/>
            <a:ext cx="3632200" cy="4098925"/>
          </a:xfrm>
          <a:prstGeom prst="rect">
            <a:avLst/>
          </a:prstGeom>
          <a:noFill/>
          <a:ln w="9525">
            <a:noFill/>
            <a:miter lim="800000"/>
            <a:headEnd/>
            <a:tailEnd/>
          </a:ln>
        </p:spPr>
      </p:pic>
      <p:sp>
        <p:nvSpPr>
          <p:cNvPr id="98310" name="Rectangle 5"/>
          <p:cNvSpPr>
            <a:spLocks noChangeArrowheads="1"/>
          </p:cNvSpPr>
          <p:nvPr/>
        </p:nvSpPr>
        <p:spPr bwMode="auto">
          <a:xfrm>
            <a:off x="3819525" y="3419475"/>
            <a:ext cx="879475" cy="182563"/>
          </a:xfrm>
          <a:prstGeom prst="rect">
            <a:avLst/>
          </a:prstGeom>
          <a:noFill/>
          <a:ln w="9525">
            <a:noFill/>
            <a:miter lim="800000"/>
            <a:headEnd/>
            <a:tailEnd/>
          </a:ln>
        </p:spPr>
        <p:txBody>
          <a:bodyPr wrap="none" lIns="0" tIns="0" rIns="0" bIns="0">
            <a:spAutoFit/>
          </a:bodyPr>
          <a:lstStyle/>
          <a:p>
            <a:r>
              <a:rPr lang="en-US" sz="1200" b="1">
                <a:solidFill>
                  <a:srgbClr val="000000"/>
                </a:solidFill>
              </a:rPr>
              <a:t>Emmetropia</a:t>
            </a:r>
            <a:endParaRPr lang="en-US" sz="1200" b="1"/>
          </a:p>
        </p:txBody>
      </p:sp>
      <p:sp>
        <p:nvSpPr>
          <p:cNvPr id="98311" name="Rectangle 6"/>
          <p:cNvSpPr>
            <a:spLocks noChangeArrowheads="1"/>
          </p:cNvSpPr>
          <p:nvPr/>
        </p:nvSpPr>
        <p:spPr bwMode="auto">
          <a:xfrm>
            <a:off x="5351463" y="2127250"/>
            <a:ext cx="439737" cy="182563"/>
          </a:xfrm>
          <a:prstGeom prst="rect">
            <a:avLst/>
          </a:prstGeom>
          <a:noFill/>
          <a:ln w="9525">
            <a:noFill/>
            <a:miter lim="800000"/>
            <a:headEnd/>
            <a:tailEnd/>
          </a:ln>
        </p:spPr>
        <p:txBody>
          <a:bodyPr wrap="none" lIns="0" tIns="0" rIns="0" bIns="0">
            <a:spAutoFit/>
          </a:bodyPr>
          <a:lstStyle/>
          <a:p>
            <a:r>
              <a:rPr lang="en-US" sz="1200" b="1">
                <a:solidFill>
                  <a:srgbClr val="000000"/>
                </a:solidFill>
              </a:rPr>
              <a:t>Fovea</a:t>
            </a:r>
            <a:endParaRPr lang="en-US" sz="1200" b="1"/>
          </a:p>
        </p:txBody>
      </p:sp>
      <p:sp>
        <p:nvSpPr>
          <p:cNvPr id="98312" name="Rectangle 7"/>
          <p:cNvSpPr>
            <a:spLocks noChangeArrowheads="1"/>
          </p:cNvSpPr>
          <p:nvPr/>
        </p:nvSpPr>
        <p:spPr bwMode="auto">
          <a:xfrm>
            <a:off x="1957388" y="5978525"/>
            <a:ext cx="195262" cy="182563"/>
          </a:xfrm>
          <a:prstGeom prst="rect">
            <a:avLst/>
          </a:prstGeom>
          <a:noFill/>
          <a:ln w="9525">
            <a:noFill/>
            <a:miter lim="800000"/>
            <a:headEnd/>
            <a:tailEnd/>
          </a:ln>
        </p:spPr>
        <p:txBody>
          <a:bodyPr wrap="none" lIns="0" tIns="0" rIns="0" bIns="0">
            <a:spAutoFit/>
          </a:bodyPr>
          <a:lstStyle/>
          <a:p>
            <a:r>
              <a:rPr lang="en-US" sz="1200" b="1">
                <a:solidFill>
                  <a:srgbClr val="000000"/>
                </a:solidFill>
              </a:rPr>
              <a:t>(b)</a:t>
            </a:r>
            <a:endParaRPr lang="en-US" sz="1200" b="1"/>
          </a:p>
        </p:txBody>
      </p:sp>
      <p:sp>
        <p:nvSpPr>
          <p:cNvPr id="98313" name="Freeform 8"/>
          <p:cNvSpPr>
            <a:spLocks/>
          </p:cNvSpPr>
          <p:nvPr/>
        </p:nvSpPr>
        <p:spPr bwMode="auto">
          <a:xfrm>
            <a:off x="2887663" y="4181475"/>
            <a:ext cx="931862" cy="484188"/>
          </a:xfrm>
          <a:custGeom>
            <a:avLst/>
            <a:gdLst>
              <a:gd name="T0" fmla="*/ 0 w 751"/>
              <a:gd name="T1" fmla="*/ 0 h 391"/>
              <a:gd name="T2" fmla="*/ 2147483647 w 751"/>
              <a:gd name="T3" fmla="*/ 0 h 391"/>
              <a:gd name="T4" fmla="*/ 2147483647 w 751"/>
              <a:gd name="T5" fmla="*/ 2147483647 h 391"/>
              <a:gd name="T6" fmla="*/ 0 60000 65536"/>
              <a:gd name="T7" fmla="*/ 0 60000 65536"/>
              <a:gd name="T8" fmla="*/ 0 60000 65536"/>
              <a:gd name="T9" fmla="*/ 0 w 751"/>
              <a:gd name="T10" fmla="*/ 0 h 391"/>
              <a:gd name="T11" fmla="*/ 751 w 751"/>
              <a:gd name="T12" fmla="*/ 391 h 391"/>
            </a:gdLst>
            <a:ahLst/>
            <a:cxnLst>
              <a:cxn ang="T6">
                <a:pos x="T0" y="T1"/>
              </a:cxn>
              <a:cxn ang="T7">
                <a:pos x="T2" y="T3"/>
              </a:cxn>
              <a:cxn ang="T8">
                <a:pos x="T4" y="T5"/>
              </a:cxn>
            </a:cxnLst>
            <a:rect l="T9" t="T10" r="T11" b="T12"/>
            <a:pathLst>
              <a:path w="751" h="391">
                <a:moveTo>
                  <a:pt x="0" y="0"/>
                </a:moveTo>
                <a:lnTo>
                  <a:pt x="115" y="0"/>
                </a:lnTo>
                <a:lnTo>
                  <a:pt x="751" y="391"/>
                </a:lnTo>
              </a:path>
            </a:pathLst>
          </a:custGeom>
          <a:noFill/>
          <a:ln w="15875">
            <a:solidFill>
              <a:srgbClr val="000000"/>
            </a:solidFill>
            <a:round/>
            <a:headEnd/>
            <a:tailEnd/>
          </a:ln>
        </p:spPr>
        <p:txBody>
          <a:bodyPr/>
          <a:lstStyle/>
          <a:p>
            <a:endParaRPr lang="en-US" sz="1200">
              <a:latin typeface="Times New Roman" pitchFamily="18" charset="0"/>
            </a:endParaRPr>
          </a:p>
        </p:txBody>
      </p:sp>
      <p:sp>
        <p:nvSpPr>
          <p:cNvPr id="98314" name="Freeform 9"/>
          <p:cNvSpPr>
            <a:spLocks/>
          </p:cNvSpPr>
          <p:nvPr/>
        </p:nvSpPr>
        <p:spPr bwMode="auto">
          <a:xfrm>
            <a:off x="2887663" y="1762125"/>
            <a:ext cx="909637" cy="496888"/>
          </a:xfrm>
          <a:custGeom>
            <a:avLst/>
            <a:gdLst>
              <a:gd name="T0" fmla="*/ 0 w 734"/>
              <a:gd name="T1" fmla="*/ 0 h 401"/>
              <a:gd name="T2" fmla="*/ 2147483647 w 734"/>
              <a:gd name="T3" fmla="*/ 0 h 401"/>
              <a:gd name="T4" fmla="*/ 2147483647 w 734"/>
              <a:gd name="T5" fmla="*/ 2147483647 h 401"/>
              <a:gd name="T6" fmla="*/ 0 60000 65536"/>
              <a:gd name="T7" fmla="*/ 0 60000 65536"/>
              <a:gd name="T8" fmla="*/ 0 60000 65536"/>
              <a:gd name="T9" fmla="*/ 0 w 734"/>
              <a:gd name="T10" fmla="*/ 0 h 401"/>
              <a:gd name="T11" fmla="*/ 734 w 734"/>
              <a:gd name="T12" fmla="*/ 401 h 401"/>
            </a:gdLst>
            <a:ahLst/>
            <a:cxnLst>
              <a:cxn ang="T6">
                <a:pos x="T0" y="T1"/>
              </a:cxn>
              <a:cxn ang="T7">
                <a:pos x="T2" y="T3"/>
              </a:cxn>
              <a:cxn ang="T8">
                <a:pos x="T4" y="T5"/>
              </a:cxn>
            </a:cxnLst>
            <a:rect l="T9" t="T10" r="T11" b="T12"/>
            <a:pathLst>
              <a:path w="734" h="401">
                <a:moveTo>
                  <a:pt x="0" y="0"/>
                </a:moveTo>
                <a:lnTo>
                  <a:pt x="115" y="0"/>
                </a:lnTo>
                <a:lnTo>
                  <a:pt x="734" y="401"/>
                </a:lnTo>
              </a:path>
            </a:pathLst>
          </a:custGeom>
          <a:noFill/>
          <a:ln w="15875">
            <a:solidFill>
              <a:srgbClr val="000000"/>
            </a:solidFill>
            <a:round/>
            <a:headEnd/>
            <a:tailEnd/>
          </a:ln>
        </p:spPr>
        <p:txBody>
          <a:bodyPr/>
          <a:lstStyle/>
          <a:p>
            <a:endParaRPr lang="en-US" sz="1200">
              <a:latin typeface="Times New Roman" pitchFamily="18" charset="0"/>
            </a:endParaRPr>
          </a:p>
        </p:txBody>
      </p:sp>
      <p:sp>
        <p:nvSpPr>
          <p:cNvPr id="98315" name="Freeform 10"/>
          <p:cNvSpPr>
            <a:spLocks/>
          </p:cNvSpPr>
          <p:nvPr/>
        </p:nvSpPr>
        <p:spPr bwMode="auto">
          <a:xfrm>
            <a:off x="2859088" y="2460625"/>
            <a:ext cx="857250" cy="527050"/>
          </a:xfrm>
          <a:custGeom>
            <a:avLst/>
            <a:gdLst>
              <a:gd name="T0" fmla="*/ 0 w 691"/>
              <a:gd name="T1" fmla="*/ 2147483647 h 425"/>
              <a:gd name="T2" fmla="*/ 2147483647 w 691"/>
              <a:gd name="T3" fmla="*/ 2147483647 h 425"/>
              <a:gd name="T4" fmla="*/ 2147483647 w 691"/>
              <a:gd name="T5" fmla="*/ 0 h 425"/>
              <a:gd name="T6" fmla="*/ 0 60000 65536"/>
              <a:gd name="T7" fmla="*/ 0 60000 65536"/>
              <a:gd name="T8" fmla="*/ 0 60000 65536"/>
              <a:gd name="T9" fmla="*/ 0 w 691"/>
              <a:gd name="T10" fmla="*/ 0 h 425"/>
              <a:gd name="T11" fmla="*/ 691 w 691"/>
              <a:gd name="T12" fmla="*/ 425 h 425"/>
            </a:gdLst>
            <a:ahLst/>
            <a:cxnLst>
              <a:cxn ang="T6">
                <a:pos x="T0" y="T1"/>
              </a:cxn>
              <a:cxn ang="T7">
                <a:pos x="T2" y="T3"/>
              </a:cxn>
              <a:cxn ang="T8">
                <a:pos x="T4" y="T5"/>
              </a:cxn>
            </a:cxnLst>
            <a:rect l="T9" t="T10" r="T11" b="T12"/>
            <a:pathLst>
              <a:path w="691" h="425">
                <a:moveTo>
                  <a:pt x="0" y="425"/>
                </a:moveTo>
                <a:lnTo>
                  <a:pt x="157" y="425"/>
                </a:lnTo>
                <a:lnTo>
                  <a:pt x="691" y="0"/>
                </a:lnTo>
              </a:path>
            </a:pathLst>
          </a:custGeom>
          <a:noFill/>
          <a:ln w="15875">
            <a:solidFill>
              <a:srgbClr val="FFFFFF"/>
            </a:solidFill>
            <a:round/>
            <a:headEnd/>
            <a:tailEnd/>
          </a:ln>
        </p:spPr>
        <p:txBody>
          <a:bodyPr/>
          <a:lstStyle/>
          <a:p>
            <a:endParaRPr lang="en-US" sz="1200">
              <a:latin typeface="Times New Roman" pitchFamily="18" charset="0"/>
            </a:endParaRPr>
          </a:p>
        </p:txBody>
      </p:sp>
      <p:sp>
        <p:nvSpPr>
          <p:cNvPr id="98316" name="Freeform 11"/>
          <p:cNvSpPr>
            <a:spLocks/>
          </p:cNvSpPr>
          <p:nvPr/>
        </p:nvSpPr>
        <p:spPr bwMode="auto">
          <a:xfrm>
            <a:off x="2859088" y="2462213"/>
            <a:ext cx="855662" cy="531812"/>
          </a:xfrm>
          <a:custGeom>
            <a:avLst/>
            <a:gdLst>
              <a:gd name="T0" fmla="*/ 0 w 691"/>
              <a:gd name="T1" fmla="*/ 2147483647 h 429"/>
              <a:gd name="T2" fmla="*/ 2147483647 w 691"/>
              <a:gd name="T3" fmla="*/ 2147483647 h 429"/>
              <a:gd name="T4" fmla="*/ 2147483647 w 691"/>
              <a:gd name="T5" fmla="*/ 0 h 429"/>
              <a:gd name="T6" fmla="*/ 0 60000 65536"/>
              <a:gd name="T7" fmla="*/ 0 60000 65536"/>
              <a:gd name="T8" fmla="*/ 0 60000 65536"/>
              <a:gd name="T9" fmla="*/ 0 w 691"/>
              <a:gd name="T10" fmla="*/ 0 h 429"/>
              <a:gd name="T11" fmla="*/ 691 w 691"/>
              <a:gd name="T12" fmla="*/ 429 h 429"/>
            </a:gdLst>
            <a:ahLst/>
            <a:cxnLst>
              <a:cxn ang="T6">
                <a:pos x="T0" y="T1"/>
              </a:cxn>
              <a:cxn ang="T7">
                <a:pos x="T2" y="T3"/>
              </a:cxn>
              <a:cxn ang="T8">
                <a:pos x="T4" y="T5"/>
              </a:cxn>
            </a:cxnLst>
            <a:rect l="T9" t="T10" r="T11" b="T12"/>
            <a:pathLst>
              <a:path w="691" h="429">
                <a:moveTo>
                  <a:pt x="0" y="429"/>
                </a:moveTo>
                <a:lnTo>
                  <a:pt x="157" y="429"/>
                </a:lnTo>
                <a:lnTo>
                  <a:pt x="691" y="0"/>
                </a:lnTo>
              </a:path>
            </a:pathLst>
          </a:custGeom>
          <a:noFill/>
          <a:ln w="15875">
            <a:solidFill>
              <a:srgbClr val="000000"/>
            </a:solidFill>
            <a:round/>
            <a:headEnd/>
            <a:tailEnd/>
          </a:ln>
        </p:spPr>
        <p:txBody>
          <a:bodyPr/>
          <a:lstStyle/>
          <a:p>
            <a:endParaRPr lang="en-US" sz="1200">
              <a:latin typeface="Times New Roman" pitchFamily="18" charset="0"/>
            </a:endParaRPr>
          </a:p>
        </p:txBody>
      </p:sp>
      <p:sp>
        <p:nvSpPr>
          <p:cNvPr id="98317" name="Freeform 12"/>
          <p:cNvSpPr>
            <a:spLocks/>
          </p:cNvSpPr>
          <p:nvPr/>
        </p:nvSpPr>
        <p:spPr bwMode="auto">
          <a:xfrm>
            <a:off x="2892425" y="4810125"/>
            <a:ext cx="825500" cy="479425"/>
          </a:xfrm>
          <a:custGeom>
            <a:avLst/>
            <a:gdLst>
              <a:gd name="T0" fmla="*/ 0 w 667"/>
              <a:gd name="T1" fmla="*/ 2147483647 h 387"/>
              <a:gd name="T2" fmla="*/ 2147483647 w 667"/>
              <a:gd name="T3" fmla="*/ 2147483647 h 387"/>
              <a:gd name="T4" fmla="*/ 2147483647 w 667"/>
              <a:gd name="T5" fmla="*/ 0 h 387"/>
              <a:gd name="T6" fmla="*/ 0 60000 65536"/>
              <a:gd name="T7" fmla="*/ 0 60000 65536"/>
              <a:gd name="T8" fmla="*/ 0 60000 65536"/>
              <a:gd name="T9" fmla="*/ 0 w 667"/>
              <a:gd name="T10" fmla="*/ 0 h 387"/>
              <a:gd name="T11" fmla="*/ 667 w 667"/>
              <a:gd name="T12" fmla="*/ 387 h 387"/>
            </a:gdLst>
            <a:ahLst/>
            <a:cxnLst>
              <a:cxn ang="T6">
                <a:pos x="T0" y="T1"/>
              </a:cxn>
              <a:cxn ang="T7">
                <a:pos x="T2" y="T3"/>
              </a:cxn>
              <a:cxn ang="T8">
                <a:pos x="T4" y="T5"/>
              </a:cxn>
            </a:cxnLst>
            <a:rect l="T9" t="T10" r="T11" b="T12"/>
            <a:pathLst>
              <a:path w="667" h="387">
                <a:moveTo>
                  <a:pt x="0" y="387"/>
                </a:moveTo>
                <a:lnTo>
                  <a:pt x="82" y="387"/>
                </a:lnTo>
                <a:lnTo>
                  <a:pt x="667" y="0"/>
                </a:lnTo>
              </a:path>
            </a:pathLst>
          </a:custGeom>
          <a:noFill/>
          <a:ln w="15875">
            <a:solidFill>
              <a:srgbClr val="FFFFFF"/>
            </a:solidFill>
            <a:round/>
            <a:headEnd/>
            <a:tailEnd/>
          </a:ln>
        </p:spPr>
        <p:txBody>
          <a:bodyPr/>
          <a:lstStyle/>
          <a:p>
            <a:endParaRPr lang="en-US" sz="1200">
              <a:latin typeface="Times New Roman" pitchFamily="18" charset="0"/>
            </a:endParaRPr>
          </a:p>
        </p:txBody>
      </p:sp>
      <p:sp>
        <p:nvSpPr>
          <p:cNvPr id="98318" name="Freeform 13"/>
          <p:cNvSpPr>
            <a:spLocks/>
          </p:cNvSpPr>
          <p:nvPr/>
        </p:nvSpPr>
        <p:spPr bwMode="auto">
          <a:xfrm>
            <a:off x="2892425" y="4811713"/>
            <a:ext cx="822325" cy="477837"/>
          </a:xfrm>
          <a:custGeom>
            <a:avLst/>
            <a:gdLst>
              <a:gd name="T0" fmla="*/ 0 w 663"/>
              <a:gd name="T1" fmla="*/ 2147483647 h 385"/>
              <a:gd name="T2" fmla="*/ 2147483647 w 663"/>
              <a:gd name="T3" fmla="*/ 2147483647 h 385"/>
              <a:gd name="T4" fmla="*/ 2147483647 w 663"/>
              <a:gd name="T5" fmla="*/ 0 h 385"/>
              <a:gd name="T6" fmla="*/ 0 60000 65536"/>
              <a:gd name="T7" fmla="*/ 0 60000 65536"/>
              <a:gd name="T8" fmla="*/ 0 60000 65536"/>
              <a:gd name="T9" fmla="*/ 0 w 663"/>
              <a:gd name="T10" fmla="*/ 0 h 385"/>
              <a:gd name="T11" fmla="*/ 663 w 663"/>
              <a:gd name="T12" fmla="*/ 385 h 385"/>
            </a:gdLst>
            <a:ahLst/>
            <a:cxnLst>
              <a:cxn ang="T6">
                <a:pos x="T0" y="T1"/>
              </a:cxn>
              <a:cxn ang="T7">
                <a:pos x="T2" y="T3"/>
              </a:cxn>
              <a:cxn ang="T8">
                <a:pos x="T4" y="T5"/>
              </a:cxn>
            </a:cxnLst>
            <a:rect l="T9" t="T10" r="T11" b="T12"/>
            <a:pathLst>
              <a:path w="663" h="385">
                <a:moveTo>
                  <a:pt x="0" y="385"/>
                </a:moveTo>
                <a:lnTo>
                  <a:pt x="81" y="385"/>
                </a:lnTo>
                <a:lnTo>
                  <a:pt x="663" y="0"/>
                </a:lnTo>
              </a:path>
            </a:pathLst>
          </a:custGeom>
          <a:noFill/>
          <a:ln w="15875">
            <a:solidFill>
              <a:srgbClr val="000000"/>
            </a:solidFill>
            <a:round/>
            <a:headEnd/>
            <a:tailEnd/>
          </a:ln>
        </p:spPr>
        <p:txBody>
          <a:bodyPr/>
          <a:lstStyle/>
          <a:p>
            <a:endParaRPr lang="en-US" sz="1200">
              <a:latin typeface="Times New Roman" pitchFamily="18" charset="0"/>
            </a:endParaRPr>
          </a:p>
        </p:txBody>
      </p:sp>
      <p:sp>
        <p:nvSpPr>
          <p:cNvPr id="98319" name="Line 14"/>
          <p:cNvSpPr>
            <a:spLocks noChangeShapeType="1"/>
          </p:cNvSpPr>
          <p:nvPr/>
        </p:nvSpPr>
        <p:spPr bwMode="auto">
          <a:xfrm flipH="1">
            <a:off x="5087938" y="2238375"/>
            <a:ext cx="219075" cy="203200"/>
          </a:xfrm>
          <a:prstGeom prst="line">
            <a:avLst/>
          </a:prstGeom>
          <a:noFill/>
          <a:ln w="15875">
            <a:solidFill>
              <a:srgbClr val="000000"/>
            </a:solidFill>
            <a:round/>
            <a:headEnd/>
            <a:tailEnd/>
          </a:ln>
        </p:spPr>
        <p:txBody>
          <a:bodyPr/>
          <a:lstStyle/>
          <a:p>
            <a:endParaRPr lang="en-US"/>
          </a:p>
        </p:txBody>
      </p:sp>
      <p:sp>
        <p:nvSpPr>
          <p:cNvPr id="98320" name="Text Box 15"/>
          <p:cNvSpPr txBox="1">
            <a:spLocks noChangeArrowheads="1"/>
          </p:cNvSpPr>
          <p:nvPr/>
        </p:nvSpPr>
        <p:spPr bwMode="auto">
          <a:xfrm>
            <a:off x="1947863" y="1627188"/>
            <a:ext cx="801687" cy="365125"/>
          </a:xfrm>
          <a:prstGeom prst="rect">
            <a:avLst/>
          </a:prstGeom>
          <a:noFill/>
          <a:ln w="9525">
            <a:noFill/>
            <a:miter lim="800000"/>
            <a:headEnd/>
            <a:tailEnd/>
          </a:ln>
        </p:spPr>
        <p:txBody>
          <a:bodyPr wrap="none" lIns="0" tIns="0" bIns="0">
            <a:spAutoFit/>
          </a:bodyPr>
          <a:lstStyle/>
          <a:p>
            <a:r>
              <a:rPr lang="en-US" sz="1200" b="1"/>
              <a:t>Relatively</a:t>
            </a:r>
          </a:p>
          <a:p>
            <a:r>
              <a:rPr lang="en-US" sz="1200" b="1"/>
              <a:t>thin lens</a:t>
            </a:r>
          </a:p>
        </p:txBody>
      </p:sp>
      <p:sp>
        <p:nvSpPr>
          <p:cNvPr id="98321" name="Text Box 16"/>
          <p:cNvSpPr txBox="1">
            <a:spLocks noChangeArrowheads="1"/>
          </p:cNvSpPr>
          <p:nvPr/>
        </p:nvSpPr>
        <p:spPr bwMode="auto">
          <a:xfrm>
            <a:off x="1947863" y="2855913"/>
            <a:ext cx="993775" cy="365125"/>
          </a:xfrm>
          <a:prstGeom prst="rect">
            <a:avLst/>
          </a:prstGeom>
          <a:noFill/>
          <a:ln w="9525">
            <a:noFill/>
            <a:miter lim="800000"/>
            <a:headEnd/>
            <a:tailEnd/>
          </a:ln>
        </p:spPr>
        <p:txBody>
          <a:bodyPr wrap="none" lIns="0" tIns="0" bIns="0">
            <a:spAutoFit/>
          </a:bodyPr>
          <a:lstStyle/>
          <a:p>
            <a:r>
              <a:rPr lang="en-US" sz="1200" b="1"/>
              <a:t>Relatively</a:t>
            </a:r>
          </a:p>
          <a:p>
            <a:r>
              <a:rPr lang="en-US" sz="1200" b="1"/>
              <a:t>dilated pupil</a:t>
            </a:r>
          </a:p>
        </p:txBody>
      </p:sp>
      <p:sp>
        <p:nvSpPr>
          <p:cNvPr id="98322" name="Text Box 17"/>
          <p:cNvSpPr txBox="1">
            <a:spLocks noChangeArrowheads="1"/>
          </p:cNvSpPr>
          <p:nvPr/>
        </p:nvSpPr>
        <p:spPr bwMode="auto">
          <a:xfrm>
            <a:off x="1957388" y="4048125"/>
            <a:ext cx="801687" cy="365125"/>
          </a:xfrm>
          <a:prstGeom prst="rect">
            <a:avLst/>
          </a:prstGeom>
          <a:noFill/>
          <a:ln w="9525">
            <a:noFill/>
            <a:miter lim="800000"/>
            <a:headEnd/>
            <a:tailEnd/>
          </a:ln>
        </p:spPr>
        <p:txBody>
          <a:bodyPr wrap="none" lIns="0" tIns="0" bIns="0">
            <a:spAutoFit/>
          </a:bodyPr>
          <a:lstStyle/>
          <a:p>
            <a:r>
              <a:rPr lang="en-US" sz="1200" b="1"/>
              <a:t>Relatively</a:t>
            </a:r>
          </a:p>
          <a:p>
            <a:r>
              <a:rPr lang="en-US" sz="1200" b="1"/>
              <a:t>thick lens</a:t>
            </a:r>
          </a:p>
        </p:txBody>
      </p:sp>
      <p:sp>
        <p:nvSpPr>
          <p:cNvPr id="98323" name="Text Box 18"/>
          <p:cNvSpPr txBox="1">
            <a:spLocks noChangeArrowheads="1"/>
          </p:cNvSpPr>
          <p:nvPr/>
        </p:nvSpPr>
        <p:spPr bwMode="auto">
          <a:xfrm>
            <a:off x="1957388" y="5148263"/>
            <a:ext cx="1322387" cy="365125"/>
          </a:xfrm>
          <a:prstGeom prst="rect">
            <a:avLst/>
          </a:prstGeom>
          <a:noFill/>
          <a:ln w="9525">
            <a:noFill/>
            <a:miter lim="800000"/>
            <a:headEnd/>
            <a:tailEnd/>
          </a:ln>
        </p:spPr>
        <p:txBody>
          <a:bodyPr wrap="none" lIns="0" tIns="0" bIns="0">
            <a:spAutoFit/>
          </a:bodyPr>
          <a:lstStyle/>
          <a:p>
            <a:r>
              <a:rPr lang="en-US" sz="1200" b="1"/>
              <a:t>Relatively</a:t>
            </a:r>
          </a:p>
          <a:p>
            <a:r>
              <a:rPr lang="en-US" sz="1200" b="1"/>
              <a:t>constricted pupil</a:t>
            </a:r>
          </a:p>
        </p:txBody>
      </p:sp>
      <p:sp>
        <p:nvSpPr>
          <p:cNvPr id="98324" name="Text Box 19"/>
          <p:cNvSpPr txBox="1">
            <a:spLocks noChangeArrowheads="1"/>
          </p:cNvSpPr>
          <p:nvPr/>
        </p:nvSpPr>
        <p:spPr bwMode="auto">
          <a:xfrm>
            <a:off x="3559175" y="5753100"/>
            <a:ext cx="1608138" cy="365125"/>
          </a:xfrm>
          <a:prstGeom prst="rect">
            <a:avLst/>
          </a:prstGeom>
          <a:noFill/>
          <a:ln w="9525">
            <a:noFill/>
            <a:miter lim="800000"/>
            <a:headEnd/>
            <a:tailEnd/>
          </a:ln>
        </p:spPr>
        <p:txBody>
          <a:bodyPr wrap="none" lIns="0" tIns="0" bIns="0">
            <a:spAutoFit/>
          </a:bodyPr>
          <a:lstStyle/>
          <a:p>
            <a:r>
              <a:rPr lang="en-US" sz="1200" b="1"/>
              <a:t>Pupillary miosis and</a:t>
            </a:r>
          </a:p>
          <a:p>
            <a:r>
              <a:rPr lang="en-US" sz="1200" b="1"/>
              <a:t>lens accommodation</a:t>
            </a:r>
          </a:p>
        </p:txBody>
      </p:sp>
      <p:sp>
        <p:nvSpPr>
          <p:cNvPr id="4" name="TextBox 24"/>
          <p:cNvSpPr txBox="1">
            <a:spLocks noChangeArrowheads="1"/>
          </p:cNvSpPr>
          <p:nvPr/>
        </p:nvSpPr>
        <p:spPr bwMode="auto">
          <a:xfrm>
            <a:off x="1631950" y="1184275"/>
            <a:ext cx="4479925" cy="214313"/>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1"/>
          </p:nvPr>
        </p:nvSpPr>
        <p:spPr>
          <a:noFill/>
        </p:spPr>
        <p:txBody>
          <a:bodyPr/>
          <a:lstStyle/>
          <a:p>
            <a:r>
              <a:rPr lang="en-US" smtClean="0">
                <a:latin typeface="Arial" pitchFamily="34" charset="0"/>
              </a:rPr>
              <a:t>16-</a:t>
            </a:r>
            <a:fld id="{64D53933-9043-4AEA-AD0A-35231E32A9CE}" type="slidenum">
              <a:rPr lang="en-US" smtClean="0">
                <a:latin typeface="Arial" pitchFamily="34" charset="0"/>
              </a:rPr>
              <a:pPr/>
              <a:t>92</a:t>
            </a:fld>
            <a:endParaRPr lang="en-US" smtClean="0">
              <a:latin typeface="Arial" pitchFamily="34" charset="0"/>
            </a:endParaRPr>
          </a:p>
        </p:txBody>
      </p:sp>
      <p:sp>
        <p:nvSpPr>
          <p:cNvPr id="99331" name="Rectangle 2"/>
          <p:cNvSpPr>
            <a:spLocks noGrp="1" noChangeArrowheads="1"/>
          </p:cNvSpPr>
          <p:nvPr>
            <p:ph type="title"/>
          </p:nvPr>
        </p:nvSpPr>
        <p:spPr>
          <a:xfrm>
            <a:off x="381000" y="76200"/>
            <a:ext cx="8382000" cy="1143000"/>
          </a:xfrm>
        </p:spPr>
        <p:txBody>
          <a:bodyPr/>
          <a:lstStyle/>
          <a:p>
            <a:pPr eaLnBrk="1" hangingPunct="1"/>
            <a:r>
              <a:rPr lang="en-US" smtClean="0"/>
              <a:t>Accommodation of Lens</a:t>
            </a:r>
          </a:p>
        </p:txBody>
      </p:sp>
      <p:sp>
        <p:nvSpPr>
          <p:cNvPr id="99332" name="Text Box 11"/>
          <p:cNvSpPr txBox="1">
            <a:spLocks noChangeArrowheads="1"/>
          </p:cNvSpPr>
          <p:nvPr/>
        </p:nvSpPr>
        <p:spPr bwMode="auto">
          <a:xfrm>
            <a:off x="3260725" y="5462588"/>
            <a:ext cx="2795588" cy="427037"/>
          </a:xfrm>
          <a:prstGeom prst="rect">
            <a:avLst/>
          </a:prstGeom>
          <a:noFill/>
          <a:ln w="9525" algn="ctr">
            <a:noFill/>
            <a:miter lim="800000"/>
            <a:headEnd/>
            <a:tailEnd/>
          </a:ln>
        </p:spPr>
        <p:txBody>
          <a:bodyPr>
            <a:spAutoFit/>
          </a:bodyPr>
          <a:lstStyle/>
          <a:p>
            <a:pPr>
              <a:spcBef>
                <a:spcPct val="50000"/>
              </a:spcBef>
            </a:pPr>
            <a:r>
              <a:rPr lang="en-US" sz="2200"/>
              <a:t>Figure 16.32 a-b</a:t>
            </a:r>
          </a:p>
        </p:txBody>
      </p:sp>
      <p:sp>
        <p:nvSpPr>
          <p:cNvPr id="99333" name="TextBox 5"/>
          <p:cNvSpPr txBox="1">
            <a:spLocks noChangeArrowheads="1"/>
          </p:cNvSpPr>
          <p:nvPr/>
        </p:nvSpPr>
        <p:spPr bwMode="auto">
          <a:xfrm>
            <a:off x="1468438" y="4957763"/>
            <a:ext cx="2854325" cy="396875"/>
          </a:xfrm>
          <a:prstGeom prst="rect">
            <a:avLst/>
          </a:prstGeom>
          <a:noFill/>
          <a:ln w="9525">
            <a:noFill/>
            <a:miter lim="800000"/>
            <a:headEnd/>
            <a:tailEnd/>
          </a:ln>
        </p:spPr>
        <p:txBody>
          <a:bodyPr>
            <a:spAutoFit/>
          </a:bodyPr>
          <a:lstStyle/>
          <a:p>
            <a:pPr algn="ctr"/>
            <a:r>
              <a:rPr lang="en-US"/>
              <a:t>lens flatter</a:t>
            </a:r>
          </a:p>
        </p:txBody>
      </p:sp>
      <p:sp>
        <p:nvSpPr>
          <p:cNvPr id="99334" name="TextBox 6"/>
          <p:cNvSpPr txBox="1">
            <a:spLocks noChangeArrowheads="1"/>
          </p:cNvSpPr>
          <p:nvPr/>
        </p:nvSpPr>
        <p:spPr bwMode="auto">
          <a:xfrm>
            <a:off x="5070475" y="4916488"/>
            <a:ext cx="2827338" cy="396875"/>
          </a:xfrm>
          <a:prstGeom prst="rect">
            <a:avLst/>
          </a:prstGeom>
          <a:noFill/>
          <a:ln w="9525">
            <a:noFill/>
            <a:miter lim="800000"/>
            <a:headEnd/>
            <a:tailEnd/>
          </a:ln>
        </p:spPr>
        <p:txBody>
          <a:bodyPr>
            <a:spAutoFit/>
          </a:bodyPr>
          <a:lstStyle/>
          <a:p>
            <a:pPr algn="ctr"/>
            <a:r>
              <a:rPr lang="en-US"/>
              <a:t>lens thicker</a:t>
            </a:r>
          </a:p>
        </p:txBody>
      </p:sp>
      <p:pic>
        <p:nvPicPr>
          <p:cNvPr id="99335" name="Picture 3" descr="sal25693_16_32"/>
          <p:cNvPicPr>
            <a:picLocks noChangeAspect="1" noChangeArrowheads="1"/>
          </p:cNvPicPr>
          <p:nvPr/>
        </p:nvPicPr>
        <p:blipFill>
          <a:blip r:embed="rId2" cstate="print"/>
          <a:srcRect/>
          <a:stretch>
            <a:fillRect/>
          </a:stretch>
        </p:blipFill>
        <p:spPr bwMode="auto">
          <a:xfrm>
            <a:off x="1123950" y="1882775"/>
            <a:ext cx="7623175" cy="2668588"/>
          </a:xfrm>
          <a:prstGeom prst="rect">
            <a:avLst/>
          </a:prstGeom>
          <a:noFill/>
          <a:ln w="9525">
            <a:noFill/>
            <a:miter lim="800000"/>
            <a:headEnd/>
            <a:tailEnd/>
          </a:ln>
        </p:spPr>
      </p:pic>
      <p:sp>
        <p:nvSpPr>
          <p:cNvPr id="99336" name="Rectangle 5"/>
          <p:cNvSpPr>
            <a:spLocks noChangeArrowheads="1"/>
          </p:cNvSpPr>
          <p:nvPr/>
        </p:nvSpPr>
        <p:spPr bwMode="auto">
          <a:xfrm>
            <a:off x="381000" y="3170238"/>
            <a:ext cx="571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Lens thins</a:t>
            </a:r>
            <a:endParaRPr lang="en-US" sz="2400" b="1"/>
          </a:p>
        </p:txBody>
      </p:sp>
      <p:sp>
        <p:nvSpPr>
          <p:cNvPr id="99337" name="Rectangle 6"/>
          <p:cNvSpPr>
            <a:spLocks noChangeArrowheads="1"/>
          </p:cNvSpPr>
          <p:nvPr/>
        </p:nvSpPr>
        <p:spPr bwMode="auto">
          <a:xfrm>
            <a:off x="1560513" y="4635500"/>
            <a:ext cx="17081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(a)  Distant vision (emmetropia)</a:t>
            </a:r>
            <a:endParaRPr lang="en-US" sz="2400" b="1"/>
          </a:p>
        </p:txBody>
      </p:sp>
      <p:sp>
        <p:nvSpPr>
          <p:cNvPr id="99338" name="Rectangle 7"/>
          <p:cNvSpPr>
            <a:spLocks noChangeArrowheads="1"/>
          </p:cNvSpPr>
          <p:nvPr/>
        </p:nvSpPr>
        <p:spPr bwMode="auto">
          <a:xfrm>
            <a:off x="5741988" y="4635500"/>
            <a:ext cx="18097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(b)  Near vision (accommodation)</a:t>
            </a:r>
            <a:endParaRPr lang="en-US" sz="2400" b="1"/>
          </a:p>
        </p:txBody>
      </p:sp>
      <p:sp>
        <p:nvSpPr>
          <p:cNvPr id="99339" name="Line 8"/>
          <p:cNvSpPr>
            <a:spLocks noChangeShapeType="1"/>
          </p:cNvSpPr>
          <p:nvPr/>
        </p:nvSpPr>
        <p:spPr bwMode="auto">
          <a:xfrm>
            <a:off x="990600" y="3216275"/>
            <a:ext cx="703263" cy="1588"/>
          </a:xfrm>
          <a:prstGeom prst="line">
            <a:avLst/>
          </a:prstGeom>
          <a:noFill/>
          <a:ln w="14288">
            <a:solidFill>
              <a:srgbClr val="FFFFFF"/>
            </a:solidFill>
            <a:round/>
            <a:headEnd/>
            <a:tailEnd/>
          </a:ln>
        </p:spPr>
        <p:txBody>
          <a:bodyPr/>
          <a:lstStyle/>
          <a:p>
            <a:endParaRPr lang="en-US"/>
          </a:p>
        </p:txBody>
      </p:sp>
      <p:sp>
        <p:nvSpPr>
          <p:cNvPr id="99340" name="Freeform 9"/>
          <p:cNvSpPr>
            <a:spLocks/>
          </p:cNvSpPr>
          <p:nvPr/>
        </p:nvSpPr>
        <p:spPr bwMode="auto">
          <a:xfrm>
            <a:off x="1198563" y="2238375"/>
            <a:ext cx="477837" cy="179388"/>
          </a:xfrm>
          <a:custGeom>
            <a:avLst/>
            <a:gdLst>
              <a:gd name="T0" fmla="*/ 0 w 301"/>
              <a:gd name="T1" fmla="*/ 0 h 113"/>
              <a:gd name="T2" fmla="*/ 2147483647 w 301"/>
              <a:gd name="T3" fmla="*/ 0 h 113"/>
              <a:gd name="T4" fmla="*/ 2147483647 w 301"/>
              <a:gd name="T5" fmla="*/ 2147483647 h 113"/>
              <a:gd name="T6" fmla="*/ 0 60000 65536"/>
              <a:gd name="T7" fmla="*/ 0 60000 65536"/>
              <a:gd name="T8" fmla="*/ 0 60000 65536"/>
              <a:gd name="T9" fmla="*/ 0 w 301"/>
              <a:gd name="T10" fmla="*/ 0 h 113"/>
              <a:gd name="T11" fmla="*/ 301 w 301"/>
              <a:gd name="T12" fmla="*/ 113 h 113"/>
            </a:gdLst>
            <a:ahLst/>
            <a:cxnLst>
              <a:cxn ang="T6">
                <a:pos x="T0" y="T1"/>
              </a:cxn>
              <a:cxn ang="T7">
                <a:pos x="T2" y="T3"/>
              </a:cxn>
              <a:cxn ang="T8">
                <a:pos x="T4" y="T5"/>
              </a:cxn>
            </a:cxnLst>
            <a:rect l="T9" t="T10" r="T11" b="T12"/>
            <a:pathLst>
              <a:path w="301" h="113">
                <a:moveTo>
                  <a:pt x="0" y="0"/>
                </a:moveTo>
                <a:lnTo>
                  <a:pt x="93" y="0"/>
                </a:lnTo>
                <a:lnTo>
                  <a:pt x="301" y="113"/>
                </a:lnTo>
              </a:path>
            </a:pathLst>
          </a:custGeom>
          <a:noFill/>
          <a:ln w="14288">
            <a:solidFill>
              <a:srgbClr val="FFFFFF"/>
            </a:solidFill>
            <a:round/>
            <a:headEnd/>
            <a:tailEnd/>
          </a:ln>
        </p:spPr>
        <p:txBody>
          <a:bodyPr/>
          <a:lstStyle/>
          <a:p>
            <a:endParaRPr lang="en-US" sz="2400">
              <a:latin typeface="Times New Roman" pitchFamily="18" charset="0"/>
            </a:endParaRPr>
          </a:p>
        </p:txBody>
      </p:sp>
      <p:sp>
        <p:nvSpPr>
          <p:cNvPr id="99341" name="Line 10"/>
          <p:cNvSpPr>
            <a:spLocks noChangeShapeType="1"/>
          </p:cNvSpPr>
          <p:nvPr/>
        </p:nvSpPr>
        <p:spPr bwMode="auto">
          <a:xfrm>
            <a:off x="1090613" y="2627313"/>
            <a:ext cx="592137" cy="1587"/>
          </a:xfrm>
          <a:prstGeom prst="line">
            <a:avLst/>
          </a:prstGeom>
          <a:noFill/>
          <a:ln w="14288">
            <a:solidFill>
              <a:srgbClr val="FFFFFF"/>
            </a:solidFill>
            <a:round/>
            <a:headEnd/>
            <a:tailEnd/>
          </a:ln>
        </p:spPr>
        <p:txBody>
          <a:bodyPr/>
          <a:lstStyle/>
          <a:p>
            <a:endParaRPr lang="en-US"/>
          </a:p>
        </p:txBody>
      </p:sp>
      <p:sp>
        <p:nvSpPr>
          <p:cNvPr id="99342" name="Rectangle 11"/>
          <p:cNvSpPr>
            <a:spLocks noChangeArrowheads="1"/>
          </p:cNvSpPr>
          <p:nvPr/>
        </p:nvSpPr>
        <p:spPr bwMode="auto">
          <a:xfrm>
            <a:off x="4464050" y="3087688"/>
            <a:ext cx="7620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Lens thickens</a:t>
            </a:r>
            <a:endParaRPr lang="en-US" sz="2400" b="1"/>
          </a:p>
        </p:txBody>
      </p:sp>
      <p:sp>
        <p:nvSpPr>
          <p:cNvPr id="99343" name="Line 12"/>
          <p:cNvSpPr>
            <a:spLocks noChangeShapeType="1"/>
          </p:cNvSpPr>
          <p:nvPr/>
        </p:nvSpPr>
        <p:spPr bwMode="auto">
          <a:xfrm>
            <a:off x="5260975" y="3157538"/>
            <a:ext cx="609600" cy="1587"/>
          </a:xfrm>
          <a:prstGeom prst="line">
            <a:avLst/>
          </a:prstGeom>
          <a:noFill/>
          <a:ln w="14288">
            <a:solidFill>
              <a:srgbClr val="FFFFFF"/>
            </a:solidFill>
            <a:round/>
            <a:headEnd/>
            <a:tailEnd/>
          </a:ln>
        </p:spPr>
        <p:txBody>
          <a:bodyPr/>
          <a:lstStyle/>
          <a:p>
            <a:endParaRPr lang="en-US"/>
          </a:p>
        </p:txBody>
      </p:sp>
      <p:sp>
        <p:nvSpPr>
          <p:cNvPr id="99344" name="Freeform 13"/>
          <p:cNvSpPr>
            <a:spLocks/>
          </p:cNvSpPr>
          <p:nvPr/>
        </p:nvSpPr>
        <p:spPr bwMode="auto">
          <a:xfrm>
            <a:off x="5283200" y="2262188"/>
            <a:ext cx="554038" cy="241300"/>
          </a:xfrm>
          <a:custGeom>
            <a:avLst/>
            <a:gdLst>
              <a:gd name="T0" fmla="*/ 0 w 349"/>
              <a:gd name="T1" fmla="*/ 0 h 152"/>
              <a:gd name="T2" fmla="*/ 2147483647 w 349"/>
              <a:gd name="T3" fmla="*/ 0 h 152"/>
              <a:gd name="T4" fmla="*/ 2147483647 w 349"/>
              <a:gd name="T5" fmla="*/ 2147483647 h 152"/>
              <a:gd name="T6" fmla="*/ 0 60000 65536"/>
              <a:gd name="T7" fmla="*/ 0 60000 65536"/>
              <a:gd name="T8" fmla="*/ 0 60000 65536"/>
              <a:gd name="T9" fmla="*/ 0 w 349"/>
              <a:gd name="T10" fmla="*/ 0 h 152"/>
              <a:gd name="T11" fmla="*/ 349 w 349"/>
              <a:gd name="T12" fmla="*/ 152 h 152"/>
            </a:gdLst>
            <a:ahLst/>
            <a:cxnLst>
              <a:cxn ang="T6">
                <a:pos x="T0" y="T1"/>
              </a:cxn>
              <a:cxn ang="T7">
                <a:pos x="T2" y="T3"/>
              </a:cxn>
              <a:cxn ang="T8">
                <a:pos x="T4" y="T5"/>
              </a:cxn>
            </a:cxnLst>
            <a:rect l="T9" t="T10" r="T11" b="T12"/>
            <a:pathLst>
              <a:path w="349" h="152">
                <a:moveTo>
                  <a:pt x="0" y="0"/>
                </a:moveTo>
                <a:lnTo>
                  <a:pt x="81" y="0"/>
                </a:lnTo>
                <a:lnTo>
                  <a:pt x="349" y="152"/>
                </a:lnTo>
              </a:path>
            </a:pathLst>
          </a:custGeom>
          <a:noFill/>
          <a:ln w="14288">
            <a:solidFill>
              <a:srgbClr val="FFFFFF"/>
            </a:solidFill>
            <a:round/>
            <a:headEnd/>
            <a:tailEnd/>
          </a:ln>
        </p:spPr>
        <p:txBody>
          <a:bodyPr/>
          <a:lstStyle/>
          <a:p>
            <a:endParaRPr lang="en-US" sz="2400">
              <a:latin typeface="Times New Roman" pitchFamily="18" charset="0"/>
            </a:endParaRPr>
          </a:p>
        </p:txBody>
      </p:sp>
      <p:sp>
        <p:nvSpPr>
          <p:cNvPr id="99345" name="Freeform 14"/>
          <p:cNvSpPr>
            <a:spLocks/>
          </p:cNvSpPr>
          <p:nvPr/>
        </p:nvSpPr>
        <p:spPr bwMode="auto">
          <a:xfrm>
            <a:off x="5165725" y="2641600"/>
            <a:ext cx="714375" cy="104775"/>
          </a:xfrm>
          <a:custGeom>
            <a:avLst/>
            <a:gdLst>
              <a:gd name="T0" fmla="*/ 0 w 450"/>
              <a:gd name="T1" fmla="*/ 0 h 66"/>
              <a:gd name="T2" fmla="*/ 2147483647 w 450"/>
              <a:gd name="T3" fmla="*/ 0 h 66"/>
              <a:gd name="T4" fmla="*/ 2147483647 w 450"/>
              <a:gd name="T5" fmla="*/ 2147483647 h 66"/>
              <a:gd name="T6" fmla="*/ 0 60000 65536"/>
              <a:gd name="T7" fmla="*/ 0 60000 65536"/>
              <a:gd name="T8" fmla="*/ 0 60000 65536"/>
              <a:gd name="T9" fmla="*/ 0 w 450"/>
              <a:gd name="T10" fmla="*/ 0 h 66"/>
              <a:gd name="T11" fmla="*/ 450 w 450"/>
              <a:gd name="T12" fmla="*/ 66 h 66"/>
            </a:gdLst>
            <a:ahLst/>
            <a:cxnLst>
              <a:cxn ang="T6">
                <a:pos x="T0" y="T1"/>
              </a:cxn>
              <a:cxn ang="T7">
                <a:pos x="T2" y="T3"/>
              </a:cxn>
              <a:cxn ang="T8">
                <a:pos x="T4" y="T5"/>
              </a:cxn>
            </a:cxnLst>
            <a:rect l="T9" t="T10" r="T11" b="T12"/>
            <a:pathLst>
              <a:path w="450" h="66">
                <a:moveTo>
                  <a:pt x="0" y="0"/>
                </a:moveTo>
                <a:lnTo>
                  <a:pt x="202" y="0"/>
                </a:lnTo>
                <a:lnTo>
                  <a:pt x="450" y="66"/>
                </a:lnTo>
              </a:path>
            </a:pathLst>
          </a:custGeom>
          <a:noFill/>
          <a:ln w="14288">
            <a:solidFill>
              <a:srgbClr val="FFFFFF"/>
            </a:solidFill>
            <a:round/>
            <a:headEnd/>
            <a:tailEnd/>
          </a:ln>
        </p:spPr>
        <p:txBody>
          <a:bodyPr/>
          <a:lstStyle/>
          <a:p>
            <a:endParaRPr lang="en-US" sz="2400">
              <a:latin typeface="Times New Roman" pitchFamily="18" charset="0"/>
            </a:endParaRPr>
          </a:p>
        </p:txBody>
      </p:sp>
      <p:sp>
        <p:nvSpPr>
          <p:cNvPr id="99346" name="Line 15"/>
          <p:cNvSpPr>
            <a:spLocks noChangeShapeType="1"/>
          </p:cNvSpPr>
          <p:nvPr/>
        </p:nvSpPr>
        <p:spPr bwMode="auto">
          <a:xfrm>
            <a:off x="985838" y="3214688"/>
            <a:ext cx="700087" cy="1587"/>
          </a:xfrm>
          <a:prstGeom prst="line">
            <a:avLst/>
          </a:prstGeom>
          <a:noFill/>
          <a:ln w="9525">
            <a:solidFill>
              <a:srgbClr val="000000"/>
            </a:solidFill>
            <a:round/>
            <a:headEnd/>
            <a:tailEnd/>
          </a:ln>
        </p:spPr>
        <p:txBody>
          <a:bodyPr/>
          <a:lstStyle/>
          <a:p>
            <a:endParaRPr lang="en-US"/>
          </a:p>
        </p:txBody>
      </p:sp>
      <p:sp>
        <p:nvSpPr>
          <p:cNvPr id="99347" name="Freeform 16"/>
          <p:cNvSpPr>
            <a:spLocks/>
          </p:cNvSpPr>
          <p:nvPr/>
        </p:nvSpPr>
        <p:spPr bwMode="auto">
          <a:xfrm>
            <a:off x="1195388" y="2239963"/>
            <a:ext cx="476250" cy="174625"/>
          </a:xfrm>
          <a:custGeom>
            <a:avLst/>
            <a:gdLst>
              <a:gd name="T0" fmla="*/ 0 w 300"/>
              <a:gd name="T1" fmla="*/ 0 h 110"/>
              <a:gd name="T2" fmla="*/ 2147483647 w 300"/>
              <a:gd name="T3" fmla="*/ 0 h 110"/>
              <a:gd name="T4" fmla="*/ 2147483647 w 300"/>
              <a:gd name="T5" fmla="*/ 2147483647 h 110"/>
              <a:gd name="T6" fmla="*/ 0 60000 65536"/>
              <a:gd name="T7" fmla="*/ 0 60000 65536"/>
              <a:gd name="T8" fmla="*/ 0 60000 65536"/>
              <a:gd name="T9" fmla="*/ 0 w 300"/>
              <a:gd name="T10" fmla="*/ 0 h 110"/>
              <a:gd name="T11" fmla="*/ 300 w 300"/>
              <a:gd name="T12" fmla="*/ 110 h 110"/>
            </a:gdLst>
            <a:ahLst/>
            <a:cxnLst>
              <a:cxn ang="T6">
                <a:pos x="T0" y="T1"/>
              </a:cxn>
              <a:cxn ang="T7">
                <a:pos x="T2" y="T3"/>
              </a:cxn>
              <a:cxn ang="T8">
                <a:pos x="T4" y="T5"/>
              </a:cxn>
            </a:cxnLst>
            <a:rect l="T9" t="T10" r="T11" b="T12"/>
            <a:pathLst>
              <a:path w="300" h="110">
                <a:moveTo>
                  <a:pt x="0" y="0"/>
                </a:moveTo>
                <a:lnTo>
                  <a:pt x="92" y="0"/>
                </a:lnTo>
                <a:lnTo>
                  <a:pt x="300" y="110"/>
                </a:lnTo>
              </a:path>
            </a:pathLst>
          </a:custGeom>
          <a:noFill/>
          <a:ln w="9525">
            <a:solidFill>
              <a:srgbClr val="000000"/>
            </a:solidFill>
            <a:round/>
            <a:headEnd/>
            <a:tailEnd/>
          </a:ln>
        </p:spPr>
        <p:txBody>
          <a:bodyPr/>
          <a:lstStyle/>
          <a:p>
            <a:endParaRPr lang="en-US" sz="2400">
              <a:latin typeface="Times New Roman" pitchFamily="18" charset="0"/>
            </a:endParaRPr>
          </a:p>
        </p:txBody>
      </p:sp>
      <p:sp>
        <p:nvSpPr>
          <p:cNvPr id="99348" name="Line 17"/>
          <p:cNvSpPr>
            <a:spLocks noChangeShapeType="1"/>
          </p:cNvSpPr>
          <p:nvPr/>
        </p:nvSpPr>
        <p:spPr bwMode="auto">
          <a:xfrm>
            <a:off x="1081088" y="2627313"/>
            <a:ext cx="595312" cy="1587"/>
          </a:xfrm>
          <a:prstGeom prst="line">
            <a:avLst/>
          </a:prstGeom>
          <a:noFill/>
          <a:ln w="9525">
            <a:solidFill>
              <a:srgbClr val="000000"/>
            </a:solidFill>
            <a:round/>
            <a:headEnd/>
            <a:tailEnd/>
          </a:ln>
        </p:spPr>
        <p:txBody>
          <a:bodyPr/>
          <a:lstStyle/>
          <a:p>
            <a:endParaRPr lang="en-US"/>
          </a:p>
        </p:txBody>
      </p:sp>
      <p:sp>
        <p:nvSpPr>
          <p:cNvPr id="99349" name="Line 18"/>
          <p:cNvSpPr>
            <a:spLocks noChangeShapeType="1"/>
          </p:cNvSpPr>
          <p:nvPr/>
        </p:nvSpPr>
        <p:spPr bwMode="auto">
          <a:xfrm>
            <a:off x="5256213" y="3157538"/>
            <a:ext cx="609600" cy="1587"/>
          </a:xfrm>
          <a:prstGeom prst="line">
            <a:avLst/>
          </a:prstGeom>
          <a:noFill/>
          <a:ln w="9525">
            <a:solidFill>
              <a:srgbClr val="000000"/>
            </a:solidFill>
            <a:round/>
            <a:headEnd/>
            <a:tailEnd/>
          </a:ln>
        </p:spPr>
        <p:txBody>
          <a:bodyPr/>
          <a:lstStyle/>
          <a:p>
            <a:endParaRPr lang="en-US"/>
          </a:p>
        </p:txBody>
      </p:sp>
      <p:sp>
        <p:nvSpPr>
          <p:cNvPr id="99350" name="Freeform 19"/>
          <p:cNvSpPr>
            <a:spLocks/>
          </p:cNvSpPr>
          <p:nvPr/>
        </p:nvSpPr>
        <p:spPr bwMode="auto">
          <a:xfrm>
            <a:off x="5280025" y="2259013"/>
            <a:ext cx="554038" cy="242887"/>
          </a:xfrm>
          <a:custGeom>
            <a:avLst/>
            <a:gdLst>
              <a:gd name="T0" fmla="*/ 0 w 349"/>
              <a:gd name="T1" fmla="*/ 0 h 153"/>
              <a:gd name="T2" fmla="*/ 2147483647 w 349"/>
              <a:gd name="T3" fmla="*/ 0 h 153"/>
              <a:gd name="T4" fmla="*/ 2147483647 w 349"/>
              <a:gd name="T5" fmla="*/ 2147483647 h 153"/>
              <a:gd name="T6" fmla="*/ 0 60000 65536"/>
              <a:gd name="T7" fmla="*/ 0 60000 65536"/>
              <a:gd name="T8" fmla="*/ 0 60000 65536"/>
              <a:gd name="T9" fmla="*/ 0 w 349"/>
              <a:gd name="T10" fmla="*/ 0 h 153"/>
              <a:gd name="T11" fmla="*/ 349 w 349"/>
              <a:gd name="T12" fmla="*/ 153 h 153"/>
            </a:gdLst>
            <a:ahLst/>
            <a:cxnLst>
              <a:cxn ang="T6">
                <a:pos x="T0" y="T1"/>
              </a:cxn>
              <a:cxn ang="T7">
                <a:pos x="T2" y="T3"/>
              </a:cxn>
              <a:cxn ang="T8">
                <a:pos x="T4" y="T5"/>
              </a:cxn>
            </a:cxnLst>
            <a:rect l="T9" t="T10" r="T11" b="T12"/>
            <a:pathLst>
              <a:path w="349" h="153">
                <a:moveTo>
                  <a:pt x="0" y="0"/>
                </a:moveTo>
                <a:lnTo>
                  <a:pt x="81" y="0"/>
                </a:lnTo>
                <a:lnTo>
                  <a:pt x="349" y="153"/>
                </a:lnTo>
              </a:path>
            </a:pathLst>
          </a:custGeom>
          <a:noFill/>
          <a:ln w="9525">
            <a:solidFill>
              <a:srgbClr val="000000"/>
            </a:solidFill>
            <a:round/>
            <a:headEnd/>
            <a:tailEnd/>
          </a:ln>
        </p:spPr>
        <p:txBody>
          <a:bodyPr/>
          <a:lstStyle/>
          <a:p>
            <a:endParaRPr lang="en-US" sz="2400">
              <a:latin typeface="Times New Roman" pitchFamily="18" charset="0"/>
            </a:endParaRPr>
          </a:p>
        </p:txBody>
      </p:sp>
      <p:sp>
        <p:nvSpPr>
          <p:cNvPr id="99351" name="Freeform 20"/>
          <p:cNvSpPr>
            <a:spLocks/>
          </p:cNvSpPr>
          <p:nvPr/>
        </p:nvSpPr>
        <p:spPr bwMode="auto">
          <a:xfrm>
            <a:off x="5159375" y="2635250"/>
            <a:ext cx="714375" cy="107950"/>
          </a:xfrm>
          <a:custGeom>
            <a:avLst/>
            <a:gdLst>
              <a:gd name="T0" fmla="*/ 0 w 450"/>
              <a:gd name="T1" fmla="*/ 0 h 68"/>
              <a:gd name="T2" fmla="*/ 2147483647 w 450"/>
              <a:gd name="T3" fmla="*/ 0 h 68"/>
              <a:gd name="T4" fmla="*/ 2147483647 w 450"/>
              <a:gd name="T5" fmla="*/ 2147483647 h 68"/>
              <a:gd name="T6" fmla="*/ 0 60000 65536"/>
              <a:gd name="T7" fmla="*/ 0 60000 65536"/>
              <a:gd name="T8" fmla="*/ 0 60000 65536"/>
              <a:gd name="T9" fmla="*/ 0 w 450"/>
              <a:gd name="T10" fmla="*/ 0 h 68"/>
              <a:gd name="T11" fmla="*/ 450 w 450"/>
              <a:gd name="T12" fmla="*/ 68 h 68"/>
            </a:gdLst>
            <a:ahLst/>
            <a:cxnLst>
              <a:cxn ang="T6">
                <a:pos x="T0" y="T1"/>
              </a:cxn>
              <a:cxn ang="T7">
                <a:pos x="T2" y="T3"/>
              </a:cxn>
              <a:cxn ang="T8">
                <a:pos x="T4" y="T5"/>
              </a:cxn>
            </a:cxnLst>
            <a:rect l="T9" t="T10" r="T11" b="T12"/>
            <a:pathLst>
              <a:path w="450" h="68">
                <a:moveTo>
                  <a:pt x="0" y="0"/>
                </a:moveTo>
                <a:lnTo>
                  <a:pt x="200" y="0"/>
                </a:lnTo>
                <a:lnTo>
                  <a:pt x="450" y="68"/>
                </a:lnTo>
              </a:path>
            </a:pathLst>
          </a:custGeom>
          <a:noFill/>
          <a:ln w="9525">
            <a:solidFill>
              <a:srgbClr val="000000"/>
            </a:solidFill>
            <a:round/>
            <a:headEnd/>
            <a:tailEnd/>
          </a:ln>
        </p:spPr>
        <p:txBody>
          <a:bodyPr/>
          <a:lstStyle/>
          <a:p>
            <a:endParaRPr lang="en-US" sz="2400">
              <a:latin typeface="Times New Roman" pitchFamily="18" charset="0"/>
            </a:endParaRPr>
          </a:p>
        </p:txBody>
      </p:sp>
      <p:sp>
        <p:nvSpPr>
          <p:cNvPr id="99352" name="Text Box 21"/>
          <p:cNvSpPr txBox="1">
            <a:spLocks noChangeArrowheads="1"/>
          </p:cNvSpPr>
          <p:nvPr/>
        </p:nvSpPr>
        <p:spPr bwMode="auto">
          <a:xfrm>
            <a:off x="381000" y="2182813"/>
            <a:ext cx="866775" cy="273050"/>
          </a:xfrm>
          <a:prstGeom prst="rect">
            <a:avLst/>
          </a:prstGeom>
          <a:noFill/>
          <a:ln w="9525">
            <a:noFill/>
            <a:miter lim="800000"/>
            <a:headEnd/>
            <a:tailEnd/>
          </a:ln>
        </p:spPr>
        <p:txBody>
          <a:bodyPr wrap="none" lIns="0" tIns="0" bIns="0">
            <a:spAutoFit/>
          </a:bodyPr>
          <a:lstStyle/>
          <a:p>
            <a:r>
              <a:rPr lang="en-US" sz="900" b="1"/>
              <a:t>Ciliary muscle</a:t>
            </a:r>
          </a:p>
          <a:p>
            <a:r>
              <a:rPr lang="en-US" sz="900" b="1"/>
              <a:t>relaxed</a:t>
            </a:r>
          </a:p>
        </p:txBody>
      </p:sp>
      <p:sp>
        <p:nvSpPr>
          <p:cNvPr id="99353" name="Text Box 22"/>
          <p:cNvSpPr txBox="1">
            <a:spLocks noChangeArrowheads="1"/>
          </p:cNvSpPr>
          <p:nvPr/>
        </p:nvSpPr>
        <p:spPr bwMode="auto">
          <a:xfrm>
            <a:off x="381000" y="2573338"/>
            <a:ext cx="803275" cy="273050"/>
          </a:xfrm>
          <a:prstGeom prst="rect">
            <a:avLst/>
          </a:prstGeom>
          <a:noFill/>
          <a:ln w="9525">
            <a:noFill/>
            <a:miter lim="800000"/>
            <a:headEnd/>
            <a:tailEnd/>
          </a:ln>
        </p:spPr>
        <p:txBody>
          <a:bodyPr wrap="none" lIns="0" tIns="0" bIns="0">
            <a:spAutoFit/>
          </a:bodyPr>
          <a:lstStyle/>
          <a:p>
            <a:r>
              <a:rPr lang="en-US" sz="900" b="1"/>
              <a:t>Suspensory</a:t>
            </a:r>
          </a:p>
          <a:p>
            <a:r>
              <a:rPr lang="en-US" sz="900" b="1"/>
              <a:t>ligament taut</a:t>
            </a:r>
          </a:p>
        </p:txBody>
      </p:sp>
      <p:sp>
        <p:nvSpPr>
          <p:cNvPr id="99354" name="Text Box 23"/>
          <p:cNvSpPr txBox="1">
            <a:spLocks noChangeArrowheads="1"/>
          </p:cNvSpPr>
          <p:nvPr/>
        </p:nvSpPr>
        <p:spPr bwMode="auto">
          <a:xfrm>
            <a:off x="4464050" y="2170113"/>
            <a:ext cx="866775" cy="273050"/>
          </a:xfrm>
          <a:prstGeom prst="rect">
            <a:avLst/>
          </a:prstGeom>
          <a:noFill/>
          <a:ln w="9525">
            <a:noFill/>
            <a:miter lim="800000"/>
            <a:headEnd/>
            <a:tailEnd/>
          </a:ln>
        </p:spPr>
        <p:txBody>
          <a:bodyPr wrap="none" lIns="0" tIns="0" bIns="0">
            <a:spAutoFit/>
          </a:bodyPr>
          <a:lstStyle/>
          <a:p>
            <a:r>
              <a:rPr lang="en-US" sz="900" b="1"/>
              <a:t>Ciliary muscle</a:t>
            </a:r>
          </a:p>
          <a:p>
            <a:r>
              <a:rPr lang="en-US" sz="900" b="1"/>
              <a:t>contracted</a:t>
            </a:r>
          </a:p>
        </p:txBody>
      </p:sp>
      <p:sp>
        <p:nvSpPr>
          <p:cNvPr id="99355" name="Text Box 24"/>
          <p:cNvSpPr txBox="1">
            <a:spLocks noChangeArrowheads="1"/>
          </p:cNvSpPr>
          <p:nvPr/>
        </p:nvSpPr>
        <p:spPr bwMode="auto">
          <a:xfrm>
            <a:off x="4464050" y="2547938"/>
            <a:ext cx="993775" cy="273050"/>
          </a:xfrm>
          <a:prstGeom prst="rect">
            <a:avLst/>
          </a:prstGeom>
          <a:noFill/>
          <a:ln w="9525">
            <a:noFill/>
            <a:miter lim="800000"/>
            <a:headEnd/>
            <a:tailEnd/>
          </a:ln>
        </p:spPr>
        <p:txBody>
          <a:bodyPr wrap="none" lIns="0" tIns="0" bIns="0">
            <a:spAutoFit/>
          </a:bodyPr>
          <a:lstStyle/>
          <a:p>
            <a:r>
              <a:rPr lang="en-US" sz="900" b="1"/>
              <a:t>Suspensory</a:t>
            </a:r>
          </a:p>
          <a:p>
            <a:r>
              <a:rPr lang="en-US" sz="900" b="1"/>
              <a:t>ligament relaxed</a:t>
            </a:r>
          </a:p>
        </p:txBody>
      </p:sp>
      <p:sp>
        <p:nvSpPr>
          <p:cNvPr id="4" name="TextBox 24"/>
          <p:cNvSpPr txBox="1">
            <a:spLocks noChangeArrowheads="1"/>
          </p:cNvSpPr>
          <p:nvPr/>
        </p:nvSpPr>
        <p:spPr bwMode="auto">
          <a:xfrm>
            <a:off x="2319338" y="1446213"/>
            <a:ext cx="4479925" cy="214312"/>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1"/>
          </p:nvPr>
        </p:nvSpPr>
        <p:spPr>
          <a:noFill/>
        </p:spPr>
        <p:txBody>
          <a:bodyPr/>
          <a:lstStyle/>
          <a:p>
            <a:r>
              <a:rPr lang="en-US" smtClean="0">
                <a:latin typeface="Arial" pitchFamily="34" charset="0"/>
              </a:rPr>
              <a:t>16-</a:t>
            </a:r>
            <a:fld id="{9A371AEA-C51F-4FDD-B73E-579C955F8E30}" type="slidenum">
              <a:rPr lang="en-US" smtClean="0">
                <a:latin typeface="Arial" pitchFamily="34" charset="0"/>
              </a:rPr>
              <a:pPr/>
              <a:t>93</a:t>
            </a:fld>
            <a:endParaRPr lang="en-US" smtClean="0">
              <a:latin typeface="Arial" pitchFamily="34" charset="0"/>
            </a:endParaRPr>
          </a:p>
        </p:txBody>
      </p:sp>
      <p:sp>
        <p:nvSpPr>
          <p:cNvPr id="100355" name="Rectangle 2"/>
          <p:cNvSpPr>
            <a:spLocks noGrp="1" noChangeArrowheads="1"/>
          </p:cNvSpPr>
          <p:nvPr>
            <p:ph type="title"/>
          </p:nvPr>
        </p:nvSpPr>
        <p:spPr/>
        <p:txBody>
          <a:bodyPr/>
          <a:lstStyle/>
          <a:p>
            <a:pPr eaLnBrk="1" hangingPunct="1"/>
            <a:r>
              <a:rPr lang="en-US" sz="3600" smtClean="0"/>
              <a:t>Common Defects of Image Formation</a:t>
            </a:r>
          </a:p>
        </p:txBody>
      </p:sp>
      <p:sp>
        <p:nvSpPr>
          <p:cNvPr id="100356" name="Text Box 11"/>
          <p:cNvSpPr txBox="1">
            <a:spLocks noChangeArrowheads="1"/>
          </p:cNvSpPr>
          <p:nvPr/>
        </p:nvSpPr>
        <p:spPr bwMode="auto">
          <a:xfrm>
            <a:off x="3775075" y="6002338"/>
            <a:ext cx="2795588" cy="427037"/>
          </a:xfrm>
          <a:prstGeom prst="rect">
            <a:avLst/>
          </a:prstGeom>
          <a:noFill/>
          <a:ln w="9525" algn="ctr">
            <a:noFill/>
            <a:miter lim="800000"/>
            <a:headEnd/>
            <a:tailEnd/>
          </a:ln>
        </p:spPr>
        <p:txBody>
          <a:bodyPr>
            <a:spAutoFit/>
          </a:bodyPr>
          <a:lstStyle/>
          <a:p>
            <a:pPr algn="ctr">
              <a:spcBef>
                <a:spcPct val="50000"/>
              </a:spcBef>
            </a:pPr>
            <a:r>
              <a:rPr lang="en-US" sz="2200"/>
              <a:t>Figure 16.33</a:t>
            </a:r>
          </a:p>
        </p:txBody>
      </p:sp>
      <p:pic>
        <p:nvPicPr>
          <p:cNvPr id="100357" name="Picture 4" descr="sal25693_16_33"/>
          <p:cNvPicPr>
            <a:picLocks noChangeAspect="1" noChangeArrowheads="1"/>
          </p:cNvPicPr>
          <p:nvPr/>
        </p:nvPicPr>
        <p:blipFill>
          <a:blip r:embed="rId2" cstate="print"/>
          <a:srcRect/>
          <a:stretch>
            <a:fillRect/>
          </a:stretch>
        </p:blipFill>
        <p:spPr bwMode="auto">
          <a:xfrm>
            <a:off x="328613" y="1933575"/>
            <a:ext cx="8447087" cy="3757613"/>
          </a:xfrm>
          <a:prstGeom prst="rect">
            <a:avLst/>
          </a:prstGeom>
          <a:noFill/>
          <a:ln w="9525">
            <a:noFill/>
            <a:miter lim="800000"/>
            <a:headEnd/>
            <a:tailEnd/>
          </a:ln>
        </p:spPr>
      </p:pic>
      <p:sp>
        <p:nvSpPr>
          <p:cNvPr id="100358" name="Rectangle 5"/>
          <p:cNvSpPr>
            <a:spLocks noChangeArrowheads="1"/>
          </p:cNvSpPr>
          <p:nvPr/>
        </p:nvSpPr>
        <p:spPr bwMode="auto">
          <a:xfrm>
            <a:off x="606425" y="5359400"/>
            <a:ext cx="146526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 Emmetropia (normal)</a:t>
            </a:r>
            <a:endParaRPr lang="en-US" sz="2400" b="1"/>
          </a:p>
        </p:txBody>
      </p:sp>
      <p:sp>
        <p:nvSpPr>
          <p:cNvPr id="100359" name="Rectangle 6"/>
          <p:cNvSpPr>
            <a:spLocks noChangeArrowheads="1"/>
          </p:cNvSpPr>
          <p:nvPr/>
        </p:nvSpPr>
        <p:spPr bwMode="auto">
          <a:xfrm>
            <a:off x="2935288" y="5359400"/>
            <a:ext cx="18383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(b) Hyperopia (farsightedness)</a:t>
            </a:r>
            <a:endParaRPr lang="en-US" sz="2400" b="1"/>
          </a:p>
        </p:txBody>
      </p:sp>
      <p:sp>
        <p:nvSpPr>
          <p:cNvPr id="100360" name="Rectangle 7"/>
          <p:cNvSpPr>
            <a:spLocks noChangeArrowheads="1"/>
          </p:cNvSpPr>
          <p:nvPr/>
        </p:nvSpPr>
        <p:spPr bwMode="auto">
          <a:xfrm>
            <a:off x="6137275" y="5359400"/>
            <a:ext cx="17526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(c) Myopia (nearsightedness)</a:t>
            </a:r>
            <a:endParaRPr lang="en-US" sz="2400" b="1"/>
          </a:p>
        </p:txBody>
      </p:sp>
      <p:sp>
        <p:nvSpPr>
          <p:cNvPr id="100361" name="Rectangle 8"/>
          <p:cNvSpPr>
            <a:spLocks noChangeArrowheads="1"/>
          </p:cNvSpPr>
          <p:nvPr/>
        </p:nvSpPr>
        <p:spPr bwMode="auto">
          <a:xfrm>
            <a:off x="1138238" y="2652713"/>
            <a:ext cx="6953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Focal plane</a:t>
            </a:r>
            <a:endParaRPr lang="en-US" sz="2400" b="1"/>
          </a:p>
        </p:txBody>
      </p:sp>
      <p:sp>
        <p:nvSpPr>
          <p:cNvPr id="100362" name="Rectangle 9"/>
          <p:cNvSpPr>
            <a:spLocks noChangeArrowheads="1"/>
          </p:cNvSpPr>
          <p:nvPr/>
        </p:nvSpPr>
        <p:spPr bwMode="auto">
          <a:xfrm>
            <a:off x="4470400" y="2012950"/>
            <a:ext cx="6953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Focal plane</a:t>
            </a:r>
            <a:endParaRPr lang="en-US" sz="2400" b="1"/>
          </a:p>
        </p:txBody>
      </p:sp>
      <p:sp>
        <p:nvSpPr>
          <p:cNvPr id="100363" name="Rectangle 10"/>
          <p:cNvSpPr>
            <a:spLocks noChangeArrowheads="1"/>
          </p:cNvSpPr>
          <p:nvPr/>
        </p:nvSpPr>
        <p:spPr bwMode="auto">
          <a:xfrm>
            <a:off x="7594600" y="4975225"/>
            <a:ext cx="59848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Corrected</a:t>
            </a:r>
            <a:endParaRPr lang="en-US" sz="2400" b="1"/>
          </a:p>
        </p:txBody>
      </p:sp>
      <p:sp>
        <p:nvSpPr>
          <p:cNvPr id="100364" name="Rectangle 11"/>
          <p:cNvSpPr>
            <a:spLocks noChangeArrowheads="1"/>
          </p:cNvSpPr>
          <p:nvPr/>
        </p:nvSpPr>
        <p:spPr bwMode="auto">
          <a:xfrm>
            <a:off x="5748338" y="5095875"/>
            <a:ext cx="81438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Concave lens</a:t>
            </a:r>
            <a:endParaRPr lang="en-US" sz="2400" b="1"/>
          </a:p>
        </p:txBody>
      </p:sp>
      <p:sp>
        <p:nvSpPr>
          <p:cNvPr id="100365" name="Rectangle 12"/>
          <p:cNvSpPr>
            <a:spLocks noChangeArrowheads="1"/>
          </p:cNvSpPr>
          <p:nvPr/>
        </p:nvSpPr>
        <p:spPr bwMode="auto">
          <a:xfrm>
            <a:off x="2725738" y="5089525"/>
            <a:ext cx="74453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Convex lens</a:t>
            </a:r>
            <a:endParaRPr lang="en-US" sz="2400" b="1"/>
          </a:p>
        </p:txBody>
      </p:sp>
      <p:sp>
        <p:nvSpPr>
          <p:cNvPr id="100366" name="Rectangle 13"/>
          <p:cNvSpPr>
            <a:spLocks noChangeArrowheads="1"/>
          </p:cNvSpPr>
          <p:nvPr/>
        </p:nvSpPr>
        <p:spPr bwMode="auto">
          <a:xfrm>
            <a:off x="7523163" y="3478213"/>
            <a:ext cx="7461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Uncorrected</a:t>
            </a:r>
            <a:endParaRPr lang="en-US" sz="2400" b="1"/>
          </a:p>
        </p:txBody>
      </p:sp>
      <p:sp>
        <p:nvSpPr>
          <p:cNvPr id="100367" name="Rectangle 14"/>
          <p:cNvSpPr>
            <a:spLocks noChangeArrowheads="1"/>
          </p:cNvSpPr>
          <p:nvPr/>
        </p:nvSpPr>
        <p:spPr bwMode="auto">
          <a:xfrm>
            <a:off x="4300538" y="4972050"/>
            <a:ext cx="59848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Corrected</a:t>
            </a:r>
            <a:endParaRPr lang="en-US" sz="2400" b="1"/>
          </a:p>
        </p:txBody>
      </p:sp>
      <p:sp>
        <p:nvSpPr>
          <p:cNvPr id="100368" name="Rectangle 15"/>
          <p:cNvSpPr>
            <a:spLocks noChangeArrowheads="1"/>
          </p:cNvSpPr>
          <p:nvPr/>
        </p:nvSpPr>
        <p:spPr bwMode="auto">
          <a:xfrm>
            <a:off x="4224338" y="3478213"/>
            <a:ext cx="7461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Uncorrected</a:t>
            </a:r>
            <a:endParaRPr lang="en-US" sz="2400" b="1"/>
          </a:p>
        </p:txBody>
      </p:sp>
      <p:sp>
        <p:nvSpPr>
          <p:cNvPr id="100369" name="Rectangle 16"/>
          <p:cNvSpPr>
            <a:spLocks noChangeArrowheads="1"/>
          </p:cNvSpPr>
          <p:nvPr/>
        </p:nvSpPr>
        <p:spPr bwMode="auto">
          <a:xfrm>
            <a:off x="7466013" y="2028825"/>
            <a:ext cx="6953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Focal plane</a:t>
            </a:r>
            <a:endParaRPr lang="en-US" sz="2400" b="1"/>
          </a:p>
        </p:txBody>
      </p:sp>
      <p:sp>
        <p:nvSpPr>
          <p:cNvPr id="100370" name="Line 17"/>
          <p:cNvSpPr>
            <a:spLocks noChangeShapeType="1"/>
          </p:cNvSpPr>
          <p:nvPr/>
        </p:nvSpPr>
        <p:spPr bwMode="auto">
          <a:xfrm flipH="1">
            <a:off x="1868488" y="2730500"/>
            <a:ext cx="134937" cy="1588"/>
          </a:xfrm>
          <a:prstGeom prst="line">
            <a:avLst/>
          </a:prstGeom>
          <a:noFill/>
          <a:ln w="9525">
            <a:solidFill>
              <a:srgbClr val="000000"/>
            </a:solidFill>
            <a:round/>
            <a:headEnd/>
            <a:tailEnd/>
          </a:ln>
        </p:spPr>
        <p:txBody>
          <a:bodyPr/>
          <a:lstStyle/>
          <a:p>
            <a:endParaRPr lang="en-US"/>
          </a:p>
        </p:txBody>
      </p:sp>
      <p:sp>
        <p:nvSpPr>
          <p:cNvPr id="100371" name="Line 18"/>
          <p:cNvSpPr>
            <a:spLocks noChangeShapeType="1"/>
          </p:cNvSpPr>
          <p:nvPr/>
        </p:nvSpPr>
        <p:spPr bwMode="auto">
          <a:xfrm flipH="1">
            <a:off x="5200650" y="2089150"/>
            <a:ext cx="98425" cy="1588"/>
          </a:xfrm>
          <a:prstGeom prst="line">
            <a:avLst/>
          </a:prstGeom>
          <a:noFill/>
          <a:ln w="9525">
            <a:solidFill>
              <a:srgbClr val="000000"/>
            </a:solidFill>
            <a:round/>
            <a:headEnd/>
            <a:tailEnd/>
          </a:ln>
        </p:spPr>
        <p:txBody>
          <a:bodyPr/>
          <a:lstStyle/>
          <a:p>
            <a:endParaRPr lang="en-US"/>
          </a:p>
        </p:txBody>
      </p:sp>
      <p:sp>
        <p:nvSpPr>
          <p:cNvPr id="100372" name="Line 19"/>
          <p:cNvSpPr>
            <a:spLocks noChangeShapeType="1"/>
          </p:cNvSpPr>
          <p:nvPr/>
        </p:nvSpPr>
        <p:spPr bwMode="auto">
          <a:xfrm flipH="1">
            <a:off x="8197850" y="2106613"/>
            <a:ext cx="150813" cy="1587"/>
          </a:xfrm>
          <a:prstGeom prst="line">
            <a:avLst/>
          </a:prstGeom>
          <a:noFill/>
          <a:ln w="9525">
            <a:solidFill>
              <a:srgbClr val="000000"/>
            </a:solidFill>
            <a:round/>
            <a:headEnd/>
            <a:tailEnd/>
          </a:ln>
        </p:spPr>
        <p:txBody>
          <a:bodyPr/>
          <a:lstStyle/>
          <a:p>
            <a:endParaRPr lang="en-US"/>
          </a:p>
        </p:txBody>
      </p:sp>
      <p:sp>
        <p:nvSpPr>
          <p:cNvPr id="4" name="TextBox 24"/>
          <p:cNvSpPr txBox="1">
            <a:spLocks noChangeArrowheads="1"/>
          </p:cNvSpPr>
          <p:nvPr/>
        </p:nvSpPr>
        <p:spPr bwMode="auto">
          <a:xfrm>
            <a:off x="2314575" y="1592263"/>
            <a:ext cx="4479925" cy="214312"/>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a:spLocks noGrp="1"/>
          </p:cNvSpPr>
          <p:nvPr>
            <p:ph type="sldNum" sz="quarter" idx="11"/>
          </p:nvPr>
        </p:nvSpPr>
        <p:spPr>
          <a:noFill/>
        </p:spPr>
        <p:txBody>
          <a:bodyPr/>
          <a:lstStyle/>
          <a:p>
            <a:r>
              <a:rPr lang="en-US" smtClean="0">
                <a:latin typeface="Arial" pitchFamily="34" charset="0"/>
              </a:rPr>
              <a:t>16-</a:t>
            </a:r>
            <a:fld id="{4ADAC542-1735-4653-B9E6-F2CF2B29C656}" type="slidenum">
              <a:rPr lang="en-US" smtClean="0">
                <a:latin typeface="Arial" pitchFamily="34" charset="0"/>
              </a:rPr>
              <a:pPr/>
              <a:t>94</a:t>
            </a:fld>
            <a:endParaRPr lang="en-US" smtClean="0">
              <a:latin typeface="Arial" pitchFamily="34" charset="0"/>
            </a:endParaRPr>
          </a:p>
        </p:txBody>
      </p:sp>
      <p:sp>
        <p:nvSpPr>
          <p:cNvPr id="101379" name="Rectangle 2"/>
          <p:cNvSpPr>
            <a:spLocks noGrp="1" noChangeArrowheads="1"/>
          </p:cNvSpPr>
          <p:nvPr>
            <p:ph type="title"/>
          </p:nvPr>
        </p:nvSpPr>
        <p:spPr>
          <a:xfrm>
            <a:off x="0" y="0"/>
            <a:ext cx="9144000" cy="1025525"/>
          </a:xfrm>
        </p:spPr>
        <p:txBody>
          <a:bodyPr/>
          <a:lstStyle/>
          <a:p>
            <a:pPr eaLnBrk="1" hangingPunct="1"/>
            <a:r>
              <a:rPr lang="en-US" sz="4000" smtClean="0"/>
              <a:t>Sensory Transduction in the Retina</a:t>
            </a:r>
          </a:p>
        </p:txBody>
      </p:sp>
      <p:sp>
        <p:nvSpPr>
          <p:cNvPr id="101380" name="Rectangle 3"/>
          <p:cNvSpPr>
            <a:spLocks noGrp="1" noChangeArrowheads="1"/>
          </p:cNvSpPr>
          <p:nvPr>
            <p:ph type="body" idx="1"/>
          </p:nvPr>
        </p:nvSpPr>
        <p:spPr>
          <a:xfrm>
            <a:off x="415925" y="879475"/>
            <a:ext cx="8450263" cy="5784850"/>
          </a:xfrm>
        </p:spPr>
        <p:txBody>
          <a:bodyPr/>
          <a:lstStyle/>
          <a:p>
            <a:pPr eaLnBrk="1" hangingPunct="1"/>
            <a:r>
              <a:rPr lang="en-US" sz="2800" b="0" smtClean="0"/>
              <a:t>conversion of light energy into action potentials occurs in the retina</a:t>
            </a:r>
          </a:p>
          <a:p>
            <a:pPr eaLnBrk="1" hangingPunct="1"/>
            <a:endParaRPr lang="en-US" sz="800" b="0" smtClean="0"/>
          </a:p>
          <a:p>
            <a:pPr eaLnBrk="1" hangingPunct="1"/>
            <a:r>
              <a:rPr lang="en-US" sz="2800" smtClean="0"/>
              <a:t>structure of retina</a:t>
            </a:r>
          </a:p>
          <a:p>
            <a:pPr lvl="1" eaLnBrk="1" hangingPunct="1"/>
            <a:r>
              <a:rPr lang="en-US" sz="2400" smtClean="0"/>
              <a:t>pigment epithelium </a:t>
            </a:r>
            <a:r>
              <a:rPr lang="en-US" sz="2400" b="0" smtClean="0"/>
              <a:t>– most posterior part of retina</a:t>
            </a:r>
          </a:p>
          <a:p>
            <a:pPr lvl="2" eaLnBrk="1" hangingPunct="1"/>
            <a:r>
              <a:rPr lang="en-US" sz="2000" b="0" smtClean="0"/>
              <a:t>absorbs stray light so visual image is not degraded</a:t>
            </a:r>
          </a:p>
          <a:p>
            <a:pPr lvl="1" eaLnBrk="1" hangingPunct="1"/>
            <a:r>
              <a:rPr lang="en-US" sz="2400" smtClean="0"/>
              <a:t>neural components </a:t>
            </a:r>
            <a:r>
              <a:rPr lang="en-US" sz="2400" b="0" smtClean="0"/>
              <a:t>of the retina from the rear of the eye forward</a:t>
            </a:r>
          </a:p>
          <a:p>
            <a:pPr lvl="2" eaLnBrk="1" hangingPunct="1"/>
            <a:r>
              <a:rPr lang="en-US" sz="2000" smtClean="0"/>
              <a:t>photoreceptor cells </a:t>
            </a:r>
            <a:r>
              <a:rPr lang="en-US" sz="2000" b="0" smtClean="0"/>
              <a:t>– absorb light and generate a chemical or electrical signal</a:t>
            </a:r>
          </a:p>
          <a:p>
            <a:pPr lvl="3" eaLnBrk="1" hangingPunct="1"/>
            <a:r>
              <a:rPr lang="en-US" sz="1600" b="0" smtClean="0"/>
              <a:t>rods, cones, and certain ganglion cells</a:t>
            </a:r>
          </a:p>
          <a:p>
            <a:pPr lvl="3" eaLnBrk="1" hangingPunct="1"/>
            <a:r>
              <a:rPr lang="en-US" sz="1600" b="0" smtClean="0"/>
              <a:t>only rods and cones produce visual images</a:t>
            </a:r>
          </a:p>
          <a:p>
            <a:pPr lvl="2" eaLnBrk="1" hangingPunct="1"/>
            <a:r>
              <a:rPr lang="en-US" sz="2000" smtClean="0"/>
              <a:t>bipolar cells </a:t>
            </a:r>
            <a:r>
              <a:rPr lang="en-US" sz="2000" b="0" smtClean="0"/>
              <a:t>– synapse with rods and cones and are first-order neurons of the visual pathway</a:t>
            </a:r>
          </a:p>
          <a:p>
            <a:pPr lvl="2" eaLnBrk="1" hangingPunct="1"/>
            <a:r>
              <a:rPr lang="en-US" sz="2000" smtClean="0"/>
              <a:t>ganglion cells </a:t>
            </a:r>
            <a:r>
              <a:rPr lang="en-US" sz="2000" b="0" smtClean="0"/>
              <a:t>– largest neurons in the retina and are the second-order neurons of the visual pathway</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4"/>
          <p:cNvSpPr>
            <a:spLocks noGrp="1"/>
          </p:cNvSpPr>
          <p:nvPr>
            <p:ph type="sldNum" sz="quarter" idx="11"/>
          </p:nvPr>
        </p:nvSpPr>
        <p:spPr>
          <a:noFill/>
        </p:spPr>
        <p:txBody>
          <a:bodyPr/>
          <a:lstStyle/>
          <a:p>
            <a:r>
              <a:rPr lang="en-US" smtClean="0">
                <a:latin typeface="Arial" pitchFamily="34" charset="0"/>
              </a:rPr>
              <a:t>16-</a:t>
            </a:r>
            <a:fld id="{3EA8CF1D-49B4-4F14-AE82-8CD05A215886}" type="slidenum">
              <a:rPr lang="en-US" smtClean="0">
                <a:latin typeface="Arial" pitchFamily="34" charset="0"/>
              </a:rPr>
              <a:pPr/>
              <a:t>95</a:t>
            </a:fld>
            <a:endParaRPr lang="en-US" smtClean="0">
              <a:latin typeface="Arial" pitchFamily="34" charset="0"/>
            </a:endParaRPr>
          </a:p>
        </p:txBody>
      </p:sp>
      <p:sp>
        <p:nvSpPr>
          <p:cNvPr id="102403" name="Rectangle 2"/>
          <p:cNvSpPr>
            <a:spLocks noGrp="1" noChangeArrowheads="1"/>
          </p:cNvSpPr>
          <p:nvPr>
            <p:ph type="title"/>
          </p:nvPr>
        </p:nvSpPr>
        <p:spPr>
          <a:xfrm>
            <a:off x="0" y="0"/>
            <a:ext cx="9144000" cy="996950"/>
          </a:xfrm>
        </p:spPr>
        <p:txBody>
          <a:bodyPr/>
          <a:lstStyle/>
          <a:p>
            <a:pPr eaLnBrk="1" hangingPunct="1"/>
            <a:r>
              <a:rPr lang="en-US" smtClean="0"/>
              <a:t>Photoreceptor Cells</a:t>
            </a:r>
          </a:p>
        </p:txBody>
      </p:sp>
      <p:sp>
        <p:nvSpPr>
          <p:cNvPr id="102404" name="Rectangle 3"/>
          <p:cNvSpPr>
            <a:spLocks noGrp="1" noChangeArrowheads="1"/>
          </p:cNvSpPr>
          <p:nvPr>
            <p:ph type="body" idx="1"/>
          </p:nvPr>
        </p:nvSpPr>
        <p:spPr>
          <a:xfrm>
            <a:off x="166688" y="996950"/>
            <a:ext cx="5694362" cy="5605463"/>
          </a:xfrm>
        </p:spPr>
        <p:txBody>
          <a:bodyPr/>
          <a:lstStyle/>
          <a:p>
            <a:pPr eaLnBrk="1" hangingPunct="1">
              <a:lnSpc>
                <a:spcPct val="80000"/>
              </a:lnSpc>
            </a:pPr>
            <a:r>
              <a:rPr lang="en-US" sz="2800" b="0" smtClean="0"/>
              <a:t>light absorbing cells </a:t>
            </a:r>
          </a:p>
          <a:p>
            <a:pPr eaLnBrk="1" hangingPunct="1">
              <a:lnSpc>
                <a:spcPct val="80000"/>
              </a:lnSpc>
            </a:pPr>
            <a:endParaRPr lang="en-US" sz="1000" b="0" smtClean="0"/>
          </a:p>
          <a:p>
            <a:pPr lvl="1" eaLnBrk="1" hangingPunct="1">
              <a:lnSpc>
                <a:spcPct val="80000"/>
              </a:lnSpc>
            </a:pPr>
            <a:r>
              <a:rPr lang="en-US" sz="2400" b="0" smtClean="0"/>
              <a:t>derived from same stem cells as ependymal cells of the brain</a:t>
            </a:r>
          </a:p>
          <a:p>
            <a:pPr lvl="1" eaLnBrk="1" hangingPunct="1">
              <a:lnSpc>
                <a:spcPct val="80000"/>
              </a:lnSpc>
            </a:pPr>
            <a:endParaRPr lang="en-US" sz="800" b="0" smtClean="0"/>
          </a:p>
          <a:p>
            <a:pPr lvl="1" eaLnBrk="1" hangingPunct="1">
              <a:lnSpc>
                <a:spcPct val="80000"/>
              </a:lnSpc>
            </a:pPr>
            <a:r>
              <a:rPr lang="en-US" sz="2400" smtClean="0"/>
              <a:t>rod cells </a:t>
            </a:r>
            <a:r>
              <a:rPr lang="en-US" sz="2400" b="0" smtClean="0"/>
              <a:t>(night - scotopic vision or monochromatic vision)</a:t>
            </a:r>
          </a:p>
          <a:p>
            <a:pPr lvl="2" eaLnBrk="1" hangingPunct="1">
              <a:lnSpc>
                <a:spcPct val="80000"/>
              </a:lnSpc>
            </a:pPr>
            <a:r>
              <a:rPr lang="en-US" sz="2000" smtClean="0"/>
              <a:t>outer segment </a:t>
            </a:r>
            <a:r>
              <a:rPr lang="en-US" sz="2000" b="0" smtClean="0"/>
              <a:t>– modified cilium specialized to absorb light</a:t>
            </a:r>
          </a:p>
          <a:p>
            <a:pPr lvl="3" eaLnBrk="1" hangingPunct="1">
              <a:lnSpc>
                <a:spcPct val="80000"/>
              </a:lnSpc>
            </a:pPr>
            <a:r>
              <a:rPr lang="en-US" sz="1800" b="0" smtClean="0"/>
              <a:t>stack of 1,000 membranous discs studded with globular proteins, the visual pigment,  </a:t>
            </a:r>
            <a:r>
              <a:rPr lang="en-US" sz="1800" smtClean="0"/>
              <a:t>rhodopsin </a:t>
            </a:r>
          </a:p>
          <a:p>
            <a:pPr lvl="2" eaLnBrk="1" hangingPunct="1">
              <a:lnSpc>
                <a:spcPct val="80000"/>
              </a:lnSpc>
            </a:pPr>
            <a:r>
              <a:rPr lang="en-US" sz="2000" smtClean="0"/>
              <a:t>inner segment </a:t>
            </a:r>
            <a:r>
              <a:rPr lang="en-US" sz="2000" b="0" smtClean="0"/>
              <a:t>– contains organelles sitting atop cell body with nucleus</a:t>
            </a:r>
          </a:p>
          <a:p>
            <a:pPr lvl="2" eaLnBrk="1" hangingPunct="1">
              <a:lnSpc>
                <a:spcPct val="80000"/>
              </a:lnSpc>
            </a:pPr>
            <a:endParaRPr lang="en-US" sz="800" b="0" smtClean="0"/>
          </a:p>
          <a:p>
            <a:pPr lvl="1" eaLnBrk="1" hangingPunct="1">
              <a:lnSpc>
                <a:spcPct val="80000"/>
              </a:lnSpc>
            </a:pPr>
            <a:r>
              <a:rPr lang="en-US" sz="2400" smtClean="0"/>
              <a:t>cone cells </a:t>
            </a:r>
            <a:r>
              <a:rPr lang="en-US" sz="2400" b="0" smtClean="0"/>
              <a:t>(color, photopic, or day vision)</a:t>
            </a:r>
          </a:p>
          <a:p>
            <a:pPr lvl="2" eaLnBrk="1" hangingPunct="1">
              <a:lnSpc>
                <a:spcPct val="80000"/>
              </a:lnSpc>
            </a:pPr>
            <a:r>
              <a:rPr lang="en-US" sz="2000" b="0" smtClean="0"/>
              <a:t>similar except outer segment tapers</a:t>
            </a:r>
          </a:p>
          <a:p>
            <a:pPr lvl="2" eaLnBrk="1" hangingPunct="1">
              <a:lnSpc>
                <a:spcPct val="80000"/>
              </a:lnSpc>
            </a:pPr>
            <a:r>
              <a:rPr lang="en-US" sz="2000" b="0" smtClean="0"/>
              <a:t>outer segment tapers to a point</a:t>
            </a:r>
          </a:p>
          <a:p>
            <a:pPr lvl="2" eaLnBrk="1" hangingPunct="1">
              <a:lnSpc>
                <a:spcPct val="80000"/>
              </a:lnSpc>
            </a:pPr>
            <a:r>
              <a:rPr lang="en-US" sz="2000" b="0" smtClean="0"/>
              <a:t>plasma membrane infoldings form discs</a:t>
            </a:r>
          </a:p>
        </p:txBody>
      </p:sp>
      <p:sp>
        <p:nvSpPr>
          <p:cNvPr id="102405" name="Text Box 10"/>
          <p:cNvSpPr txBox="1">
            <a:spLocks noChangeArrowheads="1"/>
          </p:cNvSpPr>
          <p:nvPr/>
        </p:nvSpPr>
        <p:spPr bwMode="auto">
          <a:xfrm>
            <a:off x="6710363" y="5903913"/>
            <a:ext cx="2206625" cy="427037"/>
          </a:xfrm>
          <a:prstGeom prst="rect">
            <a:avLst/>
          </a:prstGeom>
          <a:noFill/>
          <a:ln w="9525" algn="ctr">
            <a:noFill/>
            <a:miter lim="800000"/>
            <a:headEnd/>
            <a:tailEnd/>
          </a:ln>
        </p:spPr>
        <p:txBody>
          <a:bodyPr>
            <a:spAutoFit/>
          </a:bodyPr>
          <a:lstStyle/>
          <a:p>
            <a:pPr>
              <a:spcBef>
                <a:spcPct val="50000"/>
              </a:spcBef>
            </a:pPr>
            <a:r>
              <a:rPr lang="en-US" sz="2200"/>
              <a:t>Figure 16.35b</a:t>
            </a:r>
          </a:p>
        </p:txBody>
      </p:sp>
      <p:pic>
        <p:nvPicPr>
          <p:cNvPr id="102406" name="Picture 3" descr="sal25693_16_35b"/>
          <p:cNvPicPr>
            <a:picLocks noChangeAspect="1" noChangeArrowheads="1"/>
          </p:cNvPicPr>
          <p:nvPr/>
        </p:nvPicPr>
        <p:blipFill>
          <a:blip r:embed="rId2" cstate="print"/>
          <a:srcRect/>
          <a:stretch>
            <a:fillRect/>
          </a:stretch>
        </p:blipFill>
        <p:spPr bwMode="auto">
          <a:xfrm>
            <a:off x="6813550" y="1933575"/>
            <a:ext cx="1844675" cy="3646488"/>
          </a:xfrm>
          <a:prstGeom prst="rect">
            <a:avLst/>
          </a:prstGeom>
          <a:noFill/>
          <a:ln w="9525">
            <a:noFill/>
            <a:miter lim="800000"/>
            <a:headEnd/>
            <a:tailEnd/>
          </a:ln>
        </p:spPr>
      </p:pic>
      <p:sp>
        <p:nvSpPr>
          <p:cNvPr id="102407" name="Rectangle 5"/>
          <p:cNvSpPr>
            <a:spLocks noChangeArrowheads="1"/>
          </p:cNvSpPr>
          <p:nvPr/>
        </p:nvSpPr>
        <p:spPr bwMode="auto">
          <a:xfrm>
            <a:off x="7510463" y="2995613"/>
            <a:ext cx="2730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Stalk</a:t>
            </a:r>
            <a:endParaRPr lang="en-US" sz="900" b="1"/>
          </a:p>
        </p:txBody>
      </p:sp>
      <p:sp>
        <p:nvSpPr>
          <p:cNvPr id="102408" name="Rectangle 6"/>
          <p:cNvSpPr>
            <a:spLocks noChangeArrowheads="1"/>
          </p:cNvSpPr>
          <p:nvPr/>
        </p:nvSpPr>
        <p:spPr bwMode="auto">
          <a:xfrm>
            <a:off x="7291388" y="3387725"/>
            <a:ext cx="717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Mitochondria</a:t>
            </a:r>
            <a:endParaRPr lang="en-US" sz="900" b="1"/>
          </a:p>
        </p:txBody>
      </p:sp>
      <p:sp>
        <p:nvSpPr>
          <p:cNvPr id="102409" name="Rectangle 7"/>
          <p:cNvSpPr>
            <a:spLocks noChangeArrowheads="1"/>
          </p:cNvSpPr>
          <p:nvPr/>
        </p:nvSpPr>
        <p:spPr bwMode="auto">
          <a:xfrm>
            <a:off x="7427913" y="4354513"/>
            <a:ext cx="444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Nucleus</a:t>
            </a:r>
            <a:endParaRPr lang="en-US" sz="900" b="1"/>
          </a:p>
        </p:txBody>
      </p:sp>
      <p:sp>
        <p:nvSpPr>
          <p:cNvPr id="102410" name="Rectangle 8"/>
          <p:cNvSpPr>
            <a:spLocks noChangeArrowheads="1"/>
          </p:cNvSpPr>
          <p:nvPr/>
        </p:nvSpPr>
        <p:spPr bwMode="auto">
          <a:xfrm>
            <a:off x="6932613" y="1770063"/>
            <a:ext cx="2222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Rod</a:t>
            </a:r>
            <a:endParaRPr lang="en-US" sz="900" b="1"/>
          </a:p>
        </p:txBody>
      </p:sp>
      <p:sp>
        <p:nvSpPr>
          <p:cNvPr id="102411" name="Rectangle 9"/>
          <p:cNvSpPr>
            <a:spLocks noChangeArrowheads="1"/>
          </p:cNvSpPr>
          <p:nvPr/>
        </p:nvSpPr>
        <p:spPr bwMode="auto">
          <a:xfrm>
            <a:off x="8266113" y="2189163"/>
            <a:ext cx="2857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Cone</a:t>
            </a:r>
            <a:endParaRPr lang="en-US" sz="900" b="1"/>
          </a:p>
        </p:txBody>
      </p:sp>
      <p:sp>
        <p:nvSpPr>
          <p:cNvPr id="102412" name="Rectangle 10"/>
          <p:cNvSpPr>
            <a:spLocks noChangeArrowheads="1"/>
          </p:cNvSpPr>
          <p:nvPr/>
        </p:nvSpPr>
        <p:spPr bwMode="auto">
          <a:xfrm>
            <a:off x="6096000" y="5583238"/>
            <a:ext cx="1460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(b)</a:t>
            </a:r>
            <a:endParaRPr lang="en-US" sz="900" b="1"/>
          </a:p>
        </p:txBody>
      </p:sp>
      <p:sp>
        <p:nvSpPr>
          <p:cNvPr id="102413" name="Freeform 11"/>
          <p:cNvSpPr>
            <a:spLocks/>
          </p:cNvSpPr>
          <p:nvPr/>
        </p:nvSpPr>
        <p:spPr bwMode="auto">
          <a:xfrm>
            <a:off x="6596063" y="2030413"/>
            <a:ext cx="276225" cy="981075"/>
          </a:xfrm>
          <a:custGeom>
            <a:avLst/>
            <a:gdLst>
              <a:gd name="T0" fmla="*/ 2147483647 w 258"/>
              <a:gd name="T1" fmla="*/ 2147483647 h 916"/>
              <a:gd name="T2" fmla="*/ 0 w 258"/>
              <a:gd name="T3" fmla="*/ 2147483647 h 916"/>
              <a:gd name="T4" fmla="*/ 0 w 258"/>
              <a:gd name="T5" fmla="*/ 0 h 916"/>
              <a:gd name="T6" fmla="*/ 2147483647 w 258"/>
              <a:gd name="T7" fmla="*/ 0 h 916"/>
              <a:gd name="T8" fmla="*/ 0 60000 65536"/>
              <a:gd name="T9" fmla="*/ 0 60000 65536"/>
              <a:gd name="T10" fmla="*/ 0 60000 65536"/>
              <a:gd name="T11" fmla="*/ 0 60000 65536"/>
              <a:gd name="T12" fmla="*/ 0 w 258"/>
              <a:gd name="T13" fmla="*/ 0 h 916"/>
              <a:gd name="T14" fmla="*/ 258 w 258"/>
              <a:gd name="T15" fmla="*/ 916 h 916"/>
            </a:gdLst>
            <a:ahLst/>
            <a:cxnLst>
              <a:cxn ang="T8">
                <a:pos x="T0" y="T1"/>
              </a:cxn>
              <a:cxn ang="T9">
                <a:pos x="T2" y="T3"/>
              </a:cxn>
              <a:cxn ang="T10">
                <a:pos x="T4" y="T5"/>
              </a:cxn>
              <a:cxn ang="T11">
                <a:pos x="T6" y="T7"/>
              </a:cxn>
            </a:cxnLst>
            <a:rect l="T12" t="T13" r="T14" b="T15"/>
            <a:pathLst>
              <a:path w="258" h="916">
                <a:moveTo>
                  <a:pt x="258" y="916"/>
                </a:moveTo>
                <a:lnTo>
                  <a:pt x="0" y="916"/>
                </a:lnTo>
                <a:lnTo>
                  <a:pt x="0" y="0"/>
                </a:lnTo>
                <a:lnTo>
                  <a:pt x="258" y="0"/>
                </a:lnTo>
              </a:path>
            </a:pathLst>
          </a:custGeom>
          <a:noFill/>
          <a:ln w="14288">
            <a:solidFill>
              <a:srgbClr val="000000"/>
            </a:solidFill>
            <a:round/>
            <a:headEnd/>
            <a:tailEnd/>
          </a:ln>
        </p:spPr>
        <p:txBody>
          <a:bodyPr/>
          <a:lstStyle/>
          <a:p>
            <a:endParaRPr lang="en-US" sz="900">
              <a:latin typeface="Times New Roman" pitchFamily="18" charset="0"/>
            </a:endParaRPr>
          </a:p>
        </p:txBody>
      </p:sp>
      <p:sp>
        <p:nvSpPr>
          <p:cNvPr id="102414" name="Freeform 12"/>
          <p:cNvSpPr>
            <a:spLocks/>
          </p:cNvSpPr>
          <p:nvPr/>
        </p:nvSpPr>
        <p:spPr bwMode="auto">
          <a:xfrm>
            <a:off x="6596063" y="3078163"/>
            <a:ext cx="276225" cy="787400"/>
          </a:xfrm>
          <a:custGeom>
            <a:avLst/>
            <a:gdLst>
              <a:gd name="T0" fmla="*/ 2147483647 w 258"/>
              <a:gd name="T1" fmla="*/ 2147483647 h 735"/>
              <a:gd name="T2" fmla="*/ 0 w 258"/>
              <a:gd name="T3" fmla="*/ 2147483647 h 735"/>
              <a:gd name="T4" fmla="*/ 0 w 258"/>
              <a:gd name="T5" fmla="*/ 0 h 735"/>
              <a:gd name="T6" fmla="*/ 2147483647 w 258"/>
              <a:gd name="T7" fmla="*/ 0 h 735"/>
              <a:gd name="T8" fmla="*/ 0 60000 65536"/>
              <a:gd name="T9" fmla="*/ 0 60000 65536"/>
              <a:gd name="T10" fmla="*/ 0 60000 65536"/>
              <a:gd name="T11" fmla="*/ 0 60000 65536"/>
              <a:gd name="T12" fmla="*/ 0 w 258"/>
              <a:gd name="T13" fmla="*/ 0 h 735"/>
              <a:gd name="T14" fmla="*/ 258 w 258"/>
              <a:gd name="T15" fmla="*/ 735 h 735"/>
            </a:gdLst>
            <a:ahLst/>
            <a:cxnLst>
              <a:cxn ang="T8">
                <a:pos x="T0" y="T1"/>
              </a:cxn>
              <a:cxn ang="T9">
                <a:pos x="T2" y="T3"/>
              </a:cxn>
              <a:cxn ang="T10">
                <a:pos x="T4" y="T5"/>
              </a:cxn>
              <a:cxn ang="T11">
                <a:pos x="T6" y="T7"/>
              </a:cxn>
            </a:cxnLst>
            <a:rect l="T12" t="T13" r="T14" b="T15"/>
            <a:pathLst>
              <a:path w="258" h="735">
                <a:moveTo>
                  <a:pt x="258" y="735"/>
                </a:moveTo>
                <a:lnTo>
                  <a:pt x="0" y="735"/>
                </a:lnTo>
                <a:lnTo>
                  <a:pt x="0" y="0"/>
                </a:lnTo>
                <a:lnTo>
                  <a:pt x="258" y="0"/>
                </a:lnTo>
              </a:path>
            </a:pathLst>
          </a:custGeom>
          <a:noFill/>
          <a:ln w="14288">
            <a:solidFill>
              <a:srgbClr val="000000"/>
            </a:solidFill>
            <a:round/>
            <a:headEnd/>
            <a:tailEnd/>
          </a:ln>
        </p:spPr>
        <p:txBody>
          <a:bodyPr/>
          <a:lstStyle/>
          <a:p>
            <a:endParaRPr lang="en-US" sz="900">
              <a:latin typeface="Times New Roman" pitchFamily="18" charset="0"/>
            </a:endParaRPr>
          </a:p>
        </p:txBody>
      </p:sp>
      <p:sp>
        <p:nvSpPr>
          <p:cNvPr id="102415" name="Line 13"/>
          <p:cNvSpPr>
            <a:spLocks noChangeShapeType="1"/>
          </p:cNvSpPr>
          <p:nvPr/>
        </p:nvSpPr>
        <p:spPr bwMode="auto">
          <a:xfrm flipH="1">
            <a:off x="6389688" y="3468688"/>
            <a:ext cx="206375" cy="0"/>
          </a:xfrm>
          <a:prstGeom prst="line">
            <a:avLst/>
          </a:prstGeom>
          <a:noFill/>
          <a:ln w="14288">
            <a:solidFill>
              <a:srgbClr val="000000"/>
            </a:solidFill>
            <a:round/>
            <a:headEnd/>
            <a:tailEnd/>
          </a:ln>
        </p:spPr>
        <p:txBody>
          <a:bodyPr/>
          <a:lstStyle/>
          <a:p>
            <a:endParaRPr lang="en-US"/>
          </a:p>
        </p:txBody>
      </p:sp>
      <p:sp>
        <p:nvSpPr>
          <p:cNvPr id="102416" name="Line 14"/>
          <p:cNvSpPr>
            <a:spLocks noChangeShapeType="1"/>
          </p:cNvSpPr>
          <p:nvPr/>
        </p:nvSpPr>
        <p:spPr bwMode="auto">
          <a:xfrm flipH="1">
            <a:off x="6330950" y="4519613"/>
            <a:ext cx="265113" cy="1587"/>
          </a:xfrm>
          <a:prstGeom prst="line">
            <a:avLst/>
          </a:prstGeom>
          <a:noFill/>
          <a:ln w="14288">
            <a:solidFill>
              <a:srgbClr val="000000"/>
            </a:solidFill>
            <a:round/>
            <a:headEnd/>
            <a:tailEnd/>
          </a:ln>
        </p:spPr>
        <p:txBody>
          <a:bodyPr/>
          <a:lstStyle/>
          <a:p>
            <a:endParaRPr lang="en-US"/>
          </a:p>
        </p:txBody>
      </p:sp>
      <p:sp>
        <p:nvSpPr>
          <p:cNvPr id="102417" name="Line 15"/>
          <p:cNvSpPr>
            <a:spLocks noChangeShapeType="1"/>
          </p:cNvSpPr>
          <p:nvPr/>
        </p:nvSpPr>
        <p:spPr bwMode="auto">
          <a:xfrm flipH="1">
            <a:off x="6403975" y="2514600"/>
            <a:ext cx="192088" cy="1588"/>
          </a:xfrm>
          <a:prstGeom prst="line">
            <a:avLst/>
          </a:prstGeom>
          <a:noFill/>
          <a:ln w="14288">
            <a:solidFill>
              <a:srgbClr val="000000"/>
            </a:solidFill>
            <a:round/>
            <a:headEnd/>
            <a:tailEnd/>
          </a:ln>
        </p:spPr>
        <p:txBody>
          <a:bodyPr/>
          <a:lstStyle/>
          <a:p>
            <a:endParaRPr lang="en-US"/>
          </a:p>
        </p:txBody>
      </p:sp>
      <p:sp>
        <p:nvSpPr>
          <p:cNvPr id="102418" name="Freeform 16"/>
          <p:cNvSpPr>
            <a:spLocks/>
          </p:cNvSpPr>
          <p:nvPr/>
        </p:nvSpPr>
        <p:spPr bwMode="auto">
          <a:xfrm>
            <a:off x="6596063" y="4183063"/>
            <a:ext cx="276225" cy="685800"/>
          </a:xfrm>
          <a:custGeom>
            <a:avLst/>
            <a:gdLst>
              <a:gd name="T0" fmla="*/ 2147483647 w 258"/>
              <a:gd name="T1" fmla="*/ 2147483647 h 641"/>
              <a:gd name="T2" fmla="*/ 0 w 258"/>
              <a:gd name="T3" fmla="*/ 2147483647 h 641"/>
              <a:gd name="T4" fmla="*/ 0 w 258"/>
              <a:gd name="T5" fmla="*/ 0 h 641"/>
              <a:gd name="T6" fmla="*/ 2147483647 w 258"/>
              <a:gd name="T7" fmla="*/ 0 h 641"/>
              <a:gd name="T8" fmla="*/ 0 60000 65536"/>
              <a:gd name="T9" fmla="*/ 0 60000 65536"/>
              <a:gd name="T10" fmla="*/ 0 60000 65536"/>
              <a:gd name="T11" fmla="*/ 0 60000 65536"/>
              <a:gd name="T12" fmla="*/ 0 w 258"/>
              <a:gd name="T13" fmla="*/ 0 h 641"/>
              <a:gd name="T14" fmla="*/ 258 w 258"/>
              <a:gd name="T15" fmla="*/ 641 h 641"/>
            </a:gdLst>
            <a:ahLst/>
            <a:cxnLst>
              <a:cxn ang="T8">
                <a:pos x="T0" y="T1"/>
              </a:cxn>
              <a:cxn ang="T9">
                <a:pos x="T2" y="T3"/>
              </a:cxn>
              <a:cxn ang="T10">
                <a:pos x="T4" y="T5"/>
              </a:cxn>
              <a:cxn ang="T11">
                <a:pos x="T6" y="T7"/>
              </a:cxn>
            </a:cxnLst>
            <a:rect l="T12" t="T13" r="T14" b="T15"/>
            <a:pathLst>
              <a:path w="258" h="641">
                <a:moveTo>
                  <a:pt x="258" y="641"/>
                </a:moveTo>
                <a:lnTo>
                  <a:pt x="0" y="641"/>
                </a:lnTo>
                <a:lnTo>
                  <a:pt x="0" y="0"/>
                </a:lnTo>
                <a:lnTo>
                  <a:pt x="258" y="0"/>
                </a:lnTo>
              </a:path>
            </a:pathLst>
          </a:custGeom>
          <a:noFill/>
          <a:ln w="14288">
            <a:solidFill>
              <a:srgbClr val="000000"/>
            </a:solidFill>
            <a:round/>
            <a:headEnd/>
            <a:tailEnd/>
          </a:ln>
        </p:spPr>
        <p:txBody>
          <a:bodyPr/>
          <a:lstStyle/>
          <a:p>
            <a:endParaRPr lang="en-US" sz="900">
              <a:latin typeface="Times New Roman" pitchFamily="18" charset="0"/>
            </a:endParaRPr>
          </a:p>
        </p:txBody>
      </p:sp>
      <p:sp>
        <p:nvSpPr>
          <p:cNvPr id="102419" name="Line 17"/>
          <p:cNvSpPr>
            <a:spLocks noChangeShapeType="1"/>
          </p:cNvSpPr>
          <p:nvPr/>
        </p:nvSpPr>
        <p:spPr bwMode="auto">
          <a:xfrm>
            <a:off x="7080250" y="3057525"/>
            <a:ext cx="414338" cy="1588"/>
          </a:xfrm>
          <a:prstGeom prst="line">
            <a:avLst/>
          </a:prstGeom>
          <a:noFill/>
          <a:ln w="14288">
            <a:solidFill>
              <a:srgbClr val="000000"/>
            </a:solidFill>
            <a:round/>
            <a:headEnd/>
            <a:tailEnd/>
          </a:ln>
        </p:spPr>
        <p:txBody>
          <a:bodyPr/>
          <a:lstStyle/>
          <a:p>
            <a:endParaRPr lang="en-US"/>
          </a:p>
        </p:txBody>
      </p:sp>
      <p:sp>
        <p:nvSpPr>
          <p:cNvPr id="102420" name="Freeform 18"/>
          <p:cNvSpPr>
            <a:spLocks/>
          </p:cNvSpPr>
          <p:nvPr/>
        </p:nvSpPr>
        <p:spPr bwMode="auto">
          <a:xfrm>
            <a:off x="7127875" y="4418013"/>
            <a:ext cx="288925" cy="26987"/>
          </a:xfrm>
          <a:custGeom>
            <a:avLst/>
            <a:gdLst>
              <a:gd name="T0" fmla="*/ 0 w 269"/>
              <a:gd name="T1" fmla="*/ 2147483647 h 25"/>
              <a:gd name="T2" fmla="*/ 2147483647 w 269"/>
              <a:gd name="T3" fmla="*/ 0 h 25"/>
              <a:gd name="T4" fmla="*/ 2147483647 w 269"/>
              <a:gd name="T5" fmla="*/ 0 h 25"/>
              <a:gd name="T6" fmla="*/ 0 60000 65536"/>
              <a:gd name="T7" fmla="*/ 0 60000 65536"/>
              <a:gd name="T8" fmla="*/ 0 60000 65536"/>
              <a:gd name="T9" fmla="*/ 0 w 269"/>
              <a:gd name="T10" fmla="*/ 0 h 25"/>
              <a:gd name="T11" fmla="*/ 269 w 269"/>
              <a:gd name="T12" fmla="*/ 25 h 25"/>
            </a:gdLst>
            <a:ahLst/>
            <a:cxnLst>
              <a:cxn ang="T6">
                <a:pos x="T0" y="T1"/>
              </a:cxn>
              <a:cxn ang="T7">
                <a:pos x="T2" y="T3"/>
              </a:cxn>
              <a:cxn ang="T8">
                <a:pos x="T4" y="T5"/>
              </a:cxn>
            </a:cxnLst>
            <a:rect l="T9" t="T10" r="T11" b="T12"/>
            <a:pathLst>
              <a:path w="269" h="25">
                <a:moveTo>
                  <a:pt x="0" y="25"/>
                </a:moveTo>
                <a:lnTo>
                  <a:pt x="107" y="0"/>
                </a:lnTo>
                <a:lnTo>
                  <a:pt x="269" y="0"/>
                </a:lnTo>
              </a:path>
            </a:pathLst>
          </a:custGeom>
          <a:noFill/>
          <a:ln w="14288">
            <a:solidFill>
              <a:srgbClr val="000000"/>
            </a:solidFill>
            <a:round/>
            <a:headEnd/>
            <a:tailEnd/>
          </a:ln>
        </p:spPr>
        <p:txBody>
          <a:bodyPr/>
          <a:lstStyle/>
          <a:p>
            <a:endParaRPr lang="en-US" sz="900">
              <a:latin typeface="Times New Roman" pitchFamily="18" charset="0"/>
            </a:endParaRPr>
          </a:p>
        </p:txBody>
      </p:sp>
      <p:sp>
        <p:nvSpPr>
          <p:cNvPr id="102421" name="Line 19"/>
          <p:cNvSpPr>
            <a:spLocks noChangeShapeType="1"/>
          </p:cNvSpPr>
          <p:nvPr/>
        </p:nvSpPr>
        <p:spPr bwMode="auto">
          <a:xfrm>
            <a:off x="7988300" y="3459163"/>
            <a:ext cx="368300" cy="0"/>
          </a:xfrm>
          <a:prstGeom prst="line">
            <a:avLst/>
          </a:prstGeom>
          <a:noFill/>
          <a:ln w="14288">
            <a:solidFill>
              <a:srgbClr val="000000"/>
            </a:solidFill>
            <a:round/>
            <a:headEnd/>
            <a:tailEnd/>
          </a:ln>
        </p:spPr>
        <p:txBody>
          <a:bodyPr/>
          <a:lstStyle/>
          <a:p>
            <a:endParaRPr lang="en-US"/>
          </a:p>
        </p:txBody>
      </p:sp>
      <p:sp>
        <p:nvSpPr>
          <p:cNvPr id="102422" name="Freeform 20"/>
          <p:cNvSpPr>
            <a:spLocks/>
          </p:cNvSpPr>
          <p:nvPr/>
        </p:nvSpPr>
        <p:spPr bwMode="auto">
          <a:xfrm>
            <a:off x="7053263" y="3459163"/>
            <a:ext cx="239712" cy="58737"/>
          </a:xfrm>
          <a:custGeom>
            <a:avLst/>
            <a:gdLst>
              <a:gd name="T0" fmla="*/ 2147483647 w 224"/>
              <a:gd name="T1" fmla="*/ 0 h 56"/>
              <a:gd name="T2" fmla="*/ 2147483647 w 224"/>
              <a:gd name="T3" fmla="*/ 2147483647 h 56"/>
              <a:gd name="T4" fmla="*/ 0 w 224"/>
              <a:gd name="T5" fmla="*/ 2147483647 h 56"/>
              <a:gd name="T6" fmla="*/ 0 60000 65536"/>
              <a:gd name="T7" fmla="*/ 0 60000 65536"/>
              <a:gd name="T8" fmla="*/ 0 60000 65536"/>
              <a:gd name="T9" fmla="*/ 0 w 224"/>
              <a:gd name="T10" fmla="*/ 0 h 56"/>
              <a:gd name="T11" fmla="*/ 224 w 224"/>
              <a:gd name="T12" fmla="*/ 56 h 56"/>
            </a:gdLst>
            <a:ahLst/>
            <a:cxnLst>
              <a:cxn ang="T6">
                <a:pos x="T0" y="T1"/>
              </a:cxn>
              <a:cxn ang="T7">
                <a:pos x="T2" y="T3"/>
              </a:cxn>
              <a:cxn ang="T8">
                <a:pos x="T4" y="T5"/>
              </a:cxn>
            </a:cxnLst>
            <a:rect l="T9" t="T10" r="T11" b="T12"/>
            <a:pathLst>
              <a:path w="224" h="56">
                <a:moveTo>
                  <a:pt x="224" y="0"/>
                </a:moveTo>
                <a:lnTo>
                  <a:pt x="96" y="7"/>
                </a:lnTo>
                <a:lnTo>
                  <a:pt x="0" y="56"/>
                </a:lnTo>
              </a:path>
            </a:pathLst>
          </a:custGeom>
          <a:noFill/>
          <a:ln w="14288">
            <a:solidFill>
              <a:srgbClr val="000000"/>
            </a:solidFill>
            <a:round/>
            <a:headEnd/>
            <a:tailEnd/>
          </a:ln>
        </p:spPr>
        <p:txBody>
          <a:bodyPr/>
          <a:lstStyle/>
          <a:p>
            <a:endParaRPr lang="en-US" sz="900">
              <a:latin typeface="Times New Roman" pitchFamily="18" charset="0"/>
            </a:endParaRPr>
          </a:p>
        </p:txBody>
      </p:sp>
      <p:sp>
        <p:nvSpPr>
          <p:cNvPr id="102423" name="Freeform 21"/>
          <p:cNvSpPr>
            <a:spLocks/>
          </p:cNvSpPr>
          <p:nvPr/>
        </p:nvSpPr>
        <p:spPr bwMode="auto">
          <a:xfrm>
            <a:off x="7793038" y="3063875"/>
            <a:ext cx="573087" cy="65088"/>
          </a:xfrm>
          <a:custGeom>
            <a:avLst/>
            <a:gdLst>
              <a:gd name="T0" fmla="*/ 0 w 536"/>
              <a:gd name="T1" fmla="*/ 0 h 61"/>
              <a:gd name="T2" fmla="*/ 2147483647 w 536"/>
              <a:gd name="T3" fmla="*/ 0 h 61"/>
              <a:gd name="T4" fmla="*/ 2147483647 w 536"/>
              <a:gd name="T5" fmla="*/ 2147483647 h 61"/>
              <a:gd name="T6" fmla="*/ 0 60000 65536"/>
              <a:gd name="T7" fmla="*/ 0 60000 65536"/>
              <a:gd name="T8" fmla="*/ 0 60000 65536"/>
              <a:gd name="T9" fmla="*/ 0 w 536"/>
              <a:gd name="T10" fmla="*/ 0 h 61"/>
              <a:gd name="T11" fmla="*/ 536 w 536"/>
              <a:gd name="T12" fmla="*/ 61 h 61"/>
            </a:gdLst>
            <a:ahLst/>
            <a:cxnLst>
              <a:cxn ang="T6">
                <a:pos x="T0" y="T1"/>
              </a:cxn>
              <a:cxn ang="T7">
                <a:pos x="T2" y="T3"/>
              </a:cxn>
              <a:cxn ang="T8">
                <a:pos x="T4" y="T5"/>
              </a:cxn>
            </a:cxnLst>
            <a:rect l="T9" t="T10" r="T11" b="T12"/>
            <a:pathLst>
              <a:path w="536" h="61">
                <a:moveTo>
                  <a:pt x="0" y="0"/>
                </a:moveTo>
                <a:lnTo>
                  <a:pt x="65" y="0"/>
                </a:lnTo>
                <a:lnTo>
                  <a:pt x="536" y="61"/>
                </a:lnTo>
              </a:path>
            </a:pathLst>
          </a:custGeom>
          <a:noFill/>
          <a:ln w="14288">
            <a:solidFill>
              <a:srgbClr val="000000"/>
            </a:solidFill>
            <a:round/>
            <a:headEnd/>
            <a:tailEnd/>
          </a:ln>
        </p:spPr>
        <p:txBody>
          <a:bodyPr/>
          <a:lstStyle/>
          <a:p>
            <a:endParaRPr lang="en-US" sz="900">
              <a:latin typeface="Times New Roman" pitchFamily="18" charset="0"/>
            </a:endParaRPr>
          </a:p>
        </p:txBody>
      </p:sp>
      <p:sp>
        <p:nvSpPr>
          <p:cNvPr id="102424" name="Freeform 22"/>
          <p:cNvSpPr>
            <a:spLocks/>
          </p:cNvSpPr>
          <p:nvPr/>
        </p:nvSpPr>
        <p:spPr bwMode="auto">
          <a:xfrm>
            <a:off x="7877175" y="4337050"/>
            <a:ext cx="447675" cy="88900"/>
          </a:xfrm>
          <a:custGeom>
            <a:avLst/>
            <a:gdLst>
              <a:gd name="T0" fmla="*/ 0 w 418"/>
              <a:gd name="T1" fmla="*/ 2147483647 h 82"/>
              <a:gd name="T2" fmla="*/ 2147483647 w 418"/>
              <a:gd name="T3" fmla="*/ 2147483647 h 82"/>
              <a:gd name="T4" fmla="*/ 2147483647 w 418"/>
              <a:gd name="T5" fmla="*/ 0 h 82"/>
              <a:gd name="T6" fmla="*/ 0 60000 65536"/>
              <a:gd name="T7" fmla="*/ 0 60000 65536"/>
              <a:gd name="T8" fmla="*/ 0 60000 65536"/>
              <a:gd name="T9" fmla="*/ 0 w 418"/>
              <a:gd name="T10" fmla="*/ 0 h 82"/>
              <a:gd name="T11" fmla="*/ 418 w 418"/>
              <a:gd name="T12" fmla="*/ 82 h 82"/>
            </a:gdLst>
            <a:ahLst/>
            <a:cxnLst>
              <a:cxn ang="T6">
                <a:pos x="T0" y="T1"/>
              </a:cxn>
              <a:cxn ang="T7">
                <a:pos x="T2" y="T3"/>
              </a:cxn>
              <a:cxn ang="T8">
                <a:pos x="T4" y="T5"/>
              </a:cxn>
            </a:cxnLst>
            <a:rect l="T9" t="T10" r="T11" b="T12"/>
            <a:pathLst>
              <a:path w="418" h="82">
                <a:moveTo>
                  <a:pt x="0" y="82"/>
                </a:moveTo>
                <a:lnTo>
                  <a:pt x="239" y="82"/>
                </a:lnTo>
                <a:lnTo>
                  <a:pt x="418" y="0"/>
                </a:lnTo>
              </a:path>
            </a:pathLst>
          </a:custGeom>
          <a:noFill/>
          <a:ln w="14288">
            <a:solidFill>
              <a:srgbClr val="000000"/>
            </a:solidFill>
            <a:round/>
            <a:headEnd/>
            <a:tailEnd/>
          </a:ln>
        </p:spPr>
        <p:txBody>
          <a:bodyPr/>
          <a:lstStyle/>
          <a:p>
            <a:endParaRPr lang="en-US" sz="900">
              <a:latin typeface="Times New Roman" pitchFamily="18" charset="0"/>
            </a:endParaRPr>
          </a:p>
        </p:txBody>
      </p:sp>
      <p:sp>
        <p:nvSpPr>
          <p:cNvPr id="102425" name="Line 23"/>
          <p:cNvSpPr>
            <a:spLocks noChangeShapeType="1"/>
          </p:cNvSpPr>
          <p:nvPr/>
        </p:nvSpPr>
        <p:spPr bwMode="auto">
          <a:xfrm>
            <a:off x="7916863" y="5245100"/>
            <a:ext cx="344487" cy="0"/>
          </a:xfrm>
          <a:prstGeom prst="line">
            <a:avLst/>
          </a:prstGeom>
          <a:noFill/>
          <a:ln w="22225">
            <a:solidFill>
              <a:srgbClr val="FFFFFF"/>
            </a:solidFill>
            <a:round/>
            <a:headEnd/>
            <a:tailEnd/>
          </a:ln>
        </p:spPr>
        <p:txBody>
          <a:bodyPr/>
          <a:lstStyle/>
          <a:p>
            <a:endParaRPr lang="en-US"/>
          </a:p>
        </p:txBody>
      </p:sp>
      <p:sp>
        <p:nvSpPr>
          <p:cNvPr id="102426" name="Freeform 24"/>
          <p:cNvSpPr>
            <a:spLocks/>
          </p:cNvSpPr>
          <p:nvPr/>
        </p:nvSpPr>
        <p:spPr bwMode="auto">
          <a:xfrm>
            <a:off x="7215188" y="5245100"/>
            <a:ext cx="201612" cy="290513"/>
          </a:xfrm>
          <a:custGeom>
            <a:avLst/>
            <a:gdLst>
              <a:gd name="T0" fmla="*/ 0 w 188"/>
              <a:gd name="T1" fmla="*/ 2147483647 h 272"/>
              <a:gd name="T2" fmla="*/ 2147483647 w 188"/>
              <a:gd name="T3" fmla="*/ 0 h 272"/>
              <a:gd name="T4" fmla="*/ 2147483647 w 188"/>
              <a:gd name="T5" fmla="*/ 0 h 272"/>
              <a:gd name="T6" fmla="*/ 0 60000 65536"/>
              <a:gd name="T7" fmla="*/ 0 60000 65536"/>
              <a:gd name="T8" fmla="*/ 0 60000 65536"/>
              <a:gd name="T9" fmla="*/ 0 w 188"/>
              <a:gd name="T10" fmla="*/ 0 h 272"/>
              <a:gd name="T11" fmla="*/ 188 w 188"/>
              <a:gd name="T12" fmla="*/ 272 h 272"/>
            </a:gdLst>
            <a:ahLst/>
            <a:cxnLst>
              <a:cxn ang="T6">
                <a:pos x="T0" y="T1"/>
              </a:cxn>
              <a:cxn ang="T7">
                <a:pos x="T2" y="T3"/>
              </a:cxn>
              <a:cxn ang="T8">
                <a:pos x="T4" y="T5"/>
              </a:cxn>
            </a:cxnLst>
            <a:rect l="T9" t="T10" r="T11" b="T12"/>
            <a:pathLst>
              <a:path w="188" h="272">
                <a:moveTo>
                  <a:pt x="0" y="272"/>
                </a:moveTo>
                <a:lnTo>
                  <a:pt x="65" y="0"/>
                </a:lnTo>
                <a:lnTo>
                  <a:pt x="188" y="0"/>
                </a:lnTo>
              </a:path>
            </a:pathLst>
          </a:custGeom>
          <a:noFill/>
          <a:ln w="22225">
            <a:solidFill>
              <a:srgbClr val="FFFFFF"/>
            </a:solidFill>
            <a:round/>
            <a:headEnd/>
            <a:tailEnd/>
          </a:ln>
        </p:spPr>
        <p:txBody>
          <a:bodyPr/>
          <a:lstStyle/>
          <a:p>
            <a:endParaRPr lang="en-US" sz="900">
              <a:latin typeface="Times New Roman" pitchFamily="18" charset="0"/>
            </a:endParaRPr>
          </a:p>
        </p:txBody>
      </p:sp>
      <p:sp>
        <p:nvSpPr>
          <p:cNvPr id="102427" name="Line 25"/>
          <p:cNvSpPr>
            <a:spLocks noChangeShapeType="1"/>
          </p:cNvSpPr>
          <p:nvPr/>
        </p:nvSpPr>
        <p:spPr bwMode="auto">
          <a:xfrm>
            <a:off x="7915275" y="5243513"/>
            <a:ext cx="344488" cy="1587"/>
          </a:xfrm>
          <a:prstGeom prst="line">
            <a:avLst/>
          </a:prstGeom>
          <a:noFill/>
          <a:ln w="14288">
            <a:solidFill>
              <a:srgbClr val="000000"/>
            </a:solidFill>
            <a:round/>
            <a:headEnd/>
            <a:tailEnd/>
          </a:ln>
        </p:spPr>
        <p:txBody>
          <a:bodyPr/>
          <a:lstStyle/>
          <a:p>
            <a:endParaRPr lang="en-US"/>
          </a:p>
        </p:txBody>
      </p:sp>
      <p:sp>
        <p:nvSpPr>
          <p:cNvPr id="102428" name="Freeform 26"/>
          <p:cNvSpPr>
            <a:spLocks/>
          </p:cNvSpPr>
          <p:nvPr/>
        </p:nvSpPr>
        <p:spPr bwMode="auto">
          <a:xfrm>
            <a:off x="7216775" y="5237163"/>
            <a:ext cx="206375" cy="293687"/>
          </a:xfrm>
          <a:custGeom>
            <a:avLst/>
            <a:gdLst>
              <a:gd name="T0" fmla="*/ 0 w 193"/>
              <a:gd name="T1" fmla="*/ 2147483647 h 274"/>
              <a:gd name="T2" fmla="*/ 2147483647 w 193"/>
              <a:gd name="T3" fmla="*/ 0 h 274"/>
              <a:gd name="T4" fmla="*/ 2147483647 w 193"/>
              <a:gd name="T5" fmla="*/ 0 h 274"/>
              <a:gd name="T6" fmla="*/ 0 60000 65536"/>
              <a:gd name="T7" fmla="*/ 0 60000 65536"/>
              <a:gd name="T8" fmla="*/ 0 60000 65536"/>
              <a:gd name="T9" fmla="*/ 0 w 193"/>
              <a:gd name="T10" fmla="*/ 0 h 274"/>
              <a:gd name="T11" fmla="*/ 193 w 193"/>
              <a:gd name="T12" fmla="*/ 274 h 274"/>
            </a:gdLst>
            <a:ahLst/>
            <a:cxnLst>
              <a:cxn ang="T6">
                <a:pos x="T0" y="T1"/>
              </a:cxn>
              <a:cxn ang="T7">
                <a:pos x="T2" y="T3"/>
              </a:cxn>
              <a:cxn ang="T8">
                <a:pos x="T4" y="T5"/>
              </a:cxn>
            </a:cxnLst>
            <a:rect l="T9" t="T10" r="T11" b="T12"/>
            <a:pathLst>
              <a:path w="193" h="274">
                <a:moveTo>
                  <a:pt x="0" y="274"/>
                </a:moveTo>
                <a:lnTo>
                  <a:pt x="65" y="0"/>
                </a:lnTo>
                <a:lnTo>
                  <a:pt x="193" y="0"/>
                </a:lnTo>
              </a:path>
            </a:pathLst>
          </a:custGeom>
          <a:noFill/>
          <a:ln w="14288">
            <a:solidFill>
              <a:srgbClr val="000000"/>
            </a:solidFill>
            <a:round/>
            <a:headEnd/>
            <a:tailEnd/>
          </a:ln>
        </p:spPr>
        <p:txBody>
          <a:bodyPr/>
          <a:lstStyle/>
          <a:p>
            <a:endParaRPr lang="en-US" sz="900">
              <a:latin typeface="Times New Roman" pitchFamily="18" charset="0"/>
            </a:endParaRPr>
          </a:p>
        </p:txBody>
      </p:sp>
      <p:sp>
        <p:nvSpPr>
          <p:cNvPr id="102429" name="Text Box 27"/>
          <p:cNvSpPr txBox="1">
            <a:spLocks noChangeArrowheads="1"/>
          </p:cNvSpPr>
          <p:nvPr/>
        </p:nvSpPr>
        <p:spPr bwMode="auto">
          <a:xfrm>
            <a:off x="6096000" y="2433638"/>
            <a:ext cx="561975" cy="273050"/>
          </a:xfrm>
          <a:prstGeom prst="rect">
            <a:avLst/>
          </a:prstGeom>
          <a:noFill/>
          <a:ln w="9525">
            <a:noFill/>
            <a:miter lim="800000"/>
            <a:headEnd/>
            <a:tailEnd/>
          </a:ln>
        </p:spPr>
        <p:txBody>
          <a:bodyPr wrap="none" lIns="0" tIns="0" bIns="0">
            <a:spAutoFit/>
          </a:bodyPr>
          <a:lstStyle/>
          <a:p>
            <a:r>
              <a:rPr lang="en-US" sz="900" b="1"/>
              <a:t>Outer</a:t>
            </a:r>
          </a:p>
          <a:p>
            <a:r>
              <a:rPr lang="en-US" sz="900" b="1"/>
              <a:t>segment</a:t>
            </a:r>
          </a:p>
        </p:txBody>
      </p:sp>
      <p:sp>
        <p:nvSpPr>
          <p:cNvPr id="102430" name="Text Box 28"/>
          <p:cNvSpPr txBox="1">
            <a:spLocks noChangeArrowheads="1"/>
          </p:cNvSpPr>
          <p:nvPr/>
        </p:nvSpPr>
        <p:spPr bwMode="auto">
          <a:xfrm>
            <a:off x="6096000" y="3381375"/>
            <a:ext cx="561975" cy="273050"/>
          </a:xfrm>
          <a:prstGeom prst="rect">
            <a:avLst/>
          </a:prstGeom>
          <a:noFill/>
          <a:ln w="9525">
            <a:noFill/>
            <a:miter lim="800000"/>
            <a:headEnd/>
            <a:tailEnd/>
          </a:ln>
        </p:spPr>
        <p:txBody>
          <a:bodyPr wrap="none" lIns="0" tIns="0" bIns="0">
            <a:spAutoFit/>
          </a:bodyPr>
          <a:lstStyle/>
          <a:p>
            <a:r>
              <a:rPr lang="en-US" sz="900" b="1"/>
              <a:t>Inner</a:t>
            </a:r>
          </a:p>
          <a:p>
            <a:r>
              <a:rPr lang="en-US" sz="900" b="1"/>
              <a:t>segment</a:t>
            </a:r>
          </a:p>
        </p:txBody>
      </p:sp>
      <p:sp>
        <p:nvSpPr>
          <p:cNvPr id="102431" name="Text Box 29"/>
          <p:cNvSpPr txBox="1">
            <a:spLocks noChangeArrowheads="1"/>
          </p:cNvSpPr>
          <p:nvPr/>
        </p:nvSpPr>
        <p:spPr bwMode="auto">
          <a:xfrm>
            <a:off x="6096000" y="4446588"/>
            <a:ext cx="365125" cy="273050"/>
          </a:xfrm>
          <a:prstGeom prst="rect">
            <a:avLst/>
          </a:prstGeom>
          <a:noFill/>
          <a:ln w="9525">
            <a:noFill/>
            <a:miter lim="800000"/>
            <a:headEnd/>
            <a:tailEnd/>
          </a:ln>
        </p:spPr>
        <p:txBody>
          <a:bodyPr wrap="none" lIns="0" tIns="0" bIns="0">
            <a:spAutoFit/>
          </a:bodyPr>
          <a:lstStyle/>
          <a:p>
            <a:r>
              <a:rPr lang="en-US" sz="900" b="1"/>
              <a:t>Cell</a:t>
            </a:r>
          </a:p>
          <a:p>
            <a:r>
              <a:rPr lang="en-US" sz="900" b="1"/>
              <a:t>body</a:t>
            </a:r>
          </a:p>
        </p:txBody>
      </p:sp>
      <p:sp>
        <p:nvSpPr>
          <p:cNvPr id="102432" name="Text Box 30"/>
          <p:cNvSpPr txBox="1">
            <a:spLocks noChangeArrowheads="1"/>
          </p:cNvSpPr>
          <p:nvPr/>
        </p:nvSpPr>
        <p:spPr bwMode="auto">
          <a:xfrm>
            <a:off x="7435850" y="5164138"/>
            <a:ext cx="568325" cy="273050"/>
          </a:xfrm>
          <a:prstGeom prst="rect">
            <a:avLst/>
          </a:prstGeom>
          <a:noFill/>
          <a:ln w="9525">
            <a:noFill/>
            <a:miter lim="800000"/>
            <a:headEnd/>
            <a:tailEnd/>
          </a:ln>
        </p:spPr>
        <p:txBody>
          <a:bodyPr wrap="none" lIns="0" tIns="0" bIns="0">
            <a:spAutoFit/>
          </a:bodyPr>
          <a:lstStyle/>
          <a:p>
            <a:r>
              <a:rPr lang="en-US" sz="900" b="1"/>
              <a:t>Synaptic</a:t>
            </a:r>
          </a:p>
          <a:p>
            <a:r>
              <a:rPr lang="en-US" sz="900" b="1"/>
              <a:t>vesicles</a:t>
            </a:r>
          </a:p>
        </p:txBody>
      </p:sp>
      <p:sp>
        <p:nvSpPr>
          <p:cNvPr id="102433" name="TextBox 24"/>
          <p:cNvSpPr txBox="1">
            <a:spLocks noChangeArrowheads="1"/>
          </p:cNvSpPr>
          <p:nvPr/>
        </p:nvSpPr>
        <p:spPr bwMode="auto">
          <a:xfrm>
            <a:off x="5430838" y="1541463"/>
            <a:ext cx="3511550" cy="184150"/>
          </a:xfrm>
          <a:prstGeom prst="rect">
            <a:avLst/>
          </a:prstGeom>
          <a:noFill/>
          <a:ln w="9525">
            <a:noFill/>
            <a:miter lim="800000"/>
            <a:headEnd/>
            <a:tailEnd/>
          </a:ln>
        </p:spPr>
        <p:txBody>
          <a:bodyPr>
            <a:spAutoFit/>
          </a:bodyPr>
          <a:lstStyle/>
          <a:p>
            <a:pPr algn="ctr"/>
            <a:r>
              <a:rPr lang="en-US" sz="600">
                <a:cs typeface="Arial" pitchFamily="34" charset="0"/>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Slide Number Placeholder 5"/>
          <p:cNvSpPr>
            <a:spLocks noGrp="1"/>
          </p:cNvSpPr>
          <p:nvPr>
            <p:ph type="sldNum" sz="quarter" idx="11"/>
          </p:nvPr>
        </p:nvSpPr>
        <p:spPr>
          <a:noFill/>
        </p:spPr>
        <p:txBody>
          <a:bodyPr/>
          <a:lstStyle/>
          <a:p>
            <a:r>
              <a:rPr lang="en-US" smtClean="0">
                <a:latin typeface="Arial" pitchFamily="34" charset="0"/>
              </a:rPr>
              <a:t>16-</a:t>
            </a:r>
            <a:fld id="{48E71DEA-084E-4060-845E-AB889B6797AD}" type="slidenum">
              <a:rPr lang="en-US" smtClean="0">
                <a:latin typeface="Arial" pitchFamily="34" charset="0"/>
              </a:rPr>
              <a:pPr/>
              <a:t>96</a:t>
            </a:fld>
            <a:endParaRPr lang="en-US" smtClean="0">
              <a:latin typeface="Arial" pitchFamily="34" charset="0"/>
            </a:endParaRPr>
          </a:p>
        </p:txBody>
      </p:sp>
      <p:sp>
        <p:nvSpPr>
          <p:cNvPr id="104451" name="Rectangle 2"/>
          <p:cNvSpPr>
            <a:spLocks noGrp="1" noChangeArrowheads="1"/>
          </p:cNvSpPr>
          <p:nvPr>
            <p:ph type="title"/>
          </p:nvPr>
        </p:nvSpPr>
        <p:spPr>
          <a:xfrm>
            <a:off x="0" y="0"/>
            <a:ext cx="9144000" cy="1143000"/>
          </a:xfrm>
        </p:spPr>
        <p:txBody>
          <a:bodyPr/>
          <a:lstStyle/>
          <a:p>
            <a:pPr eaLnBrk="1" hangingPunct="1"/>
            <a:r>
              <a:rPr lang="en-US" smtClean="0"/>
              <a:t>Schematic Layers of the Retina</a:t>
            </a:r>
          </a:p>
        </p:txBody>
      </p:sp>
      <p:sp>
        <p:nvSpPr>
          <p:cNvPr id="104452" name="Rectangle 10"/>
          <p:cNvSpPr>
            <a:spLocks noGrp="1" noChangeArrowheads="1"/>
          </p:cNvSpPr>
          <p:nvPr>
            <p:ph type="body" sz="half" idx="2"/>
          </p:nvPr>
        </p:nvSpPr>
        <p:spPr>
          <a:xfrm>
            <a:off x="4017963" y="1225550"/>
            <a:ext cx="4668837" cy="5410200"/>
          </a:xfrm>
        </p:spPr>
        <p:txBody>
          <a:bodyPr/>
          <a:lstStyle/>
          <a:p>
            <a:pPr eaLnBrk="1" hangingPunct="1"/>
            <a:r>
              <a:rPr lang="en-US" sz="2400" b="0" smtClean="0"/>
              <a:t>130 million rods and 6.5 million cones in retina</a:t>
            </a:r>
          </a:p>
          <a:p>
            <a:pPr eaLnBrk="1" hangingPunct="1"/>
            <a:endParaRPr lang="en-US" sz="1000" b="0" smtClean="0"/>
          </a:p>
          <a:p>
            <a:pPr eaLnBrk="1" hangingPunct="1"/>
            <a:r>
              <a:rPr lang="en-US" sz="2400" b="0" smtClean="0"/>
              <a:t>only 1.2 million nerve fibers in optic nerve</a:t>
            </a:r>
          </a:p>
          <a:p>
            <a:pPr eaLnBrk="1" hangingPunct="1"/>
            <a:endParaRPr lang="en-US" sz="1000" b="0" smtClean="0"/>
          </a:p>
          <a:p>
            <a:pPr eaLnBrk="1" hangingPunct="1"/>
            <a:r>
              <a:rPr lang="en-US" sz="2400" smtClean="0"/>
              <a:t>neuronal convergence </a:t>
            </a:r>
            <a:r>
              <a:rPr lang="en-US" sz="2400" b="0" smtClean="0"/>
              <a:t>and information processing in retina before signals reach brain</a:t>
            </a:r>
          </a:p>
          <a:p>
            <a:pPr lvl="1" eaLnBrk="1" hangingPunct="1"/>
            <a:r>
              <a:rPr lang="en-US" sz="2000" b="0" smtClean="0"/>
              <a:t>multiple rod or cone cells synapse on one bipolar cell</a:t>
            </a:r>
          </a:p>
          <a:p>
            <a:pPr lvl="1" eaLnBrk="1" hangingPunct="1"/>
            <a:endParaRPr lang="en-US" sz="800" b="0" smtClean="0"/>
          </a:p>
          <a:p>
            <a:pPr lvl="1" eaLnBrk="1" hangingPunct="1"/>
            <a:r>
              <a:rPr lang="en-US" sz="2000" b="0" smtClean="0"/>
              <a:t>multiple bipolar cells synapse on one ganglion cell</a:t>
            </a:r>
          </a:p>
        </p:txBody>
      </p:sp>
      <p:sp>
        <p:nvSpPr>
          <p:cNvPr id="104453" name="Text Box 7"/>
          <p:cNvSpPr txBox="1">
            <a:spLocks noChangeArrowheads="1"/>
          </p:cNvSpPr>
          <p:nvPr/>
        </p:nvSpPr>
        <p:spPr bwMode="auto">
          <a:xfrm>
            <a:off x="474663" y="6351588"/>
            <a:ext cx="2206625" cy="427037"/>
          </a:xfrm>
          <a:prstGeom prst="rect">
            <a:avLst/>
          </a:prstGeom>
          <a:noFill/>
          <a:ln w="9525" algn="ctr">
            <a:noFill/>
            <a:miter lim="800000"/>
            <a:headEnd/>
            <a:tailEnd/>
          </a:ln>
        </p:spPr>
        <p:txBody>
          <a:bodyPr>
            <a:spAutoFit/>
          </a:bodyPr>
          <a:lstStyle/>
          <a:p>
            <a:pPr>
              <a:spcBef>
                <a:spcPct val="50000"/>
              </a:spcBef>
            </a:pPr>
            <a:r>
              <a:rPr lang="en-US" sz="2200"/>
              <a:t>Figure 16.34b</a:t>
            </a:r>
          </a:p>
        </p:txBody>
      </p:sp>
      <p:pic>
        <p:nvPicPr>
          <p:cNvPr id="104454" name="Picture 3" descr="sal25693_16_34b"/>
          <p:cNvPicPr>
            <a:picLocks noChangeAspect="1" noChangeArrowheads="1"/>
          </p:cNvPicPr>
          <p:nvPr/>
        </p:nvPicPr>
        <p:blipFill>
          <a:blip r:embed="rId2" cstate="print"/>
          <a:srcRect/>
          <a:stretch>
            <a:fillRect/>
          </a:stretch>
        </p:blipFill>
        <p:spPr bwMode="auto">
          <a:xfrm>
            <a:off x="388938" y="1227138"/>
            <a:ext cx="3022600" cy="4789487"/>
          </a:xfrm>
          <a:prstGeom prst="rect">
            <a:avLst/>
          </a:prstGeom>
          <a:noFill/>
          <a:ln w="9525">
            <a:noFill/>
            <a:miter lim="800000"/>
            <a:headEnd/>
            <a:tailEnd/>
          </a:ln>
        </p:spPr>
      </p:pic>
      <p:sp>
        <p:nvSpPr>
          <p:cNvPr id="104455" name="Rectangle 5"/>
          <p:cNvSpPr>
            <a:spLocks noChangeArrowheads="1"/>
          </p:cNvSpPr>
          <p:nvPr/>
        </p:nvSpPr>
        <p:spPr bwMode="auto">
          <a:xfrm>
            <a:off x="398463" y="6013450"/>
            <a:ext cx="114300" cy="106363"/>
          </a:xfrm>
          <a:prstGeom prst="rect">
            <a:avLst/>
          </a:prstGeom>
          <a:noFill/>
          <a:ln w="9525">
            <a:noFill/>
            <a:miter lim="800000"/>
            <a:headEnd/>
            <a:tailEnd/>
          </a:ln>
        </p:spPr>
        <p:txBody>
          <a:bodyPr wrap="none" lIns="0" tIns="0" rIns="0" bIns="0">
            <a:spAutoFit/>
          </a:bodyPr>
          <a:lstStyle/>
          <a:p>
            <a:r>
              <a:rPr lang="en-US" sz="700" b="1">
                <a:solidFill>
                  <a:srgbClr val="000000"/>
                </a:solidFill>
              </a:rPr>
              <a:t>(b)</a:t>
            </a:r>
            <a:endParaRPr lang="en-US" sz="700" b="1"/>
          </a:p>
        </p:txBody>
      </p:sp>
      <p:sp>
        <p:nvSpPr>
          <p:cNvPr id="104456" name="Rectangle 6"/>
          <p:cNvSpPr>
            <a:spLocks noChangeArrowheads="1"/>
          </p:cNvSpPr>
          <p:nvPr/>
        </p:nvSpPr>
        <p:spPr bwMode="auto">
          <a:xfrm>
            <a:off x="2730500" y="2052638"/>
            <a:ext cx="171450" cy="106362"/>
          </a:xfrm>
          <a:prstGeom prst="rect">
            <a:avLst/>
          </a:prstGeom>
          <a:noFill/>
          <a:ln w="9525">
            <a:noFill/>
            <a:miter lim="800000"/>
            <a:headEnd/>
            <a:tailEnd/>
          </a:ln>
        </p:spPr>
        <p:txBody>
          <a:bodyPr wrap="none" lIns="0" tIns="0" rIns="0" bIns="0">
            <a:spAutoFit/>
          </a:bodyPr>
          <a:lstStyle/>
          <a:p>
            <a:r>
              <a:rPr lang="en-US" sz="700" b="1">
                <a:solidFill>
                  <a:srgbClr val="000000"/>
                </a:solidFill>
              </a:rPr>
              <a:t>Rod</a:t>
            </a:r>
            <a:endParaRPr lang="en-US" sz="700" b="1"/>
          </a:p>
        </p:txBody>
      </p:sp>
      <p:sp>
        <p:nvSpPr>
          <p:cNvPr id="104457" name="Rectangle 7"/>
          <p:cNvSpPr>
            <a:spLocks noChangeArrowheads="1"/>
          </p:cNvSpPr>
          <p:nvPr/>
        </p:nvSpPr>
        <p:spPr bwMode="auto">
          <a:xfrm>
            <a:off x="2730500" y="2201863"/>
            <a:ext cx="220663" cy="106362"/>
          </a:xfrm>
          <a:prstGeom prst="rect">
            <a:avLst/>
          </a:prstGeom>
          <a:noFill/>
          <a:ln w="9525">
            <a:noFill/>
            <a:miter lim="800000"/>
            <a:headEnd/>
            <a:tailEnd/>
          </a:ln>
        </p:spPr>
        <p:txBody>
          <a:bodyPr wrap="none" lIns="0" tIns="0" rIns="0" bIns="0">
            <a:spAutoFit/>
          </a:bodyPr>
          <a:lstStyle/>
          <a:p>
            <a:r>
              <a:rPr lang="en-US" sz="700" b="1">
                <a:solidFill>
                  <a:srgbClr val="000000"/>
                </a:solidFill>
              </a:rPr>
              <a:t>Cone</a:t>
            </a:r>
            <a:endParaRPr lang="en-US" sz="700" b="1"/>
          </a:p>
        </p:txBody>
      </p:sp>
      <p:sp>
        <p:nvSpPr>
          <p:cNvPr id="104458" name="Rectangle 8"/>
          <p:cNvSpPr>
            <a:spLocks noChangeArrowheads="1"/>
          </p:cNvSpPr>
          <p:nvPr/>
        </p:nvSpPr>
        <p:spPr bwMode="auto">
          <a:xfrm>
            <a:off x="2647950" y="1941513"/>
            <a:ext cx="685800" cy="106362"/>
          </a:xfrm>
          <a:prstGeom prst="rect">
            <a:avLst/>
          </a:prstGeom>
          <a:noFill/>
          <a:ln w="9525">
            <a:noFill/>
            <a:miter lim="800000"/>
            <a:headEnd/>
            <a:tailEnd/>
          </a:ln>
        </p:spPr>
        <p:txBody>
          <a:bodyPr wrap="none" lIns="0" tIns="0" rIns="0" bIns="0">
            <a:spAutoFit/>
          </a:bodyPr>
          <a:lstStyle/>
          <a:p>
            <a:r>
              <a:rPr lang="en-US" sz="700" b="1">
                <a:solidFill>
                  <a:srgbClr val="000000"/>
                </a:solidFill>
              </a:rPr>
              <a:t>Photoreceptors:</a:t>
            </a:r>
            <a:endParaRPr lang="en-US" sz="700" b="1"/>
          </a:p>
        </p:txBody>
      </p:sp>
      <p:sp>
        <p:nvSpPr>
          <p:cNvPr id="104459" name="Rectangle 9"/>
          <p:cNvSpPr>
            <a:spLocks noChangeArrowheads="1"/>
          </p:cNvSpPr>
          <p:nvPr/>
        </p:nvSpPr>
        <p:spPr bwMode="auto">
          <a:xfrm>
            <a:off x="2719388" y="3443288"/>
            <a:ext cx="609600" cy="106362"/>
          </a:xfrm>
          <a:prstGeom prst="rect">
            <a:avLst/>
          </a:prstGeom>
          <a:noFill/>
          <a:ln w="9525">
            <a:noFill/>
            <a:miter lim="800000"/>
            <a:headEnd/>
            <a:tailEnd/>
          </a:ln>
        </p:spPr>
        <p:txBody>
          <a:bodyPr wrap="none" lIns="0" tIns="0" rIns="0" bIns="0">
            <a:spAutoFit/>
          </a:bodyPr>
          <a:lstStyle/>
          <a:p>
            <a:r>
              <a:rPr lang="en-US" sz="700" b="1">
                <a:solidFill>
                  <a:srgbClr val="000000"/>
                </a:solidFill>
              </a:rPr>
              <a:t>Horizontal cell</a:t>
            </a:r>
            <a:endParaRPr lang="en-US" sz="700" b="1"/>
          </a:p>
        </p:txBody>
      </p:sp>
      <p:sp>
        <p:nvSpPr>
          <p:cNvPr id="104460" name="Rectangle 10"/>
          <p:cNvSpPr>
            <a:spLocks noChangeArrowheads="1"/>
          </p:cNvSpPr>
          <p:nvPr/>
        </p:nvSpPr>
        <p:spPr bwMode="auto">
          <a:xfrm>
            <a:off x="2719388" y="3752850"/>
            <a:ext cx="481012" cy="106363"/>
          </a:xfrm>
          <a:prstGeom prst="rect">
            <a:avLst/>
          </a:prstGeom>
          <a:noFill/>
          <a:ln w="9525">
            <a:noFill/>
            <a:miter lim="800000"/>
            <a:headEnd/>
            <a:tailEnd/>
          </a:ln>
        </p:spPr>
        <p:txBody>
          <a:bodyPr wrap="none" lIns="0" tIns="0" rIns="0" bIns="0">
            <a:spAutoFit/>
          </a:bodyPr>
          <a:lstStyle/>
          <a:p>
            <a:r>
              <a:rPr lang="en-US" sz="700" b="1">
                <a:solidFill>
                  <a:srgbClr val="000000"/>
                </a:solidFill>
              </a:rPr>
              <a:t>Bipolar cell</a:t>
            </a:r>
            <a:endParaRPr lang="en-US" sz="700" b="1"/>
          </a:p>
        </p:txBody>
      </p:sp>
      <p:sp>
        <p:nvSpPr>
          <p:cNvPr id="104461" name="Rectangle 11"/>
          <p:cNvSpPr>
            <a:spLocks noChangeArrowheads="1"/>
          </p:cNvSpPr>
          <p:nvPr/>
        </p:nvSpPr>
        <p:spPr bwMode="auto">
          <a:xfrm>
            <a:off x="2719388" y="3973513"/>
            <a:ext cx="579437" cy="106362"/>
          </a:xfrm>
          <a:prstGeom prst="rect">
            <a:avLst/>
          </a:prstGeom>
          <a:noFill/>
          <a:ln w="9525">
            <a:noFill/>
            <a:miter lim="800000"/>
            <a:headEnd/>
            <a:tailEnd/>
          </a:ln>
        </p:spPr>
        <p:txBody>
          <a:bodyPr wrap="none" lIns="0" tIns="0" rIns="0" bIns="0">
            <a:spAutoFit/>
          </a:bodyPr>
          <a:lstStyle/>
          <a:p>
            <a:r>
              <a:rPr lang="en-US" sz="700" b="1">
                <a:solidFill>
                  <a:srgbClr val="000000"/>
                </a:solidFill>
              </a:rPr>
              <a:t>Amacrine cell</a:t>
            </a:r>
            <a:endParaRPr lang="en-US" sz="700" b="1"/>
          </a:p>
        </p:txBody>
      </p:sp>
      <p:sp>
        <p:nvSpPr>
          <p:cNvPr id="104462" name="Rectangle 12"/>
          <p:cNvSpPr>
            <a:spLocks noChangeArrowheads="1"/>
          </p:cNvSpPr>
          <p:nvPr/>
        </p:nvSpPr>
        <p:spPr bwMode="auto">
          <a:xfrm>
            <a:off x="2719388" y="4351338"/>
            <a:ext cx="560387" cy="106362"/>
          </a:xfrm>
          <a:prstGeom prst="rect">
            <a:avLst/>
          </a:prstGeom>
          <a:noFill/>
          <a:ln w="9525">
            <a:noFill/>
            <a:miter lim="800000"/>
            <a:headEnd/>
            <a:tailEnd/>
          </a:ln>
        </p:spPr>
        <p:txBody>
          <a:bodyPr wrap="none" lIns="0" tIns="0" rIns="0" bIns="0">
            <a:spAutoFit/>
          </a:bodyPr>
          <a:lstStyle/>
          <a:p>
            <a:r>
              <a:rPr lang="en-US" sz="700" b="1">
                <a:solidFill>
                  <a:srgbClr val="000000"/>
                </a:solidFill>
              </a:rPr>
              <a:t>Ganglion cell</a:t>
            </a:r>
            <a:endParaRPr lang="en-US" sz="700" b="1"/>
          </a:p>
        </p:txBody>
      </p:sp>
      <p:sp>
        <p:nvSpPr>
          <p:cNvPr id="104463" name="Rectangle 13"/>
          <p:cNvSpPr>
            <a:spLocks noChangeArrowheads="1"/>
          </p:cNvSpPr>
          <p:nvPr/>
        </p:nvSpPr>
        <p:spPr bwMode="auto">
          <a:xfrm>
            <a:off x="2719388" y="5054600"/>
            <a:ext cx="514350" cy="106363"/>
          </a:xfrm>
          <a:prstGeom prst="rect">
            <a:avLst/>
          </a:prstGeom>
          <a:noFill/>
          <a:ln w="9525">
            <a:noFill/>
            <a:miter lim="800000"/>
            <a:headEnd/>
            <a:tailEnd/>
          </a:ln>
        </p:spPr>
        <p:txBody>
          <a:bodyPr wrap="none" lIns="0" tIns="0" rIns="0" bIns="0">
            <a:spAutoFit/>
          </a:bodyPr>
          <a:lstStyle/>
          <a:p>
            <a:r>
              <a:rPr lang="en-US" sz="700" b="1">
                <a:solidFill>
                  <a:srgbClr val="000000"/>
                </a:solidFill>
              </a:rPr>
              <a:t>Nerve fibers</a:t>
            </a:r>
            <a:endParaRPr lang="en-US" sz="700" b="1"/>
          </a:p>
        </p:txBody>
      </p:sp>
      <p:sp>
        <p:nvSpPr>
          <p:cNvPr id="104464" name="Rectangle 14"/>
          <p:cNvSpPr>
            <a:spLocks noChangeArrowheads="1"/>
          </p:cNvSpPr>
          <p:nvPr/>
        </p:nvSpPr>
        <p:spPr bwMode="auto">
          <a:xfrm>
            <a:off x="1069975" y="5541963"/>
            <a:ext cx="709613" cy="107950"/>
          </a:xfrm>
          <a:prstGeom prst="rect">
            <a:avLst/>
          </a:prstGeom>
          <a:noFill/>
          <a:ln w="9525">
            <a:noFill/>
            <a:miter lim="800000"/>
            <a:headEnd/>
            <a:tailEnd/>
          </a:ln>
        </p:spPr>
        <p:txBody>
          <a:bodyPr wrap="none" lIns="0" tIns="0" rIns="0" bIns="0">
            <a:spAutoFit/>
          </a:bodyPr>
          <a:lstStyle/>
          <a:p>
            <a:r>
              <a:rPr lang="en-US" sz="700" b="1">
                <a:solidFill>
                  <a:srgbClr val="000000"/>
                </a:solidFill>
              </a:rPr>
              <a:t>Direction of light</a:t>
            </a:r>
            <a:endParaRPr lang="en-US" sz="700" b="1"/>
          </a:p>
        </p:txBody>
      </p:sp>
      <p:sp>
        <p:nvSpPr>
          <p:cNvPr id="104465" name="Rectangle 15"/>
          <p:cNvSpPr>
            <a:spLocks noChangeArrowheads="1"/>
          </p:cNvSpPr>
          <p:nvPr/>
        </p:nvSpPr>
        <p:spPr bwMode="auto">
          <a:xfrm>
            <a:off x="1249363" y="1246188"/>
            <a:ext cx="493712" cy="106362"/>
          </a:xfrm>
          <a:prstGeom prst="rect">
            <a:avLst/>
          </a:prstGeom>
          <a:noFill/>
          <a:ln w="9525">
            <a:noFill/>
            <a:miter lim="800000"/>
            <a:headEnd/>
            <a:tailEnd/>
          </a:ln>
        </p:spPr>
        <p:txBody>
          <a:bodyPr wrap="none" lIns="0" tIns="0" rIns="0" bIns="0">
            <a:spAutoFit/>
          </a:bodyPr>
          <a:lstStyle/>
          <a:p>
            <a:r>
              <a:rPr lang="en-US" sz="700" b="1">
                <a:solidFill>
                  <a:srgbClr val="000000"/>
                </a:solidFill>
              </a:rPr>
              <a:t>Back of eye</a:t>
            </a:r>
            <a:endParaRPr lang="en-US" sz="700" b="1"/>
          </a:p>
        </p:txBody>
      </p:sp>
      <p:sp>
        <p:nvSpPr>
          <p:cNvPr id="104466" name="Line 16"/>
          <p:cNvSpPr>
            <a:spLocks noChangeShapeType="1"/>
          </p:cNvSpPr>
          <p:nvPr/>
        </p:nvSpPr>
        <p:spPr bwMode="auto">
          <a:xfrm>
            <a:off x="2166938" y="1484313"/>
            <a:ext cx="525462" cy="1587"/>
          </a:xfrm>
          <a:prstGeom prst="line">
            <a:avLst/>
          </a:prstGeom>
          <a:noFill/>
          <a:ln w="7938">
            <a:solidFill>
              <a:srgbClr val="000000"/>
            </a:solidFill>
            <a:round/>
            <a:headEnd/>
            <a:tailEnd/>
          </a:ln>
        </p:spPr>
        <p:txBody>
          <a:bodyPr/>
          <a:lstStyle/>
          <a:p>
            <a:endParaRPr lang="en-US"/>
          </a:p>
        </p:txBody>
      </p:sp>
      <p:sp>
        <p:nvSpPr>
          <p:cNvPr id="104467" name="Line 17"/>
          <p:cNvSpPr>
            <a:spLocks noChangeShapeType="1"/>
          </p:cNvSpPr>
          <p:nvPr/>
        </p:nvSpPr>
        <p:spPr bwMode="auto">
          <a:xfrm>
            <a:off x="1517650" y="2106613"/>
            <a:ext cx="1174750" cy="1587"/>
          </a:xfrm>
          <a:prstGeom prst="line">
            <a:avLst/>
          </a:prstGeom>
          <a:noFill/>
          <a:ln w="7938">
            <a:solidFill>
              <a:srgbClr val="000000"/>
            </a:solidFill>
            <a:round/>
            <a:headEnd/>
            <a:tailEnd/>
          </a:ln>
        </p:spPr>
        <p:txBody>
          <a:bodyPr/>
          <a:lstStyle/>
          <a:p>
            <a:endParaRPr lang="en-US"/>
          </a:p>
        </p:txBody>
      </p:sp>
      <p:sp>
        <p:nvSpPr>
          <p:cNvPr id="104468" name="Line 18"/>
          <p:cNvSpPr>
            <a:spLocks noChangeShapeType="1"/>
          </p:cNvSpPr>
          <p:nvPr/>
        </p:nvSpPr>
        <p:spPr bwMode="auto">
          <a:xfrm>
            <a:off x="2166938" y="2254250"/>
            <a:ext cx="525462" cy="1588"/>
          </a:xfrm>
          <a:prstGeom prst="line">
            <a:avLst/>
          </a:prstGeom>
          <a:noFill/>
          <a:ln w="7938">
            <a:solidFill>
              <a:srgbClr val="000000"/>
            </a:solidFill>
            <a:round/>
            <a:headEnd/>
            <a:tailEnd/>
          </a:ln>
        </p:spPr>
        <p:txBody>
          <a:bodyPr/>
          <a:lstStyle/>
          <a:p>
            <a:endParaRPr lang="en-US"/>
          </a:p>
        </p:txBody>
      </p:sp>
      <p:sp>
        <p:nvSpPr>
          <p:cNvPr id="104469" name="Line 19"/>
          <p:cNvSpPr>
            <a:spLocks noChangeShapeType="1"/>
          </p:cNvSpPr>
          <p:nvPr/>
        </p:nvSpPr>
        <p:spPr bwMode="auto">
          <a:xfrm>
            <a:off x="2270125" y="3074988"/>
            <a:ext cx="411163" cy="1587"/>
          </a:xfrm>
          <a:prstGeom prst="line">
            <a:avLst/>
          </a:prstGeom>
          <a:noFill/>
          <a:ln w="7938">
            <a:solidFill>
              <a:srgbClr val="000000"/>
            </a:solidFill>
            <a:round/>
            <a:headEnd/>
            <a:tailEnd/>
          </a:ln>
        </p:spPr>
        <p:txBody>
          <a:bodyPr/>
          <a:lstStyle/>
          <a:p>
            <a:endParaRPr lang="en-US"/>
          </a:p>
        </p:txBody>
      </p:sp>
      <p:sp>
        <p:nvSpPr>
          <p:cNvPr id="104470" name="Line 20"/>
          <p:cNvSpPr>
            <a:spLocks noChangeShapeType="1"/>
          </p:cNvSpPr>
          <p:nvPr/>
        </p:nvSpPr>
        <p:spPr bwMode="auto">
          <a:xfrm>
            <a:off x="2246313" y="4025900"/>
            <a:ext cx="449262" cy="1588"/>
          </a:xfrm>
          <a:prstGeom prst="line">
            <a:avLst/>
          </a:prstGeom>
          <a:noFill/>
          <a:ln w="7938">
            <a:solidFill>
              <a:srgbClr val="000000"/>
            </a:solidFill>
            <a:round/>
            <a:headEnd/>
            <a:tailEnd/>
          </a:ln>
        </p:spPr>
        <p:txBody>
          <a:bodyPr/>
          <a:lstStyle/>
          <a:p>
            <a:endParaRPr lang="en-US"/>
          </a:p>
        </p:txBody>
      </p:sp>
      <p:sp>
        <p:nvSpPr>
          <p:cNvPr id="104471" name="Line 21"/>
          <p:cNvSpPr>
            <a:spLocks noChangeShapeType="1"/>
          </p:cNvSpPr>
          <p:nvPr/>
        </p:nvSpPr>
        <p:spPr bwMode="auto">
          <a:xfrm>
            <a:off x="2168525" y="3805238"/>
            <a:ext cx="527050" cy="1587"/>
          </a:xfrm>
          <a:prstGeom prst="line">
            <a:avLst/>
          </a:prstGeom>
          <a:noFill/>
          <a:ln w="7938">
            <a:solidFill>
              <a:srgbClr val="000000"/>
            </a:solidFill>
            <a:round/>
            <a:headEnd/>
            <a:tailEnd/>
          </a:ln>
        </p:spPr>
        <p:txBody>
          <a:bodyPr/>
          <a:lstStyle/>
          <a:p>
            <a:endParaRPr lang="en-US"/>
          </a:p>
        </p:txBody>
      </p:sp>
      <p:sp>
        <p:nvSpPr>
          <p:cNvPr id="104472" name="Freeform 22"/>
          <p:cNvSpPr>
            <a:spLocks/>
          </p:cNvSpPr>
          <p:nvPr/>
        </p:nvSpPr>
        <p:spPr bwMode="auto">
          <a:xfrm>
            <a:off x="2162175" y="4405313"/>
            <a:ext cx="533400" cy="201612"/>
          </a:xfrm>
          <a:custGeom>
            <a:avLst/>
            <a:gdLst>
              <a:gd name="T0" fmla="*/ 2147483647 w 424"/>
              <a:gd name="T1" fmla="*/ 0 h 160"/>
              <a:gd name="T2" fmla="*/ 2147483647 w 424"/>
              <a:gd name="T3" fmla="*/ 0 h 160"/>
              <a:gd name="T4" fmla="*/ 0 w 424"/>
              <a:gd name="T5" fmla="*/ 2147483647 h 160"/>
              <a:gd name="T6" fmla="*/ 0 60000 65536"/>
              <a:gd name="T7" fmla="*/ 0 60000 65536"/>
              <a:gd name="T8" fmla="*/ 0 60000 65536"/>
              <a:gd name="T9" fmla="*/ 0 w 424"/>
              <a:gd name="T10" fmla="*/ 0 h 160"/>
              <a:gd name="T11" fmla="*/ 424 w 424"/>
              <a:gd name="T12" fmla="*/ 160 h 160"/>
            </a:gdLst>
            <a:ahLst/>
            <a:cxnLst>
              <a:cxn ang="T6">
                <a:pos x="T0" y="T1"/>
              </a:cxn>
              <a:cxn ang="T7">
                <a:pos x="T2" y="T3"/>
              </a:cxn>
              <a:cxn ang="T8">
                <a:pos x="T4" y="T5"/>
              </a:cxn>
            </a:cxnLst>
            <a:rect l="T9" t="T10" r="T11" b="T12"/>
            <a:pathLst>
              <a:path w="424" h="160">
                <a:moveTo>
                  <a:pt x="424" y="0"/>
                </a:moveTo>
                <a:lnTo>
                  <a:pt x="371" y="0"/>
                </a:lnTo>
                <a:lnTo>
                  <a:pt x="0" y="160"/>
                </a:lnTo>
              </a:path>
            </a:pathLst>
          </a:custGeom>
          <a:noFill/>
          <a:ln w="7938">
            <a:solidFill>
              <a:srgbClr val="000000"/>
            </a:solidFill>
            <a:round/>
            <a:headEnd/>
            <a:tailEnd/>
          </a:ln>
        </p:spPr>
        <p:txBody>
          <a:bodyPr/>
          <a:lstStyle/>
          <a:p>
            <a:endParaRPr lang="en-US" sz="700">
              <a:latin typeface="Times New Roman" pitchFamily="18" charset="0"/>
            </a:endParaRPr>
          </a:p>
        </p:txBody>
      </p:sp>
      <p:sp>
        <p:nvSpPr>
          <p:cNvPr id="104473" name="Freeform 23"/>
          <p:cNvSpPr>
            <a:spLocks/>
          </p:cNvSpPr>
          <p:nvPr/>
        </p:nvSpPr>
        <p:spPr bwMode="auto">
          <a:xfrm>
            <a:off x="1738313" y="3268663"/>
            <a:ext cx="957262" cy="230187"/>
          </a:xfrm>
          <a:custGeom>
            <a:avLst/>
            <a:gdLst>
              <a:gd name="T0" fmla="*/ 2147483647 w 760"/>
              <a:gd name="T1" fmla="*/ 2147483647 h 182"/>
              <a:gd name="T2" fmla="*/ 2147483647 w 760"/>
              <a:gd name="T3" fmla="*/ 2147483647 h 182"/>
              <a:gd name="T4" fmla="*/ 0 w 760"/>
              <a:gd name="T5" fmla="*/ 0 h 182"/>
              <a:gd name="T6" fmla="*/ 0 60000 65536"/>
              <a:gd name="T7" fmla="*/ 0 60000 65536"/>
              <a:gd name="T8" fmla="*/ 0 60000 65536"/>
              <a:gd name="T9" fmla="*/ 0 w 760"/>
              <a:gd name="T10" fmla="*/ 0 h 182"/>
              <a:gd name="T11" fmla="*/ 760 w 760"/>
              <a:gd name="T12" fmla="*/ 182 h 182"/>
            </a:gdLst>
            <a:ahLst/>
            <a:cxnLst>
              <a:cxn ang="T6">
                <a:pos x="T0" y="T1"/>
              </a:cxn>
              <a:cxn ang="T7">
                <a:pos x="T2" y="T3"/>
              </a:cxn>
              <a:cxn ang="T8">
                <a:pos x="T4" y="T5"/>
              </a:cxn>
            </a:cxnLst>
            <a:rect l="T9" t="T10" r="T11" b="T12"/>
            <a:pathLst>
              <a:path w="760" h="182">
                <a:moveTo>
                  <a:pt x="760" y="182"/>
                </a:moveTo>
                <a:lnTo>
                  <a:pt x="718" y="182"/>
                </a:lnTo>
                <a:lnTo>
                  <a:pt x="0" y="0"/>
                </a:lnTo>
              </a:path>
            </a:pathLst>
          </a:custGeom>
          <a:noFill/>
          <a:ln w="7938">
            <a:solidFill>
              <a:srgbClr val="000000"/>
            </a:solidFill>
            <a:round/>
            <a:headEnd/>
            <a:tailEnd/>
          </a:ln>
        </p:spPr>
        <p:txBody>
          <a:bodyPr/>
          <a:lstStyle/>
          <a:p>
            <a:endParaRPr lang="en-US" sz="700">
              <a:latin typeface="Times New Roman" pitchFamily="18" charset="0"/>
            </a:endParaRPr>
          </a:p>
        </p:txBody>
      </p:sp>
      <p:sp>
        <p:nvSpPr>
          <p:cNvPr id="104474" name="Freeform 24"/>
          <p:cNvSpPr>
            <a:spLocks/>
          </p:cNvSpPr>
          <p:nvPr/>
        </p:nvSpPr>
        <p:spPr bwMode="auto">
          <a:xfrm>
            <a:off x="1624013" y="2673350"/>
            <a:ext cx="1054100" cy="404813"/>
          </a:xfrm>
          <a:custGeom>
            <a:avLst/>
            <a:gdLst>
              <a:gd name="T0" fmla="*/ 2147483647 w 838"/>
              <a:gd name="T1" fmla="*/ 0 h 322"/>
              <a:gd name="T2" fmla="*/ 2147483647 w 838"/>
              <a:gd name="T3" fmla="*/ 0 h 322"/>
              <a:gd name="T4" fmla="*/ 0 w 838"/>
              <a:gd name="T5" fmla="*/ 2147483647 h 322"/>
              <a:gd name="T6" fmla="*/ 0 60000 65536"/>
              <a:gd name="T7" fmla="*/ 0 60000 65536"/>
              <a:gd name="T8" fmla="*/ 0 60000 65536"/>
              <a:gd name="T9" fmla="*/ 0 w 838"/>
              <a:gd name="T10" fmla="*/ 0 h 322"/>
              <a:gd name="T11" fmla="*/ 838 w 838"/>
              <a:gd name="T12" fmla="*/ 322 h 322"/>
            </a:gdLst>
            <a:ahLst/>
            <a:cxnLst>
              <a:cxn ang="T6">
                <a:pos x="T0" y="T1"/>
              </a:cxn>
              <a:cxn ang="T7">
                <a:pos x="T2" y="T3"/>
              </a:cxn>
              <a:cxn ang="T8">
                <a:pos x="T4" y="T5"/>
              </a:cxn>
            </a:cxnLst>
            <a:rect l="T9" t="T10" r="T11" b="T12"/>
            <a:pathLst>
              <a:path w="838" h="322">
                <a:moveTo>
                  <a:pt x="838" y="0"/>
                </a:moveTo>
                <a:lnTo>
                  <a:pt x="764" y="0"/>
                </a:lnTo>
                <a:lnTo>
                  <a:pt x="0" y="322"/>
                </a:lnTo>
              </a:path>
            </a:pathLst>
          </a:custGeom>
          <a:noFill/>
          <a:ln w="7938">
            <a:solidFill>
              <a:srgbClr val="000000"/>
            </a:solidFill>
            <a:round/>
            <a:headEnd/>
            <a:tailEnd/>
          </a:ln>
        </p:spPr>
        <p:txBody>
          <a:bodyPr/>
          <a:lstStyle/>
          <a:p>
            <a:endParaRPr lang="en-US" sz="700">
              <a:latin typeface="Times New Roman" pitchFamily="18" charset="0"/>
            </a:endParaRPr>
          </a:p>
        </p:txBody>
      </p:sp>
      <p:sp>
        <p:nvSpPr>
          <p:cNvPr id="104475" name="Freeform 25"/>
          <p:cNvSpPr>
            <a:spLocks/>
          </p:cNvSpPr>
          <p:nvPr/>
        </p:nvSpPr>
        <p:spPr bwMode="auto">
          <a:xfrm>
            <a:off x="2435225" y="4935538"/>
            <a:ext cx="260350" cy="173037"/>
          </a:xfrm>
          <a:custGeom>
            <a:avLst/>
            <a:gdLst>
              <a:gd name="T0" fmla="*/ 2147483647 w 207"/>
              <a:gd name="T1" fmla="*/ 2147483647 h 138"/>
              <a:gd name="T2" fmla="*/ 2147483647 w 207"/>
              <a:gd name="T3" fmla="*/ 2147483647 h 138"/>
              <a:gd name="T4" fmla="*/ 0 w 207"/>
              <a:gd name="T5" fmla="*/ 0 h 138"/>
              <a:gd name="T6" fmla="*/ 0 60000 65536"/>
              <a:gd name="T7" fmla="*/ 0 60000 65536"/>
              <a:gd name="T8" fmla="*/ 0 60000 65536"/>
              <a:gd name="T9" fmla="*/ 0 w 207"/>
              <a:gd name="T10" fmla="*/ 0 h 138"/>
              <a:gd name="T11" fmla="*/ 207 w 207"/>
              <a:gd name="T12" fmla="*/ 138 h 138"/>
            </a:gdLst>
            <a:ahLst/>
            <a:cxnLst>
              <a:cxn ang="T6">
                <a:pos x="T0" y="T1"/>
              </a:cxn>
              <a:cxn ang="T7">
                <a:pos x="T2" y="T3"/>
              </a:cxn>
              <a:cxn ang="T8">
                <a:pos x="T4" y="T5"/>
              </a:cxn>
            </a:cxnLst>
            <a:rect l="T9" t="T10" r="T11" b="T12"/>
            <a:pathLst>
              <a:path w="207" h="138">
                <a:moveTo>
                  <a:pt x="207" y="138"/>
                </a:moveTo>
                <a:lnTo>
                  <a:pt x="154" y="138"/>
                </a:lnTo>
                <a:lnTo>
                  <a:pt x="0" y="0"/>
                </a:lnTo>
              </a:path>
            </a:pathLst>
          </a:custGeom>
          <a:noFill/>
          <a:ln w="7938">
            <a:solidFill>
              <a:srgbClr val="000000"/>
            </a:solidFill>
            <a:round/>
            <a:headEnd/>
            <a:tailEnd/>
          </a:ln>
        </p:spPr>
        <p:txBody>
          <a:bodyPr/>
          <a:lstStyle/>
          <a:p>
            <a:endParaRPr lang="en-US" sz="700">
              <a:latin typeface="Times New Roman" pitchFamily="18" charset="0"/>
            </a:endParaRPr>
          </a:p>
        </p:txBody>
      </p:sp>
      <p:sp>
        <p:nvSpPr>
          <p:cNvPr id="104476" name="Line 26"/>
          <p:cNvSpPr>
            <a:spLocks noChangeShapeType="1"/>
          </p:cNvSpPr>
          <p:nvPr/>
        </p:nvSpPr>
        <p:spPr bwMode="auto">
          <a:xfrm flipH="1" flipV="1">
            <a:off x="2479675" y="4884738"/>
            <a:ext cx="149225" cy="223837"/>
          </a:xfrm>
          <a:prstGeom prst="line">
            <a:avLst/>
          </a:prstGeom>
          <a:noFill/>
          <a:ln w="7938">
            <a:solidFill>
              <a:srgbClr val="000000"/>
            </a:solidFill>
            <a:round/>
            <a:headEnd/>
            <a:tailEnd/>
          </a:ln>
        </p:spPr>
        <p:txBody>
          <a:bodyPr/>
          <a:lstStyle/>
          <a:p>
            <a:endParaRPr lang="en-US"/>
          </a:p>
        </p:txBody>
      </p:sp>
      <p:sp>
        <p:nvSpPr>
          <p:cNvPr id="104477" name="Text Box 27"/>
          <p:cNvSpPr txBox="1">
            <a:spLocks noChangeArrowheads="1"/>
          </p:cNvSpPr>
          <p:nvPr/>
        </p:nvSpPr>
        <p:spPr bwMode="auto">
          <a:xfrm>
            <a:off x="2730500" y="1438275"/>
            <a:ext cx="538163" cy="212725"/>
          </a:xfrm>
          <a:prstGeom prst="rect">
            <a:avLst/>
          </a:prstGeom>
          <a:noFill/>
          <a:ln w="9525">
            <a:noFill/>
            <a:miter lim="800000"/>
            <a:headEnd/>
            <a:tailEnd/>
          </a:ln>
        </p:spPr>
        <p:txBody>
          <a:bodyPr wrap="none" lIns="0" tIns="0" bIns="0">
            <a:spAutoFit/>
          </a:bodyPr>
          <a:lstStyle/>
          <a:p>
            <a:r>
              <a:rPr lang="en-US" sz="700" b="1"/>
              <a:t>Pigment</a:t>
            </a:r>
          </a:p>
          <a:p>
            <a:r>
              <a:rPr lang="en-US" sz="700" b="1"/>
              <a:t>epithelium</a:t>
            </a:r>
          </a:p>
        </p:txBody>
      </p:sp>
      <p:sp>
        <p:nvSpPr>
          <p:cNvPr id="104478" name="Text Box 28"/>
          <p:cNvSpPr txBox="1">
            <a:spLocks noChangeArrowheads="1"/>
          </p:cNvSpPr>
          <p:nvPr/>
        </p:nvSpPr>
        <p:spPr bwMode="auto">
          <a:xfrm>
            <a:off x="2703513" y="2622550"/>
            <a:ext cx="676275" cy="212725"/>
          </a:xfrm>
          <a:prstGeom prst="rect">
            <a:avLst/>
          </a:prstGeom>
          <a:noFill/>
          <a:ln w="9525">
            <a:noFill/>
            <a:miter lim="800000"/>
            <a:headEnd/>
            <a:tailEnd/>
          </a:ln>
        </p:spPr>
        <p:txBody>
          <a:bodyPr wrap="none" lIns="0" tIns="0" bIns="0">
            <a:spAutoFit/>
          </a:bodyPr>
          <a:lstStyle/>
          <a:p>
            <a:r>
              <a:rPr lang="en-US" sz="700" b="1"/>
              <a:t>Transmission</a:t>
            </a:r>
          </a:p>
          <a:p>
            <a:r>
              <a:rPr lang="en-US" sz="700" b="1"/>
              <a:t>of rod signals</a:t>
            </a:r>
          </a:p>
        </p:txBody>
      </p:sp>
      <p:sp>
        <p:nvSpPr>
          <p:cNvPr id="104479" name="Text Box 29"/>
          <p:cNvSpPr txBox="1">
            <a:spLocks noChangeArrowheads="1"/>
          </p:cNvSpPr>
          <p:nvPr/>
        </p:nvSpPr>
        <p:spPr bwMode="auto">
          <a:xfrm>
            <a:off x="2678113" y="3027363"/>
            <a:ext cx="739775" cy="212725"/>
          </a:xfrm>
          <a:prstGeom prst="rect">
            <a:avLst/>
          </a:prstGeom>
          <a:noFill/>
          <a:ln w="9525">
            <a:noFill/>
            <a:miter lim="800000"/>
            <a:headEnd/>
            <a:tailEnd/>
          </a:ln>
        </p:spPr>
        <p:txBody>
          <a:bodyPr wrap="none" lIns="0" tIns="0" bIns="0">
            <a:spAutoFit/>
          </a:bodyPr>
          <a:lstStyle/>
          <a:p>
            <a:r>
              <a:rPr lang="en-US" sz="700" b="1"/>
              <a:t>Transmission</a:t>
            </a:r>
          </a:p>
          <a:p>
            <a:r>
              <a:rPr lang="en-US" sz="700" b="1"/>
              <a:t>of cone signals</a:t>
            </a:r>
          </a:p>
        </p:txBody>
      </p:sp>
      <p:sp>
        <p:nvSpPr>
          <p:cNvPr id="104480" name="Text Box 30"/>
          <p:cNvSpPr txBox="1">
            <a:spLocks noChangeArrowheads="1"/>
          </p:cNvSpPr>
          <p:nvPr/>
        </p:nvSpPr>
        <p:spPr bwMode="auto">
          <a:xfrm>
            <a:off x="2617788" y="4873625"/>
            <a:ext cx="700087" cy="106363"/>
          </a:xfrm>
          <a:prstGeom prst="rect">
            <a:avLst/>
          </a:prstGeom>
          <a:noFill/>
          <a:ln w="9525">
            <a:noFill/>
            <a:miter lim="800000"/>
            <a:headEnd/>
            <a:tailEnd/>
          </a:ln>
        </p:spPr>
        <p:txBody>
          <a:bodyPr wrap="none" lIns="0" tIns="0" bIns="0">
            <a:spAutoFit/>
          </a:bodyPr>
          <a:lstStyle/>
          <a:p>
            <a:r>
              <a:rPr lang="en-US" sz="700" b="1"/>
              <a:t>To optic nerve</a:t>
            </a:r>
          </a:p>
        </p:txBody>
      </p:sp>
      <p:sp>
        <p:nvSpPr>
          <p:cNvPr id="4" name="TextBox 24"/>
          <p:cNvSpPr txBox="1">
            <a:spLocks noChangeArrowheads="1"/>
          </p:cNvSpPr>
          <p:nvPr/>
        </p:nvSpPr>
        <p:spPr bwMode="auto">
          <a:xfrm>
            <a:off x="92075" y="950913"/>
            <a:ext cx="4479925" cy="200025"/>
          </a:xfrm>
          <a:prstGeom prst="rect">
            <a:avLst/>
          </a:prstGeom>
          <a:noFill/>
          <a:ln w="9525">
            <a:noFill/>
            <a:miter lim="800000"/>
            <a:headEnd/>
            <a:tailEnd/>
          </a:ln>
        </p:spPr>
        <p:txBody>
          <a:bodyPr>
            <a:spAutoFit/>
          </a:bodyPr>
          <a:lstStyle/>
          <a:p>
            <a:pPr algn="ctr">
              <a:defRPr/>
            </a:pPr>
            <a:r>
              <a:rPr lang="en-US" sz="700" dirty="0">
                <a:latin typeface="+mj-lt"/>
                <a:cs typeface="Arial" pitchFamily="34" charset="2"/>
              </a:rPr>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
        <p:cNvGrpSpPr/>
        <p:nvPr/>
      </p:nvGrpSpPr>
      <p:grpSpPr>
        <a:xfrm>
          <a:off x="0" y="0"/>
          <a:ext cx="0" cy="0"/>
          <a:chOff x="0" y="0"/>
          <a:chExt cx="0" cy="0"/>
        </a:xfrm>
      </p:grpSpPr>
      <p:sp>
        <p:nvSpPr>
          <p:cNvPr id="105474" name="Slide Number Placeholder 4"/>
          <p:cNvSpPr>
            <a:spLocks noGrp="1"/>
          </p:cNvSpPr>
          <p:nvPr>
            <p:ph type="sldNum" sz="quarter" idx="11"/>
          </p:nvPr>
        </p:nvSpPr>
        <p:spPr>
          <a:noFill/>
        </p:spPr>
        <p:txBody>
          <a:bodyPr/>
          <a:lstStyle/>
          <a:p>
            <a:r>
              <a:rPr lang="en-US" smtClean="0">
                <a:latin typeface="Arial" pitchFamily="34" charset="0"/>
              </a:rPr>
              <a:t>16-</a:t>
            </a:r>
            <a:fld id="{9195C725-6E7E-4E86-977A-2084DA922661}" type="slidenum">
              <a:rPr lang="en-US" smtClean="0">
                <a:latin typeface="Arial" pitchFamily="34" charset="0"/>
              </a:rPr>
              <a:pPr/>
              <a:t>97</a:t>
            </a:fld>
            <a:endParaRPr lang="en-US" smtClean="0">
              <a:latin typeface="Arial" pitchFamily="34" charset="0"/>
            </a:endParaRPr>
          </a:p>
        </p:txBody>
      </p:sp>
      <p:sp>
        <p:nvSpPr>
          <p:cNvPr id="105475" name="Rectangle 2"/>
          <p:cNvSpPr>
            <a:spLocks noGrp="1" noChangeArrowheads="1"/>
          </p:cNvSpPr>
          <p:nvPr>
            <p:ph type="title"/>
          </p:nvPr>
        </p:nvSpPr>
        <p:spPr/>
        <p:txBody>
          <a:bodyPr/>
          <a:lstStyle/>
          <a:p>
            <a:pPr eaLnBrk="1" hangingPunct="1"/>
            <a:r>
              <a:rPr lang="en-US" smtClean="0"/>
              <a:t>Nonreceptor Retinal Cells</a:t>
            </a:r>
          </a:p>
        </p:txBody>
      </p:sp>
      <p:sp>
        <p:nvSpPr>
          <p:cNvPr id="105476" name="Rectangle 3"/>
          <p:cNvSpPr>
            <a:spLocks noGrp="1" noChangeArrowheads="1"/>
          </p:cNvSpPr>
          <p:nvPr>
            <p:ph type="body" idx="1"/>
          </p:nvPr>
        </p:nvSpPr>
        <p:spPr>
          <a:xfrm>
            <a:off x="679450" y="1239838"/>
            <a:ext cx="8132763" cy="5334000"/>
          </a:xfrm>
        </p:spPr>
        <p:txBody>
          <a:bodyPr/>
          <a:lstStyle/>
          <a:p>
            <a:pPr eaLnBrk="1" hangingPunct="1"/>
            <a:r>
              <a:rPr lang="en-US" sz="2800" smtClean="0"/>
              <a:t>horizontal cells </a:t>
            </a:r>
            <a:r>
              <a:rPr lang="en-US" sz="2800" b="0" smtClean="0"/>
              <a:t>and </a:t>
            </a:r>
            <a:r>
              <a:rPr lang="en-US" sz="2800" smtClean="0"/>
              <a:t>amacrine cells</a:t>
            </a:r>
          </a:p>
          <a:p>
            <a:pPr eaLnBrk="1" hangingPunct="1"/>
            <a:endParaRPr lang="en-US" sz="1200" b="0" smtClean="0"/>
          </a:p>
          <a:p>
            <a:pPr eaLnBrk="1" hangingPunct="1"/>
            <a:r>
              <a:rPr lang="en-US" sz="2800" b="0" smtClean="0"/>
              <a:t>do not form layers within retina</a:t>
            </a:r>
          </a:p>
          <a:p>
            <a:pPr eaLnBrk="1" hangingPunct="1"/>
            <a:endParaRPr lang="en-US" sz="1200" b="0" smtClean="0"/>
          </a:p>
          <a:p>
            <a:pPr eaLnBrk="1" hangingPunct="1"/>
            <a:r>
              <a:rPr lang="en-US" sz="2800" b="0" smtClean="0"/>
              <a:t>horizontal and amacrine cells form horizontal </a:t>
            </a:r>
            <a:br>
              <a:rPr lang="en-US" sz="2800" b="0" smtClean="0"/>
            </a:br>
            <a:r>
              <a:rPr lang="en-US" sz="2800" b="0" smtClean="0"/>
              <a:t>connections between cone, rod and bipolar  cells</a:t>
            </a:r>
          </a:p>
          <a:p>
            <a:pPr lvl="1" eaLnBrk="1" hangingPunct="1"/>
            <a:r>
              <a:rPr lang="en-US" sz="2400" b="0" smtClean="0"/>
              <a:t>enhance perception of contrast, the edges of </a:t>
            </a:r>
            <a:br>
              <a:rPr lang="en-US" sz="2400" b="0" smtClean="0"/>
            </a:br>
            <a:r>
              <a:rPr lang="en-US" sz="2400" b="0" smtClean="0"/>
              <a:t>objects, moving objects, and changes in light intensity</a:t>
            </a:r>
          </a:p>
          <a:p>
            <a:pPr lvl="1" eaLnBrk="1" hangingPunct="1"/>
            <a:endParaRPr lang="en-US" sz="1200" b="0" smtClean="0"/>
          </a:p>
          <a:p>
            <a:pPr eaLnBrk="1" hangingPunct="1"/>
            <a:r>
              <a:rPr lang="en-US" sz="2800" b="0" smtClean="0"/>
              <a:t>much of the mass of the retina is </a:t>
            </a:r>
            <a:r>
              <a:rPr lang="en-US" sz="2800" smtClean="0"/>
              <a:t>astrocytes</a:t>
            </a:r>
            <a:r>
              <a:rPr lang="en-US" sz="2800" b="0" smtClean="0"/>
              <a:t> and other </a:t>
            </a:r>
            <a:r>
              <a:rPr lang="en-US" sz="2800" smtClean="0"/>
              <a:t>glial cells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Slide Number Placeholder 4"/>
          <p:cNvSpPr>
            <a:spLocks noGrp="1"/>
          </p:cNvSpPr>
          <p:nvPr>
            <p:ph type="sldNum" sz="quarter" idx="11"/>
          </p:nvPr>
        </p:nvSpPr>
        <p:spPr>
          <a:noFill/>
        </p:spPr>
        <p:txBody>
          <a:bodyPr/>
          <a:lstStyle/>
          <a:p>
            <a:r>
              <a:rPr lang="en-US" smtClean="0">
                <a:latin typeface="Arial" pitchFamily="34" charset="0"/>
              </a:rPr>
              <a:t>16-</a:t>
            </a:r>
            <a:fld id="{B8FBC1FD-E4C4-4689-A069-5C4FFF74D691}" type="slidenum">
              <a:rPr lang="en-US" smtClean="0">
                <a:latin typeface="Arial" pitchFamily="34" charset="0"/>
              </a:rPr>
              <a:pPr/>
              <a:t>98</a:t>
            </a:fld>
            <a:endParaRPr lang="en-US" smtClean="0">
              <a:latin typeface="Arial" pitchFamily="34" charset="0"/>
            </a:endParaRPr>
          </a:p>
        </p:txBody>
      </p:sp>
      <p:sp>
        <p:nvSpPr>
          <p:cNvPr id="106499" name="Rectangle 2"/>
          <p:cNvSpPr>
            <a:spLocks noGrp="1" noChangeArrowheads="1"/>
          </p:cNvSpPr>
          <p:nvPr>
            <p:ph type="title"/>
          </p:nvPr>
        </p:nvSpPr>
        <p:spPr>
          <a:xfrm>
            <a:off x="0" y="179388"/>
            <a:ext cx="9144000" cy="1081087"/>
          </a:xfrm>
        </p:spPr>
        <p:txBody>
          <a:bodyPr/>
          <a:lstStyle/>
          <a:p>
            <a:pPr eaLnBrk="1" hangingPunct="1"/>
            <a:r>
              <a:rPr lang="en-US" smtClean="0"/>
              <a:t>Visual Pigments</a:t>
            </a:r>
          </a:p>
        </p:txBody>
      </p:sp>
      <p:sp>
        <p:nvSpPr>
          <p:cNvPr id="106500" name="Rectangle 3"/>
          <p:cNvSpPr>
            <a:spLocks noGrp="1" noChangeArrowheads="1"/>
          </p:cNvSpPr>
          <p:nvPr>
            <p:ph type="body" idx="1"/>
          </p:nvPr>
        </p:nvSpPr>
        <p:spPr>
          <a:xfrm>
            <a:off x="152400" y="1246188"/>
            <a:ext cx="8991600" cy="5611812"/>
          </a:xfrm>
        </p:spPr>
        <p:txBody>
          <a:bodyPr/>
          <a:lstStyle/>
          <a:p>
            <a:pPr eaLnBrk="1" hangingPunct="1">
              <a:lnSpc>
                <a:spcPct val="90000"/>
              </a:lnSpc>
            </a:pPr>
            <a:r>
              <a:rPr lang="en-US" sz="2800" smtClean="0"/>
              <a:t>rods</a:t>
            </a:r>
            <a:r>
              <a:rPr lang="en-US" sz="2800" b="0" smtClean="0"/>
              <a:t> contain visual pigment - </a:t>
            </a:r>
            <a:r>
              <a:rPr lang="en-US" sz="2800" smtClean="0"/>
              <a:t>rhodopsin </a:t>
            </a:r>
            <a:r>
              <a:rPr lang="en-US" sz="2800" b="0" smtClean="0"/>
              <a:t>(visual purple)</a:t>
            </a:r>
          </a:p>
          <a:p>
            <a:pPr lvl="1" eaLnBrk="1" hangingPunct="1">
              <a:lnSpc>
                <a:spcPct val="90000"/>
              </a:lnSpc>
            </a:pPr>
            <a:r>
              <a:rPr lang="en-US" sz="2400" b="0" smtClean="0"/>
              <a:t>two major parts of molecule</a:t>
            </a:r>
          </a:p>
          <a:p>
            <a:pPr lvl="2" eaLnBrk="1" hangingPunct="1">
              <a:lnSpc>
                <a:spcPct val="90000"/>
              </a:lnSpc>
            </a:pPr>
            <a:r>
              <a:rPr lang="en-US" sz="2000" smtClean="0"/>
              <a:t>opsin </a:t>
            </a:r>
            <a:r>
              <a:rPr lang="en-US" sz="2000" b="0" smtClean="0"/>
              <a:t>- protein portion embedded in disc membrane of rod’s outer segment</a:t>
            </a:r>
          </a:p>
          <a:p>
            <a:pPr lvl="2" eaLnBrk="1" hangingPunct="1">
              <a:lnSpc>
                <a:spcPct val="90000"/>
              </a:lnSpc>
            </a:pPr>
            <a:r>
              <a:rPr lang="en-US" sz="2000" smtClean="0"/>
              <a:t>retinal</a:t>
            </a:r>
            <a:r>
              <a:rPr lang="en-US" sz="2000" b="0" smtClean="0"/>
              <a:t> (retinene) - a vitamin A derivative</a:t>
            </a:r>
          </a:p>
          <a:p>
            <a:pPr lvl="1" eaLnBrk="1" hangingPunct="1">
              <a:lnSpc>
                <a:spcPct val="90000"/>
              </a:lnSpc>
            </a:pPr>
            <a:r>
              <a:rPr lang="en-US" sz="2400" b="0" smtClean="0"/>
              <a:t>has absorption peak at wavelength of 500 nm</a:t>
            </a:r>
          </a:p>
          <a:p>
            <a:pPr lvl="2" eaLnBrk="1" hangingPunct="1">
              <a:lnSpc>
                <a:spcPct val="90000"/>
              </a:lnSpc>
            </a:pPr>
            <a:r>
              <a:rPr lang="en-US" sz="2000" b="0" smtClean="0"/>
              <a:t>can not distinguish one color from another</a:t>
            </a:r>
          </a:p>
          <a:p>
            <a:pPr lvl="2" eaLnBrk="1" hangingPunct="1">
              <a:lnSpc>
                <a:spcPct val="90000"/>
              </a:lnSpc>
            </a:pPr>
            <a:endParaRPr lang="en-US" sz="800" b="0" smtClean="0"/>
          </a:p>
          <a:p>
            <a:pPr eaLnBrk="1" hangingPunct="1">
              <a:lnSpc>
                <a:spcPct val="90000"/>
              </a:lnSpc>
            </a:pPr>
            <a:r>
              <a:rPr lang="en-US" sz="2800" smtClean="0"/>
              <a:t>cones</a:t>
            </a:r>
            <a:r>
              <a:rPr lang="en-US" sz="2800" b="0" smtClean="0"/>
              <a:t> contain </a:t>
            </a:r>
            <a:r>
              <a:rPr lang="en-US" sz="2800" smtClean="0"/>
              <a:t>photopsin</a:t>
            </a:r>
            <a:r>
              <a:rPr lang="en-US" sz="2800" b="0" smtClean="0"/>
              <a:t> (iodopsin)</a:t>
            </a:r>
          </a:p>
          <a:p>
            <a:pPr lvl="1" eaLnBrk="1" hangingPunct="1">
              <a:lnSpc>
                <a:spcPct val="90000"/>
              </a:lnSpc>
            </a:pPr>
            <a:r>
              <a:rPr lang="en-US" sz="2400" smtClean="0"/>
              <a:t>retinal moiety </a:t>
            </a:r>
            <a:r>
              <a:rPr lang="en-US" sz="2400" b="0" smtClean="0"/>
              <a:t>same as in rods</a:t>
            </a:r>
          </a:p>
          <a:p>
            <a:pPr lvl="1" eaLnBrk="1" hangingPunct="1">
              <a:lnSpc>
                <a:spcPct val="90000"/>
              </a:lnSpc>
            </a:pPr>
            <a:r>
              <a:rPr lang="en-US" sz="2400" smtClean="0"/>
              <a:t>opsin moiety </a:t>
            </a:r>
            <a:r>
              <a:rPr lang="en-US" sz="2400" b="0" smtClean="0"/>
              <a:t>contain different amino acid sequences that determine wavelengths of light absorbed</a:t>
            </a:r>
          </a:p>
          <a:p>
            <a:pPr lvl="1" eaLnBrk="1" hangingPunct="1">
              <a:lnSpc>
                <a:spcPct val="90000"/>
              </a:lnSpc>
            </a:pPr>
            <a:r>
              <a:rPr lang="en-US" sz="2400" b="0" smtClean="0"/>
              <a:t>3 kinds of cones, identical in appearance, but absorb different wavelengths of light to produce color vision</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1"/>
          </p:nvPr>
        </p:nvSpPr>
        <p:spPr>
          <a:noFill/>
        </p:spPr>
        <p:txBody>
          <a:bodyPr/>
          <a:lstStyle/>
          <a:p>
            <a:r>
              <a:rPr lang="en-US" smtClean="0">
                <a:latin typeface="Arial" pitchFamily="34" charset="0"/>
              </a:rPr>
              <a:t>16-</a:t>
            </a:r>
            <a:fld id="{5A3427C1-93D3-405F-8924-AD77997757FE}" type="slidenum">
              <a:rPr lang="en-US" smtClean="0">
                <a:latin typeface="Arial" pitchFamily="34" charset="0"/>
              </a:rPr>
              <a:pPr/>
              <a:t>99</a:t>
            </a:fld>
            <a:endParaRPr lang="en-US" smtClean="0">
              <a:latin typeface="Arial" pitchFamily="34" charset="0"/>
            </a:endParaRPr>
          </a:p>
        </p:txBody>
      </p:sp>
      <p:sp>
        <p:nvSpPr>
          <p:cNvPr id="107523" name="Rectangle 2"/>
          <p:cNvSpPr>
            <a:spLocks noGrp="1" noChangeArrowheads="1"/>
          </p:cNvSpPr>
          <p:nvPr>
            <p:ph type="title"/>
          </p:nvPr>
        </p:nvSpPr>
        <p:spPr/>
        <p:txBody>
          <a:bodyPr/>
          <a:lstStyle/>
          <a:p>
            <a:pPr eaLnBrk="1" hangingPunct="1"/>
            <a:r>
              <a:rPr lang="en-US" smtClean="0"/>
              <a:t>Location of Visual Pigments</a:t>
            </a:r>
          </a:p>
        </p:txBody>
      </p:sp>
      <p:pic>
        <p:nvPicPr>
          <p:cNvPr id="107524" name="Picture 3" descr="sal25693_16_36"/>
          <p:cNvPicPr>
            <a:picLocks noChangeAspect="1" noChangeArrowheads="1"/>
          </p:cNvPicPr>
          <p:nvPr/>
        </p:nvPicPr>
        <p:blipFill>
          <a:blip r:embed="rId2" cstate="print"/>
          <a:srcRect/>
          <a:stretch>
            <a:fillRect/>
          </a:stretch>
        </p:blipFill>
        <p:spPr bwMode="auto">
          <a:xfrm>
            <a:off x="1052513" y="1430338"/>
            <a:ext cx="6961187" cy="4454525"/>
          </a:xfrm>
          <a:prstGeom prst="rect">
            <a:avLst/>
          </a:prstGeom>
          <a:noFill/>
          <a:ln w="9525">
            <a:noFill/>
            <a:miter lim="800000"/>
            <a:headEnd/>
            <a:tailEnd/>
          </a:ln>
        </p:spPr>
      </p:pic>
      <p:sp>
        <p:nvSpPr>
          <p:cNvPr id="107525" name="Rectangle 5"/>
          <p:cNvSpPr>
            <a:spLocks noChangeArrowheads="1"/>
          </p:cNvSpPr>
          <p:nvPr/>
        </p:nvSpPr>
        <p:spPr bwMode="auto">
          <a:xfrm>
            <a:off x="5637213" y="3387725"/>
            <a:ext cx="239712" cy="136525"/>
          </a:xfrm>
          <a:prstGeom prst="rect">
            <a:avLst/>
          </a:prstGeom>
          <a:noFill/>
          <a:ln w="9525">
            <a:noFill/>
            <a:miter lim="800000"/>
            <a:headEnd/>
            <a:tailEnd/>
          </a:ln>
        </p:spPr>
        <p:txBody>
          <a:bodyPr lIns="0" tIns="0" rIns="0" bIns="0">
            <a:spAutoFit/>
          </a:bodyPr>
          <a:lstStyle/>
          <a:p>
            <a:r>
              <a:rPr lang="en-US" sz="900" b="1">
                <a:solidFill>
                  <a:srgbClr val="000000"/>
                </a:solidFill>
              </a:rPr>
              <a:t>CH</a:t>
            </a:r>
            <a:r>
              <a:rPr lang="en-US" sz="900" b="1" baseline="-25000">
                <a:solidFill>
                  <a:srgbClr val="000000"/>
                </a:solidFill>
              </a:rPr>
              <a:t>3</a:t>
            </a:r>
            <a:endParaRPr lang="en-US" sz="900" b="1" baseline="-25000"/>
          </a:p>
        </p:txBody>
      </p:sp>
      <p:sp>
        <p:nvSpPr>
          <p:cNvPr id="107526" name="Rectangle 6"/>
          <p:cNvSpPr>
            <a:spLocks noChangeArrowheads="1"/>
          </p:cNvSpPr>
          <p:nvPr/>
        </p:nvSpPr>
        <p:spPr bwMode="auto">
          <a:xfrm>
            <a:off x="5270500" y="3754438"/>
            <a:ext cx="241300" cy="136525"/>
          </a:xfrm>
          <a:prstGeom prst="rect">
            <a:avLst/>
          </a:prstGeom>
          <a:noFill/>
          <a:ln w="9525">
            <a:noFill/>
            <a:miter lim="800000"/>
            <a:headEnd/>
            <a:tailEnd/>
          </a:ln>
        </p:spPr>
        <p:txBody>
          <a:bodyPr lIns="0" tIns="0" rIns="0" bIns="0">
            <a:spAutoFit/>
          </a:bodyPr>
          <a:lstStyle/>
          <a:p>
            <a:r>
              <a:rPr lang="en-US" sz="900" b="1">
                <a:solidFill>
                  <a:srgbClr val="000000"/>
                </a:solidFill>
              </a:rPr>
              <a:t>H</a:t>
            </a:r>
            <a:r>
              <a:rPr lang="en-US" sz="900" b="1" baseline="-25000">
                <a:solidFill>
                  <a:srgbClr val="000000"/>
                </a:solidFill>
              </a:rPr>
              <a:t>2</a:t>
            </a:r>
            <a:r>
              <a:rPr lang="en-US" sz="900" b="1">
                <a:solidFill>
                  <a:srgbClr val="000000"/>
                </a:solidFill>
              </a:rPr>
              <a:t>C</a:t>
            </a:r>
            <a:endParaRPr lang="en-US" sz="900" b="1"/>
          </a:p>
        </p:txBody>
      </p:sp>
      <p:sp>
        <p:nvSpPr>
          <p:cNvPr id="107527" name="Rectangle 7"/>
          <p:cNvSpPr>
            <a:spLocks noChangeArrowheads="1"/>
          </p:cNvSpPr>
          <p:nvPr/>
        </p:nvSpPr>
        <p:spPr bwMode="auto">
          <a:xfrm>
            <a:off x="6061075" y="3482975"/>
            <a:ext cx="82550" cy="273050"/>
          </a:xfrm>
          <a:prstGeom prst="rect">
            <a:avLst/>
          </a:prstGeom>
          <a:noFill/>
          <a:ln w="9525">
            <a:noFill/>
            <a:miter lim="800000"/>
            <a:headEnd/>
            <a:tailEnd/>
          </a:ln>
        </p:spPr>
        <p:txBody>
          <a:bodyPr wrap="none" lIns="0" tIns="0" rIns="0" bIns="0">
            <a:spAutoFit/>
          </a:bodyPr>
          <a:lstStyle/>
          <a:p>
            <a:r>
              <a:rPr lang="en-US" sz="900" b="1">
                <a:solidFill>
                  <a:srgbClr val="000000"/>
                </a:solidFill>
              </a:rPr>
              <a:t>H</a:t>
            </a:r>
          </a:p>
          <a:p>
            <a:r>
              <a:rPr lang="en-US" sz="900" b="1">
                <a:solidFill>
                  <a:srgbClr val="000000"/>
                </a:solidFill>
              </a:rPr>
              <a:t>C</a:t>
            </a:r>
            <a:endParaRPr lang="en-US" sz="900" b="1"/>
          </a:p>
        </p:txBody>
      </p:sp>
      <p:sp>
        <p:nvSpPr>
          <p:cNvPr id="107528" name="Rectangle 8"/>
          <p:cNvSpPr>
            <a:spLocks noChangeArrowheads="1"/>
          </p:cNvSpPr>
          <p:nvPr/>
        </p:nvSpPr>
        <p:spPr bwMode="auto">
          <a:xfrm>
            <a:off x="5634038" y="3625850"/>
            <a:ext cx="82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a:t>
            </a:r>
            <a:endParaRPr lang="en-US" sz="900" b="1"/>
          </a:p>
        </p:txBody>
      </p:sp>
      <p:sp>
        <p:nvSpPr>
          <p:cNvPr id="107529" name="Rectangle 9"/>
          <p:cNvSpPr>
            <a:spLocks noChangeArrowheads="1"/>
          </p:cNvSpPr>
          <p:nvPr/>
        </p:nvSpPr>
        <p:spPr bwMode="auto">
          <a:xfrm>
            <a:off x="5634038" y="4141788"/>
            <a:ext cx="144462" cy="273050"/>
          </a:xfrm>
          <a:prstGeom prst="rect">
            <a:avLst/>
          </a:prstGeom>
          <a:noFill/>
          <a:ln w="9525">
            <a:noFill/>
            <a:miter lim="800000"/>
            <a:headEnd/>
            <a:tailEnd/>
          </a:ln>
        </p:spPr>
        <p:txBody>
          <a:bodyPr lIns="0" tIns="0" rIns="0" bIns="0">
            <a:spAutoFit/>
          </a:bodyPr>
          <a:lstStyle/>
          <a:p>
            <a:r>
              <a:rPr lang="en-US" sz="900" b="1">
                <a:solidFill>
                  <a:srgbClr val="000000"/>
                </a:solidFill>
              </a:rPr>
              <a:t>C</a:t>
            </a:r>
          </a:p>
          <a:p>
            <a:r>
              <a:rPr lang="en-US" sz="900" b="1">
                <a:solidFill>
                  <a:srgbClr val="000000"/>
                </a:solidFill>
              </a:rPr>
              <a:t>H</a:t>
            </a:r>
            <a:r>
              <a:rPr lang="en-US" sz="900" b="1" baseline="-25000">
                <a:solidFill>
                  <a:srgbClr val="000000"/>
                </a:solidFill>
              </a:rPr>
              <a:t>2</a:t>
            </a:r>
            <a:endParaRPr lang="en-US" sz="900" b="1" baseline="-25000"/>
          </a:p>
        </p:txBody>
      </p:sp>
      <p:sp>
        <p:nvSpPr>
          <p:cNvPr id="107530" name="Rectangle 10"/>
          <p:cNvSpPr>
            <a:spLocks noChangeArrowheads="1"/>
          </p:cNvSpPr>
          <p:nvPr/>
        </p:nvSpPr>
        <p:spPr bwMode="auto">
          <a:xfrm>
            <a:off x="5845175" y="4003675"/>
            <a:ext cx="82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a:t>
            </a:r>
            <a:endParaRPr lang="en-US" sz="900" b="1"/>
          </a:p>
        </p:txBody>
      </p:sp>
      <p:sp>
        <p:nvSpPr>
          <p:cNvPr id="107531" name="Rectangle 11"/>
          <p:cNvSpPr>
            <a:spLocks noChangeArrowheads="1"/>
          </p:cNvSpPr>
          <p:nvPr/>
        </p:nvSpPr>
        <p:spPr bwMode="auto">
          <a:xfrm>
            <a:off x="5848350" y="3749675"/>
            <a:ext cx="82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a:t>
            </a:r>
            <a:endParaRPr lang="en-US" sz="900" b="1"/>
          </a:p>
        </p:txBody>
      </p:sp>
      <p:sp>
        <p:nvSpPr>
          <p:cNvPr id="107532" name="Rectangle 12"/>
          <p:cNvSpPr>
            <a:spLocks noChangeArrowheads="1"/>
          </p:cNvSpPr>
          <p:nvPr/>
        </p:nvSpPr>
        <p:spPr bwMode="auto">
          <a:xfrm>
            <a:off x="5837238" y="4262438"/>
            <a:ext cx="241300" cy="136525"/>
          </a:xfrm>
          <a:prstGeom prst="rect">
            <a:avLst/>
          </a:prstGeom>
          <a:noFill/>
          <a:ln w="9525">
            <a:noFill/>
            <a:miter lim="800000"/>
            <a:headEnd/>
            <a:tailEnd/>
          </a:ln>
        </p:spPr>
        <p:txBody>
          <a:bodyPr lIns="0" tIns="0" rIns="0" bIns="0">
            <a:spAutoFit/>
          </a:bodyPr>
          <a:lstStyle/>
          <a:p>
            <a:r>
              <a:rPr lang="en-US" sz="900" b="1">
                <a:solidFill>
                  <a:srgbClr val="000000"/>
                </a:solidFill>
              </a:rPr>
              <a:t>CH</a:t>
            </a:r>
            <a:r>
              <a:rPr lang="en-US" sz="900" b="1" baseline="-25000">
                <a:solidFill>
                  <a:srgbClr val="000000"/>
                </a:solidFill>
              </a:rPr>
              <a:t>3</a:t>
            </a:r>
            <a:endParaRPr lang="en-US" sz="900" b="1" baseline="-25000"/>
          </a:p>
        </p:txBody>
      </p:sp>
      <p:sp>
        <p:nvSpPr>
          <p:cNvPr id="107533" name="Rectangle 13"/>
          <p:cNvSpPr>
            <a:spLocks noChangeArrowheads="1"/>
          </p:cNvSpPr>
          <p:nvPr/>
        </p:nvSpPr>
        <p:spPr bwMode="auto">
          <a:xfrm>
            <a:off x="7142163" y="4017963"/>
            <a:ext cx="82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a:t>
            </a:r>
            <a:endParaRPr lang="en-US" sz="900" b="1"/>
          </a:p>
        </p:txBody>
      </p:sp>
      <p:sp>
        <p:nvSpPr>
          <p:cNvPr id="107534" name="Rectangle 14"/>
          <p:cNvSpPr>
            <a:spLocks noChangeArrowheads="1"/>
          </p:cNvSpPr>
          <p:nvPr/>
        </p:nvSpPr>
        <p:spPr bwMode="auto">
          <a:xfrm>
            <a:off x="6775450" y="4171950"/>
            <a:ext cx="241300" cy="136525"/>
          </a:xfrm>
          <a:prstGeom prst="rect">
            <a:avLst/>
          </a:prstGeom>
          <a:noFill/>
          <a:ln w="9525">
            <a:noFill/>
            <a:miter lim="800000"/>
            <a:headEnd/>
            <a:tailEnd/>
          </a:ln>
        </p:spPr>
        <p:txBody>
          <a:bodyPr lIns="0" tIns="0" rIns="0" bIns="0">
            <a:spAutoFit/>
          </a:bodyPr>
          <a:lstStyle/>
          <a:p>
            <a:r>
              <a:rPr lang="en-US" sz="900" b="1">
                <a:solidFill>
                  <a:srgbClr val="000000"/>
                </a:solidFill>
              </a:rPr>
              <a:t>H</a:t>
            </a:r>
            <a:r>
              <a:rPr lang="en-US" sz="900" b="1" baseline="-25000">
                <a:solidFill>
                  <a:srgbClr val="000000"/>
                </a:solidFill>
              </a:rPr>
              <a:t>3</a:t>
            </a:r>
            <a:r>
              <a:rPr lang="en-US" sz="900" b="1">
                <a:solidFill>
                  <a:srgbClr val="000000"/>
                </a:solidFill>
              </a:rPr>
              <a:t>C</a:t>
            </a:r>
            <a:endParaRPr lang="en-US" sz="900" b="1"/>
          </a:p>
        </p:txBody>
      </p:sp>
      <p:sp>
        <p:nvSpPr>
          <p:cNvPr id="107535" name="Rectangle 15"/>
          <p:cNvSpPr>
            <a:spLocks noChangeArrowheads="1"/>
          </p:cNvSpPr>
          <p:nvPr/>
        </p:nvSpPr>
        <p:spPr bwMode="auto">
          <a:xfrm>
            <a:off x="7359650" y="4133850"/>
            <a:ext cx="1651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CH</a:t>
            </a:r>
            <a:endParaRPr lang="en-US" sz="900" b="1"/>
          </a:p>
        </p:txBody>
      </p:sp>
      <p:sp>
        <p:nvSpPr>
          <p:cNvPr id="107536" name="Rectangle 16"/>
          <p:cNvSpPr>
            <a:spLocks noChangeArrowheads="1"/>
          </p:cNvSpPr>
          <p:nvPr/>
        </p:nvSpPr>
        <p:spPr bwMode="auto">
          <a:xfrm>
            <a:off x="7250113" y="4375150"/>
            <a:ext cx="1651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HC</a:t>
            </a:r>
            <a:endParaRPr lang="en-US" sz="900" b="1"/>
          </a:p>
        </p:txBody>
      </p:sp>
      <p:sp>
        <p:nvSpPr>
          <p:cNvPr id="107537" name="Rectangle 17"/>
          <p:cNvSpPr>
            <a:spLocks noChangeArrowheads="1"/>
          </p:cNvSpPr>
          <p:nvPr/>
        </p:nvSpPr>
        <p:spPr bwMode="auto">
          <a:xfrm>
            <a:off x="6284913" y="3762375"/>
            <a:ext cx="82550" cy="273050"/>
          </a:xfrm>
          <a:prstGeom prst="rect">
            <a:avLst/>
          </a:prstGeom>
          <a:noFill/>
          <a:ln w="9525">
            <a:noFill/>
            <a:miter lim="800000"/>
            <a:headEnd/>
            <a:tailEnd/>
          </a:ln>
        </p:spPr>
        <p:txBody>
          <a:bodyPr wrap="none" lIns="0" tIns="0" rIns="0" bIns="0">
            <a:spAutoFit/>
          </a:bodyPr>
          <a:lstStyle/>
          <a:p>
            <a:r>
              <a:rPr lang="en-US" sz="900" b="1">
                <a:solidFill>
                  <a:srgbClr val="000000"/>
                </a:solidFill>
              </a:rPr>
              <a:t>C</a:t>
            </a:r>
          </a:p>
          <a:p>
            <a:r>
              <a:rPr lang="en-US" sz="900" b="1">
                <a:solidFill>
                  <a:srgbClr val="000000"/>
                </a:solidFill>
              </a:rPr>
              <a:t>H</a:t>
            </a:r>
            <a:endParaRPr lang="en-US" sz="900" b="1"/>
          </a:p>
        </p:txBody>
      </p:sp>
      <p:sp>
        <p:nvSpPr>
          <p:cNvPr id="107538" name="Rectangle 18"/>
          <p:cNvSpPr>
            <a:spLocks noChangeArrowheads="1"/>
          </p:cNvSpPr>
          <p:nvPr/>
        </p:nvSpPr>
        <p:spPr bwMode="auto">
          <a:xfrm>
            <a:off x="6700838" y="3876675"/>
            <a:ext cx="82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H</a:t>
            </a:r>
            <a:endParaRPr lang="en-US" sz="900" b="1"/>
          </a:p>
        </p:txBody>
      </p:sp>
      <p:sp>
        <p:nvSpPr>
          <p:cNvPr id="107539" name="Rectangle 19"/>
          <p:cNvSpPr>
            <a:spLocks noChangeArrowheads="1"/>
          </p:cNvSpPr>
          <p:nvPr/>
        </p:nvSpPr>
        <p:spPr bwMode="auto">
          <a:xfrm>
            <a:off x="6496050" y="3640138"/>
            <a:ext cx="82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a:t>
            </a:r>
            <a:endParaRPr lang="en-US" sz="900" b="1"/>
          </a:p>
        </p:txBody>
      </p:sp>
      <p:sp>
        <p:nvSpPr>
          <p:cNvPr id="107540" name="Rectangle 20"/>
          <p:cNvSpPr>
            <a:spLocks noChangeArrowheads="1"/>
          </p:cNvSpPr>
          <p:nvPr/>
        </p:nvSpPr>
        <p:spPr bwMode="auto">
          <a:xfrm>
            <a:off x="6700838" y="3771900"/>
            <a:ext cx="82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a:t>
            </a:r>
            <a:endParaRPr lang="en-US" sz="900" b="1"/>
          </a:p>
        </p:txBody>
      </p:sp>
      <p:sp>
        <p:nvSpPr>
          <p:cNvPr id="107541" name="Rectangle 21"/>
          <p:cNvSpPr>
            <a:spLocks noChangeArrowheads="1"/>
          </p:cNvSpPr>
          <p:nvPr/>
        </p:nvSpPr>
        <p:spPr bwMode="auto">
          <a:xfrm>
            <a:off x="7559675" y="4506913"/>
            <a:ext cx="889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O</a:t>
            </a:r>
            <a:endParaRPr lang="en-US" sz="900" b="1"/>
          </a:p>
        </p:txBody>
      </p:sp>
      <p:sp>
        <p:nvSpPr>
          <p:cNvPr id="107542" name="Rectangle 22"/>
          <p:cNvSpPr>
            <a:spLocks noChangeArrowheads="1"/>
          </p:cNvSpPr>
          <p:nvPr/>
        </p:nvSpPr>
        <p:spPr bwMode="auto">
          <a:xfrm>
            <a:off x="7134225" y="3762375"/>
            <a:ext cx="1651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CH</a:t>
            </a:r>
            <a:endParaRPr lang="en-US" sz="900" b="1"/>
          </a:p>
        </p:txBody>
      </p:sp>
      <p:sp>
        <p:nvSpPr>
          <p:cNvPr id="107543" name="Rectangle 23"/>
          <p:cNvSpPr>
            <a:spLocks noChangeArrowheads="1"/>
          </p:cNvSpPr>
          <p:nvPr/>
        </p:nvSpPr>
        <p:spPr bwMode="auto">
          <a:xfrm>
            <a:off x="6496050" y="3387725"/>
            <a:ext cx="241300" cy="136525"/>
          </a:xfrm>
          <a:prstGeom prst="rect">
            <a:avLst/>
          </a:prstGeom>
          <a:noFill/>
          <a:ln w="9525">
            <a:noFill/>
            <a:miter lim="800000"/>
            <a:headEnd/>
            <a:tailEnd/>
          </a:ln>
        </p:spPr>
        <p:txBody>
          <a:bodyPr lIns="0" tIns="0" rIns="0" bIns="0">
            <a:spAutoFit/>
          </a:bodyPr>
          <a:lstStyle/>
          <a:p>
            <a:r>
              <a:rPr lang="en-US" sz="900" b="1">
                <a:solidFill>
                  <a:srgbClr val="000000"/>
                </a:solidFill>
              </a:rPr>
              <a:t>CH</a:t>
            </a:r>
            <a:r>
              <a:rPr lang="en-US" sz="900" b="1" baseline="-25000">
                <a:solidFill>
                  <a:srgbClr val="000000"/>
                </a:solidFill>
              </a:rPr>
              <a:t>3</a:t>
            </a:r>
            <a:endParaRPr lang="en-US" sz="900" b="1" baseline="-25000"/>
          </a:p>
        </p:txBody>
      </p:sp>
      <p:sp>
        <p:nvSpPr>
          <p:cNvPr id="107544" name="Rectangle 24"/>
          <p:cNvSpPr>
            <a:spLocks noChangeArrowheads="1"/>
          </p:cNvSpPr>
          <p:nvPr/>
        </p:nvSpPr>
        <p:spPr bwMode="auto">
          <a:xfrm>
            <a:off x="6053138" y="5072063"/>
            <a:ext cx="82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H</a:t>
            </a:r>
            <a:endParaRPr lang="en-US" sz="900" b="1"/>
          </a:p>
        </p:txBody>
      </p:sp>
      <p:sp>
        <p:nvSpPr>
          <p:cNvPr id="107545" name="Rectangle 25"/>
          <p:cNvSpPr>
            <a:spLocks noChangeArrowheads="1"/>
          </p:cNvSpPr>
          <p:nvPr/>
        </p:nvSpPr>
        <p:spPr bwMode="auto">
          <a:xfrm>
            <a:off x="7780338" y="5019675"/>
            <a:ext cx="82550" cy="273050"/>
          </a:xfrm>
          <a:prstGeom prst="rect">
            <a:avLst/>
          </a:prstGeom>
          <a:noFill/>
          <a:ln w="9525">
            <a:noFill/>
            <a:miter lim="800000"/>
            <a:headEnd/>
            <a:tailEnd/>
          </a:ln>
        </p:spPr>
        <p:txBody>
          <a:bodyPr wrap="none" lIns="0" tIns="0" rIns="0" bIns="0">
            <a:spAutoFit/>
          </a:bodyPr>
          <a:lstStyle/>
          <a:p>
            <a:r>
              <a:rPr lang="en-US" sz="900" b="1">
                <a:solidFill>
                  <a:srgbClr val="000000"/>
                </a:solidFill>
              </a:rPr>
              <a:t>H</a:t>
            </a:r>
          </a:p>
          <a:p>
            <a:r>
              <a:rPr lang="en-US" sz="900" b="1">
                <a:solidFill>
                  <a:srgbClr val="000000"/>
                </a:solidFill>
              </a:rPr>
              <a:t>C</a:t>
            </a:r>
            <a:endParaRPr lang="en-US" sz="900" b="1"/>
          </a:p>
        </p:txBody>
      </p:sp>
      <p:sp>
        <p:nvSpPr>
          <p:cNvPr id="107546" name="Rectangle 26"/>
          <p:cNvSpPr>
            <a:spLocks noChangeArrowheads="1"/>
          </p:cNvSpPr>
          <p:nvPr/>
        </p:nvSpPr>
        <p:spPr bwMode="auto">
          <a:xfrm>
            <a:off x="7972425" y="5308600"/>
            <a:ext cx="889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O</a:t>
            </a:r>
            <a:endParaRPr lang="en-US" sz="900" b="1"/>
          </a:p>
        </p:txBody>
      </p:sp>
      <p:sp>
        <p:nvSpPr>
          <p:cNvPr id="107547" name="Rectangle 27"/>
          <p:cNvSpPr>
            <a:spLocks noChangeArrowheads="1"/>
          </p:cNvSpPr>
          <p:nvPr/>
        </p:nvSpPr>
        <p:spPr bwMode="auto">
          <a:xfrm>
            <a:off x="6496050" y="4941888"/>
            <a:ext cx="241300" cy="136525"/>
          </a:xfrm>
          <a:prstGeom prst="rect">
            <a:avLst/>
          </a:prstGeom>
          <a:noFill/>
          <a:ln w="9525">
            <a:noFill/>
            <a:miter lim="800000"/>
            <a:headEnd/>
            <a:tailEnd/>
          </a:ln>
        </p:spPr>
        <p:txBody>
          <a:bodyPr lIns="0" tIns="0" rIns="0" bIns="0">
            <a:spAutoFit/>
          </a:bodyPr>
          <a:lstStyle/>
          <a:p>
            <a:r>
              <a:rPr lang="en-US" sz="900" b="1">
                <a:solidFill>
                  <a:srgbClr val="000000"/>
                </a:solidFill>
              </a:rPr>
              <a:t>CH</a:t>
            </a:r>
            <a:r>
              <a:rPr lang="en-US" sz="900" b="1" baseline="-25000">
                <a:solidFill>
                  <a:srgbClr val="000000"/>
                </a:solidFill>
              </a:rPr>
              <a:t>3</a:t>
            </a:r>
            <a:endParaRPr lang="en-US" sz="900" b="1" baseline="-25000"/>
          </a:p>
        </p:txBody>
      </p:sp>
      <p:sp>
        <p:nvSpPr>
          <p:cNvPr id="107548" name="Rectangle 28"/>
          <p:cNvSpPr>
            <a:spLocks noChangeArrowheads="1"/>
          </p:cNvSpPr>
          <p:nvPr/>
        </p:nvSpPr>
        <p:spPr bwMode="auto">
          <a:xfrm>
            <a:off x="7342188" y="4941888"/>
            <a:ext cx="241300" cy="136525"/>
          </a:xfrm>
          <a:prstGeom prst="rect">
            <a:avLst/>
          </a:prstGeom>
          <a:noFill/>
          <a:ln w="9525">
            <a:noFill/>
            <a:miter lim="800000"/>
            <a:headEnd/>
            <a:tailEnd/>
          </a:ln>
        </p:spPr>
        <p:txBody>
          <a:bodyPr lIns="0" tIns="0" rIns="0" bIns="0">
            <a:spAutoFit/>
          </a:bodyPr>
          <a:lstStyle/>
          <a:p>
            <a:r>
              <a:rPr lang="en-US" sz="900" b="1">
                <a:solidFill>
                  <a:srgbClr val="000000"/>
                </a:solidFill>
              </a:rPr>
              <a:t>CH</a:t>
            </a:r>
            <a:r>
              <a:rPr lang="en-US" sz="900" b="1" baseline="-25000">
                <a:solidFill>
                  <a:srgbClr val="000000"/>
                </a:solidFill>
              </a:rPr>
              <a:t>3</a:t>
            </a:r>
            <a:endParaRPr lang="en-US" sz="900" b="1" baseline="-25000"/>
          </a:p>
        </p:txBody>
      </p:sp>
      <p:sp>
        <p:nvSpPr>
          <p:cNvPr id="107549" name="Rectangle 29"/>
          <p:cNvSpPr>
            <a:spLocks noChangeArrowheads="1"/>
          </p:cNvSpPr>
          <p:nvPr/>
        </p:nvSpPr>
        <p:spPr bwMode="auto">
          <a:xfrm>
            <a:off x="3149600" y="2189163"/>
            <a:ext cx="2413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Disc</a:t>
            </a:r>
            <a:endParaRPr lang="en-US" sz="900" b="1"/>
          </a:p>
        </p:txBody>
      </p:sp>
      <p:sp>
        <p:nvSpPr>
          <p:cNvPr id="107550" name="Rectangle 30"/>
          <p:cNvSpPr>
            <a:spLocks noChangeArrowheads="1"/>
          </p:cNvSpPr>
          <p:nvPr/>
        </p:nvSpPr>
        <p:spPr bwMode="auto">
          <a:xfrm>
            <a:off x="3149600" y="2381250"/>
            <a:ext cx="8191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Cell membrane</a:t>
            </a:r>
            <a:endParaRPr lang="en-US" sz="900" b="1"/>
          </a:p>
        </p:txBody>
      </p:sp>
      <p:sp>
        <p:nvSpPr>
          <p:cNvPr id="107551" name="Rectangle 31"/>
          <p:cNvSpPr>
            <a:spLocks noChangeArrowheads="1"/>
          </p:cNvSpPr>
          <p:nvPr/>
        </p:nvSpPr>
        <p:spPr bwMode="auto">
          <a:xfrm>
            <a:off x="1060450" y="5700713"/>
            <a:ext cx="1397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(a)</a:t>
            </a:r>
            <a:endParaRPr lang="en-US" sz="900" b="1"/>
          </a:p>
        </p:txBody>
      </p:sp>
      <p:sp>
        <p:nvSpPr>
          <p:cNvPr id="107552" name="Rectangle 32"/>
          <p:cNvSpPr>
            <a:spLocks noChangeArrowheads="1"/>
          </p:cNvSpPr>
          <p:nvPr/>
        </p:nvSpPr>
        <p:spPr bwMode="auto">
          <a:xfrm>
            <a:off x="1835150" y="2901950"/>
            <a:ext cx="1460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(b)</a:t>
            </a:r>
            <a:endParaRPr lang="en-US" sz="900" b="1"/>
          </a:p>
        </p:txBody>
      </p:sp>
      <p:sp>
        <p:nvSpPr>
          <p:cNvPr id="107553" name="Rectangle 33"/>
          <p:cNvSpPr>
            <a:spLocks noChangeArrowheads="1"/>
          </p:cNvSpPr>
          <p:nvPr/>
        </p:nvSpPr>
        <p:spPr bwMode="auto">
          <a:xfrm>
            <a:off x="2022475" y="4170363"/>
            <a:ext cx="1397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a:t>
            </a:r>
            <a:endParaRPr lang="en-US" sz="900" b="1"/>
          </a:p>
        </p:txBody>
      </p:sp>
      <p:sp>
        <p:nvSpPr>
          <p:cNvPr id="107554" name="Rectangle 34"/>
          <p:cNvSpPr>
            <a:spLocks noChangeArrowheads="1"/>
          </p:cNvSpPr>
          <p:nvPr/>
        </p:nvSpPr>
        <p:spPr bwMode="auto">
          <a:xfrm>
            <a:off x="3079750" y="5913438"/>
            <a:ext cx="1460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(d)</a:t>
            </a:r>
            <a:endParaRPr lang="en-US" sz="900" b="1"/>
          </a:p>
        </p:txBody>
      </p:sp>
      <p:sp>
        <p:nvSpPr>
          <p:cNvPr id="107555" name="Rectangle 35"/>
          <p:cNvSpPr>
            <a:spLocks noChangeArrowheads="1"/>
          </p:cNvSpPr>
          <p:nvPr/>
        </p:nvSpPr>
        <p:spPr bwMode="auto">
          <a:xfrm>
            <a:off x="5248275" y="6046788"/>
            <a:ext cx="1143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(f)</a:t>
            </a:r>
            <a:endParaRPr lang="en-US" sz="900" b="1"/>
          </a:p>
        </p:txBody>
      </p:sp>
      <p:sp>
        <p:nvSpPr>
          <p:cNvPr id="107556" name="Rectangle 36"/>
          <p:cNvSpPr>
            <a:spLocks noChangeArrowheads="1"/>
          </p:cNvSpPr>
          <p:nvPr/>
        </p:nvSpPr>
        <p:spPr bwMode="auto">
          <a:xfrm>
            <a:off x="5248275" y="4445000"/>
            <a:ext cx="1397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(e)</a:t>
            </a:r>
            <a:endParaRPr lang="en-US" sz="900" b="1"/>
          </a:p>
        </p:txBody>
      </p:sp>
      <p:sp>
        <p:nvSpPr>
          <p:cNvPr id="107557" name="Rectangle 37"/>
          <p:cNvSpPr>
            <a:spLocks noChangeArrowheads="1"/>
          </p:cNvSpPr>
          <p:nvPr/>
        </p:nvSpPr>
        <p:spPr bwMode="auto">
          <a:xfrm>
            <a:off x="4154488" y="4676775"/>
            <a:ext cx="3810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Retinal</a:t>
            </a:r>
            <a:endParaRPr lang="en-US" sz="900" b="1"/>
          </a:p>
        </p:txBody>
      </p:sp>
      <p:sp>
        <p:nvSpPr>
          <p:cNvPr id="107558" name="Rectangle 38"/>
          <p:cNvSpPr>
            <a:spLocks noChangeArrowheads="1"/>
          </p:cNvSpPr>
          <p:nvPr/>
        </p:nvSpPr>
        <p:spPr bwMode="auto">
          <a:xfrm>
            <a:off x="3576638" y="5368925"/>
            <a:ext cx="3238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Opsin</a:t>
            </a:r>
            <a:endParaRPr lang="en-US" sz="900" b="1"/>
          </a:p>
        </p:txBody>
      </p:sp>
      <p:sp>
        <p:nvSpPr>
          <p:cNvPr id="107559" name="Rectangle 39"/>
          <p:cNvSpPr>
            <a:spLocks noChangeArrowheads="1"/>
          </p:cNvSpPr>
          <p:nvPr/>
        </p:nvSpPr>
        <p:spPr bwMode="auto">
          <a:xfrm>
            <a:off x="6238875" y="4445000"/>
            <a:ext cx="5588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Cis-retinal</a:t>
            </a:r>
            <a:endParaRPr lang="en-US" sz="900" b="1"/>
          </a:p>
        </p:txBody>
      </p:sp>
      <p:sp>
        <p:nvSpPr>
          <p:cNvPr id="107560" name="Rectangle 40"/>
          <p:cNvSpPr>
            <a:spLocks noChangeArrowheads="1"/>
          </p:cNvSpPr>
          <p:nvPr/>
        </p:nvSpPr>
        <p:spPr bwMode="auto">
          <a:xfrm>
            <a:off x="5634038" y="5173663"/>
            <a:ext cx="82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a:t>
            </a:r>
            <a:endParaRPr lang="en-US" sz="900" b="1"/>
          </a:p>
        </p:txBody>
      </p:sp>
      <p:sp>
        <p:nvSpPr>
          <p:cNvPr id="107561" name="Rectangle 41"/>
          <p:cNvSpPr>
            <a:spLocks noChangeArrowheads="1"/>
          </p:cNvSpPr>
          <p:nvPr/>
        </p:nvSpPr>
        <p:spPr bwMode="auto">
          <a:xfrm>
            <a:off x="5634038" y="5683250"/>
            <a:ext cx="144462" cy="273050"/>
          </a:xfrm>
          <a:prstGeom prst="rect">
            <a:avLst/>
          </a:prstGeom>
          <a:noFill/>
          <a:ln w="9525">
            <a:noFill/>
            <a:miter lim="800000"/>
            <a:headEnd/>
            <a:tailEnd/>
          </a:ln>
        </p:spPr>
        <p:txBody>
          <a:bodyPr lIns="0" tIns="0" rIns="0" bIns="0">
            <a:spAutoFit/>
          </a:bodyPr>
          <a:lstStyle/>
          <a:p>
            <a:r>
              <a:rPr lang="en-US" sz="900" b="1">
                <a:solidFill>
                  <a:srgbClr val="000000"/>
                </a:solidFill>
              </a:rPr>
              <a:t>C</a:t>
            </a:r>
          </a:p>
          <a:p>
            <a:r>
              <a:rPr lang="en-US" sz="900" b="1">
                <a:solidFill>
                  <a:srgbClr val="000000"/>
                </a:solidFill>
              </a:rPr>
              <a:t>H</a:t>
            </a:r>
            <a:r>
              <a:rPr lang="en-US" sz="900" b="1" baseline="-25000">
                <a:solidFill>
                  <a:srgbClr val="000000"/>
                </a:solidFill>
              </a:rPr>
              <a:t>2</a:t>
            </a:r>
            <a:endParaRPr lang="en-US" sz="900" b="1" baseline="-25000"/>
          </a:p>
        </p:txBody>
      </p:sp>
      <p:sp>
        <p:nvSpPr>
          <p:cNvPr id="107562" name="Rectangle 42"/>
          <p:cNvSpPr>
            <a:spLocks noChangeArrowheads="1"/>
          </p:cNvSpPr>
          <p:nvPr/>
        </p:nvSpPr>
        <p:spPr bwMode="auto">
          <a:xfrm>
            <a:off x="5840413" y="5307013"/>
            <a:ext cx="82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a:t>
            </a:r>
            <a:endParaRPr lang="en-US" sz="900" b="1"/>
          </a:p>
        </p:txBody>
      </p:sp>
      <p:sp>
        <p:nvSpPr>
          <p:cNvPr id="107563" name="Rectangle 43"/>
          <p:cNvSpPr>
            <a:spLocks noChangeArrowheads="1"/>
          </p:cNvSpPr>
          <p:nvPr/>
        </p:nvSpPr>
        <p:spPr bwMode="auto">
          <a:xfrm>
            <a:off x="6053138" y="5181600"/>
            <a:ext cx="82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a:t>
            </a:r>
            <a:endParaRPr lang="en-US" sz="900" b="1"/>
          </a:p>
        </p:txBody>
      </p:sp>
      <p:sp>
        <p:nvSpPr>
          <p:cNvPr id="107564" name="Rectangle 44"/>
          <p:cNvSpPr>
            <a:spLocks noChangeArrowheads="1"/>
          </p:cNvSpPr>
          <p:nvPr/>
        </p:nvSpPr>
        <p:spPr bwMode="auto">
          <a:xfrm>
            <a:off x="6484938" y="5181600"/>
            <a:ext cx="82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a:t>
            </a:r>
            <a:endParaRPr lang="en-US" sz="900" b="1"/>
          </a:p>
        </p:txBody>
      </p:sp>
      <p:sp>
        <p:nvSpPr>
          <p:cNvPr id="107565" name="Rectangle 45"/>
          <p:cNvSpPr>
            <a:spLocks noChangeArrowheads="1"/>
          </p:cNvSpPr>
          <p:nvPr/>
        </p:nvSpPr>
        <p:spPr bwMode="auto">
          <a:xfrm>
            <a:off x="7339013" y="5181600"/>
            <a:ext cx="82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a:t>
            </a:r>
            <a:endParaRPr lang="en-US" sz="900" b="1"/>
          </a:p>
        </p:txBody>
      </p:sp>
      <p:sp>
        <p:nvSpPr>
          <p:cNvPr id="107566" name="Rectangle 46"/>
          <p:cNvSpPr>
            <a:spLocks noChangeArrowheads="1"/>
          </p:cNvSpPr>
          <p:nvPr/>
        </p:nvSpPr>
        <p:spPr bwMode="auto">
          <a:xfrm>
            <a:off x="5842000" y="5549900"/>
            <a:ext cx="82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a:t>
            </a:r>
            <a:endParaRPr lang="en-US" sz="900" b="1"/>
          </a:p>
        </p:txBody>
      </p:sp>
      <p:sp>
        <p:nvSpPr>
          <p:cNvPr id="107567" name="Line 47"/>
          <p:cNvSpPr>
            <a:spLocks noChangeShapeType="1"/>
          </p:cNvSpPr>
          <p:nvPr/>
        </p:nvSpPr>
        <p:spPr bwMode="auto">
          <a:xfrm flipH="1">
            <a:off x="2570163" y="2274888"/>
            <a:ext cx="542925" cy="1587"/>
          </a:xfrm>
          <a:prstGeom prst="line">
            <a:avLst/>
          </a:prstGeom>
          <a:noFill/>
          <a:ln w="11113">
            <a:solidFill>
              <a:srgbClr val="FFFFFF"/>
            </a:solidFill>
            <a:round/>
            <a:headEnd/>
            <a:tailEnd/>
          </a:ln>
        </p:spPr>
        <p:txBody>
          <a:bodyPr/>
          <a:lstStyle/>
          <a:p>
            <a:endParaRPr lang="en-US"/>
          </a:p>
        </p:txBody>
      </p:sp>
      <p:sp>
        <p:nvSpPr>
          <p:cNvPr id="107568" name="Line 48"/>
          <p:cNvSpPr>
            <a:spLocks noChangeShapeType="1"/>
          </p:cNvSpPr>
          <p:nvPr/>
        </p:nvSpPr>
        <p:spPr bwMode="auto">
          <a:xfrm flipH="1">
            <a:off x="2947988" y="2465388"/>
            <a:ext cx="165100" cy="1587"/>
          </a:xfrm>
          <a:prstGeom prst="line">
            <a:avLst/>
          </a:prstGeom>
          <a:noFill/>
          <a:ln w="11113">
            <a:solidFill>
              <a:srgbClr val="FFFFFF"/>
            </a:solidFill>
            <a:round/>
            <a:headEnd/>
            <a:tailEnd/>
          </a:ln>
        </p:spPr>
        <p:txBody>
          <a:bodyPr/>
          <a:lstStyle/>
          <a:p>
            <a:endParaRPr lang="en-US"/>
          </a:p>
        </p:txBody>
      </p:sp>
      <p:sp>
        <p:nvSpPr>
          <p:cNvPr id="107569" name="Line 49"/>
          <p:cNvSpPr>
            <a:spLocks noChangeShapeType="1"/>
          </p:cNvSpPr>
          <p:nvPr/>
        </p:nvSpPr>
        <p:spPr bwMode="auto">
          <a:xfrm flipH="1">
            <a:off x="2570163" y="2274888"/>
            <a:ext cx="542925" cy="1587"/>
          </a:xfrm>
          <a:prstGeom prst="line">
            <a:avLst/>
          </a:prstGeom>
          <a:noFill/>
          <a:ln w="11113">
            <a:solidFill>
              <a:srgbClr val="000000"/>
            </a:solidFill>
            <a:round/>
            <a:headEnd/>
            <a:tailEnd/>
          </a:ln>
        </p:spPr>
        <p:txBody>
          <a:bodyPr/>
          <a:lstStyle/>
          <a:p>
            <a:endParaRPr lang="en-US"/>
          </a:p>
        </p:txBody>
      </p:sp>
      <p:sp>
        <p:nvSpPr>
          <p:cNvPr id="107570" name="Line 50"/>
          <p:cNvSpPr>
            <a:spLocks noChangeShapeType="1"/>
          </p:cNvSpPr>
          <p:nvPr/>
        </p:nvSpPr>
        <p:spPr bwMode="auto">
          <a:xfrm flipH="1">
            <a:off x="2947988" y="2463800"/>
            <a:ext cx="165100" cy="1588"/>
          </a:xfrm>
          <a:prstGeom prst="line">
            <a:avLst/>
          </a:prstGeom>
          <a:noFill/>
          <a:ln w="11113">
            <a:solidFill>
              <a:srgbClr val="000000"/>
            </a:solidFill>
            <a:round/>
            <a:headEnd/>
            <a:tailEnd/>
          </a:ln>
        </p:spPr>
        <p:txBody>
          <a:bodyPr/>
          <a:lstStyle/>
          <a:p>
            <a:endParaRPr lang="en-US"/>
          </a:p>
        </p:txBody>
      </p:sp>
      <p:sp>
        <p:nvSpPr>
          <p:cNvPr id="107571" name="Freeform 51"/>
          <p:cNvSpPr>
            <a:spLocks/>
          </p:cNvSpPr>
          <p:nvPr/>
        </p:nvSpPr>
        <p:spPr bwMode="auto">
          <a:xfrm>
            <a:off x="3790950" y="4757738"/>
            <a:ext cx="341313" cy="169862"/>
          </a:xfrm>
          <a:custGeom>
            <a:avLst/>
            <a:gdLst>
              <a:gd name="T0" fmla="*/ 2147483647 w 247"/>
              <a:gd name="T1" fmla="*/ 0 h 122"/>
              <a:gd name="T2" fmla="*/ 2147483647 w 247"/>
              <a:gd name="T3" fmla="*/ 0 h 122"/>
              <a:gd name="T4" fmla="*/ 0 w 247"/>
              <a:gd name="T5" fmla="*/ 2147483647 h 122"/>
              <a:gd name="T6" fmla="*/ 0 60000 65536"/>
              <a:gd name="T7" fmla="*/ 0 60000 65536"/>
              <a:gd name="T8" fmla="*/ 0 60000 65536"/>
              <a:gd name="T9" fmla="*/ 0 w 247"/>
              <a:gd name="T10" fmla="*/ 0 h 122"/>
              <a:gd name="T11" fmla="*/ 247 w 247"/>
              <a:gd name="T12" fmla="*/ 122 h 122"/>
            </a:gdLst>
            <a:ahLst/>
            <a:cxnLst>
              <a:cxn ang="T6">
                <a:pos x="T0" y="T1"/>
              </a:cxn>
              <a:cxn ang="T7">
                <a:pos x="T2" y="T3"/>
              </a:cxn>
              <a:cxn ang="T8">
                <a:pos x="T4" y="T5"/>
              </a:cxn>
            </a:cxnLst>
            <a:rect l="T9" t="T10" r="T11" b="T12"/>
            <a:pathLst>
              <a:path w="247" h="122">
                <a:moveTo>
                  <a:pt x="247" y="0"/>
                </a:moveTo>
                <a:lnTo>
                  <a:pt x="62" y="0"/>
                </a:lnTo>
                <a:lnTo>
                  <a:pt x="0" y="122"/>
                </a:lnTo>
              </a:path>
            </a:pathLst>
          </a:custGeom>
          <a:noFill/>
          <a:ln w="11113">
            <a:solidFill>
              <a:srgbClr val="000000"/>
            </a:solidFill>
            <a:round/>
            <a:headEnd/>
            <a:tailEnd/>
          </a:ln>
        </p:spPr>
        <p:txBody>
          <a:bodyPr/>
          <a:lstStyle/>
          <a:p>
            <a:endParaRPr lang="en-US" sz="900">
              <a:latin typeface="Times New Roman" pitchFamily="18" charset="0"/>
            </a:endParaRPr>
          </a:p>
        </p:txBody>
      </p:sp>
      <p:sp>
        <p:nvSpPr>
          <p:cNvPr id="107572" name="Line 52"/>
          <p:cNvSpPr>
            <a:spLocks noChangeShapeType="1"/>
          </p:cNvSpPr>
          <p:nvPr/>
        </p:nvSpPr>
        <p:spPr bwMode="auto">
          <a:xfrm flipH="1">
            <a:off x="3902075" y="4378325"/>
            <a:ext cx="230188" cy="1588"/>
          </a:xfrm>
          <a:prstGeom prst="line">
            <a:avLst/>
          </a:prstGeom>
          <a:noFill/>
          <a:ln w="11113">
            <a:solidFill>
              <a:srgbClr val="000000"/>
            </a:solidFill>
            <a:round/>
            <a:headEnd/>
            <a:tailEnd/>
          </a:ln>
        </p:spPr>
        <p:txBody>
          <a:bodyPr/>
          <a:lstStyle/>
          <a:p>
            <a:endParaRPr lang="en-US"/>
          </a:p>
        </p:txBody>
      </p:sp>
      <p:sp>
        <p:nvSpPr>
          <p:cNvPr id="107573" name="Freeform 53"/>
          <p:cNvSpPr>
            <a:spLocks/>
          </p:cNvSpPr>
          <p:nvPr/>
        </p:nvSpPr>
        <p:spPr bwMode="auto">
          <a:xfrm>
            <a:off x="2679700" y="3297238"/>
            <a:ext cx="400050" cy="282575"/>
          </a:xfrm>
          <a:custGeom>
            <a:avLst/>
            <a:gdLst>
              <a:gd name="T0" fmla="*/ 2147483647 w 289"/>
              <a:gd name="T1" fmla="*/ 0 h 204"/>
              <a:gd name="T2" fmla="*/ 2147483647 w 289"/>
              <a:gd name="T3" fmla="*/ 0 h 204"/>
              <a:gd name="T4" fmla="*/ 0 w 289"/>
              <a:gd name="T5" fmla="*/ 2147483647 h 204"/>
              <a:gd name="T6" fmla="*/ 0 60000 65536"/>
              <a:gd name="T7" fmla="*/ 0 60000 65536"/>
              <a:gd name="T8" fmla="*/ 0 60000 65536"/>
              <a:gd name="T9" fmla="*/ 0 w 289"/>
              <a:gd name="T10" fmla="*/ 0 h 204"/>
              <a:gd name="T11" fmla="*/ 289 w 289"/>
              <a:gd name="T12" fmla="*/ 204 h 204"/>
            </a:gdLst>
            <a:ahLst/>
            <a:cxnLst>
              <a:cxn ang="T6">
                <a:pos x="T0" y="T1"/>
              </a:cxn>
              <a:cxn ang="T7">
                <a:pos x="T2" y="T3"/>
              </a:cxn>
              <a:cxn ang="T8">
                <a:pos x="T4" y="T5"/>
              </a:cxn>
            </a:cxnLst>
            <a:rect l="T9" t="T10" r="T11" b="T12"/>
            <a:pathLst>
              <a:path w="289" h="204">
                <a:moveTo>
                  <a:pt x="289" y="0"/>
                </a:moveTo>
                <a:lnTo>
                  <a:pt x="207" y="0"/>
                </a:lnTo>
                <a:lnTo>
                  <a:pt x="0" y="204"/>
                </a:lnTo>
              </a:path>
            </a:pathLst>
          </a:custGeom>
          <a:noFill/>
          <a:ln w="11113">
            <a:solidFill>
              <a:srgbClr val="000000"/>
            </a:solidFill>
            <a:round/>
            <a:headEnd/>
            <a:tailEnd/>
          </a:ln>
        </p:spPr>
        <p:txBody>
          <a:bodyPr/>
          <a:lstStyle/>
          <a:p>
            <a:endParaRPr lang="en-US" sz="900">
              <a:latin typeface="Times New Roman" pitchFamily="18" charset="0"/>
            </a:endParaRPr>
          </a:p>
        </p:txBody>
      </p:sp>
      <p:sp>
        <p:nvSpPr>
          <p:cNvPr id="107574" name="Text Box 54"/>
          <p:cNvSpPr txBox="1">
            <a:spLocks noChangeArrowheads="1"/>
          </p:cNvSpPr>
          <p:nvPr/>
        </p:nvSpPr>
        <p:spPr bwMode="auto">
          <a:xfrm>
            <a:off x="3111500" y="3221038"/>
            <a:ext cx="587375" cy="273050"/>
          </a:xfrm>
          <a:prstGeom prst="rect">
            <a:avLst/>
          </a:prstGeom>
          <a:noFill/>
          <a:ln w="9525">
            <a:noFill/>
            <a:miter lim="800000"/>
            <a:headEnd/>
            <a:tailEnd/>
          </a:ln>
        </p:spPr>
        <p:txBody>
          <a:bodyPr wrap="none" lIns="0" tIns="0" bIns="0">
            <a:spAutoFit/>
          </a:bodyPr>
          <a:lstStyle/>
          <a:p>
            <a:r>
              <a:rPr lang="en-US" sz="900" b="1"/>
              <a:t>Pigment</a:t>
            </a:r>
          </a:p>
          <a:p>
            <a:r>
              <a:rPr lang="en-US" sz="900" b="1"/>
              <a:t>molecule</a:t>
            </a:r>
          </a:p>
        </p:txBody>
      </p:sp>
      <p:sp>
        <p:nvSpPr>
          <p:cNvPr id="107575" name="Text Box 55"/>
          <p:cNvSpPr txBox="1">
            <a:spLocks noChangeArrowheads="1"/>
          </p:cNvSpPr>
          <p:nvPr/>
        </p:nvSpPr>
        <p:spPr bwMode="auto">
          <a:xfrm>
            <a:off x="4154488" y="4300538"/>
            <a:ext cx="587375" cy="273050"/>
          </a:xfrm>
          <a:prstGeom prst="rect">
            <a:avLst/>
          </a:prstGeom>
          <a:noFill/>
          <a:ln w="9525">
            <a:noFill/>
            <a:miter lim="800000"/>
            <a:headEnd/>
            <a:tailEnd/>
          </a:ln>
        </p:spPr>
        <p:txBody>
          <a:bodyPr wrap="none" lIns="0" tIns="0" bIns="0">
            <a:spAutoFit/>
          </a:bodyPr>
          <a:lstStyle/>
          <a:p>
            <a:r>
              <a:rPr lang="en-US" sz="900" b="1"/>
              <a:t>Pigment</a:t>
            </a:r>
          </a:p>
          <a:p>
            <a:r>
              <a:rPr lang="en-US" sz="900" b="1"/>
              <a:t>molecule</a:t>
            </a:r>
          </a:p>
        </p:txBody>
      </p:sp>
      <p:sp>
        <p:nvSpPr>
          <p:cNvPr id="107576" name="Rectangle 56"/>
          <p:cNvSpPr>
            <a:spLocks noChangeArrowheads="1"/>
          </p:cNvSpPr>
          <p:nvPr/>
        </p:nvSpPr>
        <p:spPr bwMode="auto">
          <a:xfrm>
            <a:off x="5270500" y="3995738"/>
            <a:ext cx="241300" cy="136525"/>
          </a:xfrm>
          <a:prstGeom prst="rect">
            <a:avLst/>
          </a:prstGeom>
          <a:noFill/>
          <a:ln w="9525">
            <a:noFill/>
            <a:miter lim="800000"/>
            <a:headEnd/>
            <a:tailEnd/>
          </a:ln>
        </p:spPr>
        <p:txBody>
          <a:bodyPr lIns="0" tIns="0" rIns="0" bIns="0">
            <a:spAutoFit/>
          </a:bodyPr>
          <a:lstStyle/>
          <a:p>
            <a:r>
              <a:rPr lang="en-US" sz="900" b="1">
                <a:solidFill>
                  <a:srgbClr val="000000"/>
                </a:solidFill>
              </a:rPr>
              <a:t>H</a:t>
            </a:r>
            <a:r>
              <a:rPr lang="en-US" sz="900" b="1" baseline="-25000">
                <a:solidFill>
                  <a:srgbClr val="000000"/>
                </a:solidFill>
              </a:rPr>
              <a:t>2</a:t>
            </a:r>
            <a:r>
              <a:rPr lang="en-US" sz="900" b="1">
                <a:solidFill>
                  <a:srgbClr val="000000"/>
                </a:solidFill>
              </a:rPr>
              <a:t>C</a:t>
            </a:r>
            <a:endParaRPr lang="en-US" sz="900" b="1"/>
          </a:p>
        </p:txBody>
      </p:sp>
      <p:sp>
        <p:nvSpPr>
          <p:cNvPr id="107577" name="Rectangle 57"/>
          <p:cNvSpPr>
            <a:spLocks noChangeArrowheads="1"/>
          </p:cNvSpPr>
          <p:nvPr/>
        </p:nvSpPr>
        <p:spPr bwMode="auto">
          <a:xfrm>
            <a:off x="6062663" y="4156075"/>
            <a:ext cx="241300" cy="136525"/>
          </a:xfrm>
          <a:prstGeom prst="rect">
            <a:avLst/>
          </a:prstGeom>
          <a:noFill/>
          <a:ln w="9525">
            <a:noFill/>
            <a:miter lim="800000"/>
            <a:headEnd/>
            <a:tailEnd/>
          </a:ln>
        </p:spPr>
        <p:txBody>
          <a:bodyPr lIns="0" tIns="0" rIns="0" bIns="0">
            <a:spAutoFit/>
          </a:bodyPr>
          <a:lstStyle/>
          <a:p>
            <a:r>
              <a:rPr lang="en-US" sz="900" b="1">
                <a:solidFill>
                  <a:srgbClr val="000000"/>
                </a:solidFill>
              </a:rPr>
              <a:t>CH</a:t>
            </a:r>
            <a:r>
              <a:rPr lang="en-US" sz="900" b="1" baseline="-25000">
                <a:solidFill>
                  <a:srgbClr val="000000"/>
                </a:solidFill>
              </a:rPr>
              <a:t>3</a:t>
            </a:r>
            <a:endParaRPr lang="en-US" sz="900" b="1" baseline="-25000"/>
          </a:p>
        </p:txBody>
      </p:sp>
      <p:sp>
        <p:nvSpPr>
          <p:cNvPr id="107578" name="Rectangle 58"/>
          <p:cNvSpPr>
            <a:spLocks noChangeArrowheads="1"/>
          </p:cNvSpPr>
          <p:nvPr/>
        </p:nvSpPr>
        <p:spPr bwMode="auto">
          <a:xfrm>
            <a:off x="6927850" y="3482975"/>
            <a:ext cx="82550" cy="273050"/>
          </a:xfrm>
          <a:prstGeom prst="rect">
            <a:avLst/>
          </a:prstGeom>
          <a:noFill/>
          <a:ln w="9525">
            <a:noFill/>
            <a:miter lim="800000"/>
            <a:headEnd/>
            <a:tailEnd/>
          </a:ln>
        </p:spPr>
        <p:txBody>
          <a:bodyPr wrap="none" lIns="0" tIns="0" rIns="0" bIns="0">
            <a:spAutoFit/>
          </a:bodyPr>
          <a:lstStyle/>
          <a:p>
            <a:r>
              <a:rPr lang="en-US" sz="900" b="1">
                <a:solidFill>
                  <a:srgbClr val="000000"/>
                </a:solidFill>
              </a:rPr>
              <a:t>H</a:t>
            </a:r>
          </a:p>
          <a:p>
            <a:r>
              <a:rPr lang="en-US" sz="900" b="1">
                <a:solidFill>
                  <a:srgbClr val="000000"/>
                </a:solidFill>
              </a:rPr>
              <a:t>C</a:t>
            </a:r>
            <a:endParaRPr lang="en-US" sz="900" b="1"/>
          </a:p>
        </p:txBody>
      </p:sp>
      <p:sp>
        <p:nvSpPr>
          <p:cNvPr id="107579" name="Rectangle 59"/>
          <p:cNvSpPr>
            <a:spLocks noChangeArrowheads="1"/>
          </p:cNvSpPr>
          <p:nvPr/>
        </p:nvSpPr>
        <p:spPr bwMode="auto">
          <a:xfrm>
            <a:off x="5634038" y="4929188"/>
            <a:ext cx="241300" cy="136525"/>
          </a:xfrm>
          <a:prstGeom prst="rect">
            <a:avLst/>
          </a:prstGeom>
          <a:noFill/>
          <a:ln w="9525">
            <a:noFill/>
            <a:miter lim="800000"/>
            <a:headEnd/>
            <a:tailEnd/>
          </a:ln>
        </p:spPr>
        <p:txBody>
          <a:bodyPr lIns="0" tIns="0" rIns="0" bIns="0">
            <a:spAutoFit/>
          </a:bodyPr>
          <a:lstStyle/>
          <a:p>
            <a:r>
              <a:rPr lang="en-US" sz="900" b="1">
                <a:solidFill>
                  <a:srgbClr val="000000"/>
                </a:solidFill>
              </a:rPr>
              <a:t>CH</a:t>
            </a:r>
            <a:r>
              <a:rPr lang="en-US" sz="900" b="1" baseline="-25000">
                <a:solidFill>
                  <a:srgbClr val="000000"/>
                </a:solidFill>
              </a:rPr>
              <a:t>3</a:t>
            </a:r>
            <a:endParaRPr lang="en-US" sz="900" b="1" baseline="-25000"/>
          </a:p>
        </p:txBody>
      </p:sp>
      <p:sp>
        <p:nvSpPr>
          <p:cNvPr id="107580" name="Rectangle 60"/>
          <p:cNvSpPr>
            <a:spLocks noChangeArrowheads="1"/>
          </p:cNvSpPr>
          <p:nvPr/>
        </p:nvSpPr>
        <p:spPr bwMode="auto">
          <a:xfrm>
            <a:off x="5259388" y="5305425"/>
            <a:ext cx="241300" cy="136525"/>
          </a:xfrm>
          <a:prstGeom prst="rect">
            <a:avLst/>
          </a:prstGeom>
          <a:noFill/>
          <a:ln w="9525">
            <a:noFill/>
            <a:miter lim="800000"/>
            <a:headEnd/>
            <a:tailEnd/>
          </a:ln>
        </p:spPr>
        <p:txBody>
          <a:bodyPr lIns="0" tIns="0" rIns="0" bIns="0">
            <a:spAutoFit/>
          </a:bodyPr>
          <a:lstStyle/>
          <a:p>
            <a:r>
              <a:rPr lang="en-US" sz="900" b="1">
                <a:solidFill>
                  <a:srgbClr val="000000"/>
                </a:solidFill>
              </a:rPr>
              <a:t>H</a:t>
            </a:r>
            <a:r>
              <a:rPr lang="en-US" sz="900" b="1" baseline="-25000">
                <a:solidFill>
                  <a:srgbClr val="000000"/>
                </a:solidFill>
              </a:rPr>
              <a:t>2</a:t>
            </a:r>
            <a:r>
              <a:rPr lang="en-US" sz="900" b="1">
                <a:solidFill>
                  <a:srgbClr val="000000"/>
                </a:solidFill>
              </a:rPr>
              <a:t>C</a:t>
            </a:r>
            <a:endParaRPr lang="en-US" sz="900" b="1"/>
          </a:p>
        </p:txBody>
      </p:sp>
      <p:sp>
        <p:nvSpPr>
          <p:cNvPr id="107581" name="Rectangle 61"/>
          <p:cNvSpPr>
            <a:spLocks noChangeArrowheads="1"/>
          </p:cNvSpPr>
          <p:nvPr/>
        </p:nvSpPr>
        <p:spPr bwMode="auto">
          <a:xfrm>
            <a:off x="5259388" y="5543550"/>
            <a:ext cx="241300" cy="136525"/>
          </a:xfrm>
          <a:prstGeom prst="rect">
            <a:avLst/>
          </a:prstGeom>
          <a:noFill/>
          <a:ln w="9525">
            <a:noFill/>
            <a:miter lim="800000"/>
            <a:headEnd/>
            <a:tailEnd/>
          </a:ln>
        </p:spPr>
        <p:txBody>
          <a:bodyPr lIns="0" tIns="0" rIns="0" bIns="0">
            <a:spAutoFit/>
          </a:bodyPr>
          <a:lstStyle/>
          <a:p>
            <a:r>
              <a:rPr lang="en-US" sz="900" b="1">
                <a:solidFill>
                  <a:srgbClr val="000000"/>
                </a:solidFill>
              </a:rPr>
              <a:t>H</a:t>
            </a:r>
            <a:r>
              <a:rPr lang="en-US" sz="900" b="1" baseline="-25000">
                <a:solidFill>
                  <a:srgbClr val="000000"/>
                </a:solidFill>
              </a:rPr>
              <a:t>2</a:t>
            </a:r>
            <a:r>
              <a:rPr lang="en-US" sz="900" b="1">
                <a:solidFill>
                  <a:srgbClr val="000000"/>
                </a:solidFill>
              </a:rPr>
              <a:t>C</a:t>
            </a:r>
            <a:endParaRPr lang="en-US" sz="900" b="1"/>
          </a:p>
        </p:txBody>
      </p:sp>
      <p:sp>
        <p:nvSpPr>
          <p:cNvPr id="107582" name="Rectangle 62"/>
          <p:cNvSpPr>
            <a:spLocks noChangeArrowheads="1"/>
          </p:cNvSpPr>
          <p:nvPr/>
        </p:nvSpPr>
        <p:spPr bwMode="auto">
          <a:xfrm>
            <a:off x="6070600" y="5686425"/>
            <a:ext cx="241300" cy="136525"/>
          </a:xfrm>
          <a:prstGeom prst="rect">
            <a:avLst/>
          </a:prstGeom>
          <a:noFill/>
          <a:ln w="9525">
            <a:noFill/>
            <a:miter lim="800000"/>
            <a:headEnd/>
            <a:tailEnd/>
          </a:ln>
        </p:spPr>
        <p:txBody>
          <a:bodyPr lIns="0" tIns="0" rIns="0" bIns="0">
            <a:spAutoFit/>
          </a:bodyPr>
          <a:lstStyle/>
          <a:p>
            <a:r>
              <a:rPr lang="en-US" sz="900" b="1">
                <a:solidFill>
                  <a:srgbClr val="000000"/>
                </a:solidFill>
              </a:rPr>
              <a:t>CH</a:t>
            </a:r>
            <a:r>
              <a:rPr lang="en-US" sz="900" b="1" baseline="-25000">
                <a:solidFill>
                  <a:srgbClr val="000000"/>
                </a:solidFill>
              </a:rPr>
              <a:t>3</a:t>
            </a:r>
            <a:endParaRPr lang="en-US" sz="900" b="1" baseline="-25000"/>
          </a:p>
        </p:txBody>
      </p:sp>
      <p:sp>
        <p:nvSpPr>
          <p:cNvPr id="107583" name="Rectangle 63"/>
          <p:cNvSpPr>
            <a:spLocks noChangeArrowheads="1"/>
          </p:cNvSpPr>
          <p:nvPr/>
        </p:nvSpPr>
        <p:spPr bwMode="auto">
          <a:xfrm>
            <a:off x="5843588" y="5792788"/>
            <a:ext cx="241300" cy="136525"/>
          </a:xfrm>
          <a:prstGeom prst="rect">
            <a:avLst/>
          </a:prstGeom>
          <a:noFill/>
          <a:ln w="9525">
            <a:noFill/>
            <a:miter lim="800000"/>
            <a:headEnd/>
            <a:tailEnd/>
          </a:ln>
        </p:spPr>
        <p:txBody>
          <a:bodyPr lIns="0" tIns="0" rIns="0" bIns="0">
            <a:spAutoFit/>
          </a:bodyPr>
          <a:lstStyle/>
          <a:p>
            <a:r>
              <a:rPr lang="en-US" sz="900" b="1">
                <a:solidFill>
                  <a:srgbClr val="000000"/>
                </a:solidFill>
              </a:rPr>
              <a:t>CH</a:t>
            </a:r>
            <a:r>
              <a:rPr lang="en-US" sz="900" b="1" baseline="-25000">
                <a:solidFill>
                  <a:srgbClr val="000000"/>
                </a:solidFill>
              </a:rPr>
              <a:t>3</a:t>
            </a:r>
            <a:endParaRPr lang="en-US" sz="900" b="1" baseline="-25000"/>
          </a:p>
        </p:txBody>
      </p:sp>
      <p:sp>
        <p:nvSpPr>
          <p:cNvPr id="107584" name="Rectangle 64"/>
          <p:cNvSpPr>
            <a:spLocks noChangeArrowheads="1"/>
          </p:cNvSpPr>
          <p:nvPr/>
        </p:nvSpPr>
        <p:spPr bwMode="auto">
          <a:xfrm>
            <a:off x="6281738" y="5310188"/>
            <a:ext cx="82550" cy="273050"/>
          </a:xfrm>
          <a:prstGeom prst="rect">
            <a:avLst/>
          </a:prstGeom>
          <a:noFill/>
          <a:ln w="9525">
            <a:noFill/>
            <a:miter lim="800000"/>
            <a:headEnd/>
            <a:tailEnd/>
          </a:ln>
        </p:spPr>
        <p:txBody>
          <a:bodyPr wrap="none" lIns="0" tIns="0" rIns="0" bIns="0">
            <a:spAutoFit/>
          </a:bodyPr>
          <a:lstStyle/>
          <a:p>
            <a:r>
              <a:rPr lang="en-US" sz="900" b="1">
                <a:solidFill>
                  <a:srgbClr val="000000"/>
                </a:solidFill>
              </a:rPr>
              <a:t>C</a:t>
            </a:r>
          </a:p>
          <a:p>
            <a:r>
              <a:rPr lang="en-US" sz="900" b="1">
                <a:solidFill>
                  <a:srgbClr val="000000"/>
                </a:solidFill>
              </a:rPr>
              <a:t>H</a:t>
            </a:r>
            <a:endParaRPr lang="en-US" sz="900" b="1"/>
          </a:p>
        </p:txBody>
      </p:sp>
      <p:sp>
        <p:nvSpPr>
          <p:cNvPr id="107585" name="Rectangle 65"/>
          <p:cNvSpPr>
            <a:spLocks noChangeArrowheads="1"/>
          </p:cNvSpPr>
          <p:nvPr/>
        </p:nvSpPr>
        <p:spPr bwMode="auto">
          <a:xfrm>
            <a:off x="6713538" y="5310188"/>
            <a:ext cx="82550" cy="273050"/>
          </a:xfrm>
          <a:prstGeom prst="rect">
            <a:avLst/>
          </a:prstGeom>
          <a:noFill/>
          <a:ln w="9525">
            <a:noFill/>
            <a:miter lim="800000"/>
            <a:headEnd/>
            <a:tailEnd/>
          </a:ln>
        </p:spPr>
        <p:txBody>
          <a:bodyPr wrap="none" lIns="0" tIns="0" rIns="0" bIns="0">
            <a:spAutoFit/>
          </a:bodyPr>
          <a:lstStyle/>
          <a:p>
            <a:r>
              <a:rPr lang="en-US" sz="900" b="1">
                <a:solidFill>
                  <a:srgbClr val="000000"/>
                </a:solidFill>
              </a:rPr>
              <a:t>C</a:t>
            </a:r>
          </a:p>
          <a:p>
            <a:r>
              <a:rPr lang="en-US" sz="900" b="1">
                <a:solidFill>
                  <a:srgbClr val="000000"/>
                </a:solidFill>
              </a:rPr>
              <a:t>H</a:t>
            </a:r>
            <a:endParaRPr lang="en-US" sz="900" b="1"/>
          </a:p>
        </p:txBody>
      </p:sp>
      <p:sp>
        <p:nvSpPr>
          <p:cNvPr id="107586" name="Rectangle 66"/>
          <p:cNvSpPr>
            <a:spLocks noChangeArrowheads="1"/>
          </p:cNvSpPr>
          <p:nvPr/>
        </p:nvSpPr>
        <p:spPr bwMode="auto">
          <a:xfrm>
            <a:off x="7145338" y="5310188"/>
            <a:ext cx="82550" cy="273050"/>
          </a:xfrm>
          <a:prstGeom prst="rect">
            <a:avLst/>
          </a:prstGeom>
          <a:noFill/>
          <a:ln w="9525">
            <a:noFill/>
            <a:miter lim="800000"/>
            <a:headEnd/>
            <a:tailEnd/>
          </a:ln>
        </p:spPr>
        <p:txBody>
          <a:bodyPr wrap="none" lIns="0" tIns="0" rIns="0" bIns="0">
            <a:spAutoFit/>
          </a:bodyPr>
          <a:lstStyle/>
          <a:p>
            <a:r>
              <a:rPr lang="en-US" sz="900" b="1">
                <a:solidFill>
                  <a:srgbClr val="000000"/>
                </a:solidFill>
              </a:rPr>
              <a:t>C</a:t>
            </a:r>
          </a:p>
          <a:p>
            <a:r>
              <a:rPr lang="en-US" sz="900" b="1">
                <a:solidFill>
                  <a:srgbClr val="000000"/>
                </a:solidFill>
              </a:rPr>
              <a:t>H</a:t>
            </a:r>
            <a:endParaRPr lang="en-US" sz="900" b="1"/>
          </a:p>
        </p:txBody>
      </p:sp>
      <p:sp>
        <p:nvSpPr>
          <p:cNvPr id="107587" name="Rectangle 67"/>
          <p:cNvSpPr>
            <a:spLocks noChangeArrowheads="1"/>
          </p:cNvSpPr>
          <p:nvPr/>
        </p:nvSpPr>
        <p:spPr bwMode="auto">
          <a:xfrm>
            <a:off x="7564438" y="5305425"/>
            <a:ext cx="82550" cy="273050"/>
          </a:xfrm>
          <a:prstGeom prst="rect">
            <a:avLst/>
          </a:prstGeom>
          <a:noFill/>
          <a:ln w="9525">
            <a:noFill/>
            <a:miter lim="800000"/>
            <a:headEnd/>
            <a:tailEnd/>
          </a:ln>
        </p:spPr>
        <p:txBody>
          <a:bodyPr wrap="none" lIns="0" tIns="0" rIns="0" bIns="0">
            <a:spAutoFit/>
          </a:bodyPr>
          <a:lstStyle/>
          <a:p>
            <a:r>
              <a:rPr lang="en-US" sz="900" b="1">
                <a:solidFill>
                  <a:srgbClr val="000000"/>
                </a:solidFill>
              </a:rPr>
              <a:t>C</a:t>
            </a:r>
          </a:p>
          <a:p>
            <a:r>
              <a:rPr lang="en-US" sz="900" b="1">
                <a:solidFill>
                  <a:srgbClr val="000000"/>
                </a:solidFill>
              </a:rPr>
              <a:t>H</a:t>
            </a:r>
            <a:endParaRPr lang="en-US" sz="900" b="1"/>
          </a:p>
        </p:txBody>
      </p:sp>
      <p:sp>
        <p:nvSpPr>
          <p:cNvPr id="107588" name="Rectangle 68"/>
          <p:cNvSpPr>
            <a:spLocks noChangeArrowheads="1"/>
          </p:cNvSpPr>
          <p:nvPr/>
        </p:nvSpPr>
        <p:spPr bwMode="auto">
          <a:xfrm>
            <a:off x="6924675" y="5014913"/>
            <a:ext cx="82550" cy="273050"/>
          </a:xfrm>
          <a:prstGeom prst="rect">
            <a:avLst/>
          </a:prstGeom>
          <a:noFill/>
          <a:ln w="9525">
            <a:noFill/>
            <a:miter lim="800000"/>
            <a:headEnd/>
            <a:tailEnd/>
          </a:ln>
        </p:spPr>
        <p:txBody>
          <a:bodyPr wrap="none" lIns="0" tIns="0" rIns="0" bIns="0">
            <a:spAutoFit/>
          </a:bodyPr>
          <a:lstStyle/>
          <a:p>
            <a:r>
              <a:rPr lang="en-US" sz="900" b="1">
                <a:solidFill>
                  <a:srgbClr val="000000"/>
                </a:solidFill>
              </a:rPr>
              <a:t>H</a:t>
            </a:r>
          </a:p>
          <a:p>
            <a:r>
              <a:rPr lang="en-US" sz="900" b="1">
                <a:solidFill>
                  <a:srgbClr val="000000"/>
                </a:solidFill>
              </a:rPr>
              <a:t>C</a:t>
            </a:r>
            <a:endParaRPr lang="en-US" sz="900" b="1"/>
          </a:p>
        </p:txBody>
      </p:sp>
      <p:sp>
        <p:nvSpPr>
          <p:cNvPr id="107589" name="Text Box 69"/>
          <p:cNvSpPr txBox="1">
            <a:spLocks noChangeArrowheads="1"/>
          </p:cNvSpPr>
          <p:nvPr/>
        </p:nvSpPr>
        <p:spPr bwMode="auto">
          <a:xfrm>
            <a:off x="6389688" y="6046788"/>
            <a:ext cx="784225" cy="273050"/>
          </a:xfrm>
          <a:prstGeom prst="rect">
            <a:avLst/>
          </a:prstGeom>
          <a:noFill/>
          <a:ln w="9525">
            <a:noFill/>
            <a:miter lim="800000"/>
            <a:headEnd/>
            <a:tailEnd/>
          </a:ln>
        </p:spPr>
        <p:txBody>
          <a:bodyPr wrap="none" lIns="0" tIns="0" bIns="0">
            <a:spAutoFit/>
          </a:bodyPr>
          <a:lstStyle/>
          <a:p>
            <a:pPr algn="ctr"/>
            <a:r>
              <a:rPr lang="en-US" sz="900" b="1"/>
              <a:t>Trans-retinal</a:t>
            </a:r>
          </a:p>
          <a:p>
            <a:pPr algn="ctr"/>
            <a:r>
              <a:rPr lang="en-US" sz="900" b="1"/>
              <a:t>(bleached)</a:t>
            </a:r>
          </a:p>
        </p:txBody>
      </p:sp>
      <p:sp>
        <p:nvSpPr>
          <p:cNvPr id="4" name="TextBox 24"/>
          <p:cNvSpPr txBox="1">
            <a:spLocks noChangeArrowheads="1"/>
          </p:cNvSpPr>
          <p:nvPr/>
        </p:nvSpPr>
        <p:spPr bwMode="auto">
          <a:xfrm>
            <a:off x="2314575" y="1119188"/>
            <a:ext cx="4479925" cy="214312"/>
          </a:xfrm>
          <a:prstGeom prst="rect">
            <a:avLst/>
          </a:prstGeom>
          <a:noFill/>
          <a:ln w="9525">
            <a:noFill/>
            <a:miter lim="800000"/>
            <a:headEnd/>
            <a:tailEnd/>
          </a:ln>
        </p:spPr>
        <p:txBody>
          <a:bodyPr>
            <a:spAutoFit/>
          </a:bodyPr>
          <a:lstStyle/>
          <a:p>
            <a:pPr algn="ctr">
              <a:defRPr/>
            </a:pPr>
            <a:r>
              <a:rPr lang="en-US" sz="800">
                <a:latin typeface="+mj-lt"/>
                <a:cs typeface="Arial" pitchFamily="34" charset="2"/>
              </a:rPr>
              <a:t>Copyright © The McGraw-Hill Companies, Inc. Permission required for reproduction or display.</a:t>
            </a:r>
          </a:p>
        </p:txBody>
      </p:sp>
      <p:sp>
        <p:nvSpPr>
          <p:cNvPr id="107591" name="Text Box 9"/>
          <p:cNvSpPr txBox="1">
            <a:spLocks noChangeArrowheads="1"/>
          </p:cNvSpPr>
          <p:nvPr/>
        </p:nvSpPr>
        <p:spPr bwMode="auto">
          <a:xfrm>
            <a:off x="5568950" y="2025650"/>
            <a:ext cx="2206625" cy="427038"/>
          </a:xfrm>
          <a:prstGeom prst="rect">
            <a:avLst/>
          </a:prstGeom>
          <a:noFill/>
          <a:ln w="9525" algn="ctr">
            <a:noFill/>
            <a:miter lim="800000"/>
            <a:headEnd/>
            <a:tailEnd/>
          </a:ln>
        </p:spPr>
        <p:txBody>
          <a:bodyPr>
            <a:spAutoFit/>
          </a:bodyPr>
          <a:lstStyle/>
          <a:p>
            <a:pPr>
              <a:spcBef>
                <a:spcPct val="50000"/>
              </a:spcBef>
            </a:pPr>
            <a:r>
              <a:rPr lang="en-US" sz="2200"/>
              <a:t>Figure 16.36 a-f</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 - &amp;quot;Sense Organs&amp;quot;&quot;/&gt;&lt;property id=&quot;20307&quot; value=&quot;308&quot;/&gt;&lt;/object&gt;&lt;object type=&quot;3&quot; unique_id=&quot;10006&quot;&gt;&lt;property id=&quot;20148&quot; value=&quot;5&quot;/&gt;&lt;property id=&quot;20300&quot; value=&quot;Slide 3 - &amp;quot;Definitions&amp;quot;&quot;/&gt;&lt;property id=&quot;20307&quot; value=&quot;386&quot;/&gt;&lt;/object&gt;&lt;object type=&quot;3&quot; unique_id=&quot;10007&quot;&gt;&lt;property id=&quot;20148&quot; value=&quot;5&quot;/&gt;&lt;property id=&quot;20300&quot; value=&quot;Slide 4 - &amp;quot;General Properties of Receptors&amp;quot;&quot;/&gt;&lt;property id=&quot;20307&quot; value=&quot;309&quot;/&gt;&lt;/object&gt;&lt;object type=&quot;3&quot; unique_id=&quot;10008&quot;&gt;&lt;property id=&quot;20148&quot; value=&quot;5&quot;/&gt;&lt;property id=&quot;20300&quot; value=&quot;Slide 5 - &amp;quot;Receptors Transmit Four Kinds of Information&amp;quot;&quot;/&gt;&lt;property id=&quot;20307&quot; value=&quot;362&quot;/&gt;&lt;/object&gt;&lt;object type=&quot;3&quot; unique_id=&quot;10009&quot;&gt;&lt;property id=&quot;20148&quot; value=&quot;5&quot;/&gt;&lt;property id=&quot;20300&quot; value=&quot;Slide 6 - &amp;quot;Receptors Transmit Four Kinds of Information&amp;quot;&quot;/&gt;&lt;property id=&quot;20307&quot; value=&quot;396&quot;/&gt;&lt;/object&gt;&lt;object type=&quot;3&quot; unique_id=&quot;10010&quot;&gt;&lt;property id=&quot;20148&quot; value=&quot;5&quot;/&gt;&lt;property id=&quot;20300&quot; value=&quot;Slide 7 - &amp;quot;Receptive Fields&amp;quot;&quot;/&gt;&lt;property id=&quot;20307&quot; value=&quot;349&quot;/&gt;&lt;/object&gt;&lt;object type=&quot;3&quot; unique_id=&quot;10011&quot;&gt;&lt;property id=&quot;20148&quot; value=&quot;5&quot;/&gt;&lt;property id=&quot;20300&quot; value=&quot;Slide 8 - &amp;quot;Classification of Receptors&amp;quot;&quot;/&gt;&lt;property id=&quot;20307&quot; value=&quot;310&quot;/&gt;&lt;/object&gt;&lt;object type=&quot;3&quot; unique_id=&quot;10012&quot;&gt;&lt;property id=&quot;20148&quot; value=&quot;5&quot;/&gt;&lt;property id=&quot;20300&quot; value=&quot;Slide 9 - &amp;quot;General Senses&amp;quot;&quot;/&gt;&lt;property id=&quot;20307&quot; value=&quot;387&quot;/&gt;&lt;/object&gt;&lt;object type=&quot;3&quot; unique_id=&quot;10013&quot;&gt;&lt;property id=&quot;20148&quot; value=&quot;5&quot;/&gt;&lt;property id=&quot;20300&quot; value=&quot;Slide 10 - &amp;quot;Unencapsulated Nerve Endings&amp;quot;&quot;/&gt;&lt;property id=&quot;20307&quot; value=&quot;311&quot;/&gt;&lt;/object&gt;&lt;object type=&quot;3&quot; unique_id=&quot;10014&quot;&gt;&lt;property id=&quot;20148&quot; value=&quot;5&quot;/&gt;&lt;property id=&quot;20300&quot; value=&quot;Slide 11 - &amp;quot;Encapsulated Nerve Endings&amp;quot;&quot;/&gt;&lt;property id=&quot;20307&quot; value=&quot;257&quot;/&gt;&lt;/object&gt;&lt;object type=&quot;3&quot; unique_id=&quot;10015&quot;&gt;&lt;property id=&quot;20148&quot; value=&quot;5&quot;/&gt;&lt;property id=&quot;20300&quot; value=&quot;Slide 12 - &amp;quot;Encapsulated Nerve Endings&amp;quot;&quot;/&gt;&lt;property id=&quot;20307&quot; value=&quot;388&quot;/&gt;&lt;/object&gt;&lt;object type=&quot;3&quot; unique_id=&quot;10016&quot;&gt;&lt;property id=&quot;20148&quot; value=&quot;5&quot;/&gt;&lt;property id=&quot;20300&quot; value=&quot;Slide 13 - &amp;quot;Somesthetic Projection Pathways&amp;quot;&quot;/&gt;&lt;property id=&quot;20307&quot; value=&quot;347&quot;/&gt;&lt;/object&gt;&lt;object type=&quot;3&quot; unique_id=&quot;10017&quot;&gt;&lt;property id=&quot;20148&quot; value=&quot;5&quot;/&gt;&lt;property id=&quot;20300&quot; value=&quot;Slide 14 - &amp;quot;Pain&amp;quot;&quot;/&gt;&lt;property id=&quot;20307&quot; value=&quot;327&quot;/&gt;&lt;/object&gt;&lt;object type=&quot;3&quot; unique_id=&quot;10018&quot;&gt;&lt;property id=&quot;20148&quot; value=&quot;5&quot;/&gt;&lt;property id=&quot;20300&quot; value=&quot;Slide 15 - &amp;quot;Projection Pathway for Pain&amp;quot;&quot;/&gt;&lt;property id=&quot;20307&quot; value=&quot;328&quot;/&gt;&lt;/object&gt;&lt;object type=&quot;3&quot; unique_id=&quot;10019&quot;&gt;&lt;property id=&quot;20148&quot; value=&quot;5&quot;/&gt;&lt;property id=&quot;20300&quot; value=&quot;Slide 16 - &amp;quot;Pain Signal Destinations&amp;quot;&quot;/&gt;&lt;property id=&quot;20307&quot; value=&quot;258&quot;/&gt;&lt;/object&gt;&lt;object type=&quot;3&quot; unique_id=&quot;10020&quot;&gt;&lt;property id=&quot;20148&quot; value=&quot;5&quot;/&gt;&lt;property id=&quot;20300&quot; value=&quot;Slide 17 - &amp;quot;Referred Pain&amp;quot;&quot;/&gt;&lt;property id=&quot;20307&quot; value=&quot;364&quot;/&gt;&lt;/object&gt;&lt;object type=&quot;3&quot; unique_id=&quot;10021&quot;&gt;&lt;property id=&quot;20148&quot; value=&quot;5&quot;/&gt;&lt;property id=&quot;20300&quot; value=&quot;Slide 18 - &amp;quot;Referred Pain&amp;quot;&quot;/&gt;&lt;property id=&quot;20307&quot; value=&quot;259&quot;/&gt;&lt;/object&gt;&lt;object type=&quot;3&quot; unique_id=&quot;10022&quot;&gt;&lt;property id=&quot;20148&quot; value=&quot;5&quot;/&gt;&lt;property id=&quot;20300&quot; value=&quot;Slide 19 - &amp;quot;CNS Modulation of Pain&amp;quot;&quot;/&gt;&lt;property id=&quot;20307&quot; value=&quot;313&quot;/&gt;&lt;/object&gt;&lt;object type=&quot;3&quot; unique_id=&quot;10023&quot;&gt;&lt;property id=&quot;20148&quot; value=&quot;5&quot;/&gt;&lt;property id=&quot;20300&quot; value=&quot;Slide 20 - &amp;quot;Spinal Gating&amp;quot;&quot;/&gt;&lt;property id=&quot;20307&quot; value=&quot;365&quot;/&gt;&lt;/object&gt;&lt;object type=&quot;3&quot; unique_id=&quot;10024&quot;&gt;&lt;property id=&quot;20148&quot; value=&quot;5&quot;/&gt;&lt;property id=&quot;20300&quot; value=&quot;Slide 21 - &amp;quot;Spinal Gating&amp;quot;&quot;/&gt;&lt;property id=&quot;20307&quot; value=&quot;397&quot;/&gt;&lt;/object&gt;&lt;object type=&quot;3&quot; unique_id=&quot;10025&quot;&gt;&lt;property id=&quot;20148&quot; value=&quot;5&quot;/&gt;&lt;property id=&quot;20300&quot; value=&quot;Slide 22 - &amp;quot;Spinal Gating of Pain Signals&amp;quot;&quot;/&gt;&lt;property id=&quot;20307&quot; value=&quot;350&quot;/&gt;&lt;/object&gt;&lt;object type=&quot;3&quot; unique_id=&quot;10026&quot;&gt;&lt;property id=&quot;20148&quot; value=&quot;5&quot;/&gt;&lt;property id=&quot;20300&quot; value=&quot;Slide 23 - &amp;quot;Chemical Sense - Taste&amp;quot;&quot;/&gt;&lt;property id=&quot;20307&quot; value=&quot;314&quot;/&gt;&lt;/object&gt;&lt;object type=&quot;3&quot; unique_id=&quot;10027&quot;&gt;&lt;property id=&quot;20148&quot; value=&quot;5&quot;/&gt;&lt;property id=&quot;20300&quot; value=&quot;Slide 24 - &amp;quot;Taste Bud Structure&amp;quot;&quot;/&gt;&lt;property id=&quot;20307&quot; value=&quot;263&quot;/&gt;&lt;/object&gt;&lt;object type=&quot;3&quot; unique_id=&quot;10028&quot;&gt;&lt;property id=&quot;20148&quot; value=&quot;5&quot;/&gt;&lt;property id=&quot;20300&quot; value=&quot;Slide 25 - &amp;quot;Physiology of Taste&amp;quot;&quot;/&gt;&lt;property id=&quot;20307&quot; value=&quot;316&quot;/&gt;&lt;/object&gt;&lt;object type=&quot;3&quot; unique_id=&quot;10029&quot;&gt;&lt;property id=&quot;20148&quot; value=&quot;5&quot;/&gt;&lt;property id=&quot;20300&quot; value=&quot;Slide 26 - &amp;quot;Physiology of Taste&amp;quot;&quot;/&gt;&lt;property id=&quot;20307&quot; value=&quot;366&quot;/&gt;&lt;/object&gt;&lt;object type=&quot;3&quot; unique_id=&quot;10030&quot;&gt;&lt;property id=&quot;20148&quot; value=&quot;5&quot;/&gt;&lt;property id=&quot;20300&quot; value=&quot;Slide 27 - &amp;quot;Projection Pathways for Taste&amp;quot;&quot;/&gt;&lt;property id=&quot;20307&quot; value=&quot;367&quot;/&gt;&lt;/object&gt;&lt;object type=&quot;3&quot; unique_id=&quot;10031&quot;&gt;&lt;property id=&quot;20148&quot; value=&quot;5&quot;/&gt;&lt;property id=&quot;20300&quot; value=&quot;Slide 28 - &amp;quot;Smell - Anatomy&amp;quot;&quot;/&gt;&lt;property id=&quot;20307&quot; value=&quot;315&quot;/&gt;&lt;/object&gt;&lt;object type=&quot;3&quot; unique_id=&quot;10032&quot;&gt;&lt;property id=&quot;20148&quot; value=&quot;5&quot;/&gt;&lt;property id=&quot;20300&quot; value=&quot;Slide 29 - &amp;quot;Smell - Anatomy&amp;quot;&quot;/&gt;&lt;property id=&quot;20307&quot; value=&quot;398&quot;/&gt;&lt;/object&gt;&lt;object type=&quot;3&quot; unique_id=&quot;10033&quot;&gt;&lt;property id=&quot;20148&quot; value=&quot;5&quot;/&gt;&lt;property id=&quot;20300&quot; value=&quot;Slide 30 - &amp;quot;Olfactory Cells&amp;quot;&quot;/&gt;&lt;property id=&quot;20307&quot; value=&quot;264&quot;/&gt;&lt;/object&gt;&lt;object type=&quot;3&quot; unique_id=&quot;10034&quot;&gt;&lt;property id=&quot;20148&quot; value=&quot;5&quot;/&gt;&lt;property id=&quot;20300&quot; value=&quot;Slide 31 - &amp;quot;Smell - Physiology&amp;quot;&quot;/&gt;&lt;property id=&quot;20307&quot; value=&quot;368&quot;/&gt;&lt;/object&gt;&lt;object type=&quot;3&quot; unique_id=&quot;10035&quot;&gt;&lt;property id=&quot;20148&quot; value=&quot;5&quot;/&gt;&lt;property id=&quot;20300&quot; value=&quot;Slide 32 - &amp;quot;Smell - Physiology&amp;quot;&quot;/&gt;&lt;property id=&quot;20307&quot; value=&quot;399&quot;/&gt;&lt;/object&gt;&lt;object type=&quot;3&quot; unique_id=&quot;10036&quot;&gt;&lt;property id=&quot;20148&quot; value=&quot;5&quot;/&gt;&lt;property id=&quot;20300&quot; value=&quot;Slide 33 - &amp;quot;Olfactory Projection Pathways&amp;quot;&quot;/&gt;&lt;property id=&quot;20307&quot; value=&quot;369&quot;/&gt;&lt;/object&gt;&lt;object type=&quot;3&quot; unique_id=&quot;10037&quot;&gt;&lt;property id=&quot;20148&quot; value=&quot;5&quot;/&gt;&lt;property id=&quot;20300&quot; value=&quot;Slide 34 - &amp;quot;Olfactory Projection Pathways&amp;quot;&quot;/&gt;&lt;property id=&quot;20307&quot; value=&quot;265&quot;/&gt;&lt;/object&gt;&lt;object type=&quot;3&quot; unique_id=&quot;10038&quot;&gt;&lt;property id=&quot;20148&quot; value=&quot;5&quot;/&gt;&lt;property id=&quot;20300&quot; value=&quot;Slide 35 - &amp;quot;Hearing and Equilibrium&amp;quot;&quot;/&gt;&lt;property id=&quot;20307&quot; value=&quot;266&quot;/&gt;&lt;/object&gt;&lt;object type=&quot;3&quot; unique_id=&quot;10039&quot;&gt;&lt;property id=&quot;20148&quot; value=&quot;5&quot;/&gt;&lt;property id=&quot;20300&quot; value=&quot;Slide 36 - &amp;quot;The Nature of Sound&amp;quot;&quot;/&gt;&lt;property id=&quot;20307&quot; value=&quot;400&quot;/&gt;&lt;/object&gt;&lt;object type=&quot;3&quot; unique_id=&quot;10040&quot;&gt;&lt;property id=&quot;20148&quot; value=&quot;5&quot;/&gt;&lt;property id=&quot;20300&quot; value=&quot;Slide 37 - &amp;quot;Pitch and Loudness&amp;quot;&quot;/&gt;&lt;property id=&quot;20307&quot; value=&quot;267&quot;/&gt;&lt;/object&gt;&lt;object type=&quot;3&quot; unique_id=&quot;10041&quot;&gt;&lt;property id=&quot;20148&quot; value=&quot;5&quot;/&gt;&lt;property id=&quot;20300&quot; value=&quot;Slide 38 - &amp;quot;Anatomy of  Ear&amp;quot;&quot;/&gt;&lt;property id=&quot;20307&quot; value=&quot;370&quot;/&gt;&lt;/object&gt;&lt;object type=&quot;3&quot; unique_id=&quot;10042&quot;&gt;&lt;property id=&quot;20148&quot; value=&quot;5&quot;/&gt;&lt;property id=&quot;20300&quot; value=&quot;Slide 39 - &amp;quot;Outer Ear&amp;quot;&quot;/&gt;&lt;property id=&quot;20307&quot; value=&quot;401&quot;/&gt;&lt;/object&gt;&lt;object type=&quot;3&quot; unique_id=&quot;10043&quot;&gt;&lt;property id=&quot;20148&quot; value=&quot;5&quot;/&gt;&lt;property id=&quot;20300&quot; value=&quot;Slide 40 - &amp;quot;Outer (External) Ear&amp;quot;&quot;/&gt;&lt;property id=&quot;20307&quot; value=&quot;268&quot;/&gt;&lt;/object&gt;&lt;object type=&quot;3&quot; unique_id=&quot;10044&quot;&gt;&lt;property id=&quot;20148&quot; value=&quot;5&quot;/&gt;&lt;property id=&quot;20300&quot; value=&quot;Slide 41 - &amp;quot;Anatomy of Middle Ear&amp;quot;&quot;/&gt;&lt;property id=&quot;20307&quot; value=&quot;269&quot;/&gt;&lt;/object&gt;&lt;object type=&quot;3&quot; unique_id=&quot;10045&quot;&gt;&lt;property id=&quot;20148&quot; value=&quot;5&quot;/&gt;&lt;property id=&quot;20300&quot; value=&quot;Slide 42 - &amp;quot;Middle Ear&amp;quot;&quot;/&gt;&lt;property id=&quot;20307&quot; value=&quot;330&quot;/&gt;&lt;/object&gt;&lt;object type=&quot;3&quot; unique_id=&quot;10046&quot;&gt;&lt;property id=&quot;20148&quot; value=&quot;5&quot;/&gt;&lt;property id=&quot;20300&quot; value=&quot;Slide 43 - &amp;quot;Middle-Ear Infection&amp;quot;&quot;/&gt;&lt;property id=&quot;20307&quot; value=&quot;389&quot;/&gt;&lt;/object&gt;&lt;object type=&quot;3&quot; unique_id=&quot;10047&quot;&gt;&lt;property id=&quot;20148&quot; value=&quot;5&quot;/&gt;&lt;property id=&quot;20300&quot; value=&quot;Slide 44 - &amp;quot;Anatomy of Inner Ear&amp;quot;&quot;/&gt;&lt;property id=&quot;20307&quot; value=&quot;371&quot;/&gt;&lt;/object&gt;&lt;object type=&quot;3&quot; unique_id=&quot;10048&quot;&gt;&lt;property id=&quot;20148&quot; value=&quot;5&quot;/&gt;&lt;property id=&quot;20300&quot; value=&quot;Slide 45 - &amp;quot;Inner (Internal) Ear&amp;quot;&quot;/&gt;&lt;property id=&quot;20307&quot; value=&quot;331&quot;/&gt;&lt;/object&gt;&lt;object type=&quot;3&quot; unique_id=&quot;10049&quot;&gt;&lt;property id=&quot;20148&quot; value=&quot;5&quot;/&gt;&lt;property id=&quot;20300&quot; value=&quot;Slide 46 - &amp;quot;Structure of Inner Ear&amp;quot;&quot;/&gt;&lt;property id=&quot;20307&quot; value=&quot;351&quot;/&gt;&lt;/object&gt;&lt;object type=&quot;3&quot; unique_id=&quot;10050&quot;&gt;&lt;property id=&quot;20148&quot; value=&quot;5&quot;/&gt;&lt;property id=&quot;20300&quot; value=&quot;Slide 47 - &amp;quot;Details of Inner Ear&amp;quot;&quot;/&gt;&lt;property id=&quot;20307&quot; value=&quot;373&quot;/&gt;&lt;/object&gt;&lt;object type=&quot;3&quot; unique_id=&quot;10051&quot;&gt;&lt;property id=&quot;20148&quot; value=&quot;5&quot;/&gt;&lt;property id=&quot;20300&quot; value=&quot;Slide 48 - &amp;quot;Anatomy of Cochlea&amp;quot;&quot;/&gt;&lt;property id=&quot;20307&quot; value=&quot;372&quot;/&gt;&lt;/object&gt;&lt;object type=&quot;3&quot; unique_id=&quot;10052&quot;&gt;&lt;property id=&quot;20148&quot; value=&quot;5&quot;/&gt;&lt;property id=&quot;20300&quot; value=&quot;Slide 49 - &amp;quot;Cochlea, Cochlear Duct and Spiral Organ &amp;quot;&quot;/&gt;&lt;property id=&quot;20307&quot; value=&quot;272&quot;/&gt;&lt;/object&gt;&lt;object type=&quot;3&quot; unique_id=&quot;10053&quot;&gt;&lt;property id=&quot;20148&quot; value=&quot;5&quot;/&gt;&lt;property id=&quot;20300&quot; value=&quot;Slide 50 - &amp;quot;Spiral Organ (Organ of Corti)&amp;quot;&quot;/&gt;&lt;property id=&quot;20307&quot; value=&quot;374&quot;/&gt;&lt;/object&gt;&lt;object type=&quot;3&quot; unique_id=&quot;10054&quot;&gt;&lt;property id=&quot;20148&quot; value=&quot;5&quot;/&gt;&lt;property id=&quot;20300&quot; value=&quot;Slide 51 - &amp;quot;SEM of Cochlear Hair Cells&amp;quot;&quot;/&gt;&lt;property id=&quot;20307&quot; value=&quot;353&quot;/&gt;&lt;/object&gt;&lt;object type=&quot;3&quot; unique_id=&quot;10055&quot;&gt;&lt;property id=&quot;20148&quot; value=&quot;5&quot;/&gt;&lt;property id=&quot;20300&quot; value=&quot;Slide 52 - &amp;quot;Physiology of Hearing - Middle Ear&amp;quot;&quot;/&gt;&lt;property id=&quot;20307&quot; value=&quot;332&quot;/&gt;&lt;/object&gt;&lt;object type=&quot;3&quot; unique_id=&quot;10056&quot;&gt;&lt;property id=&quot;20148&quot; value=&quot;5&quot;/&gt;&lt;property id=&quot;20300&quot; value=&quot;Slide 53 - &amp;quot;Stimulation of Cochlear Hair Cells&amp;quot;&quot;/&gt;&lt;property id=&quot;20307&quot; value=&quot;318&quot;/&gt;&lt;/object&gt;&lt;object type=&quot;3&quot; unique_id=&quot;10059&quot;&gt;&lt;property id=&quot;20148&quot; value=&quot;5&quot;/&gt;&lt;property id=&quot;20300&quot; value=&quot;Slide 55 - &amp;quot;Potassium Gates&amp;quot;&quot;/&gt;&lt;property id=&quot;20307&quot; value=&quot;375&quot;/&gt;&lt;/object&gt;&lt;object type=&quot;3&quot; unique_id=&quot;10060&quot;&gt;&lt;property id=&quot;20148&quot; value=&quot;5&quot;/&gt;&lt;property id=&quot;20300&quot; value=&quot;Slide 56 - &amp;quot;Sensory Coding&amp;quot;&quot;/&gt;&lt;property id=&quot;20307&quot; value=&quot;319&quot;/&gt;&lt;/object&gt;&lt;object type=&quot;3&quot; unique_id=&quot;10061&quot;&gt;&lt;property id=&quot;20148&quot; value=&quot;5&quot;/&gt;&lt;property id=&quot;20300&quot; value=&quot;Slide 57 - &amp;quot;Basilar Membrane Frequency Response&amp;quot;&quot;/&gt;&lt;property id=&quot;20307&quot; value=&quot;275&quot;/&gt;&lt;/object&gt;&lt;object type=&quot;3&quot; unique_id=&quot;10062&quot;&gt;&lt;property id=&quot;20148&quot; value=&quot;5&quot;/&gt;&lt;property id=&quot;20300&quot; value=&quot;Slide 58 - &amp;quot;Cochlear Tuning&amp;quot;&quot;/&gt;&lt;property id=&quot;20307&quot; value=&quot;320&quot;/&gt;&lt;/object&gt;&lt;object type=&quot;3&quot; unique_id=&quot;10063&quot;&gt;&lt;property id=&quot;20148&quot; value=&quot;5&quot;/&gt;&lt;property id=&quot;20300&quot; value=&quot;Slide 59 - &amp;quot;Deafness&amp;quot;&quot;/&gt;&lt;property id=&quot;20307&quot; value=&quot;390&quot;/&gt;&lt;/object&gt;&lt;object type=&quot;3&quot; unique_id=&quot;10064&quot;&gt;&lt;property id=&quot;20148&quot; value=&quot;5&quot;/&gt;&lt;property id=&quot;20300&quot; value=&quot;Slide 60 - &amp;quot;Innervation of Internal Ear&amp;quot;&quot;/&gt;&lt;property id=&quot;20307&quot; value=&quot;270&quot;/&gt;&lt;/object&gt;&lt;object type=&quot;3&quot; unique_id=&quot;10065&quot;&gt;&lt;property id=&quot;20148&quot; value=&quot;5&quot;/&gt;&lt;property id=&quot;20300&quot; value=&quot;Slide 61 - &amp;quot;Auditory Projection Pathway&amp;quot;&quot;/&gt;&lt;property id=&quot;20307&quot; value=&quot;334&quot;/&gt;&lt;/object&gt;&lt;object type=&quot;3&quot; unique_id=&quot;10066&quot;&gt;&lt;property id=&quot;20148&quot; value=&quot;5&quot;/&gt;&lt;property id=&quot;20300&quot; value=&quot;Slide 62 - &amp;quot;Auditory Projection Pathway&amp;quot;&quot;/&gt;&lt;property id=&quot;20307&quot; value=&quot;402&quot;/&gt;&lt;/object&gt;&lt;object type=&quot;3&quot; unique_id=&quot;10067&quot;&gt;&lt;property id=&quot;20148&quot; value=&quot;5&quot;/&gt;&lt;property id=&quot;20300&quot; value=&quot;Slide 63 - &amp;quot;Auditory Pathway&amp;quot;&quot;/&gt;&lt;property id=&quot;20307&quot; value=&quot;276&quot;/&gt;&lt;/object&gt;&lt;object type=&quot;3&quot; unique_id=&quot;10068&quot;&gt;&lt;property id=&quot;20148&quot; value=&quot;5&quot;/&gt;&lt;property id=&quot;20300&quot; value=&quot;Slide 64 - &amp;quot;Auditory Processing Centers&amp;quot;&quot;/&gt;&lt;property id=&quot;20307&quot; value=&quot;277&quot;/&gt;&lt;/object&gt;&lt;object type=&quot;3&quot; unique_id=&quot;10069&quot;&gt;&lt;property id=&quot;20148&quot; value=&quot;5&quot;/&gt;&lt;property id=&quot;20300&quot; value=&quot;Slide 65 - &amp;quot;Equilibrium&amp;quot;&quot;/&gt;&lt;property id=&quot;20307&quot; value=&quot;321&quot;/&gt;&lt;/object&gt;&lt;object type=&quot;3&quot; unique_id=&quot;10070&quot;&gt;&lt;property id=&quot;20148&quot; value=&quot;5&quot;/&gt;&lt;property id=&quot;20300&quot; value=&quot;Slide 66 - &amp;quot;Saccule and Utricle&amp;quot;&quot;/&gt;&lt;property id=&quot;20307&quot; value=&quot;333&quot;/&gt;&lt;/object&gt;&lt;object type=&quot;3&quot; unique_id=&quot;10071&quot;&gt;&lt;property id=&quot;20148&quot; value=&quot;5&quot;/&gt;&lt;property id=&quot;20300&quot; value=&quot;Slide 67 - &amp;quot;Macula Utriculi and Macula Sacculi  &amp;quot;&quot;/&gt;&lt;property id=&quot;20307&quot; value=&quot;278&quot;/&gt;&lt;/object&gt;&lt;object type=&quot;3&quot; unique_id=&quot;10072&quot;&gt;&lt;property id=&quot;20148&quot; value=&quot;5&quot;/&gt;&lt;property id=&quot;20300&quot; value=&quot;Slide 68 - &amp;quot;Semicircular Ducts&amp;quot;&quot;/&gt;&lt;property id=&quot;20307&quot; value=&quot;391&quot;/&gt;&lt;/object&gt;&lt;object type=&quot;3&quot; unique_id=&quot;10073&quot;&gt;&lt;property id=&quot;20148&quot; value=&quot;5&quot;/&gt;&lt;property id=&quot;20300&quot; value=&quot;Slide 69 - &amp;quot;Crista Ampullaris&amp;quot;&quot;/&gt;&lt;property id=&quot;20307&quot; value=&quot;280&quot;/&gt;&lt;/object&gt;&lt;object type=&quot;3&quot; unique_id=&quot;10074&quot;&gt;&lt;property id=&quot;20148&quot; value=&quot;5&quot;/&gt;&lt;property id=&quot;20300&quot; value=&quot;Slide 70 - &amp;quot;Crista Ampullaris - Head Rotation&amp;quot;&quot;/&gt;&lt;property id=&quot;20307&quot; value=&quot;281&quot;/&gt;&lt;/object&gt;&lt;object type=&quot;3&quot; unique_id=&quot;10075&quot;&gt;&lt;property id=&quot;20148&quot; value=&quot;5&quot;/&gt;&lt;property id=&quot;20300&quot; value=&quot;Slide 71 - &amp;quot;Vestibular Projection Pathways&amp;quot;&quot;/&gt;&lt;property id=&quot;20307&quot; value=&quot;379&quot;/&gt;&lt;/object&gt;&lt;object type=&quot;3&quot; unique_id=&quot;10076&quot;&gt;&lt;property id=&quot;20148&quot; value=&quot;5&quot;/&gt;&lt;property id=&quot;20300&quot; value=&quot;Slide 72 - &amp;quot;Equilibrium Projection Pathways&amp;quot;&quot;/&gt;&lt;property id=&quot;20307&quot; value=&quot;324&quot;/&gt;&lt;/object&gt;&lt;object type=&quot;3&quot; unique_id=&quot;10077&quot;&gt;&lt;property id=&quot;20148&quot; value=&quot;5&quot;/&gt;&lt;property id=&quot;20300&quot; value=&quot;Slide 73 - &amp;quot;Equilibrium Projection Pathways&amp;quot;&quot;/&gt;&lt;property id=&quot;20307&quot; value=&quot;378&quot;/&gt;&lt;/object&gt;&lt;object type=&quot;3&quot; unique_id=&quot;10078&quot;&gt;&lt;property id=&quot;20148&quot; value=&quot;5&quot;/&gt;&lt;property id=&quot;20300&quot; value=&quot;Slide 74 - &amp;quot;Vision and Light&amp;quot;&quot;/&gt;&lt;property id=&quot;20307&quot; value=&quot;325&quot;/&gt;&lt;/object&gt;&lt;object type=&quot;3&quot; unique_id=&quot;10079&quot;&gt;&lt;property id=&quot;20148&quot; value=&quot;5&quot;/&gt;&lt;property id=&quot;20300&quot; value=&quot;Slide 75 - &amp;quot;External Anatomy of Eye&amp;quot;&quot;/&gt;&lt;property id=&quot;20307&quot; value=&quot;282&quot;/&gt;&lt;/object&gt;&lt;object type=&quot;3&quot; unique_id=&quot;10080&quot;&gt;&lt;property id=&quot;20148&quot; value=&quot;5&quot;/&gt;&lt;property id=&quot;20300&quot; value=&quot;Slide 76 - &amp;quot;Eyebrows and Eyelids&amp;quot;&quot;/&gt;&lt;property id=&quot;20307&quot; value=&quot;326&quot;/&gt;&lt;/object&gt;&lt;object type=&quot;3&quot; unique_id=&quot;10081&quot;&gt;&lt;property id=&quot;20148&quot; value=&quot;5&quot;/&gt;&lt;property id=&quot;20300&quot; value=&quot;Slide 77 - &amp;quot;Conjunctiva&amp;quot;&quot;/&gt;&lt;property id=&quot;20307&quot; value=&quot;283&quot;/&gt;&lt;/object&gt;&lt;object type=&quot;3&quot; unique_id=&quot;10082&quot;&gt;&lt;property id=&quot;20148&quot; value=&quot;5&quot;/&gt;&lt;property id=&quot;20300&quot; value=&quot;Slide 78 - &amp;quot;Lacrimal Apparatus&amp;quot;&quot;/&gt;&lt;property id=&quot;20307&quot; value=&quot;286&quot;/&gt;&lt;/object&gt;&lt;object type=&quot;3&quot; unique_id=&quot;10083&quot;&gt;&lt;property id=&quot;20148&quot; value=&quot;5&quot;/&gt;&lt;property id=&quot;20300&quot; value=&quot;Slide 79 - &amp;quot;Extrinsic Eyes Muscles&amp;quot;&quot;/&gt;&lt;property id=&quot;20307&quot; value=&quot;287&quot;/&gt;&lt;/object&gt;&lt;object type=&quot;3&quot; unique_id=&quot;10084&quot;&gt;&lt;property id=&quot;20148&quot; value=&quot;5&quot;/&gt;&lt;property id=&quot;20300&quot; value=&quot;Slide 80 - &amp;quot;Innervation of Extrinsic Eye Muscles&amp;quot;&quot;/&gt;&lt;property id=&quot;20307&quot; value=&quot;288&quot;/&gt;&lt;/object&gt;&lt;object type=&quot;3&quot; unique_id=&quot;10085&quot;&gt;&lt;property id=&quot;20148&quot; value=&quot;5&quot;/&gt;&lt;property id=&quot;20300&quot; value=&quot;Slide 81 - &amp;quot;Anatomy of the Eyeball&amp;quot;&quot;/&gt;&lt;property id=&quot;20307&quot; value=&quot;289&quot;/&gt;&lt;/object&gt;&lt;object type=&quot;3&quot; unique_id=&quot;10086&quot;&gt;&lt;property id=&quot;20148&quot; value=&quot;5&quot;/&gt;&lt;property id=&quot;20300&quot; value=&quot;Slide 82 - &amp;quot;Tunics of the Eyeball&amp;quot;&quot;/&gt;&lt;property id=&quot;20307&quot; value=&quot;392&quot;/&gt;&lt;/object&gt;&lt;object type=&quot;3&quot; unique_id=&quot;10087&quot;&gt;&lt;property id=&quot;20148&quot; value=&quot;5&quot;/&gt;&lt;property id=&quot;20300&quot; value=&quot;Slide 83 - &amp;quot;Optical Components&amp;quot;&quot;/&gt;&lt;property id=&quot;20307&quot; value=&quot;335&quot;/&gt;&lt;/object&gt;&lt;object type=&quot;3&quot; unique_id=&quot;10088&quot;&gt;&lt;property id=&quot;20148&quot; value=&quot;5&quot;/&gt;&lt;property id=&quot;20300&quot; value=&quot;Slide 84 - &amp;quot;Aqueous Humor&amp;quot;&quot;/&gt;&lt;property id=&quot;20307&quot; value=&quot;290&quot;/&gt;&lt;/object&gt;&lt;object type=&quot;3&quot; unique_id=&quot;10089&quot;&gt;&lt;property id=&quot;20148&quot; value=&quot;5&quot;/&gt;&lt;property id=&quot;20300&quot; value=&quot;Slide 85 - &amp;quot;Neural Components&amp;quot;&quot;/&gt;&lt;property id=&quot;20307&quot; value=&quot;393&quot;/&gt;&lt;/object&gt;&lt;object type=&quot;3&quot; unique_id=&quot;10090&quot;&gt;&lt;property id=&quot;20148&quot; value=&quot;5&quot;/&gt;&lt;property id=&quot;20300&quot; value=&quot;Slide 86 - &amp;quot;Neural Components&amp;quot;&quot;/&gt;&lt;property id=&quot;20307&quot; value=&quot;336&quot;/&gt;&lt;/object&gt;&lt;object type=&quot;3&quot; unique_id=&quot;10091&quot;&gt;&lt;property id=&quot;20148&quot; value=&quot;5&quot;/&gt;&lt;property id=&quot;20300&quot; value=&quot;Slide 87 - &amp;quot;Ophthalmoscopic Exam of Eye&amp;quot;&quot;/&gt;&lt;property id=&quot;20307&quot; value=&quot;291&quot;/&gt;&lt;/object&gt;&lt;object type=&quot;3&quot; unique_id=&quot;10092&quot;&gt;&lt;property id=&quot;20148&quot; value=&quot;5&quot;/&gt;&lt;property id=&quot;20300&quot; value=&quot;Slide 88 - &amp;quot;Test for Blind Spot&amp;quot;&quot;/&gt;&lt;property id=&quot;20307&quot; value=&quot;292&quot;/&gt;&lt;/object&gt;&lt;object type=&quot;3&quot; unique_id=&quot;10093&quot;&gt;&lt;property id=&quot;20148&quot; value=&quot;5&quot;/&gt;&lt;property id=&quot;20300&quot; value=&quot;Slide 89 - &amp;quot;Cataracts and Glaucoma&amp;quot;&quot;/&gt;&lt;property id=&quot;20307&quot; value=&quot;381&quot;/&gt;&lt;/object&gt;&lt;object type=&quot;3&quot; unique_id=&quot;10094&quot;&gt;&lt;property id=&quot;20148&quot; value=&quot;5&quot;/&gt;&lt;property id=&quot;20300&quot; value=&quot;Slide 90 - &amp;quot;Formation of an Image&amp;quot;&quot;/&gt;&lt;property id=&quot;20307&quot; value=&quot;337&quot;/&gt;&lt;/object&gt;&lt;object type=&quot;3&quot; unique_id=&quot;10095&quot;&gt;&lt;property id=&quot;20148&quot; value=&quot;5&quot;/&gt;&lt;property id=&quot;20300&quot; value=&quot;Slide 91 - &amp;quot;Principle of Refraction&amp;quot;&quot;/&gt;&lt;property id=&quot;20307&quot; value=&quot;355&quot;/&gt;&lt;/object&gt;&lt;object type=&quot;3&quot; unique_id=&quot;10096&quot;&gt;&lt;property id=&quot;20148&quot; value=&quot;5&quot;/&gt;&lt;property id=&quot;20300&quot; value=&quot;Slide 92 - &amp;quot;Refraction in the Eye&amp;quot;&quot;/&gt;&lt;property id=&quot;20307&quot; value=&quot;338&quot;/&gt;&lt;/object&gt;&lt;object type=&quot;3&quot; unique_id=&quot;10097&quot;&gt;&lt;property id=&quot;20148&quot; value=&quot;5&quot;/&gt;&lt;property id=&quot;20300&quot; value=&quot;Slide 93 - &amp;quot;The Near Response&amp;quot;&quot;/&gt;&lt;property id=&quot;20307&quot; value=&quot;339&quot;/&gt;&lt;/object&gt;&lt;object type=&quot;3&quot; unique_id=&quot;10098&quot;&gt;&lt;property id=&quot;20148&quot; value=&quot;5&quot;/&gt;&lt;property id=&quot;20300&quot; value=&quot;Slide 94 - &amp;quot;Emmetropia and Near Response&amp;quot;&quot;/&gt;&lt;property id=&quot;20307&quot; value=&quot;294&quot;/&gt;&lt;/object&gt;&lt;object type=&quot;3&quot; unique_id=&quot;10099&quot;&gt;&lt;property id=&quot;20148&quot; value=&quot;5&quot;/&gt;&lt;property id=&quot;20300&quot; value=&quot;Slide 95 - &amp;quot;Emmetropia and Near Response&amp;quot;&quot;/&gt;&lt;property id=&quot;20307&quot; value=&quot;295&quot;/&gt;&lt;/object&gt;&lt;object type=&quot;3&quot; unique_id=&quot;10100&quot;&gt;&lt;property id=&quot;20148&quot; value=&quot;5&quot;/&gt;&lt;property id=&quot;20300&quot; value=&quot;Slide 96 - &amp;quot;Accommodation of Lens&amp;quot;&quot;/&gt;&lt;property id=&quot;20307&quot; value=&quot;284&quot;/&gt;&lt;/object&gt;&lt;object type=&quot;3&quot; unique_id=&quot;10101&quot;&gt;&lt;property id=&quot;20148&quot; value=&quot;5&quot;/&gt;&lt;property id=&quot;20300&quot; value=&quot;Slide 97 - &amp;quot;Common Defects of Image Formation&amp;quot;&quot;/&gt;&lt;property id=&quot;20307&quot; value=&quot;403&quot;/&gt;&lt;/object&gt;&lt;object type=&quot;3&quot; unique_id=&quot;10102&quot;&gt;&lt;property id=&quot;20148&quot; value=&quot;5&quot;/&gt;&lt;property id=&quot;20300&quot; value=&quot;Slide 98 - &amp;quot;Sensory Transduction in the Retina&amp;quot;&quot;/&gt;&lt;property id=&quot;20307&quot; value=&quot;394&quot;/&gt;&lt;/object&gt;&lt;object type=&quot;3&quot; unique_id=&quot;10103&quot;&gt;&lt;property id=&quot;20148&quot; value=&quot;5&quot;/&gt;&lt;property id=&quot;20300&quot; value=&quot;Slide 99 - &amp;quot;Photoreceptor Cells&amp;quot;&quot;/&gt;&lt;property id=&quot;20307&quot; value=&quot;296&quot;/&gt;&lt;/object&gt;&lt;object type=&quot;3&quot; unique_id=&quot;10104&quot;&gt;&lt;property id=&quot;20148&quot; value=&quot;5&quot;/&gt;&lt;property id=&quot;20300&quot; value=&quot;Slide 100 - &amp;quot;Histology - Layers of Retina&amp;quot;&quot;/&gt;&lt;property id=&quot;20307&quot; value=&quot;356&quot;/&gt;&lt;/object&gt;&lt;object type=&quot;3&quot; unique_id=&quot;10105&quot;&gt;&lt;property id=&quot;20148&quot; value=&quot;5&quot;/&gt;&lt;property id=&quot;20300&quot; value=&quot;Slide 101 - &amp;quot;Schematic Layers of the Retina&amp;quot;&quot;/&gt;&lt;property id=&quot;20307&quot; value=&quot;357&quot;/&gt;&lt;/object&gt;&lt;object type=&quot;3&quot; unique_id=&quot;10106&quot;&gt;&lt;property id=&quot;20148&quot; value=&quot;5&quot;/&gt;&lt;property id=&quot;20300&quot; value=&quot;Slide 102 - &amp;quot;Nonreceptor Retinal Cells&amp;quot;&quot;/&gt;&lt;property id=&quot;20307&quot; value=&quot;346&quot;/&gt;&lt;/object&gt;&lt;object type=&quot;3&quot; unique_id=&quot;10107&quot;&gt;&lt;property id=&quot;20148&quot; value=&quot;5&quot;/&gt;&lt;property id=&quot;20300&quot; value=&quot;Slide 103 - &amp;quot;Visual Pigments&amp;quot;&quot;/&gt;&lt;property id=&quot;20307&quot; value=&quot;340&quot;/&gt;&lt;/object&gt;&lt;object type=&quot;3&quot; unique_id=&quot;10108&quot;&gt;&lt;property id=&quot;20148&quot; value=&quot;5&quot;/&gt;&lt;property id=&quot;20300&quot; value=&quot;Slide 104 - &amp;quot;Location of Visual Pigments&amp;quot;&quot;/&gt;&lt;property id=&quot;20307&quot; value=&quot;299&quot;/&gt;&lt;/object&gt;&lt;object type=&quot;3&quot; unique_id=&quot;10109&quot;&gt;&lt;property id=&quot;20148&quot; value=&quot;5&quot;/&gt;&lt;property id=&quot;20300&quot; value=&quot;Slide 105 - &amp;quot;Generating the Optic Nerve Signal&amp;#x0D;&amp;#x0A;Rhodopsin Bleaching/Regeneration&amp;quot;&quot;/&gt;&lt;property id=&quot;20307&quot; value=&quot;300&quot;/&gt;&lt;/object&gt;&lt;object type=&quot;3&quot; unique_id=&quot;10110&quot;&gt;&lt;property id=&quot;20148&quot; value=&quot;5&quot;/&gt;&lt;property id=&quot;20300&quot; value=&quot;Slide 106 - &amp;quot;Generating Visual Signals&amp;quot;&quot;/&gt;&lt;property id=&quot;20307&quot; value=&quot;301&quot;/&gt;&lt;/object&gt;&lt;object type=&quot;3&quot; unique_id=&quot;10111&quot;&gt;&lt;property id=&quot;20148&quot; value=&quot;5&quot;/&gt;&lt;property id=&quot;20300&quot; value=&quot;Slide 107 - &amp;quot;Generating Optic Nerve Signals&amp;quot;&quot;/&gt;&lt;property id=&quot;20307&quot; value=&quot;359&quot;/&gt;&lt;/object&gt;&lt;object type=&quot;3&quot; unique_id=&quot;10112&quot;&gt;&lt;property id=&quot;20148&quot; value=&quot;5&quot;/&gt;&lt;property id=&quot;20300&quot; value=&quot;Slide 108 - &amp;quot;Light and Dark Adaptation&amp;quot;&quot;/&gt;&lt;property id=&quot;20307&quot; value=&quot;343&quot;/&gt;&lt;/object&gt;&lt;object type=&quot;3&quot; unique_id=&quot;10113&quot;&gt;&lt;property id=&quot;20148&quot; value=&quot;5&quot;/&gt;&lt;property id=&quot;20300&quot; value=&quot;Slide 109 - &amp;quot;Dual Visual System&amp;quot;&quot;/&gt;&lt;property id=&quot;20307&quot; value=&quot;348&quot;/&gt;&lt;/object&gt;&lt;object type=&quot;3&quot; unique_id=&quot;10114&quot;&gt;&lt;property id=&quot;20148&quot; value=&quot;5&quot;/&gt;&lt;property id=&quot;20300&quot; value=&quot;Slide 110 - &amp;quot;Duplicity Theory&amp;quot;&quot;/&gt;&lt;property id=&quot;20307&quot; value=&quot;382&quot;/&gt;&lt;/object&gt;&lt;object type=&quot;3&quot; unique_id=&quot;10115&quot;&gt;&lt;property id=&quot;20148&quot; value=&quot;5&quot;/&gt;&lt;property id=&quot;20300&quot; value=&quot;Slide 111 - &amp;quot;Scotopic System (Night Vision)&amp;quot;&quot;/&gt;&lt;property id=&quot;20307&quot; value=&quot;303&quot;/&gt;&lt;/object&gt;&lt;object type=&quot;3&quot; unique_id=&quot;10116&quot;&gt;&lt;property id=&quot;20148&quot; value=&quot;5&quot;/&gt;&lt;property id=&quot;20300&quot; value=&quot;Slide 112 - &amp;quot;Color Vision&amp;#x0D;&amp;#x0A;Photopic System (Day Vision)&amp;quot;&quot;/&gt;&lt;property id=&quot;20307&quot; value=&quot;304&quot;/&gt;&lt;/object&gt;&lt;object type=&quot;3&quot; unique_id=&quot;10117&quot;&gt;&lt;property id=&quot;20148&quot; value=&quot;5&quot;/&gt;&lt;property id=&quot;20300&quot; value=&quot;Slide 113 - &amp;quot;Color Vision&amp;quot;&quot;/&gt;&lt;property id=&quot;20307&quot; value=&quot;305&quot;/&gt;&lt;/object&gt;&lt;object type=&quot;3&quot; unique_id=&quot;10118&quot;&gt;&lt;property id=&quot;20148&quot; value=&quot;5&quot;/&gt;&lt;property id=&quot;20300&quot; value=&quot;Slide 114 - &amp;quot;Color Blindness&amp;quot;&quot;/&gt;&lt;property id=&quot;20307&quot; value=&quot;383&quot;/&gt;&lt;/object&gt;&lt;object type=&quot;3&quot; unique_id=&quot;10119&quot;&gt;&lt;property id=&quot;20148&quot; value=&quot;5&quot;/&gt;&lt;property id=&quot;20300&quot; value=&quot;Slide 115 - &amp;quot;Stereoscopic Vision (Stereopsis)&amp;quot;&quot;/&gt;&lt;property id=&quot;20307&quot; value=&quot;306&quot;/&gt;&lt;/object&gt;&lt;object type=&quot;3&quot; unique_id=&quot;10120&quot;&gt;&lt;property id=&quot;20148&quot; value=&quot;5&quot;/&gt;&lt;property id=&quot;20300&quot; value=&quot;Slide 116 - &amp;quot;Retinal Basis of Stereoscopic Vision&amp;quot;&quot;/&gt;&lt;property id=&quot;20307&quot; value=&quot;385&quot;/&gt;&lt;/object&gt;&lt;object type=&quot;3&quot; unique_id=&quot;10121&quot;&gt;&lt;property id=&quot;20148&quot; value=&quot;5&quot;/&gt;&lt;property id=&quot;20300&quot; value=&quot;Slide 117 - &amp;quot;Visual Projection Pathway&amp;quot;&quot;/&gt;&lt;property id=&quot;20307&quot; value=&quot;395&quot;/&gt;&lt;/object&gt;&lt;object type=&quot;3&quot; unique_id=&quot;10122&quot;&gt;&lt;property id=&quot;20148&quot; value=&quot;5&quot;/&gt;&lt;property id=&quot;20300&quot; value=&quot;Slide 118 - &amp;quot;Visual Projection Pathway&amp;quot;&quot;/&gt;&lt;property id=&quot;20307&quot; value=&quot;341&quot;/&gt;&lt;/object&gt;&lt;object type=&quot;3&quot; unique_id=&quot;10123&quot;&gt;&lt;property id=&quot;20148&quot; value=&quot;5&quot;/&gt;&lt;property id=&quot;20300&quot; value=&quot;Slide 119 - &amp;quot;Visual Projection Pathway&amp;quot;&quot;/&gt;&lt;property id=&quot;20307&quot; value=&quot;307&quot;/&gt;&lt;/object&gt;&lt;object type=&quot;3&quot; unique_id=&quot;10124&quot;&gt;&lt;property id=&quot;20148&quot; value=&quot;5&quot;/&gt;&lt;property id=&quot;20300&quot; value=&quot;Slide 120 - &amp;quot;Visual Information Processing&amp;quot;&quot;/&gt;&lt;property id=&quot;20307&quot; value=&quot;342&quot;/&gt;&lt;/object&gt;&lt;object type=&quot;3&quot; unique_id=&quot;10125&quot;&gt;&lt;property id=&quot;20148&quot; value=&quot;5&quot;/&gt;&lt;property id=&quot;20300&quot; value=&quot;Slide 121 - &amp;quot;Anesthesia&amp;quot;&quot;/&gt;&lt;property id=&quot;20307&quot; value=&quot;404&quot;/&gt;&lt;/object&gt;&lt;object type=&quot;3&quot; unique_id=&quot;10126&quot;&gt;&lt;property id=&quot;20148&quot; value=&quot;5&quot;/&gt;&lt;property id=&quot;20300&quot; value=&quot;Slide 54 - &amp;quot;Excitation of Cochlear Hair Cells&amp;quot;&quot;/&gt;&lt;property id=&quot;20307&quot; value=&quot;407&quot;/&gt;&lt;/object&gt;&lt;object type=&quot;3&quot; unique_id=&quot;10996&quot;&gt;&lt;property id=&quot;20148&quot; value=&quot;5&quot;/&gt;&lt;property id=&quot;20300&quot; value=&quot;Slide 1&quot;/&gt;&lt;property id=&quot;20307&quot; value=&quot;408&quot;/&gt;&lt;/object&gt;&lt;/object&gt;&lt;/object&gt;&lt;/database&gt;"/>
</p:tagLst>
</file>

<file path=ppt/theme/theme1.xml><?xml version="1.0" encoding="utf-8"?>
<a:theme xmlns:a="http://schemas.openxmlformats.org/drawingml/2006/main" name="template_practise_publisher">
  <a:themeElements>
    <a:clrScheme name="template_practise_publish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ractise_publish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ractise_publish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ractise_publish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ractise_publish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ractise_publish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ractise_publish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ractise_publish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ractise_publish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ractise_publish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ractise_publish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ractise_publish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ractise_publish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ractise_publish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template_practise_publisher</Template>
  <TotalTime>8239</TotalTime>
  <Words>10203</Words>
  <Application>Microsoft Office PowerPoint</Application>
  <PresentationFormat>On-screen Show (4:3)</PresentationFormat>
  <Paragraphs>2407</Paragraphs>
  <Slides>116</Slides>
  <Notes>7</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template_practise_publisher</vt:lpstr>
      <vt:lpstr>Sense Organs</vt:lpstr>
      <vt:lpstr>Definitions</vt:lpstr>
      <vt:lpstr>General Properties of Receptors</vt:lpstr>
      <vt:lpstr>Receptors Transmit Four Kinds of Information</vt:lpstr>
      <vt:lpstr>Receptors Transmit Four Kinds of Information</vt:lpstr>
      <vt:lpstr>Receptive Fields</vt:lpstr>
      <vt:lpstr>Classification of Receptors</vt:lpstr>
      <vt:lpstr>General Senses</vt:lpstr>
      <vt:lpstr>Unencapsulated Nerve Endings</vt:lpstr>
      <vt:lpstr>Encapsulated Nerve Endings</vt:lpstr>
      <vt:lpstr>Encapsulated Nerve Endings</vt:lpstr>
      <vt:lpstr>Somesthetic Projection Pathways</vt:lpstr>
      <vt:lpstr>Pain</vt:lpstr>
      <vt:lpstr>Projection Pathway for Pain</vt:lpstr>
      <vt:lpstr>Pain Signal Destinations</vt:lpstr>
      <vt:lpstr>Referred Pain</vt:lpstr>
      <vt:lpstr>Referred Pain</vt:lpstr>
      <vt:lpstr>CNS Modulation of Pain</vt:lpstr>
      <vt:lpstr>Spinal Gating</vt:lpstr>
      <vt:lpstr>Spinal Gating</vt:lpstr>
      <vt:lpstr>Spinal Gating of Pain Signals</vt:lpstr>
      <vt:lpstr>Chemical Sense - Taste</vt:lpstr>
      <vt:lpstr>Taste Bud Structure</vt:lpstr>
      <vt:lpstr>Physiology of Taste</vt:lpstr>
      <vt:lpstr>Physiology of Taste</vt:lpstr>
      <vt:lpstr>Projection Pathways for Taste</vt:lpstr>
      <vt:lpstr>Smell - Anatomy</vt:lpstr>
      <vt:lpstr>Smell - Anatomy</vt:lpstr>
      <vt:lpstr>Olfactory Cells</vt:lpstr>
      <vt:lpstr>Smell - Physiology</vt:lpstr>
      <vt:lpstr>Smell - Physiology</vt:lpstr>
      <vt:lpstr>Olfactory Projection Pathways</vt:lpstr>
      <vt:lpstr>Olfactory Projection Pathways</vt:lpstr>
      <vt:lpstr>Hearing and Equilibrium</vt:lpstr>
      <vt:lpstr>The Nature of Sound</vt:lpstr>
      <vt:lpstr>Pitch and Loudness</vt:lpstr>
      <vt:lpstr>Anatomy of  Ear</vt:lpstr>
      <vt:lpstr>Outer Ear</vt:lpstr>
      <vt:lpstr>Outer (External) Ear</vt:lpstr>
      <vt:lpstr>Anatomy of Middle Ear</vt:lpstr>
      <vt:lpstr>Middle Ear</vt:lpstr>
      <vt:lpstr>Middle-Ear Infection</vt:lpstr>
      <vt:lpstr>Anatomy of Inner Ear</vt:lpstr>
      <vt:lpstr>Inner (Internal) Ear</vt:lpstr>
      <vt:lpstr>Structure of Inner Ear</vt:lpstr>
      <vt:lpstr>Details of Inner Ear</vt:lpstr>
      <vt:lpstr>Anatomy of Cochlea</vt:lpstr>
      <vt:lpstr>Cochlea, Cochlear Duct and Spiral Organ </vt:lpstr>
      <vt:lpstr>Spiral Organ (Organ of Corti)</vt:lpstr>
      <vt:lpstr>SEM of Cochlear Hair Cells</vt:lpstr>
      <vt:lpstr>Physiology of Hearing - Middle Ear</vt:lpstr>
      <vt:lpstr>Stimulation of Cochlear Hair Cells</vt:lpstr>
      <vt:lpstr>Excitation of Cochlear Hair Cells</vt:lpstr>
      <vt:lpstr>Potassium Gates</vt:lpstr>
      <vt:lpstr>Sensory Coding</vt:lpstr>
      <vt:lpstr>Basilar Membrane Frequency Response</vt:lpstr>
      <vt:lpstr>Cochlear Tuning</vt:lpstr>
      <vt:lpstr>Deafness</vt:lpstr>
      <vt:lpstr>Innervation of Internal Ear</vt:lpstr>
      <vt:lpstr>Auditory Projection Pathway</vt:lpstr>
      <vt:lpstr>Auditory Projection Pathway</vt:lpstr>
      <vt:lpstr>Auditory Pathway</vt:lpstr>
      <vt:lpstr>Auditory Processing Centers</vt:lpstr>
      <vt:lpstr>Equilibrium</vt:lpstr>
      <vt:lpstr>Saccule and Utricle</vt:lpstr>
      <vt:lpstr>Macula Utriculi and Macula Sacculi  </vt:lpstr>
      <vt:lpstr>Semicircular Ducts</vt:lpstr>
      <vt:lpstr>Crista Ampullaris</vt:lpstr>
      <vt:lpstr>Crista Ampullaris - Head Rotation</vt:lpstr>
      <vt:lpstr>Vestibular Projection Pathways</vt:lpstr>
      <vt:lpstr>Equilibrium Projection Pathways</vt:lpstr>
      <vt:lpstr>Equilibrium Projection Pathways</vt:lpstr>
      <vt:lpstr>Vision and Light</vt:lpstr>
      <vt:lpstr>External Anatomy of Eye</vt:lpstr>
      <vt:lpstr>Eyebrows and Eyelids</vt:lpstr>
      <vt:lpstr>Conjunctiva</vt:lpstr>
      <vt:lpstr>Lacrimal Apparatus</vt:lpstr>
      <vt:lpstr>Extrinsic Eyes Muscles</vt:lpstr>
      <vt:lpstr>Innervation of Extrinsic Eye Muscles</vt:lpstr>
      <vt:lpstr>Anatomy of the Eyeball</vt:lpstr>
      <vt:lpstr>Tunics of the Eyeball</vt:lpstr>
      <vt:lpstr>Optical Components</vt:lpstr>
      <vt:lpstr>Aqueous Humor</vt:lpstr>
      <vt:lpstr>Neural Components</vt:lpstr>
      <vt:lpstr>Cataracts and Glaucoma</vt:lpstr>
      <vt:lpstr>Formation of an Image</vt:lpstr>
      <vt:lpstr>Principle of Refraction</vt:lpstr>
      <vt:lpstr>Refraction in the Eye</vt:lpstr>
      <vt:lpstr>The Near Response</vt:lpstr>
      <vt:lpstr>Emmetropia and Near Response</vt:lpstr>
      <vt:lpstr>Emmetropia and Near Response</vt:lpstr>
      <vt:lpstr>Accommodation of Lens</vt:lpstr>
      <vt:lpstr>Common Defects of Image Formation</vt:lpstr>
      <vt:lpstr>Sensory Transduction in the Retina</vt:lpstr>
      <vt:lpstr>Photoreceptor Cells</vt:lpstr>
      <vt:lpstr>Schematic Layers of the Retina</vt:lpstr>
      <vt:lpstr>Nonreceptor Retinal Cells</vt:lpstr>
      <vt:lpstr>Visual Pigments</vt:lpstr>
      <vt:lpstr>Location of Visual Pigments</vt:lpstr>
      <vt:lpstr>Generating the Optic Nerve Signal Rhodopsin Bleaching/Regeneration</vt:lpstr>
      <vt:lpstr>Generating Visual Signals</vt:lpstr>
      <vt:lpstr>Generating Optic Nerve Signals</vt:lpstr>
      <vt:lpstr>Light and Dark Adaptation</vt:lpstr>
      <vt:lpstr>Dual Visual System</vt:lpstr>
      <vt:lpstr>Duplicity Theory</vt:lpstr>
      <vt:lpstr>Scotopic System (Night Vision)</vt:lpstr>
      <vt:lpstr>Color Vision Photopic System (Day Vision)</vt:lpstr>
      <vt:lpstr>Color Vision</vt:lpstr>
      <vt:lpstr>Color Blindness</vt:lpstr>
      <vt:lpstr>Stereoscopic Vision (Stereopsis)</vt:lpstr>
      <vt:lpstr>Retinal Basis of Stereoscopic Vision</vt:lpstr>
      <vt:lpstr>Visual Projection Pathway</vt:lpstr>
      <vt:lpstr>Visual Projection Pathway</vt:lpstr>
      <vt:lpstr>Visual Projection Pathway</vt:lpstr>
      <vt:lpstr>Visual Information Processing</vt:lpstr>
      <vt:lpstr>Anesthesia</vt:lpstr>
    </vt:vector>
  </TitlesOfParts>
  <Company>Broward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IT SPD</dc:creator>
  <cp:lastModifiedBy>East China School District</cp:lastModifiedBy>
  <cp:revision>427</cp:revision>
  <dcterms:created xsi:type="dcterms:W3CDTF">1999-12-03T10:50:05Z</dcterms:created>
  <dcterms:modified xsi:type="dcterms:W3CDTF">2017-05-30T15:34:25Z</dcterms:modified>
</cp:coreProperties>
</file>