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7"/>
  </p:notesMasterIdLst>
  <p:handoutMasterIdLst>
    <p:handoutMasterId r:id="rId58"/>
  </p:handoutMasterIdLst>
  <p:sldIdLst>
    <p:sldId id="308" r:id="rId2"/>
    <p:sldId id="334" r:id="rId3"/>
    <p:sldId id="297" r:id="rId4"/>
    <p:sldId id="321" r:id="rId5"/>
    <p:sldId id="300" r:id="rId6"/>
    <p:sldId id="311" r:id="rId7"/>
    <p:sldId id="309" r:id="rId8"/>
    <p:sldId id="336" r:id="rId9"/>
    <p:sldId id="298" r:id="rId10"/>
    <p:sldId id="310" r:id="rId11"/>
    <p:sldId id="301" r:id="rId12"/>
    <p:sldId id="302" r:id="rId13"/>
    <p:sldId id="303" r:id="rId14"/>
    <p:sldId id="304" r:id="rId15"/>
    <p:sldId id="337" r:id="rId16"/>
    <p:sldId id="338" r:id="rId17"/>
    <p:sldId id="305" r:id="rId18"/>
    <p:sldId id="339" r:id="rId19"/>
    <p:sldId id="306" r:id="rId20"/>
    <p:sldId id="327" r:id="rId21"/>
    <p:sldId id="322" r:id="rId22"/>
    <p:sldId id="335" r:id="rId23"/>
    <p:sldId id="307" r:id="rId24"/>
    <p:sldId id="323" r:id="rId25"/>
    <p:sldId id="312" r:id="rId26"/>
    <p:sldId id="331" r:id="rId27"/>
    <p:sldId id="340" r:id="rId28"/>
    <p:sldId id="341" r:id="rId29"/>
    <p:sldId id="257" r:id="rId30"/>
    <p:sldId id="328" r:id="rId31"/>
    <p:sldId id="342" r:id="rId32"/>
    <p:sldId id="291" r:id="rId33"/>
    <p:sldId id="324" r:id="rId34"/>
    <p:sldId id="332" r:id="rId35"/>
    <p:sldId id="272" r:id="rId36"/>
    <p:sldId id="292" r:id="rId37"/>
    <p:sldId id="315" r:id="rId38"/>
    <p:sldId id="316" r:id="rId39"/>
    <p:sldId id="333" r:id="rId40"/>
    <p:sldId id="318" r:id="rId41"/>
    <p:sldId id="319" r:id="rId42"/>
    <p:sldId id="314" r:id="rId43"/>
    <p:sldId id="343" r:id="rId44"/>
    <p:sldId id="293" r:id="rId45"/>
    <p:sldId id="294" r:id="rId46"/>
    <p:sldId id="344" r:id="rId47"/>
    <p:sldId id="345" r:id="rId48"/>
    <p:sldId id="286" r:id="rId49"/>
    <p:sldId id="346" r:id="rId50"/>
    <p:sldId id="295" r:id="rId51"/>
    <p:sldId id="275" r:id="rId52"/>
    <p:sldId id="325" r:id="rId53"/>
    <p:sldId id="326" r:id="rId54"/>
    <p:sldId id="277" r:id="rId55"/>
    <p:sldId id="320" r:id="rId56"/>
  </p:sldIdLst>
  <p:sldSz cx="9144000" cy="6858000" type="screen4x3"/>
  <p:notesSz cx="6858000" cy="9144000"/>
  <p:custDataLst>
    <p:tags r:id="rId5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CC"/>
    <a:srgbClr val="FF0000"/>
    <a:srgbClr val="FFFD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9" autoAdjust="0"/>
    <p:restoredTop sz="94186" autoAdjust="0"/>
  </p:normalViewPr>
  <p:slideViewPr>
    <p:cSldViewPr>
      <p:cViewPr varScale="1">
        <p:scale>
          <a:sx n="66" d="100"/>
          <a:sy n="66" d="100"/>
        </p:scale>
        <p:origin x="-384" y="-114"/>
      </p:cViewPr>
      <p:guideLst>
        <p:guide orient="horz" pos="2160"/>
        <p:guide orient="horz" pos="28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5442"/>
    </p:cViewPr>
  </p:sorterViewPr>
  <p:notesViewPr>
    <p:cSldViewPr>
      <p:cViewPr varScale="1">
        <p:scale>
          <a:sx n="121" d="100"/>
          <a:sy n="121" d="100"/>
        </p:scale>
        <p:origin x="-1280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9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9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9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92" charset="0"/>
              </a:defRPr>
            </a:lvl1pPr>
          </a:lstStyle>
          <a:p>
            <a:pPr>
              <a:defRPr/>
            </a:pPr>
            <a:fld id="{5C054DAF-D111-4127-9AA7-EEA607550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9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9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9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92" charset="0"/>
              </a:defRPr>
            </a:lvl1pPr>
          </a:lstStyle>
          <a:p>
            <a:pPr>
              <a:defRPr/>
            </a:pPr>
            <a:fld id="{7C960F09-8F60-460F-9363-65FDA0CFA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B929E-405C-467D-BACF-3B02DD0553D2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63734-8937-45FD-8499-DB4AAE5A2FE4}" type="slidenum">
              <a:rPr lang="en-US" smtClean="0">
                <a:latin typeface="Times New Roman" pitchFamily="18" charset="0"/>
              </a:rPr>
              <a:pPr/>
              <a:t>36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0D7652-582F-44BC-831B-9952C27A1DA3}" type="slidenum">
              <a:rPr lang="en-US" smtClean="0">
                <a:latin typeface="Times New Roman" pitchFamily="18" charset="0"/>
              </a:rPr>
              <a:pPr/>
              <a:t>53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</a:t>
            </a:r>
            <a:fld id="{C866C979-52A1-4AD6-9335-D6A60F074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</a:t>
            </a:r>
            <a:fld id="{ADF198C8-C127-46AC-AA77-A3A01CBE9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</a:t>
            </a:r>
            <a:fld id="{D09E1843-ACC5-41D8-9D99-CBD405CB7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</a:t>
            </a:r>
            <a:fld id="{9CD432F0-05FD-4A78-8219-35D09468E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</a:t>
            </a:r>
            <a:fld id="{5C0FC5B0-ED44-4216-883E-BB21464BA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</a:t>
            </a:r>
            <a:fld id="{28AF7558-B01B-45E1-8014-6EF10D3C3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</a:t>
            </a:r>
            <a:fld id="{F0063C10-E52F-43D2-B126-2DEF36160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</a:t>
            </a:r>
            <a:fld id="{93AD66CC-C9B9-462F-9C8F-220348216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</a:t>
            </a:r>
            <a:fld id="{DD0D14AB-2ADB-48C6-9A43-90387FC69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</a:t>
            </a:r>
            <a:fld id="{7B7EBFD6-B213-4241-9EC2-C10BFF66A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</a:t>
            </a:r>
            <a:fld id="{0FEDFAA4-28E1-4D39-A7B2-04D488269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</a:t>
            </a:r>
            <a:fld id="{1BB886F9-EC60-4571-98A6-EFCA08046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</a:t>
            </a:r>
            <a:fld id="{11FC23C3-B3F1-4936-BDCC-15D2680A2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</a:t>
            </a:r>
            <a:fld id="{E2BCD6BE-6E0D-4BE2-B7FA-9BCC2454E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</a:t>
            </a:r>
            <a:fld id="{969CA1C6-DFFE-452D-98DC-067FD07A3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13-</a:t>
            </a:r>
            <a:fld id="{979813BC-EB52-4F2F-A0AA-C3A646E56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400800"/>
            <a:ext cx="7239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3246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13-</a:t>
            </a:r>
            <a:fld id="{F5D765FE-EEEC-4D04-86FA-92CFCE2B0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B923C9B3-9938-419C-AD9A-371818EB710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eaLnBrk="1" hangingPunct="1"/>
            <a:r>
              <a:rPr lang="en-US" smtClean="0"/>
              <a:t>Spinal Cord, Spinal Nerves, and Somatic Reflexes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3454400" cy="3200400"/>
          </a:xfrm>
        </p:spPr>
        <p:txBody>
          <a:bodyPr/>
          <a:lstStyle/>
          <a:p>
            <a:pPr eaLnBrk="1" hangingPunct="1"/>
            <a:r>
              <a:rPr lang="en-US" sz="2800" smtClean="0"/>
              <a:t>spinal cord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spinal nerves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somatic reflexes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5464175" y="5935663"/>
            <a:ext cx="17557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13.1b</a:t>
            </a:r>
          </a:p>
        </p:txBody>
      </p:sp>
      <p:sp>
        <p:nvSpPr>
          <p:cNvPr id="3078" name="TextBox 24"/>
          <p:cNvSpPr txBox="1">
            <a:spLocks noChangeArrowheads="1"/>
          </p:cNvSpPr>
          <p:nvPr/>
        </p:nvSpPr>
        <p:spPr bwMode="auto">
          <a:xfrm>
            <a:off x="4246563" y="1776413"/>
            <a:ext cx="46418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8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3079" name="Picture 6" descr="sal25693_13_0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1788" y="2259013"/>
            <a:ext cx="310197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7069138" y="2011363"/>
            <a:ext cx="9017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charset="0"/>
              </a:rPr>
              <a:t>Spinal cord</a:t>
            </a:r>
            <a:endParaRPr lang="en-US" sz="1300" b="1">
              <a:latin typeface="Arial" charset="0"/>
            </a:endParaRPr>
          </a:p>
        </p:txBody>
      </p: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7069138" y="3257550"/>
            <a:ext cx="1638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charset="0"/>
              </a:rPr>
              <a:t>Spinal nerve rootlets</a:t>
            </a:r>
            <a:endParaRPr lang="en-US" sz="1300" b="1">
              <a:latin typeface="Arial" charset="0"/>
            </a:endParaRPr>
          </a:p>
        </p:txBody>
      </p:sp>
      <p:sp>
        <p:nvSpPr>
          <p:cNvPr id="3082" name="Rectangle 13"/>
          <p:cNvSpPr>
            <a:spLocks noChangeArrowheads="1"/>
          </p:cNvSpPr>
          <p:nvPr/>
        </p:nvSpPr>
        <p:spPr bwMode="auto">
          <a:xfrm>
            <a:off x="7069138" y="2890838"/>
            <a:ext cx="9842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charset="0"/>
              </a:rPr>
              <a:t>Spinal nerve</a:t>
            </a:r>
            <a:endParaRPr lang="en-US" sz="1300" b="1">
              <a:latin typeface="Arial" charset="0"/>
            </a:endParaRPr>
          </a:p>
        </p:txBody>
      </p:sp>
      <p:sp>
        <p:nvSpPr>
          <p:cNvPr id="3083" name="Rectangle 14"/>
          <p:cNvSpPr>
            <a:spLocks noChangeArrowheads="1"/>
          </p:cNvSpPr>
          <p:nvPr/>
        </p:nvSpPr>
        <p:spPr bwMode="auto">
          <a:xfrm>
            <a:off x="7069138" y="3792538"/>
            <a:ext cx="16208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charset="0"/>
              </a:rPr>
              <a:t>Subarachnoid space</a:t>
            </a:r>
            <a:endParaRPr lang="en-US" sz="1300" b="1">
              <a:latin typeface="Arial" charset="0"/>
            </a:endParaRP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7069138" y="3533775"/>
            <a:ext cx="19224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charset="0"/>
              </a:rPr>
              <a:t>Posterior median sulcus</a:t>
            </a:r>
            <a:endParaRPr lang="en-US" sz="1300" b="1">
              <a:latin typeface="Arial" charset="0"/>
            </a:endParaRPr>
          </a:p>
        </p:txBody>
      </p:sp>
      <p:sp>
        <p:nvSpPr>
          <p:cNvPr id="3085" name="Rectangle 16"/>
          <p:cNvSpPr>
            <a:spLocks noChangeArrowheads="1"/>
          </p:cNvSpPr>
          <p:nvPr/>
        </p:nvSpPr>
        <p:spPr bwMode="auto">
          <a:xfrm>
            <a:off x="7069138" y="4370388"/>
            <a:ext cx="18319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charset="0"/>
              </a:rPr>
              <a:t>Posterior root ganglion</a:t>
            </a:r>
            <a:endParaRPr lang="en-US" sz="1300" b="1">
              <a:latin typeface="Arial" charset="0"/>
            </a:endParaRPr>
          </a:p>
        </p:txBody>
      </p:sp>
      <p:sp>
        <p:nvSpPr>
          <p:cNvPr id="3086" name="Rectangle 17"/>
          <p:cNvSpPr>
            <a:spLocks noChangeArrowheads="1"/>
          </p:cNvSpPr>
          <p:nvPr/>
        </p:nvSpPr>
        <p:spPr bwMode="auto">
          <a:xfrm>
            <a:off x="7069138" y="4632325"/>
            <a:ext cx="2667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charset="0"/>
              </a:rPr>
              <a:t>Rib</a:t>
            </a:r>
            <a:endParaRPr lang="en-US" sz="1300" b="1">
              <a:latin typeface="Arial" charset="0"/>
            </a:endParaRPr>
          </a:p>
        </p:txBody>
      </p:sp>
      <p:sp>
        <p:nvSpPr>
          <p:cNvPr id="3087" name="Rectangle 18"/>
          <p:cNvSpPr>
            <a:spLocks noChangeArrowheads="1"/>
          </p:cNvSpPr>
          <p:nvPr/>
        </p:nvSpPr>
        <p:spPr bwMode="auto">
          <a:xfrm>
            <a:off x="7069138" y="5102225"/>
            <a:ext cx="8715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charset="0"/>
              </a:rPr>
              <a:t>Dura mater</a:t>
            </a:r>
            <a:endParaRPr lang="en-US" sz="1300" b="1">
              <a:latin typeface="Arial" charset="0"/>
            </a:endParaRPr>
          </a:p>
        </p:txBody>
      </p:sp>
      <p:sp>
        <p:nvSpPr>
          <p:cNvPr id="3088" name="Rectangle 19"/>
          <p:cNvSpPr>
            <a:spLocks noChangeArrowheads="1"/>
          </p:cNvSpPr>
          <p:nvPr/>
        </p:nvSpPr>
        <p:spPr bwMode="auto">
          <a:xfrm>
            <a:off x="7069138" y="4873625"/>
            <a:ext cx="13144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charset="0"/>
              </a:rPr>
              <a:t>Arachnoid mater</a:t>
            </a:r>
            <a:endParaRPr lang="en-US" sz="1300" b="1">
              <a:latin typeface="Arial" charset="0"/>
            </a:endParaRPr>
          </a:p>
        </p:txBody>
      </p:sp>
      <p:sp>
        <p:nvSpPr>
          <p:cNvPr id="3089" name="Line 20"/>
          <p:cNvSpPr>
            <a:spLocks noChangeShapeType="1"/>
          </p:cNvSpPr>
          <p:nvPr/>
        </p:nvSpPr>
        <p:spPr bwMode="auto">
          <a:xfrm flipH="1">
            <a:off x="6208713" y="2676525"/>
            <a:ext cx="79375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21"/>
          <p:cNvSpPr>
            <a:spLocks/>
          </p:cNvSpPr>
          <p:nvPr/>
        </p:nvSpPr>
        <p:spPr bwMode="auto">
          <a:xfrm>
            <a:off x="5699125" y="2093913"/>
            <a:ext cx="1320800" cy="174625"/>
          </a:xfrm>
          <a:custGeom>
            <a:avLst/>
            <a:gdLst>
              <a:gd name="T0" fmla="*/ 2096769724 w 1318"/>
              <a:gd name="T1" fmla="*/ 0 h 174"/>
              <a:gd name="T2" fmla="*/ 836798893 w 1318"/>
              <a:gd name="T3" fmla="*/ 0 h 174"/>
              <a:gd name="T4" fmla="*/ 0 w 1318"/>
              <a:gd name="T5" fmla="*/ 277217216 h 174"/>
              <a:gd name="T6" fmla="*/ 0 60000 65536"/>
              <a:gd name="T7" fmla="*/ 0 60000 65536"/>
              <a:gd name="T8" fmla="*/ 0 60000 65536"/>
              <a:gd name="T9" fmla="*/ 0 w 1318"/>
              <a:gd name="T10" fmla="*/ 0 h 174"/>
              <a:gd name="T11" fmla="*/ 1318 w 1318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8" h="174">
                <a:moveTo>
                  <a:pt x="1318" y="0"/>
                </a:moveTo>
                <a:lnTo>
                  <a:pt x="526" y="0"/>
                </a:lnTo>
                <a:lnTo>
                  <a:pt x="0" y="174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300" b="1">
              <a:latin typeface="Arial" charset="0"/>
            </a:endParaRPr>
          </a:p>
        </p:txBody>
      </p:sp>
      <p:sp>
        <p:nvSpPr>
          <p:cNvPr id="3091" name="Line 22"/>
          <p:cNvSpPr>
            <a:spLocks noChangeShapeType="1"/>
          </p:cNvSpPr>
          <p:nvPr/>
        </p:nvSpPr>
        <p:spPr bwMode="auto">
          <a:xfrm flipH="1">
            <a:off x="6453188" y="2995613"/>
            <a:ext cx="5492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Line 23"/>
          <p:cNvSpPr>
            <a:spLocks noChangeShapeType="1"/>
          </p:cNvSpPr>
          <p:nvPr/>
        </p:nvSpPr>
        <p:spPr bwMode="auto">
          <a:xfrm flipH="1">
            <a:off x="5872163" y="3352800"/>
            <a:ext cx="11398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Line 24"/>
          <p:cNvSpPr>
            <a:spLocks noChangeShapeType="1"/>
          </p:cNvSpPr>
          <p:nvPr/>
        </p:nvSpPr>
        <p:spPr bwMode="auto">
          <a:xfrm flipH="1">
            <a:off x="5700713" y="3619500"/>
            <a:ext cx="1312862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Line 25"/>
          <p:cNvSpPr>
            <a:spLocks noChangeShapeType="1"/>
          </p:cNvSpPr>
          <p:nvPr/>
        </p:nvSpPr>
        <p:spPr bwMode="auto">
          <a:xfrm flipH="1">
            <a:off x="5943600" y="3890963"/>
            <a:ext cx="1050925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Line 26"/>
          <p:cNvSpPr>
            <a:spLocks noChangeShapeType="1"/>
          </p:cNvSpPr>
          <p:nvPr/>
        </p:nvSpPr>
        <p:spPr bwMode="auto">
          <a:xfrm flipH="1">
            <a:off x="6251575" y="4457700"/>
            <a:ext cx="750888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Rectangle 27"/>
          <p:cNvSpPr>
            <a:spLocks noChangeArrowheads="1"/>
          </p:cNvSpPr>
          <p:nvPr/>
        </p:nvSpPr>
        <p:spPr bwMode="auto">
          <a:xfrm>
            <a:off x="7069138" y="4052888"/>
            <a:ext cx="11779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charset="0"/>
              </a:rPr>
              <a:t>Epidural space</a:t>
            </a:r>
            <a:endParaRPr lang="en-US" sz="1300" b="1">
              <a:latin typeface="Arial" charset="0"/>
            </a:endParaRPr>
          </a:p>
        </p:txBody>
      </p:sp>
      <p:sp>
        <p:nvSpPr>
          <p:cNvPr id="3097" name="Line 28"/>
          <p:cNvSpPr>
            <a:spLocks noChangeShapeType="1"/>
          </p:cNvSpPr>
          <p:nvPr/>
        </p:nvSpPr>
        <p:spPr bwMode="auto">
          <a:xfrm flipH="1">
            <a:off x="6061075" y="4157663"/>
            <a:ext cx="947738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Line 29"/>
          <p:cNvSpPr>
            <a:spLocks noChangeShapeType="1"/>
          </p:cNvSpPr>
          <p:nvPr/>
        </p:nvSpPr>
        <p:spPr bwMode="auto">
          <a:xfrm flipH="1">
            <a:off x="6040438" y="5200650"/>
            <a:ext cx="962025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Line 30"/>
          <p:cNvSpPr>
            <a:spLocks noChangeShapeType="1"/>
          </p:cNvSpPr>
          <p:nvPr/>
        </p:nvSpPr>
        <p:spPr bwMode="auto">
          <a:xfrm flipH="1">
            <a:off x="6035675" y="4973638"/>
            <a:ext cx="9810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31"/>
          <p:cNvSpPr>
            <a:spLocks/>
          </p:cNvSpPr>
          <p:nvPr/>
        </p:nvSpPr>
        <p:spPr bwMode="auto">
          <a:xfrm>
            <a:off x="6459538" y="4735513"/>
            <a:ext cx="542925" cy="130175"/>
          </a:xfrm>
          <a:custGeom>
            <a:avLst/>
            <a:gdLst>
              <a:gd name="T0" fmla="*/ 0 w 541"/>
              <a:gd name="T1" fmla="*/ 206652778 h 130"/>
              <a:gd name="T2" fmla="*/ 259682679 w 541"/>
              <a:gd name="T3" fmla="*/ 0 h 130"/>
              <a:gd name="T4" fmla="*/ 861892798 w 541"/>
              <a:gd name="T5" fmla="*/ 0 h 130"/>
              <a:gd name="T6" fmla="*/ 0 60000 65536"/>
              <a:gd name="T7" fmla="*/ 0 60000 65536"/>
              <a:gd name="T8" fmla="*/ 0 60000 65536"/>
              <a:gd name="T9" fmla="*/ 0 w 541"/>
              <a:gd name="T10" fmla="*/ 0 h 130"/>
              <a:gd name="T11" fmla="*/ 541 w 541"/>
              <a:gd name="T12" fmla="*/ 130 h 1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1" h="130">
                <a:moveTo>
                  <a:pt x="0" y="130"/>
                </a:moveTo>
                <a:lnTo>
                  <a:pt x="163" y="0"/>
                </a:lnTo>
                <a:lnTo>
                  <a:pt x="541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300" b="1">
              <a:latin typeface="Arial" charset="0"/>
            </a:endParaRPr>
          </a:p>
        </p:txBody>
      </p:sp>
      <p:sp>
        <p:nvSpPr>
          <p:cNvPr id="3101" name="Rectangle 32"/>
          <p:cNvSpPr>
            <a:spLocks noChangeArrowheads="1"/>
          </p:cNvSpPr>
          <p:nvPr/>
        </p:nvSpPr>
        <p:spPr bwMode="auto">
          <a:xfrm>
            <a:off x="4500563" y="5722938"/>
            <a:ext cx="2127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charset="0"/>
              </a:rPr>
              <a:t>(b)</a:t>
            </a:r>
            <a:endParaRPr lang="en-US" sz="1300" b="1">
              <a:latin typeface="Arial" charset="0"/>
            </a:endParaRPr>
          </a:p>
        </p:txBody>
      </p:sp>
      <p:sp>
        <p:nvSpPr>
          <p:cNvPr id="3102" name="Line 33"/>
          <p:cNvSpPr>
            <a:spLocks noChangeShapeType="1"/>
          </p:cNvSpPr>
          <p:nvPr/>
        </p:nvSpPr>
        <p:spPr bwMode="auto">
          <a:xfrm flipH="1" flipV="1">
            <a:off x="5880100" y="3049588"/>
            <a:ext cx="512763" cy="3000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4"/>
          <p:cNvSpPr>
            <a:spLocks/>
          </p:cNvSpPr>
          <p:nvPr/>
        </p:nvSpPr>
        <p:spPr bwMode="auto">
          <a:xfrm>
            <a:off x="5464175" y="2273300"/>
            <a:ext cx="468313" cy="73025"/>
          </a:xfrm>
          <a:custGeom>
            <a:avLst/>
            <a:gdLst>
              <a:gd name="T0" fmla="*/ 0 w 466"/>
              <a:gd name="T1" fmla="*/ 115927171 h 74"/>
              <a:gd name="T2" fmla="*/ 0 w 466"/>
              <a:gd name="T3" fmla="*/ 0 h 74"/>
              <a:gd name="T4" fmla="*/ 743446944 w 466"/>
              <a:gd name="T5" fmla="*/ 0 h 74"/>
              <a:gd name="T6" fmla="*/ 743446944 w 466"/>
              <a:gd name="T7" fmla="*/ 115927171 h 74"/>
              <a:gd name="T8" fmla="*/ 0 60000 65536"/>
              <a:gd name="T9" fmla="*/ 0 60000 65536"/>
              <a:gd name="T10" fmla="*/ 0 60000 65536"/>
              <a:gd name="T11" fmla="*/ 0 60000 65536"/>
              <a:gd name="T12" fmla="*/ 0 w 466"/>
              <a:gd name="T13" fmla="*/ 0 h 74"/>
              <a:gd name="T14" fmla="*/ 466 w 466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6" h="74">
                <a:moveTo>
                  <a:pt x="0" y="74"/>
                </a:moveTo>
                <a:lnTo>
                  <a:pt x="0" y="0"/>
                </a:lnTo>
                <a:lnTo>
                  <a:pt x="466" y="0"/>
                </a:lnTo>
                <a:lnTo>
                  <a:pt x="466" y="74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300" b="1">
              <a:latin typeface="Arial" charset="0"/>
            </a:endParaRPr>
          </a:p>
        </p:txBody>
      </p:sp>
      <p:sp>
        <p:nvSpPr>
          <p:cNvPr id="3104" name="Text Box 35"/>
          <p:cNvSpPr txBox="1">
            <a:spLocks noChangeArrowheads="1"/>
          </p:cNvSpPr>
          <p:nvPr/>
        </p:nvSpPr>
        <p:spPr bwMode="auto">
          <a:xfrm>
            <a:off x="7069138" y="2579688"/>
            <a:ext cx="11684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300" b="1">
                <a:latin typeface="Arial" charset="0"/>
              </a:rPr>
              <a:t>Vertebra (cut)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2B8E95D2-92CA-4E01-92C2-26A6798BFDE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Spina Bifida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2296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spina bifida </a:t>
            </a:r>
            <a:r>
              <a:rPr lang="en-US" sz="2000" b="0" smtClean="0"/>
              <a:t>– congenital defect in which one or more vertebrae fail to form a complete vertebral arch for enclosure of the spinal cord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in 1 baby out of 1000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common in lumbosacral region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spina bifida occulta </a:t>
            </a:r>
            <a:r>
              <a:rPr lang="en-US" sz="1800" b="0" smtClean="0"/>
              <a:t>and </a:t>
            </a:r>
            <a:r>
              <a:rPr lang="en-US" sz="1800" smtClean="0"/>
              <a:t>spina bifida cystica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folic acid </a:t>
            </a:r>
            <a:r>
              <a:rPr lang="en-US" sz="2000" b="0" smtClean="0"/>
              <a:t>(a B vitamin) as part of a healthy diet for all women of childbearing age reduces risk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defect occurs during the first four weeks of development, so folic acid supplementation must begin 3 months before conception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5553075" y="5965825"/>
            <a:ext cx="1600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13.3</a:t>
            </a:r>
          </a:p>
        </p:txBody>
      </p:sp>
      <p:sp>
        <p:nvSpPr>
          <p:cNvPr id="12294" name="TextBox 24"/>
          <p:cNvSpPr txBox="1">
            <a:spLocks noChangeArrowheads="1"/>
          </p:cNvSpPr>
          <p:nvPr/>
        </p:nvSpPr>
        <p:spPr bwMode="auto">
          <a:xfrm>
            <a:off x="915988" y="3829050"/>
            <a:ext cx="4448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8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12295" name="Picture 4" descr="sal25693_13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4070350"/>
            <a:ext cx="3776663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24"/>
          <p:cNvSpPr txBox="1">
            <a:spLocks noChangeArrowheads="1"/>
          </p:cNvSpPr>
          <p:nvPr/>
        </p:nvSpPr>
        <p:spPr bwMode="auto">
          <a:xfrm>
            <a:off x="1752600" y="6551613"/>
            <a:ext cx="2773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800">
                <a:latin typeface="Arial" charset="0"/>
                <a:cs typeface="Arial" charset="0"/>
              </a:rPr>
              <a:t>Biophoto Associates/Photo Researchers,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BCDB0DFA-B681-4EB3-BEE6-01EA9A2C9ED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Cross-Sectional Anatomy of the Spinal Cord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648200"/>
            <a:ext cx="8229600" cy="2057400"/>
          </a:xfrm>
        </p:spPr>
        <p:txBody>
          <a:bodyPr/>
          <a:lstStyle/>
          <a:p>
            <a:pPr eaLnBrk="1" hangingPunct="1"/>
            <a:r>
              <a:rPr lang="en-US" sz="2000" b="0" smtClean="0"/>
              <a:t>central area of gray matter shaped like a butterfly and surrounded by white matter in 3 columns</a:t>
            </a:r>
          </a:p>
          <a:p>
            <a:pPr eaLnBrk="1" hangingPunct="1"/>
            <a:r>
              <a:rPr lang="en-US" sz="2000" smtClean="0"/>
              <a:t>gray matter </a:t>
            </a:r>
            <a:r>
              <a:rPr lang="en-US" sz="2000" b="0" smtClean="0"/>
              <a:t>- neuron cell bodies with little myelin</a:t>
            </a:r>
          </a:p>
          <a:p>
            <a:pPr lvl="1" eaLnBrk="1" hangingPunct="1"/>
            <a:r>
              <a:rPr lang="en-US" sz="1800" b="0" smtClean="0"/>
              <a:t>site of information processing – synaptic integration</a:t>
            </a:r>
          </a:p>
          <a:p>
            <a:pPr eaLnBrk="1" hangingPunct="1"/>
            <a:r>
              <a:rPr lang="en-US" sz="2000" smtClean="0"/>
              <a:t>white matter </a:t>
            </a:r>
            <a:r>
              <a:rPr lang="en-US" sz="2000" b="0" smtClean="0"/>
              <a:t>– abundantly myelinated axons</a:t>
            </a:r>
          </a:p>
          <a:p>
            <a:pPr lvl="1" eaLnBrk="1" hangingPunct="1"/>
            <a:r>
              <a:rPr lang="en-US" sz="1800" b="0" smtClean="0"/>
              <a:t>carry signals from one part of the CNS to another</a:t>
            </a:r>
          </a:p>
        </p:txBody>
      </p:sp>
      <p:sp>
        <p:nvSpPr>
          <p:cNvPr id="13317" name="TextBox 24"/>
          <p:cNvSpPr txBox="1">
            <a:spLocks noChangeArrowheads="1"/>
          </p:cNvSpPr>
          <p:nvPr/>
        </p:nvSpPr>
        <p:spPr bwMode="auto">
          <a:xfrm>
            <a:off x="3362325" y="922338"/>
            <a:ext cx="4862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13318" name="Picture 4" descr="sal25693_13_0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425" y="1657350"/>
            <a:ext cx="355123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8"/>
          <p:cNvSpPr>
            <a:spLocks noChangeShapeType="1"/>
          </p:cNvSpPr>
          <p:nvPr/>
        </p:nvSpPr>
        <p:spPr bwMode="auto">
          <a:xfrm>
            <a:off x="5383213" y="1371600"/>
            <a:ext cx="314325" cy="382588"/>
          </a:xfrm>
          <a:custGeom>
            <a:avLst/>
            <a:gdLst>
              <a:gd name="T0" fmla="*/ 0 w 198"/>
              <a:gd name="T1" fmla="*/ 241 h 241"/>
              <a:gd name="T2" fmla="*/ 198 w 198"/>
              <a:gd name="T3" fmla="*/ 0 h 241"/>
              <a:gd name="T4" fmla="*/ 0 60000 65536"/>
              <a:gd name="T5" fmla="*/ 0 60000 65536"/>
              <a:gd name="T6" fmla="*/ 0 w 198"/>
              <a:gd name="T7" fmla="*/ 0 h 241"/>
              <a:gd name="T8" fmla="*/ 198 w 198"/>
              <a:gd name="T9" fmla="*/ 241 h 2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8" h="241">
                <a:moveTo>
                  <a:pt x="0" y="241"/>
                </a:moveTo>
                <a:lnTo>
                  <a:pt x="19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2687638" y="1230313"/>
            <a:ext cx="6064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Gray matter:</a:t>
            </a:r>
            <a:endParaRPr lang="en-US" sz="800" b="1">
              <a:latin typeface="Arial" charset="0"/>
            </a:endParaRPr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7110413" y="1227138"/>
            <a:ext cx="6492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White matter:</a:t>
            </a:r>
            <a:endParaRPr lang="en-US" sz="800" b="1">
              <a:latin typeface="Arial" charset="0"/>
            </a:endParaRPr>
          </a:p>
        </p:txBody>
      </p:sp>
      <p:sp>
        <p:nvSpPr>
          <p:cNvPr id="13322" name="Freeform 13"/>
          <p:cNvSpPr>
            <a:spLocks/>
          </p:cNvSpPr>
          <p:nvPr/>
        </p:nvSpPr>
        <p:spPr bwMode="auto">
          <a:xfrm>
            <a:off x="3883025" y="2101850"/>
            <a:ext cx="1493838" cy="427038"/>
          </a:xfrm>
          <a:custGeom>
            <a:avLst/>
            <a:gdLst>
              <a:gd name="T0" fmla="*/ 2147483647 w 1490"/>
              <a:gd name="T1" fmla="*/ 0 h 426"/>
              <a:gd name="T2" fmla="*/ 705073509 w 1490"/>
              <a:gd name="T3" fmla="*/ 677921294 h 426"/>
              <a:gd name="T4" fmla="*/ 0 w 1490"/>
              <a:gd name="T5" fmla="*/ 677921294 h 426"/>
              <a:gd name="T6" fmla="*/ 0 60000 65536"/>
              <a:gd name="T7" fmla="*/ 0 60000 65536"/>
              <a:gd name="T8" fmla="*/ 0 60000 65536"/>
              <a:gd name="T9" fmla="*/ 0 w 1490"/>
              <a:gd name="T10" fmla="*/ 0 h 426"/>
              <a:gd name="T11" fmla="*/ 1490 w 1490"/>
              <a:gd name="T12" fmla="*/ 426 h 4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0" h="426">
                <a:moveTo>
                  <a:pt x="1490" y="0"/>
                </a:moveTo>
                <a:lnTo>
                  <a:pt x="443" y="426"/>
                </a:lnTo>
                <a:lnTo>
                  <a:pt x="0" y="4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3323" name="Freeform 14"/>
          <p:cNvSpPr>
            <a:spLocks/>
          </p:cNvSpPr>
          <p:nvPr/>
        </p:nvSpPr>
        <p:spPr bwMode="auto">
          <a:xfrm>
            <a:off x="3665538" y="2732088"/>
            <a:ext cx="1428750" cy="693737"/>
          </a:xfrm>
          <a:custGeom>
            <a:avLst/>
            <a:gdLst>
              <a:gd name="T0" fmla="*/ 2147483647 w 1424"/>
              <a:gd name="T1" fmla="*/ 0 h 692"/>
              <a:gd name="T2" fmla="*/ 616411351 w 1424"/>
              <a:gd name="T3" fmla="*/ 1101307600 h 692"/>
              <a:gd name="T4" fmla="*/ 0 w 1424"/>
              <a:gd name="T5" fmla="*/ 1101307600 h 692"/>
              <a:gd name="T6" fmla="*/ 0 60000 65536"/>
              <a:gd name="T7" fmla="*/ 0 60000 65536"/>
              <a:gd name="T8" fmla="*/ 0 60000 65536"/>
              <a:gd name="T9" fmla="*/ 0 w 1424"/>
              <a:gd name="T10" fmla="*/ 0 h 692"/>
              <a:gd name="T11" fmla="*/ 1424 w 1424"/>
              <a:gd name="T12" fmla="*/ 692 h 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4" h="692">
                <a:moveTo>
                  <a:pt x="1424" y="0"/>
                </a:moveTo>
                <a:lnTo>
                  <a:pt x="387" y="692"/>
                </a:lnTo>
                <a:lnTo>
                  <a:pt x="0" y="69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3324" name="Line 15"/>
          <p:cNvSpPr>
            <a:spLocks noChangeShapeType="1"/>
          </p:cNvSpPr>
          <p:nvPr/>
        </p:nvSpPr>
        <p:spPr bwMode="auto">
          <a:xfrm>
            <a:off x="3278188" y="3425825"/>
            <a:ext cx="776287" cy="3175"/>
          </a:xfrm>
          <a:custGeom>
            <a:avLst/>
            <a:gdLst>
              <a:gd name="T0" fmla="*/ 489 w 489"/>
              <a:gd name="T1" fmla="*/ 0 h 2"/>
              <a:gd name="T2" fmla="*/ 0 w 489"/>
              <a:gd name="T3" fmla="*/ 2 h 2"/>
              <a:gd name="T4" fmla="*/ 0 60000 65536"/>
              <a:gd name="T5" fmla="*/ 0 60000 65536"/>
              <a:gd name="T6" fmla="*/ 0 w 489"/>
              <a:gd name="T7" fmla="*/ 0 h 2"/>
              <a:gd name="T8" fmla="*/ 489 w 489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9" h="2">
                <a:moveTo>
                  <a:pt x="489" y="0"/>
                </a:moveTo>
                <a:lnTo>
                  <a:pt x="0" y="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Line 16"/>
          <p:cNvSpPr>
            <a:spLocks noChangeShapeType="1"/>
          </p:cNvSpPr>
          <p:nvPr/>
        </p:nvSpPr>
        <p:spPr bwMode="auto">
          <a:xfrm>
            <a:off x="4035425" y="3681413"/>
            <a:ext cx="904875" cy="4762"/>
          </a:xfrm>
          <a:custGeom>
            <a:avLst/>
            <a:gdLst>
              <a:gd name="T0" fmla="*/ 570 w 570"/>
              <a:gd name="T1" fmla="*/ 0 h 3"/>
              <a:gd name="T2" fmla="*/ 0 w 570"/>
              <a:gd name="T3" fmla="*/ 3 h 3"/>
              <a:gd name="T4" fmla="*/ 0 60000 65536"/>
              <a:gd name="T5" fmla="*/ 0 60000 65536"/>
              <a:gd name="T6" fmla="*/ 0 w 570"/>
              <a:gd name="T7" fmla="*/ 0 h 3"/>
              <a:gd name="T8" fmla="*/ 570 w 570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70" h="3">
                <a:moveTo>
                  <a:pt x="570" y="0"/>
                </a:moveTo>
                <a:lnTo>
                  <a:pt x="0" y="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Freeform 17"/>
          <p:cNvSpPr>
            <a:spLocks/>
          </p:cNvSpPr>
          <p:nvPr/>
        </p:nvSpPr>
        <p:spPr bwMode="auto">
          <a:xfrm>
            <a:off x="5503863" y="1692275"/>
            <a:ext cx="1704975" cy="454025"/>
          </a:xfrm>
          <a:custGeom>
            <a:avLst/>
            <a:gdLst>
              <a:gd name="T0" fmla="*/ 0 w 1700"/>
              <a:gd name="T1" fmla="*/ 720764243 h 453"/>
              <a:gd name="T2" fmla="*/ 2147483647 w 1700"/>
              <a:gd name="T3" fmla="*/ 0 h 453"/>
              <a:gd name="T4" fmla="*/ 2147483647 w 1700"/>
              <a:gd name="T5" fmla="*/ 0 h 453"/>
              <a:gd name="T6" fmla="*/ 0 60000 65536"/>
              <a:gd name="T7" fmla="*/ 0 60000 65536"/>
              <a:gd name="T8" fmla="*/ 0 60000 65536"/>
              <a:gd name="T9" fmla="*/ 0 w 1700"/>
              <a:gd name="T10" fmla="*/ 0 h 453"/>
              <a:gd name="T11" fmla="*/ 1700 w 1700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0" h="453">
                <a:moveTo>
                  <a:pt x="0" y="453"/>
                </a:moveTo>
                <a:lnTo>
                  <a:pt x="1497" y="0"/>
                </a:lnTo>
                <a:lnTo>
                  <a:pt x="170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3327" name="Freeform 18"/>
          <p:cNvSpPr>
            <a:spLocks/>
          </p:cNvSpPr>
          <p:nvPr/>
        </p:nvSpPr>
        <p:spPr bwMode="auto">
          <a:xfrm>
            <a:off x="5789613" y="1566863"/>
            <a:ext cx="1419225" cy="317500"/>
          </a:xfrm>
          <a:custGeom>
            <a:avLst/>
            <a:gdLst>
              <a:gd name="T0" fmla="*/ 0 w 1415"/>
              <a:gd name="T1" fmla="*/ 504031181 h 318"/>
              <a:gd name="T2" fmla="*/ 1929794791 w 1415"/>
              <a:gd name="T3" fmla="*/ 0 h 318"/>
              <a:gd name="T4" fmla="*/ 2147483647 w 1415"/>
              <a:gd name="T5" fmla="*/ 0 h 318"/>
              <a:gd name="T6" fmla="*/ 0 60000 65536"/>
              <a:gd name="T7" fmla="*/ 0 60000 65536"/>
              <a:gd name="T8" fmla="*/ 0 60000 65536"/>
              <a:gd name="T9" fmla="*/ 0 w 1415"/>
              <a:gd name="T10" fmla="*/ 0 h 318"/>
              <a:gd name="T11" fmla="*/ 1415 w 1415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5" h="318">
                <a:moveTo>
                  <a:pt x="0" y="318"/>
                </a:moveTo>
                <a:lnTo>
                  <a:pt x="1212" y="0"/>
                </a:lnTo>
                <a:lnTo>
                  <a:pt x="141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3328" name="Rectangle 19"/>
          <p:cNvSpPr>
            <a:spLocks noChangeArrowheads="1"/>
          </p:cNvSpPr>
          <p:nvPr/>
        </p:nvSpPr>
        <p:spPr bwMode="auto">
          <a:xfrm>
            <a:off x="2708275" y="2468563"/>
            <a:ext cx="11445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Anterior median fissure</a:t>
            </a:r>
            <a:endParaRPr lang="en-US" sz="800" b="1">
              <a:latin typeface="Arial" charset="0"/>
            </a:endParaRPr>
          </a:p>
        </p:txBody>
      </p:sp>
      <p:sp>
        <p:nvSpPr>
          <p:cNvPr id="13329" name="Rectangle 20"/>
          <p:cNvSpPr>
            <a:spLocks noChangeArrowheads="1"/>
          </p:cNvSpPr>
          <p:nvPr/>
        </p:nvSpPr>
        <p:spPr bwMode="auto">
          <a:xfrm>
            <a:off x="2741613" y="4349750"/>
            <a:ext cx="19192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(b) Spinal cord and meninges (thoracic)</a:t>
            </a:r>
            <a:endParaRPr lang="en-US" sz="800" b="1">
              <a:latin typeface="Arial" charset="0"/>
            </a:endParaRPr>
          </a:p>
        </p:txBody>
      </p:sp>
      <p:sp>
        <p:nvSpPr>
          <p:cNvPr id="13330" name="Freeform 21"/>
          <p:cNvSpPr>
            <a:spLocks/>
          </p:cNvSpPr>
          <p:nvPr/>
        </p:nvSpPr>
        <p:spPr bwMode="auto">
          <a:xfrm>
            <a:off x="3616325" y="1447800"/>
            <a:ext cx="1463675" cy="338138"/>
          </a:xfrm>
          <a:custGeom>
            <a:avLst/>
            <a:gdLst>
              <a:gd name="T0" fmla="*/ 2147483647 w 1451"/>
              <a:gd name="T1" fmla="*/ 536792542 h 348"/>
              <a:gd name="T2" fmla="*/ 360308169 w 1451"/>
              <a:gd name="T3" fmla="*/ 0 h 348"/>
              <a:gd name="T4" fmla="*/ 0 w 1451"/>
              <a:gd name="T5" fmla="*/ 0 h 348"/>
              <a:gd name="T6" fmla="*/ 0 60000 65536"/>
              <a:gd name="T7" fmla="*/ 0 60000 65536"/>
              <a:gd name="T8" fmla="*/ 0 60000 65536"/>
              <a:gd name="T9" fmla="*/ 0 w 1451"/>
              <a:gd name="T10" fmla="*/ 0 h 348"/>
              <a:gd name="T11" fmla="*/ 1451 w 1451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1" h="348">
                <a:moveTo>
                  <a:pt x="1451" y="348"/>
                </a:moveTo>
                <a:lnTo>
                  <a:pt x="225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3331" name="Rectangle 22"/>
          <p:cNvSpPr>
            <a:spLocks noChangeArrowheads="1"/>
          </p:cNvSpPr>
          <p:nvPr/>
        </p:nvSpPr>
        <p:spPr bwMode="auto">
          <a:xfrm>
            <a:off x="2820988" y="1371600"/>
            <a:ext cx="7016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Posterior horn</a:t>
            </a:r>
            <a:endParaRPr lang="en-US" sz="800" b="1">
              <a:latin typeface="Arial" charset="0"/>
            </a:endParaRPr>
          </a:p>
        </p:txBody>
      </p:sp>
      <p:sp>
        <p:nvSpPr>
          <p:cNvPr id="13332" name="Freeform 23"/>
          <p:cNvSpPr>
            <a:spLocks/>
          </p:cNvSpPr>
          <p:nvPr/>
        </p:nvSpPr>
        <p:spPr bwMode="auto">
          <a:xfrm>
            <a:off x="3524250" y="1704975"/>
            <a:ext cx="1500188" cy="269875"/>
          </a:xfrm>
          <a:custGeom>
            <a:avLst/>
            <a:gdLst>
              <a:gd name="T0" fmla="*/ 2147483647 w 1496"/>
              <a:gd name="T1" fmla="*/ 428426494 h 270"/>
              <a:gd name="T2" fmla="*/ 534893311 w 1496"/>
              <a:gd name="T3" fmla="*/ 0 h 270"/>
              <a:gd name="T4" fmla="*/ 0 w 1496"/>
              <a:gd name="T5" fmla="*/ 0 h 270"/>
              <a:gd name="T6" fmla="*/ 0 60000 65536"/>
              <a:gd name="T7" fmla="*/ 0 60000 65536"/>
              <a:gd name="T8" fmla="*/ 0 60000 65536"/>
              <a:gd name="T9" fmla="*/ 0 w 1496"/>
              <a:gd name="T10" fmla="*/ 0 h 270"/>
              <a:gd name="T11" fmla="*/ 1496 w 1496"/>
              <a:gd name="T12" fmla="*/ 270 h 2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6" h="270">
                <a:moveTo>
                  <a:pt x="1496" y="270"/>
                </a:moveTo>
                <a:lnTo>
                  <a:pt x="336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3333" name="Rectangle 24"/>
          <p:cNvSpPr>
            <a:spLocks noChangeArrowheads="1"/>
          </p:cNvSpPr>
          <p:nvPr/>
        </p:nvSpPr>
        <p:spPr bwMode="auto">
          <a:xfrm>
            <a:off x="7226300" y="1509713"/>
            <a:ext cx="7254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Lateral column</a:t>
            </a:r>
            <a:endParaRPr lang="en-US" sz="800" b="1">
              <a:latin typeface="Arial" charset="0"/>
            </a:endParaRPr>
          </a:p>
        </p:txBody>
      </p:sp>
      <p:sp>
        <p:nvSpPr>
          <p:cNvPr id="13334" name="Freeform 25"/>
          <p:cNvSpPr>
            <a:spLocks/>
          </p:cNvSpPr>
          <p:nvPr/>
        </p:nvSpPr>
        <p:spPr bwMode="auto">
          <a:xfrm>
            <a:off x="3765550" y="1577975"/>
            <a:ext cx="1533525" cy="392113"/>
          </a:xfrm>
          <a:custGeom>
            <a:avLst/>
            <a:gdLst>
              <a:gd name="T0" fmla="*/ 0 w 1529"/>
              <a:gd name="T1" fmla="*/ 0 h 390"/>
              <a:gd name="T2" fmla="*/ 148073940 w 1529"/>
              <a:gd name="T3" fmla="*/ 4788794 h 390"/>
              <a:gd name="T4" fmla="*/ 2147483647 w 1529"/>
              <a:gd name="T5" fmla="*/ 622477857 h 390"/>
              <a:gd name="T6" fmla="*/ 0 60000 65536"/>
              <a:gd name="T7" fmla="*/ 0 60000 65536"/>
              <a:gd name="T8" fmla="*/ 0 60000 65536"/>
              <a:gd name="T9" fmla="*/ 0 w 1529"/>
              <a:gd name="T10" fmla="*/ 0 h 390"/>
              <a:gd name="T11" fmla="*/ 1529 w 1529"/>
              <a:gd name="T12" fmla="*/ 390 h 3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9" h="390">
                <a:moveTo>
                  <a:pt x="0" y="0"/>
                </a:moveTo>
                <a:lnTo>
                  <a:pt x="93" y="3"/>
                </a:lnTo>
                <a:lnTo>
                  <a:pt x="1529" y="39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3335" name="Rectangle 26"/>
          <p:cNvSpPr>
            <a:spLocks noChangeArrowheads="1"/>
          </p:cNvSpPr>
          <p:nvPr/>
        </p:nvSpPr>
        <p:spPr bwMode="auto">
          <a:xfrm>
            <a:off x="2820988" y="1511300"/>
            <a:ext cx="8636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Gray commissure</a:t>
            </a:r>
            <a:endParaRPr lang="en-US" sz="800" b="1">
              <a:latin typeface="Arial" charset="0"/>
            </a:endParaRPr>
          </a:p>
        </p:txBody>
      </p:sp>
      <p:sp>
        <p:nvSpPr>
          <p:cNvPr id="13336" name="Rectangle 27"/>
          <p:cNvSpPr>
            <a:spLocks noChangeArrowheads="1"/>
          </p:cNvSpPr>
          <p:nvPr/>
        </p:nvSpPr>
        <p:spPr bwMode="auto">
          <a:xfrm>
            <a:off x="7226300" y="1651000"/>
            <a:ext cx="7858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Anterior column</a:t>
            </a:r>
            <a:endParaRPr lang="en-US" sz="800" b="1">
              <a:latin typeface="Arial" charset="0"/>
            </a:endParaRPr>
          </a:p>
        </p:txBody>
      </p:sp>
      <p:sp>
        <p:nvSpPr>
          <p:cNvPr id="13337" name="Rectangle 28"/>
          <p:cNvSpPr>
            <a:spLocks noChangeArrowheads="1"/>
          </p:cNvSpPr>
          <p:nvPr/>
        </p:nvSpPr>
        <p:spPr bwMode="auto">
          <a:xfrm>
            <a:off x="4660900" y="1233488"/>
            <a:ext cx="6413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Central canal</a:t>
            </a:r>
            <a:endParaRPr lang="en-US" sz="800" b="1">
              <a:latin typeface="Arial" charset="0"/>
            </a:endParaRPr>
          </a:p>
        </p:txBody>
      </p:sp>
      <p:sp>
        <p:nvSpPr>
          <p:cNvPr id="13338" name="Freeform 29"/>
          <p:cNvSpPr>
            <a:spLocks/>
          </p:cNvSpPr>
          <p:nvPr/>
        </p:nvSpPr>
        <p:spPr bwMode="auto">
          <a:xfrm>
            <a:off x="5467350" y="1431925"/>
            <a:ext cx="1735138" cy="366713"/>
          </a:xfrm>
          <a:custGeom>
            <a:avLst/>
            <a:gdLst>
              <a:gd name="T0" fmla="*/ 2147483647 w 1730"/>
              <a:gd name="T1" fmla="*/ 0 h 366"/>
              <a:gd name="T2" fmla="*/ 2147483647 w 1730"/>
              <a:gd name="T3" fmla="*/ 0 h 366"/>
              <a:gd name="T4" fmla="*/ 0 w 1730"/>
              <a:gd name="T5" fmla="*/ 582155356 h 366"/>
              <a:gd name="T6" fmla="*/ 0 60000 65536"/>
              <a:gd name="T7" fmla="*/ 0 60000 65536"/>
              <a:gd name="T8" fmla="*/ 0 60000 65536"/>
              <a:gd name="T9" fmla="*/ 0 w 1730"/>
              <a:gd name="T10" fmla="*/ 0 h 366"/>
              <a:gd name="T11" fmla="*/ 1730 w 1730"/>
              <a:gd name="T12" fmla="*/ 366 h 3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0" h="366">
                <a:moveTo>
                  <a:pt x="1730" y="0"/>
                </a:moveTo>
                <a:lnTo>
                  <a:pt x="1533" y="0"/>
                </a:lnTo>
                <a:lnTo>
                  <a:pt x="0" y="3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3339" name="Rectangle 30"/>
          <p:cNvSpPr>
            <a:spLocks noChangeArrowheads="1"/>
          </p:cNvSpPr>
          <p:nvPr/>
        </p:nvSpPr>
        <p:spPr bwMode="auto">
          <a:xfrm>
            <a:off x="7226300" y="1377950"/>
            <a:ext cx="8382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Posterior column</a:t>
            </a:r>
            <a:endParaRPr lang="en-US" sz="800" b="1">
              <a:latin typeface="Arial" charset="0"/>
            </a:endParaRPr>
          </a:p>
        </p:txBody>
      </p:sp>
      <p:sp>
        <p:nvSpPr>
          <p:cNvPr id="13340" name="Rectangle 33"/>
          <p:cNvSpPr>
            <a:spLocks noChangeArrowheads="1"/>
          </p:cNvSpPr>
          <p:nvPr/>
        </p:nvSpPr>
        <p:spPr bwMode="auto">
          <a:xfrm>
            <a:off x="7110413" y="1982788"/>
            <a:ext cx="11255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Posterior root ganglion</a:t>
            </a:r>
            <a:endParaRPr lang="en-US" sz="800" b="1">
              <a:latin typeface="Arial" charset="0"/>
            </a:endParaRPr>
          </a:p>
        </p:txBody>
      </p:sp>
      <p:sp>
        <p:nvSpPr>
          <p:cNvPr id="13341" name="Rectangle 34"/>
          <p:cNvSpPr>
            <a:spLocks noChangeArrowheads="1"/>
          </p:cNvSpPr>
          <p:nvPr/>
        </p:nvSpPr>
        <p:spPr bwMode="auto">
          <a:xfrm>
            <a:off x="7107238" y="2206625"/>
            <a:ext cx="6080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Spinal nerve</a:t>
            </a:r>
            <a:endParaRPr lang="en-US" sz="800" b="1">
              <a:latin typeface="Arial" charset="0"/>
            </a:endParaRPr>
          </a:p>
        </p:txBody>
      </p:sp>
      <p:sp>
        <p:nvSpPr>
          <p:cNvPr id="13342" name="Rectangle 35"/>
          <p:cNvSpPr>
            <a:spLocks noChangeArrowheads="1"/>
          </p:cNvSpPr>
          <p:nvPr/>
        </p:nvSpPr>
        <p:spPr bwMode="auto">
          <a:xfrm>
            <a:off x="2820988" y="1654175"/>
            <a:ext cx="5889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Lateral horn</a:t>
            </a:r>
            <a:endParaRPr lang="en-US" sz="800" b="1">
              <a:latin typeface="Arial" charset="0"/>
            </a:endParaRPr>
          </a:p>
        </p:txBody>
      </p:sp>
      <p:sp>
        <p:nvSpPr>
          <p:cNvPr id="13343" name="Freeform 36"/>
          <p:cNvSpPr>
            <a:spLocks/>
          </p:cNvSpPr>
          <p:nvPr/>
        </p:nvSpPr>
        <p:spPr bwMode="auto">
          <a:xfrm>
            <a:off x="5060950" y="1771650"/>
            <a:ext cx="63500" cy="58738"/>
          </a:xfrm>
          <a:custGeom>
            <a:avLst/>
            <a:gdLst>
              <a:gd name="T0" fmla="*/ 100805753 w 63"/>
              <a:gd name="T1" fmla="*/ 37298001 h 60"/>
              <a:gd name="T2" fmla="*/ 67204182 w 63"/>
              <a:gd name="T3" fmla="*/ 0 h 60"/>
              <a:gd name="T4" fmla="*/ 0 w 63"/>
              <a:gd name="T5" fmla="*/ 55946994 h 60"/>
              <a:gd name="T6" fmla="*/ 38402387 w 63"/>
              <a:gd name="T7" fmla="*/ 93244994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60"/>
              <a:gd name="T14" fmla="*/ 63 w 63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60">
                <a:moveTo>
                  <a:pt x="63" y="24"/>
                </a:moveTo>
                <a:lnTo>
                  <a:pt x="42" y="0"/>
                </a:lnTo>
                <a:lnTo>
                  <a:pt x="0" y="36"/>
                </a:lnTo>
                <a:lnTo>
                  <a:pt x="24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3344" name="Freeform 37"/>
          <p:cNvSpPr>
            <a:spLocks/>
          </p:cNvSpPr>
          <p:nvPr/>
        </p:nvSpPr>
        <p:spPr bwMode="auto">
          <a:xfrm>
            <a:off x="5024438" y="1930400"/>
            <a:ext cx="25400" cy="95250"/>
          </a:xfrm>
          <a:custGeom>
            <a:avLst/>
            <a:gdLst>
              <a:gd name="T0" fmla="*/ 40322504 w 24"/>
              <a:gd name="T1" fmla="*/ 0 h 96"/>
              <a:gd name="T2" fmla="*/ 0 w 24"/>
              <a:gd name="T3" fmla="*/ 0 h 96"/>
              <a:gd name="T4" fmla="*/ 0 w 24"/>
              <a:gd name="T5" fmla="*/ 151209389 h 96"/>
              <a:gd name="T6" fmla="*/ 40322504 w 24"/>
              <a:gd name="T7" fmla="*/ 151209389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96"/>
              <a:gd name="T14" fmla="*/ 24 w 2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96">
                <a:moveTo>
                  <a:pt x="24" y="0"/>
                </a:moveTo>
                <a:lnTo>
                  <a:pt x="0" y="0"/>
                </a:lnTo>
                <a:lnTo>
                  <a:pt x="0" y="96"/>
                </a:lnTo>
                <a:lnTo>
                  <a:pt x="24" y="9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3345" name="Freeform 38"/>
          <p:cNvSpPr>
            <a:spLocks/>
          </p:cNvSpPr>
          <p:nvPr/>
        </p:nvSpPr>
        <p:spPr bwMode="auto">
          <a:xfrm>
            <a:off x="5295900" y="1947863"/>
            <a:ext cx="17463" cy="46037"/>
          </a:xfrm>
          <a:custGeom>
            <a:avLst/>
            <a:gdLst>
              <a:gd name="T0" fmla="*/ 27722508 w 18"/>
              <a:gd name="T1" fmla="*/ 0 h 45"/>
              <a:gd name="T2" fmla="*/ 0 w 18"/>
              <a:gd name="T3" fmla="*/ 0 h 45"/>
              <a:gd name="T4" fmla="*/ 0 w 18"/>
              <a:gd name="T5" fmla="*/ 73084256 h 45"/>
              <a:gd name="T6" fmla="*/ 27722508 w 18"/>
              <a:gd name="T7" fmla="*/ 73084256 h 45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45"/>
              <a:gd name="T14" fmla="*/ 18 w 18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45">
                <a:moveTo>
                  <a:pt x="18" y="0"/>
                </a:moveTo>
                <a:lnTo>
                  <a:pt x="0" y="0"/>
                </a:lnTo>
                <a:lnTo>
                  <a:pt x="0" y="45"/>
                </a:lnTo>
                <a:lnTo>
                  <a:pt x="18" y="4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3346" name="Freeform 39"/>
          <p:cNvSpPr>
            <a:spLocks/>
          </p:cNvSpPr>
          <p:nvPr/>
        </p:nvSpPr>
        <p:spPr bwMode="auto">
          <a:xfrm>
            <a:off x="3576638" y="1857375"/>
            <a:ext cx="1547812" cy="234950"/>
          </a:xfrm>
          <a:custGeom>
            <a:avLst/>
            <a:gdLst>
              <a:gd name="T0" fmla="*/ 0 w 1544"/>
              <a:gd name="T1" fmla="*/ 0 h 234"/>
              <a:gd name="T2" fmla="*/ 448780543 w 1544"/>
              <a:gd name="T3" fmla="*/ 0 h 234"/>
              <a:gd name="T4" fmla="*/ 2147483647 w 1544"/>
              <a:gd name="T5" fmla="*/ 372983153 h 234"/>
              <a:gd name="T6" fmla="*/ 0 60000 65536"/>
              <a:gd name="T7" fmla="*/ 0 60000 65536"/>
              <a:gd name="T8" fmla="*/ 0 60000 65536"/>
              <a:gd name="T9" fmla="*/ 0 w 1544"/>
              <a:gd name="T10" fmla="*/ 0 h 234"/>
              <a:gd name="T11" fmla="*/ 1544 w 1544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4" h="234">
                <a:moveTo>
                  <a:pt x="0" y="0"/>
                </a:moveTo>
                <a:lnTo>
                  <a:pt x="282" y="0"/>
                </a:lnTo>
                <a:lnTo>
                  <a:pt x="1544" y="23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3347" name="Rectangle 40"/>
          <p:cNvSpPr>
            <a:spLocks noChangeArrowheads="1"/>
          </p:cNvSpPr>
          <p:nvPr/>
        </p:nvSpPr>
        <p:spPr bwMode="auto">
          <a:xfrm>
            <a:off x="2820988" y="1798638"/>
            <a:ext cx="6492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Anterior horn</a:t>
            </a:r>
            <a:endParaRPr lang="en-US" sz="800" b="1">
              <a:latin typeface="Arial" charset="0"/>
            </a:endParaRPr>
          </a:p>
        </p:txBody>
      </p:sp>
      <p:sp>
        <p:nvSpPr>
          <p:cNvPr id="13348" name="Rectangle 41"/>
          <p:cNvSpPr>
            <a:spLocks noChangeArrowheads="1"/>
          </p:cNvSpPr>
          <p:nvPr/>
        </p:nvSpPr>
        <p:spPr bwMode="auto">
          <a:xfrm>
            <a:off x="2763838" y="3360738"/>
            <a:ext cx="4603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Pia mater</a:t>
            </a:r>
            <a:endParaRPr lang="en-US" sz="800" b="1">
              <a:latin typeface="Arial" charset="0"/>
            </a:endParaRPr>
          </a:p>
        </p:txBody>
      </p:sp>
      <p:sp>
        <p:nvSpPr>
          <p:cNvPr id="13349" name="Freeform 42"/>
          <p:cNvSpPr>
            <a:spLocks/>
          </p:cNvSpPr>
          <p:nvPr/>
        </p:nvSpPr>
        <p:spPr bwMode="auto">
          <a:xfrm>
            <a:off x="3665538" y="3246438"/>
            <a:ext cx="1431925" cy="309562"/>
          </a:xfrm>
          <a:custGeom>
            <a:avLst/>
            <a:gdLst>
              <a:gd name="T0" fmla="*/ 2147483647 w 1427"/>
              <a:gd name="T1" fmla="*/ 0 h 309"/>
              <a:gd name="T2" fmla="*/ 616483389 w 1427"/>
              <a:gd name="T3" fmla="*/ 491429105 h 309"/>
              <a:gd name="T4" fmla="*/ 0 w 1427"/>
              <a:gd name="T5" fmla="*/ 491429105 h 309"/>
              <a:gd name="T6" fmla="*/ 0 60000 65536"/>
              <a:gd name="T7" fmla="*/ 0 60000 65536"/>
              <a:gd name="T8" fmla="*/ 0 60000 65536"/>
              <a:gd name="T9" fmla="*/ 0 w 1427"/>
              <a:gd name="T10" fmla="*/ 0 h 309"/>
              <a:gd name="T11" fmla="*/ 1427 w 1427"/>
              <a:gd name="T12" fmla="*/ 309 h 3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7" h="309">
                <a:moveTo>
                  <a:pt x="1427" y="0"/>
                </a:moveTo>
                <a:lnTo>
                  <a:pt x="387" y="309"/>
                </a:lnTo>
                <a:lnTo>
                  <a:pt x="0" y="30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3350" name="Line 43"/>
          <p:cNvSpPr>
            <a:spLocks noChangeShapeType="1"/>
          </p:cNvSpPr>
          <p:nvPr/>
        </p:nvSpPr>
        <p:spPr bwMode="auto">
          <a:xfrm>
            <a:off x="3602038" y="3556000"/>
            <a:ext cx="452437" cy="1588"/>
          </a:xfrm>
          <a:custGeom>
            <a:avLst/>
            <a:gdLst>
              <a:gd name="T0" fmla="*/ 285 w 285"/>
              <a:gd name="T1" fmla="*/ 0 h 1"/>
              <a:gd name="T2" fmla="*/ 0 w 285"/>
              <a:gd name="T3" fmla="*/ 1 h 1"/>
              <a:gd name="T4" fmla="*/ 0 60000 65536"/>
              <a:gd name="T5" fmla="*/ 0 60000 65536"/>
              <a:gd name="T6" fmla="*/ 0 w 285"/>
              <a:gd name="T7" fmla="*/ 0 h 1"/>
              <a:gd name="T8" fmla="*/ 285 w 28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5" h="1">
                <a:moveTo>
                  <a:pt x="285" y="0"/>
                </a:moveTo>
                <a:lnTo>
                  <a:pt x="0" y="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1" name="Rectangle 44"/>
          <p:cNvSpPr>
            <a:spLocks noChangeArrowheads="1"/>
          </p:cNvSpPr>
          <p:nvPr/>
        </p:nvSpPr>
        <p:spPr bwMode="auto">
          <a:xfrm>
            <a:off x="2763838" y="3487738"/>
            <a:ext cx="8096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Arachnoid mater</a:t>
            </a:r>
            <a:endParaRPr lang="en-US" sz="800" b="1">
              <a:latin typeface="Arial" charset="0"/>
            </a:endParaRPr>
          </a:p>
        </p:txBody>
      </p:sp>
      <p:sp>
        <p:nvSpPr>
          <p:cNvPr id="13352" name="Rectangle 45"/>
          <p:cNvSpPr>
            <a:spLocks noChangeArrowheads="1"/>
          </p:cNvSpPr>
          <p:nvPr/>
        </p:nvSpPr>
        <p:spPr bwMode="auto">
          <a:xfrm>
            <a:off x="2687638" y="3230563"/>
            <a:ext cx="5032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Meninges:</a:t>
            </a:r>
            <a:endParaRPr lang="en-US" sz="800" b="1">
              <a:latin typeface="Arial" charset="0"/>
            </a:endParaRPr>
          </a:p>
        </p:txBody>
      </p:sp>
      <p:sp>
        <p:nvSpPr>
          <p:cNvPr id="13353" name="Rectangle 46"/>
          <p:cNvSpPr>
            <a:spLocks noChangeArrowheads="1"/>
          </p:cNvSpPr>
          <p:nvPr/>
        </p:nvSpPr>
        <p:spPr bwMode="auto">
          <a:xfrm>
            <a:off x="2763838" y="3611563"/>
            <a:ext cx="12398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Dura mater (dural sheath)</a:t>
            </a:r>
            <a:endParaRPr lang="en-US" sz="800" b="1">
              <a:latin typeface="Arial" charset="0"/>
            </a:endParaRPr>
          </a:p>
        </p:txBody>
      </p:sp>
      <p:sp>
        <p:nvSpPr>
          <p:cNvPr id="13354" name="Freeform 47"/>
          <p:cNvSpPr>
            <a:spLocks/>
          </p:cNvSpPr>
          <p:nvPr/>
        </p:nvSpPr>
        <p:spPr bwMode="auto">
          <a:xfrm>
            <a:off x="5124450" y="2078038"/>
            <a:ext cx="111125" cy="23812"/>
          </a:xfrm>
          <a:custGeom>
            <a:avLst/>
            <a:gdLst>
              <a:gd name="T0" fmla="*/ 0 w 111"/>
              <a:gd name="T1" fmla="*/ 0 h 24"/>
              <a:gd name="T2" fmla="*/ 0 w 111"/>
              <a:gd name="T3" fmla="*/ 37801553 h 24"/>
              <a:gd name="T4" fmla="*/ 176411452 w 111"/>
              <a:gd name="T5" fmla="*/ 37801553 h 24"/>
              <a:gd name="T6" fmla="*/ 176411452 w 111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  <a:gd name="T12" fmla="*/ 0 w 111"/>
              <a:gd name="T13" fmla="*/ 0 h 24"/>
              <a:gd name="T14" fmla="*/ 111 w 111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" h="24">
                <a:moveTo>
                  <a:pt x="0" y="0"/>
                </a:moveTo>
                <a:lnTo>
                  <a:pt x="0" y="24"/>
                </a:lnTo>
                <a:lnTo>
                  <a:pt x="111" y="24"/>
                </a:lnTo>
                <a:lnTo>
                  <a:pt x="11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3355" name="Freeform 48"/>
          <p:cNvSpPr>
            <a:spLocks/>
          </p:cNvSpPr>
          <p:nvPr/>
        </p:nvSpPr>
        <p:spPr bwMode="auto">
          <a:xfrm>
            <a:off x="6610350" y="2032000"/>
            <a:ext cx="477838" cy="180975"/>
          </a:xfrm>
          <a:custGeom>
            <a:avLst/>
            <a:gdLst>
              <a:gd name="T0" fmla="*/ 758567881 w 476"/>
              <a:gd name="T1" fmla="*/ 0 h 180"/>
              <a:gd name="T2" fmla="*/ 224702321 w 476"/>
              <a:gd name="T3" fmla="*/ 0 h 180"/>
              <a:gd name="T4" fmla="*/ 0 w 476"/>
              <a:gd name="T5" fmla="*/ 287297841 h 180"/>
              <a:gd name="T6" fmla="*/ 0 60000 65536"/>
              <a:gd name="T7" fmla="*/ 0 60000 65536"/>
              <a:gd name="T8" fmla="*/ 0 60000 65536"/>
              <a:gd name="T9" fmla="*/ 0 w 476"/>
              <a:gd name="T10" fmla="*/ 0 h 180"/>
              <a:gd name="T11" fmla="*/ 476 w 476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180">
                <a:moveTo>
                  <a:pt x="476" y="0"/>
                </a:moveTo>
                <a:lnTo>
                  <a:pt x="141" y="0"/>
                </a:lnTo>
                <a:lnTo>
                  <a:pt x="0" y="18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3356" name="Line 49"/>
          <p:cNvSpPr>
            <a:spLocks noChangeShapeType="1"/>
          </p:cNvSpPr>
          <p:nvPr/>
        </p:nvSpPr>
        <p:spPr bwMode="auto">
          <a:xfrm flipH="1">
            <a:off x="7010400" y="2273300"/>
            <a:ext cx="777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7" name="Freeform 50"/>
          <p:cNvSpPr>
            <a:spLocks/>
          </p:cNvSpPr>
          <p:nvPr/>
        </p:nvSpPr>
        <p:spPr bwMode="auto">
          <a:xfrm>
            <a:off x="6538913" y="2357438"/>
            <a:ext cx="536575" cy="225425"/>
          </a:xfrm>
          <a:custGeom>
            <a:avLst/>
            <a:gdLst>
              <a:gd name="T0" fmla="*/ 851812675 w 536"/>
              <a:gd name="T1" fmla="*/ 357862717 h 225"/>
              <a:gd name="T2" fmla="*/ 319429284 w 536"/>
              <a:gd name="T3" fmla="*/ 357862717 h 225"/>
              <a:gd name="T4" fmla="*/ 0 w 536"/>
              <a:gd name="T5" fmla="*/ 0 h 225"/>
              <a:gd name="T6" fmla="*/ 0 60000 65536"/>
              <a:gd name="T7" fmla="*/ 0 60000 65536"/>
              <a:gd name="T8" fmla="*/ 0 60000 65536"/>
              <a:gd name="T9" fmla="*/ 0 w 536"/>
              <a:gd name="T10" fmla="*/ 0 h 225"/>
              <a:gd name="T11" fmla="*/ 536 w 536"/>
              <a:gd name="T12" fmla="*/ 225 h 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6" h="225">
                <a:moveTo>
                  <a:pt x="536" y="225"/>
                </a:moveTo>
                <a:lnTo>
                  <a:pt x="201" y="22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3358" name="Rectangle 51"/>
          <p:cNvSpPr>
            <a:spLocks noChangeArrowheads="1"/>
          </p:cNvSpPr>
          <p:nvPr/>
        </p:nvSpPr>
        <p:spPr bwMode="auto">
          <a:xfrm>
            <a:off x="7110413" y="1817688"/>
            <a:ext cx="14224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Posterior root of spinal nerve</a:t>
            </a:r>
            <a:endParaRPr lang="en-US" sz="800" b="1">
              <a:latin typeface="Arial" charset="0"/>
            </a:endParaRPr>
          </a:p>
        </p:txBody>
      </p:sp>
      <p:sp>
        <p:nvSpPr>
          <p:cNvPr id="13359" name="Freeform 52"/>
          <p:cNvSpPr>
            <a:spLocks/>
          </p:cNvSpPr>
          <p:nvPr/>
        </p:nvSpPr>
        <p:spPr bwMode="auto">
          <a:xfrm>
            <a:off x="6307138" y="1873250"/>
            <a:ext cx="781050" cy="185738"/>
          </a:xfrm>
          <a:custGeom>
            <a:avLst/>
            <a:gdLst>
              <a:gd name="T0" fmla="*/ 1239916486 w 779"/>
              <a:gd name="T1" fmla="*/ 0 h 186"/>
              <a:gd name="T2" fmla="*/ 706704898 w 779"/>
              <a:gd name="T3" fmla="*/ 0 h 186"/>
              <a:gd name="T4" fmla="*/ 0 w 779"/>
              <a:gd name="T5" fmla="*/ 294857516 h 186"/>
              <a:gd name="T6" fmla="*/ 0 60000 65536"/>
              <a:gd name="T7" fmla="*/ 0 60000 65536"/>
              <a:gd name="T8" fmla="*/ 0 60000 65536"/>
              <a:gd name="T9" fmla="*/ 0 w 779"/>
              <a:gd name="T10" fmla="*/ 0 h 186"/>
              <a:gd name="T11" fmla="*/ 779 w 779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9" h="186">
                <a:moveTo>
                  <a:pt x="779" y="0"/>
                </a:moveTo>
                <a:lnTo>
                  <a:pt x="444" y="0"/>
                </a:lnTo>
                <a:lnTo>
                  <a:pt x="0" y="18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3360" name="Freeform 53"/>
          <p:cNvSpPr>
            <a:spLocks/>
          </p:cNvSpPr>
          <p:nvPr/>
        </p:nvSpPr>
        <p:spPr bwMode="auto">
          <a:xfrm>
            <a:off x="5343525" y="1963738"/>
            <a:ext cx="57150" cy="20637"/>
          </a:xfrm>
          <a:custGeom>
            <a:avLst/>
            <a:gdLst>
              <a:gd name="T0" fmla="*/ 90725131 w 57"/>
              <a:gd name="T1" fmla="*/ 14040038 h 21"/>
              <a:gd name="T2" fmla="*/ 90725131 w 57"/>
              <a:gd name="T3" fmla="*/ 14040038 h 21"/>
              <a:gd name="T4" fmla="*/ 85950600 w 57"/>
              <a:gd name="T5" fmla="*/ 23400392 h 21"/>
              <a:gd name="T6" fmla="*/ 76400537 w 57"/>
              <a:gd name="T7" fmla="*/ 28081058 h 21"/>
              <a:gd name="T8" fmla="*/ 62074925 w 57"/>
              <a:gd name="T9" fmla="*/ 32760750 h 21"/>
              <a:gd name="T10" fmla="*/ 42974799 w 57"/>
              <a:gd name="T11" fmla="*/ 32760750 h 21"/>
              <a:gd name="T12" fmla="*/ 42974799 w 57"/>
              <a:gd name="T13" fmla="*/ 32760750 h 21"/>
              <a:gd name="T14" fmla="*/ 28650198 w 57"/>
              <a:gd name="T15" fmla="*/ 32760750 h 21"/>
              <a:gd name="T16" fmla="*/ 14324597 w 57"/>
              <a:gd name="T17" fmla="*/ 28081058 h 21"/>
              <a:gd name="T18" fmla="*/ 4774532 w 57"/>
              <a:gd name="T19" fmla="*/ 23400392 h 21"/>
              <a:gd name="T20" fmla="*/ 0 w 57"/>
              <a:gd name="T21" fmla="*/ 14040038 h 21"/>
              <a:gd name="T22" fmla="*/ 0 w 57"/>
              <a:gd name="T23" fmla="*/ 14040038 h 21"/>
              <a:gd name="T24" fmla="*/ 4774532 w 57"/>
              <a:gd name="T25" fmla="*/ 9360354 h 21"/>
              <a:gd name="T26" fmla="*/ 14324597 w 57"/>
              <a:gd name="T27" fmla="*/ 4679686 h 21"/>
              <a:gd name="T28" fmla="*/ 28650198 w 57"/>
              <a:gd name="T29" fmla="*/ 0 h 21"/>
              <a:gd name="T30" fmla="*/ 42974799 w 57"/>
              <a:gd name="T31" fmla="*/ 0 h 21"/>
              <a:gd name="T32" fmla="*/ 42974799 w 57"/>
              <a:gd name="T33" fmla="*/ 0 h 21"/>
              <a:gd name="T34" fmla="*/ 62074925 w 57"/>
              <a:gd name="T35" fmla="*/ 0 h 21"/>
              <a:gd name="T36" fmla="*/ 76400537 w 57"/>
              <a:gd name="T37" fmla="*/ 4679686 h 21"/>
              <a:gd name="T38" fmla="*/ 85950600 w 57"/>
              <a:gd name="T39" fmla="*/ 9360354 h 21"/>
              <a:gd name="T40" fmla="*/ 90725131 w 57"/>
              <a:gd name="T41" fmla="*/ 14040038 h 21"/>
              <a:gd name="T42" fmla="*/ 90725131 w 57"/>
              <a:gd name="T43" fmla="*/ 14040038 h 2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"/>
              <a:gd name="T67" fmla="*/ 0 h 21"/>
              <a:gd name="T68" fmla="*/ 57 w 57"/>
              <a:gd name="T69" fmla="*/ 21 h 2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" h="21">
                <a:moveTo>
                  <a:pt x="57" y="9"/>
                </a:moveTo>
                <a:lnTo>
                  <a:pt x="57" y="9"/>
                </a:lnTo>
                <a:lnTo>
                  <a:pt x="54" y="15"/>
                </a:lnTo>
                <a:lnTo>
                  <a:pt x="48" y="18"/>
                </a:lnTo>
                <a:lnTo>
                  <a:pt x="39" y="21"/>
                </a:lnTo>
                <a:lnTo>
                  <a:pt x="27" y="21"/>
                </a:lnTo>
                <a:lnTo>
                  <a:pt x="18" y="21"/>
                </a:lnTo>
                <a:lnTo>
                  <a:pt x="9" y="18"/>
                </a:lnTo>
                <a:lnTo>
                  <a:pt x="3" y="15"/>
                </a:lnTo>
                <a:lnTo>
                  <a:pt x="0" y="9"/>
                </a:lnTo>
                <a:lnTo>
                  <a:pt x="3" y="6"/>
                </a:lnTo>
                <a:lnTo>
                  <a:pt x="9" y="3"/>
                </a:lnTo>
                <a:lnTo>
                  <a:pt x="18" y="0"/>
                </a:lnTo>
                <a:lnTo>
                  <a:pt x="27" y="0"/>
                </a:lnTo>
                <a:lnTo>
                  <a:pt x="39" y="0"/>
                </a:lnTo>
                <a:lnTo>
                  <a:pt x="48" y="3"/>
                </a:lnTo>
                <a:lnTo>
                  <a:pt x="54" y="6"/>
                </a:lnTo>
                <a:lnTo>
                  <a:pt x="57" y="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939598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3361" name="Freeform 54"/>
          <p:cNvSpPr>
            <a:spLocks/>
          </p:cNvSpPr>
          <p:nvPr/>
        </p:nvSpPr>
        <p:spPr bwMode="auto">
          <a:xfrm>
            <a:off x="6923088" y="2159000"/>
            <a:ext cx="87312" cy="246063"/>
          </a:xfrm>
          <a:custGeom>
            <a:avLst/>
            <a:gdLst>
              <a:gd name="T0" fmla="*/ 0 w 87"/>
              <a:gd name="T1" fmla="*/ 38109609 h 246"/>
              <a:gd name="T2" fmla="*/ 0 w 87"/>
              <a:gd name="T3" fmla="*/ 38109609 h 246"/>
              <a:gd name="T4" fmla="*/ 9559269 w 87"/>
              <a:gd name="T5" fmla="*/ 23819004 h 246"/>
              <a:gd name="T6" fmla="*/ 23898672 w 87"/>
              <a:gd name="T7" fmla="*/ 9527402 h 246"/>
              <a:gd name="T8" fmla="*/ 38237075 w 87"/>
              <a:gd name="T9" fmla="*/ 0 h 246"/>
              <a:gd name="T10" fmla="*/ 52576474 w 87"/>
              <a:gd name="T11" fmla="*/ 0 h 246"/>
              <a:gd name="T12" fmla="*/ 52576474 w 87"/>
              <a:gd name="T13" fmla="*/ 0 h 246"/>
              <a:gd name="T14" fmla="*/ 71695019 w 87"/>
              <a:gd name="T15" fmla="*/ 4764201 h 246"/>
              <a:gd name="T16" fmla="*/ 86033414 w 87"/>
              <a:gd name="T17" fmla="*/ 14291601 h 246"/>
              <a:gd name="T18" fmla="*/ 100372813 w 87"/>
              <a:gd name="T19" fmla="*/ 33346410 h 246"/>
              <a:gd name="T20" fmla="*/ 114711208 w 87"/>
              <a:gd name="T21" fmla="*/ 57164405 h 246"/>
              <a:gd name="T22" fmla="*/ 124270473 w 87"/>
              <a:gd name="T23" fmla="*/ 85746615 h 246"/>
              <a:gd name="T24" fmla="*/ 129050607 w 87"/>
              <a:gd name="T25" fmla="*/ 119093009 h 246"/>
              <a:gd name="T26" fmla="*/ 138609903 w 87"/>
              <a:gd name="T27" fmla="*/ 157202634 h 246"/>
              <a:gd name="T28" fmla="*/ 138609903 w 87"/>
              <a:gd name="T29" fmla="*/ 195312227 h 246"/>
              <a:gd name="T30" fmla="*/ 138609903 w 87"/>
              <a:gd name="T31" fmla="*/ 195312227 h 246"/>
              <a:gd name="T32" fmla="*/ 138609903 w 87"/>
              <a:gd name="T33" fmla="*/ 233421820 h 246"/>
              <a:gd name="T34" fmla="*/ 129050607 w 87"/>
              <a:gd name="T35" fmla="*/ 271531475 h 246"/>
              <a:gd name="T36" fmla="*/ 124270473 w 87"/>
              <a:gd name="T37" fmla="*/ 304876869 h 246"/>
              <a:gd name="T38" fmla="*/ 114711208 w 87"/>
              <a:gd name="T39" fmla="*/ 333459064 h 246"/>
              <a:gd name="T40" fmla="*/ 100372813 w 87"/>
              <a:gd name="T41" fmla="*/ 357278059 h 246"/>
              <a:gd name="T42" fmla="*/ 86033414 w 87"/>
              <a:gd name="T43" fmla="*/ 376332856 h 246"/>
              <a:gd name="T44" fmla="*/ 71695019 w 87"/>
              <a:gd name="T45" fmla="*/ 385860254 h 246"/>
              <a:gd name="T46" fmla="*/ 52576474 w 87"/>
              <a:gd name="T47" fmla="*/ 390623453 h 246"/>
              <a:gd name="T48" fmla="*/ 52576474 w 87"/>
              <a:gd name="T49" fmla="*/ 390623453 h 246"/>
              <a:gd name="T50" fmla="*/ 38237075 w 87"/>
              <a:gd name="T51" fmla="*/ 390623453 h 246"/>
              <a:gd name="T52" fmla="*/ 23898672 w 87"/>
              <a:gd name="T53" fmla="*/ 381096055 h 246"/>
              <a:gd name="T54" fmla="*/ 9559269 w 87"/>
              <a:gd name="T55" fmla="*/ 366805458 h 246"/>
              <a:gd name="T56" fmla="*/ 0 w 87"/>
              <a:gd name="T57" fmla="*/ 352513860 h 2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7"/>
              <a:gd name="T88" fmla="*/ 0 h 246"/>
              <a:gd name="T89" fmla="*/ 87 w 87"/>
              <a:gd name="T90" fmla="*/ 246 h 24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7" h="246">
                <a:moveTo>
                  <a:pt x="0" y="24"/>
                </a:moveTo>
                <a:lnTo>
                  <a:pt x="0" y="24"/>
                </a:lnTo>
                <a:lnTo>
                  <a:pt x="6" y="15"/>
                </a:lnTo>
                <a:lnTo>
                  <a:pt x="15" y="6"/>
                </a:lnTo>
                <a:lnTo>
                  <a:pt x="24" y="0"/>
                </a:lnTo>
                <a:lnTo>
                  <a:pt x="33" y="0"/>
                </a:lnTo>
                <a:lnTo>
                  <a:pt x="45" y="3"/>
                </a:lnTo>
                <a:lnTo>
                  <a:pt x="54" y="9"/>
                </a:lnTo>
                <a:lnTo>
                  <a:pt x="63" y="21"/>
                </a:lnTo>
                <a:lnTo>
                  <a:pt x="72" y="36"/>
                </a:lnTo>
                <a:lnTo>
                  <a:pt x="78" y="54"/>
                </a:lnTo>
                <a:lnTo>
                  <a:pt x="81" y="75"/>
                </a:lnTo>
                <a:lnTo>
                  <a:pt x="87" y="99"/>
                </a:lnTo>
                <a:lnTo>
                  <a:pt x="87" y="123"/>
                </a:lnTo>
                <a:lnTo>
                  <a:pt x="87" y="147"/>
                </a:lnTo>
                <a:lnTo>
                  <a:pt x="81" y="171"/>
                </a:lnTo>
                <a:lnTo>
                  <a:pt x="78" y="192"/>
                </a:lnTo>
                <a:lnTo>
                  <a:pt x="72" y="210"/>
                </a:lnTo>
                <a:lnTo>
                  <a:pt x="63" y="225"/>
                </a:lnTo>
                <a:lnTo>
                  <a:pt x="54" y="237"/>
                </a:lnTo>
                <a:lnTo>
                  <a:pt x="45" y="243"/>
                </a:lnTo>
                <a:lnTo>
                  <a:pt x="33" y="246"/>
                </a:lnTo>
                <a:lnTo>
                  <a:pt x="24" y="246"/>
                </a:lnTo>
                <a:lnTo>
                  <a:pt x="15" y="240"/>
                </a:lnTo>
                <a:lnTo>
                  <a:pt x="6" y="231"/>
                </a:lnTo>
                <a:lnTo>
                  <a:pt x="0" y="2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3362" name="Line 55"/>
          <p:cNvSpPr>
            <a:spLocks noChangeShapeType="1"/>
          </p:cNvSpPr>
          <p:nvPr/>
        </p:nvSpPr>
        <p:spPr bwMode="auto">
          <a:xfrm>
            <a:off x="4964113" y="1381125"/>
            <a:ext cx="403225" cy="592138"/>
          </a:xfrm>
          <a:custGeom>
            <a:avLst/>
            <a:gdLst>
              <a:gd name="T0" fmla="*/ 254 w 254"/>
              <a:gd name="T1" fmla="*/ 373 h 373"/>
              <a:gd name="T2" fmla="*/ 0 w 254"/>
              <a:gd name="T3" fmla="*/ 0 h 373"/>
              <a:gd name="T4" fmla="*/ 0 60000 65536"/>
              <a:gd name="T5" fmla="*/ 0 60000 65536"/>
              <a:gd name="T6" fmla="*/ 0 w 254"/>
              <a:gd name="T7" fmla="*/ 0 h 373"/>
              <a:gd name="T8" fmla="*/ 254 w 254"/>
              <a:gd name="T9" fmla="*/ 373 h 3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4" h="373">
                <a:moveTo>
                  <a:pt x="254" y="373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3" name="Text Box 56"/>
          <p:cNvSpPr txBox="1">
            <a:spLocks noChangeArrowheads="1"/>
          </p:cNvSpPr>
          <p:nvPr/>
        </p:nvSpPr>
        <p:spPr bwMode="auto">
          <a:xfrm>
            <a:off x="5562600" y="1111250"/>
            <a:ext cx="801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Posterior</a:t>
            </a:r>
          </a:p>
          <a:p>
            <a:pPr eaLnBrk="1" hangingPunct="1"/>
            <a:r>
              <a:rPr lang="en-US" sz="800" b="1">
                <a:latin typeface="Arial" charset="0"/>
              </a:rPr>
              <a:t>median sulcus</a:t>
            </a:r>
          </a:p>
        </p:txBody>
      </p:sp>
      <p:sp>
        <p:nvSpPr>
          <p:cNvPr id="13364" name="Text Box 57"/>
          <p:cNvSpPr txBox="1">
            <a:spLocks noChangeArrowheads="1"/>
          </p:cNvSpPr>
          <p:nvPr/>
        </p:nvSpPr>
        <p:spPr bwMode="auto">
          <a:xfrm>
            <a:off x="7102475" y="2528888"/>
            <a:ext cx="81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Anterior root</a:t>
            </a:r>
          </a:p>
          <a:p>
            <a:pPr eaLnBrk="1" hangingPunct="1"/>
            <a:r>
              <a:rPr lang="en-US" sz="800" b="1">
                <a:latin typeface="Arial" charset="0"/>
              </a:rPr>
              <a:t>of spinal nerve</a:t>
            </a:r>
          </a:p>
        </p:txBody>
      </p:sp>
      <p:pic>
        <p:nvPicPr>
          <p:cNvPr id="13365" name="Picture 5" descr="sal25693_13_0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5488" y="3095625"/>
            <a:ext cx="1819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66" name="Rectangle 9"/>
          <p:cNvSpPr>
            <a:spLocks noChangeArrowheads="1"/>
          </p:cNvSpPr>
          <p:nvPr/>
        </p:nvSpPr>
        <p:spPr bwMode="auto">
          <a:xfrm>
            <a:off x="7086600" y="4348163"/>
            <a:ext cx="10985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(c) Lumbar spinal cord</a:t>
            </a:r>
            <a:endParaRPr lang="en-US" sz="800" b="1">
              <a:latin typeface="Arial" charset="0"/>
            </a:endParaRPr>
          </a:p>
        </p:txBody>
      </p:sp>
      <p:sp>
        <p:nvSpPr>
          <p:cNvPr id="13367" name="TextBox 24"/>
          <p:cNvSpPr txBox="1">
            <a:spLocks noChangeArrowheads="1"/>
          </p:cNvSpPr>
          <p:nvPr/>
        </p:nvSpPr>
        <p:spPr bwMode="auto">
          <a:xfrm>
            <a:off x="4675188" y="4432300"/>
            <a:ext cx="22367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c: Sarah Werning</a:t>
            </a:r>
            <a:endParaRPr lang="en-US" sz="60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3368" name="Text Box 9"/>
          <p:cNvSpPr txBox="1">
            <a:spLocks noChangeArrowheads="1"/>
          </p:cNvSpPr>
          <p:nvPr/>
        </p:nvSpPr>
        <p:spPr bwMode="auto">
          <a:xfrm>
            <a:off x="271463" y="3733800"/>
            <a:ext cx="2236787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13.2b &amp;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59210E8C-D9C4-4E47-8FA7-DB54B14AA05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Gray Matter in the Spinal Cord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spinal cord has a central core of gray matter that looks like a butterfly- or H-shaped in cross section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pair of </a:t>
            </a:r>
            <a:r>
              <a:rPr lang="en-US" sz="2000" smtClean="0"/>
              <a:t>posterior (dorsal) horns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posterior (dorsal) root </a:t>
            </a:r>
            <a:r>
              <a:rPr lang="en-US" sz="2000" b="0" smtClean="0"/>
              <a:t>of spinal nerve carries only sensory fibers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pair of thicker </a:t>
            </a:r>
            <a:r>
              <a:rPr lang="en-US" sz="2000" smtClean="0"/>
              <a:t>anterior (ventral) horns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anterior (ventral) root </a:t>
            </a:r>
            <a:r>
              <a:rPr lang="en-US" sz="2000" b="0" smtClean="0"/>
              <a:t>of spinal nerve carries only motor fibers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gray commissure </a:t>
            </a:r>
            <a:r>
              <a:rPr lang="en-US" sz="2000" b="0" smtClean="0"/>
              <a:t>connects right and left sides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punctured by a central canal lined with ependymal cells and filled with CSF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lateral horn </a:t>
            </a:r>
            <a:r>
              <a:rPr lang="en-US" sz="2000" b="0" smtClean="0"/>
              <a:t>– visible from T2 through L1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contains neurons of sympathetic nervous system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149225" y="5562600"/>
            <a:ext cx="1600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13.4</a:t>
            </a:r>
          </a:p>
        </p:txBody>
      </p:sp>
      <p:pic>
        <p:nvPicPr>
          <p:cNvPr id="14342" name="Picture 4" descr="sal25693_13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88" y="4386263"/>
            <a:ext cx="4256087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24"/>
          <p:cNvSpPr txBox="1">
            <a:spLocks noChangeArrowheads="1"/>
          </p:cNvSpPr>
          <p:nvPr/>
        </p:nvSpPr>
        <p:spPr bwMode="auto">
          <a:xfrm>
            <a:off x="3081338" y="4205288"/>
            <a:ext cx="43100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14344" name="Freeform 14"/>
          <p:cNvSpPr>
            <a:spLocks/>
          </p:cNvSpPr>
          <p:nvPr/>
        </p:nvSpPr>
        <p:spPr bwMode="auto">
          <a:xfrm>
            <a:off x="5245100" y="6011863"/>
            <a:ext cx="1849438" cy="366712"/>
          </a:xfrm>
          <a:custGeom>
            <a:avLst/>
            <a:gdLst>
              <a:gd name="T0" fmla="*/ 3516147 w 1670"/>
              <a:gd name="T1" fmla="*/ 0 h 331"/>
              <a:gd name="T2" fmla="*/ 0 w 1670"/>
              <a:gd name="T3" fmla="*/ 10552664 h 331"/>
              <a:gd name="T4" fmla="*/ 1344926978 w 1670"/>
              <a:gd name="T5" fmla="*/ 582155916 h 331"/>
              <a:gd name="T6" fmla="*/ 2147483647 w 1670"/>
              <a:gd name="T7" fmla="*/ 582155916 h 331"/>
              <a:gd name="T8" fmla="*/ 2147483647 w 1670"/>
              <a:gd name="T9" fmla="*/ 571603118 h 331"/>
              <a:gd name="T10" fmla="*/ 1344926978 w 1670"/>
              <a:gd name="T11" fmla="*/ 571603118 h 331"/>
              <a:gd name="T12" fmla="*/ 3516147 w 1670"/>
              <a:gd name="T13" fmla="*/ 0 h 3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70"/>
              <a:gd name="T22" fmla="*/ 0 h 331"/>
              <a:gd name="T23" fmla="*/ 1670 w 1670"/>
              <a:gd name="T24" fmla="*/ 331 h 3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70" h="331">
                <a:moveTo>
                  <a:pt x="2" y="0"/>
                </a:moveTo>
                <a:lnTo>
                  <a:pt x="0" y="6"/>
                </a:lnTo>
                <a:lnTo>
                  <a:pt x="765" y="331"/>
                </a:lnTo>
                <a:lnTo>
                  <a:pt x="1670" y="331"/>
                </a:lnTo>
                <a:lnTo>
                  <a:pt x="1670" y="325"/>
                </a:lnTo>
                <a:lnTo>
                  <a:pt x="765" y="325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45" name="Freeform 15"/>
          <p:cNvSpPr>
            <a:spLocks/>
          </p:cNvSpPr>
          <p:nvPr/>
        </p:nvSpPr>
        <p:spPr bwMode="auto">
          <a:xfrm>
            <a:off x="5245100" y="6011863"/>
            <a:ext cx="1849438" cy="366712"/>
          </a:xfrm>
          <a:custGeom>
            <a:avLst/>
            <a:gdLst>
              <a:gd name="T0" fmla="*/ 3516147 w 1670"/>
              <a:gd name="T1" fmla="*/ 0 h 331"/>
              <a:gd name="T2" fmla="*/ 0 w 1670"/>
              <a:gd name="T3" fmla="*/ 10552664 h 331"/>
              <a:gd name="T4" fmla="*/ 1344926978 w 1670"/>
              <a:gd name="T5" fmla="*/ 582155916 h 331"/>
              <a:gd name="T6" fmla="*/ 2147483647 w 1670"/>
              <a:gd name="T7" fmla="*/ 582155916 h 331"/>
              <a:gd name="T8" fmla="*/ 2147483647 w 1670"/>
              <a:gd name="T9" fmla="*/ 571603118 h 331"/>
              <a:gd name="T10" fmla="*/ 1344926978 w 1670"/>
              <a:gd name="T11" fmla="*/ 571603118 h 331"/>
              <a:gd name="T12" fmla="*/ 3516147 w 1670"/>
              <a:gd name="T13" fmla="*/ 0 h 3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70"/>
              <a:gd name="T22" fmla="*/ 0 h 331"/>
              <a:gd name="T23" fmla="*/ 1670 w 1670"/>
              <a:gd name="T24" fmla="*/ 331 h 3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70" h="331">
                <a:moveTo>
                  <a:pt x="2" y="0"/>
                </a:moveTo>
                <a:lnTo>
                  <a:pt x="0" y="6"/>
                </a:lnTo>
                <a:lnTo>
                  <a:pt x="765" y="331"/>
                </a:lnTo>
                <a:lnTo>
                  <a:pt x="1670" y="331"/>
                </a:lnTo>
                <a:lnTo>
                  <a:pt x="1670" y="325"/>
                </a:lnTo>
                <a:lnTo>
                  <a:pt x="765" y="325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46" name="Freeform 16"/>
          <p:cNvSpPr>
            <a:spLocks/>
          </p:cNvSpPr>
          <p:nvPr/>
        </p:nvSpPr>
        <p:spPr bwMode="auto">
          <a:xfrm>
            <a:off x="5153025" y="4954588"/>
            <a:ext cx="1658938" cy="715962"/>
          </a:xfrm>
          <a:custGeom>
            <a:avLst/>
            <a:gdLst>
              <a:gd name="T0" fmla="*/ 2147483647 w 1497"/>
              <a:gd name="T1" fmla="*/ 0 h 647"/>
              <a:gd name="T2" fmla="*/ 663229510 w 1497"/>
              <a:gd name="T3" fmla="*/ 0 h 647"/>
              <a:gd name="T4" fmla="*/ 0 w 1497"/>
              <a:gd name="T5" fmla="*/ 1129562143 h 647"/>
              <a:gd name="T6" fmla="*/ 10555368 w 1497"/>
              <a:gd name="T7" fmla="*/ 1136588969 h 647"/>
              <a:gd name="T8" fmla="*/ 668506638 w 1497"/>
              <a:gd name="T9" fmla="*/ 10540245 h 647"/>
              <a:gd name="T10" fmla="*/ 2147483647 w 1497"/>
              <a:gd name="T11" fmla="*/ 10540245 h 647"/>
              <a:gd name="T12" fmla="*/ 2147483647 w 1497"/>
              <a:gd name="T13" fmla="*/ 0 h 6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97"/>
              <a:gd name="T22" fmla="*/ 0 h 647"/>
              <a:gd name="T23" fmla="*/ 1497 w 1497"/>
              <a:gd name="T24" fmla="*/ 647 h 6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97" h="647">
                <a:moveTo>
                  <a:pt x="1497" y="0"/>
                </a:moveTo>
                <a:lnTo>
                  <a:pt x="377" y="0"/>
                </a:lnTo>
                <a:lnTo>
                  <a:pt x="0" y="643"/>
                </a:lnTo>
                <a:lnTo>
                  <a:pt x="6" y="647"/>
                </a:lnTo>
                <a:lnTo>
                  <a:pt x="380" y="6"/>
                </a:lnTo>
                <a:lnTo>
                  <a:pt x="1497" y="6"/>
                </a:lnTo>
                <a:lnTo>
                  <a:pt x="149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47" name="Freeform 17"/>
          <p:cNvSpPr>
            <a:spLocks/>
          </p:cNvSpPr>
          <p:nvPr/>
        </p:nvSpPr>
        <p:spPr bwMode="auto">
          <a:xfrm>
            <a:off x="5153025" y="4954588"/>
            <a:ext cx="1658938" cy="715962"/>
          </a:xfrm>
          <a:custGeom>
            <a:avLst/>
            <a:gdLst>
              <a:gd name="T0" fmla="*/ 2147483647 w 1497"/>
              <a:gd name="T1" fmla="*/ 0 h 647"/>
              <a:gd name="T2" fmla="*/ 663229510 w 1497"/>
              <a:gd name="T3" fmla="*/ 0 h 647"/>
              <a:gd name="T4" fmla="*/ 0 w 1497"/>
              <a:gd name="T5" fmla="*/ 1129562143 h 647"/>
              <a:gd name="T6" fmla="*/ 10555368 w 1497"/>
              <a:gd name="T7" fmla="*/ 1136588969 h 647"/>
              <a:gd name="T8" fmla="*/ 668506638 w 1497"/>
              <a:gd name="T9" fmla="*/ 10540245 h 647"/>
              <a:gd name="T10" fmla="*/ 2147483647 w 1497"/>
              <a:gd name="T11" fmla="*/ 10540245 h 647"/>
              <a:gd name="T12" fmla="*/ 2147483647 w 1497"/>
              <a:gd name="T13" fmla="*/ 0 h 6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97"/>
              <a:gd name="T22" fmla="*/ 0 h 647"/>
              <a:gd name="T23" fmla="*/ 1497 w 1497"/>
              <a:gd name="T24" fmla="*/ 647 h 6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97" h="647">
                <a:moveTo>
                  <a:pt x="1497" y="0"/>
                </a:moveTo>
                <a:lnTo>
                  <a:pt x="377" y="0"/>
                </a:lnTo>
                <a:lnTo>
                  <a:pt x="0" y="643"/>
                </a:lnTo>
                <a:lnTo>
                  <a:pt x="6" y="647"/>
                </a:lnTo>
                <a:lnTo>
                  <a:pt x="380" y="6"/>
                </a:lnTo>
                <a:lnTo>
                  <a:pt x="1497" y="6"/>
                </a:lnTo>
                <a:lnTo>
                  <a:pt x="1497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48" name="Freeform 18"/>
          <p:cNvSpPr>
            <a:spLocks/>
          </p:cNvSpPr>
          <p:nvPr/>
        </p:nvSpPr>
        <p:spPr bwMode="auto">
          <a:xfrm>
            <a:off x="5781675" y="5129213"/>
            <a:ext cx="1030288" cy="163512"/>
          </a:xfrm>
          <a:custGeom>
            <a:avLst/>
            <a:gdLst>
              <a:gd name="T0" fmla="*/ 1635582325 w 930"/>
              <a:gd name="T1" fmla="*/ 0 h 148"/>
              <a:gd name="T2" fmla="*/ 488915980 w 930"/>
              <a:gd name="T3" fmla="*/ 0 h 148"/>
              <a:gd name="T4" fmla="*/ 0 w 930"/>
              <a:gd name="T5" fmla="*/ 250806382 h 148"/>
              <a:gd name="T6" fmla="*/ 3517381 w 930"/>
              <a:gd name="T7" fmla="*/ 259575262 h 148"/>
              <a:gd name="T8" fmla="*/ 492433360 w 930"/>
              <a:gd name="T9" fmla="*/ 10523323 h 148"/>
              <a:gd name="T10" fmla="*/ 1635582325 w 930"/>
              <a:gd name="T11" fmla="*/ 10523323 h 148"/>
              <a:gd name="T12" fmla="*/ 1635582325 w 930"/>
              <a:gd name="T13" fmla="*/ 0 h 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0"/>
              <a:gd name="T22" fmla="*/ 0 h 148"/>
              <a:gd name="T23" fmla="*/ 930 w 930"/>
              <a:gd name="T24" fmla="*/ 148 h 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0" h="148">
                <a:moveTo>
                  <a:pt x="930" y="0"/>
                </a:moveTo>
                <a:lnTo>
                  <a:pt x="278" y="0"/>
                </a:lnTo>
                <a:lnTo>
                  <a:pt x="0" y="143"/>
                </a:lnTo>
                <a:lnTo>
                  <a:pt x="2" y="148"/>
                </a:lnTo>
                <a:lnTo>
                  <a:pt x="280" y="6"/>
                </a:lnTo>
                <a:lnTo>
                  <a:pt x="930" y="6"/>
                </a:lnTo>
                <a:lnTo>
                  <a:pt x="93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49" name="Freeform 19"/>
          <p:cNvSpPr>
            <a:spLocks/>
          </p:cNvSpPr>
          <p:nvPr/>
        </p:nvSpPr>
        <p:spPr bwMode="auto">
          <a:xfrm>
            <a:off x="5781675" y="5129213"/>
            <a:ext cx="1030288" cy="163512"/>
          </a:xfrm>
          <a:custGeom>
            <a:avLst/>
            <a:gdLst>
              <a:gd name="T0" fmla="*/ 1635582325 w 930"/>
              <a:gd name="T1" fmla="*/ 0 h 148"/>
              <a:gd name="T2" fmla="*/ 488915980 w 930"/>
              <a:gd name="T3" fmla="*/ 0 h 148"/>
              <a:gd name="T4" fmla="*/ 0 w 930"/>
              <a:gd name="T5" fmla="*/ 250806382 h 148"/>
              <a:gd name="T6" fmla="*/ 3517381 w 930"/>
              <a:gd name="T7" fmla="*/ 259575262 h 148"/>
              <a:gd name="T8" fmla="*/ 492433360 w 930"/>
              <a:gd name="T9" fmla="*/ 10523323 h 148"/>
              <a:gd name="T10" fmla="*/ 1635582325 w 930"/>
              <a:gd name="T11" fmla="*/ 10523323 h 148"/>
              <a:gd name="T12" fmla="*/ 1635582325 w 930"/>
              <a:gd name="T13" fmla="*/ 0 h 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0"/>
              <a:gd name="T22" fmla="*/ 0 h 148"/>
              <a:gd name="T23" fmla="*/ 930 w 930"/>
              <a:gd name="T24" fmla="*/ 148 h 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0" h="148">
                <a:moveTo>
                  <a:pt x="930" y="0"/>
                </a:moveTo>
                <a:lnTo>
                  <a:pt x="278" y="0"/>
                </a:lnTo>
                <a:lnTo>
                  <a:pt x="0" y="143"/>
                </a:lnTo>
                <a:lnTo>
                  <a:pt x="2" y="148"/>
                </a:lnTo>
                <a:lnTo>
                  <a:pt x="280" y="6"/>
                </a:lnTo>
                <a:lnTo>
                  <a:pt x="930" y="6"/>
                </a:lnTo>
                <a:lnTo>
                  <a:pt x="93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50" name="Freeform 20"/>
          <p:cNvSpPr>
            <a:spLocks/>
          </p:cNvSpPr>
          <p:nvPr/>
        </p:nvSpPr>
        <p:spPr bwMode="auto">
          <a:xfrm>
            <a:off x="5667375" y="5399088"/>
            <a:ext cx="1427163" cy="187325"/>
          </a:xfrm>
          <a:custGeom>
            <a:avLst/>
            <a:gdLst>
              <a:gd name="T0" fmla="*/ 2147483647 w 1288"/>
              <a:gd name="T1" fmla="*/ 0 h 170"/>
              <a:gd name="T2" fmla="*/ 670187125 w 1288"/>
              <a:gd name="T3" fmla="*/ 0 h 170"/>
              <a:gd name="T4" fmla="*/ 0 w 1288"/>
              <a:gd name="T5" fmla="*/ 286882694 h 170"/>
              <a:gd name="T6" fmla="*/ 7036090 w 1288"/>
              <a:gd name="T7" fmla="*/ 297378468 h 170"/>
              <a:gd name="T8" fmla="*/ 673705169 w 1288"/>
              <a:gd name="T9" fmla="*/ 10495710 h 170"/>
              <a:gd name="T10" fmla="*/ 2147483647 w 1288"/>
              <a:gd name="T11" fmla="*/ 10495710 h 170"/>
              <a:gd name="T12" fmla="*/ 2147483647 w 1288"/>
              <a:gd name="T13" fmla="*/ 0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8"/>
              <a:gd name="T22" fmla="*/ 0 h 170"/>
              <a:gd name="T23" fmla="*/ 1288 w 1288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8" h="170">
                <a:moveTo>
                  <a:pt x="1288" y="0"/>
                </a:moveTo>
                <a:lnTo>
                  <a:pt x="381" y="0"/>
                </a:lnTo>
                <a:lnTo>
                  <a:pt x="0" y="164"/>
                </a:lnTo>
                <a:lnTo>
                  <a:pt x="4" y="170"/>
                </a:lnTo>
                <a:lnTo>
                  <a:pt x="383" y="6"/>
                </a:lnTo>
                <a:lnTo>
                  <a:pt x="1288" y="6"/>
                </a:lnTo>
                <a:lnTo>
                  <a:pt x="128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51" name="Freeform 21"/>
          <p:cNvSpPr>
            <a:spLocks/>
          </p:cNvSpPr>
          <p:nvPr/>
        </p:nvSpPr>
        <p:spPr bwMode="auto">
          <a:xfrm>
            <a:off x="5667375" y="5399088"/>
            <a:ext cx="1427163" cy="187325"/>
          </a:xfrm>
          <a:custGeom>
            <a:avLst/>
            <a:gdLst>
              <a:gd name="T0" fmla="*/ 2147483647 w 1288"/>
              <a:gd name="T1" fmla="*/ 0 h 170"/>
              <a:gd name="T2" fmla="*/ 670187125 w 1288"/>
              <a:gd name="T3" fmla="*/ 0 h 170"/>
              <a:gd name="T4" fmla="*/ 0 w 1288"/>
              <a:gd name="T5" fmla="*/ 286882694 h 170"/>
              <a:gd name="T6" fmla="*/ 7036090 w 1288"/>
              <a:gd name="T7" fmla="*/ 297378468 h 170"/>
              <a:gd name="T8" fmla="*/ 673705169 w 1288"/>
              <a:gd name="T9" fmla="*/ 10495710 h 170"/>
              <a:gd name="T10" fmla="*/ 2147483647 w 1288"/>
              <a:gd name="T11" fmla="*/ 10495710 h 170"/>
              <a:gd name="T12" fmla="*/ 2147483647 w 1288"/>
              <a:gd name="T13" fmla="*/ 0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8"/>
              <a:gd name="T22" fmla="*/ 0 h 170"/>
              <a:gd name="T23" fmla="*/ 1288 w 1288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8" h="170">
                <a:moveTo>
                  <a:pt x="1288" y="0"/>
                </a:moveTo>
                <a:lnTo>
                  <a:pt x="381" y="0"/>
                </a:lnTo>
                <a:lnTo>
                  <a:pt x="0" y="164"/>
                </a:lnTo>
                <a:lnTo>
                  <a:pt x="4" y="170"/>
                </a:lnTo>
                <a:lnTo>
                  <a:pt x="383" y="6"/>
                </a:lnTo>
                <a:lnTo>
                  <a:pt x="1288" y="6"/>
                </a:lnTo>
                <a:lnTo>
                  <a:pt x="1288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52" name="Freeform 22"/>
          <p:cNvSpPr>
            <a:spLocks/>
          </p:cNvSpPr>
          <p:nvPr/>
        </p:nvSpPr>
        <p:spPr bwMode="auto">
          <a:xfrm>
            <a:off x="5646738" y="5651500"/>
            <a:ext cx="1447800" cy="139700"/>
          </a:xfrm>
          <a:custGeom>
            <a:avLst/>
            <a:gdLst>
              <a:gd name="T0" fmla="*/ 2147483647 w 1307"/>
              <a:gd name="T1" fmla="*/ 0 h 125"/>
              <a:gd name="T2" fmla="*/ 706924087 w 1307"/>
              <a:gd name="T3" fmla="*/ 0 h 125"/>
              <a:gd name="T4" fmla="*/ 0 w 1307"/>
              <a:gd name="T5" fmla="*/ 212902818 h 125"/>
              <a:gd name="T6" fmla="*/ 3517035 w 1307"/>
              <a:gd name="T7" fmla="*/ 221773207 h 125"/>
              <a:gd name="T8" fmla="*/ 706924087 w 1307"/>
              <a:gd name="T9" fmla="*/ 8870391 h 125"/>
              <a:gd name="T10" fmla="*/ 2147483647 w 1307"/>
              <a:gd name="T11" fmla="*/ 8870391 h 125"/>
              <a:gd name="T12" fmla="*/ 2147483647 w 1307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07"/>
              <a:gd name="T22" fmla="*/ 0 h 125"/>
              <a:gd name="T23" fmla="*/ 1307 w 1307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07" h="125">
                <a:moveTo>
                  <a:pt x="1307" y="0"/>
                </a:moveTo>
                <a:lnTo>
                  <a:pt x="402" y="0"/>
                </a:lnTo>
                <a:lnTo>
                  <a:pt x="0" y="120"/>
                </a:lnTo>
                <a:lnTo>
                  <a:pt x="2" y="125"/>
                </a:lnTo>
                <a:lnTo>
                  <a:pt x="402" y="5"/>
                </a:lnTo>
                <a:lnTo>
                  <a:pt x="1307" y="5"/>
                </a:lnTo>
                <a:lnTo>
                  <a:pt x="130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53" name="Freeform 23"/>
          <p:cNvSpPr>
            <a:spLocks/>
          </p:cNvSpPr>
          <p:nvPr/>
        </p:nvSpPr>
        <p:spPr bwMode="auto">
          <a:xfrm>
            <a:off x="5646738" y="5651500"/>
            <a:ext cx="1447800" cy="139700"/>
          </a:xfrm>
          <a:custGeom>
            <a:avLst/>
            <a:gdLst>
              <a:gd name="T0" fmla="*/ 2147483647 w 1307"/>
              <a:gd name="T1" fmla="*/ 0 h 125"/>
              <a:gd name="T2" fmla="*/ 706924087 w 1307"/>
              <a:gd name="T3" fmla="*/ 0 h 125"/>
              <a:gd name="T4" fmla="*/ 0 w 1307"/>
              <a:gd name="T5" fmla="*/ 212902818 h 125"/>
              <a:gd name="T6" fmla="*/ 3517035 w 1307"/>
              <a:gd name="T7" fmla="*/ 221773207 h 125"/>
              <a:gd name="T8" fmla="*/ 706924087 w 1307"/>
              <a:gd name="T9" fmla="*/ 8870391 h 125"/>
              <a:gd name="T10" fmla="*/ 2147483647 w 1307"/>
              <a:gd name="T11" fmla="*/ 8870391 h 125"/>
              <a:gd name="T12" fmla="*/ 2147483647 w 1307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07"/>
              <a:gd name="T22" fmla="*/ 0 h 125"/>
              <a:gd name="T23" fmla="*/ 1307 w 1307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07" h="125">
                <a:moveTo>
                  <a:pt x="1307" y="0"/>
                </a:moveTo>
                <a:lnTo>
                  <a:pt x="402" y="0"/>
                </a:lnTo>
                <a:lnTo>
                  <a:pt x="0" y="120"/>
                </a:lnTo>
                <a:lnTo>
                  <a:pt x="2" y="125"/>
                </a:lnTo>
                <a:lnTo>
                  <a:pt x="402" y="5"/>
                </a:lnTo>
                <a:lnTo>
                  <a:pt x="1307" y="5"/>
                </a:lnTo>
                <a:lnTo>
                  <a:pt x="1307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54" name="Freeform 24"/>
          <p:cNvSpPr>
            <a:spLocks/>
          </p:cNvSpPr>
          <p:nvPr/>
        </p:nvSpPr>
        <p:spPr bwMode="auto">
          <a:xfrm>
            <a:off x="5503863" y="5967413"/>
            <a:ext cx="1590675" cy="182562"/>
          </a:xfrm>
          <a:custGeom>
            <a:avLst/>
            <a:gdLst>
              <a:gd name="T0" fmla="*/ 3516987 w 1436"/>
              <a:gd name="T1" fmla="*/ 0 h 164"/>
              <a:gd name="T2" fmla="*/ 0 w 1436"/>
              <a:gd name="T3" fmla="*/ 10603068 h 164"/>
              <a:gd name="T4" fmla="*/ 967171333 w 1436"/>
              <a:gd name="T5" fmla="*/ 289817137 h 164"/>
              <a:gd name="T6" fmla="*/ 2147483647 w 1436"/>
              <a:gd name="T7" fmla="*/ 289817137 h 164"/>
              <a:gd name="T8" fmla="*/ 2147483647 w 1436"/>
              <a:gd name="T9" fmla="*/ 279214073 h 164"/>
              <a:gd name="T10" fmla="*/ 970688319 w 1436"/>
              <a:gd name="T11" fmla="*/ 279214073 h 164"/>
              <a:gd name="T12" fmla="*/ 3516987 w 1436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6"/>
              <a:gd name="T22" fmla="*/ 0 h 164"/>
              <a:gd name="T23" fmla="*/ 1436 w 1436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6" h="164">
                <a:moveTo>
                  <a:pt x="2" y="0"/>
                </a:moveTo>
                <a:lnTo>
                  <a:pt x="0" y="6"/>
                </a:lnTo>
                <a:lnTo>
                  <a:pt x="550" y="164"/>
                </a:lnTo>
                <a:lnTo>
                  <a:pt x="1436" y="164"/>
                </a:lnTo>
                <a:lnTo>
                  <a:pt x="1436" y="158"/>
                </a:lnTo>
                <a:lnTo>
                  <a:pt x="552" y="158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55" name="Freeform 25"/>
          <p:cNvSpPr>
            <a:spLocks/>
          </p:cNvSpPr>
          <p:nvPr/>
        </p:nvSpPr>
        <p:spPr bwMode="auto">
          <a:xfrm>
            <a:off x="5503863" y="5967413"/>
            <a:ext cx="1590675" cy="182562"/>
          </a:xfrm>
          <a:custGeom>
            <a:avLst/>
            <a:gdLst>
              <a:gd name="T0" fmla="*/ 3516987 w 1436"/>
              <a:gd name="T1" fmla="*/ 0 h 164"/>
              <a:gd name="T2" fmla="*/ 0 w 1436"/>
              <a:gd name="T3" fmla="*/ 10603068 h 164"/>
              <a:gd name="T4" fmla="*/ 967171333 w 1436"/>
              <a:gd name="T5" fmla="*/ 289817137 h 164"/>
              <a:gd name="T6" fmla="*/ 2147483647 w 1436"/>
              <a:gd name="T7" fmla="*/ 289817137 h 164"/>
              <a:gd name="T8" fmla="*/ 2147483647 w 1436"/>
              <a:gd name="T9" fmla="*/ 279214073 h 164"/>
              <a:gd name="T10" fmla="*/ 970688319 w 1436"/>
              <a:gd name="T11" fmla="*/ 279214073 h 164"/>
              <a:gd name="T12" fmla="*/ 3516987 w 1436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6"/>
              <a:gd name="T22" fmla="*/ 0 h 164"/>
              <a:gd name="T23" fmla="*/ 1436 w 1436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6" h="164">
                <a:moveTo>
                  <a:pt x="2" y="0"/>
                </a:moveTo>
                <a:lnTo>
                  <a:pt x="0" y="6"/>
                </a:lnTo>
                <a:lnTo>
                  <a:pt x="550" y="164"/>
                </a:lnTo>
                <a:lnTo>
                  <a:pt x="1436" y="164"/>
                </a:lnTo>
                <a:lnTo>
                  <a:pt x="1436" y="158"/>
                </a:lnTo>
                <a:lnTo>
                  <a:pt x="552" y="158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56" name="Rectangle 27"/>
          <p:cNvSpPr>
            <a:spLocks noChangeArrowheads="1"/>
          </p:cNvSpPr>
          <p:nvPr/>
        </p:nvSpPr>
        <p:spPr bwMode="auto">
          <a:xfrm>
            <a:off x="5472113" y="5892800"/>
            <a:ext cx="1622425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57" name="Rectangle 28"/>
          <p:cNvSpPr>
            <a:spLocks noChangeArrowheads="1"/>
          </p:cNvSpPr>
          <p:nvPr/>
        </p:nvSpPr>
        <p:spPr bwMode="auto">
          <a:xfrm>
            <a:off x="5472113" y="5892800"/>
            <a:ext cx="1622425" cy="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58" name="Rectangle 36"/>
          <p:cNvSpPr>
            <a:spLocks noChangeArrowheads="1"/>
          </p:cNvSpPr>
          <p:nvPr/>
        </p:nvSpPr>
        <p:spPr bwMode="auto">
          <a:xfrm>
            <a:off x="3113088" y="5748338"/>
            <a:ext cx="14192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59" name="Rectangle 37"/>
          <p:cNvSpPr>
            <a:spLocks noChangeArrowheads="1"/>
          </p:cNvSpPr>
          <p:nvPr/>
        </p:nvSpPr>
        <p:spPr bwMode="auto">
          <a:xfrm>
            <a:off x="3113088" y="5748338"/>
            <a:ext cx="14192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60" name="Rectangle 38"/>
          <p:cNvSpPr>
            <a:spLocks noChangeArrowheads="1"/>
          </p:cNvSpPr>
          <p:nvPr/>
        </p:nvSpPr>
        <p:spPr bwMode="auto">
          <a:xfrm>
            <a:off x="3487738" y="5505450"/>
            <a:ext cx="795337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61" name="Rectangle 39"/>
          <p:cNvSpPr>
            <a:spLocks noChangeArrowheads="1"/>
          </p:cNvSpPr>
          <p:nvPr/>
        </p:nvSpPr>
        <p:spPr bwMode="auto">
          <a:xfrm>
            <a:off x="3490913" y="5505450"/>
            <a:ext cx="795337" cy="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62" name="Freeform 42"/>
          <p:cNvSpPr>
            <a:spLocks/>
          </p:cNvSpPr>
          <p:nvPr/>
        </p:nvSpPr>
        <p:spPr bwMode="auto">
          <a:xfrm>
            <a:off x="3532188" y="5200650"/>
            <a:ext cx="865187" cy="11113"/>
          </a:xfrm>
          <a:custGeom>
            <a:avLst/>
            <a:gdLst>
              <a:gd name="T0" fmla="*/ 0 w 780"/>
              <a:gd name="T1" fmla="*/ 0 h 9"/>
              <a:gd name="T2" fmla="*/ 0 w 780"/>
              <a:gd name="T3" fmla="*/ 9801664 h 9"/>
              <a:gd name="T4" fmla="*/ 1373484487 w 780"/>
              <a:gd name="T5" fmla="*/ 17642502 h 9"/>
              <a:gd name="T6" fmla="*/ 1373484487 w 780"/>
              <a:gd name="T7" fmla="*/ 5881246 h 9"/>
              <a:gd name="T8" fmla="*/ 0 w 780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0"/>
              <a:gd name="T16" fmla="*/ 0 h 9"/>
              <a:gd name="T17" fmla="*/ 780 w 78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0" h="9">
                <a:moveTo>
                  <a:pt x="0" y="0"/>
                </a:moveTo>
                <a:lnTo>
                  <a:pt x="0" y="5"/>
                </a:lnTo>
                <a:lnTo>
                  <a:pt x="780" y="9"/>
                </a:lnTo>
                <a:lnTo>
                  <a:pt x="78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63" name="Freeform 43"/>
          <p:cNvSpPr>
            <a:spLocks/>
          </p:cNvSpPr>
          <p:nvPr/>
        </p:nvSpPr>
        <p:spPr bwMode="auto">
          <a:xfrm>
            <a:off x="3532188" y="5200650"/>
            <a:ext cx="865187" cy="11113"/>
          </a:xfrm>
          <a:custGeom>
            <a:avLst/>
            <a:gdLst>
              <a:gd name="T0" fmla="*/ 0 w 780"/>
              <a:gd name="T1" fmla="*/ 0 h 9"/>
              <a:gd name="T2" fmla="*/ 0 w 780"/>
              <a:gd name="T3" fmla="*/ 9801664 h 9"/>
              <a:gd name="T4" fmla="*/ 1373484487 w 780"/>
              <a:gd name="T5" fmla="*/ 17642502 h 9"/>
              <a:gd name="T6" fmla="*/ 1373484487 w 780"/>
              <a:gd name="T7" fmla="*/ 5881246 h 9"/>
              <a:gd name="T8" fmla="*/ 0 w 780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0"/>
              <a:gd name="T16" fmla="*/ 0 h 9"/>
              <a:gd name="T17" fmla="*/ 780 w 78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0" h="9">
                <a:moveTo>
                  <a:pt x="0" y="0"/>
                </a:moveTo>
                <a:lnTo>
                  <a:pt x="0" y="5"/>
                </a:lnTo>
                <a:lnTo>
                  <a:pt x="780" y="9"/>
                </a:lnTo>
                <a:lnTo>
                  <a:pt x="780" y="3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64" name="Freeform 47"/>
          <p:cNvSpPr>
            <a:spLocks/>
          </p:cNvSpPr>
          <p:nvPr/>
        </p:nvSpPr>
        <p:spPr bwMode="auto">
          <a:xfrm>
            <a:off x="3074988" y="4786313"/>
            <a:ext cx="1928812" cy="203200"/>
          </a:xfrm>
          <a:custGeom>
            <a:avLst/>
            <a:gdLst>
              <a:gd name="T0" fmla="*/ 2147483647 w 1741"/>
              <a:gd name="T1" fmla="*/ 0 h 184"/>
              <a:gd name="T2" fmla="*/ 0 w 1741"/>
              <a:gd name="T3" fmla="*/ 0 h 184"/>
              <a:gd name="T4" fmla="*/ 0 w 1741"/>
              <a:gd name="T5" fmla="*/ 8766312 h 184"/>
              <a:gd name="T6" fmla="*/ 2147483647 w 1741"/>
              <a:gd name="T7" fmla="*/ 8766312 h 184"/>
              <a:gd name="T8" fmla="*/ 2147483647 w 1741"/>
              <a:gd name="T9" fmla="*/ 322580031 h 184"/>
              <a:gd name="T10" fmla="*/ 2147483647 w 1741"/>
              <a:gd name="T11" fmla="*/ 313814825 h 184"/>
              <a:gd name="T12" fmla="*/ 2147483647 w 1741"/>
              <a:gd name="T13" fmla="*/ 0 h 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41"/>
              <a:gd name="T22" fmla="*/ 0 h 184"/>
              <a:gd name="T23" fmla="*/ 1741 w 1741"/>
              <a:gd name="T24" fmla="*/ 184 h 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41" h="184">
                <a:moveTo>
                  <a:pt x="1446" y="0"/>
                </a:moveTo>
                <a:lnTo>
                  <a:pt x="0" y="0"/>
                </a:lnTo>
                <a:lnTo>
                  <a:pt x="0" y="5"/>
                </a:lnTo>
                <a:lnTo>
                  <a:pt x="1444" y="5"/>
                </a:lnTo>
                <a:lnTo>
                  <a:pt x="1739" y="184"/>
                </a:lnTo>
                <a:lnTo>
                  <a:pt x="1741" y="179"/>
                </a:lnTo>
                <a:lnTo>
                  <a:pt x="144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65" name="Freeform 48"/>
          <p:cNvSpPr>
            <a:spLocks/>
          </p:cNvSpPr>
          <p:nvPr/>
        </p:nvSpPr>
        <p:spPr bwMode="auto">
          <a:xfrm>
            <a:off x="3074988" y="4786313"/>
            <a:ext cx="1928812" cy="203200"/>
          </a:xfrm>
          <a:custGeom>
            <a:avLst/>
            <a:gdLst>
              <a:gd name="T0" fmla="*/ 2147483647 w 1741"/>
              <a:gd name="T1" fmla="*/ 0 h 184"/>
              <a:gd name="T2" fmla="*/ 0 w 1741"/>
              <a:gd name="T3" fmla="*/ 0 h 184"/>
              <a:gd name="T4" fmla="*/ 0 w 1741"/>
              <a:gd name="T5" fmla="*/ 8766312 h 184"/>
              <a:gd name="T6" fmla="*/ 2147483647 w 1741"/>
              <a:gd name="T7" fmla="*/ 8766312 h 184"/>
              <a:gd name="T8" fmla="*/ 2147483647 w 1741"/>
              <a:gd name="T9" fmla="*/ 322580031 h 184"/>
              <a:gd name="T10" fmla="*/ 2147483647 w 1741"/>
              <a:gd name="T11" fmla="*/ 313814825 h 184"/>
              <a:gd name="T12" fmla="*/ 2147483647 w 1741"/>
              <a:gd name="T13" fmla="*/ 0 h 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41"/>
              <a:gd name="T22" fmla="*/ 0 h 184"/>
              <a:gd name="T23" fmla="*/ 1741 w 1741"/>
              <a:gd name="T24" fmla="*/ 184 h 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41" h="184">
                <a:moveTo>
                  <a:pt x="1446" y="0"/>
                </a:moveTo>
                <a:lnTo>
                  <a:pt x="0" y="0"/>
                </a:lnTo>
                <a:lnTo>
                  <a:pt x="0" y="5"/>
                </a:lnTo>
                <a:lnTo>
                  <a:pt x="1444" y="5"/>
                </a:lnTo>
                <a:lnTo>
                  <a:pt x="1739" y="184"/>
                </a:lnTo>
                <a:lnTo>
                  <a:pt x="1741" y="179"/>
                </a:lnTo>
                <a:lnTo>
                  <a:pt x="1446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66" name="Freeform 51"/>
          <p:cNvSpPr>
            <a:spLocks/>
          </p:cNvSpPr>
          <p:nvPr/>
        </p:nvSpPr>
        <p:spPr bwMode="auto">
          <a:xfrm>
            <a:off x="3124200" y="4903788"/>
            <a:ext cx="1668463" cy="101600"/>
          </a:xfrm>
          <a:custGeom>
            <a:avLst/>
            <a:gdLst>
              <a:gd name="T0" fmla="*/ 2147483647 w 1505"/>
              <a:gd name="T1" fmla="*/ 0 h 92"/>
              <a:gd name="T2" fmla="*/ 0 w 1505"/>
              <a:gd name="T3" fmla="*/ 0 h 92"/>
              <a:gd name="T4" fmla="*/ 0 w 1505"/>
              <a:gd name="T5" fmla="*/ 14025217 h 92"/>
              <a:gd name="T6" fmla="*/ 2147483647 w 1505"/>
              <a:gd name="T7" fmla="*/ 14025217 h 92"/>
              <a:gd name="T8" fmla="*/ 2147483647 w 1505"/>
              <a:gd name="T9" fmla="*/ 161290016 h 92"/>
              <a:gd name="T10" fmla="*/ 2147483647 w 1505"/>
              <a:gd name="T11" fmla="*/ 150771106 h 92"/>
              <a:gd name="T12" fmla="*/ 2147483647 w 1505"/>
              <a:gd name="T13" fmla="*/ 0 h 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5"/>
              <a:gd name="T22" fmla="*/ 0 h 92"/>
              <a:gd name="T23" fmla="*/ 1505 w 1505"/>
              <a:gd name="T24" fmla="*/ 92 h 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5" h="92">
                <a:moveTo>
                  <a:pt x="1340" y="0"/>
                </a:moveTo>
                <a:lnTo>
                  <a:pt x="0" y="0"/>
                </a:lnTo>
                <a:lnTo>
                  <a:pt x="0" y="8"/>
                </a:lnTo>
                <a:lnTo>
                  <a:pt x="1338" y="8"/>
                </a:lnTo>
                <a:lnTo>
                  <a:pt x="1504" y="92"/>
                </a:lnTo>
                <a:lnTo>
                  <a:pt x="1505" y="86"/>
                </a:lnTo>
                <a:lnTo>
                  <a:pt x="134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67" name="Freeform 52"/>
          <p:cNvSpPr>
            <a:spLocks/>
          </p:cNvSpPr>
          <p:nvPr/>
        </p:nvSpPr>
        <p:spPr bwMode="auto">
          <a:xfrm>
            <a:off x="3124200" y="4903788"/>
            <a:ext cx="1668463" cy="101600"/>
          </a:xfrm>
          <a:custGeom>
            <a:avLst/>
            <a:gdLst>
              <a:gd name="T0" fmla="*/ 2147483647 w 1505"/>
              <a:gd name="T1" fmla="*/ 0 h 92"/>
              <a:gd name="T2" fmla="*/ 0 w 1505"/>
              <a:gd name="T3" fmla="*/ 0 h 92"/>
              <a:gd name="T4" fmla="*/ 0 w 1505"/>
              <a:gd name="T5" fmla="*/ 14025217 h 92"/>
              <a:gd name="T6" fmla="*/ 2147483647 w 1505"/>
              <a:gd name="T7" fmla="*/ 14025217 h 92"/>
              <a:gd name="T8" fmla="*/ 2147483647 w 1505"/>
              <a:gd name="T9" fmla="*/ 161290016 h 92"/>
              <a:gd name="T10" fmla="*/ 2147483647 w 1505"/>
              <a:gd name="T11" fmla="*/ 150771106 h 92"/>
              <a:gd name="T12" fmla="*/ 2147483647 w 1505"/>
              <a:gd name="T13" fmla="*/ 0 h 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5"/>
              <a:gd name="T22" fmla="*/ 0 h 92"/>
              <a:gd name="T23" fmla="*/ 1505 w 1505"/>
              <a:gd name="T24" fmla="*/ 92 h 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5" h="92">
                <a:moveTo>
                  <a:pt x="1340" y="0"/>
                </a:moveTo>
                <a:lnTo>
                  <a:pt x="0" y="0"/>
                </a:lnTo>
                <a:lnTo>
                  <a:pt x="0" y="8"/>
                </a:lnTo>
                <a:lnTo>
                  <a:pt x="1338" y="8"/>
                </a:lnTo>
                <a:lnTo>
                  <a:pt x="1504" y="92"/>
                </a:lnTo>
                <a:lnTo>
                  <a:pt x="1505" y="86"/>
                </a:lnTo>
                <a:lnTo>
                  <a:pt x="134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4368" name="Line 61"/>
          <p:cNvSpPr>
            <a:spLocks noChangeShapeType="1"/>
          </p:cNvSpPr>
          <p:nvPr/>
        </p:nvSpPr>
        <p:spPr bwMode="auto">
          <a:xfrm>
            <a:off x="6808788" y="5132388"/>
            <a:ext cx="26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9" name="Line 62"/>
          <p:cNvSpPr>
            <a:spLocks noChangeShapeType="1"/>
          </p:cNvSpPr>
          <p:nvPr/>
        </p:nvSpPr>
        <p:spPr bwMode="auto">
          <a:xfrm>
            <a:off x="6808788" y="4957763"/>
            <a:ext cx="26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0" name="Rectangle 63"/>
          <p:cNvSpPr>
            <a:spLocks noChangeArrowheads="1"/>
          </p:cNvSpPr>
          <p:nvPr/>
        </p:nvSpPr>
        <p:spPr bwMode="auto">
          <a:xfrm>
            <a:off x="4383088" y="4437063"/>
            <a:ext cx="520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800" b="1">
                <a:latin typeface="Arial" charset="0"/>
              </a:rPr>
              <a:t>Ascending</a:t>
            </a:r>
          </a:p>
          <a:p>
            <a:pPr algn="ctr" eaLnBrk="1" hangingPunct="1"/>
            <a:r>
              <a:rPr lang="en-US" sz="800" b="1">
                <a:latin typeface="Arial" charset="0"/>
              </a:rPr>
              <a:t>tracts</a:t>
            </a:r>
          </a:p>
        </p:txBody>
      </p:sp>
      <p:sp>
        <p:nvSpPr>
          <p:cNvPr id="14371" name="Rectangle 64"/>
          <p:cNvSpPr>
            <a:spLocks noChangeArrowheads="1"/>
          </p:cNvSpPr>
          <p:nvPr/>
        </p:nvSpPr>
        <p:spPr bwMode="auto">
          <a:xfrm>
            <a:off x="5403850" y="4437063"/>
            <a:ext cx="577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800" b="1">
                <a:latin typeface="Arial" charset="0"/>
              </a:rPr>
              <a:t>Descending</a:t>
            </a:r>
          </a:p>
          <a:p>
            <a:pPr algn="ctr" eaLnBrk="1" hangingPunct="1"/>
            <a:r>
              <a:rPr lang="en-US" sz="800" b="1">
                <a:latin typeface="Arial" charset="0"/>
              </a:rPr>
              <a:t>tracts</a:t>
            </a:r>
          </a:p>
        </p:txBody>
      </p:sp>
      <p:sp>
        <p:nvSpPr>
          <p:cNvPr id="14372" name="Rectangle 65"/>
          <p:cNvSpPr>
            <a:spLocks noChangeArrowheads="1"/>
          </p:cNvSpPr>
          <p:nvPr/>
        </p:nvSpPr>
        <p:spPr bwMode="auto">
          <a:xfrm>
            <a:off x="1992313" y="4616450"/>
            <a:ext cx="8715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Posterior column:</a:t>
            </a:r>
          </a:p>
        </p:txBody>
      </p:sp>
      <p:sp>
        <p:nvSpPr>
          <p:cNvPr id="14373" name="Rectangle 66"/>
          <p:cNvSpPr>
            <a:spLocks noChangeArrowheads="1"/>
          </p:cNvSpPr>
          <p:nvPr/>
        </p:nvSpPr>
        <p:spPr bwMode="auto">
          <a:xfrm>
            <a:off x="2165350" y="4725988"/>
            <a:ext cx="876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Gracile fasciculus</a:t>
            </a:r>
          </a:p>
        </p:txBody>
      </p:sp>
      <p:sp>
        <p:nvSpPr>
          <p:cNvPr id="14374" name="Rectangle 67"/>
          <p:cNvSpPr>
            <a:spLocks noChangeArrowheads="1"/>
          </p:cNvSpPr>
          <p:nvPr/>
        </p:nvSpPr>
        <p:spPr bwMode="auto">
          <a:xfrm>
            <a:off x="2165350" y="4846638"/>
            <a:ext cx="9302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Cuneate fasciculus</a:t>
            </a:r>
          </a:p>
        </p:txBody>
      </p:sp>
      <p:sp>
        <p:nvSpPr>
          <p:cNvPr id="14375" name="Rectangle 68"/>
          <p:cNvSpPr>
            <a:spLocks noChangeArrowheads="1"/>
          </p:cNvSpPr>
          <p:nvPr/>
        </p:nvSpPr>
        <p:spPr bwMode="auto">
          <a:xfrm>
            <a:off x="1992313" y="5138738"/>
            <a:ext cx="14811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Posterior spinocerebellar tract</a:t>
            </a:r>
          </a:p>
        </p:txBody>
      </p:sp>
      <p:sp>
        <p:nvSpPr>
          <p:cNvPr id="14376" name="Rectangle 69"/>
          <p:cNvSpPr>
            <a:spLocks noChangeArrowheads="1"/>
          </p:cNvSpPr>
          <p:nvPr/>
        </p:nvSpPr>
        <p:spPr bwMode="auto">
          <a:xfrm>
            <a:off x="1992313" y="5449888"/>
            <a:ext cx="14287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Anterior spinocerebellar tract</a:t>
            </a:r>
          </a:p>
        </p:txBody>
      </p:sp>
      <p:sp>
        <p:nvSpPr>
          <p:cNvPr id="14377" name="Rectangle 70"/>
          <p:cNvSpPr>
            <a:spLocks noChangeArrowheads="1"/>
          </p:cNvSpPr>
          <p:nvPr/>
        </p:nvSpPr>
        <p:spPr bwMode="auto">
          <a:xfrm>
            <a:off x="1992313" y="5684838"/>
            <a:ext cx="10096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Anterolateral system</a:t>
            </a:r>
          </a:p>
          <a:p>
            <a:pPr eaLnBrk="1" hangingPunct="1"/>
            <a:r>
              <a:rPr lang="en-US" sz="800" b="1">
                <a:latin typeface="Arial" charset="0"/>
              </a:rPr>
              <a:t>(containing</a:t>
            </a:r>
          </a:p>
          <a:p>
            <a:pPr eaLnBrk="1" hangingPunct="1"/>
            <a:r>
              <a:rPr lang="en-US" sz="800" b="1">
                <a:latin typeface="Arial" charset="0"/>
              </a:rPr>
              <a:t>spinothalamic</a:t>
            </a:r>
          </a:p>
          <a:p>
            <a:pPr eaLnBrk="1" hangingPunct="1"/>
            <a:r>
              <a:rPr lang="en-US" sz="800" b="1">
                <a:latin typeface="Arial" charset="0"/>
              </a:rPr>
              <a:t>and spinoreticular</a:t>
            </a:r>
          </a:p>
          <a:p>
            <a:pPr eaLnBrk="1" hangingPunct="1"/>
            <a:r>
              <a:rPr lang="en-US" sz="800" b="1">
                <a:latin typeface="Arial" charset="0"/>
              </a:rPr>
              <a:t>tracts)</a:t>
            </a:r>
          </a:p>
        </p:txBody>
      </p:sp>
      <p:sp>
        <p:nvSpPr>
          <p:cNvPr id="14378" name="Rectangle 71"/>
          <p:cNvSpPr>
            <a:spLocks noChangeArrowheads="1"/>
          </p:cNvSpPr>
          <p:nvPr/>
        </p:nvSpPr>
        <p:spPr bwMode="auto">
          <a:xfrm>
            <a:off x="7124700" y="4899025"/>
            <a:ext cx="13081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Anterior corticospinal tract</a:t>
            </a:r>
          </a:p>
        </p:txBody>
      </p:sp>
      <p:sp>
        <p:nvSpPr>
          <p:cNvPr id="14379" name="Rectangle 72"/>
          <p:cNvSpPr>
            <a:spLocks noChangeArrowheads="1"/>
          </p:cNvSpPr>
          <p:nvPr/>
        </p:nvSpPr>
        <p:spPr bwMode="auto">
          <a:xfrm>
            <a:off x="7124700" y="5081588"/>
            <a:ext cx="884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Lateral</a:t>
            </a:r>
          </a:p>
          <a:p>
            <a:pPr eaLnBrk="1" hangingPunct="1"/>
            <a:r>
              <a:rPr lang="en-US" sz="800" b="1">
                <a:latin typeface="Arial" charset="0"/>
              </a:rPr>
              <a:t>corticospinal tract</a:t>
            </a:r>
          </a:p>
        </p:txBody>
      </p:sp>
      <p:sp>
        <p:nvSpPr>
          <p:cNvPr id="14380" name="Rectangle 73"/>
          <p:cNvSpPr>
            <a:spLocks noChangeArrowheads="1"/>
          </p:cNvSpPr>
          <p:nvPr/>
        </p:nvSpPr>
        <p:spPr bwMode="auto">
          <a:xfrm>
            <a:off x="7124700" y="5346700"/>
            <a:ext cx="12763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Lateral reticulospinal tract</a:t>
            </a:r>
          </a:p>
        </p:txBody>
      </p:sp>
      <p:sp>
        <p:nvSpPr>
          <p:cNvPr id="14381" name="Rectangle 74"/>
          <p:cNvSpPr>
            <a:spLocks noChangeArrowheads="1"/>
          </p:cNvSpPr>
          <p:nvPr/>
        </p:nvSpPr>
        <p:spPr bwMode="auto">
          <a:xfrm>
            <a:off x="7124700" y="5602288"/>
            <a:ext cx="8159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Tectospinal tract</a:t>
            </a:r>
          </a:p>
        </p:txBody>
      </p:sp>
      <p:sp>
        <p:nvSpPr>
          <p:cNvPr id="14382" name="Rectangle 75"/>
          <p:cNvSpPr>
            <a:spLocks noChangeArrowheads="1"/>
          </p:cNvSpPr>
          <p:nvPr/>
        </p:nvSpPr>
        <p:spPr bwMode="auto">
          <a:xfrm>
            <a:off x="7124700" y="5843588"/>
            <a:ext cx="1258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Medial reticulospinal tract</a:t>
            </a:r>
          </a:p>
        </p:txBody>
      </p:sp>
      <p:sp>
        <p:nvSpPr>
          <p:cNvPr id="14383" name="Rectangle 76"/>
          <p:cNvSpPr>
            <a:spLocks noChangeArrowheads="1"/>
          </p:cNvSpPr>
          <p:nvPr/>
        </p:nvSpPr>
        <p:spPr bwMode="auto">
          <a:xfrm>
            <a:off x="7124700" y="6094413"/>
            <a:ext cx="13557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Lateral vestibulospinal tract</a:t>
            </a:r>
          </a:p>
        </p:txBody>
      </p:sp>
      <p:sp>
        <p:nvSpPr>
          <p:cNvPr id="14384" name="Rectangle 77"/>
          <p:cNvSpPr>
            <a:spLocks noChangeArrowheads="1"/>
          </p:cNvSpPr>
          <p:nvPr/>
        </p:nvSpPr>
        <p:spPr bwMode="auto">
          <a:xfrm>
            <a:off x="7124700" y="6321425"/>
            <a:ext cx="13382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Medial vestibulospinal 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F6CD620A-86F8-4359-B1BA-96FF4AA09F3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White Matter in the Spinal Cord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3124200"/>
          </a:xfrm>
        </p:spPr>
        <p:txBody>
          <a:bodyPr/>
          <a:lstStyle/>
          <a:p>
            <a:pPr eaLnBrk="1" hangingPunct="1"/>
            <a:r>
              <a:rPr lang="en-US" sz="2000" b="0" smtClean="0"/>
              <a:t>white matter of the spinal cord surrounds the gray matter</a:t>
            </a:r>
          </a:p>
          <a:p>
            <a:pPr eaLnBrk="1" hangingPunct="1"/>
            <a:r>
              <a:rPr lang="en-US" sz="2000" b="0" smtClean="0"/>
              <a:t>consists of bundles of axons that course up and down the cord</a:t>
            </a:r>
          </a:p>
          <a:p>
            <a:pPr lvl="1" eaLnBrk="1" hangingPunct="1"/>
            <a:r>
              <a:rPr lang="en-US" sz="1600" b="0" smtClean="0"/>
              <a:t>provide avenues of communication between different levels of the CNS</a:t>
            </a:r>
          </a:p>
          <a:p>
            <a:pPr eaLnBrk="1" hangingPunct="1"/>
            <a:r>
              <a:rPr lang="en-US" sz="2000" smtClean="0"/>
              <a:t>columns</a:t>
            </a:r>
            <a:r>
              <a:rPr lang="en-US" sz="2000" b="0" smtClean="0"/>
              <a:t> or </a:t>
            </a:r>
            <a:r>
              <a:rPr lang="en-US" sz="2000" smtClean="0"/>
              <a:t>funiculi</a:t>
            </a:r>
            <a:r>
              <a:rPr lang="en-US" sz="2000" b="0" smtClean="0"/>
              <a:t> – three pair of these white matter bundles</a:t>
            </a:r>
          </a:p>
          <a:p>
            <a:pPr lvl="1" eaLnBrk="1" hangingPunct="1"/>
            <a:r>
              <a:rPr lang="en-US" sz="1600" smtClean="0"/>
              <a:t>posterior</a:t>
            </a:r>
            <a:r>
              <a:rPr lang="en-US" sz="1600" b="0" smtClean="0"/>
              <a:t> (dorsal), </a:t>
            </a:r>
            <a:r>
              <a:rPr lang="en-US" sz="1600" smtClean="0"/>
              <a:t>lateral</a:t>
            </a:r>
            <a:r>
              <a:rPr lang="en-US" sz="1600" b="0" smtClean="0"/>
              <a:t>, and </a:t>
            </a:r>
            <a:r>
              <a:rPr lang="en-US" sz="1600" smtClean="0"/>
              <a:t>anterior</a:t>
            </a:r>
            <a:r>
              <a:rPr lang="en-US" sz="1600" b="0" smtClean="0"/>
              <a:t> (ventral) </a:t>
            </a:r>
            <a:r>
              <a:rPr lang="en-US" sz="1600" smtClean="0"/>
              <a:t>columns</a:t>
            </a:r>
            <a:r>
              <a:rPr lang="en-US" sz="1600" b="0" smtClean="0"/>
              <a:t> on each side</a:t>
            </a:r>
          </a:p>
          <a:p>
            <a:pPr eaLnBrk="1" hangingPunct="1"/>
            <a:r>
              <a:rPr lang="en-US" sz="2000" smtClean="0"/>
              <a:t>tracts</a:t>
            </a:r>
            <a:r>
              <a:rPr lang="en-US" sz="2000" b="0" smtClean="0"/>
              <a:t> or</a:t>
            </a:r>
            <a:r>
              <a:rPr lang="en-US" sz="2000" smtClean="0"/>
              <a:t> fasciculi </a:t>
            </a:r>
            <a:r>
              <a:rPr lang="en-US" sz="2000" b="0" smtClean="0"/>
              <a:t>– subdivisions of each column</a:t>
            </a: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265113" y="4930775"/>
            <a:ext cx="1600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13.4</a:t>
            </a:r>
          </a:p>
        </p:txBody>
      </p:sp>
      <p:pic>
        <p:nvPicPr>
          <p:cNvPr id="15366" name="Picture 4" descr="sal25693_13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0075" y="3754438"/>
            <a:ext cx="425608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24"/>
          <p:cNvSpPr txBox="1">
            <a:spLocks noChangeArrowheads="1"/>
          </p:cNvSpPr>
          <p:nvPr/>
        </p:nvSpPr>
        <p:spPr bwMode="auto">
          <a:xfrm>
            <a:off x="3197225" y="3573463"/>
            <a:ext cx="43100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15368" name="Freeform 14"/>
          <p:cNvSpPr>
            <a:spLocks/>
          </p:cNvSpPr>
          <p:nvPr/>
        </p:nvSpPr>
        <p:spPr bwMode="auto">
          <a:xfrm>
            <a:off x="5360988" y="5380038"/>
            <a:ext cx="1849437" cy="366712"/>
          </a:xfrm>
          <a:custGeom>
            <a:avLst/>
            <a:gdLst>
              <a:gd name="T0" fmla="*/ 3516145 w 1670"/>
              <a:gd name="T1" fmla="*/ 0 h 331"/>
              <a:gd name="T2" fmla="*/ 0 w 1670"/>
              <a:gd name="T3" fmla="*/ 10552664 h 331"/>
              <a:gd name="T4" fmla="*/ 1344926251 w 1670"/>
              <a:gd name="T5" fmla="*/ 582155916 h 331"/>
              <a:gd name="T6" fmla="*/ 2147483647 w 1670"/>
              <a:gd name="T7" fmla="*/ 582155916 h 331"/>
              <a:gd name="T8" fmla="*/ 2147483647 w 1670"/>
              <a:gd name="T9" fmla="*/ 571603118 h 331"/>
              <a:gd name="T10" fmla="*/ 1344926251 w 1670"/>
              <a:gd name="T11" fmla="*/ 571603118 h 331"/>
              <a:gd name="T12" fmla="*/ 3516145 w 1670"/>
              <a:gd name="T13" fmla="*/ 0 h 3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70"/>
              <a:gd name="T22" fmla="*/ 0 h 331"/>
              <a:gd name="T23" fmla="*/ 1670 w 1670"/>
              <a:gd name="T24" fmla="*/ 331 h 3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70" h="331">
                <a:moveTo>
                  <a:pt x="2" y="0"/>
                </a:moveTo>
                <a:lnTo>
                  <a:pt x="0" y="6"/>
                </a:lnTo>
                <a:lnTo>
                  <a:pt x="765" y="331"/>
                </a:lnTo>
                <a:lnTo>
                  <a:pt x="1670" y="331"/>
                </a:lnTo>
                <a:lnTo>
                  <a:pt x="1670" y="325"/>
                </a:lnTo>
                <a:lnTo>
                  <a:pt x="765" y="325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69" name="Freeform 15"/>
          <p:cNvSpPr>
            <a:spLocks/>
          </p:cNvSpPr>
          <p:nvPr/>
        </p:nvSpPr>
        <p:spPr bwMode="auto">
          <a:xfrm>
            <a:off x="5360988" y="5380038"/>
            <a:ext cx="1849437" cy="366712"/>
          </a:xfrm>
          <a:custGeom>
            <a:avLst/>
            <a:gdLst>
              <a:gd name="T0" fmla="*/ 3516145 w 1670"/>
              <a:gd name="T1" fmla="*/ 0 h 331"/>
              <a:gd name="T2" fmla="*/ 0 w 1670"/>
              <a:gd name="T3" fmla="*/ 10552664 h 331"/>
              <a:gd name="T4" fmla="*/ 1344926251 w 1670"/>
              <a:gd name="T5" fmla="*/ 582155916 h 331"/>
              <a:gd name="T6" fmla="*/ 2147483647 w 1670"/>
              <a:gd name="T7" fmla="*/ 582155916 h 331"/>
              <a:gd name="T8" fmla="*/ 2147483647 w 1670"/>
              <a:gd name="T9" fmla="*/ 571603118 h 331"/>
              <a:gd name="T10" fmla="*/ 1344926251 w 1670"/>
              <a:gd name="T11" fmla="*/ 571603118 h 331"/>
              <a:gd name="T12" fmla="*/ 3516145 w 1670"/>
              <a:gd name="T13" fmla="*/ 0 h 3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70"/>
              <a:gd name="T22" fmla="*/ 0 h 331"/>
              <a:gd name="T23" fmla="*/ 1670 w 1670"/>
              <a:gd name="T24" fmla="*/ 331 h 3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70" h="331">
                <a:moveTo>
                  <a:pt x="2" y="0"/>
                </a:moveTo>
                <a:lnTo>
                  <a:pt x="0" y="6"/>
                </a:lnTo>
                <a:lnTo>
                  <a:pt x="765" y="331"/>
                </a:lnTo>
                <a:lnTo>
                  <a:pt x="1670" y="331"/>
                </a:lnTo>
                <a:lnTo>
                  <a:pt x="1670" y="325"/>
                </a:lnTo>
                <a:lnTo>
                  <a:pt x="765" y="325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70" name="Freeform 16"/>
          <p:cNvSpPr>
            <a:spLocks/>
          </p:cNvSpPr>
          <p:nvPr/>
        </p:nvSpPr>
        <p:spPr bwMode="auto">
          <a:xfrm>
            <a:off x="5268913" y="4322763"/>
            <a:ext cx="1658937" cy="715962"/>
          </a:xfrm>
          <a:custGeom>
            <a:avLst/>
            <a:gdLst>
              <a:gd name="T0" fmla="*/ 2147483647 w 1497"/>
              <a:gd name="T1" fmla="*/ 0 h 647"/>
              <a:gd name="T2" fmla="*/ 663229110 w 1497"/>
              <a:gd name="T3" fmla="*/ 0 h 647"/>
              <a:gd name="T4" fmla="*/ 0 w 1497"/>
              <a:gd name="T5" fmla="*/ 1129562143 h 647"/>
              <a:gd name="T6" fmla="*/ 10555362 w 1497"/>
              <a:gd name="T7" fmla="*/ 1136588969 h 647"/>
              <a:gd name="T8" fmla="*/ 668506235 w 1497"/>
              <a:gd name="T9" fmla="*/ 10540245 h 647"/>
              <a:gd name="T10" fmla="*/ 2147483647 w 1497"/>
              <a:gd name="T11" fmla="*/ 10540245 h 647"/>
              <a:gd name="T12" fmla="*/ 2147483647 w 1497"/>
              <a:gd name="T13" fmla="*/ 0 h 6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97"/>
              <a:gd name="T22" fmla="*/ 0 h 647"/>
              <a:gd name="T23" fmla="*/ 1497 w 1497"/>
              <a:gd name="T24" fmla="*/ 647 h 6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97" h="647">
                <a:moveTo>
                  <a:pt x="1497" y="0"/>
                </a:moveTo>
                <a:lnTo>
                  <a:pt x="377" y="0"/>
                </a:lnTo>
                <a:lnTo>
                  <a:pt x="0" y="643"/>
                </a:lnTo>
                <a:lnTo>
                  <a:pt x="6" y="647"/>
                </a:lnTo>
                <a:lnTo>
                  <a:pt x="380" y="6"/>
                </a:lnTo>
                <a:lnTo>
                  <a:pt x="1497" y="6"/>
                </a:lnTo>
                <a:lnTo>
                  <a:pt x="149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71" name="Freeform 17"/>
          <p:cNvSpPr>
            <a:spLocks/>
          </p:cNvSpPr>
          <p:nvPr/>
        </p:nvSpPr>
        <p:spPr bwMode="auto">
          <a:xfrm>
            <a:off x="5268913" y="4322763"/>
            <a:ext cx="1658937" cy="715962"/>
          </a:xfrm>
          <a:custGeom>
            <a:avLst/>
            <a:gdLst>
              <a:gd name="T0" fmla="*/ 2147483647 w 1497"/>
              <a:gd name="T1" fmla="*/ 0 h 647"/>
              <a:gd name="T2" fmla="*/ 663229110 w 1497"/>
              <a:gd name="T3" fmla="*/ 0 h 647"/>
              <a:gd name="T4" fmla="*/ 0 w 1497"/>
              <a:gd name="T5" fmla="*/ 1129562143 h 647"/>
              <a:gd name="T6" fmla="*/ 10555362 w 1497"/>
              <a:gd name="T7" fmla="*/ 1136588969 h 647"/>
              <a:gd name="T8" fmla="*/ 668506235 w 1497"/>
              <a:gd name="T9" fmla="*/ 10540245 h 647"/>
              <a:gd name="T10" fmla="*/ 2147483647 w 1497"/>
              <a:gd name="T11" fmla="*/ 10540245 h 647"/>
              <a:gd name="T12" fmla="*/ 2147483647 w 1497"/>
              <a:gd name="T13" fmla="*/ 0 h 6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97"/>
              <a:gd name="T22" fmla="*/ 0 h 647"/>
              <a:gd name="T23" fmla="*/ 1497 w 1497"/>
              <a:gd name="T24" fmla="*/ 647 h 6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97" h="647">
                <a:moveTo>
                  <a:pt x="1497" y="0"/>
                </a:moveTo>
                <a:lnTo>
                  <a:pt x="377" y="0"/>
                </a:lnTo>
                <a:lnTo>
                  <a:pt x="0" y="643"/>
                </a:lnTo>
                <a:lnTo>
                  <a:pt x="6" y="647"/>
                </a:lnTo>
                <a:lnTo>
                  <a:pt x="380" y="6"/>
                </a:lnTo>
                <a:lnTo>
                  <a:pt x="1497" y="6"/>
                </a:lnTo>
                <a:lnTo>
                  <a:pt x="1497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72" name="Freeform 18"/>
          <p:cNvSpPr>
            <a:spLocks/>
          </p:cNvSpPr>
          <p:nvPr/>
        </p:nvSpPr>
        <p:spPr bwMode="auto">
          <a:xfrm>
            <a:off x="5897563" y="4497388"/>
            <a:ext cx="1030287" cy="163512"/>
          </a:xfrm>
          <a:custGeom>
            <a:avLst/>
            <a:gdLst>
              <a:gd name="T0" fmla="*/ 1635580737 w 930"/>
              <a:gd name="T1" fmla="*/ 0 h 148"/>
              <a:gd name="T2" fmla="*/ 488915505 w 930"/>
              <a:gd name="T3" fmla="*/ 0 h 148"/>
              <a:gd name="T4" fmla="*/ 0 w 930"/>
              <a:gd name="T5" fmla="*/ 250806382 h 148"/>
              <a:gd name="T6" fmla="*/ 3517378 w 930"/>
              <a:gd name="T7" fmla="*/ 259575262 h 148"/>
              <a:gd name="T8" fmla="*/ 492432882 w 930"/>
              <a:gd name="T9" fmla="*/ 10523323 h 148"/>
              <a:gd name="T10" fmla="*/ 1635580737 w 930"/>
              <a:gd name="T11" fmla="*/ 10523323 h 148"/>
              <a:gd name="T12" fmla="*/ 1635580737 w 930"/>
              <a:gd name="T13" fmla="*/ 0 h 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0"/>
              <a:gd name="T22" fmla="*/ 0 h 148"/>
              <a:gd name="T23" fmla="*/ 930 w 930"/>
              <a:gd name="T24" fmla="*/ 148 h 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0" h="148">
                <a:moveTo>
                  <a:pt x="930" y="0"/>
                </a:moveTo>
                <a:lnTo>
                  <a:pt x="278" y="0"/>
                </a:lnTo>
                <a:lnTo>
                  <a:pt x="0" y="143"/>
                </a:lnTo>
                <a:lnTo>
                  <a:pt x="2" y="148"/>
                </a:lnTo>
                <a:lnTo>
                  <a:pt x="280" y="6"/>
                </a:lnTo>
                <a:lnTo>
                  <a:pt x="930" y="6"/>
                </a:lnTo>
                <a:lnTo>
                  <a:pt x="93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73" name="Freeform 19"/>
          <p:cNvSpPr>
            <a:spLocks/>
          </p:cNvSpPr>
          <p:nvPr/>
        </p:nvSpPr>
        <p:spPr bwMode="auto">
          <a:xfrm>
            <a:off x="5897563" y="4497388"/>
            <a:ext cx="1030287" cy="163512"/>
          </a:xfrm>
          <a:custGeom>
            <a:avLst/>
            <a:gdLst>
              <a:gd name="T0" fmla="*/ 1635580737 w 930"/>
              <a:gd name="T1" fmla="*/ 0 h 148"/>
              <a:gd name="T2" fmla="*/ 488915505 w 930"/>
              <a:gd name="T3" fmla="*/ 0 h 148"/>
              <a:gd name="T4" fmla="*/ 0 w 930"/>
              <a:gd name="T5" fmla="*/ 250806382 h 148"/>
              <a:gd name="T6" fmla="*/ 3517378 w 930"/>
              <a:gd name="T7" fmla="*/ 259575262 h 148"/>
              <a:gd name="T8" fmla="*/ 492432882 w 930"/>
              <a:gd name="T9" fmla="*/ 10523323 h 148"/>
              <a:gd name="T10" fmla="*/ 1635580737 w 930"/>
              <a:gd name="T11" fmla="*/ 10523323 h 148"/>
              <a:gd name="T12" fmla="*/ 1635580737 w 930"/>
              <a:gd name="T13" fmla="*/ 0 h 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0"/>
              <a:gd name="T22" fmla="*/ 0 h 148"/>
              <a:gd name="T23" fmla="*/ 930 w 930"/>
              <a:gd name="T24" fmla="*/ 148 h 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0" h="148">
                <a:moveTo>
                  <a:pt x="930" y="0"/>
                </a:moveTo>
                <a:lnTo>
                  <a:pt x="278" y="0"/>
                </a:lnTo>
                <a:lnTo>
                  <a:pt x="0" y="143"/>
                </a:lnTo>
                <a:lnTo>
                  <a:pt x="2" y="148"/>
                </a:lnTo>
                <a:lnTo>
                  <a:pt x="280" y="6"/>
                </a:lnTo>
                <a:lnTo>
                  <a:pt x="930" y="6"/>
                </a:lnTo>
                <a:lnTo>
                  <a:pt x="93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74" name="Freeform 20"/>
          <p:cNvSpPr>
            <a:spLocks/>
          </p:cNvSpPr>
          <p:nvPr/>
        </p:nvSpPr>
        <p:spPr bwMode="auto">
          <a:xfrm>
            <a:off x="5783263" y="4767263"/>
            <a:ext cx="1427162" cy="187325"/>
          </a:xfrm>
          <a:custGeom>
            <a:avLst/>
            <a:gdLst>
              <a:gd name="T0" fmla="*/ 2147483647 w 1288"/>
              <a:gd name="T1" fmla="*/ 0 h 170"/>
              <a:gd name="T2" fmla="*/ 670186655 w 1288"/>
              <a:gd name="T3" fmla="*/ 0 h 170"/>
              <a:gd name="T4" fmla="*/ 0 w 1288"/>
              <a:gd name="T5" fmla="*/ 286882694 h 170"/>
              <a:gd name="T6" fmla="*/ 7036085 w 1288"/>
              <a:gd name="T7" fmla="*/ 297378468 h 170"/>
              <a:gd name="T8" fmla="*/ 673704697 w 1288"/>
              <a:gd name="T9" fmla="*/ 10495710 h 170"/>
              <a:gd name="T10" fmla="*/ 2147483647 w 1288"/>
              <a:gd name="T11" fmla="*/ 10495710 h 170"/>
              <a:gd name="T12" fmla="*/ 2147483647 w 1288"/>
              <a:gd name="T13" fmla="*/ 0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8"/>
              <a:gd name="T22" fmla="*/ 0 h 170"/>
              <a:gd name="T23" fmla="*/ 1288 w 1288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8" h="170">
                <a:moveTo>
                  <a:pt x="1288" y="0"/>
                </a:moveTo>
                <a:lnTo>
                  <a:pt x="381" y="0"/>
                </a:lnTo>
                <a:lnTo>
                  <a:pt x="0" y="164"/>
                </a:lnTo>
                <a:lnTo>
                  <a:pt x="4" y="170"/>
                </a:lnTo>
                <a:lnTo>
                  <a:pt x="383" y="6"/>
                </a:lnTo>
                <a:lnTo>
                  <a:pt x="1288" y="6"/>
                </a:lnTo>
                <a:lnTo>
                  <a:pt x="128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75" name="Freeform 21"/>
          <p:cNvSpPr>
            <a:spLocks/>
          </p:cNvSpPr>
          <p:nvPr/>
        </p:nvSpPr>
        <p:spPr bwMode="auto">
          <a:xfrm>
            <a:off x="5783263" y="4767263"/>
            <a:ext cx="1427162" cy="187325"/>
          </a:xfrm>
          <a:custGeom>
            <a:avLst/>
            <a:gdLst>
              <a:gd name="T0" fmla="*/ 2147483647 w 1288"/>
              <a:gd name="T1" fmla="*/ 0 h 170"/>
              <a:gd name="T2" fmla="*/ 670186655 w 1288"/>
              <a:gd name="T3" fmla="*/ 0 h 170"/>
              <a:gd name="T4" fmla="*/ 0 w 1288"/>
              <a:gd name="T5" fmla="*/ 286882694 h 170"/>
              <a:gd name="T6" fmla="*/ 7036085 w 1288"/>
              <a:gd name="T7" fmla="*/ 297378468 h 170"/>
              <a:gd name="T8" fmla="*/ 673704697 w 1288"/>
              <a:gd name="T9" fmla="*/ 10495710 h 170"/>
              <a:gd name="T10" fmla="*/ 2147483647 w 1288"/>
              <a:gd name="T11" fmla="*/ 10495710 h 170"/>
              <a:gd name="T12" fmla="*/ 2147483647 w 1288"/>
              <a:gd name="T13" fmla="*/ 0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8"/>
              <a:gd name="T22" fmla="*/ 0 h 170"/>
              <a:gd name="T23" fmla="*/ 1288 w 1288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8" h="170">
                <a:moveTo>
                  <a:pt x="1288" y="0"/>
                </a:moveTo>
                <a:lnTo>
                  <a:pt x="381" y="0"/>
                </a:lnTo>
                <a:lnTo>
                  <a:pt x="0" y="164"/>
                </a:lnTo>
                <a:lnTo>
                  <a:pt x="4" y="170"/>
                </a:lnTo>
                <a:lnTo>
                  <a:pt x="383" y="6"/>
                </a:lnTo>
                <a:lnTo>
                  <a:pt x="1288" y="6"/>
                </a:lnTo>
                <a:lnTo>
                  <a:pt x="1288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76" name="Freeform 22"/>
          <p:cNvSpPr>
            <a:spLocks/>
          </p:cNvSpPr>
          <p:nvPr/>
        </p:nvSpPr>
        <p:spPr bwMode="auto">
          <a:xfrm>
            <a:off x="5762625" y="5019675"/>
            <a:ext cx="1447800" cy="139700"/>
          </a:xfrm>
          <a:custGeom>
            <a:avLst/>
            <a:gdLst>
              <a:gd name="T0" fmla="*/ 2147483647 w 1307"/>
              <a:gd name="T1" fmla="*/ 0 h 125"/>
              <a:gd name="T2" fmla="*/ 706924087 w 1307"/>
              <a:gd name="T3" fmla="*/ 0 h 125"/>
              <a:gd name="T4" fmla="*/ 0 w 1307"/>
              <a:gd name="T5" fmla="*/ 212902818 h 125"/>
              <a:gd name="T6" fmla="*/ 3517035 w 1307"/>
              <a:gd name="T7" fmla="*/ 221773207 h 125"/>
              <a:gd name="T8" fmla="*/ 706924087 w 1307"/>
              <a:gd name="T9" fmla="*/ 8870391 h 125"/>
              <a:gd name="T10" fmla="*/ 2147483647 w 1307"/>
              <a:gd name="T11" fmla="*/ 8870391 h 125"/>
              <a:gd name="T12" fmla="*/ 2147483647 w 1307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07"/>
              <a:gd name="T22" fmla="*/ 0 h 125"/>
              <a:gd name="T23" fmla="*/ 1307 w 1307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07" h="125">
                <a:moveTo>
                  <a:pt x="1307" y="0"/>
                </a:moveTo>
                <a:lnTo>
                  <a:pt x="402" y="0"/>
                </a:lnTo>
                <a:lnTo>
                  <a:pt x="0" y="120"/>
                </a:lnTo>
                <a:lnTo>
                  <a:pt x="2" y="125"/>
                </a:lnTo>
                <a:lnTo>
                  <a:pt x="402" y="5"/>
                </a:lnTo>
                <a:lnTo>
                  <a:pt x="1307" y="5"/>
                </a:lnTo>
                <a:lnTo>
                  <a:pt x="130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77" name="Freeform 23"/>
          <p:cNvSpPr>
            <a:spLocks/>
          </p:cNvSpPr>
          <p:nvPr/>
        </p:nvSpPr>
        <p:spPr bwMode="auto">
          <a:xfrm>
            <a:off x="5762625" y="5019675"/>
            <a:ext cx="1447800" cy="139700"/>
          </a:xfrm>
          <a:custGeom>
            <a:avLst/>
            <a:gdLst>
              <a:gd name="T0" fmla="*/ 2147483647 w 1307"/>
              <a:gd name="T1" fmla="*/ 0 h 125"/>
              <a:gd name="T2" fmla="*/ 706924087 w 1307"/>
              <a:gd name="T3" fmla="*/ 0 h 125"/>
              <a:gd name="T4" fmla="*/ 0 w 1307"/>
              <a:gd name="T5" fmla="*/ 212902818 h 125"/>
              <a:gd name="T6" fmla="*/ 3517035 w 1307"/>
              <a:gd name="T7" fmla="*/ 221773207 h 125"/>
              <a:gd name="T8" fmla="*/ 706924087 w 1307"/>
              <a:gd name="T9" fmla="*/ 8870391 h 125"/>
              <a:gd name="T10" fmla="*/ 2147483647 w 1307"/>
              <a:gd name="T11" fmla="*/ 8870391 h 125"/>
              <a:gd name="T12" fmla="*/ 2147483647 w 1307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07"/>
              <a:gd name="T22" fmla="*/ 0 h 125"/>
              <a:gd name="T23" fmla="*/ 1307 w 1307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07" h="125">
                <a:moveTo>
                  <a:pt x="1307" y="0"/>
                </a:moveTo>
                <a:lnTo>
                  <a:pt x="402" y="0"/>
                </a:lnTo>
                <a:lnTo>
                  <a:pt x="0" y="120"/>
                </a:lnTo>
                <a:lnTo>
                  <a:pt x="2" y="125"/>
                </a:lnTo>
                <a:lnTo>
                  <a:pt x="402" y="5"/>
                </a:lnTo>
                <a:lnTo>
                  <a:pt x="1307" y="5"/>
                </a:lnTo>
                <a:lnTo>
                  <a:pt x="1307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78" name="Freeform 24"/>
          <p:cNvSpPr>
            <a:spLocks/>
          </p:cNvSpPr>
          <p:nvPr/>
        </p:nvSpPr>
        <p:spPr bwMode="auto">
          <a:xfrm>
            <a:off x="5619750" y="5335588"/>
            <a:ext cx="1590675" cy="182562"/>
          </a:xfrm>
          <a:custGeom>
            <a:avLst/>
            <a:gdLst>
              <a:gd name="T0" fmla="*/ 3516987 w 1436"/>
              <a:gd name="T1" fmla="*/ 0 h 164"/>
              <a:gd name="T2" fmla="*/ 0 w 1436"/>
              <a:gd name="T3" fmla="*/ 10603068 h 164"/>
              <a:gd name="T4" fmla="*/ 967171333 w 1436"/>
              <a:gd name="T5" fmla="*/ 289817137 h 164"/>
              <a:gd name="T6" fmla="*/ 2147483647 w 1436"/>
              <a:gd name="T7" fmla="*/ 289817137 h 164"/>
              <a:gd name="T8" fmla="*/ 2147483647 w 1436"/>
              <a:gd name="T9" fmla="*/ 279214073 h 164"/>
              <a:gd name="T10" fmla="*/ 970688319 w 1436"/>
              <a:gd name="T11" fmla="*/ 279214073 h 164"/>
              <a:gd name="T12" fmla="*/ 3516987 w 1436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6"/>
              <a:gd name="T22" fmla="*/ 0 h 164"/>
              <a:gd name="T23" fmla="*/ 1436 w 1436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6" h="164">
                <a:moveTo>
                  <a:pt x="2" y="0"/>
                </a:moveTo>
                <a:lnTo>
                  <a:pt x="0" y="6"/>
                </a:lnTo>
                <a:lnTo>
                  <a:pt x="550" y="164"/>
                </a:lnTo>
                <a:lnTo>
                  <a:pt x="1436" y="164"/>
                </a:lnTo>
                <a:lnTo>
                  <a:pt x="1436" y="158"/>
                </a:lnTo>
                <a:lnTo>
                  <a:pt x="552" y="158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79" name="Freeform 25"/>
          <p:cNvSpPr>
            <a:spLocks/>
          </p:cNvSpPr>
          <p:nvPr/>
        </p:nvSpPr>
        <p:spPr bwMode="auto">
          <a:xfrm>
            <a:off x="5619750" y="5335588"/>
            <a:ext cx="1590675" cy="182562"/>
          </a:xfrm>
          <a:custGeom>
            <a:avLst/>
            <a:gdLst>
              <a:gd name="T0" fmla="*/ 3516987 w 1436"/>
              <a:gd name="T1" fmla="*/ 0 h 164"/>
              <a:gd name="T2" fmla="*/ 0 w 1436"/>
              <a:gd name="T3" fmla="*/ 10603068 h 164"/>
              <a:gd name="T4" fmla="*/ 967171333 w 1436"/>
              <a:gd name="T5" fmla="*/ 289817137 h 164"/>
              <a:gd name="T6" fmla="*/ 2147483647 w 1436"/>
              <a:gd name="T7" fmla="*/ 289817137 h 164"/>
              <a:gd name="T8" fmla="*/ 2147483647 w 1436"/>
              <a:gd name="T9" fmla="*/ 279214073 h 164"/>
              <a:gd name="T10" fmla="*/ 970688319 w 1436"/>
              <a:gd name="T11" fmla="*/ 279214073 h 164"/>
              <a:gd name="T12" fmla="*/ 3516987 w 1436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6"/>
              <a:gd name="T22" fmla="*/ 0 h 164"/>
              <a:gd name="T23" fmla="*/ 1436 w 1436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6" h="164">
                <a:moveTo>
                  <a:pt x="2" y="0"/>
                </a:moveTo>
                <a:lnTo>
                  <a:pt x="0" y="6"/>
                </a:lnTo>
                <a:lnTo>
                  <a:pt x="550" y="164"/>
                </a:lnTo>
                <a:lnTo>
                  <a:pt x="1436" y="164"/>
                </a:lnTo>
                <a:lnTo>
                  <a:pt x="1436" y="158"/>
                </a:lnTo>
                <a:lnTo>
                  <a:pt x="552" y="158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80" name="Rectangle 27"/>
          <p:cNvSpPr>
            <a:spLocks noChangeArrowheads="1"/>
          </p:cNvSpPr>
          <p:nvPr/>
        </p:nvSpPr>
        <p:spPr bwMode="auto">
          <a:xfrm>
            <a:off x="5588000" y="5260975"/>
            <a:ext cx="1622425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81" name="Rectangle 28"/>
          <p:cNvSpPr>
            <a:spLocks noChangeArrowheads="1"/>
          </p:cNvSpPr>
          <p:nvPr/>
        </p:nvSpPr>
        <p:spPr bwMode="auto">
          <a:xfrm>
            <a:off x="5588000" y="5260975"/>
            <a:ext cx="1622425" cy="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82" name="Rectangle 36"/>
          <p:cNvSpPr>
            <a:spLocks noChangeArrowheads="1"/>
          </p:cNvSpPr>
          <p:nvPr/>
        </p:nvSpPr>
        <p:spPr bwMode="auto">
          <a:xfrm>
            <a:off x="3228975" y="5116513"/>
            <a:ext cx="14192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83" name="Rectangle 37"/>
          <p:cNvSpPr>
            <a:spLocks noChangeArrowheads="1"/>
          </p:cNvSpPr>
          <p:nvPr/>
        </p:nvSpPr>
        <p:spPr bwMode="auto">
          <a:xfrm>
            <a:off x="3228975" y="5116513"/>
            <a:ext cx="14192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84" name="Rectangle 38"/>
          <p:cNvSpPr>
            <a:spLocks noChangeArrowheads="1"/>
          </p:cNvSpPr>
          <p:nvPr/>
        </p:nvSpPr>
        <p:spPr bwMode="auto">
          <a:xfrm>
            <a:off x="3603625" y="4873625"/>
            <a:ext cx="795338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85" name="Rectangle 39"/>
          <p:cNvSpPr>
            <a:spLocks noChangeArrowheads="1"/>
          </p:cNvSpPr>
          <p:nvPr/>
        </p:nvSpPr>
        <p:spPr bwMode="auto">
          <a:xfrm>
            <a:off x="3606800" y="4873625"/>
            <a:ext cx="795338" cy="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86" name="Freeform 42"/>
          <p:cNvSpPr>
            <a:spLocks/>
          </p:cNvSpPr>
          <p:nvPr/>
        </p:nvSpPr>
        <p:spPr bwMode="auto">
          <a:xfrm>
            <a:off x="3648075" y="4568825"/>
            <a:ext cx="865188" cy="11113"/>
          </a:xfrm>
          <a:custGeom>
            <a:avLst/>
            <a:gdLst>
              <a:gd name="T0" fmla="*/ 0 w 780"/>
              <a:gd name="T1" fmla="*/ 0 h 9"/>
              <a:gd name="T2" fmla="*/ 0 w 780"/>
              <a:gd name="T3" fmla="*/ 9801664 h 9"/>
              <a:gd name="T4" fmla="*/ 1373486075 w 780"/>
              <a:gd name="T5" fmla="*/ 17642502 h 9"/>
              <a:gd name="T6" fmla="*/ 1373486075 w 780"/>
              <a:gd name="T7" fmla="*/ 5881246 h 9"/>
              <a:gd name="T8" fmla="*/ 0 w 780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0"/>
              <a:gd name="T16" fmla="*/ 0 h 9"/>
              <a:gd name="T17" fmla="*/ 780 w 78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0" h="9">
                <a:moveTo>
                  <a:pt x="0" y="0"/>
                </a:moveTo>
                <a:lnTo>
                  <a:pt x="0" y="5"/>
                </a:lnTo>
                <a:lnTo>
                  <a:pt x="780" y="9"/>
                </a:lnTo>
                <a:lnTo>
                  <a:pt x="78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87" name="Freeform 43"/>
          <p:cNvSpPr>
            <a:spLocks/>
          </p:cNvSpPr>
          <p:nvPr/>
        </p:nvSpPr>
        <p:spPr bwMode="auto">
          <a:xfrm>
            <a:off x="3648075" y="4568825"/>
            <a:ext cx="865188" cy="11113"/>
          </a:xfrm>
          <a:custGeom>
            <a:avLst/>
            <a:gdLst>
              <a:gd name="T0" fmla="*/ 0 w 780"/>
              <a:gd name="T1" fmla="*/ 0 h 9"/>
              <a:gd name="T2" fmla="*/ 0 w 780"/>
              <a:gd name="T3" fmla="*/ 9801664 h 9"/>
              <a:gd name="T4" fmla="*/ 1373486075 w 780"/>
              <a:gd name="T5" fmla="*/ 17642502 h 9"/>
              <a:gd name="T6" fmla="*/ 1373486075 w 780"/>
              <a:gd name="T7" fmla="*/ 5881246 h 9"/>
              <a:gd name="T8" fmla="*/ 0 w 780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0"/>
              <a:gd name="T16" fmla="*/ 0 h 9"/>
              <a:gd name="T17" fmla="*/ 780 w 78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0" h="9">
                <a:moveTo>
                  <a:pt x="0" y="0"/>
                </a:moveTo>
                <a:lnTo>
                  <a:pt x="0" y="5"/>
                </a:lnTo>
                <a:lnTo>
                  <a:pt x="780" y="9"/>
                </a:lnTo>
                <a:lnTo>
                  <a:pt x="780" y="3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88" name="Freeform 47"/>
          <p:cNvSpPr>
            <a:spLocks/>
          </p:cNvSpPr>
          <p:nvPr/>
        </p:nvSpPr>
        <p:spPr bwMode="auto">
          <a:xfrm>
            <a:off x="3190875" y="4154488"/>
            <a:ext cx="1928813" cy="203200"/>
          </a:xfrm>
          <a:custGeom>
            <a:avLst/>
            <a:gdLst>
              <a:gd name="T0" fmla="*/ 2147483647 w 1741"/>
              <a:gd name="T1" fmla="*/ 0 h 184"/>
              <a:gd name="T2" fmla="*/ 0 w 1741"/>
              <a:gd name="T3" fmla="*/ 0 h 184"/>
              <a:gd name="T4" fmla="*/ 0 w 1741"/>
              <a:gd name="T5" fmla="*/ 8766312 h 184"/>
              <a:gd name="T6" fmla="*/ 2147483647 w 1741"/>
              <a:gd name="T7" fmla="*/ 8766312 h 184"/>
              <a:gd name="T8" fmla="*/ 2147483647 w 1741"/>
              <a:gd name="T9" fmla="*/ 322580031 h 184"/>
              <a:gd name="T10" fmla="*/ 2147483647 w 1741"/>
              <a:gd name="T11" fmla="*/ 313814825 h 184"/>
              <a:gd name="T12" fmla="*/ 2147483647 w 1741"/>
              <a:gd name="T13" fmla="*/ 0 h 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41"/>
              <a:gd name="T22" fmla="*/ 0 h 184"/>
              <a:gd name="T23" fmla="*/ 1741 w 1741"/>
              <a:gd name="T24" fmla="*/ 184 h 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41" h="184">
                <a:moveTo>
                  <a:pt x="1446" y="0"/>
                </a:moveTo>
                <a:lnTo>
                  <a:pt x="0" y="0"/>
                </a:lnTo>
                <a:lnTo>
                  <a:pt x="0" y="5"/>
                </a:lnTo>
                <a:lnTo>
                  <a:pt x="1444" y="5"/>
                </a:lnTo>
                <a:lnTo>
                  <a:pt x="1739" y="184"/>
                </a:lnTo>
                <a:lnTo>
                  <a:pt x="1741" y="179"/>
                </a:lnTo>
                <a:lnTo>
                  <a:pt x="144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89" name="Freeform 48"/>
          <p:cNvSpPr>
            <a:spLocks/>
          </p:cNvSpPr>
          <p:nvPr/>
        </p:nvSpPr>
        <p:spPr bwMode="auto">
          <a:xfrm>
            <a:off x="3190875" y="4154488"/>
            <a:ext cx="1928813" cy="203200"/>
          </a:xfrm>
          <a:custGeom>
            <a:avLst/>
            <a:gdLst>
              <a:gd name="T0" fmla="*/ 2147483647 w 1741"/>
              <a:gd name="T1" fmla="*/ 0 h 184"/>
              <a:gd name="T2" fmla="*/ 0 w 1741"/>
              <a:gd name="T3" fmla="*/ 0 h 184"/>
              <a:gd name="T4" fmla="*/ 0 w 1741"/>
              <a:gd name="T5" fmla="*/ 8766312 h 184"/>
              <a:gd name="T6" fmla="*/ 2147483647 w 1741"/>
              <a:gd name="T7" fmla="*/ 8766312 h 184"/>
              <a:gd name="T8" fmla="*/ 2147483647 w 1741"/>
              <a:gd name="T9" fmla="*/ 322580031 h 184"/>
              <a:gd name="T10" fmla="*/ 2147483647 w 1741"/>
              <a:gd name="T11" fmla="*/ 313814825 h 184"/>
              <a:gd name="T12" fmla="*/ 2147483647 w 1741"/>
              <a:gd name="T13" fmla="*/ 0 h 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41"/>
              <a:gd name="T22" fmla="*/ 0 h 184"/>
              <a:gd name="T23" fmla="*/ 1741 w 1741"/>
              <a:gd name="T24" fmla="*/ 184 h 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41" h="184">
                <a:moveTo>
                  <a:pt x="1446" y="0"/>
                </a:moveTo>
                <a:lnTo>
                  <a:pt x="0" y="0"/>
                </a:lnTo>
                <a:lnTo>
                  <a:pt x="0" y="5"/>
                </a:lnTo>
                <a:lnTo>
                  <a:pt x="1444" y="5"/>
                </a:lnTo>
                <a:lnTo>
                  <a:pt x="1739" y="184"/>
                </a:lnTo>
                <a:lnTo>
                  <a:pt x="1741" y="179"/>
                </a:lnTo>
                <a:lnTo>
                  <a:pt x="1446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90" name="Freeform 51"/>
          <p:cNvSpPr>
            <a:spLocks/>
          </p:cNvSpPr>
          <p:nvPr/>
        </p:nvSpPr>
        <p:spPr bwMode="auto">
          <a:xfrm>
            <a:off x="3240088" y="4271963"/>
            <a:ext cx="1668462" cy="101600"/>
          </a:xfrm>
          <a:custGeom>
            <a:avLst/>
            <a:gdLst>
              <a:gd name="T0" fmla="*/ 2147483647 w 1505"/>
              <a:gd name="T1" fmla="*/ 0 h 92"/>
              <a:gd name="T2" fmla="*/ 0 w 1505"/>
              <a:gd name="T3" fmla="*/ 0 h 92"/>
              <a:gd name="T4" fmla="*/ 0 w 1505"/>
              <a:gd name="T5" fmla="*/ 14025217 h 92"/>
              <a:gd name="T6" fmla="*/ 2147483647 w 1505"/>
              <a:gd name="T7" fmla="*/ 14025217 h 92"/>
              <a:gd name="T8" fmla="*/ 2147483647 w 1505"/>
              <a:gd name="T9" fmla="*/ 161290016 h 92"/>
              <a:gd name="T10" fmla="*/ 2147483647 w 1505"/>
              <a:gd name="T11" fmla="*/ 150771106 h 92"/>
              <a:gd name="T12" fmla="*/ 2147483647 w 1505"/>
              <a:gd name="T13" fmla="*/ 0 h 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5"/>
              <a:gd name="T22" fmla="*/ 0 h 92"/>
              <a:gd name="T23" fmla="*/ 1505 w 1505"/>
              <a:gd name="T24" fmla="*/ 92 h 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5" h="92">
                <a:moveTo>
                  <a:pt x="1340" y="0"/>
                </a:moveTo>
                <a:lnTo>
                  <a:pt x="0" y="0"/>
                </a:lnTo>
                <a:lnTo>
                  <a:pt x="0" y="8"/>
                </a:lnTo>
                <a:lnTo>
                  <a:pt x="1338" y="8"/>
                </a:lnTo>
                <a:lnTo>
                  <a:pt x="1504" y="92"/>
                </a:lnTo>
                <a:lnTo>
                  <a:pt x="1505" y="86"/>
                </a:lnTo>
                <a:lnTo>
                  <a:pt x="134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91" name="Freeform 52"/>
          <p:cNvSpPr>
            <a:spLocks/>
          </p:cNvSpPr>
          <p:nvPr/>
        </p:nvSpPr>
        <p:spPr bwMode="auto">
          <a:xfrm>
            <a:off x="3240088" y="4271963"/>
            <a:ext cx="1668462" cy="101600"/>
          </a:xfrm>
          <a:custGeom>
            <a:avLst/>
            <a:gdLst>
              <a:gd name="T0" fmla="*/ 2147483647 w 1505"/>
              <a:gd name="T1" fmla="*/ 0 h 92"/>
              <a:gd name="T2" fmla="*/ 0 w 1505"/>
              <a:gd name="T3" fmla="*/ 0 h 92"/>
              <a:gd name="T4" fmla="*/ 0 w 1505"/>
              <a:gd name="T5" fmla="*/ 14025217 h 92"/>
              <a:gd name="T6" fmla="*/ 2147483647 w 1505"/>
              <a:gd name="T7" fmla="*/ 14025217 h 92"/>
              <a:gd name="T8" fmla="*/ 2147483647 w 1505"/>
              <a:gd name="T9" fmla="*/ 161290016 h 92"/>
              <a:gd name="T10" fmla="*/ 2147483647 w 1505"/>
              <a:gd name="T11" fmla="*/ 150771106 h 92"/>
              <a:gd name="T12" fmla="*/ 2147483647 w 1505"/>
              <a:gd name="T13" fmla="*/ 0 h 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5"/>
              <a:gd name="T22" fmla="*/ 0 h 92"/>
              <a:gd name="T23" fmla="*/ 1505 w 1505"/>
              <a:gd name="T24" fmla="*/ 92 h 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5" h="92">
                <a:moveTo>
                  <a:pt x="1340" y="0"/>
                </a:moveTo>
                <a:lnTo>
                  <a:pt x="0" y="0"/>
                </a:lnTo>
                <a:lnTo>
                  <a:pt x="0" y="8"/>
                </a:lnTo>
                <a:lnTo>
                  <a:pt x="1338" y="8"/>
                </a:lnTo>
                <a:lnTo>
                  <a:pt x="1504" y="92"/>
                </a:lnTo>
                <a:lnTo>
                  <a:pt x="1505" y="86"/>
                </a:lnTo>
                <a:lnTo>
                  <a:pt x="134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5392" name="Line 61"/>
          <p:cNvSpPr>
            <a:spLocks noChangeShapeType="1"/>
          </p:cNvSpPr>
          <p:nvPr/>
        </p:nvSpPr>
        <p:spPr bwMode="auto">
          <a:xfrm>
            <a:off x="6924675" y="4500563"/>
            <a:ext cx="26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3" name="Line 62"/>
          <p:cNvSpPr>
            <a:spLocks noChangeShapeType="1"/>
          </p:cNvSpPr>
          <p:nvPr/>
        </p:nvSpPr>
        <p:spPr bwMode="auto">
          <a:xfrm>
            <a:off x="6924675" y="4325938"/>
            <a:ext cx="26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4" name="Rectangle 63"/>
          <p:cNvSpPr>
            <a:spLocks noChangeArrowheads="1"/>
          </p:cNvSpPr>
          <p:nvPr/>
        </p:nvSpPr>
        <p:spPr bwMode="auto">
          <a:xfrm>
            <a:off x="4498975" y="3805238"/>
            <a:ext cx="520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800" b="1">
                <a:latin typeface="Arial" charset="0"/>
              </a:rPr>
              <a:t>Ascending</a:t>
            </a:r>
          </a:p>
          <a:p>
            <a:pPr algn="ctr" eaLnBrk="1" hangingPunct="1"/>
            <a:r>
              <a:rPr lang="en-US" sz="800" b="1">
                <a:latin typeface="Arial" charset="0"/>
              </a:rPr>
              <a:t>tracts</a:t>
            </a:r>
          </a:p>
        </p:txBody>
      </p:sp>
      <p:sp>
        <p:nvSpPr>
          <p:cNvPr id="15395" name="Rectangle 64"/>
          <p:cNvSpPr>
            <a:spLocks noChangeArrowheads="1"/>
          </p:cNvSpPr>
          <p:nvPr/>
        </p:nvSpPr>
        <p:spPr bwMode="auto">
          <a:xfrm>
            <a:off x="5519738" y="3805238"/>
            <a:ext cx="577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800" b="1">
                <a:latin typeface="Arial" charset="0"/>
              </a:rPr>
              <a:t>Descending</a:t>
            </a:r>
          </a:p>
          <a:p>
            <a:pPr algn="ctr" eaLnBrk="1" hangingPunct="1"/>
            <a:r>
              <a:rPr lang="en-US" sz="800" b="1">
                <a:latin typeface="Arial" charset="0"/>
              </a:rPr>
              <a:t>tracts</a:t>
            </a:r>
          </a:p>
        </p:txBody>
      </p:sp>
      <p:sp>
        <p:nvSpPr>
          <p:cNvPr id="15396" name="Rectangle 65"/>
          <p:cNvSpPr>
            <a:spLocks noChangeArrowheads="1"/>
          </p:cNvSpPr>
          <p:nvPr/>
        </p:nvSpPr>
        <p:spPr bwMode="auto">
          <a:xfrm>
            <a:off x="2108200" y="3984625"/>
            <a:ext cx="8715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Posterior column:</a:t>
            </a:r>
          </a:p>
        </p:txBody>
      </p:sp>
      <p:sp>
        <p:nvSpPr>
          <p:cNvPr id="15397" name="Rectangle 66"/>
          <p:cNvSpPr>
            <a:spLocks noChangeArrowheads="1"/>
          </p:cNvSpPr>
          <p:nvPr/>
        </p:nvSpPr>
        <p:spPr bwMode="auto">
          <a:xfrm>
            <a:off x="2281238" y="4094163"/>
            <a:ext cx="876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Gracile fasciculus</a:t>
            </a:r>
          </a:p>
        </p:txBody>
      </p:sp>
      <p:sp>
        <p:nvSpPr>
          <p:cNvPr id="15398" name="Rectangle 67"/>
          <p:cNvSpPr>
            <a:spLocks noChangeArrowheads="1"/>
          </p:cNvSpPr>
          <p:nvPr/>
        </p:nvSpPr>
        <p:spPr bwMode="auto">
          <a:xfrm>
            <a:off x="2281238" y="4214813"/>
            <a:ext cx="9302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Cuneate fasciculus</a:t>
            </a:r>
          </a:p>
        </p:txBody>
      </p:sp>
      <p:sp>
        <p:nvSpPr>
          <p:cNvPr id="15399" name="Rectangle 68"/>
          <p:cNvSpPr>
            <a:spLocks noChangeArrowheads="1"/>
          </p:cNvSpPr>
          <p:nvPr/>
        </p:nvSpPr>
        <p:spPr bwMode="auto">
          <a:xfrm>
            <a:off x="2108200" y="4506913"/>
            <a:ext cx="14811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Posterior spinocerebellar tract</a:t>
            </a:r>
          </a:p>
        </p:txBody>
      </p:sp>
      <p:sp>
        <p:nvSpPr>
          <p:cNvPr id="15400" name="Rectangle 69"/>
          <p:cNvSpPr>
            <a:spLocks noChangeArrowheads="1"/>
          </p:cNvSpPr>
          <p:nvPr/>
        </p:nvSpPr>
        <p:spPr bwMode="auto">
          <a:xfrm>
            <a:off x="2108200" y="4818063"/>
            <a:ext cx="14287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Anterior spinocerebellar tract</a:t>
            </a:r>
          </a:p>
        </p:txBody>
      </p:sp>
      <p:sp>
        <p:nvSpPr>
          <p:cNvPr id="15401" name="Rectangle 70"/>
          <p:cNvSpPr>
            <a:spLocks noChangeArrowheads="1"/>
          </p:cNvSpPr>
          <p:nvPr/>
        </p:nvSpPr>
        <p:spPr bwMode="auto">
          <a:xfrm>
            <a:off x="2108200" y="5053013"/>
            <a:ext cx="10096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Anterolateral system</a:t>
            </a:r>
          </a:p>
          <a:p>
            <a:pPr eaLnBrk="1" hangingPunct="1"/>
            <a:r>
              <a:rPr lang="en-US" sz="800" b="1">
                <a:latin typeface="Arial" charset="0"/>
              </a:rPr>
              <a:t>(containing</a:t>
            </a:r>
          </a:p>
          <a:p>
            <a:pPr eaLnBrk="1" hangingPunct="1"/>
            <a:r>
              <a:rPr lang="en-US" sz="800" b="1">
                <a:latin typeface="Arial" charset="0"/>
              </a:rPr>
              <a:t>spinothalamic</a:t>
            </a:r>
          </a:p>
          <a:p>
            <a:pPr eaLnBrk="1" hangingPunct="1"/>
            <a:r>
              <a:rPr lang="en-US" sz="800" b="1">
                <a:latin typeface="Arial" charset="0"/>
              </a:rPr>
              <a:t>and spinoreticular</a:t>
            </a:r>
          </a:p>
          <a:p>
            <a:pPr eaLnBrk="1" hangingPunct="1"/>
            <a:r>
              <a:rPr lang="en-US" sz="800" b="1">
                <a:latin typeface="Arial" charset="0"/>
              </a:rPr>
              <a:t>tracts)</a:t>
            </a:r>
          </a:p>
        </p:txBody>
      </p:sp>
      <p:sp>
        <p:nvSpPr>
          <p:cNvPr id="15402" name="Rectangle 71"/>
          <p:cNvSpPr>
            <a:spLocks noChangeArrowheads="1"/>
          </p:cNvSpPr>
          <p:nvPr/>
        </p:nvSpPr>
        <p:spPr bwMode="auto">
          <a:xfrm>
            <a:off x="7240588" y="4267200"/>
            <a:ext cx="13081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Anterior corticospinal tract</a:t>
            </a:r>
          </a:p>
        </p:txBody>
      </p:sp>
      <p:sp>
        <p:nvSpPr>
          <p:cNvPr id="15403" name="Rectangle 72"/>
          <p:cNvSpPr>
            <a:spLocks noChangeArrowheads="1"/>
          </p:cNvSpPr>
          <p:nvPr/>
        </p:nvSpPr>
        <p:spPr bwMode="auto">
          <a:xfrm>
            <a:off x="7240588" y="4449763"/>
            <a:ext cx="884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Lateral</a:t>
            </a:r>
          </a:p>
          <a:p>
            <a:pPr eaLnBrk="1" hangingPunct="1"/>
            <a:r>
              <a:rPr lang="en-US" sz="800" b="1">
                <a:latin typeface="Arial" charset="0"/>
              </a:rPr>
              <a:t>corticospinal tract</a:t>
            </a:r>
          </a:p>
        </p:txBody>
      </p:sp>
      <p:sp>
        <p:nvSpPr>
          <p:cNvPr id="15404" name="Rectangle 73"/>
          <p:cNvSpPr>
            <a:spLocks noChangeArrowheads="1"/>
          </p:cNvSpPr>
          <p:nvPr/>
        </p:nvSpPr>
        <p:spPr bwMode="auto">
          <a:xfrm>
            <a:off x="7240588" y="4714875"/>
            <a:ext cx="12763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Lateral reticulospinal tract</a:t>
            </a:r>
          </a:p>
        </p:txBody>
      </p:sp>
      <p:sp>
        <p:nvSpPr>
          <p:cNvPr id="15405" name="Rectangle 74"/>
          <p:cNvSpPr>
            <a:spLocks noChangeArrowheads="1"/>
          </p:cNvSpPr>
          <p:nvPr/>
        </p:nvSpPr>
        <p:spPr bwMode="auto">
          <a:xfrm>
            <a:off x="7240588" y="4970463"/>
            <a:ext cx="8159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Tectospinal tract</a:t>
            </a:r>
          </a:p>
        </p:txBody>
      </p:sp>
      <p:sp>
        <p:nvSpPr>
          <p:cNvPr id="15406" name="Rectangle 75"/>
          <p:cNvSpPr>
            <a:spLocks noChangeArrowheads="1"/>
          </p:cNvSpPr>
          <p:nvPr/>
        </p:nvSpPr>
        <p:spPr bwMode="auto">
          <a:xfrm>
            <a:off x="7240588" y="5211763"/>
            <a:ext cx="12588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Medial reticulospinal tract</a:t>
            </a:r>
          </a:p>
        </p:txBody>
      </p:sp>
      <p:sp>
        <p:nvSpPr>
          <p:cNvPr id="15407" name="Rectangle 76"/>
          <p:cNvSpPr>
            <a:spLocks noChangeArrowheads="1"/>
          </p:cNvSpPr>
          <p:nvPr/>
        </p:nvSpPr>
        <p:spPr bwMode="auto">
          <a:xfrm>
            <a:off x="7240588" y="5462588"/>
            <a:ext cx="13557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Lateral vestibulospinal tract</a:t>
            </a:r>
          </a:p>
        </p:txBody>
      </p:sp>
      <p:sp>
        <p:nvSpPr>
          <p:cNvPr id="15408" name="Rectangle 77"/>
          <p:cNvSpPr>
            <a:spLocks noChangeArrowheads="1"/>
          </p:cNvSpPr>
          <p:nvPr/>
        </p:nvSpPr>
        <p:spPr bwMode="auto">
          <a:xfrm>
            <a:off x="7240588" y="5689600"/>
            <a:ext cx="13382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Medial vestibulospinal 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64A90221-ADAB-4DCE-A823-D017808DD89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Spinal Tracts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657600"/>
            <a:ext cx="8839200" cy="3111500"/>
          </a:xfrm>
        </p:spPr>
        <p:txBody>
          <a:bodyPr/>
          <a:lstStyle/>
          <a:p>
            <a:pPr eaLnBrk="1" hangingPunct="1"/>
            <a:r>
              <a:rPr lang="en-US" sz="1800" smtClean="0"/>
              <a:t>ascending tracts </a:t>
            </a:r>
            <a:r>
              <a:rPr lang="en-US" sz="1800" b="0" smtClean="0"/>
              <a:t>– carry sensory information up the spinal cord</a:t>
            </a:r>
          </a:p>
          <a:p>
            <a:pPr eaLnBrk="1" hangingPunct="1"/>
            <a:r>
              <a:rPr lang="en-US" sz="1800" smtClean="0"/>
              <a:t>descending tracts </a:t>
            </a:r>
            <a:r>
              <a:rPr lang="en-US" sz="1800" b="0" smtClean="0"/>
              <a:t>– carry motor information down the spinal cord</a:t>
            </a:r>
          </a:p>
          <a:p>
            <a:pPr lvl="1" eaLnBrk="1" hangingPunct="1"/>
            <a:r>
              <a:rPr lang="en-US" sz="1600" b="0" smtClean="0"/>
              <a:t>all nerve fibers in a given tract have a similar origin, destination, and function</a:t>
            </a:r>
          </a:p>
          <a:p>
            <a:pPr eaLnBrk="1" hangingPunct="1"/>
            <a:r>
              <a:rPr lang="en-US" sz="1800" smtClean="0"/>
              <a:t>decussation </a:t>
            </a:r>
            <a:r>
              <a:rPr lang="en-US" sz="1800" b="0" smtClean="0"/>
              <a:t>– as the fibers pass up or down the brainstem and spinal cord they cross over from the left to the right side and vise versa</a:t>
            </a:r>
          </a:p>
          <a:p>
            <a:pPr eaLnBrk="1" hangingPunct="1"/>
            <a:r>
              <a:rPr lang="en-US" sz="1800" smtClean="0"/>
              <a:t>contralateral</a:t>
            </a:r>
            <a:r>
              <a:rPr lang="en-US" sz="1800" b="0" smtClean="0"/>
              <a:t> – when the origin and destination of a tract are on opposite sides of the body</a:t>
            </a:r>
          </a:p>
          <a:p>
            <a:pPr eaLnBrk="1" hangingPunct="1"/>
            <a:r>
              <a:rPr lang="en-US" sz="1800" smtClean="0"/>
              <a:t>ipsilateral</a:t>
            </a:r>
            <a:r>
              <a:rPr lang="en-US" sz="1800" b="0" smtClean="0"/>
              <a:t> – when the origin and destination of a tract are on the same side of the body</a:t>
            </a:r>
          </a:p>
          <a:p>
            <a:pPr lvl="1" eaLnBrk="1" hangingPunct="1"/>
            <a:r>
              <a:rPr lang="en-US" sz="1600" b="0" smtClean="0"/>
              <a:t>does not decussate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400050" y="2493963"/>
            <a:ext cx="1600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13.4</a:t>
            </a:r>
          </a:p>
        </p:txBody>
      </p:sp>
      <p:pic>
        <p:nvPicPr>
          <p:cNvPr id="16390" name="Picture 4" descr="sal25693_13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013" y="1317625"/>
            <a:ext cx="4256087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24"/>
          <p:cNvSpPr txBox="1">
            <a:spLocks noChangeArrowheads="1"/>
          </p:cNvSpPr>
          <p:nvPr/>
        </p:nvSpPr>
        <p:spPr bwMode="auto">
          <a:xfrm>
            <a:off x="3332163" y="1136650"/>
            <a:ext cx="43100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16392" name="Freeform 14"/>
          <p:cNvSpPr>
            <a:spLocks/>
          </p:cNvSpPr>
          <p:nvPr/>
        </p:nvSpPr>
        <p:spPr bwMode="auto">
          <a:xfrm>
            <a:off x="5495925" y="2943225"/>
            <a:ext cx="1849438" cy="366713"/>
          </a:xfrm>
          <a:custGeom>
            <a:avLst/>
            <a:gdLst>
              <a:gd name="T0" fmla="*/ 3516147 w 1670"/>
              <a:gd name="T1" fmla="*/ 0 h 331"/>
              <a:gd name="T2" fmla="*/ 0 w 1670"/>
              <a:gd name="T3" fmla="*/ 10552693 h 331"/>
              <a:gd name="T4" fmla="*/ 1344926978 w 1670"/>
              <a:gd name="T5" fmla="*/ 582157504 h 331"/>
              <a:gd name="T6" fmla="*/ 2147483647 w 1670"/>
              <a:gd name="T7" fmla="*/ 582157504 h 331"/>
              <a:gd name="T8" fmla="*/ 2147483647 w 1670"/>
              <a:gd name="T9" fmla="*/ 571604676 h 331"/>
              <a:gd name="T10" fmla="*/ 1344926978 w 1670"/>
              <a:gd name="T11" fmla="*/ 571604676 h 331"/>
              <a:gd name="T12" fmla="*/ 3516147 w 1670"/>
              <a:gd name="T13" fmla="*/ 0 h 3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70"/>
              <a:gd name="T22" fmla="*/ 0 h 331"/>
              <a:gd name="T23" fmla="*/ 1670 w 1670"/>
              <a:gd name="T24" fmla="*/ 331 h 3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70" h="331">
                <a:moveTo>
                  <a:pt x="2" y="0"/>
                </a:moveTo>
                <a:lnTo>
                  <a:pt x="0" y="6"/>
                </a:lnTo>
                <a:lnTo>
                  <a:pt x="765" y="331"/>
                </a:lnTo>
                <a:lnTo>
                  <a:pt x="1670" y="331"/>
                </a:lnTo>
                <a:lnTo>
                  <a:pt x="1670" y="325"/>
                </a:lnTo>
                <a:lnTo>
                  <a:pt x="765" y="325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393" name="Freeform 15"/>
          <p:cNvSpPr>
            <a:spLocks/>
          </p:cNvSpPr>
          <p:nvPr/>
        </p:nvSpPr>
        <p:spPr bwMode="auto">
          <a:xfrm>
            <a:off x="5495925" y="2943225"/>
            <a:ext cx="1849438" cy="366713"/>
          </a:xfrm>
          <a:custGeom>
            <a:avLst/>
            <a:gdLst>
              <a:gd name="T0" fmla="*/ 3516147 w 1670"/>
              <a:gd name="T1" fmla="*/ 0 h 331"/>
              <a:gd name="T2" fmla="*/ 0 w 1670"/>
              <a:gd name="T3" fmla="*/ 10552693 h 331"/>
              <a:gd name="T4" fmla="*/ 1344926978 w 1670"/>
              <a:gd name="T5" fmla="*/ 582157504 h 331"/>
              <a:gd name="T6" fmla="*/ 2147483647 w 1670"/>
              <a:gd name="T7" fmla="*/ 582157504 h 331"/>
              <a:gd name="T8" fmla="*/ 2147483647 w 1670"/>
              <a:gd name="T9" fmla="*/ 571604676 h 331"/>
              <a:gd name="T10" fmla="*/ 1344926978 w 1670"/>
              <a:gd name="T11" fmla="*/ 571604676 h 331"/>
              <a:gd name="T12" fmla="*/ 3516147 w 1670"/>
              <a:gd name="T13" fmla="*/ 0 h 3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70"/>
              <a:gd name="T22" fmla="*/ 0 h 331"/>
              <a:gd name="T23" fmla="*/ 1670 w 1670"/>
              <a:gd name="T24" fmla="*/ 331 h 3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70" h="331">
                <a:moveTo>
                  <a:pt x="2" y="0"/>
                </a:moveTo>
                <a:lnTo>
                  <a:pt x="0" y="6"/>
                </a:lnTo>
                <a:lnTo>
                  <a:pt x="765" y="331"/>
                </a:lnTo>
                <a:lnTo>
                  <a:pt x="1670" y="331"/>
                </a:lnTo>
                <a:lnTo>
                  <a:pt x="1670" y="325"/>
                </a:lnTo>
                <a:lnTo>
                  <a:pt x="765" y="325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394" name="Freeform 16"/>
          <p:cNvSpPr>
            <a:spLocks/>
          </p:cNvSpPr>
          <p:nvPr/>
        </p:nvSpPr>
        <p:spPr bwMode="auto">
          <a:xfrm>
            <a:off x="5403850" y="1885950"/>
            <a:ext cx="1658938" cy="715963"/>
          </a:xfrm>
          <a:custGeom>
            <a:avLst/>
            <a:gdLst>
              <a:gd name="T0" fmla="*/ 2147483647 w 1497"/>
              <a:gd name="T1" fmla="*/ 0 h 647"/>
              <a:gd name="T2" fmla="*/ 663229510 w 1497"/>
              <a:gd name="T3" fmla="*/ 0 h 647"/>
              <a:gd name="T4" fmla="*/ 0 w 1497"/>
              <a:gd name="T5" fmla="*/ 1129563720 h 647"/>
              <a:gd name="T6" fmla="*/ 10555368 w 1497"/>
              <a:gd name="T7" fmla="*/ 1136590557 h 647"/>
              <a:gd name="T8" fmla="*/ 668506638 w 1497"/>
              <a:gd name="T9" fmla="*/ 10540259 h 647"/>
              <a:gd name="T10" fmla="*/ 2147483647 w 1497"/>
              <a:gd name="T11" fmla="*/ 10540259 h 647"/>
              <a:gd name="T12" fmla="*/ 2147483647 w 1497"/>
              <a:gd name="T13" fmla="*/ 0 h 6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97"/>
              <a:gd name="T22" fmla="*/ 0 h 647"/>
              <a:gd name="T23" fmla="*/ 1497 w 1497"/>
              <a:gd name="T24" fmla="*/ 647 h 6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97" h="647">
                <a:moveTo>
                  <a:pt x="1497" y="0"/>
                </a:moveTo>
                <a:lnTo>
                  <a:pt x="377" y="0"/>
                </a:lnTo>
                <a:lnTo>
                  <a:pt x="0" y="643"/>
                </a:lnTo>
                <a:lnTo>
                  <a:pt x="6" y="647"/>
                </a:lnTo>
                <a:lnTo>
                  <a:pt x="380" y="6"/>
                </a:lnTo>
                <a:lnTo>
                  <a:pt x="1497" y="6"/>
                </a:lnTo>
                <a:lnTo>
                  <a:pt x="149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395" name="Freeform 17"/>
          <p:cNvSpPr>
            <a:spLocks/>
          </p:cNvSpPr>
          <p:nvPr/>
        </p:nvSpPr>
        <p:spPr bwMode="auto">
          <a:xfrm>
            <a:off x="5403850" y="1885950"/>
            <a:ext cx="1658938" cy="715963"/>
          </a:xfrm>
          <a:custGeom>
            <a:avLst/>
            <a:gdLst>
              <a:gd name="T0" fmla="*/ 2147483647 w 1497"/>
              <a:gd name="T1" fmla="*/ 0 h 647"/>
              <a:gd name="T2" fmla="*/ 663229510 w 1497"/>
              <a:gd name="T3" fmla="*/ 0 h 647"/>
              <a:gd name="T4" fmla="*/ 0 w 1497"/>
              <a:gd name="T5" fmla="*/ 1129563720 h 647"/>
              <a:gd name="T6" fmla="*/ 10555368 w 1497"/>
              <a:gd name="T7" fmla="*/ 1136590557 h 647"/>
              <a:gd name="T8" fmla="*/ 668506638 w 1497"/>
              <a:gd name="T9" fmla="*/ 10540259 h 647"/>
              <a:gd name="T10" fmla="*/ 2147483647 w 1497"/>
              <a:gd name="T11" fmla="*/ 10540259 h 647"/>
              <a:gd name="T12" fmla="*/ 2147483647 w 1497"/>
              <a:gd name="T13" fmla="*/ 0 h 6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97"/>
              <a:gd name="T22" fmla="*/ 0 h 647"/>
              <a:gd name="T23" fmla="*/ 1497 w 1497"/>
              <a:gd name="T24" fmla="*/ 647 h 6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97" h="647">
                <a:moveTo>
                  <a:pt x="1497" y="0"/>
                </a:moveTo>
                <a:lnTo>
                  <a:pt x="377" y="0"/>
                </a:lnTo>
                <a:lnTo>
                  <a:pt x="0" y="643"/>
                </a:lnTo>
                <a:lnTo>
                  <a:pt x="6" y="647"/>
                </a:lnTo>
                <a:lnTo>
                  <a:pt x="380" y="6"/>
                </a:lnTo>
                <a:lnTo>
                  <a:pt x="1497" y="6"/>
                </a:lnTo>
                <a:lnTo>
                  <a:pt x="1497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396" name="Freeform 18"/>
          <p:cNvSpPr>
            <a:spLocks/>
          </p:cNvSpPr>
          <p:nvPr/>
        </p:nvSpPr>
        <p:spPr bwMode="auto">
          <a:xfrm>
            <a:off x="6032500" y="2060575"/>
            <a:ext cx="1030288" cy="163513"/>
          </a:xfrm>
          <a:custGeom>
            <a:avLst/>
            <a:gdLst>
              <a:gd name="T0" fmla="*/ 1635582325 w 930"/>
              <a:gd name="T1" fmla="*/ 0 h 148"/>
              <a:gd name="T2" fmla="*/ 488915980 w 930"/>
              <a:gd name="T3" fmla="*/ 0 h 148"/>
              <a:gd name="T4" fmla="*/ 0 w 930"/>
              <a:gd name="T5" fmla="*/ 250807916 h 148"/>
              <a:gd name="T6" fmla="*/ 3517381 w 930"/>
              <a:gd name="T7" fmla="*/ 259576850 h 148"/>
              <a:gd name="T8" fmla="*/ 492433360 w 930"/>
              <a:gd name="T9" fmla="*/ 10523387 h 148"/>
              <a:gd name="T10" fmla="*/ 1635582325 w 930"/>
              <a:gd name="T11" fmla="*/ 10523387 h 148"/>
              <a:gd name="T12" fmla="*/ 1635582325 w 930"/>
              <a:gd name="T13" fmla="*/ 0 h 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0"/>
              <a:gd name="T22" fmla="*/ 0 h 148"/>
              <a:gd name="T23" fmla="*/ 930 w 930"/>
              <a:gd name="T24" fmla="*/ 148 h 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0" h="148">
                <a:moveTo>
                  <a:pt x="930" y="0"/>
                </a:moveTo>
                <a:lnTo>
                  <a:pt x="278" y="0"/>
                </a:lnTo>
                <a:lnTo>
                  <a:pt x="0" y="143"/>
                </a:lnTo>
                <a:lnTo>
                  <a:pt x="2" y="148"/>
                </a:lnTo>
                <a:lnTo>
                  <a:pt x="280" y="6"/>
                </a:lnTo>
                <a:lnTo>
                  <a:pt x="930" y="6"/>
                </a:lnTo>
                <a:lnTo>
                  <a:pt x="93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397" name="Freeform 19"/>
          <p:cNvSpPr>
            <a:spLocks/>
          </p:cNvSpPr>
          <p:nvPr/>
        </p:nvSpPr>
        <p:spPr bwMode="auto">
          <a:xfrm>
            <a:off x="6032500" y="2060575"/>
            <a:ext cx="1030288" cy="163513"/>
          </a:xfrm>
          <a:custGeom>
            <a:avLst/>
            <a:gdLst>
              <a:gd name="T0" fmla="*/ 1635582325 w 930"/>
              <a:gd name="T1" fmla="*/ 0 h 148"/>
              <a:gd name="T2" fmla="*/ 488915980 w 930"/>
              <a:gd name="T3" fmla="*/ 0 h 148"/>
              <a:gd name="T4" fmla="*/ 0 w 930"/>
              <a:gd name="T5" fmla="*/ 250807916 h 148"/>
              <a:gd name="T6" fmla="*/ 3517381 w 930"/>
              <a:gd name="T7" fmla="*/ 259576850 h 148"/>
              <a:gd name="T8" fmla="*/ 492433360 w 930"/>
              <a:gd name="T9" fmla="*/ 10523387 h 148"/>
              <a:gd name="T10" fmla="*/ 1635582325 w 930"/>
              <a:gd name="T11" fmla="*/ 10523387 h 148"/>
              <a:gd name="T12" fmla="*/ 1635582325 w 930"/>
              <a:gd name="T13" fmla="*/ 0 h 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0"/>
              <a:gd name="T22" fmla="*/ 0 h 148"/>
              <a:gd name="T23" fmla="*/ 930 w 930"/>
              <a:gd name="T24" fmla="*/ 148 h 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0" h="148">
                <a:moveTo>
                  <a:pt x="930" y="0"/>
                </a:moveTo>
                <a:lnTo>
                  <a:pt x="278" y="0"/>
                </a:lnTo>
                <a:lnTo>
                  <a:pt x="0" y="143"/>
                </a:lnTo>
                <a:lnTo>
                  <a:pt x="2" y="148"/>
                </a:lnTo>
                <a:lnTo>
                  <a:pt x="280" y="6"/>
                </a:lnTo>
                <a:lnTo>
                  <a:pt x="930" y="6"/>
                </a:lnTo>
                <a:lnTo>
                  <a:pt x="93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398" name="Freeform 20"/>
          <p:cNvSpPr>
            <a:spLocks/>
          </p:cNvSpPr>
          <p:nvPr/>
        </p:nvSpPr>
        <p:spPr bwMode="auto">
          <a:xfrm>
            <a:off x="5918200" y="2330450"/>
            <a:ext cx="1427163" cy="187325"/>
          </a:xfrm>
          <a:custGeom>
            <a:avLst/>
            <a:gdLst>
              <a:gd name="T0" fmla="*/ 2147483647 w 1288"/>
              <a:gd name="T1" fmla="*/ 0 h 170"/>
              <a:gd name="T2" fmla="*/ 670187125 w 1288"/>
              <a:gd name="T3" fmla="*/ 0 h 170"/>
              <a:gd name="T4" fmla="*/ 0 w 1288"/>
              <a:gd name="T5" fmla="*/ 286882694 h 170"/>
              <a:gd name="T6" fmla="*/ 7036090 w 1288"/>
              <a:gd name="T7" fmla="*/ 297378468 h 170"/>
              <a:gd name="T8" fmla="*/ 673705169 w 1288"/>
              <a:gd name="T9" fmla="*/ 10495710 h 170"/>
              <a:gd name="T10" fmla="*/ 2147483647 w 1288"/>
              <a:gd name="T11" fmla="*/ 10495710 h 170"/>
              <a:gd name="T12" fmla="*/ 2147483647 w 1288"/>
              <a:gd name="T13" fmla="*/ 0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8"/>
              <a:gd name="T22" fmla="*/ 0 h 170"/>
              <a:gd name="T23" fmla="*/ 1288 w 1288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8" h="170">
                <a:moveTo>
                  <a:pt x="1288" y="0"/>
                </a:moveTo>
                <a:lnTo>
                  <a:pt x="381" y="0"/>
                </a:lnTo>
                <a:lnTo>
                  <a:pt x="0" y="164"/>
                </a:lnTo>
                <a:lnTo>
                  <a:pt x="4" y="170"/>
                </a:lnTo>
                <a:lnTo>
                  <a:pt x="383" y="6"/>
                </a:lnTo>
                <a:lnTo>
                  <a:pt x="1288" y="6"/>
                </a:lnTo>
                <a:lnTo>
                  <a:pt x="128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399" name="Freeform 21"/>
          <p:cNvSpPr>
            <a:spLocks/>
          </p:cNvSpPr>
          <p:nvPr/>
        </p:nvSpPr>
        <p:spPr bwMode="auto">
          <a:xfrm>
            <a:off x="5918200" y="2330450"/>
            <a:ext cx="1427163" cy="187325"/>
          </a:xfrm>
          <a:custGeom>
            <a:avLst/>
            <a:gdLst>
              <a:gd name="T0" fmla="*/ 2147483647 w 1288"/>
              <a:gd name="T1" fmla="*/ 0 h 170"/>
              <a:gd name="T2" fmla="*/ 670187125 w 1288"/>
              <a:gd name="T3" fmla="*/ 0 h 170"/>
              <a:gd name="T4" fmla="*/ 0 w 1288"/>
              <a:gd name="T5" fmla="*/ 286882694 h 170"/>
              <a:gd name="T6" fmla="*/ 7036090 w 1288"/>
              <a:gd name="T7" fmla="*/ 297378468 h 170"/>
              <a:gd name="T8" fmla="*/ 673705169 w 1288"/>
              <a:gd name="T9" fmla="*/ 10495710 h 170"/>
              <a:gd name="T10" fmla="*/ 2147483647 w 1288"/>
              <a:gd name="T11" fmla="*/ 10495710 h 170"/>
              <a:gd name="T12" fmla="*/ 2147483647 w 1288"/>
              <a:gd name="T13" fmla="*/ 0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8"/>
              <a:gd name="T22" fmla="*/ 0 h 170"/>
              <a:gd name="T23" fmla="*/ 1288 w 1288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8" h="170">
                <a:moveTo>
                  <a:pt x="1288" y="0"/>
                </a:moveTo>
                <a:lnTo>
                  <a:pt x="381" y="0"/>
                </a:lnTo>
                <a:lnTo>
                  <a:pt x="0" y="164"/>
                </a:lnTo>
                <a:lnTo>
                  <a:pt x="4" y="170"/>
                </a:lnTo>
                <a:lnTo>
                  <a:pt x="383" y="6"/>
                </a:lnTo>
                <a:lnTo>
                  <a:pt x="1288" y="6"/>
                </a:lnTo>
                <a:lnTo>
                  <a:pt x="1288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400" name="Freeform 22"/>
          <p:cNvSpPr>
            <a:spLocks/>
          </p:cNvSpPr>
          <p:nvPr/>
        </p:nvSpPr>
        <p:spPr bwMode="auto">
          <a:xfrm>
            <a:off x="5897563" y="2582863"/>
            <a:ext cx="1447800" cy="139700"/>
          </a:xfrm>
          <a:custGeom>
            <a:avLst/>
            <a:gdLst>
              <a:gd name="T0" fmla="*/ 2147483647 w 1307"/>
              <a:gd name="T1" fmla="*/ 0 h 125"/>
              <a:gd name="T2" fmla="*/ 706924087 w 1307"/>
              <a:gd name="T3" fmla="*/ 0 h 125"/>
              <a:gd name="T4" fmla="*/ 0 w 1307"/>
              <a:gd name="T5" fmla="*/ 212902818 h 125"/>
              <a:gd name="T6" fmla="*/ 3517035 w 1307"/>
              <a:gd name="T7" fmla="*/ 221773207 h 125"/>
              <a:gd name="T8" fmla="*/ 706924087 w 1307"/>
              <a:gd name="T9" fmla="*/ 8870391 h 125"/>
              <a:gd name="T10" fmla="*/ 2147483647 w 1307"/>
              <a:gd name="T11" fmla="*/ 8870391 h 125"/>
              <a:gd name="T12" fmla="*/ 2147483647 w 1307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07"/>
              <a:gd name="T22" fmla="*/ 0 h 125"/>
              <a:gd name="T23" fmla="*/ 1307 w 1307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07" h="125">
                <a:moveTo>
                  <a:pt x="1307" y="0"/>
                </a:moveTo>
                <a:lnTo>
                  <a:pt x="402" y="0"/>
                </a:lnTo>
                <a:lnTo>
                  <a:pt x="0" y="120"/>
                </a:lnTo>
                <a:lnTo>
                  <a:pt x="2" y="125"/>
                </a:lnTo>
                <a:lnTo>
                  <a:pt x="402" y="5"/>
                </a:lnTo>
                <a:lnTo>
                  <a:pt x="1307" y="5"/>
                </a:lnTo>
                <a:lnTo>
                  <a:pt x="130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401" name="Freeform 23"/>
          <p:cNvSpPr>
            <a:spLocks/>
          </p:cNvSpPr>
          <p:nvPr/>
        </p:nvSpPr>
        <p:spPr bwMode="auto">
          <a:xfrm>
            <a:off x="5897563" y="2582863"/>
            <a:ext cx="1447800" cy="139700"/>
          </a:xfrm>
          <a:custGeom>
            <a:avLst/>
            <a:gdLst>
              <a:gd name="T0" fmla="*/ 2147483647 w 1307"/>
              <a:gd name="T1" fmla="*/ 0 h 125"/>
              <a:gd name="T2" fmla="*/ 706924087 w 1307"/>
              <a:gd name="T3" fmla="*/ 0 h 125"/>
              <a:gd name="T4" fmla="*/ 0 w 1307"/>
              <a:gd name="T5" fmla="*/ 212902818 h 125"/>
              <a:gd name="T6" fmla="*/ 3517035 w 1307"/>
              <a:gd name="T7" fmla="*/ 221773207 h 125"/>
              <a:gd name="T8" fmla="*/ 706924087 w 1307"/>
              <a:gd name="T9" fmla="*/ 8870391 h 125"/>
              <a:gd name="T10" fmla="*/ 2147483647 w 1307"/>
              <a:gd name="T11" fmla="*/ 8870391 h 125"/>
              <a:gd name="T12" fmla="*/ 2147483647 w 1307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07"/>
              <a:gd name="T22" fmla="*/ 0 h 125"/>
              <a:gd name="T23" fmla="*/ 1307 w 1307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07" h="125">
                <a:moveTo>
                  <a:pt x="1307" y="0"/>
                </a:moveTo>
                <a:lnTo>
                  <a:pt x="402" y="0"/>
                </a:lnTo>
                <a:lnTo>
                  <a:pt x="0" y="120"/>
                </a:lnTo>
                <a:lnTo>
                  <a:pt x="2" y="125"/>
                </a:lnTo>
                <a:lnTo>
                  <a:pt x="402" y="5"/>
                </a:lnTo>
                <a:lnTo>
                  <a:pt x="1307" y="5"/>
                </a:lnTo>
                <a:lnTo>
                  <a:pt x="1307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402" name="Freeform 24"/>
          <p:cNvSpPr>
            <a:spLocks/>
          </p:cNvSpPr>
          <p:nvPr/>
        </p:nvSpPr>
        <p:spPr bwMode="auto">
          <a:xfrm>
            <a:off x="5754688" y="2898775"/>
            <a:ext cx="1590675" cy="182563"/>
          </a:xfrm>
          <a:custGeom>
            <a:avLst/>
            <a:gdLst>
              <a:gd name="T0" fmla="*/ 3516987 w 1436"/>
              <a:gd name="T1" fmla="*/ 0 h 164"/>
              <a:gd name="T2" fmla="*/ 0 w 1436"/>
              <a:gd name="T3" fmla="*/ 10603126 h 164"/>
              <a:gd name="T4" fmla="*/ 967171333 w 1436"/>
              <a:gd name="T5" fmla="*/ 289818724 h 164"/>
              <a:gd name="T6" fmla="*/ 2147483647 w 1436"/>
              <a:gd name="T7" fmla="*/ 289818724 h 164"/>
              <a:gd name="T8" fmla="*/ 2147483647 w 1436"/>
              <a:gd name="T9" fmla="*/ 279215603 h 164"/>
              <a:gd name="T10" fmla="*/ 970688319 w 1436"/>
              <a:gd name="T11" fmla="*/ 279215603 h 164"/>
              <a:gd name="T12" fmla="*/ 3516987 w 1436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6"/>
              <a:gd name="T22" fmla="*/ 0 h 164"/>
              <a:gd name="T23" fmla="*/ 1436 w 1436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6" h="164">
                <a:moveTo>
                  <a:pt x="2" y="0"/>
                </a:moveTo>
                <a:lnTo>
                  <a:pt x="0" y="6"/>
                </a:lnTo>
                <a:lnTo>
                  <a:pt x="550" y="164"/>
                </a:lnTo>
                <a:lnTo>
                  <a:pt x="1436" y="164"/>
                </a:lnTo>
                <a:lnTo>
                  <a:pt x="1436" y="158"/>
                </a:lnTo>
                <a:lnTo>
                  <a:pt x="552" y="158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403" name="Freeform 25"/>
          <p:cNvSpPr>
            <a:spLocks/>
          </p:cNvSpPr>
          <p:nvPr/>
        </p:nvSpPr>
        <p:spPr bwMode="auto">
          <a:xfrm>
            <a:off x="5754688" y="2898775"/>
            <a:ext cx="1590675" cy="182563"/>
          </a:xfrm>
          <a:custGeom>
            <a:avLst/>
            <a:gdLst>
              <a:gd name="T0" fmla="*/ 3516987 w 1436"/>
              <a:gd name="T1" fmla="*/ 0 h 164"/>
              <a:gd name="T2" fmla="*/ 0 w 1436"/>
              <a:gd name="T3" fmla="*/ 10603126 h 164"/>
              <a:gd name="T4" fmla="*/ 967171333 w 1436"/>
              <a:gd name="T5" fmla="*/ 289818724 h 164"/>
              <a:gd name="T6" fmla="*/ 2147483647 w 1436"/>
              <a:gd name="T7" fmla="*/ 289818724 h 164"/>
              <a:gd name="T8" fmla="*/ 2147483647 w 1436"/>
              <a:gd name="T9" fmla="*/ 279215603 h 164"/>
              <a:gd name="T10" fmla="*/ 970688319 w 1436"/>
              <a:gd name="T11" fmla="*/ 279215603 h 164"/>
              <a:gd name="T12" fmla="*/ 3516987 w 1436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6"/>
              <a:gd name="T22" fmla="*/ 0 h 164"/>
              <a:gd name="T23" fmla="*/ 1436 w 1436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6" h="164">
                <a:moveTo>
                  <a:pt x="2" y="0"/>
                </a:moveTo>
                <a:lnTo>
                  <a:pt x="0" y="6"/>
                </a:lnTo>
                <a:lnTo>
                  <a:pt x="550" y="164"/>
                </a:lnTo>
                <a:lnTo>
                  <a:pt x="1436" y="164"/>
                </a:lnTo>
                <a:lnTo>
                  <a:pt x="1436" y="158"/>
                </a:lnTo>
                <a:lnTo>
                  <a:pt x="552" y="158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404" name="Rectangle 27"/>
          <p:cNvSpPr>
            <a:spLocks noChangeArrowheads="1"/>
          </p:cNvSpPr>
          <p:nvPr/>
        </p:nvSpPr>
        <p:spPr bwMode="auto">
          <a:xfrm>
            <a:off x="5722938" y="2824163"/>
            <a:ext cx="1622425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405" name="Rectangle 28"/>
          <p:cNvSpPr>
            <a:spLocks noChangeArrowheads="1"/>
          </p:cNvSpPr>
          <p:nvPr/>
        </p:nvSpPr>
        <p:spPr bwMode="auto">
          <a:xfrm>
            <a:off x="5722938" y="2824163"/>
            <a:ext cx="1622425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406" name="Rectangle 36"/>
          <p:cNvSpPr>
            <a:spLocks noChangeArrowheads="1"/>
          </p:cNvSpPr>
          <p:nvPr/>
        </p:nvSpPr>
        <p:spPr bwMode="auto">
          <a:xfrm>
            <a:off x="3363913" y="2679700"/>
            <a:ext cx="14192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407" name="Rectangle 37"/>
          <p:cNvSpPr>
            <a:spLocks noChangeArrowheads="1"/>
          </p:cNvSpPr>
          <p:nvPr/>
        </p:nvSpPr>
        <p:spPr bwMode="auto">
          <a:xfrm>
            <a:off x="3363913" y="2679700"/>
            <a:ext cx="14192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408" name="Rectangle 38"/>
          <p:cNvSpPr>
            <a:spLocks noChangeArrowheads="1"/>
          </p:cNvSpPr>
          <p:nvPr/>
        </p:nvSpPr>
        <p:spPr bwMode="auto">
          <a:xfrm>
            <a:off x="3738563" y="2436813"/>
            <a:ext cx="795337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409" name="Rectangle 39"/>
          <p:cNvSpPr>
            <a:spLocks noChangeArrowheads="1"/>
          </p:cNvSpPr>
          <p:nvPr/>
        </p:nvSpPr>
        <p:spPr bwMode="auto">
          <a:xfrm>
            <a:off x="3741738" y="2436813"/>
            <a:ext cx="795337" cy="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410" name="Freeform 42"/>
          <p:cNvSpPr>
            <a:spLocks/>
          </p:cNvSpPr>
          <p:nvPr/>
        </p:nvSpPr>
        <p:spPr bwMode="auto">
          <a:xfrm>
            <a:off x="3783013" y="2132013"/>
            <a:ext cx="865187" cy="11112"/>
          </a:xfrm>
          <a:custGeom>
            <a:avLst/>
            <a:gdLst>
              <a:gd name="T0" fmla="*/ 0 w 780"/>
              <a:gd name="T1" fmla="*/ 0 h 9"/>
              <a:gd name="T2" fmla="*/ 0 w 780"/>
              <a:gd name="T3" fmla="*/ 9800782 h 9"/>
              <a:gd name="T4" fmla="*/ 1373484487 w 780"/>
              <a:gd name="T5" fmla="*/ 17640915 h 9"/>
              <a:gd name="T6" fmla="*/ 1373484487 w 780"/>
              <a:gd name="T7" fmla="*/ 5880717 h 9"/>
              <a:gd name="T8" fmla="*/ 0 w 780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0"/>
              <a:gd name="T16" fmla="*/ 0 h 9"/>
              <a:gd name="T17" fmla="*/ 780 w 78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0" h="9">
                <a:moveTo>
                  <a:pt x="0" y="0"/>
                </a:moveTo>
                <a:lnTo>
                  <a:pt x="0" y="5"/>
                </a:lnTo>
                <a:lnTo>
                  <a:pt x="780" y="9"/>
                </a:lnTo>
                <a:lnTo>
                  <a:pt x="78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411" name="Freeform 43"/>
          <p:cNvSpPr>
            <a:spLocks/>
          </p:cNvSpPr>
          <p:nvPr/>
        </p:nvSpPr>
        <p:spPr bwMode="auto">
          <a:xfrm>
            <a:off x="3783013" y="2132013"/>
            <a:ext cx="865187" cy="11112"/>
          </a:xfrm>
          <a:custGeom>
            <a:avLst/>
            <a:gdLst>
              <a:gd name="T0" fmla="*/ 0 w 780"/>
              <a:gd name="T1" fmla="*/ 0 h 9"/>
              <a:gd name="T2" fmla="*/ 0 w 780"/>
              <a:gd name="T3" fmla="*/ 9800782 h 9"/>
              <a:gd name="T4" fmla="*/ 1373484487 w 780"/>
              <a:gd name="T5" fmla="*/ 17640915 h 9"/>
              <a:gd name="T6" fmla="*/ 1373484487 w 780"/>
              <a:gd name="T7" fmla="*/ 5880717 h 9"/>
              <a:gd name="T8" fmla="*/ 0 w 780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0"/>
              <a:gd name="T16" fmla="*/ 0 h 9"/>
              <a:gd name="T17" fmla="*/ 780 w 78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0" h="9">
                <a:moveTo>
                  <a:pt x="0" y="0"/>
                </a:moveTo>
                <a:lnTo>
                  <a:pt x="0" y="5"/>
                </a:lnTo>
                <a:lnTo>
                  <a:pt x="780" y="9"/>
                </a:lnTo>
                <a:lnTo>
                  <a:pt x="780" y="3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412" name="Freeform 47"/>
          <p:cNvSpPr>
            <a:spLocks/>
          </p:cNvSpPr>
          <p:nvPr/>
        </p:nvSpPr>
        <p:spPr bwMode="auto">
          <a:xfrm>
            <a:off x="3325813" y="1717675"/>
            <a:ext cx="1928812" cy="203200"/>
          </a:xfrm>
          <a:custGeom>
            <a:avLst/>
            <a:gdLst>
              <a:gd name="T0" fmla="*/ 2147483647 w 1741"/>
              <a:gd name="T1" fmla="*/ 0 h 184"/>
              <a:gd name="T2" fmla="*/ 0 w 1741"/>
              <a:gd name="T3" fmla="*/ 0 h 184"/>
              <a:gd name="T4" fmla="*/ 0 w 1741"/>
              <a:gd name="T5" fmla="*/ 8766312 h 184"/>
              <a:gd name="T6" fmla="*/ 2147483647 w 1741"/>
              <a:gd name="T7" fmla="*/ 8766312 h 184"/>
              <a:gd name="T8" fmla="*/ 2147483647 w 1741"/>
              <a:gd name="T9" fmla="*/ 322580031 h 184"/>
              <a:gd name="T10" fmla="*/ 2147483647 w 1741"/>
              <a:gd name="T11" fmla="*/ 313814825 h 184"/>
              <a:gd name="T12" fmla="*/ 2147483647 w 1741"/>
              <a:gd name="T13" fmla="*/ 0 h 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41"/>
              <a:gd name="T22" fmla="*/ 0 h 184"/>
              <a:gd name="T23" fmla="*/ 1741 w 1741"/>
              <a:gd name="T24" fmla="*/ 184 h 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41" h="184">
                <a:moveTo>
                  <a:pt x="1446" y="0"/>
                </a:moveTo>
                <a:lnTo>
                  <a:pt x="0" y="0"/>
                </a:lnTo>
                <a:lnTo>
                  <a:pt x="0" y="5"/>
                </a:lnTo>
                <a:lnTo>
                  <a:pt x="1444" y="5"/>
                </a:lnTo>
                <a:lnTo>
                  <a:pt x="1739" y="184"/>
                </a:lnTo>
                <a:lnTo>
                  <a:pt x="1741" y="179"/>
                </a:lnTo>
                <a:lnTo>
                  <a:pt x="144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413" name="Freeform 48"/>
          <p:cNvSpPr>
            <a:spLocks/>
          </p:cNvSpPr>
          <p:nvPr/>
        </p:nvSpPr>
        <p:spPr bwMode="auto">
          <a:xfrm>
            <a:off x="3325813" y="1717675"/>
            <a:ext cx="1928812" cy="203200"/>
          </a:xfrm>
          <a:custGeom>
            <a:avLst/>
            <a:gdLst>
              <a:gd name="T0" fmla="*/ 2147483647 w 1741"/>
              <a:gd name="T1" fmla="*/ 0 h 184"/>
              <a:gd name="T2" fmla="*/ 0 w 1741"/>
              <a:gd name="T3" fmla="*/ 0 h 184"/>
              <a:gd name="T4" fmla="*/ 0 w 1741"/>
              <a:gd name="T5" fmla="*/ 8766312 h 184"/>
              <a:gd name="T6" fmla="*/ 2147483647 w 1741"/>
              <a:gd name="T7" fmla="*/ 8766312 h 184"/>
              <a:gd name="T8" fmla="*/ 2147483647 w 1741"/>
              <a:gd name="T9" fmla="*/ 322580031 h 184"/>
              <a:gd name="T10" fmla="*/ 2147483647 w 1741"/>
              <a:gd name="T11" fmla="*/ 313814825 h 184"/>
              <a:gd name="T12" fmla="*/ 2147483647 w 1741"/>
              <a:gd name="T13" fmla="*/ 0 h 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41"/>
              <a:gd name="T22" fmla="*/ 0 h 184"/>
              <a:gd name="T23" fmla="*/ 1741 w 1741"/>
              <a:gd name="T24" fmla="*/ 184 h 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41" h="184">
                <a:moveTo>
                  <a:pt x="1446" y="0"/>
                </a:moveTo>
                <a:lnTo>
                  <a:pt x="0" y="0"/>
                </a:lnTo>
                <a:lnTo>
                  <a:pt x="0" y="5"/>
                </a:lnTo>
                <a:lnTo>
                  <a:pt x="1444" y="5"/>
                </a:lnTo>
                <a:lnTo>
                  <a:pt x="1739" y="184"/>
                </a:lnTo>
                <a:lnTo>
                  <a:pt x="1741" y="179"/>
                </a:lnTo>
                <a:lnTo>
                  <a:pt x="1446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414" name="Freeform 51"/>
          <p:cNvSpPr>
            <a:spLocks/>
          </p:cNvSpPr>
          <p:nvPr/>
        </p:nvSpPr>
        <p:spPr bwMode="auto">
          <a:xfrm>
            <a:off x="3375025" y="1835150"/>
            <a:ext cx="1668463" cy="101600"/>
          </a:xfrm>
          <a:custGeom>
            <a:avLst/>
            <a:gdLst>
              <a:gd name="T0" fmla="*/ 2147483647 w 1505"/>
              <a:gd name="T1" fmla="*/ 0 h 92"/>
              <a:gd name="T2" fmla="*/ 0 w 1505"/>
              <a:gd name="T3" fmla="*/ 0 h 92"/>
              <a:gd name="T4" fmla="*/ 0 w 1505"/>
              <a:gd name="T5" fmla="*/ 14025217 h 92"/>
              <a:gd name="T6" fmla="*/ 2147483647 w 1505"/>
              <a:gd name="T7" fmla="*/ 14025217 h 92"/>
              <a:gd name="T8" fmla="*/ 2147483647 w 1505"/>
              <a:gd name="T9" fmla="*/ 161290016 h 92"/>
              <a:gd name="T10" fmla="*/ 2147483647 w 1505"/>
              <a:gd name="T11" fmla="*/ 150771106 h 92"/>
              <a:gd name="T12" fmla="*/ 2147483647 w 1505"/>
              <a:gd name="T13" fmla="*/ 0 h 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5"/>
              <a:gd name="T22" fmla="*/ 0 h 92"/>
              <a:gd name="T23" fmla="*/ 1505 w 1505"/>
              <a:gd name="T24" fmla="*/ 92 h 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5" h="92">
                <a:moveTo>
                  <a:pt x="1340" y="0"/>
                </a:moveTo>
                <a:lnTo>
                  <a:pt x="0" y="0"/>
                </a:lnTo>
                <a:lnTo>
                  <a:pt x="0" y="8"/>
                </a:lnTo>
                <a:lnTo>
                  <a:pt x="1338" y="8"/>
                </a:lnTo>
                <a:lnTo>
                  <a:pt x="1504" y="92"/>
                </a:lnTo>
                <a:lnTo>
                  <a:pt x="1505" y="86"/>
                </a:lnTo>
                <a:lnTo>
                  <a:pt x="134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415" name="Freeform 52"/>
          <p:cNvSpPr>
            <a:spLocks/>
          </p:cNvSpPr>
          <p:nvPr/>
        </p:nvSpPr>
        <p:spPr bwMode="auto">
          <a:xfrm>
            <a:off x="3375025" y="1835150"/>
            <a:ext cx="1668463" cy="101600"/>
          </a:xfrm>
          <a:custGeom>
            <a:avLst/>
            <a:gdLst>
              <a:gd name="T0" fmla="*/ 2147483647 w 1505"/>
              <a:gd name="T1" fmla="*/ 0 h 92"/>
              <a:gd name="T2" fmla="*/ 0 w 1505"/>
              <a:gd name="T3" fmla="*/ 0 h 92"/>
              <a:gd name="T4" fmla="*/ 0 w 1505"/>
              <a:gd name="T5" fmla="*/ 14025217 h 92"/>
              <a:gd name="T6" fmla="*/ 2147483647 w 1505"/>
              <a:gd name="T7" fmla="*/ 14025217 h 92"/>
              <a:gd name="T8" fmla="*/ 2147483647 w 1505"/>
              <a:gd name="T9" fmla="*/ 161290016 h 92"/>
              <a:gd name="T10" fmla="*/ 2147483647 w 1505"/>
              <a:gd name="T11" fmla="*/ 150771106 h 92"/>
              <a:gd name="T12" fmla="*/ 2147483647 w 1505"/>
              <a:gd name="T13" fmla="*/ 0 h 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5"/>
              <a:gd name="T22" fmla="*/ 0 h 92"/>
              <a:gd name="T23" fmla="*/ 1505 w 1505"/>
              <a:gd name="T24" fmla="*/ 92 h 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5" h="92">
                <a:moveTo>
                  <a:pt x="1340" y="0"/>
                </a:moveTo>
                <a:lnTo>
                  <a:pt x="0" y="0"/>
                </a:lnTo>
                <a:lnTo>
                  <a:pt x="0" y="8"/>
                </a:lnTo>
                <a:lnTo>
                  <a:pt x="1338" y="8"/>
                </a:lnTo>
                <a:lnTo>
                  <a:pt x="1504" y="92"/>
                </a:lnTo>
                <a:lnTo>
                  <a:pt x="1505" y="86"/>
                </a:lnTo>
                <a:lnTo>
                  <a:pt x="134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6416" name="Line 61"/>
          <p:cNvSpPr>
            <a:spLocks noChangeShapeType="1"/>
          </p:cNvSpPr>
          <p:nvPr/>
        </p:nvSpPr>
        <p:spPr bwMode="auto">
          <a:xfrm>
            <a:off x="7059613" y="2063750"/>
            <a:ext cx="26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7" name="Line 62"/>
          <p:cNvSpPr>
            <a:spLocks noChangeShapeType="1"/>
          </p:cNvSpPr>
          <p:nvPr/>
        </p:nvSpPr>
        <p:spPr bwMode="auto">
          <a:xfrm>
            <a:off x="7059613" y="1889125"/>
            <a:ext cx="26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8" name="Rectangle 63"/>
          <p:cNvSpPr>
            <a:spLocks noChangeArrowheads="1"/>
          </p:cNvSpPr>
          <p:nvPr/>
        </p:nvSpPr>
        <p:spPr bwMode="auto">
          <a:xfrm>
            <a:off x="4633913" y="1368425"/>
            <a:ext cx="520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800" b="1">
                <a:latin typeface="Arial" charset="0"/>
              </a:rPr>
              <a:t>Ascending</a:t>
            </a:r>
          </a:p>
          <a:p>
            <a:pPr algn="ctr" eaLnBrk="1" hangingPunct="1"/>
            <a:r>
              <a:rPr lang="en-US" sz="800" b="1">
                <a:latin typeface="Arial" charset="0"/>
              </a:rPr>
              <a:t>tracts</a:t>
            </a:r>
          </a:p>
        </p:txBody>
      </p:sp>
      <p:sp>
        <p:nvSpPr>
          <p:cNvPr id="16419" name="Rectangle 64"/>
          <p:cNvSpPr>
            <a:spLocks noChangeArrowheads="1"/>
          </p:cNvSpPr>
          <p:nvPr/>
        </p:nvSpPr>
        <p:spPr bwMode="auto">
          <a:xfrm>
            <a:off x="5654675" y="1368425"/>
            <a:ext cx="577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800" b="1">
                <a:latin typeface="Arial" charset="0"/>
              </a:rPr>
              <a:t>Descending</a:t>
            </a:r>
          </a:p>
          <a:p>
            <a:pPr algn="ctr" eaLnBrk="1" hangingPunct="1"/>
            <a:r>
              <a:rPr lang="en-US" sz="800" b="1">
                <a:latin typeface="Arial" charset="0"/>
              </a:rPr>
              <a:t>tracts</a:t>
            </a:r>
          </a:p>
        </p:txBody>
      </p:sp>
      <p:sp>
        <p:nvSpPr>
          <p:cNvPr id="16420" name="Rectangle 65"/>
          <p:cNvSpPr>
            <a:spLocks noChangeArrowheads="1"/>
          </p:cNvSpPr>
          <p:nvPr/>
        </p:nvSpPr>
        <p:spPr bwMode="auto">
          <a:xfrm>
            <a:off x="2243138" y="1547813"/>
            <a:ext cx="8715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Posterior column:</a:t>
            </a:r>
          </a:p>
        </p:txBody>
      </p:sp>
      <p:sp>
        <p:nvSpPr>
          <p:cNvPr id="16421" name="Rectangle 66"/>
          <p:cNvSpPr>
            <a:spLocks noChangeArrowheads="1"/>
          </p:cNvSpPr>
          <p:nvPr/>
        </p:nvSpPr>
        <p:spPr bwMode="auto">
          <a:xfrm>
            <a:off x="2416175" y="1657350"/>
            <a:ext cx="876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Gracile fasciculus</a:t>
            </a:r>
          </a:p>
        </p:txBody>
      </p:sp>
      <p:sp>
        <p:nvSpPr>
          <p:cNvPr id="16422" name="Rectangle 67"/>
          <p:cNvSpPr>
            <a:spLocks noChangeArrowheads="1"/>
          </p:cNvSpPr>
          <p:nvPr/>
        </p:nvSpPr>
        <p:spPr bwMode="auto">
          <a:xfrm>
            <a:off x="2416175" y="1778000"/>
            <a:ext cx="9302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Cuneate fasciculus</a:t>
            </a:r>
          </a:p>
        </p:txBody>
      </p:sp>
      <p:sp>
        <p:nvSpPr>
          <p:cNvPr id="16423" name="Rectangle 68"/>
          <p:cNvSpPr>
            <a:spLocks noChangeArrowheads="1"/>
          </p:cNvSpPr>
          <p:nvPr/>
        </p:nvSpPr>
        <p:spPr bwMode="auto">
          <a:xfrm>
            <a:off x="2243138" y="2070100"/>
            <a:ext cx="14811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Posterior spinocerebellar tract</a:t>
            </a:r>
          </a:p>
        </p:txBody>
      </p:sp>
      <p:sp>
        <p:nvSpPr>
          <p:cNvPr id="16424" name="Rectangle 69"/>
          <p:cNvSpPr>
            <a:spLocks noChangeArrowheads="1"/>
          </p:cNvSpPr>
          <p:nvPr/>
        </p:nvSpPr>
        <p:spPr bwMode="auto">
          <a:xfrm>
            <a:off x="2243138" y="2381250"/>
            <a:ext cx="14287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Anterior spinocerebellar tract</a:t>
            </a:r>
          </a:p>
        </p:txBody>
      </p:sp>
      <p:sp>
        <p:nvSpPr>
          <p:cNvPr id="16425" name="Rectangle 70"/>
          <p:cNvSpPr>
            <a:spLocks noChangeArrowheads="1"/>
          </p:cNvSpPr>
          <p:nvPr/>
        </p:nvSpPr>
        <p:spPr bwMode="auto">
          <a:xfrm>
            <a:off x="2243138" y="2616200"/>
            <a:ext cx="10096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Anterolateral system</a:t>
            </a:r>
          </a:p>
          <a:p>
            <a:pPr eaLnBrk="1" hangingPunct="1"/>
            <a:r>
              <a:rPr lang="en-US" sz="800" b="1">
                <a:latin typeface="Arial" charset="0"/>
              </a:rPr>
              <a:t>(containing</a:t>
            </a:r>
          </a:p>
          <a:p>
            <a:pPr eaLnBrk="1" hangingPunct="1"/>
            <a:r>
              <a:rPr lang="en-US" sz="800" b="1">
                <a:latin typeface="Arial" charset="0"/>
              </a:rPr>
              <a:t>spinothalamic</a:t>
            </a:r>
          </a:p>
          <a:p>
            <a:pPr eaLnBrk="1" hangingPunct="1"/>
            <a:r>
              <a:rPr lang="en-US" sz="800" b="1">
                <a:latin typeface="Arial" charset="0"/>
              </a:rPr>
              <a:t>and spinoreticular</a:t>
            </a:r>
          </a:p>
          <a:p>
            <a:pPr eaLnBrk="1" hangingPunct="1"/>
            <a:r>
              <a:rPr lang="en-US" sz="800" b="1">
                <a:latin typeface="Arial" charset="0"/>
              </a:rPr>
              <a:t>tracts)</a:t>
            </a:r>
          </a:p>
        </p:txBody>
      </p:sp>
      <p:sp>
        <p:nvSpPr>
          <p:cNvPr id="16426" name="Rectangle 71"/>
          <p:cNvSpPr>
            <a:spLocks noChangeArrowheads="1"/>
          </p:cNvSpPr>
          <p:nvPr/>
        </p:nvSpPr>
        <p:spPr bwMode="auto">
          <a:xfrm>
            <a:off x="7375525" y="1830388"/>
            <a:ext cx="13081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Anterior corticospinal tract</a:t>
            </a:r>
          </a:p>
        </p:txBody>
      </p:sp>
      <p:sp>
        <p:nvSpPr>
          <p:cNvPr id="16427" name="Rectangle 72"/>
          <p:cNvSpPr>
            <a:spLocks noChangeArrowheads="1"/>
          </p:cNvSpPr>
          <p:nvPr/>
        </p:nvSpPr>
        <p:spPr bwMode="auto">
          <a:xfrm>
            <a:off x="7375525" y="2012950"/>
            <a:ext cx="884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Lateral</a:t>
            </a:r>
          </a:p>
          <a:p>
            <a:pPr eaLnBrk="1" hangingPunct="1"/>
            <a:r>
              <a:rPr lang="en-US" sz="800" b="1">
                <a:latin typeface="Arial" charset="0"/>
              </a:rPr>
              <a:t>corticospinal tract</a:t>
            </a:r>
          </a:p>
        </p:txBody>
      </p:sp>
      <p:sp>
        <p:nvSpPr>
          <p:cNvPr id="16428" name="Rectangle 73"/>
          <p:cNvSpPr>
            <a:spLocks noChangeArrowheads="1"/>
          </p:cNvSpPr>
          <p:nvPr/>
        </p:nvSpPr>
        <p:spPr bwMode="auto">
          <a:xfrm>
            <a:off x="7375525" y="2278063"/>
            <a:ext cx="12763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Lateral reticulospinal tract</a:t>
            </a:r>
          </a:p>
        </p:txBody>
      </p:sp>
      <p:sp>
        <p:nvSpPr>
          <p:cNvPr id="16429" name="Rectangle 74"/>
          <p:cNvSpPr>
            <a:spLocks noChangeArrowheads="1"/>
          </p:cNvSpPr>
          <p:nvPr/>
        </p:nvSpPr>
        <p:spPr bwMode="auto">
          <a:xfrm>
            <a:off x="7375525" y="2533650"/>
            <a:ext cx="8159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Tectospinal tract</a:t>
            </a:r>
          </a:p>
        </p:txBody>
      </p:sp>
      <p:sp>
        <p:nvSpPr>
          <p:cNvPr id="16430" name="Rectangle 75"/>
          <p:cNvSpPr>
            <a:spLocks noChangeArrowheads="1"/>
          </p:cNvSpPr>
          <p:nvPr/>
        </p:nvSpPr>
        <p:spPr bwMode="auto">
          <a:xfrm>
            <a:off x="7375525" y="2774950"/>
            <a:ext cx="12588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Medial reticulospinal tract</a:t>
            </a:r>
          </a:p>
        </p:txBody>
      </p:sp>
      <p:sp>
        <p:nvSpPr>
          <p:cNvPr id="16431" name="Rectangle 76"/>
          <p:cNvSpPr>
            <a:spLocks noChangeArrowheads="1"/>
          </p:cNvSpPr>
          <p:nvPr/>
        </p:nvSpPr>
        <p:spPr bwMode="auto">
          <a:xfrm>
            <a:off x="7375525" y="3025775"/>
            <a:ext cx="13557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Lateral vestibulospinal tract</a:t>
            </a:r>
          </a:p>
        </p:txBody>
      </p:sp>
      <p:sp>
        <p:nvSpPr>
          <p:cNvPr id="16432" name="Rectangle 77"/>
          <p:cNvSpPr>
            <a:spLocks noChangeArrowheads="1"/>
          </p:cNvSpPr>
          <p:nvPr/>
        </p:nvSpPr>
        <p:spPr bwMode="auto">
          <a:xfrm>
            <a:off x="7375525" y="3252788"/>
            <a:ext cx="13382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Medial vestibulospinal 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38DEE63E-0D97-45CD-B355-AE9860182B5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Ascending Tracts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305800" cy="5029200"/>
          </a:xfrm>
        </p:spPr>
        <p:txBody>
          <a:bodyPr/>
          <a:lstStyle/>
          <a:p>
            <a:pPr eaLnBrk="1" hangingPunct="1"/>
            <a:r>
              <a:rPr lang="en-US" sz="2400" b="0" smtClean="0"/>
              <a:t>ascending tracts carry sensory signals </a:t>
            </a:r>
            <a:r>
              <a:rPr lang="en-US" sz="2400" smtClean="0"/>
              <a:t>up the spinal cord</a:t>
            </a:r>
          </a:p>
          <a:p>
            <a:pPr eaLnBrk="1" hangingPunct="1"/>
            <a:endParaRPr lang="en-US" sz="1200" b="0" smtClean="0"/>
          </a:p>
          <a:p>
            <a:pPr eaLnBrk="1" hangingPunct="1"/>
            <a:r>
              <a:rPr lang="en-US" sz="2400" b="0" smtClean="0"/>
              <a:t>sensory signals </a:t>
            </a:r>
            <a:r>
              <a:rPr lang="en-US" sz="2400" smtClean="0"/>
              <a:t>travel across three neurons </a:t>
            </a:r>
            <a:r>
              <a:rPr lang="en-US" sz="2400" b="0" smtClean="0"/>
              <a:t>from origin in receptors to the destination in the sensory areas of the brain</a:t>
            </a:r>
          </a:p>
          <a:p>
            <a:pPr eaLnBrk="1" hangingPunct="1"/>
            <a:endParaRPr lang="en-US" sz="800" b="0" smtClean="0"/>
          </a:p>
          <a:p>
            <a:pPr lvl="1" eaLnBrk="1" hangingPunct="1"/>
            <a:r>
              <a:rPr lang="en-US" sz="2000" smtClean="0"/>
              <a:t>first order neurons </a:t>
            </a:r>
            <a:r>
              <a:rPr lang="en-US" sz="2000" b="0" smtClean="0"/>
              <a:t>– detect stimulus and transmit signal to spinal cord or brainstem</a:t>
            </a:r>
          </a:p>
          <a:p>
            <a:pPr lvl="1" eaLnBrk="1" hangingPunct="1"/>
            <a:endParaRPr lang="en-US" sz="1000" b="0" smtClean="0"/>
          </a:p>
          <a:p>
            <a:pPr lvl="1" eaLnBrk="1" hangingPunct="1"/>
            <a:r>
              <a:rPr lang="en-US" sz="2000" smtClean="0"/>
              <a:t>second order neurons </a:t>
            </a:r>
            <a:r>
              <a:rPr lang="en-US" sz="2000" b="0" smtClean="0"/>
              <a:t>– continues to the thalamus at the upper end of the brainstem</a:t>
            </a:r>
          </a:p>
          <a:p>
            <a:pPr lvl="1" eaLnBrk="1" hangingPunct="1"/>
            <a:endParaRPr lang="en-US" sz="900" b="0" smtClean="0"/>
          </a:p>
          <a:p>
            <a:pPr lvl="1" eaLnBrk="1" hangingPunct="1"/>
            <a:r>
              <a:rPr lang="en-US" sz="2000" smtClean="0"/>
              <a:t>third order neurons </a:t>
            </a:r>
            <a:r>
              <a:rPr lang="en-US" sz="2000" b="0" smtClean="0"/>
              <a:t>– carries the signal the rest of the way to the sensory region of the cerebral cortex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8D1BC2BC-0FB4-40DB-B94E-5C61620ADAE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Major Ascending Tracts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7315200" cy="5029200"/>
          </a:xfrm>
        </p:spPr>
        <p:txBody>
          <a:bodyPr/>
          <a:lstStyle/>
          <a:p>
            <a:pPr eaLnBrk="1" hangingPunct="1"/>
            <a:r>
              <a:rPr lang="en-US" sz="2800" smtClean="0"/>
              <a:t>gracile fasciculus</a:t>
            </a:r>
          </a:p>
          <a:p>
            <a:pPr lvl="1" eaLnBrk="1" hangingPunct="1"/>
            <a:endParaRPr lang="en-US" sz="1200" smtClean="0"/>
          </a:p>
          <a:p>
            <a:pPr eaLnBrk="1" hangingPunct="1"/>
            <a:r>
              <a:rPr lang="en-US" sz="2800" smtClean="0"/>
              <a:t>cuneate fasciculus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800" smtClean="0"/>
              <a:t>spinothalamic tract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800" smtClean="0"/>
              <a:t>spinoreticular tract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800" smtClean="0"/>
              <a:t>posterior (dorsal) and anterior (ventral) spinocerebellar tracts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BAB04E9A-2751-4D48-9B61-E22022C8358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46482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0" smtClean="0"/>
              <a:t>carries signals from midthoracic and lower parts of the body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below T6, it composes the entire posterior column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at T6  joins cuneate fasciculus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consists of first-order nerve fibers that travel up the ipsilateral side of the spinal cord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terminates at the gracile nucleus of the medulla oblongata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carries signals for vibration, visceral pain, deep and discriminative touch, and proprioception from lower limbs and lower trunk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proprioception</a:t>
            </a:r>
            <a:r>
              <a:rPr lang="en-US" sz="2000" b="0" smtClean="0"/>
              <a:t> – nonvisual sense of the position and movements of the body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8575"/>
            <a:ext cx="9144000" cy="76835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Gracile Fasciculus</a:t>
            </a:r>
          </a:p>
        </p:txBody>
      </p:sp>
      <p:sp>
        <p:nvSpPr>
          <p:cNvPr id="19461" name="Text Box 15"/>
          <p:cNvSpPr txBox="1">
            <a:spLocks noChangeArrowheads="1"/>
          </p:cNvSpPr>
          <p:nvPr/>
        </p:nvSpPr>
        <p:spPr bwMode="auto">
          <a:xfrm>
            <a:off x="5934075" y="6248400"/>
            <a:ext cx="17557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13.5a</a:t>
            </a:r>
          </a:p>
        </p:txBody>
      </p:sp>
      <p:sp>
        <p:nvSpPr>
          <p:cNvPr id="19462" name="TextBox 24"/>
          <p:cNvSpPr txBox="1">
            <a:spLocks noChangeArrowheads="1"/>
          </p:cNvSpPr>
          <p:nvPr/>
        </p:nvSpPr>
        <p:spPr bwMode="auto">
          <a:xfrm>
            <a:off x="4929188" y="798513"/>
            <a:ext cx="3841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19463" name="Picture 4" descr="sal25693_13_0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2588" y="927100"/>
            <a:ext cx="2081212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24"/>
          <p:cNvSpPr>
            <a:spLocks noChangeArrowheads="1"/>
          </p:cNvSpPr>
          <p:nvPr/>
        </p:nvSpPr>
        <p:spPr bwMode="auto">
          <a:xfrm>
            <a:off x="5281613" y="6054725"/>
            <a:ext cx="1238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(a)</a:t>
            </a:r>
            <a:endParaRPr lang="en-US" sz="800" b="1">
              <a:latin typeface="Arial" charset="0"/>
            </a:endParaRPr>
          </a:p>
        </p:txBody>
      </p:sp>
      <p:sp>
        <p:nvSpPr>
          <p:cNvPr id="19465" name="Rectangle 25"/>
          <p:cNvSpPr>
            <a:spLocks noChangeArrowheads="1"/>
          </p:cNvSpPr>
          <p:nvPr/>
        </p:nvSpPr>
        <p:spPr bwMode="auto">
          <a:xfrm>
            <a:off x="7191375" y="4876800"/>
            <a:ext cx="876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Gracile fasciculus</a:t>
            </a:r>
            <a:endParaRPr lang="en-US" sz="800" b="1">
              <a:latin typeface="Arial" charset="0"/>
            </a:endParaRPr>
          </a:p>
        </p:txBody>
      </p:sp>
      <p:sp>
        <p:nvSpPr>
          <p:cNvPr id="19466" name="Rectangle 26"/>
          <p:cNvSpPr>
            <a:spLocks noChangeArrowheads="1"/>
          </p:cNvSpPr>
          <p:nvPr/>
        </p:nvSpPr>
        <p:spPr bwMode="auto">
          <a:xfrm>
            <a:off x="7191375" y="5002213"/>
            <a:ext cx="9302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Cuneate fasciculus</a:t>
            </a:r>
            <a:endParaRPr lang="en-US" sz="800" b="1">
              <a:latin typeface="Arial" charset="0"/>
            </a:endParaRPr>
          </a:p>
        </p:txBody>
      </p:sp>
      <p:sp>
        <p:nvSpPr>
          <p:cNvPr id="19467" name="Rectangle 27"/>
          <p:cNvSpPr>
            <a:spLocks noChangeArrowheads="1"/>
          </p:cNvSpPr>
          <p:nvPr/>
        </p:nvSpPr>
        <p:spPr bwMode="auto">
          <a:xfrm>
            <a:off x="5281613" y="3363913"/>
            <a:ext cx="4238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Midbrain</a:t>
            </a:r>
            <a:endParaRPr lang="en-US" sz="800" b="1">
              <a:latin typeface="Arial" charset="0"/>
            </a:endParaRPr>
          </a:p>
        </p:txBody>
      </p:sp>
      <p:sp>
        <p:nvSpPr>
          <p:cNvPr id="19468" name="Rectangle 28"/>
          <p:cNvSpPr>
            <a:spLocks noChangeArrowheads="1"/>
          </p:cNvSpPr>
          <p:nvPr/>
        </p:nvSpPr>
        <p:spPr bwMode="auto">
          <a:xfrm>
            <a:off x="5281613" y="4413250"/>
            <a:ext cx="3794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Medulla</a:t>
            </a:r>
            <a:endParaRPr lang="en-US" sz="800" b="1">
              <a:latin typeface="Arial" charset="0"/>
            </a:endParaRPr>
          </a:p>
        </p:txBody>
      </p:sp>
      <p:sp>
        <p:nvSpPr>
          <p:cNvPr id="19469" name="Rectangle 29"/>
          <p:cNvSpPr>
            <a:spLocks noChangeArrowheads="1"/>
          </p:cNvSpPr>
          <p:nvPr/>
        </p:nvSpPr>
        <p:spPr bwMode="auto">
          <a:xfrm>
            <a:off x="5281613" y="5210175"/>
            <a:ext cx="5556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Spinal cord</a:t>
            </a:r>
            <a:endParaRPr lang="en-US" sz="800" b="1">
              <a:latin typeface="Arial" charset="0"/>
            </a:endParaRPr>
          </a:p>
        </p:txBody>
      </p:sp>
      <p:sp>
        <p:nvSpPr>
          <p:cNvPr id="19470" name="Rectangle 30"/>
          <p:cNvSpPr>
            <a:spLocks noChangeArrowheads="1"/>
          </p:cNvSpPr>
          <p:nvPr/>
        </p:nvSpPr>
        <p:spPr bwMode="auto">
          <a:xfrm>
            <a:off x="7639050" y="1985963"/>
            <a:ext cx="4762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Thalamus</a:t>
            </a:r>
            <a:endParaRPr lang="en-US" sz="800" b="1">
              <a:latin typeface="Arial" charset="0"/>
            </a:endParaRPr>
          </a:p>
        </p:txBody>
      </p:sp>
      <p:sp>
        <p:nvSpPr>
          <p:cNvPr id="19471" name="Rectangle 33"/>
          <p:cNvSpPr>
            <a:spLocks noChangeArrowheads="1"/>
          </p:cNvSpPr>
          <p:nvPr/>
        </p:nvSpPr>
        <p:spPr bwMode="auto">
          <a:xfrm>
            <a:off x="5281613" y="2747963"/>
            <a:ext cx="4810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Cerebrum</a:t>
            </a:r>
            <a:endParaRPr lang="en-US" sz="800" b="1">
              <a:latin typeface="Arial" charset="0"/>
            </a:endParaRPr>
          </a:p>
        </p:txBody>
      </p:sp>
      <p:sp>
        <p:nvSpPr>
          <p:cNvPr id="19472" name="Line 34"/>
          <p:cNvSpPr>
            <a:spLocks noChangeShapeType="1"/>
          </p:cNvSpPr>
          <p:nvPr/>
        </p:nvSpPr>
        <p:spPr bwMode="auto">
          <a:xfrm flipH="1">
            <a:off x="6886575" y="1600200"/>
            <a:ext cx="7239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Line 35"/>
          <p:cNvSpPr>
            <a:spLocks noChangeShapeType="1"/>
          </p:cNvSpPr>
          <p:nvPr/>
        </p:nvSpPr>
        <p:spPr bwMode="auto">
          <a:xfrm flipH="1">
            <a:off x="6681788" y="2033588"/>
            <a:ext cx="9302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Line 36"/>
          <p:cNvSpPr>
            <a:spLocks noChangeShapeType="1"/>
          </p:cNvSpPr>
          <p:nvPr/>
        </p:nvSpPr>
        <p:spPr bwMode="auto">
          <a:xfrm flipH="1">
            <a:off x="6715125" y="3305175"/>
            <a:ext cx="4476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Line 37"/>
          <p:cNvSpPr>
            <a:spLocks noChangeShapeType="1"/>
          </p:cNvSpPr>
          <p:nvPr/>
        </p:nvSpPr>
        <p:spPr bwMode="auto">
          <a:xfrm flipH="1">
            <a:off x="6480175" y="4445000"/>
            <a:ext cx="6826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Line 38"/>
          <p:cNvSpPr>
            <a:spLocks noChangeShapeType="1"/>
          </p:cNvSpPr>
          <p:nvPr/>
        </p:nvSpPr>
        <p:spPr bwMode="auto">
          <a:xfrm flipH="1">
            <a:off x="6678613" y="3863975"/>
            <a:ext cx="48101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Line 39"/>
          <p:cNvSpPr>
            <a:spLocks noChangeShapeType="1"/>
          </p:cNvSpPr>
          <p:nvPr/>
        </p:nvSpPr>
        <p:spPr bwMode="auto">
          <a:xfrm flipH="1">
            <a:off x="6719888" y="4103688"/>
            <a:ext cx="442912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Line 40"/>
          <p:cNvSpPr>
            <a:spLocks noChangeShapeType="1"/>
          </p:cNvSpPr>
          <p:nvPr/>
        </p:nvSpPr>
        <p:spPr bwMode="auto">
          <a:xfrm flipH="1">
            <a:off x="5910263" y="3984625"/>
            <a:ext cx="49371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Line 41"/>
          <p:cNvSpPr>
            <a:spLocks noChangeShapeType="1"/>
          </p:cNvSpPr>
          <p:nvPr/>
        </p:nvSpPr>
        <p:spPr bwMode="auto">
          <a:xfrm flipH="1">
            <a:off x="6018213" y="4968875"/>
            <a:ext cx="2508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Freeform 42"/>
          <p:cNvSpPr>
            <a:spLocks/>
          </p:cNvSpPr>
          <p:nvPr/>
        </p:nvSpPr>
        <p:spPr bwMode="auto">
          <a:xfrm>
            <a:off x="6499225" y="4930775"/>
            <a:ext cx="663575" cy="198438"/>
          </a:xfrm>
          <a:custGeom>
            <a:avLst/>
            <a:gdLst>
              <a:gd name="T0" fmla="*/ 1053424491 w 515"/>
              <a:gd name="T1" fmla="*/ 0 h 154"/>
              <a:gd name="T2" fmla="*/ 402960076 w 515"/>
              <a:gd name="T3" fmla="*/ 0 h 154"/>
              <a:gd name="T4" fmla="*/ 0 w 515"/>
              <a:gd name="T5" fmla="*/ 315020281 h 154"/>
              <a:gd name="T6" fmla="*/ 0 60000 65536"/>
              <a:gd name="T7" fmla="*/ 0 60000 65536"/>
              <a:gd name="T8" fmla="*/ 0 60000 65536"/>
              <a:gd name="T9" fmla="*/ 0 w 515"/>
              <a:gd name="T10" fmla="*/ 0 h 154"/>
              <a:gd name="T11" fmla="*/ 515 w 515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5" h="154">
                <a:moveTo>
                  <a:pt x="515" y="0"/>
                </a:moveTo>
                <a:lnTo>
                  <a:pt x="197" y="0"/>
                </a:lnTo>
                <a:lnTo>
                  <a:pt x="0" y="15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9481" name="Freeform 43"/>
          <p:cNvSpPr>
            <a:spLocks/>
          </p:cNvSpPr>
          <p:nvPr/>
        </p:nvSpPr>
        <p:spPr bwMode="auto">
          <a:xfrm>
            <a:off x="6591300" y="5053013"/>
            <a:ext cx="571500" cy="100012"/>
          </a:xfrm>
          <a:custGeom>
            <a:avLst/>
            <a:gdLst>
              <a:gd name="T0" fmla="*/ 907256322 w 444"/>
              <a:gd name="T1" fmla="*/ 0 h 78"/>
              <a:gd name="T2" fmla="*/ 212510495 w 444"/>
              <a:gd name="T3" fmla="*/ 0 h 78"/>
              <a:gd name="T4" fmla="*/ 0 w 444"/>
              <a:gd name="T5" fmla="*/ 158769028 h 78"/>
              <a:gd name="T6" fmla="*/ 0 60000 65536"/>
              <a:gd name="T7" fmla="*/ 0 60000 65536"/>
              <a:gd name="T8" fmla="*/ 0 60000 65536"/>
              <a:gd name="T9" fmla="*/ 0 w 444"/>
              <a:gd name="T10" fmla="*/ 0 h 78"/>
              <a:gd name="T11" fmla="*/ 444 w 444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4" h="78">
                <a:moveTo>
                  <a:pt x="444" y="0"/>
                </a:moveTo>
                <a:lnTo>
                  <a:pt x="104" y="0"/>
                </a:lnTo>
                <a:lnTo>
                  <a:pt x="0" y="7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19482" name="Line 44"/>
          <p:cNvSpPr>
            <a:spLocks noChangeShapeType="1"/>
          </p:cNvSpPr>
          <p:nvPr/>
        </p:nvSpPr>
        <p:spPr bwMode="auto">
          <a:xfrm flipH="1">
            <a:off x="6992938" y="1154113"/>
            <a:ext cx="3556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Text Box 45"/>
          <p:cNvSpPr txBox="1">
            <a:spLocks noChangeArrowheads="1"/>
          </p:cNvSpPr>
          <p:nvPr/>
        </p:nvSpPr>
        <p:spPr bwMode="auto">
          <a:xfrm>
            <a:off x="7385050" y="1100138"/>
            <a:ext cx="1033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Somesthetic cortex</a:t>
            </a:r>
          </a:p>
          <a:p>
            <a:pPr eaLnBrk="1" hangingPunct="1"/>
            <a:r>
              <a:rPr lang="en-US" sz="800" b="1">
                <a:latin typeface="Arial" charset="0"/>
              </a:rPr>
              <a:t>(postcentral gyrus)</a:t>
            </a:r>
          </a:p>
        </p:txBody>
      </p:sp>
      <p:sp>
        <p:nvSpPr>
          <p:cNvPr id="19484" name="Text Box 46"/>
          <p:cNvSpPr txBox="1">
            <a:spLocks noChangeArrowheads="1"/>
          </p:cNvSpPr>
          <p:nvPr/>
        </p:nvSpPr>
        <p:spPr bwMode="auto">
          <a:xfrm>
            <a:off x="7642225" y="1552575"/>
            <a:ext cx="639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Third-order</a:t>
            </a:r>
          </a:p>
          <a:p>
            <a:pPr eaLnBrk="1" hangingPunct="1"/>
            <a:r>
              <a:rPr lang="en-US" sz="800" b="1">
                <a:latin typeface="Arial" charset="0"/>
              </a:rPr>
              <a:t>neuron</a:t>
            </a:r>
          </a:p>
        </p:txBody>
      </p:sp>
      <p:sp>
        <p:nvSpPr>
          <p:cNvPr id="19485" name="Text Box 47"/>
          <p:cNvSpPr txBox="1">
            <a:spLocks noChangeArrowheads="1"/>
          </p:cNvSpPr>
          <p:nvPr/>
        </p:nvSpPr>
        <p:spPr bwMode="auto">
          <a:xfrm>
            <a:off x="7207250" y="3260725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Medial</a:t>
            </a:r>
          </a:p>
          <a:p>
            <a:pPr eaLnBrk="1" hangingPunct="1"/>
            <a:r>
              <a:rPr lang="en-US" sz="800" b="1">
                <a:latin typeface="Arial" charset="0"/>
              </a:rPr>
              <a:t>lemniscus</a:t>
            </a:r>
          </a:p>
        </p:txBody>
      </p:sp>
      <p:sp>
        <p:nvSpPr>
          <p:cNvPr id="19486" name="Text Box 48"/>
          <p:cNvSpPr txBox="1">
            <a:spLocks noChangeArrowheads="1"/>
          </p:cNvSpPr>
          <p:nvPr/>
        </p:nvSpPr>
        <p:spPr bwMode="auto">
          <a:xfrm>
            <a:off x="7207250" y="3817938"/>
            <a:ext cx="754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Second-order</a:t>
            </a:r>
          </a:p>
          <a:p>
            <a:pPr eaLnBrk="1" hangingPunct="1"/>
            <a:r>
              <a:rPr lang="en-US" sz="800" b="1">
                <a:latin typeface="Arial" charset="0"/>
              </a:rPr>
              <a:t>neuron</a:t>
            </a:r>
          </a:p>
        </p:txBody>
      </p:sp>
      <p:sp>
        <p:nvSpPr>
          <p:cNvPr id="19487" name="Text Box 49"/>
          <p:cNvSpPr txBox="1">
            <a:spLocks noChangeArrowheads="1"/>
          </p:cNvSpPr>
          <p:nvPr/>
        </p:nvSpPr>
        <p:spPr bwMode="auto">
          <a:xfrm>
            <a:off x="7207250" y="4052888"/>
            <a:ext cx="493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Cuneate</a:t>
            </a:r>
          </a:p>
          <a:p>
            <a:pPr eaLnBrk="1" hangingPunct="1"/>
            <a:r>
              <a:rPr lang="en-US" sz="800" b="1">
                <a:latin typeface="Arial" charset="0"/>
              </a:rPr>
              <a:t>nucleus</a:t>
            </a:r>
          </a:p>
        </p:txBody>
      </p:sp>
      <p:sp>
        <p:nvSpPr>
          <p:cNvPr id="19488" name="Text Box 50"/>
          <p:cNvSpPr txBox="1">
            <a:spLocks noChangeArrowheads="1"/>
          </p:cNvSpPr>
          <p:nvPr/>
        </p:nvSpPr>
        <p:spPr bwMode="auto">
          <a:xfrm>
            <a:off x="7207250" y="4394200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Medial</a:t>
            </a:r>
          </a:p>
          <a:p>
            <a:pPr eaLnBrk="1" hangingPunct="1"/>
            <a:r>
              <a:rPr lang="en-US" sz="800" b="1">
                <a:latin typeface="Arial" charset="0"/>
              </a:rPr>
              <a:t>lemniscus</a:t>
            </a:r>
          </a:p>
        </p:txBody>
      </p:sp>
      <p:sp>
        <p:nvSpPr>
          <p:cNvPr id="19489" name="Text Box 51"/>
          <p:cNvSpPr txBox="1">
            <a:spLocks noChangeArrowheads="1"/>
          </p:cNvSpPr>
          <p:nvPr/>
        </p:nvSpPr>
        <p:spPr bwMode="auto">
          <a:xfrm>
            <a:off x="5810250" y="5883275"/>
            <a:ext cx="2339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Receptors for body movement, limb positions,</a:t>
            </a:r>
          </a:p>
          <a:p>
            <a:pPr eaLnBrk="1" hangingPunct="1"/>
            <a:r>
              <a:rPr lang="en-US" sz="800" b="1">
                <a:latin typeface="Arial" charset="0"/>
              </a:rPr>
              <a:t>fine touch discrimination, and pressure</a:t>
            </a:r>
          </a:p>
        </p:txBody>
      </p:sp>
      <p:sp>
        <p:nvSpPr>
          <p:cNvPr id="19490" name="Text Box 52"/>
          <p:cNvSpPr txBox="1">
            <a:spLocks noChangeArrowheads="1"/>
          </p:cNvSpPr>
          <p:nvPr/>
        </p:nvSpPr>
        <p:spPr bwMode="auto">
          <a:xfrm>
            <a:off x="5465763" y="4910138"/>
            <a:ext cx="606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First-order</a:t>
            </a:r>
          </a:p>
          <a:p>
            <a:pPr eaLnBrk="1" hangingPunct="1"/>
            <a:r>
              <a:rPr lang="en-US" sz="800" b="1">
                <a:latin typeface="Arial" charset="0"/>
              </a:rPr>
              <a:t>neuron</a:t>
            </a:r>
          </a:p>
        </p:txBody>
      </p:sp>
      <p:sp>
        <p:nvSpPr>
          <p:cNvPr id="19491" name="Text Box 53"/>
          <p:cNvSpPr txBox="1">
            <a:spLocks noChangeArrowheads="1"/>
          </p:cNvSpPr>
          <p:nvPr/>
        </p:nvSpPr>
        <p:spPr bwMode="auto">
          <a:xfrm>
            <a:off x="5521325" y="3929063"/>
            <a:ext cx="477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Gracile</a:t>
            </a:r>
          </a:p>
          <a:p>
            <a:pPr eaLnBrk="1" hangingPunct="1"/>
            <a:r>
              <a:rPr lang="en-US" sz="800" b="1">
                <a:latin typeface="Arial" charset="0"/>
              </a:rPr>
              <a:t>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DEAF73C6-246D-4C44-93B1-6497371C696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51054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0" smtClean="0"/>
              <a:t>joins gracile fasciculus at T6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occupies lateral portion of the posterior column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forces gracile fasciculus medially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carries the same type of sensory signals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originate from the level of T6 and 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upper limb and chest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fibers end in the cuneate nucleus on the ipsilateral side of the medulla oblongata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medial lemniscus </a:t>
            </a:r>
            <a:r>
              <a:rPr lang="en-US" sz="2000" b="0" smtClean="0"/>
              <a:t>– formed from the second-order neurons  of gracile and cuneate systems that decussate in the medulla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tracts of these nerve fibers lead the rest of the way to the thalamus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third-order neurons go from thalamus to cerebral cortex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carry signals to contralateral cerebral hemisphere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41275"/>
            <a:ext cx="9144000" cy="76835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Cuneate Fasciculus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6172200" y="1066800"/>
            <a:ext cx="990600" cy="152400"/>
          </a:xfrm>
          <a:prstGeom prst="rect">
            <a:avLst/>
          </a:prstGeom>
          <a:solidFill>
            <a:srgbClr val="FFFDF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15"/>
          <p:cNvSpPr txBox="1">
            <a:spLocks noChangeArrowheads="1"/>
          </p:cNvSpPr>
          <p:nvPr/>
        </p:nvSpPr>
        <p:spPr bwMode="auto">
          <a:xfrm>
            <a:off x="5934075" y="6248400"/>
            <a:ext cx="17557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13.5a</a:t>
            </a:r>
          </a:p>
        </p:txBody>
      </p:sp>
      <p:sp>
        <p:nvSpPr>
          <p:cNvPr id="20487" name="TextBox 24"/>
          <p:cNvSpPr txBox="1">
            <a:spLocks noChangeArrowheads="1"/>
          </p:cNvSpPr>
          <p:nvPr/>
        </p:nvSpPr>
        <p:spPr bwMode="auto">
          <a:xfrm>
            <a:off x="5195888" y="798513"/>
            <a:ext cx="3841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20488" name="Picture 4" descr="sal25693_13_0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9288" y="927100"/>
            <a:ext cx="2081212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24"/>
          <p:cNvSpPr>
            <a:spLocks noChangeArrowheads="1"/>
          </p:cNvSpPr>
          <p:nvPr/>
        </p:nvSpPr>
        <p:spPr bwMode="auto">
          <a:xfrm>
            <a:off x="5548313" y="6054725"/>
            <a:ext cx="1238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(a)</a:t>
            </a:r>
            <a:endParaRPr lang="en-US" sz="800" b="1">
              <a:latin typeface="Arial" charset="0"/>
            </a:endParaRPr>
          </a:p>
        </p:txBody>
      </p:sp>
      <p:sp>
        <p:nvSpPr>
          <p:cNvPr id="20490" name="Rectangle 25"/>
          <p:cNvSpPr>
            <a:spLocks noChangeArrowheads="1"/>
          </p:cNvSpPr>
          <p:nvPr/>
        </p:nvSpPr>
        <p:spPr bwMode="auto">
          <a:xfrm>
            <a:off x="7458075" y="4876800"/>
            <a:ext cx="876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Gracile fasciculus</a:t>
            </a:r>
            <a:endParaRPr lang="en-US" sz="800" b="1">
              <a:latin typeface="Arial" charset="0"/>
            </a:endParaRPr>
          </a:p>
        </p:txBody>
      </p:sp>
      <p:sp>
        <p:nvSpPr>
          <p:cNvPr id="20491" name="Rectangle 26"/>
          <p:cNvSpPr>
            <a:spLocks noChangeArrowheads="1"/>
          </p:cNvSpPr>
          <p:nvPr/>
        </p:nvSpPr>
        <p:spPr bwMode="auto">
          <a:xfrm>
            <a:off x="7458075" y="5002213"/>
            <a:ext cx="9302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Cuneate fasciculus</a:t>
            </a:r>
            <a:endParaRPr lang="en-US" sz="800" b="1">
              <a:latin typeface="Arial" charset="0"/>
            </a:endParaRPr>
          </a:p>
        </p:txBody>
      </p:sp>
      <p:sp>
        <p:nvSpPr>
          <p:cNvPr id="20492" name="Rectangle 27"/>
          <p:cNvSpPr>
            <a:spLocks noChangeArrowheads="1"/>
          </p:cNvSpPr>
          <p:nvPr/>
        </p:nvSpPr>
        <p:spPr bwMode="auto">
          <a:xfrm>
            <a:off x="5548313" y="3363913"/>
            <a:ext cx="4238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Midbrain</a:t>
            </a:r>
            <a:endParaRPr lang="en-US" sz="800" b="1">
              <a:latin typeface="Arial" charset="0"/>
            </a:endParaRPr>
          </a:p>
        </p:txBody>
      </p:sp>
      <p:sp>
        <p:nvSpPr>
          <p:cNvPr id="20493" name="Rectangle 28"/>
          <p:cNvSpPr>
            <a:spLocks noChangeArrowheads="1"/>
          </p:cNvSpPr>
          <p:nvPr/>
        </p:nvSpPr>
        <p:spPr bwMode="auto">
          <a:xfrm>
            <a:off x="5548313" y="4413250"/>
            <a:ext cx="3794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Medulla</a:t>
            </a:r>
            <a:endParaRPr lang="en-US" sz="800" b="1">
              <a:latin typeface="Arial" charset="0"/>
            </a:endParaRPr>
          </a:p>
        </p:txBody>
      </p:sp>
      <p:sp>
        <p:nvSpPr>
          <p:cNvPr id="20494" name="Rectangle 29"/>
          <p:cNvSpPr>
            <a:spLocks noChangeArrowheads="1"/>
          </p:cNvSpPr>
          <p:nvPr/>
        </p:nvSpPr>
        <p:spPr bwMode="auto">
          <a:xfrm>
            <a:off x="5548313" y="5210175"/>
            <a:ext cx="5556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Spinal cord</a:t>
            </a:r>
            <a:endParaRPr lang="en-US" sz="800" b="1">
              <a:latin typeface="Arial" charset="0"/>
            </a:endParaRPr>
          </a:p>
        </p:txBody>
      </p:sp>
      <p:sp>
        <p:nvSpPr>
          <p:cNvPr id="20495" name="Rectangle 30"/>
          <p:cNvSpPr>
            <a:spLocks noChangeArrowheads="1"/>
          </p:cNvSpPr>
          <p:nvPr/>
        </p:nvSpPr>
        <p:spPr bwMode="auto">
          <a:xfrm>
            <a:off x="7905750" y="1985963"/>
            <a:ext cx="4762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Thalamus</a:t>
            </a:r>
            <a:endParaRPr lang="en-US" sz="800" b="1">
              <a:latin typeface="Arial" charset="0"/>
            </a:endParaRPr>
          </a:p>
        </p:txBody>
      </p:sp>
      <p:sp>
        <p:nvSpPr>
          <p:cNvPr id="20496" name="Rectangle 33"/>
          <p:cNvSpPr>
            <a:spLocks noChangeArrowheads="1"/>
          </p:cNvSpPr>
          <p:nvPr/>
        </p:nvSpPr>
        <p:spPr bwMode="auto">
          <a:xfrm>
            <a:off x="5548313" y="2747963"/>
            <a:ext cx="4810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Cerebrum</a:t>
            </a:r>
            <a:endParaRPr lang="en-US" sz="800" b="1">
              <a:latin typeface="Arial" charset="0"/>
            </a:endParaRPr>
          </a:p>
        </p:txBody>
      </p:sp>
      <p:sp>
        <p:nvSpPr>
          <p:cNvPr id="20497" name="Line 34"/>
          <p:cNvSpPr>
            <a:spLocks noChangeShapeType="1"/>
          </p:cNvSpPr>
          <p:nvPr/>
        </p:nvSpPr>
        <p:spPr bwMode="auto">
          <a:xfrm flipH="1">
            <a:off x="7153275" y="1600200"/>
            <a:ext cx="7239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35"/>
          <p:cNvSpPr>
            <a:spLocks noChangeShapeType="1"/>
          </p:cNvSpPr>
          <p:nvPr/>
        </p:nvSpPr>
        <p:spPr bwMode="auto">
          <a:xfrm flipH="1">
            <a:off x="6948488" y="2033588"/>
            <a:ext cx="9302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Line 36"/>
          <p:cNvSpPr>
            <a:spLocks noChangeShapeType="1"/>
          </p:cNvSpPr>
          <p:nvPr/>
        </p:nvSpPr>
        <p:spPr bwMode="auto">
          <a:xfrm flipH="1">
            <a:off x="6981825" y="3305175"/>
            <a:ext cx="4476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Line 37"/>
          <p:cNvSpPr>
            <a:spLocks noChangeShapeType="1"/>
          </p:cNvSpPr>
          <p:nvPr/>
        </p:nvSpPr>
        <p:spPr bwMode="auto">
          <a:xfrm flipH="1">
            <a:off x="6746875" y="4445000"/>
            <a:ext cx="6826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Line 38"/>
          <p:cNvSpPr>
            <a:spLocks noChangeShapeType="1"/>
          </p:cNvSpPr>
          <p:nvPr/>
        </p:nvSpPr>
        <p:spPr bwMode="auto">
          <a:xfrm flipH="1">
            <a:off x="6945313" y="3863975"/>
            <a:ext cx="48101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Line 39"/>
          <p:cNvSpPr>
            <a:spLocks noChangeShapeType="1"/>
          </p:cNvSpPr>
          <p:nvPr/>
        </p:nvSpPr>
        <p:spPr bwMode="auto">
          <a:xfrm flipH="1">
            <a:off x="6986588" y="4103688"/>
            <a:ext cx="442912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Line 40"/>
          <p:cNvSpPr>
            <a:spLocks noChangeShapeType="1"/>
          </p:cNvSpPr>
          <p:nvPr/>
        </p:nvSpPr>
        <p:spPr bwMode="auto">
          <a:xfrm flipH="1">
            <a:off x="6176963" y="3984625"/>
            <a:ext cx="49371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41"/>
          <p:cNvSpPr>
            <a:spLocks noChangeShapeType="1"/>
          </p:cNvSpPr>
          <p:nvPr/>
        </p:nvSpPr>
        <p:spPr bwMode="auto">
          <a:xfrm flipH="1">
            <a:off x="6284913" y="4968875"/>
            <a:ext cx="2508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Freeform 42"/>
          <p:cNvSpPr>
            <a:spLocks/>
          </p:cNvSpPr>
          <p:nvPr/>
        </p:nvSpPr>
        <p:spPr bwMode="auto">
          <a:xfrm>
            <a:off x="6765925" y="4930775"/>
            <a:ext cx="663575" cy="198438"/>
          </a:xfrm>
          <a:custGeom>
            <a:avLst/>
            <a:gdLst>
              <a:gd name="T0" fmla="*/ 1053424491 w 515"/>
              <a:gd name="T1" fmla="*/ 0 h 154"/>
              <a:gd name="T2" fmla="*/ 402960076 w 515"/>
              <a:gd name="T3" fmla="*/ 0 h 154"/>
              <a:gd name="T4" fmla="*/ 0 w 515"/>
              <a:gd name="T5" fmla="*/ 315020281 h 154"/>
              <a:gd name="T6" fmla="*/ 0 60000 65536"/>
              <a:gd name="T7" fmla="*/ 0 60000 65536"/>
              <a:gd name="T8" fmla="*/ 0 60000 65536"/>
              <a:gd name="T9" fmla="*/ 0 w 515"/>
              <a:gd name="T10" fmla="*/ 0 h 154"/>
              <a:gd name="T11" fmla="*/ 515 w 515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5" h="154">
                <a:moveTo>
                  <a:pt x="515" y="0"/>
                </a:moveTo>
                <a:lnTo>
                  <a:pt x="197" y="0"/>
                </a:lnTo>
                <a:lnTo>
                  <a:pt x="0" y="15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20506" name="Freeform 43"/>
          <p:cNvSpPr>
            <a:spLocks/>
          </p:cNvSpPr>
          <p:nvPr/>
        </p:nvSpPr>
        <p:spPr bwMode="auto">
          <a:xfrm>
            <a:off x="6858000" y="5053013"/>
            <a:ext cx="571500" cy="100012"/>
          </a:xfrm>
          <a:custGeom>
            <a:avLst/>
            <a:gdLst>
              <a:gd name="T0" fmla="*/ 907256322 w 444"/>
              <a:gd name="T1" fmla="*/ 0 h 78"/>
              <a:gd name="T2" fmla="*/ 212510495 w 444"/>
              <a:gd name="T3" fmla="*/ 0 h 78"/>
              <a:gd name="T4" fmla="*/ 0 w 444"/>
              <a:gd name="T5" fmla="*/ 158769028 h 78"/>
              <a:gd name="T6" fmla="*/ 0 60000 65536"/>
              <a:gd name="T7" fmla="*/ 0 60000 65536"/>
              <a:gd name="T8" fmla="*/ 0 60000 65536"/>
              <a:gd name="T9" fmla="*/ 0 w 444"/>
              <a:gd name="T10" fmla="*/ 0 h 78"/>
              <a:gd name="T11" fmla="*/ 444 w 444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4" h="78">
                <a:moveTo>
                  <a:pt x="444" y="0"/>
                </a:moveTo>
                <a:lnTo>
                  <a:pt x="104" y="0"/>
                </a:lnTo>
                <a:lnTo>
                  <a:pt x="0" y="7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20507" name="Line 44"/>
          <p:cNvSpPr>
            <a:spLocks noChangeShapeType="1"/>
          </p:cNvSpPr>
          <p:nvPr/>
        </p:nvSpPr>
        <p:spPr bwMode="auto">
          <a:xfrm flipH="1">
            <a:off x="7259638" y="1154113"/>
            <a:ext cx="3556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Text Box 45"/>
          <p:cNvSpPr txBox="1">
            <a:spLocks noChangeArrowheads="1"/>
          </p:cNvSpPr>
          <p:nvPr/>
        </p:nvSpPr>
        <p:spPr bwMode="auto">
          <a:xfrm>
            <a:off x="7651750" y="1100138"/>
            <a:ext cx="1033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Somesthetic cortex</a:t>
            </a:r>
          </a:p>
          <a:p>
            <a:pPr eaLnBrk="1" hangingPunct="1"/>
            <a:r>
              <a:rPr lang="en-US" sz="800" b="1">
                <a:latin typeface="Arial" charset="0"/>
              </a:rPr>
              <a:t>(postcentral gyrus)</a:t>
            </a:r>
          </a:p>
        </p:txBody>
      </p:sp>
      <p:sp>
        <p:nvSpPr>
          <p:cNvPr id="20509" name="Text Box 46"/>
          <p:cNvSpPr txBox="1">
            <a:spLocks noChangeArrowheads="1"/>
          </p:cNvSpPr>
          <p:nvPr/>
        </p:nvSpPr>
        <p:spPr bwMode="auto">
          <a:xfrm>
            <a:off x="7908925" y="1552575"/>
            <a:ext cx="639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Third-order</a:t>
            </a:r>
          </a:p>
          <a:p>
            <a:pPr eaLnBrk="1" hangingPunct="1"/>
            <a:r>
              <a:rPr lang="en-US" sz="800" b="1">
                <a:latin typeface="Arial" charset="0"/>
              </a:rPr>
              <a:t>neuron</a:t>
            </a:r>
          </a:p>
        </p:txBody>
      </p:sp>
      <p:sp>
        <p:nvSpPr>
          <p:cNvPr id="20510" name="Text Box 47"/>
          <p:cNvSpPr txBox="1">
            <a:spLocks noChangeArrowheads="1"/>
          </p:cNvSpPr>
          <p:nvPr/>
        </p:nvSpPr>
        <p:spPr bwMode="auto">
          <a:xfrm>
            <a:off x="7473950" y="3260725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Medial</a:t>
            </a:r>
          </a:p>
          <a:p>
            <a:pPr eaLnBrk="1" hangingPunct="1"/>
            <a:r>
              <a:rPr lang="en-US" sz="800" b="1">
                <a:latin typeface="Arial" charset="0"/>
              </a:rPr>
              <a:t>lemniscus</a:t>
            </a:r>
          </a:p>
        </p:txBody>
      </p:sp>
      <p:sp>
        <p:nvSpPr>
          <p:cNvPr id="20511" name="Text Box 48"/>
          <p:cNvSpPr txBox="1">
            <a:spLocks noChangeArrowheads="1"/>
          </p:cNvSpPr>
          <p:nvPr/>
        </p:nvSpPr>
        <p:spPr bwMode="auto">
          <a:xfrm>
            <a:off x="7473950" y="3817938"/>
            <a:ext cx="754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Second-order</a:t>
            </a:r>
          </a:p>
          <a:p>
            <a:pPr eaLnBrk="1" hangingPunct="1"/>
            <a:r>
              <a:rPr lang="en-US" sz="800" b="1">
                <a:latin typeface="Arial" charset="0"/>
              </a:rPr>
              <a:t>neuron</a:t>
            </a:r>
          </a:p>
        </p:txBody>
      </p:sp>
      <p:sp>
        <p:nvSpPr>
          <p:cNvPr id="20512" name="Text Box 49"/>
          <p:cNvSpPr txBox="1">
            <a:spLocks noChangeArrowheads="1"/>
          </p:cNvSpPr>
          <p:nvPr/>
        </p:nvSpPr>
        <p:spPr bwMode="auto">
          <a:xfrm>
            <a:off x="7473950" y="4052888"/>
            <a:ext cx="493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Cuneate</a:t>
            </a:r>
          </a:p>
          <a:p>
            <a:pPr eaLnBrk="1" hangingPunct="1"/>
            <a:r>
              <a:rPr lang="en-US" sz="800" b="1">
                <a:latin typeface="Arial" charset="0"/>
              </a:rPr>
              <a:t>nucleus</a:t>
            </a:r>
          </a:p>
        </p:txBody>
      </p:sp>
      <p:sp>
        <p:nvSpPr>
          <p:cNvPr id="20513" name="Text Box 50"/>
          <p:cNvSpPr txBox="1">
            <a:spLocks noChangeArrowheads="1"/>
          </p:cNvSpPr>
          <p:nvPr/>
        </p:nvSpPr>
        <p:spPr bwMode="auto">
          <a:xfrm>
            <a:off x="7473950" y="4394200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Medial</a:t>
            </a:r>
          </a:p>
          <a:p>
            <a:pPr eaLnBrk="1" hangingPunct="1"/>
            <a:r>
              <a:rPr lang="en-US" sz="800" b="1">
                <a:latin typeface="Arial" charset="0"/>
              </a:rPr>
              <a:t>lemniscus</a:t>
            </a:r>
          </a:p>
        </p:txBody>
      </p:sp>
      <p:sp>
        <p:nvSpPr>
          <p:cNvPr id="20514" name="Text Box 51"/>
          <p:cNvSpPr txBox="1">
            <a:spLocks noChangeArrowheads="1"/>
          </p:cNvSpPr>
          <p:nvPr/>
        </p:nvSpPr>
        <p:spPr bwMode="auto">
          <a:xfrm>
            <a:off x="6076950" y="5883275"/>
            <a:ext cx="2339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Receptors for body movement, limb positions,</a:t>
            </a:r>
          </a:p>
          <a:p>
            <a:pPr eaLnBrk="1" hangingPunct="1"/>
            <a:r>
              <a:rPr lang="en-US" sz="800" b="1">
                <a:latin typeface="Arial" charset="0"/>
              </a:rPr>
              <a:t>fine touch discrimination, and pressure</a:t>
            </a:r>
          </a:p>
        </p:txBody>
      </p:sp>
      <p:sp>
        <p:nvSpPr>
          <p:cNvPr id="20515" name="Text Box 52"/>
          <p:cNvSpPr txBox="1">
            <a:spLocks noChangeArrowheads="1"/>
          </p:cNvSpPr>
          <p:nvPr/>
        </p:nvSpPr>
        <p:spPr bwMode="auto">
          <a:xfrm>
            <a:off x="5732463" y="4910138"/>
            <a:ext cx="606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First-order</a:t>
            </a:r>
          </a:p>
          <a:p>
            <a:pPr eaLnBrk="1" hangingPunct="1"/>
            <a:r>
              <a:rPr lang="en-US" sz="800" b="1">
                <a:latin typeface="Arial" charset="0"/>
              </a:rPr>
              <a:t>neuron</a:t>
            </a:r>
          </a:p>
        </p:txBody>
      </p:sp>
      <p:sp>
        <p:nvSpPr>
          <p:cNvPr id="20516" name="Text Box 53"/>
          <p:cNvSpPr txBox="1">
            <a:spLocks noChangeArrowheads="1"/>
          </p:cNvSpPr>
          <p:nvPr/>
        </p:nvSpPr>
        <p:spPr bwMode="auto">
          <a:xfrm>
            <a:off x="5788025" y="3929063"/>
            <a:ext cx="477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Gracile</a:t>
            </a:r>
          </a:p>
          <a:p>
            <a:pPr eaLnBrk="1" hangingPunct="1"/>
            <a:r>
              <a:rPr lang="en-US" sz="800" b="1">
                <a:latin typeface="Arial" charset="0"/>
              </a:rPr>
              <a:t>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E63A4940-7D35-417C-8024-70828D44CA3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550"/>
            <a:ext cx="8229600" cy="769938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Spinothalamic Pathway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4953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0" smtClean="0"/>
              <a:t>one of the smaller tracts of the anterolateral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passes up the anterior and lateral columns of the spinal cord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carry signals for pain, pressure, temperature, light touch, tickle, and itch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first-order neurons end in posterior horn of spinal cord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synapse with second-order neurons which decussate to other side of spinal cord and form the ascending spinothalamic tract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third-order neurons continue from there to cerebral cortex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sends signals to the contralateral cerebral hemisphere</a:t>
            </a:r>
          </a:p>
        </p:txBody>
      </p: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5943600" y="6248400"/>
            <a:ext cx="17557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13.5b</a:t>
            </a:r>
          </a:p>
        </p:txBody>
      </p:sp>
      <p:sp>
        <p:nvSpPr>
          <p:cNvPr id="21510" name="TextBox 24"/>
          <p:cNvSpPr txBox="1">
            <a:spLocks noChangeArrowheads="1"/>
          </p:cNvSpPr>
          <p:nvPr/>
        </p:nvSpPr>
        <p:spPr bwMode="auto">
          <a:xfrm>
            <a:off x="5097463" y="838200"/>
            <a:ext cx="39544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21511" name="Picture 4" descr="sal25693_13_0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7863" y="1041400"/>
            <a:ext cx="21209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508625" y="6151563"/>
            <a:ext cx="1285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(b)</a:t>
            </a:r>
            <a:endParaRPr lang="en-US" sz="800" b="1">
              <a:latin typeface="Arial" charset="0"/>
            </a:endParaRPr>
          </a:p>
        </p:txBody>
      </p:sp>
      <p:sp>
        <p:nvSpPr>
          <p:cNvPr id="21513" name="Rectangle 17"/>
          <p:cNvSpPr>
            <a:spLocks noChangeArrowheads="1"/>
          </p:cNvSpPr>
          <p:nvPr/>
        </p:nvSpPr>
        <p:spPr bwMode="auto">
          <a:xfrm>
            <a:off x="7569200" y="5511800"/>
            <a:ext cx="10096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Anterolateral system</a:t>
            </a:r>
            <a:endParaRPr lang="en-US" sz="800" b="1">
              <a:latin typeface="Arial" charset="0"/>
            </a:endParaRPr>
          </a:p>
        </p:txBody>
      </p:sp>
      <p:sp>
        <p:nvSpPr>
          <p:cNvPr id="21514" name="Rectangle 18"/>
          <p:cNvSpPr>
            <a:spLocks noChangeArrowheads="1"/>
          </p:cNvSpPr>
          <p:nvPr/>
        </p:nvSpPr>
        <p:spPr bwMode="auto">
          <a:xfrm>
            <a:off x="5508625" y="3398838"/>
            <a:ext cx="4238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Midbrain</a:t>
            </a:r>
            <a:endParaRPr lang="en-US" sz="800" b="1">
              <a:latin typeface="Arial" charset="0"/>
            </a:endParaRPr>
          </a:p>
        </p:txBody>
      </p:sp>
      <p:sp>
        <p:nvSpPr>
          <p:cNvPr id="21515" name="Rectangle 19"/>
          <p:cNvSpPr>
            <a:spLocks noChangeArrowheads="1"/>
          </p:cNvSpPr>
          <p:nvPr/>
        </p:nvSpPr>
        <p:spPr bwMode="auto">
          <a:xfrm>
            <a:off x="5508625" y="2770188"/>
            <a:ext cx="4810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Cerebrum</a:t>
            </a:r>
            <a:endParaRPr lang="en-US" sz="800" b="1">
              <a:latin typeface="Arial" charset="0"/>
            </a:endParaRPr>
          </a:p>
        </p:txBody>
      </p:sp>
      <p:sp>
        <p:nvSpPr>
          <p:cNvPr id="21516" name="Rectangle 20"/>
          <p:cNvSpPr>
            <a:spLocks noChangeArrowheads="1"/>
          </p:cNvSpPr>
          <p:nvPr/>
        </p:nvSpPr>
        <p:spPr bwMode="auto">
          <a:xfrm>
            <a:off x="5508625" y="4475163"/>
            <a:ext cx="3794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Medulla</a:t>
            </a:r>
            <a:endParaRPr lang="en-US" sz="800" b="1">
              <a:latin typeface="Arial" charset="0"/>
            </a:endParaRPr>
          </a:p>
        </p:txBody>
      </p:sp>
      <p:sp>
        <p:nvSpPr>
          <p:cNvPr id="21517" name="Rectangle 21"/>
          <p:cNvSpPr>
            <a:spLocks noChangeArrowheads="1"/>
          </p:cNvSpPr>
          <p:nvPr/>
        </p:nvSpPr>
        <p:spPr bwMode="auto">
          <a:xfrm>
            <a:off x="5508625" y="5280025"/>
            <a:ext cx="5556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Spinal cord</a:t>
            </a:r>
            <a:endParaRPr lang="en-US" sz="800" b="1">
              <a:latin typeface="Arial" charset="0"/>
            </a:endParaRPr>
          </a:p>
        </p:txBody>
      </p:sp>
      <p:sp>
        <p:nvSpPr>
          <p:cNvPr id="21518" name="Rectangle 22"/>
          <p:cNvSpPr>
            <a:spLocks noChangeArrowheads="1"/>
          </p:cNvSpPr>
          <p:nvPr/>
        </p:nvSpPr>
        <p:spPr bwMode="auto">
          <a:xfrm>
            <a:off x="7947025" y="2089150"/>
            <a:ext cx="4762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Thalamus</a:t>
            </a:r>
            <a:endParaRPr lang="en-US" sz="800" b="1">
              <a:latin typeface="Arial" charset="0"/>
            </a:endParaRPr>
          </a:p>
        </p:txBody>
      </p:sp>
      <p:sp>
        <p:nvSpPr>
          <p:cNvPr id="21519" name="Line 25"/>
          <p:cNvSpPr>
            <a:spLocks noChangeShapeType="1"/>
          </p:cNvSpPr>
          <p:nvPr/>
        </p:nvSpPr>
        <p:spPr bwMode="auto">
          <a:xfrm flipH="1">
            <a:off x="7132638" y="3911600"/>
            <a:ext cx="4603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Line 26"/>
          <p:cNvSpPr>
            <a:spLocks noChangeShapeType="1"/>
          </p:cNvSpPr>
          <p:nvPr/>
        </p:nvSpPr>
        <p:spPr bwMode="auto">
          <a:xfrm flipH="1">
            <a:off x="7327900" y="1201738"/>
            <a:ext cx="2413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Line 27"/>
          <p:cNvSpPr>
            <a:spLocks noChangeShapeType="1"/>
          </p:cNvSpPr>
          <p:nvPr/>
        </p:nvSpPr>
        <p:spPr bwMode="auto">
          <a:xfrm flipH="1">
            <a:off x="7297738" y="1708150"/>
            <a:ext cx="55721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Line 28"/>
          <p:cNvSpPr>
            <a:spLocks noChangeShapeType="1"/>
          </p:cNvSpPr>
          <p:nvPr/>
        </p:nvSpPr>
        <p:spPr bwMode="auto">
          <a:xfrm flipH="1">
            <a:off x="6985000" y="2136775"/>
            <a:ext cx="90963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Line 29"/>
          <p:cNvSpPr>
            <a:spLocks noChangeShapeType="1"/>
          </p:cNvSpPr>
          <p:nvPr/>
        </p:nvSpPr>
        <p:spPr bwMode="auto">
          <a:xfrm flipH="1">
            <a:off x="7112000" y="5030788"/>
            <a:ext cx="3810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4" name="Line 30"/>
          <p:cNvSpPr>
            <a:spLocks noChangeShapeType="1"/>
          </p:cNvSpPr>
          <p:nvPr/>
        </p:nvSpPr>
        <p:spPr bwMode="auto">
          <a:xfrm flipH="1">
            <a:off x="6054725" y="5556250"/>
            <a:ext cx="13811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5" name="Line 31"/>
          <p:cNvSpPr>
            <a:spLocks noChangeShapeType="1"/>
          </p:cNvSpPr>
          <p:nvPr/>
        </p:nvSpPr>
        <p:spPr bwMode="auto">
          <a:xfrm flipH="1">
            <a:off x="7053263" y="5564188"/>
            <a:ext cx="4476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6" name="Rectangle 32"/>
          <p:cNvSpPr>
            <a:spLocks noChangeArrowheads="1"/>
          </p:cNvSpPr>
          <p:nvPr/>
        </p:nvSpPr>
        <p:spPr bwMode="auto">
          <a:xfrm>
            <a:off x="6153150" y="5964238"/>
            <a:ext cx="16430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Receptors for pain, heat, and cold</a:t>
            </a:r>
            <a:endParaRPr lang="en-US" sz="800" b="1">
              <a:latin typeface="Arial" charset="0"/>
            </a:endParaRPr>
          </a:p>
        </p:txBody>
      </p:sp>
      <p:sp>
        <p:nvSpPr>
          <p:cNvPr id="21527" name="Text Box 33"/>
          <p:cNvSpPr txBox="1">
            <a:spLocks noChangeArrowheads="1"/>
          </p:cNvSpPr>
          <p:nvPr/>
        </p:nvSpPr>
        <p:spPr bwMode="auto">
          <a:xfrm>
            <a:off x="7607300" y="1154113"/>
            <a:ext cx="1033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Somesthetic cortex</a:t>
            </a:r>
          </a:p>
          <a:p>
            <a:pPr eaLnBrk="1" hangingPunct="1"/>
            <a:r>
              <a:rPr lang="en-US" sz="800" b="1">
                <a:latin typeface="Arial" charset="0"/>
              </a:rPr>
              <a:t>(postcentral gyrus)</a:t>
            </a:r>
          </a:p>
        </p:txBody>
      </p:sp>
      <p:sp>
        <p:nvSpPr>
          <p:cNvPr id="21528" name="Text Box 34"/>
          <p:cNvSpPr txBox="1">
            <a:spLocks noChangeArrowheads="1"/>
          </p:cNvSpPr>
          <p:nvPr/>
        </p:nvSpPr>
        <p:spPr bwMode="auto">
          <a:xfrm>
            <a:off x="7905750" y="1660525"/>
            <a:ext cx="639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Third-order</a:t>
            </a:r>
          </a:p>
          <a:p>
            <a:pPr eaLnBrk="1" hangingPunct="1"/>
            <a:r>
              <a:rPr lang="en-US" sz="800" b="1">
                <a:latin typeface="Arial" charset="0"/>
              </a:rPr>
              <a:t>neuron</a:t>
            </a:r>
          </a:p>
        </p:txBody>
      </p:sp>
      <p:sp>
        <p:nvSpPr>
          <p:cNvPr id="21529" name="Text Box 35"/>
          <p:cNvSpPr txBox="1">
            <a:spLocks noChangeArrowheads="1"/>
          </p:cNvSpPr>
          <p:nvPr/>
        </p:nvSpPr>
        <p:spPr bwMode="auto">
          <a:xfrm>
            <a:off x="7654925" y="3863975"/>
            <a:ext cx="754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Second-order</a:t>
            </a:r>
          </a:p>
          <a:p>
            <a:pPr eaLnBrk="1" hangingPunct="1"/>
            <a:r>
              <a:rPr lang="en-US" sz="800" b="1">
                <a:latin typeface="Arial" charset="0"/>
              </a:rPr>
              <a:t>neuron</a:t>
            </a:r>
          </a:p>
        </p:txBody>
      </p:sp>
      <p:sp>
        <p:nvSpPr>
          <p:cNvPr id="21530" name="Text Box 36"/>
          <p:cNvSpPr txBox="1">
            <a:spLocks noChangeArrowheads="1"/>
          </p:cNvSpPr>
          <p:nvPr/>
        </p:nvSpPr>
        <p:spPr bwMode="auto">
          <a:xfrm>
            <a:off x="7559675" y="4975225"/>
            <a:ext cx="7889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Spinothalamic</a:t>
            </a:r>
          </a:p>
          <a:p>
            <a:pPr eaLnBrk="1" hangingPunct="1"/>
            <a:r>
              <a:rPr lang="en-US" sz="800" b="1">
                <a:latin typeface="Arial" charset="0"/>
              </a:rPr>
              <a:t>tract</a:t>
            </a:r>
          </a:p>
        </p:txBody>
      </p:sp>
      <p:sp>
        <p:nvSpPr>
          <p:cNvPr id="21531" name="Text Box 37"/>
          <p:cNvSpPr txBox="1">
            <a:spLocks noChangeArrowheads="1"/>
          </p:cNvSpPr>
          <p:nvPr/>
        </p:nvSpPr>
        <p:spPr bwMode="auto">
          <a:xfrm>
            <a:off x="5508625" y="5505450"/>
            <a:ext cx="606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First-order</a:t>
            </a:r>
          </a:p>
          <a:p>
            <a:pPr eaLnBrk="1" hangingPunct="1"/>
            <a:r>
              <a:rPr lang="en-US" sz="800" b="1">
                <a:latin typeface="Arial" charset="0"/>
              </a:rPr>
              <a:t>neuron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36C114C2-2A65-4009-BA7C-73CA10564B8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Damage to Spinal Cord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0" smtClean="0"/>
              <a:t>accidents damage the spinal cord of thousands of people every year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paraplegia</a:t>
            </a:r>
            <a:r>
              <a:rPr lang="en-US" sz="2400" b="0" smtClean="0"/>
              <a:t> - paralysis of lower limbs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quadriplegia</a:t>
            </a:r>
            <a:r>
              <a:rPr lang="en-US" sz="2400" b="0" smtClean="0"/>
              <a:t> – paralysis of all four limbs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respiratory paralysis, loss of sensation or motor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disorders of bladder, bowel and sexual function</a:t>
            </a:r>
          </a:p>
          <a:p>
            <a:pPr lvl="1" eaLnBrk="1" hangingPunct="1">
              <a:lnSpc>
                <a:spcPct val="90000"/>
              </a:lnSpc>
            </a:pPr>
            <a:endParaRPr lang="en-US" sz="1000" b="0" smtClean="0"/>
          </a:p>
          <a:p>
            <a:pPr eaLnBrk="1" hangingPunct="1">
              <a:lnSpc>
                <a:spcPct val="90000"/>
              </a:lnSpc>
            </a:pPr>
            <a:r>
              <a:rPr lang="en-US" sz="2800" b="0" smtClean="0"/>
              <a:t>damage to spinal cord from strokes or other brain injuries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hemiplegia</a:t>
            </a:r>
            <a:r>
              <a:rPr lang="en-US" sz="2400" b="0" smtClean="0"/>
              <a:t> – paralysis of one side of the body only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16B8D9A3-9B13-4247-A2B8-C686D7D73F9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Spinoreticular Tract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 eaLnBrk="1" hangingPunct="1"/>
            <a:r>
              <a:rPr lang="en-US" sz="2400" b="0" smtClean="0"/>
              <a:t>travel up the anterolateral system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carries pain signals resulting from tissue injury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first-order neurons enter posterior horn and immediately synapse with second-order neurons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decussate to opposite anterolateral system</a:t>
            </a:r>
          </a:p>
          <a:p>
            <a:pPr lvl="1" eaLnBrk="1" hangingPunct="1"/>
            <a:r>
              <a:rPr lang="en-US" sz="2000" b="0" smtClean="0"/>
              <a:t>ascend the cord</a:t>
            </a:r>
          </a:p>
          <a:p>
            <a:pPr lvl="1" eaLnBrk="1" hangingPunct="1"/>
            <a:r>
              <a:rPr lang="en-US" sz="2000" b="0" smtClean="0"/>
              <a:t>end in </a:t>
            </a:r>
            <a:r>
              <a:rPr lang="en-US" sz="2000" smtClean="0"/>
              <a:t>reticular formation </a:t>
            </a:r>
            <a:r>
              <a:rPr lang="en-US" sz="2000" b="0" smtClean="0"/>
              <a:t>– loosely organized core of gray matter in the medulla and pons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third-order neurons continue from the pons to the thalamus</a:t>
            </a:r>
          </a:p>
          <a:p>
            <a:pPr eaLnBrk="1" hangingPunct="1"/>
            <a:r>
              <a:rPr lang="en-US" sz="2400" b="0" smtClean="0"/>
              <a:t>fourth-order neurons complete the path to the cerebral cortex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67B2B52B-90CD-4525-989A-5F2F08D3FE3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Spinocerebellar Tracts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638800"/>
          </a:xfrm>
        </p:spPr>
        <p:txBody>
          <a:bodyPr/>
          <a:lstStyle/>
          <a:p>
            <a:pPr eaLnBrk="1" hangingPunct="1"/>
            <a:r>
              <a:rPr lang="en-US" sz="2000" b="0" smtClean="0"/>
              <a:t>travel through lateral column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carry proprioceptive signals from limbs and trunk up to the cerebellum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first-order neurons originate in the muscles and tendons</a:t>
            </a:r>
          </a:p>
          <a:p>
            <a:pPr lvl="1" eaLnBrk="1" hangingPunct="1"/>
            <a:r>
              <a:rPr lang="en-US" sz="1800" b="0" smtClean="0"/>
              <a:t>end in posterior horn of the spinal cord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second-order nerves ascend spinocerebellar tracts and end in cerebellum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fibers of the posterior tract travel up the ipsilateral side of the spinal cord</a:t>
            </a:r>
          </a:p>
          <a:p>
            <a:pPr eaLnBrk="1" hangingPunct="1"/>
            <a:endParaRPr lang="en-US" sz="1800" b="0" smtClean="0"/>
          </a:p>
          <a:p>
            <a:pPr eaLnBrk="1" hangingPunct="1"/>
            <a:r>
              <a:rPr lang="en-US" sz="2000" b="0" smtClean="0"/>
              <a:t>fibers of the anterior tract cross over and travel up the contralateral side</a:t>
            </a:r>
          </a:p>
          <a:p>
            <a:pPr lvl="1" eaLnBrk="1" hangingPunct="1"/>
            <a:r>
              <a:rPr lang="en-US" sz="1800" b="0" smtClean="0"/>
              <a:t>cross back in the brainstem to enter the ipsilateral side of the cerebellum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provide cerebellum with feedback needed to coordinate muscle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75F98BCC-EE57-4FFE-A05B-0751DE8501E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Descending Tracts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5410200"/>
          </a:xfrm>
        </p:spPr>
        <p:txBody>
          <a:bodyPr/>
          <a:lstStyle/>
          <a:p>
            <a:pPr eaLnBrk="1" hangingPunct="1"/>
            <a:r>
              <a:rPr lang="en-US" smtClean="0"/>
              <a:t>descending tracts </a:t>
            </a:r>
            <a:r>
              <a:rPr lang="en-US" b="0" smtClean="0"/>
              <a:t>- carry motor signals down the brainstem and spinal cord</a:t>
            </a:r>
          </a:p>
          <a:p>
            <a:pPr eaLnBrk="1" hangingPunct="1"/>
            <a:endParaRPr lang="en-US" sz="1400" b="0" smtClean="0"/>
          </a:p>
          <a:p>
            <a:pPr eaLnBrk="1" hangingPunct="1"/>
            <a:r>
              <a:rPr lang="en-US" b="0" smtClean="0"/>
              <a:t>involves</a:t>
            </a:r>
            <a:r>
              <a:rPr lang="en-US" smtClean="0"/>
              <a:t> two neurons</a:t>
            </a:r>
          </a:p>
          <a:p>
            <a:pPr eaLnBrk="1" hangingPunct="1"/>
            <a:endParaRPr lang="en-US" sz="800" smtClean="0"/>
          </a:p>
          <a:p>
            <a:pPr lvl="1" eaLnBrk="1" hangingPunct="1"/>
            <a:r>
              <a:rPr lang="en-US" smtClean="0"/>
              <a:t>upper motor neuron </a:t>
            </a:r>
            <a:r>
              <a:rPr lang="en-US" b="0" smtClean="0"/>
              <a:t>originate</a:t>
            </a:r>
            <a:r>
              <a:rPr lang="en-US" smtClean="0"/>
              <a:t> </a:t>
            </a:r>
            <a:r>
              <a:rPr lang="en-US" b="0" smtClean="0"/>
              <a:t>in cerebral cortex or brainstem and terminates on a lower motor neuron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mtClean="0"/>
              <a:t>lower motor neuron</a:t>
            </a:r>
            <a:r>
              <a:rPr lang="en-US" b="0" smtClean="0"/>
              <a:t> in brainstem or spinal cord</a:t>
            </a:r>
          </a:p>
          <a:p>
            <a:pPr lvl="2" eaLnBrk="1" hangingPunct="1"/>
            <a:r>
              <a:rPr lang="en-US" smtClean="0"/>
              <a:t>axon of lower motor neuron </a:t>
            </a:r>
            <a:r>
              <a:rPr lang="en-US" b="0" smtClean="0"/>
              <a:t>leads the rest of the way to the muscle or other target organ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118C55E7-7385-47C9-A34A-3DCEF4DFB49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4800600" cy="5562600"/>
          </a:xfrm>
        </p:spPr>
        <p:txBody>
          <a:bodyPr/>
          <a:lstStyle/>
          <a:p>
            <a:pPr eaLnBrk="1" hangingPunct="1"/>
            <a:r>
              <a:rPr lang="en-US" sz="2000" b="0" smtClean="0"/>
              <a:t>from cerebral cortex for precise, finely coordinated limb movements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pyramids </a:t>
            </a:r>
            <a:r>
              <a:rPr lang="en-US" sz="2000" b="0" smtClean="0"/>
              <a:t>– ridges on anterior surface of the medulla oblongata formed from fibers of this system</a:t>
            </a:r>
            <a:endParaRPr lang="en-US" sz="800" b="0" smtClean="0"/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decussate in lower medulla 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lateral corticospinal tract </a:t>
            </a:r>
            <a:r>
              <a:rPr lang="en-US" sz="2000" b="0" smtClean="0"/>
              <a:t>on contralateral side of spinal cord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anterior (ventral) corticospinal tract </a:t>
            </a:r>
            <a:r>
              <a:rPr lang="en-US" sz="2000" b="0" smtClean="0"/>
              <a:t>on ipsilateral side of spinal cord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two neuron pathway</a:t>
            </a:r>
          </a:p>
          <a:p>
            <a:pPr lvl="1" eaLnBrk="1" hangingPunct="1"/>
            <a:r>
              <a:rPr lang="en-US" sz="1800" smtClean="0"/>
              <a:t>upper motor neuron </a:t>
            </a:r>
            <a:r>
              <a:rPr lang="en-US" sz="1800" b="0" smtClean="0"/>
              <a:t>in cerebral cortex</a:t>
            </a:r>
          </a:p>
          <a:p>
            <a:pPr lvl="1" eaLnBrk="1" hangingPunct="1"/>
            <a:r>
              <a:rPr lang="en-US" sz="1800" smtClean="0"/>
              <a:t>lower motor neuron </a:t>
            </a:r>
            <a:r>
              <a:rPr lang="en-US" sz="1800" b="0" smtClean="0"/>
              <a:t>in spinal cord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Corticospinal Tracts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25605" name="Text Box 15"/>
          <p:cNvSpPr txBox="1">
            <a:spLocks noChangeArrowheads="1"/>
          </p:cNvSpPr>
          <p:nvPr/>
        </p:nvSpPr>
        <p:spPr bwMode="auto">
          <a:xfrm>
            <a:off x="6086475" y="6384925"/>
            <a:ext cx="1600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13.6</a:t>
            </a:r>
          </a:p>
        </p:txBody>
      </p:sp>
      <p:sp>
        <p:nvSpPr>
          <p:cNvPr id="25606" name="TextBox 24"/>
          <p:cNvSpPr txBox="1">
            <a:spLocks noChangeArrowheads="1"/>
          </p:cNvSpPr>
          <p:nvPr/>
        </p:nvSpPr>
        <p:spPr bwMode="auto">
          <a:xfrm>
            <a:off x="5543550" y="954088"/>
            <a:ext cx="28654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5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25607" name="Picture 4" descr="sal25693_13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8350" y="1393825"/>
            <a:ext cx="187325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5694363" y="3641725"/>
            <a:ext cx="3714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Midbrain</a:t>
            </a:r>
            <a:endParaRPr lang="en-US" sz="700" b="1">
              <a:latin typeface="Arial" charset="0"/>
            </a:endParaRPr>
          </a:p>
        </p:txBody>
      </p:sp>
      <p:sp>
        <p:nvSpPr>
          <p:cNvPr id="25609" name="Rectangle 6"/>
          <p:cNvSpPr>
            <a:spLocks noChangeArrowheads="1"/>
          </p:cNvSpPr>
          <p:nvPr/>
        </p:nvSpPr>
        <p:spPr bwMode="auto">
          <a:xfrm>
            <a:off x="5694363" y="2965450"/>
            <a:ext cx="4191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Cerebrum</a:t>
            </a:r>
            <a:endParaRPr lang="en-US" sz="700" b="1">
              <a:latin typeface="Arial" charset="0"/>
            </a:endParaRPr>
          </a:p>
        </p:txBody>
      </p:sp>
      <p:sp>
        <p:nvSpPr>
          <p:cNvPr id="25610" name="Rectangle 7"/>
          <p:cNvSpPr>
            <a:spLocks noChangeArrowheads="1"/>
          </p:cNvSpPr>
          <p:nvPr/>
        </p:nvSpPr>
        <p:spPr bwMode="auto">
          <a:xfrm>
            <a:off x="5694363" y="4498975"/>
            <a:ext cx="3317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Medulla</a:t>
            </a:r>
            <a:endParaRPr lang="en-US" sz="700" b="1">
              <a:latin typeface="Arial" charset="0"/>
            </a:endParaRPr>
          </a:p>
        </p:txBody>
      </p:sp>
      <p:sp>
        <p:nvSpPr>
          <p:cNvPr id="25611" name="Rectangle 8"/>
          <p:cNvSpPr>
            <a:spLocks noChangeArrowheads="1"/>
          </p:cNvSpPr>
          <p:nvPr/>
        </p:nvSpPr>
        <p:spPr bwMode="auto">
          <a:xfrm>
            <a:off x="5694363" y="5273675"/>
            <a:ext cx="4841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Spinal cord</a:t>
            </a:r>
            <a:endParaRPr lang="en-US" sz="700" b="1">
              <a:latin typeface="Arial" charset="0"/>
            </a:endParaRPr>
          </a:p>
        </p:txBody>
      </p:sp>
      <p:sp>
        <p:nvSpPr>
          <p:cNvPr id="25612" name="Rectangle 9"/>
          <p:cNvSpPr>
            <a:spLocks noChangeArrowheads="1"/>
          </p:cNvSpPr>
          <p:nvPr/>
        </p:nvSpPr>
        <p:spPr bwMode="auto">
          <a:xfrm>
            <a:off x="5694363" y="5791200"/>
            <a:ext cx="4841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Spinal cord</a:t>
            </a:r>
            <a:endParaRPr lang="en-US" sz="700" b="1">
              <a:latin typeface="Arial" charset="0"/>
            </a:endParaRPr>
          </a:p>
        </p:txBody>
      </p:sp>
      <p:sp>
        <p:nvSpPr>
          <p:cNvPr id="25613" name="Rectangle 10"/>
          <p:cNvSpPr>
            <a:spLocks noChangeArrowheads="1"/>
          </p:cNvSpPr>
          <p:nvPr/>
        </p:nvSpPr>
        <p:spPr bwMode="auto">
          <a:xfrm>
            <a:off x="7242175" y="6269038"/>
            <a:ext cx="8413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To skeletal muscles</a:t>
            </a:r>
            <a:endParaRPr lang="en-US" sz="700" b="1">
              <a:latin typeface="Arial" charset="0"/>
            </a:endParaRPr>
          </a:p>
        </p:txBody>
      </p:sp>
      <p:sp>
        <p:nvSpPr>
          <p:cNvPr id="25614" name="Line 12"/>
          <p:cNvSpPr>
            <a:spLocks noChangeShapeType="1"/>
          </p:cNvSpPr>
          <p:nvPr/>
        </p:nvSpPr>
        <p:spPr bwMode="auto">
          <a:xfrm flipH="1">
            <a:off x="7180263" y="3716338"/>
            <a:ext cx="32702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Line 13"/>
          <p:cNvSpPr>
            <a:spLocks noChangeShapeType="1"/>
          </p:cNvSpPr>
          <p:nvPr/>
        </p:nvSpPr>
        <p:spPr bwMode="auto">
          <a:xfrm flipH="1">
            <a:off x="6816725" y="4818063"/>
            <a:ext cx="698500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Freeform 14"/>
          <p:cNvSpPr>
            <a:spLocks/>
          </p:cNvSpPr>
          <p:nvPr/>
        </p:nvSpPr>
        <p:spPr bwMode="auto">
          <a:xfrm>
            <a:off x="7077075" y="5054600"/>
            <a:ext cx="430213" cy="166688"/>
          </a:xfrm>
          <a:custGeom>
            <a:avLst/>
            <a:gdLst>
              <a:gd name="T0" fmla="*/ 0 w 340"/>
              <a:gd name="T1" fmla="*/ 264617157 h 132"/>
              <a:gd name="T2" fmla="*/ 524275246 w 340"/>
              <a:gd name="T3" fmla="*/ 0 h 132"/>
              <a:gd name="T4" fmla="*/ 682963209 w 340"/>
              <a:gd name="T5" fmla="*/ 0 h 132"/>
              <a:gd name="T6" fmla="*/ 0 60000 65536"/>
              <a:gd name="T7" fmla="*/ 0 60000 65536"/>
              <a:gd name="T8" fmla="*/ 0 60000 65536"/>
              <a:gd name="T9" fmla="*/ 0 w 340"/>
              <a:gd name="T10" fmla="*/ 0 h 132"/>
              <a:gd name="T11" fmla="*/ 340 w 34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" h="132">
                <a:moveTo>
                  <a:pt x="0" y="132"/>
                </a:moveTo>
                <a:lnTo>
                  <a:pt x="261" y="0"/>
                </a:lnTo>
                <a:lnTo>
                  <a:pt x="34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25617" name="Freeform 15"/>
          <p:cNvSpPr>
            <a:spLocks/>
          </p:cNvSpPr>
          <p:nvPr/>
        </p:nvSpPr>
        <p:spPr bwMode="auto">
          <a:xfrm>
            <a:off x="6813550" y="5384800"/>
            <a:ext cx="693738" cy="47625"/>
          </a:xfrm>
          <a:custGeom>
            <a:avLst/>
            <a:gdLst>
              <a:gd name="T0" fmla="*/ 0 w 548"/>
              <a:gd name="T1" fmla="*/ 75604677 h 38"/>
              <a:gd name="T2" fmla="*/ 942542979 w 548"/>
              <a:gd name="T3" fmla="*/ 0 h 38"/>
              <a:gd name="T4" fmla="*/ 1101308901 w 548"/>
              <a:gd name="T5" fmla="*/ 0 h 38"/>
              <a:gd name="T6" fmla="*/ 0 60000 65536"/>
              <a:gd name="T7" fmla="*/ 0 60000 65536"/>
              <a:gd name="T8" fmla="*/ 0 60000 65536"/>
              <a:gd name="T9" fmla="*/ 0 w 548"/>
              <a:gd name="T10" fmla="*/ 0 h 38"/>
              <a:gd name="T11" fmla="*/ 548 w 54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8" h="38">
                <a:moveTo>
                  <a:pt x="0" y="38"/>
                </a:moveTo>
                <a:lnTo>
                  <a:pt x="469" y="0"/>
                </a:lnTo>
                <a:lnTo>
                  <a:pt x="548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25618" name="Freeform 16"/>
          <p:cNvSpPr>
            <a:spLocks/>
          </p:cNvSpPr>
          <p:nvPr/>
        </p:nvSpPr>
        <p:spPr bwMode="auto">
          <a:xfrm>
            <a:off x="7259638" y="5894388"/>
            <a:ext cx="247650" cy="165100"/>
          </a:xfrm>
          <a:custGeom>
            <a:avLst/>
            <a:gdLst>
              <a:gd name="T0" fmla="*/ 393144411 w 196"/>
              <a:gd name="T1" fmla="*/ 0 h 130"/>
              <a:gd name="T2" fmla="*/ 234682496 w 196"/>
              <a:gd name="T3" fmla="*/ 0 h 130"/>
              <a:gd name="T4" fmla="*/ 0 w 196"/>
              <a:gd name="T5" fmla="*/ 262096206 h 130"/>
              <a:gd name="T6" fmla="*/ 0 60000 65536"/>
              <a:gd name="T7" fmla="*/ 0 60000 65536"/>
              <a:gd name="T8" fmla="*/ 0 60000 65536"/>
              <a:gd name="T9" fmla="*/ 0 w 196"/>
              <a:gd name="T10" fmla="*/ 0 h 130"/>
              <a:gd name="T11" fmla="*/ 196 w 196"/>
              <a:gd name="T12" fmla="*/ 130 h 1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" h="130">
                <a:moveTo>
                  <a:pt x="196" y="0"/>
                </a:moveTo>
                <a:lnTo>
                  <a:pt x="117" y="0"/>
                </a:lnTo>
                <a:lnTo>
                  <a:pt x="0" y="13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25619" name="Freeform 17"/>
          <p:cNvSpPr>
            <a:spLocks/>
          </p:cNvSpPr>
          <p:nvPr/>
        </p:nvSpPr>
        <p:spPr bwMode="auto">
          <a:xfrm>
            <a:off x="6843713" y="5680075"/>
            <a:ext cx="663575" cy="206375"/>
          </a:xfrm>
          <a:custGeom>
            <a:avLst/>
            <a:gdLst>
              <a:gd name="T0" fmla="*/ 1053425138 w 524"/>
              <a:gd name="T1" fmla="*/ 0 h 162"/>
              <a:gd name="T2" fmla="*/ 281449459 w 524"/>
              <a:gd name="T3" fmla="*/ 0 h 162"/>
              <a:gd name="T4" fmla="*/ 0 w 524"/>
              <a:gd name="T5" fmla="*/ 327620269 h 162"/>
              <a:gd name="T6" fmla="*/ 0 60000 65536"/>
              <a:gd name="T7" fmla="*/ 0 60000 65536"/>
              <a:gd name="T8" fmla="*/ 0 60000 65536"/>
              <a:gd name="T9" fmla="*/ 0 w 524"/>
              <a:gd name="T10" fmla="*/ 0 h 162"/>
              <a:gd name="T11" fmla="*/ 524 w 524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4" h="162">
                <a:moveTo>
                  <a:pt x="524" y="0"/>
                </a:moveTo>
                <a:lnTo>
                  <a:pt x="140" y="0"/>
                </a:lnTo>
                <a:lnTo>
                  <a:pt x="0" y="162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25620" name="Freeform 18"/>
          <p:cNvSpPr>
            <a:spLocks/>
          </p:cNvSpPr>
          <p:nvPr/>
        </p:nvSpPr>
        <p:spPr bwMode="auto">
          <a:xfrm>
            <a:off x="6896100" y="4600575"/>
            <a:ext cx="611188" cy="141288"/>
          </a:xfrm>
          <a:custGeom>
            <a:avLst/>
            <a:gdLst>
              <a:gd name="T0" fmla="*/ 0 w 483"/>
              <a:gd name="T1" fmla="*/ 224294081 h 111"/>
              <a:gd name="T2" fmla="*/ 811564136 w 483"/>
              <a:gd name="T3" fmla="*/ 0 h 111"/>
              <a:gd name="T4" fmla="*/ 970261654 w 483"/>
              <a:gd name="T5" fmla="*/ 0 h 111"/>
              <a:gd name="T6" fmla="*/ 0 60000 65536"/>
              <a:gd name="T7" fmla="*/ 0 60000 65536"/>
              <a:gd name="T8" fmla="*/ 0 60000 65536"/>
              <a:gd name="T9" fmla="*/ 0 w 483"/>
              <a:gd name="T10" fmla="*/ 0 h 111"/>
              <a:gd name="T11" fmla="*/ 483 w 483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3" h="111">
                <a:moveTo>
                  <a:pt x="0" y="111"/>
                </a:moveTo>
                <a:lnTo>
                  <a:pt x="404" y="0"/>
                </a:lnTo>
                <a:lnTo>
                  <a:pt x="483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25621" name="Line 19"/>
          <p:cNvSpPr>
            <a:spLocks noChangeShapeType="1"/>
          </p:cNvSpPr>
          <p:nvPr/>
        </p:nvSpPr>
        <p:spPr bwMode="auto">
          <a:xfrm flipH="1">
            <a:off x="7291388" y="5894388"/>
            <a:ext cx="115887" cy="1793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Freeform 20"/>
          <p:cNvSpPr>
            <a:spLocks/>
          </p:cNvSpPr>
          <p:nvPr/>
        </p:nvSpPr>
        <p:spPr bwMode="auto">
          <a:xfrm>
            <a:off x="6981825" y="2038350"/>
            <a:ext cx="682625" cy="173038"/>
          </a:xfrm>
          <a:custGeom>
            <a:avLst/>
            <a:gdLst>
              <a:gd name="T0" fmla="*/ 0 w 539"/>
              <a:gd name="T1" fmla="*/ 274698413 h 137"/>
              <a:gd name="T2" fmla="*/ 514691576 w 539"/>
              <a:gd name="T3" fmla="*/ 0 h 137"/>
              <a:gd name="T4" fmla="*/ 1083667647 w 539"/>
              <a:gd name="T5" fmla="*/ 0 h 137"/>
              <a:gd name="T6" fmla="*/ 0 60000 65536"/>
              <a:gd name="T7" fmla="*/ 0 60000 65536"/>
              <a:gd name="T8" fmla="*/ 0 60000 65536"/>
              <a:gd name="T9" fmla="*/ 0 w 539"/>
              <a:gd name="T10" fmla="*/ 0 h 137"/>
              <a:gd name="T11" fmla="*/ 539 w 539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9" h="137">
                <a:moveTo>
                  <a:pt x="0" y="137"/>
                </a:moveTo>
                <a:lnTo>
                  <a:pt x="256" y="0"/>
                </a:lnTo>
                <a:lnTo>
                  <a:pt x="539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25623" name="Freeform 21"/>
          <p:cNvSpPr>
            <a:spLocks/>
          </p:cNvSpPr>
          <p:nvPr/>
        </p:nvSpPr>
        <p:spPr bwMode="auto">
          <a:xfrm>
            <a:off x="6927850" y="3963988"/>
            <a:ext cx="579438" cy="98425"/>
          </a:xfrm>
          <a:custGeom>
            <a:avLst/>
            <a:gdLst>
              <a:gd name="T0" fmla="*/ 919857896 w 458"/>
              <a:gd name="T1" fmla="*/ 0 h 78"/>
              <a:gd name="T2" fmla="*/ 761193138 w 458"/>
              <a:gd name="T3" fmla="*/ 0 h 78"/>
              <a:gd name="T4" fmla="*/ 0 w 458"/>
              <a:gd name="T5" fmla="*/ 156249666 h 78"/>
              <a:gd name="T6" fmla="*/ 0 60000 65536"/>
              <a:gd name="T7" fmla="*/ 0 60000 65536"/>
              <a:gd name="T8" fmla="*/ 0 60000 65536"/>
              <a:gd name="T9" fmla="*/ 0 w 458"/>
              <a:gd name="T10" fmla="*/ 0 h 78"/>
              <a:gd name="T11" fmla="*/ 458 w 458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78">
                <a:moveTo>
                  <a:pt x="458" y="0"/>
                </a:moveTo>
                <a:lnTo>
                  <a:pt x="379" y="0"/>
                </a:lnTo>
                <a:lnTo>
                  <a:pt x="0" y="78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25624" name="Line 22"/>
          <p:cNvSpPr>
            <a:spLocks noChangeShapeType="1"/>
          </p:cNvSpPr>
          <p:nvPr/>
        </p:nvSpPr>
        <p:spPr bwMode="auto">
          <a:xfrm flipH="1">
            <a:off x="6611938" y="3963988"/>
            <a:ext cx="795337" cy="730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5" name="Freeform 23"/>
          <p:cNvSpPr>
            <a:spLocks/>
          </p:cNvSpPr>
          <p:nvPr/>
        </p:nvSpPr>
        <p:spPr bwMode="auto">
          <a:xfrm>
            <a:off x="6545263" y="1414463"/>
            <a:ext cx="490537" cy="50800"/>
          </a:xfrm>
          <a:custGeom>
            <a:avLst/>
            <a:gdLst>
              <a:gd name="T0" fmla="*/ 0 w 388"/>
              <a:gd name="T1" fmla="*/ 80644370 h 41"/>
              <a:gd name="T2" fmla="*/ 0 w 388"/>
              <a:gd name="T3" fmla="*/ 0 h 41"/>
              <a:gd name="T4" fmla="*/ 778727559 w 388"/>
              <a:gd name="T5" fmla="*/ 0 h 41"/>
              <a:gd name="T6" fmla="*/ 778727559 w 388"/>
              <a:gd name="T7" fmla="*/ 8064437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388"/>
              <a:gd name="T13" fmla="*/ 0 h 41"/>
              <a:gd name="T14" fmla="*/ 388 w 388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8" h="41">
                <a:moveTo>
                  <a:pt x="0" y="41"/>
                </a:moveTo>
                <a:lnTo>
                  <a:pt x="0" y="0"/>
                </a:lnTo>
                <a:lnTo>
                  <a:pt x="388" y="0"/>
                </a:lnTo>
                <a:lnTo>
                  <a:pt x="388" y="41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25626" name="Line 24"/>
          <p:cNvSpPr>
            <a:spLocks noChangeShapeType="1"/>
          </p:cNvSpPr>
          <p:nvPr/>
        </p:nvSpPr>
        <p:spPr bwMode="auto">
          <a:xfrm flipV="1">
            <a:off x="6792913" y="1362075"/>
            <a:ext cx="0" cy="523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7" name="Text Box 25"/>
          <p:cNvSpPr txBox="1">
            <a:spLocks noChangeArrowheads="1"/>
          </p:cNvSpPr>
          <p:nvPr/>
        </p:nvSpPr>
        <p:spPr bwMode="auto">
          <a:xfrm>
            <a:off x="6408738" y="1120775"/>
            <a:ext cx="8493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700" b="1">
                <a:latin typeface="Arial" charset="0"/>
              </a:rPr>
              <a:t>Motor cortex</a:t>
            </a:r>
          </a:p>
          <a:p>
            <a:pPr algn="ctr" eaLnBrk="1" hangingPunct="1"/>
            <a:r>
              <a:rPr lang="en-US" sz="700" b="1">
                <a:latin typeface="Arial" charset="0"/>
              </a:rPr>
              <a:t>(precentral gyrus)</a:t>
            </a:r>
          </a:p>
        </p:txBody>
      </p:sp>
      <p:sp>
        <p:nvSpPr>
          <p:cNvPr id="25628" name="Text Box 26"/>
          <p:cNvSpPr txBox="1">
            <a:spLocks noChangeArrowheads="1"/>
          </p:cNvSpPr>
          <p:nvPr/>
        </p:nvSpPr>
        <p:spPr bwMode="auto">
          <a:xfrm>
            <a:off x="7716838" y="1995488"/>
            <a:ext cx="422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Internal</a:t>
            </a:r>
          </a:p>
          <a:p>
            <a:pPr eaLnBrk="1" hangingPunct="1"/>
            <a:r>
              <a:rPr lang="en-US" sz="700" b="1">
                <a:latin typeface="Arial" charset="0"/>
              </a:rPr>
              <a:t>capsule</a:t>
            </a:r>
          </a:p>
        </p:txBody>
      </p:sp>
      <p:sp>
        <p:nvSpPr>
          <p:cNvPr id="25629" name="Text Box 27"/>
          <p:cNvSpPr txBox="1">
            <a:spLocks noChangeArrowheads="1"/>
          </p:cNvSpPr>
          <p:nvPr/>
        </p:nvSpPr>
        <p:spPr bwMode="auto">
          <a:xfrm>
            <a:off x="7534275" y="3662363"/>
            <a:ext cx="481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Cerebral</a:t>
            </a:r>
          </a:p>
          <a:p>
            <a:pPr eaLnBrk="1" hangingPunct="1"/>
            <a:r>
              <a:rPr lang="en-US" sz="700" b="1">
                <a:latin typeface="Arial" charset="0"/>
              </a:rPr>
              <a:t>peduncle</a:t>
            </a:r>
          </a:p>
        </p:txBody>
      </p:sp>
      <p:sp>
        <p:nvSpPr>
          <p:cNvPr id="25630" name="Text Box 28"/>
          <p:cNvSpPr txBox="1">
            <a:spLocks noChangeArrowheads="1"/>
          </p:cNvSpPr>
          <p:nvPr/>
        </p:nvSpPr>
        <p:spPr bwMode="auto">
          <a:xfrm>
            <a:off x="7534275" y="3922713"/>
            <a:ext cx="6254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Upper motor</a:t>
            </a:r>
          </a:p>
          <a:p>
            <a:pPr eaLnBrk="1" hangingPunct="1"/>
            <a:r>
              <a:rPr lang="en-US" sz="700" b="1">
                <a:latin typeface="Arial" charset="0"/>
              </a:rPr>
              <a:t>neurons</a:t>
            </a:r>
          </a:p>
        </p:txBody>
      </p:sp>
      <p:sp>
        <p:nvSpPr>
          <p:cNvPr id="25631" name="Text Box 29"/>
          <p:cNvSpPr txBox="1">
            <a:spLocks noChangeArrowheads="1"/>
          </p:cNvSpPr>
          <p:nvPr/>
        </p:nvSpPr>
        <p:spPr bwMode="auto">
          <a:xfrm>
            <a:off x="7534275" y="4548188"/>
            <a:ext cx="508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Medullary</a:t>
            </a:r>
          </a:p>
          <a:p>
            <a:pPr eaLnBrk="1" hangingPunct="1"/>
            <a:r>
              <a:rPr lang="en-US" sz="700" b="1">
                <a:latin typeface="Arial" charset="0"/>
              </a:rPr>
              <a:t>pyramid</a:t>
            </a:r>
          </a:p>
        </p:txBody>
      </p:sp>
      <p:sp>
        <p:nvSpPr>
          <p:cNvPr id="25632" name="Text Box 30"/>
          <p:cNvSpPr txBox="1">
            <a:spLocks noChangeArrowheads="1"/>
          </p:cNvSpPr>
          <p:nvPr/>
        </p:nvSpPr>
        <p:spPr bwMode="auto">
          <a:xfrm>
            <a:off x="7534275" y="4775200"/>
            <a:ext cx="619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Decussation</a:t>
            </a:r>
          </a:p>
          <a:p>
            <a:pPr eaLnBrk="1" hangingPunct="1"/>
            <a:r>
              <a:rPr lang="en-US" sz="700" b="1">
                <a:latin typeface="Arial" charset="0"/>
              </a:rPr>
              <a:t>in medulla</a:t>
            </a:r>
          </a:p>
        </p:txBody>
      </p:sp>
      <p:sp>
        <p:nvSpPr>
          <p:cNvPr id="25633" name="Text Box 31"/>
          <p:cNvSpPr txBox="1">
            <a:spLocks noChangeArrowheads="1"/>
          </p:cNvSpPr>
          <p:nvPr/>
        </p:nvSpPr>
        <p:spPr bwMode="auto">
          <a:xfrm>
            <a:off x="7534275" y="5006975"/>
            <a:ext cx="64611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Lateral</a:t>
            </a:r>
          </a:p>
          <a:p>
            <a:pPr eaLnBrk="1" hangingPunct="1"/>
            <a:r>
              <a:rPr lang="en-US" sz="700" b="1">
                <a:latin typeface="Arial" charset="0"/>
              </a:rPr>
              <a:t>corticospinal</a:t>
            </a:r>
          </a:p>
          <a:p>
            <a:pPr eaLnBrk="1" hangingPunct="1"/>
            <a:r>
              <a:rPr lang="en-US" sz="700" b="1">
                <a:latin typeface="Arial" charset="0"/>
              </a:rPr>
              <a:t>tract</a:t>
            </a:r>
          </a:p>
        </p:txBody>
      </p:sp>
      <p:sp>
        <p:nvSpPr>
          <p:cNvPr id="25634" name="Text Box 32"/>
          <p:cNvSpPr txBox="1">
            <a:spLocks noChangeArrowheads="1"/>
          </p:cNvSpPr>
          <p:nvPr/>
        </p:nvSpPr>
        <p:spPr bwMode="auto">
          <a:xfrm>
            <a:off x="7534275" y="5341938"/>
            <a:ext cx="646113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Anterior</a:t>
            </a:r>
          </a:p>
          <a:p>
            <a:pPr eaLnBrk="1" hangingPunct="1"/>
            <a:r>
              <a:rPr lang="en-US" sz="700" b="1">
                <a:latin typeface="Arial" charset="0"/>
              </a:rPr>
              <a:t>corticospinal</a:t>
            </a:r>
          </a:p>
          <a:p>
            <a:pPr eaLnBrk="1" hangingPunct="1"/>
            <a:r>
              <a:rPr lang="en-US" sz="700" b="1">
                <a:latin typeface="Arial" charset="0"/>
              </a:rPr>
              <a:t>tract</a:t>
            </a:r>
          </a:p>
        </p:txBody>
      </p:sp>
      <p:sp>
        <p:nvSpPr>
          <p:cNvPr id="25635" name="Text Box 33"/>
          <p:cNvSpPr txBox="1">
            <a:spLocks noChangeArrowheads="1"/>
          </p:cNvSpPr>
          <p:nvPr/>
        </p:nvSpPr>
        <p:spPr bwMode="auto">
          <a:xfrm>
            <a:off x="7534275" y="5635625"/>
            <a:ext cx="723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Decussation in</a:t>
            </a:r>
          </a:p>
          <a:p>
            <a:pPr eaLnBrk="1" hangingPunct="1"/>
            <a:r>
              <a:rPr lang="en-US" sz="700" b="1">
                <a:latin typeface="Arial" charset="0"/>
              </a:rPr>
              <a:t>spinal cord</a:t>
            </a:r>
          </a:p>
        </p:txBody>
      </p:sp>
      <p:sp>
        <p:nvSpPr>
          <p:cNvPr id="25636" name="Text Box 34"/>
          <p:cNvSpPr txBox="1">
            <a:spLocks noChangeArrowheads="1"/>
          </p:cNvSpPr>
          <p:nvPr/>
        </p:nvSpPr>
        <p:spPr bwMode="auto">
          <a:xfrm>
            <a:off x="7534275" y="5843588"/>
            <a:ext cx="631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Lower motor</a:t>
            </a:r>
          </a:p>
          <a:p>
            <a:pPr eaLnBrk="1" hangingPunct="1"/>
            <a:r>
              <a:rPr lang="en-US" sz="700" b="1">
                <a:latin typeface="Arial" charset="0"/>
              </a:rPr>
              <a:t>neurons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2F326F3A-31BE-4BAB-A759-76BA4B8A692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smtClean="0"/>
              <a:t>Descending Motor Tracts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153400" cy="5486400"/>
          </a:xfrm>
        </p:spPr>
        <p:txBody>
          <a:bodyPr/>
          <a:lstStyle/>
          <a:p>
            <a:pPr eaLnBrk="1" hangingPunct="1"/>
            <a:r>
              <a:rPr lang="en-US" sz="2400" smtClean="0"/>
              <a:t>tectospinal tract – </a:t>
            </a:r>
            <a:r>
              <a:rPr lang="en-US" sz="2400" b="0" smtClean="0"/>
              <a:t>begins in midbrain region (</a:t>
            </a:r>
            <a:r>
              <a:rPr lang="en-US" sz="2400" smtClean="0"/>
              <a:t>tectum</a:t>
            </a:r>
            <a:r>
              <a:rPr lang="en-US" sz="2400" b="0" smtClean="0"/>
              <a:t>)</a:t>
            </a:r>
          </a:p>
          <a:p>
            <a:pPr lvl="1" eaLnBrk="1" hangingPunct="1"/>
            <a:r>
              <a:rPr lang="en-US" sz="2000" b="0" smtClean="0"/>
              <a:t>crosses to contralateral side of midbrain</a:t>
            </a:r>
          </a:p>
          <a:p>
            <a:pPr lvl="1" eaLnBrk="1" hangingPunct="1"/>
            <a:r>
              <a:rPr lang="en-US" sz="2000" b="0" smtClean="0"/>
              <a:t>reflex turning of head in response to sights and sounds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endParaRPr lang="en-US" sz="700" b="0" smtClean="0"/>
          </a:p>
          <a:p>
            <a:pPr eaLnBrk="1" hangingPunct="1"/>
            <a:r>
              <a:rPr lang="en-US" sz="2400" smtClean="0"/>
              <a:t>lateral </a:t>
            </a:r>
            <a:r>
              <a:rPr lang="en-US" sz="2400" b="0" smtClean="0"/>
              <a:t>and</a:t>
            </a:r>
            <a:r>
              <a:rPr lang="en-US" sz="2400" smtClean="0"/>
              <a:t> medial reticulospinal tract</a:t>
            </a:r>
            <a:r>
              <a:rPr lang="en-US" sz="2400" b="0" smtClean="0"/>
              <a:t> </a:t>
            </a:r>
          </a:p>
          <a:p>
            <a:pPr lvl="1" eaLnBrk="1" hangingPunct="1"/>
            <a:r>
              <a:rPr lang="en-US" sz="2000" b="0" smtClean="0"/>
              <a:t>originate in the </a:t>
            </a:r>
            <a:r>
              <a:rPr lang="en-US" sz="2000" smtClean="0"/>
              <a:t>reticular formation </a:t>
            </a:r>
            <a:r>
              <a:rPr lang="en-US" sz="2000" b="0" smtClean="0"/>
              <a:t>of brainstem</a:t>
            </a:r>
          </a:p>
          <a:p>
            <a:pPr lvl="1" eaLnBrk="1" hangingPunct="1"/>
            <a:r>
              <a:rPr lang="en-US" sz="2000" b="0" smtClean="0"/>
              <a:t>controls muscles of upper and lower limbs</a:t>
            </a:r>
          </a:p>
          <a:p>
            <a:pPr lvl="2" eaLnBrk="1" hangingPunct="1"/>
            <a:r>
              <a:rPr lang="en-US" sz="1800" b="0" smtClean="0"/>
              <a:t>especially those for posture and balance</a:t>
            </a:r>
          </a:p>
          <a:p>
            <a:pPr lvl="1" eaLnBrk="1" hangingPunct="1"/>
            <a:r>
              <a:rPr lang="en-US" sz="2000" b="0" smtClean="0"/>
              <a:t>contain </a:t>
            </a:r>
            <a:r>
              <a:rPr lang="en-US" sz="2000" smtClean="0"/>
              <a:t>descending analgesic pathways</a:t>
            </a:r>
          </a:p>
          <a:p>
            <a:pPr lvl="2" eaLnBrk="1" hangingPunct="1"/>
            <a:r>
              <a:rPr lang="en-US" sz="1800" b="0" smtClean="0"/>
              <a:t>reduce the transmission of pain signals to brain</a:t>
            </a:r>
          </a:p>
          <a:p>
            <a:pPr lvl="2" eaLnBrk="1" hangingPunct="1"/>
            <a:endParaRPr lang="en-US" sz="800" b="0" smtClean="0"/>
          </a:p>
          <a:p>
            <a:pPr lvl="1" eaLnBrk="1" hangingPunct="1"/>
            <a:endParaRPr lang="en-US" sz="700" b="0" smtClean="0"/>
          </a:p>
          <a:p>
            <a:pPr eaLnBrk="1" hangingPunct="1"/>
            <a:r>
              <a:rPr lang="en-US" sz="2400" smtClean="0"/>
              <a:t>lateral </a:t>
            </a:r>
            <a:r>
              <a:rPr lang="en-US" sz="2400" b="0" smtClean="0"/>
              <a:t>and</a:t>
            </a:r>
            <a:r>
              <a:rPr lang="en-US" sz="2400" smtClean="0"/>
              <a:t> medial vestibulospinal tract</a:t>
            </a:r>
            <a:r>
              <a:rPr lang="en-US" sz="2400" b="0" smtClean="0"/>
              <a:t> </a:t>
            </a:r>
          </a:p>
          <a:p>
            <a:pPr lvl="1" eaLnBrk="1" hangingPunct="1"/>
            <a:r>
              <a:rPr lang="en-US" sz="2000" b="0" smtClean="0"/>
              <a:t>begins in brainstem </a:t>
            </a:r>
            <a:r>
              <a:rPr lang="en-US" sz="2000" smtClean="0"/>
              <a:t>vestibular nuclei</a:t>
            </a:r>
          </a:p>
          <a:p>
            <a:pPr lvl="1" eaLnBrk="1" hangingPunct="1"/>
            <a:r>
              <a:rPr lang="en-US" sz="2000" b="0" smtClean="0"/>
              <a:t>receives impulses for balance from inner ear</a:t>
            </a:r>
          </a:p>
          <a:p>
            <a:pPr lvl="1" eaLnBrk="1" hangingPunct="1"/>
            <a:r>
              <a:rPr lang="en-US" sz="2000" b="0" smtClean="0"/>
              <a:t>controls extensor muscles of limbs for balance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0CEEF120-E58A-4F4F-BA3D-3ACEE7A602FB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Poliomyelitis and ALS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0" smtClean="0"/>
              <a:t>both diseases cause destruction of motor neurons and production of skeletal muscle atrophy from lack of innervation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endParaRPr lang="en-US" sz="6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poliomyelitis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caused by the </a:t>
            </a:r>
            <a:r>
              <a:rPr lang="en-US" sz="1800" smtClean="0"/>
              <a:t>poliovirus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destroys motor neurons in brainstem and anterior horn of spinal cord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signs of polio include muscle pain, weakness, and loss of some reflexes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followed by paralysis, muscular atrophy, and respiratory arrest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virus spreads by fecal contamination of water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endParaRPr lang="en-US" sz="6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amyotrophic lateral sclerosis (ALS) – Lou Gehrig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destruction of motor neurons and muscular atrophy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also </a:t>
            </a:r>
            <a:r>
              <a:rPr lang="en-US" sz="1800" smtClean="0"/>
              <a:t>sclerosis</a:t>
            </a:r>
            <a:r>
              <a:rPr lang="en-US" sz="1800" b="0" smtClean="0"/>
              <a:t> (scarring) of lateral regions of the spinal cord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astrocytes fail to reabsorb the neurotransmitter glutamate from the tissue fluid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accumulate to toxic levels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early signs – muscular weakness, difficulty speaking, swallowing, and use of hands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sensory and intellectual functions remain unaffected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EBEB24DF-F76C-4B37-A297-26D04C89F53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Anatomy of a Nerve</a:t>
            </a:r>
          </a:p>
        </p:txBody>
      </p:sp>
      <p:grpSp>
        <p:nvGrpSpPr>
          <p:cNvPr id="28676" name="Group 81"/>
          <p:cNvGrpSpPr>
            <a:grpSpLocks/>
          </p:cNvGrpSpPr>
          <p:nvPr/>
        </p:nvGrpSpPr>
        <p:grpSpPr bwMode="auto">
          <a:xfrm>
            <a:off x="104775" y="1425575"/>
            <a:ext cx="6497638" cy="4622800"/>
            <a:chOff x="66" y="898"/>
            <a:chExt cx="4093" cy="2912"/>
          </a:xfrm>
        </p:grpSpPr>
        <p:grpSp>
          <p:nvGrpSpPr>
            <p:cNvPr id="28706" name="Group 80"/>
            <p:cNvGrpSpPr>
              <a:grpSpLocks/>
            </p:cNvGrpSpPr>
            <p:nvPr/>
          </p:nvGrpSpPr>
          <p:grpSpPr bwMode="auto">
            <a:xfrm>
              <a:off x="66" y="963"/>
              <a:ext cx="4093" cy="2847"/>
              <a:chOff x="66" y="963"/>
              <a:chExt cx="4093" cy="2847"/>
            </a:xfrm>
          </p:grpSpPr>
          <p:pic>
            <p:nvPicPr>
              <p:cNvPr id="28708" name="Picture 35" descr="sal25693_13_08a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34" y="963"/>
                <a:ext cx="3433" cy="2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709" name="Rectangle 39"/>
              <p:cNvSpPr>
                <a:spLocks noChangeArrowheads="1"/>
              </p:cNvSpPr>
              <p:nvPr/>
            </p:nvSpPr>
            <p:spPr bwMode="auto">
              <a:xfrm>
                <a:off x="554" y="1243"/>
                <a:ext cx="25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Rootlets</a:t>
                </a:r>
                <a:endParaRPr lang="en-US" sz="800" b="1">
                  <a:latin typeface="Arial" charset="0"/>
                </a:endParaRPr>
              </a:p>
            </p:txBody>
          </p:sp>
          <p:sp>
            <p:nvSpPr>
              <p:cNvPr id="28710" name="Rectangle 40"/>
              <p:cNvSpPr>
                <a:spLocks noChangeArrowheads="1"/>
              </p:cNvSpPr>
              <p:nvPr/>
            </p:nvSpPr>
            <p:spPr bwMode="auto">
              <a:xfrm>
                <a:off x="292" y="1349"/>
                <a:ext cx="42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Posterior root</a:t>
                </a:r>
                <a:endParaRPr lang="en-US" sz="800" b="1">
                  <a:latin typeface="Arial" charset="0"/>
                </a:endParaRPr>
              </a:p>
            </p:txBody>
          </p:sp>
          <p:sp>
            <p:nvSpPr>
              <p:cNvPr id="28711" name="Rectangle 47"/>
              <p:cNvSpPr>
                <a:spLocks noChangeArrowheads="1"/>
              </p:cNvSpPr>
              <p:nvPr/>
            </p:nvSpPr>
            <p:spPr bwMode="auto">
              <a:xfrm>
                <a:off x="2853" y="3023"/>
                <a:ext cx="35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Epineurium</a:t>
                </a:r>
                <a:endParaRPr lang="en-US" sz="800" b="1">
                  <a:latin typeface="Arial" charset="0"/>
                </a:endParaRPr>
              </a:p>
            </p:txBody>
          </p:sp>
          <p:sp>
            <p:nvSpPr>
              <p:cNvPr id="28712" name="Rectangle 48"/>
              <p:cNvSpPr>
                <a:spLocks noChangeArrowheads="1"/>
              </p:cNvSpPr>
              <p:nvPr/>
            </p:nvSpPr>
            <p:spPr bwMode="auto">
              <a:xfrm>
                <a:off x="973" y="2997"/>
                <a:ext cx="255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Fascicle</a:t>
                </a:r>
                <a:endParaRPr lang="en-US" sz="800" b="1">
                  <a:latin typeface="Arial" charset="0"/>
                </a:endParaRPr>
              </a:p>
            </p:txBody>
          </p:sp>
          <p:sp>
            <p:nvSpPr>
              <p:cNvPr id="28713" name="Rectangle 51"/>
              <p:cNvSpPr>
                <a:spLocks noChangeArrowheads="1"/>
              </p:cNvSpPr>
              <p:nvPr/>
            </p:nvSpPr>
            <p:spPr bwMode="auto">
              <a:xfrm>
                <a:off x="3471" y="3605"/>
                <a:ext cx="20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Myelin</a:t>
                </a:r>
                <a:endParaRPr lang="en-US" sz="800" b="1">
                  <a:latin typeface="Arial" charset="0"/>
                </a:endParaRPr>
              </a:p>
            </p:txBody>
          </p:sp>
          <p:sp>
            <p:nvSpPr>
              <p:cNvPr id="28714" name="Line 52"/>
              <p:cNvSpPr>
                <a:spLocks noChangeShapeType="1"/>
              </p:cNvSpPr>
              <p:nvPr/>
            </p:nvSpPr>
            <p:spPr bwMode="auto">
              <a:xfrm flipH="1">
                <a:off x="3307" y="3547"/>
                <a:ext cx="16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5" name="Line 53"/>
              <p:cNvSpPr>
                <a:spLocks noChangeShapeType="1"/>
              </p:cNvSpPr>
              <p:nvPr/>
            </p:nvSpPr>
            <p:spPr bwMode="auto">
              <a:xfrm flipH="1">
                <a:off x="2598" y="3185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6" name="Freeform 54"/>
              <p:cNvSpPr>
                <a:spLocks/>
              </p:cNvSpPr>
              <p:nvPr/>
            </p:nvSpPr>
            <p:spPr bwMode="auto">
              <a:xfrm>
                <a:off x="3260" y="3579"/>
                <a:ext cx="190" cy="66"/>
              </a:xfrm>
              <a:custGeom>
                <a:avLst/>
                <a:gdLst>
                  <a:gd name="T0" fmla="*/ 301625 w 250"/>
                  <a:gd name="T1" fmla="*/ 104775 h 86"/>
                  <a:gd name="T2" fmla="*/ 205105 w 250"/>
                  <a:gd name="T3" fmla="*/ 104775 h 86"/>
                  <a:gd name="T4" fmla="*/ 0 w 250"/>
                  <a:gd name="T5" fmla="*/ 0 h 86"/>
                  <a:gd name="T6" fmla="*/ 0 60000 65536"/>
                  <a:gd name="T7" fmla="*/ 0 60000 65536"/>
                  <a:gd name="T8" fmla="*/ 0 60000 65536"/>
                  <a:gd name="T9" fmla="*/ 0 w 250"/>
                  <a:gd name="T10" fmla="*/ 0 h 86"/>
                  <a:gd name="T11" fmla="*/ 250 w 250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0" h="86">
                    <a:moveTo>
                      <a:pt x="250" y="86"/>
                    </a:moveTo>
                    <a:lnTo>
                      <a:pt x="170" y="8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800" b="1">
                  <a:latin typeface="Arial" charset="0"/>
                </a:endParaRPr>
              </a:p>
            </p:txBody>
          </p:sp>
          <p:sp>
            <p:nvSpPr>
              <p:cNvPr id="28717" name="Freeform 55"/>
              <p:cNvSpPr>
                <a:spLocks/>
              </p:cNvSpPr>
              <p:nvPr/>
            </p:nvSpPr>
            <p:spPr bwMode="auto">
              <a:xfrm>
                <a:off x="394" y="1623"/>
                <a:ext cx="451" cy="55"/>
              </a:xfrm>
              <a:custGeom>
                <a:avLst/>
                <a:gdLst>
                  <a:gd name="T0" fmla="*/ 0 w 592"/>
                  <a:gd name="T1" fmla="*/ 87312 h 72"/>
                  <a:gd name="T2" fmla="*/ 149965 w 592"/>
                  <a:gd name="T3" fmla="*/ 87312 h 72"/>
                  <a:gd name="T4" fmla="*/ 715962 w 592"/>
                  <a:gd name="T5" fmla="*/ 0 h 72"/>
                  <a:gd name="T6" fmla="*/ 0 60000 65536"/>
                  <a:gd name="T7" fmla="*/ 0 60000 65536"/>
                  <a:gd name="T8" fmla="*/ 0 60000 65536"/>
                  <a:gd name="T9" fmla="*/ 0 w 592"/>
                  <a:gd name="T10" fmla="*/ 0 h 72"/>
                  <a:gd name="T11" fmla="*/ 592 w 592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2" h="72">
                    <a:moveTo>
                      <a:pt x="0" y="72"/>
                    </a:moveTo>
                    <a:lnTo>
                      <a:pt x="124" y="72"/>
                    </a:lnTo>
                    <a:lnTo>
                      <a:pt x="59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800" b="1">
                  <a:latin typeface="Arial" charset="0"/>
                </a:endParaRPr>
              </a:p>
            </p:txBody>
          </p:sp>
          <p:sp>
            <p:nvSpPr>
              <p:cNvPr id="28718" name="Freeform 56"/>
              <p:cNvSpPr>
                <a:spLocks/>
              </p:cNvSpPr>
              <p:nvPr/>
            </p:nvSpPr>
            <p:spPr bwMode="auto">
              <a:xfrm>
                <a:off x="750" y="1390"/>
                <a:ext cx="198" cy="46"/>
              </a:xfrm>
              <a:custGeom>
                <a:avLst/>
                <a:gdLst>
                  <a:gd name="T0" fmla="*/ 314325 w 260"/>
                  <a:gd name="T1" fmla="*/ 73025 h 60"/>
                  <a:gd name="T2" fmla="*/ 87044 w 260"/>
                  <a:gd name="T3" fmla="*/ 0 h 60"/>
                  <a:gd name="T4" fmla="*/ 0 w 260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260"/>
                  <a:gd name="T10" fmla="*/ 0 h 60"/>
                  <a:gd name="T11" fmla="*/ 260 w 260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" h="60">
                    <a:moveTo>
                      <a:pt x="260" y="60"/>
                    </a:moveTo>
                    <a:lnTo>
                      <a:pt x="7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800" b="1">
                  <a:latin typeface="Arial" charset="0"/>
                </a:endParaRPr>
              </a:p>
            </p:txBody>
          </p:sp>
          <p:sp>
            <p:nvSpPr>
              <p:cNvPr id="28719" name="Line 57"/>
              <p:cNvSpPr>
                <a:spLocks noChangeShapeType="1"/>
              </p:cNvSpPr>
              <p:nvPr/>
            </p:nvSpPr>
            <p:spPr bwMode="auto">
              <a:xfrm flipH="1">
                <a:off x="621" y="1497"/>
                <a:ext cx="17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0" name="Line 58"/>
              <p:cNvSpPr>
                <a:spLocks noChangeShapeType="1"/>
              </p:cNvSpPr>
              <p:nvPr/>
            </p:nvSpPr>
            <p:spPr bwMode="auto">
              <a:xfrm flipH="1">
                <a:off x="3173" y="3314"/>
                <a:ext cx="50" cy="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1" name="Freeform 59"/>
              <p:cNvSpPr>
                <a:spLocks/>
              </p:cNvSpPr>
              <p:nvPr/>
            </p:nvSpPr>
            <p:spPr bwMode="auto">
              <a:xfrm>
                <a:off x="3028" y="3314"/>
                <a:ext cx="245" cy="34"/>
              </a:xfrm>
              <a:custGeom>
                <a:avLst/>
                <a:gdLst>
                  <a:gd name="T0" fmla="*/ 388937 w 322"/>
                  <a:gd name="T1" fmla="*/ 0 h 44"/>
                  <a:gd name="T2" fmla="*/ 309217 w 322"/>
                  <a:gd name="T3" fmla="*/ 0 h 44"/>
                  <a:gd name="T4" fmla="*/ 0 w 322"/>
                  <a:gd name="T5" fmla="*/ 53975 h 44"/>
                  <a:gd name="T6" fmla="*/ 0 60000 65536"/>
                  <a:gd name="T7" fmla="*/ 0 60000 65536"/>
                  <a:gd name="T8" fmla="*/ 0 60000 65536"/>
                  <a:gd name="T9" fmla="*/ 0 w 322"/>
                  <a:gd name="T10" fmla="*/ 0 h 44"/>
                  <a:gd name="T11" fmla="*/ 322 w 322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2" h="44">
                    <a:moveTo>
                      <a:pt x="322" y="0"/>
                    </a:moveTo>
                    <a:lnTo>
                      <a:pt x="256" y="0"/>
                    </a:lnTo>
                    <a:lnTo>
                      <a:pt x="0" y="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800" b="1">
                  <a:latin typeface="Arial" charset="0"/>
                </a:endParaRPr>
              </a:p>
            </p:txBody>
          </p:sp>
          <p:sp>
            <p:nvSpPr>
              <p:cNvPr id="28722" name="Rectangle 60"/>
              <p:cNvSpPr>
                <a:spLocks noChangeArrowheads="1"/>
              </p:cNvSpPr>
              <p:nvPr/>
            </p:nvSpPr>
            <p:spPr bwMode="auto">
              <a:xfrm>
                <a:off x="3109" y="3145"/>
                <a:ext cx="375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Perineurium</a:t>
                </a:r>
                <a:endParaRPr lang="en-US" sz="800" b="1">
                  <a:latin typeface="Arial" charset="0"/>
                </a:endParaRPr>
              </a:p>
            </p:txBody>
          </p:sp>
          <p:sp>
            <p:nvSpPr>
              <p:cNvPr id="28723" name="Rectangle 61"/>
              <p:cNvSpPr>
                <a:spLocks noChangeArrowheads="1"/>
              </p:cNvSpPr>
              <p:nvPr/>
            </p:nvSpPr>
            <p:spPr bwMode="auto">
              <a:xfrm>
                <a:off x="3491" y="3508"/>
                <a:ext cx="41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Endoneurium</a:t>
                </a:r>
                <a:endParaRPr lang="en-US" sz="800" b="1">
                  <a:latin typeface="Arial" charset="0"/>
                </a:endParaRPr>
              </a:p>
            </p:txBody>
          </p:sp>
          <p:sp>
            <p:nvSpPr>
              <p:cNvPr id="28724" name="Rectangle 62"/>
              <p:cNvSpPr>
                <a:spLocks noChangeArrowheads="1"/>
              </p:cNvSpPr>
              <p:nvPr/>
            </p:nvSpPr>
            <p:spPr bwMode="auto">
              <a:xfrm>
                <a:off x="3295" y="3273"/>
                <a:ext cx="80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Unmyelinated nerve fibers</a:t>
                </a:r>
                <a:endParaRPr lang="en-US" sz="800" b="1">
                  <a:latin typeface="Arial" charset="0"/>
                </a:endParaRPr>
              </a:p>
            </p:txBody>
          </p:sp>
          <p:sp>
            <p:nvSpPr>
              <p:cNvPr id="28725" name="Rectangle 63"/>
              <p:cNvSpPr>
                <a:spLocks noChangeArrowheads="1"/>
              </p:cNvSpPr>
              <p:nvPr/>
            </p:nvSpPr>
            <p:spPr bwMode="auto">
              <a:xfrm>
                <a:off x="3444" y="3410"/>
                <a:ext cx="715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Myelinated nerve fibers</a:t>
                </a:r>
                <a:endParaRPr lang="en-US" sz="800" b="1">
                  <a:latin typeface="Arial" charset="0"/>
                </a:endParaRPr>
              </a:p>
            </p:txBody>
          </p:sp>
          <p:sp>
            <p:nvSpPr>
              <p:cNvPr id="28726" name="Line 64"/>
              <p:cNvSpPr>
                <a:spLocks noChangeShapeType="1"/>
              </p:cNvSpPr>
              <p:nvPr/>
            </p:nvSpPr>
            <p:spPr bwMode="auto">
              <a:xfrm>
                <a:off x="3368" y="3451"/>
                <a:ext cx="5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7" name="Freeform 65"/>
              <p:cNvSpPr>
                <a:spLocks/>
              </p:cNvSpPr>
              <p:nvPr/>
            </p:nvSpPr>
            <p:spPr bwMode="auto">
              <a:xfrm>
                <a:off x="848" y="1287"/>
                <a:ext cx="326" cy="32"/>
              </a:xfrm>
              <a:custGeom>
                <a:avLst/>
                <a:gdLst>
                  <a:gd name="T0" fmla="*/ 0 w 428"/>
                  <a:gd name="T1" fmla="*/ 0 h 42"/>
                  <a:gd name="T2" fmla="*/ 101570 w 428"/>
                  <a:gd name="T3" fmla="*/ 0 h 42"/>
                  <a:gd name="T4" fmla="*/ 517525 w 428"/>
                  <a:gd name="T5" fmla="*/ 50800 h 42"/>
                  <a:gd name="T6" fmla="*/ 0 60000 65536"/>
                  <a:gd name="T7" fmla="*/ 0 60000 65536"/>
                  <a:gd name="T8" fmla="*/ 0 60000 65536"/>
                  <a:gd name="T9" fmla="*/ 0 w 428"/>
                  <a:gd name="T10" fmla="*/ 0 h 42"/>
                  <a:gd name="T11" fmla="*/ 428 w 428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8" h="42">
                    <a:moveTo>
                      <a:pt x="0" y="0"/>
                    </a:moveTo>
                    <a:lnTo>
                      <a:pt x="84" y="0"/>
                    </a:lnTo>
                    <a:lnTo>
                      <a:pt x="428" y="4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800" b="1">
                  <a:latin typeface="Arial" charset="0"/>
                </a:endParaRPr>
              </a:p>
            </p:txBody>
          </p:sp>
          <p:sp>
            <p:nvSpPr>
              <p:cNvPr id="28728" name="Line 66"/>
              <p:cNvSpPr>
                <a:spLocks noChangeShapeType="1"/>
              </p:cNvSpPr>
              <p:nvPr/>
            </p:nvSpPr>
            <p:spPr bwMode="auto">
              <a:xfrm>
                <a:off x="307" y="1867"/>
                <a:ext cx="20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9" name="Line 67"/>
              <p:cNvSpPr>
                <a:spLocks noChangeShapeType="1"/>
              </p:cNvSpPr>
              <p:nvPr/>
            </p:nvSpPr>
            <p:spPr bwMode="auto">
              <a:xfrm flipH="1">
                <a:off x="2672" y="3063"/>
                <a:ext cx="15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0" name="Line 68"/>
              <p:cNvSpPr>
                <a:spLocks noChangeShapeType="1"/>
              </p:cNvSpPr>
              <p:nvPr/>
            </p:nvSpPr>
            <p:spPr bwMode="auto">
              <a:xfrm flipH="1">
                <a:off x="1175" y="2693"/>
                <a:ext cx="19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1" name="Line 69"/>
              <p:cNvSpPr>
                <a:spLocks noChangeShapeType="1"/>
              </p:cNvSpPr>
              <p:nvPr/>
            </p:nvSpPr>
            <p:spPr bwMode="auto">
              <a:xfrm>
                <a:off x="1250" y="2693"/>
                <a:ext cx="149" cy="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2" name="Line 70"/>
              <p:cNvSpPr>
                <a:spLocks noChangeShapeType="1"/>
              </p:cNvSpPr>
              <p:nvPr/>
            </p:nvSpPr>
            <p:spPr bwMode="auto">
              <a:xfrm flipH="1" flipV="1">
                <a:off x="912" y="1287"/>
                <a:ext cx="245" cy="1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3" name="Freeform 71"/>
              <p:cNvSpPr>
                <a:spLocks/>
              </p:cNvSpPr>
              <p:nvPr/>
            </p:nvSpPr>
            <p:spPr bwMode="auto">
              <a:xfrm>
                <a:off x="2998" y="3451"/>
                <a:ext cx="370" cy="98"/>
              </a:xfrm>
              <a:custGeom>
                <a:avLst/>
                <a:gdLst>
                  <a:gd name="T0" fmla="*/ 0 w 486"/>
                  <a:gd name="T1" fmla="*/ 41325 h 128"/>
                  <a:gd name="T2" fmla="*/ 587375 w 486"/>
                  <a:gd name="T3" fmla="*/ 0 h 128"/>
                  <a:gd name="T4" fmla="*/ 357743 w 486"/>
                  <a:gd name="T5" fmla="*/ 155575 h 128"/>
                  <a:gd name="T6" fmla="*/ 0 60000 65536"/>
                  <a:gd name="T7" fmla="*/ 0 60000 65536"/>
                  <a:gd name="T8" fmla="*/ 0 60000 65536"/>
                  <a:gd name="T9" fmla="*/ 0 w 486"/>
                  <a:gd name="T10" fmla="*/ 0 h 128"/>
                  <a:gd name="T11" fmla="*/ 486 w 486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6" h="128">
                    <a:moveTo>
                      <a:pt x="0" y="34"/>
                    </a:moveTo>
                    <a:lnTo>
                      <a:pt x="486" y="0"/>
                    </a:lnTo>
                    <a:lnTo>
                      <a:pt x="296" y="1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800" b="1">
                  <a:latin typeface="Arial" charset="0"/>
                </a:endParaRPr>
              </a:p>
            </p:txBody>
          </p:sp>
          <p:sp>
            <p:nvSpPr>
              <p:cNvPr id="28734" name="Line 72"/>
              <p:cNvSpPr>
                <a:spLocks noChangeShapeType="1"/>
              </p:cNvSpPr>
              <p:nvPr/>
            </p:nvSpPr>
            <p:spPr bwMode="auto">
              <a:xfrm flipV="1">
                <a:off x="2789" y="3185"/>
                <a:ext cx="221" cy="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5" name="Rectangle 73"/>
              <p:cNvSpPr>
                <a:spLocks noChangeArrowheads="1"/>
              </p:cNvSpPr>
              <p:nvPr/>
            </p:nvSpPr>
            <p:spPr bwMode="auto">
              <a:xfrm>
                <a:off x="1297" y="3477"/>
                <a:ext cx="7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(a)</a:t>
                </a:r>
                <a:endParaRPr lang="en-US" sz="800" b="1">
                  <a:latin typeface="Arial" charset="0"/>
                </a:endParaRPr>
              </a:p>
            </p:txBody>
          </p:sp>
          <p:sp>
            <p:nvSpPr>
              <p:cNvPr id="28736" name="Freeform 74"/>
              <p:cNvSpPr>
                <a:spLocks/>
              </p:cNvSpPr>
              <p:nvPr/>
            </p:nvSpPr>
            <p:spPr bwMode="auto">
              <a:xfrm>
                <a:off x="1299" y="2780"/>
                <a:ext cx="140" cy="516"/>
              </a:xfrm>
              <a:custGeom>
                <a:avLst/>
                <a:gdLst>
                  <a:gd name="T0" fmla="*/ 222250 w 184"/>
                  <a:gd name="T1" fmla="*/ 819150 h 678"/>
                  <a:gd name="T2" fmla="*/ 0 w 184"/>
                  <a:gd name="T3" fmla="*/ 819150 h 678"/>
                  <a:gd name="T4" fmla="*/ 0 w 184"/>
                  <a:gd name="T5" fmla="*/ 0 h 678"/>
                  <a:gd name="T6" fmla="*/ 74889 w 184"/>
                  <a:gd name="T7" fmla="*/ 0 h 6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"/>
                  <a:gd name="T13" fmla="*/ 0 h 678"/>
                  <a:gd name="T14" fmla="*/ 184 w 184"/>
                  <a:gd name="T15" fmla="*/ 678 h 6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" h="678">
                    <a:moveTo>
                      <a:pt x="184" y="678"/>
                    </a:moveTo>
                    <a:lnTo>
                      <a:pt x="0" y="678"/>
                    </a:lnTo>
                    <a:lnTo>
                      <a:pt x="0" y="0"/>
                    </a:lnTo>
                    <a:lnTo>
                      <a:pt x="6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800" b="1">
                  <a:latin typeface="Arial" charset="0"/>
                </a:endParaRPr>
              </a:p>
            </p:txBody>
          </p:sp>
          <p:sp>
            <p:nvSpPr>
              <p:cNvPr id="28737" name="Line 75"/>
              <p:cNvSpPr>
                <a:spLocks noChangeShapeType="1"/>
              </p:cNvSpPr>
              <p:nvPr/>
            </p:nvSpPr>
            <p:spPr bwMode="auto">
              <a:xfrm flipH="1">
                <a:off x="1245" y="3035"/>
                <a:ext cx="5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8" name="Text Box 76"/>
              <p:cNvSpPr txBox="1">
                <a:spLocks noChangeArrowheads="1"/>
              </p:cNvSpPr>
              <p:nvPr/>
            </p:nvSpPr>
            <p:spPr bwMode="auto">
              <a:xfrm>
                <a:off x="171" y="1457"/>
                <a:ext cx="48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bIns="0">
                <a:spAutoFit/>
              </a:bodyPr>
              <a:lstStyle/>
              <a:p>
                <a:pPr eaLnBrk="1" hangingPunct="1"/>
                <a:r>
                  <a:rPr lang="en-US" sz="800" b="1">
                    <a:latin typeface="Arial" charset="0"/>
                  </a:rPr>
                  <a:t>Posterior root</a:t>
                </a:r>
              </a:p>
              <a:p>
                <a:pPr eaLnBrk="1" hangingPunct="1"/>
                <a:r>
                  <a:rPr lang="en-US" sz="800" b="1">
                    <a:latin typeface="Arial" charset="0"/>
                  </a:rPr>
                  <a:t>ganglion</a:t>
                </a:r>
              </a:p>
            </p:txBody>
          </p:sp>
          <p:sp>
            <p:nvSpPr>
              <p:cNvPr id="28739" name="Text Box 77"/>
              <p:cNvSpPr txBox="1">
                <a:spLocks noChangeArrowheads="1"/>
              </p:cNvSpPr>
              <p:nvPr/>
            </p:nvSpPr>
            <p:spPr bwMode="auto">
              <a:xfrm>
                <a:off x="115" y="1634"/>
                <a:ext cx="30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bIns="0">
                <a:spAutoFit/>
              </a:bodyPr>
              <a:lstStyle/>
              <a:p>
                <a:pPr eaLnBrk="1" hangingPunct="1"/>
                <a:r>
                  <a:rPr lang="en-US" sz="800" b="1">
                    <a:latin typeface="Arial" charset="0"/>
                  </a:rPr>
                  <a:t>Anterior</a:t>
                </a:r>
              </a:p>
              <a:p>
                <a:pPr eaLnBrk="1" hangingPunct="1"/>
                <a:r>
                  <a:rPr lang="en-US" sz="800" b="1">
                    <a:latin typeface="Arial" charset="0"/>
                  </a:rPr>
                  <a:t>root</a:t>
                </a:r>
              </a:p>
            </p:txBody>
          </p:sp>
          <p:sp>
            <p:nvSpPr>
              <p:cNvPr id="28740" name="Text Box 78"/>
              <p:cNvSpPr txBox="1">
                <a:spLocks noChangeArrowheads="1"/>
              </p:cNvSpPr>
              <p:nvPr/>
            </p:nvSpPr>
            <p:spPr bwMode="auto">
              <a:xfrm>
                <a:off x="66" y="1817"/>
                <a:ext cx="25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bIns="0">
                <a:spAutoFit/>
              </a:bodyPr>
              <a:lstStyle/>
              <a:p>
                <a:pPr eaLnBrk="1" hangingPunct="1"/>
                <a:r>
                  <a:rPr lang="en-US" sz="800" b="1">
                    <a:latin typeface="Arial" charset="0"/>
                  </a:rPr>
                  <a:t>Spinal</a:t>
                </a:r>
              </a:p>
              <a:p>
                <a:pPr eaLnBrk="1" hangingPunct="1"/>
                <a:r>
                  <a:rPr lang="en-US" sz="800" b="1">
                    <a:latin typeface="Arial" charset="0"/>
                  </a:rPr>
                  <a:t>nerve</a:t>
                </a:r>
              </a:p>
            </p:txBody>
          </p:sp>
          <p:sp>
            <p:nvSpPr>
              <p:cNvPr id="28741" name="Text Box 79"/>
              <p:cNvSpPr txBox="1">
                <a:spLocks noChangeArrowheads="1"/>
              </p:cNvSpPr>
              <p:nvPr/>
            </p:nvSpPr>
            <p:spPr bwMode="auto">
              <a:xfrm>
                <a:off x="973" y="2656"/>
                <a:ext cx="29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bIns="0">
                <a:spAutoFit/>
              </a:bodyPr>
              <a:lstStyle/>
              <a:p>
                <a:pPr eaLnBrk="1" hangingPunct="1"/>
                <a:r>
                  <a:rPr lang="en-US" sz="800" b="1">
                    <a:latin typeface="Arial" charset="0"/>
                  </a:rPr>
                  <a:t>Blood</a:t>
                </a:r>
              </a:p>
              <a:p>
                <a:pPr eaLnBrk="1" hangingPunct="1"/>
                <a:r>
                  <a:rPr lang="en-US" sz="800" b="1">
                    <a:latin typeface="Arial" charset="0"/>
                  </a:rPr>
                  <a:t>vessels</a:t>
                </a:r>
              </a:p>
            </p:txBody>
          </p:sp>
        </p:grpSp>
        <p:sp>
          <p:nvSpPr>
            <p:cNvPr id="28707" name="TextBox 24"/>
            <p:cNvSpPr txBox="1">
              <a:spLocks noChangeArrowheads="1"/>
            </p:cNvSpPr>
            <p:nvPr/>
          </p:nvSpPr>
          <p:spPr bwMode="auto">
            <a:xfrm>
              <a:off x="695" y="898"/>
              <a:ext cx="283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600">
                  <a:latin typeface="Arial" charset="0"/>
                  <a:cs typeface="Arial" charset="0"/>
                </a:rPr>
                <a:t>Copyright © The McGraw-Hill Companies, Inc. Permission required for reproduction or display.</a:t>
              </a:r>
            </a:p>
          </p:txBody>
        </p:sp>
      </p:grpSp>
      <p:grpSp>
        <p:nvGrpSpPr>
          <p:cNvPr id="28677" name="Group 115"/>
          <p:cNvGrpSpPr>
            <a:grpSpLocks/>
          </p:cNvGrpSpPr>
          <p:nvPr/>
        </p:nvGrpSpPr>
        <p:grpSpPr bwMode="auto">
          <a:xfrm>
            <a:off x="4979988" y="1023938"/>
            <a:ext cx="4135437" cy="2911475"/>
            <a:chOff x="3018" y="645"/>
            <a:chExt cx="2605" cy="1834"/>
          </a:xfrm>
        </p:grpSpPr>
        <p:sp>
          <p:nvSpPr>
            <p:cNvPr id="28680" name="TextBox 24"/>
            <p:cNvSpPr txBox="1">
              <a:spLocks noChangeArrowheads="1"/>
            </p:cNvSpPr>
            <p:nvPr/>
          </p:nvSpPr>
          <p:spPr bwMode="auto">
            <a:xfrm>
              <a:off x="3192" y="645"/>
              <a:ext cx="225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600">
                  <a:latin typeface="Arial" charset="0"/>
                  <a:cs typeface="Arial" charset="0"/>
                </a:rPr>
                <a:t>Copyright © The McGraw-Hill Companies, Inc. Permission required for reproduction or display.</a:t>
              </a:r>
            </a:p>
          </p:txBody>
        </p:sp>
        <p:pic>
          <p:nvPicPr>
            <p:cNvPr id="28681" name="Picture 35" descr="sal25693_13_08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1" y="965"/>
              <a:ext cx="1739" cy="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2" name="Rectangle 39"/>
            <p:cNvSpPr>
              <a:spLocks noChangeArrowheads="1"/>
            </p:cNvSpPr>
            <p:nvPr/>
          </p:nvSpPr>
          <p:spPr bwMode="auto">
            <a:xfrm>
              <a:off x="3286" y="2251"/>
              <a:ext cx="8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sz="800" b="1">
                <a:latin typeface="Arial" charset="0"/>
              </a:endParaRPr>
            </a:p>
          </p:txBody>
        </p:sp>
        <p:sp>
          <p:nvSpPr>
            <p:cNvPr id="28683" name="Rectangle 42"/>
            <p:cNvSpPr>
              <a:spLocks noChangeArrowheads="1"/>
            </p:cNvSpPr>
            <p:nvPr/>
          </p:nvSpPr>
          <p:spPr bwMode="auto">
            <a:xfrm>
              <a:off x="5068" y="1418"/>
              <a:ext cx="25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Fascicle</a:t>
              </a:r>
              <a:endParaRPr lang="en-US" sz="800" b="1">
                <a:latin typeface="Arial" charset="0"/>
              </a:endParaRPr>
            </a:p>
          </p:txBody>
        </p:sp>
        <p:sp>
          <p:nvSpPr>
            <p:cNvPr id="28684" name="Rectangle 45"/>
            <p:cNvSpPr>
              <a:spLocks noChangeArrowheads="1"/>
            </p:cNvSpPr>
            <p:nvPr/>
          </p:nvSpPr>
          <p:spPr bwMode="auto">
            <a:xfrm>
              <a:off x="4159" y="755"/>
              <a:ext cx="35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Epineurium</a:t>
              </a:r>
              <a:endParaRPr lang="en-US" sz="800" b="1">
                <a:latin typeface="Arial" charset="0"/>
              </a:endParaRPr>
            </a:p>
          </p:txBody>
        </p:sp>
        <p:sp>
          <p:nvSpPr>
            <p:cNvPr id="28685" name="Rectangle 46"/>
            <p:cNvSpPr>
              <a:spLocks noChangeArrowheads="1"/>
            </p:cNvSpPr>
            <p:nvPr/>
          </p:nvSpPr>
          <p:spPr bwMode="auto">
            <a:xfrm>
              <a:off x="4257" y="822"/>
              <a:ext cx="3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Perineurium</a:t>
              </a:r>
              <a:endParaRPr lang="en-US" sz="800" b="1">
                <a:latin typeface="Arial" charset="0"/>
              </a:endParaRPr>
            </a:p>
          </p:txBody>
        </p:sp>
        <p:sp>
          <p:nvSpPr>
            <p:cNvPr id="28686" name="Rectangle 47"/>
            <p:cNvSpPr>
              <a:spLocks noChangeArrowheads="1"/>
            </p:cNvSpPr>
            <p:nvPr/>
          </p:nvSpPr>
          <p:spPr bwMode="auto">
            <a:xfrm>
              <a:off x="4351" y="890"/>
              <a:ext cx="41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Endoneurium</a:t>
              </a:r>
              <a:endParaRPr lang="en-US" sz="800" b="1">
                <a:latin typeface="Arial" charset="0"/>
              </a:endParaRPr>
            </a:p>
          </p:txBody>
        </p:sp>
        <p:sp>
          <p:nvSpPr>
            <p:cNvPr id="28687" name="Line 48"/>
            <p:cNvSpPr>
              <a:spLocks noChangeShapeType="1"/>
            </p:cNvSpPr>
            <p:nvPr/>
          </p:nvSpPr>
          <p:spPr bwMode="auto">
            <a:xfrm>
              <a:off x="4764" y="1182"/>
              <a:ext cx="289" cy="1"/>
            </a:xfrm>
            <a:prstGeom prst="line">
              <a:avLst/>
            </a:prstGeom>
            <a:noFill/>
            <a:ln w="269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49"/>
            <p:cNvSpPr>
              <a:spLocks noChangeShapeType="1"/>
            </p:cNvSpPr>
            <p:nvPr/>
          </p:nvSpPr>
          <p:spPr bwMode="auto">
            <a:xfrm>
              <a:off x="4189" y="1714"/>
              <a:ext cx="864" cy="1"/>
            </a:xfrm>
            <a:prstGeom prst="line">
              <a:avLst/>
            </a:prstGeom>
            <a:noFill/>
            <a:ln w="269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50"/>
            <p:cNvSpPr>
              <a:spLocks/>
            </p:cNvSpPr>
            <p:nvPr/>
          </p:nvSpPr>
          <p:spPr bwMode="auto">
            <a:xfrm>
              <a:off x="3733" y="800"/>
              <a:ext cx="412" cy="198"/>
            </a:xfrm>
            <a:custGeom>
              <a:avLst/>
              <a:gdLst>
                <a:gd name="T0" fmla="*/ 0 w 1034"/>
                <a:gd name="T1" fmla="*/ 314325 h 497"/>
                <a:gd name="T2" fmla="*/ 403563 w 1034"/>
                <a:gd name="T3" fmla="*/ 0 h 497"/>
                <a:gd name="T4" fmla="*/ 654050 w 1034"/>
                <a:gd name="T5" fmla="*/ 0 h 497"/>
                <a:gd name="T6" fmla="*/ 0 60000 65536"/>
                <a:gd name="T7" fmla="*/ 0 60000 65536"/>
                <a:gd name="T8" fmla="*/ 0 60000 65536"/>
                <a:gd name="T9" fmla="*/ 0 w 1034"/>
                <a:gd name="T10" fmla="*/ 0 h 497"/>
                <a:gd name="T11" fmla="*/ 1034 w 1034"/>
                <a:gd name="T12" fmla="*/ 497 h 4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4" h="497">
                  <a:moveTo>
                    <a:pt x="0" y="497"/>
                  </a:moveTo>
                  <a:lnTo>
                    <a:pt x="638" y="0"/>
                  </a:lnTo>
                  <a:lnTo>
                    <a:pt x="1034" y="0"/>
                  </a:lnTo>
                </a:path>
              </a:pathLst>
            </a:custGeom>
            <a:noFill/>
            <a:ln w="269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800" b="1">
                <a:latin typeface="Arial" charset="0"/>
              </a:endParaRPr>
            </a:p>
          </p:txBody>
        </p:sp>
        <p:sp>
          <p:nvSpPr>
            <p:cNvPr id="28690" name="Freeform 51"/>
            <p:cNvSpPr>
              <a:spLocks/>
            </p:cNvSpPr>
            <p:nvPr/>
          </p:nvSpPr>
          <p:spPr bwMode="auto">
            <a:xfrm>
              <a:off x="3882" y="865"/>
              <a:ext cx="361" cy="211"/>
            </a:xfrm>
            <a:custGeom>
              <a:avLst/>
              <a:gdLst>
                <a:gd name="T0" fmla="*/ 0 w 907"/>
                <a:gd name="T1" fmla="*/ 334962 h 528"/>
                <a:gd name="T2" fmla="*/ 428394 w 907"/>
                <a:gd name="T3" fmla="*/ 0 h 528"/>
                <a:gd name="T4" fmla="*/ 573087 w 907"/>
                <a:gd name="T5" fmla="*/ 0 h 528"/>
                <a:gd name="T6" fmla="*/ 0 60000 65536"/>
                <a:gd name="T7" fmla="*/ 0 60000 65536"/>
                <a:gd name="T8" fmla="*/ 0 60000 65536"/>
                <a:gd name="T9" fmla="*/ 0 w 907"/>
                <a:gd name="T10" fmla="*/ 0 h 528"/>
                <a:gd name="T11" fmla="*/ 907 w 907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7" h="528">
                  <a:moveTo>
                    <a:pt x="0" y="528"/>
                  </a:moveTo>
                  <a:lnTo>
                    <a:pt x="678" y="0"/>
                  </a:lnTo>
                  <a:lnTo>
                    <a:pt x="907" y="0"/>
                  </a:lnTo>
                </a:path>
              </a:pathLst>
            </a:custGeom>
            <a:noFill/>
            <a:ln w="269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800" b="1">
                <a:latin typeface="Arial" charset="0"/>
              </a:endParaRPr>
            </a:p>
          </p:txBody>
        </p:sp>
        <p:sp>
          <p:nvSpPr>
            <p:cNvPr id="28691" name="Freeform 52"/>
            <p:cNvSpPr>
              <a:spLocks/>
            </p:cNvSpPr>
            <p:nvPr/>
          </p:nvSpPr>
          <p:spPr bwMode="auto">
            <a:xfrm>
              <a:off x="3894" y="931"/>
              <a:ext cx="447" cy="384"/>
            </a:xfrm>
            <a:custGeom>
              <a:avLst/>
              <a:gdLst>
                <a:gd name="T0" fmla="*/ 0 w 1122"/>
                <a:gd name="T1" fmla="*/ 609600 h 964"/>
                <a:gd name="T2" fmla="*/ 633085 w 1122"/>
                <a:gd name="T3" fmla="*/ 0 h 964"/>
                <a:gd name="T4" fmla="*/ 709612 w 1122"/>
                <a:gd name="T5" fmla="*/ 0 h 964"/>
                <a:gd name="T6" fmla="*/ 0 60000 65536"/>
                <a:gd name="T7" fmla="*/ 0 60000 65536"/>
                <a:gd name="T8" fmla="*/ 0 60000 65536"/>
                <a:gd name="T9" fmla="*/ 0 w 1122"/>
                <a:gd name="T10" fmla="*/ 0 h 964"/>
                <a:gd name="T11" fmla="*/ 1122 w 1122"/>
                <a:gd name="T12" fmla="*/ 964 h 9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2" h="964">
                  <a:moveTo>
                    <a:pt x="0" y="964"/>
                  </a:moveTo>
                  <a:lnTo>
                    <a:pt x="1001" y="0"/>
                  </a:lnTo>
                  <a:lnTo>
                    <a:pt x="1122" y="0"/>
                  </a:lnTo>
                </a:path>
              </a:pathLst>
            </a:custGeom>
            <a:noFill/>
            <a:ln w="269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800" b="1">
                <a:latin typeface="Arial" charset="0"/>
              </a:endParaRPr>
            </a:p>
          </p:txBody>
        </p:sp>
        <p:sp>
          <p:nvSpPr>
            <p:cNvPr id="28692" name="Freeform 53"/>
            <p:cNvSpPr>
              <a:spLocks/>
            </p:cNvSpPr>
            <p:nvPr/>
          </p:nvSpPr>
          <p:spPr bwMode="auto">
            <a:xfrm>
              <a:off x="4484" y="1312"/>
              <a:ext cx="41" cy="285"/>
            </a:xfrm>
            <a:custGeom>
              <a:avLst/>
              <a:gdLst>
                <a:gd name="T0" fmla="*/ 0 w 104"/>
                <a:gd name="T1" fmla="*/ 452437 h 715"/>
                <a:gd name="T2" fmla="*/ 65088 w 104"/>
                <a:gd name="T3" fmla="*/ 452437 h 715"/>
                <a:gd name="T4" fmla="*/ 65088 w 104"/>
                <a:gd name="T5" fmla="*/ 0 h 715"/>
                <a:gd name="T6" fmla="*/ 0 w 104"/>
                <a:gd name="T7" fmla="*/ 0 h 7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15"/>
                <a:gd name="T14" fmla="*/ 104 w 104"/>
                <a:gd name="T15" fmla="*/ 715 h 7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15">
                  <a:moveTo>
                    <a:pt x="0" y="715"/>
                  </a:moveTo>
                  <a:lnTo>
                    <a:pt x="104" y="715"/>
                  </a:lnTo>
                  <a:lnTo>
                    <a:pt x="104" y="0"/>
                  </a:lnTo>
                  <a:lnTo>
                    <a:pt x="0" y="0"/>
                  </a:lnTo>
                </a:path>
              </a:pathLst>
            </a:custGeom>
            <a:noFill/>
            <a:ln w="269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800" b="1">
                <a:latin typeface="Arial" charset="0"/>
              </a:endParaRPr>
            </a:p>
          </p:txBody>
        </p:sp>
        <p:sp>
          <p:nvSpPr>
            <p:cNvPr id="28693" name="Line 54"/>
            <p:cNvSpPr>
              <a:spLocks noChangeShapeType="1"/>
            </p:cNvSpPr>
            <p:nvPr/>
          </p:nvSpPr>
          <p:spPr bwMode="auto">
            <a:xfrm>
              <a:off x="4525" y="1454"/>
              <a:ext cx="528" cy="0"/>
            </a:xfrm>
            <a:prstGeom prst="line">
              <a:avLst/>
            </a:prstGeom>
            <a:noFill/>
            <a:ln w="269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55"/>
            <p:cNvSpPr>
              <a:spLocks noChangeShapeType="1"/>
            </p:cNvSpPr>
            <p:nvPr/>
          </p:nvSpPr>
          <p:spPr bwMode="auto">
            <a:xfrm>
              <a:off x="4763" y="1179"/>
              <a:ext cx="28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56"/>
            <p:cNvSpPr>
              <a:spLocks/>
            </p:cNvSpPr>
            <p:nvPr/>
          </p:nvSpPr>
          <p:spPr bwMode="auto">
            <a:xfrm>
              <a:off x="3732" y="797"/>
              <a:ext cx="411" cy="198"/>
            </a:xfrm>
            <a:custGeom>
              <a:avLst/>
              <a:gdLst>
                <a:gd name="T0" fmla="*/ 0 w 1031"/>
                <a:gd name="T1" fmla="*/ 314325 h 497"/>
                <a:gd name="T2" fmla="*/ 403755 w 1031"/>
                <a:gd name="T3" fmla="*/ 0 h 497"/>
                <a:gd name="T4" fmla="*/ 652462 w 1031"/>
                <a:gd name="T5" fmla="*/ 0 h 497"/>
                <a:gd name="T6" fmla="*/ 0 60000 65536"/>
                <a:gd name="T7" fmla="*/ 0 60000 65536"/>
                <a:gd name="T8" fmla="*/ 0 60000 65536"/>
                <a:gd name="T9" fmla="*/ 0 w 1031"/>
                <a:gd name="T10" fmla="*/ 0 h 497"/>
                <a:gd name="T11" fmla="*/ 1031 w 1031"/>
                <a:gd name="T12" fmla="*/ 497 h 4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1" h="497">
                  <a:moveTo>
                    <a:pt x="0" y="497"/>
                  </a:moveTo>
                  <a:lnTo>
                    <a:pt x="638" y="0"/>
                  </a:lnTo>
                  <a:lnTo>
                    <a:pt x="103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800" b="1">
                <a:latin typeface="Arial" charset="0"/>
              </a:endParaRPr>
            </a:p>
          </p:txBody>
        </p:sp>
        <p:sp>
          <p:nvSpPr>
            <p:cNvPr id="28696" name="Freeform 57"/>
            <p:cNvSpPr>
              <a:spLocks/>
            </p:cNvSpPr>
            <p:nvPr/>
          </p:nvSpPr>
          <p:spPr bwMode="auto">
            <a:xfrm>
              <a:off x="3880" y="864"/>
              <a:ext cx="360" cy="210"/>
            </a:xfrm>
            <a:custGeom>
              <a:avLst/>
              <a:gdLst>
                <a:gd name="T0" fmla="*/ 0 w 904"/>
                <a:gd name="T1" fmla="*/ 333375 h 527"/>
                <a:gd name="T2" fmla="*/ 426729 w 904"/>
                <a:gd name="T3" fmla="*/ 0 h 527"/>
                <a:gd name="T4" fmla="*/ 571500 w 904"/>
                <a:gd name="T5" fmla="*/ 0 h 527"/>
                <a:gd name="T6" fmla="*/ 0 60000 65536"/>
                <a:gd name="T7" fmla="*/ 0 60000 65536"/>
                <a:gd name="T8" fmla="*/ 0 60000 65536"/>
                <a:gd name="T9" fmla="*/ 0 w 904"/>
                <a:gd name="T10" fmla="*/ 0 h 527"/>
                <a:gd name="T11" fmla="*/ 904 w 904"/>
                <a:gd name="T12" fmla="*/ 527 h 5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4" h="527">
                  <a:moveTo>
                    <a:pt x="0" y="527"/>
                  </a:moveTo>
                  <a:lnTo>
                    <a:pt x="675" y="0"/>
                  </a:lnTo>
                  <a:lnTo>
                    <a:pt x="904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800" b="1">
                <a:latin typeface="Arial" charset="0"/>
              </a:endParaRPr>
            </a:p>
          </p:txBody>
        </p:sp>
        <p:sp>
          <p:nvSpPr>
            <p:cNvPr id="28697" name="Freeform 58"/>
            <p:cNvSpPr>
              <a:spLocks/>
            </p:cNvSpPr>
            <p:nvPr/>
          </p:nvSpPr>
          <p:spPr bwMode="auto">
            <a:xfrm>
              <a:off x="3893" y="928"/>
              <a:ext cx="445" cy="385"/>
            </a:xfrm>
            <a:custGeom>
              <a:avLst/>
              <a:gdLst>
                <a:gd name="T0" fmla="*/ 0 w 1118"/>
                <a:gd name="T1" fmla="*/ 611187 h 967"/>
                <a:gd name="T2" fmla="*/ 631876 w 1118"/>
                <a:gd name="T3" fmla="*/ 0 h 967"/>
                <a:gd name="T4" fmla="*/ 706437 w 1118"/>
                <a:gd name="T5" fmla="*/ 0 h 967"/>
                <a:gd name="T6" fmla="*/ 0 60000 65536"/>
                <a:gd name="T7" fmla="*/ 0 60000 65536"/>
                <a:gd name="T8" fmla="*/ 0 60000 65536"/>
                <a:gd name="T9" fmla="*/ 0 w 1118"/>
                <a:gd name="T10" fmla="*/ 0 h 967"/>
                <a:gd name="T11" fmla="*/ 1118 w 1118"/>
                <a:gd name="T12" fmla="*/ 967 h 9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18" h="967">
                  <a:moveTo>
                    <a:pt x="0" y="967"/>
                  </a:moveTo>
                  <a:lnTo>
                    <a:pt x="1000" y="0"/>
                  </a:lnTo>
                  <a:lnTo>
                    <a:pt x="1118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800" b="1">
                <a:latin typeface="Arial" charset="0"/>
              </a:endParaRPr>
            </a:p>
          </p:txBody>
        </p:sp>
        <p:sp>
          <p:nvSpPr>
            <p:cNvPr id="28698" name="Line 59"/>
            <p:cNvSpPr>
              <a:spLocks noChangeShapeType="1"/>
            </p:cNvSpPr>
            <p:nvPr/>
          </p:nvSpPr>
          <p:spPr bwMode="auto">
            <a:xfrm flipV="1">
              <a:off x="4345" y="1716"/>
              <a:ext cx="272" cy="109"/>
            </a:xfrm>
            <a:prstGeom prst="line">
              <a:avLst/>
            </a:prstGeom>
            <a:noFill/>
            <a:ln w="269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60"/>
            <p:cNvSpPr>
              <a:spLocks noChangeShapeType="1"/>
            </p:cNvSpPr>
            <p:nvPr/>
          </p:nvSpPr>
          <p:spPr bwMode="auto">
            <a:xfrm flipV="1">
              <a:off x="4342" y="1713"/>
              <a:ext cx="273" cy="1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Freeform 61"/>
            <p:cNvSpPr>
              <a:spLocks/>
            </p:cNvSpPr>
            <p:nvPr/>
          </p:nvSpPr>
          <p:spPr bwMode="auto">
            <a:xfrm>
              <a:off x="4481" y="1311"/>
              <a:ext cx="43" cy="284"/>
            </a:xfrm>
            <a:custGeom>
              <a:avLst/>
              <a:gdLst>
                <a:gd name="T0" fmla="*/ 0 w 108"/>
                <a:gd name="T1" fmla="*/ 450850 h 715"/>
                <a:gd name="T2" fmla="*/ 68263 w 108"/>
                <a:gd name="T3" fmla="*/ 450850 h 715"/>
                <a:gd name="T4" fmla="*/ 68263 w 108"/>
                <a:gd name="T5" fmla="*/ 0 h 715"/>
                <a:gd name="T6" fmla="*/ 0 w 108"/>
                <a:gd name="T7" fmla="*/ 0 h 7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715"/>
                <a:gd name="T14" fmla="*/ 108 w 108"/>
                <a:gd name="T15" fmla="*/ 715 h 7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715">
                  <a:moveTo>
                    <a:pt x="0" y="715"/>
                  </a:moveTo>
                  <a:lnTo>
                    <a:pt x="108" y="715"/>
                  </a:lnTo>
                  <a:lnTo>
                    <a:pt x="108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800" b="1">
                <a:latin typeface="Arial" charset="0"/>
              </a:endParaRPr>
            </a:p>
          </p:txBody>
        </p:sp>
        <p:sp>
          <p:nvSpPr>
            <p:cNvPr id="28701" name="Line 62"/>
            <p:cNvSpPr>
              <a:spLocks noChangeShapeType="1"/>
            </p:cNvSpPr>
            <p:nvPr/>
          </p:nvSpPr>
          <p:spPr bwMode="auto">
            <a:xfrm>
              <a:off x="4524" y="1453"/>
              <a:ext cx="52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63"/>
            <p:cNvSpPr>
              <a:spLocks noChangeShapeType="1"/>
            </p:cNvSpPr>
            <p:nvPr/>
          </p:nvSpPr>
          <p:spPr bwMode="auto">
            <a:xfrm>
              <a:off x="4187" y="1713"/>
              <a:ext cx="86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Text Box 64"/>
            <p:cNvSpPr txBox="1">
              <a:spLocks noChangeArrowheads="1"/>
            </p:cNvSpPr>
            <p:nvPr/>
          </p:nvSpPr>
          <p:spPr bwMode="auto">
            <a:xfrm>
              <a:off x="5069" y="1145"/>
              <a:ext cx="23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bIns="0">
              <a:spAutoFit/>
            </a:bodyPr>
            <a:lstStyle/>
            <a:p>
              <a:pPr eaLnBrk="1" hangingPunct="1"/>
              <a:r>
                <a:rPr lang="en-US" sz="800" b="1">
                  <a:latin typeface="Arial" charset="0"/>
                </a:rPr>
                <a:t>Nerve</a:t>
              </a:r>
            </a:p>
            <a:p>
              <a:pPr eaLnBrk="1" hangingPunct="1"/>
              <a:r>
                <a:rPr lang="en-US" sz="800" b="1">
                  <a:latin typeface="Arial" charset="0"/>
                </a:rPr>
                <a:t>fiber</a:t>
              </a:r>
            </a:p>
          </p:txBody>
        </p:sp>
        <p:sp>
          <p:nvSpPr>
            <p:cNvPr id="28704" name="Text Box 65"/>
            <p:cNvSpPr txBox="1">
              <a:spLocks noChangeArrowheads="1"/>
            </p:cNvSpPr>
            <p:nvPr/>
          </p:nvSpPr>
          <p:spPr bwMode="auto">
            <a:xfrm>
              <a:off x="5069" y="1679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bIns="0">
              <a:spAutoFit/>
            </a:bodyPr>
            <a:lstStyle/>
            <a:p>
              <a:pPr eaLnBrk="1" hangingPunct="1"/>
              <a:r>
                <a:rPr lang="en-US" sz="800" b="1">
                  <a:latin typeface="Arial" charset="0"/>
                </a:rPr>
                <a:t>Blood</a:t>
              </a:r>
            </a:p>
            <a:p>
              <a:pPr eaLnBrk="1" hangingPunct="1"/>
              <a:r>
                <a:rPr lang="en-US" sz="800" b="1">
                  <a:latin typeface="Arial" charset="0"/>
                </a:rPr>
                <a:t>vessels</a:t>
              </a:r>
            </a:p>
          </p:txBody>
        </p:sp>
        <p:sp>
          <p:nvSpPr>
            <p:cNvPr id="28705" name="TextBox 24"/>
            <p:cNvSpPr txBox="1">
              <a:spLocks noChangeArrowheads="1"/>
            </p:cNvSpPr>
            <p:nvPr/>
          </p:nvSpPr>
          <p:spPr bwMode="auto">
            <a:xfrm>
              <a:off x="3018" y="2305"/>
              <a:ext cx="260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600">
                  <a:solidFill>
                    <a:srgbClr val="000000"/>
                  </a:solidFill>
                  <a:latin typeface="Arial" charset="0"/>
                  <a:ea typeface="Times New Roman" pitchFamily="18" charset="0"/>
                  <a:cs typeface="Arial" charset="0"/>
                </a:rPr>
                <a:t>Copyright by R.G. Kessel and R.H. Kardon</a:t>
              </a:r>
              <a:r>
                <a:rPr lang="en-US" sz="600" i="1">
                  <a:solidFill>
                    <a:srgbClr val="000000"/>
                  </a:solidFill>
                  <a:latin typeface="Arial" charset="0"/>
                  <a:ea typeface="Times New Roman" pitchFamily="18" charset="0"/>
                  <a:cs typeface="Arial" charset="0"/>
                </a:rPr>
                <a:t>, Tissues and Organs: A Text-Atlas of Scanning Electron Microscopy</a:t>
              </a:r>
              <a:r>
                <a:rPr lang="en-US" sz="600">
                  <a:solidFill>
                    <a:srgbClr val="000000"/>
                  </a:solidFill>
                  <a:latin typeface="Arial" charset="0"/>
                  <a:ea typeface="Times New Roman" pitchFamily="18" charset="0"/>
                  <a:cs typeface="Arial" charset="0"/>
                </a:rPr>
                <a:t>, 1979, W.H. Freeman, All rights reserved</a:t>
              </a:r>
              <a:r>
                <a:rPr lang="en-US" sz="600">
                  <a:latin typeface="Arial" charset="0"/>
                  <a:ea typeface="Times New Roman" pitchFamily="18" charset="0"/>
                  <a:cs typeface="Arial" charset="0"/>
                </a:rPr>
                <a:t> </a:t>
              </a:r>
            </a:p>
          </p:txBody>
        </p:sp>
      </p:grpSp>
      <p:sp>
        <p:nvSpPr>
          <p:cNvPr id="28678" name="Text Box 15"/>
          <p:cNvSpPr txBox="1">
            <a:spLocks noChangeArrowheads="1"/>
          </p:cNvSpPr>
          <p:nvPr/>
        </p:nvSpPr>
        <p:spPr bwMode="auto">
          <a:xfrm>
            <a:off x="2590800" y="6126163"/>
            <a:ext cx="17557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13.8a</a:t>
            </a:r>
          </a:p>
        </p:txBody>
      </p:sp>
      <p:sp>
        <p:nvSpPr>
          <p:cNvPr id="28679" name="Text Box 15"/>
          <p:cNvSpPr txBox="1">
            <a:spLocks noChangeArrowheads="1"/>
          </p:cNvSpPr>
          <p:nvPr/>
        </p:nvSpPr>
        <p:spPr bwMode="auto">
          <a:xfrm>
            <a:off x="6248400" y="3990975"/>
            <a:ext cx="17557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13.8b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8DFDADBD-D868-4059-82A3-C9BA4363FF4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General Anatomy of Nerves and Ganglia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0" smtClean="0"/>
              <a:t>spinal cord communicates with the rest of the body by way of </a:t>
            </a:r>
            <a:r>
              <a:rPr lang="en-US" sz="2000" smtClean="0"/>
              <a:t>spinal nerves</a:t>
            </a:r>
          </a:p>
          <a:p>
            <a:pPr eaLnBrk="1" hangingPunct="1">
              <a:lnSpc>
                <a:spcPct val="80000"/>
              </a:lnSpc>
            </a:pPr>
            <a:endParaRPr lang="en-US" sz="7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nerve</a:t>
            </a:r>
            <a:r>
              <a:rPr lang="en-US" sz="2000" b="0" smtClean="0"/>
              <a:t> – a cordlike organ composed of numerous nerve fibers (axons) bound together by connective tissue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mixed nerves </a:t>
            </a:r>
            <a:r>
              <a:rPr lang="en-US" sz="1800" b="0" smtClean="0"/>
              <a:t>contain both afferent (sensory) and efferent (motor) fibers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composed of thousands of fibers carrying currents in opposite directions</a:t>
            </a:r>
          </a:p>
          <a:p>
            <a:pPr lvl="1" eaLnBrk="1" hangingPunct="1">
              <a:lnSpc>
                <a:spcPct val="80000"/>
              </a:lnSpc>
            </a:pPr>
            <a:endParaRPr lang="en-US" sz="700" b="0" smtClean="0"/>
          </a:p>
          <a:p>
            <a:pPr eaLnBrk="1" hangingPunct="1">
              <a:lnSpc>
                <a:spcPct val="80000"/>
              </a:lnSpc>
            </a:pPr>
            <a:r>
              <a:rPr lang="en-US" sz="2000" b="0" smtClean="0"/>
              <a:t>nerves of peripheral nervous system are ensheathed in </a:t>
            </a:r>
            <a:r>
              <a:rPr lang="en-US" sz="2000" smtClean="0"/>
              <a:t>Schwann cells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forms </a:t>
            </a:r>
            <a:r>
              <a:rPr lang="en-US" sz="1800" smtClean="0"/>
              <a:t>neurilemma </a:t>
            </a:r>
            <a:r>
              <a:rPr lang="en-US" sz="1800" b="0" smtClean="0"/>
              <a:t>and often a </a:t>
            </a:r>
            <a:r>
              <a:rPr lang="en-US" sz="1800" smtClean="0"/>
              <a:t>myelin sheath </a:t>
            </a:r>
            <a:r>
              <a:rPr lang="en-US" sz="1800" b="0" smtClean="0"/>
              <a:t>around the axon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external to neurilemma, each fiber is surrounded by </a:t>
            </a:r>
            <a:r>
              <a:rPr lang="en-US" sz="1800" smtClean="0"/>
              <a:t>basal lamina </a:t>
            </a:r>
            <a:r>
              <a:rPr lang="en-US" sz="1800" b="0" smtClean="0"/>
              <a:t>and     then a thin sleeve of loose connective tissue – </a:t>
            </a:r>
            <a:r>
              <a:rPr lang="en-US" sz="1800" smtClean="0"/>
              <a:t>endoneurium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fascicles</a:t>
            </a:r>
            <a:r>
              <a:rPr lang="en-US" sz="1800" b="0" smtClean="0"/>
              <a:t> – nerve fibers gathered in bundles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perineurium </a:t>
            </a:r>
            <a:r>
              <a:rPr lang="en-US" sz="1800" b="0" smtClean="0"/>
              <a:t>– wraps fascicles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b="0" smtClean="0"/>
              <a:t>composed of up to 20 layers of overlapping, squamous , epithelium-like cells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epineurium </a:t>
            </a:r>
            <a:r>
              <a:rPr lang="en-US" sz="1800" b="0" smtClean="0"/>
              <a:t>– bundles numerous fascicles that constitutes whole nerve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b="0" smtClean="0"/>
              <a:t>composed of dense irregular connective tissue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b="0" smtClean="0"/>
              <a:t>protects nerve from stretching and injury</a:t>
            </a:r>
          </a:p>
          <a:p>
            <a:pPr lvl="2"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000" b="0" smtClean="0"/>
              <a:t>blood vessels penetrate connective tissue coverings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nerves have high metabolic rate and need plentiful blood supply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C2E923D3-92E5-498C-90B6-F3E06BB494D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Classification of Nerve Fibers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648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sensory (afferent) nerves</a:t>
            </a:r>
            <a:endParaRPr lang="en-US" sz="24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carry signals from sensory receptors to the CNS</a:t>
            </a:r>
          </a:p>
          <a:p>
            <a:pPr eaLnBrk="1" hangingPunct="1">
              <a:lnSpc>
                <a:spcPct val="80000"/>
              </a:lnSpc>
            </a:pPr>
            <a:endParaRPr lang="en-US" sz="1100" b="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motor (efferent) nerves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carry signals from CNS to    muscles and glands</a:t>
            </a:r>
          </a:p>
          <a:p>
            <a:pPr lvl="1" eaLnBrk="1" hangingPunct="1">
              <a:lnSpc>
                <a:spcPct val="80000"/>
              </a:lnSpc>
            </a:pPr>
            <a:endParaRPr lang="en-US" sz="1100" b="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mixed nerves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consists of both afferent and efferent fibers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conduct signals in two directions</a:t>
            </a:r>
          </a:p>
          <a:p>
            <a:pPr eaLnBrk="1" hangingPunct="1">
              <a:lnSpc>
                <a:spcPct val="80000"/>
              </a:lnSpc>
            </a:pPr>
            <a:endParaRPr lang="en-US" sz="1100" b="0" smtClean="0"/>
          </a:p>
          <a:p>
            <a:pPr eaLnBrk="1" hangingPunct="1">
              <a:lnSpc>
                <a:spcPct val="80000"/>
              </a:lnSpc>
            </a:pPr>
            <a:r>
              <a:rPr lang="en-US" sz="2000" b="0" smtClean="0"/>
              <a:t>both sensory and motor fibers can also be described as: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somatic</a:t>
            </a:r>
            <a:r>
              <a:rPr lang="en-US" sz="1800" b="0" smtClean="0"/>
              <a:t> or </a:t>
            </a:r>
            <a:r>
              <a:rPr lang="en-US" sz="1800" smtClean="0"/>
              <a:t>visceral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general </a:t>
            </a:r>
            <a:r>
              <a:rPr lang="en-US" sz="1800" b="0" smtClean="0"/>
              <a:t>or </a:t>
            </a:r>
            <a:r>
              <a:rPr lang="en-US" sz="1800" smtClean="0"/>
              <a:t>special</a:t>
            </a:r>
          </a:p>
        </p:txBody>
      </p:sp>
      <p:pic>
        <p:nvPicPr>
          <p:cNvPr id="30725" name="Picture 9" descr="sal25693_t13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6975" y="1651000"/>
            <a:ext cx="4016375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FBF88075-F5A0-4463-8E32-B31229BE249F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066800"/>
          </a:xfrm>
        </p:spPr>
        <p:txBody>
          <a:bodyPr/>
          <a:lstStyle/>
          <a:p>
            <a:pPr eaLnBrk="1" hangingPunct="1"/>
            <a:r>
              <a:rPr lang="en-US" smtClean="0"/>
              <a:t>Anatomy of Ganglia in the PNS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419600"/>
            <a:ext cx="8229600" cy="2438400"/>
          </a:xfrm>
        </p:spPr>
        <p:txBody>
          <a:bodyPr/>
          <a:lstStyle/>
          <a:p>
            <a:pPr eaLnBrk="1" hangingPunct="1"/>
            <a:r>
              <a:rPr lang="en-US" sz="2400" smtClean="0"/>
              <a:t>ganglion</a:t>
            </a:r>
            <a:r>
              <a:rPr lang="en-US" sz="2400" b="0" smtClean="0"/>
              <a:t> - cluster of neurosomas outside the CNS</a:t>
            </a:r>
          </a:p>
          <a:p>
            <a:pPr lvl="1" eaLnBrk="1" hangingPunct="1"/>
            <a:r>
              <a:rPr lang="en-US" sz="2000" b="0" smtClean="0"/>
              <a:t>enveloped in an endoneurium continuous with that of the nerve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among neurosomas are bundles of nerve fibers leading     into and out of the ganglion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posterior root ganglion associated with spinal nerves</a:t>
            </a:r>
            <a:endParaRPr lang="en-US" sz="2000" b="0" smtClean="0"/>
          </a:p>
        </p:txBody>
      </p:sp>
      <p:grpSp>
        <p:nvGrpSpPr>
          <p:cNvPr id="31749" name="Group 71"/>
          <p:cNvGrpSpPr>
            <a:grpSpLocks/>
          </p:cNvGrpSpPr>
          <p:nvPr/>
        </p:nvGrpSpPr>
        <p:grpSpPr bwMode="auto">
          <a:xfrm>
            <a:off x="3276600" y="969963"/>
            <a:ext cx="4397375" cy="3341687"/>
            <a:chOff x="1407" y="583"/>
            <a:chExt cx="2770" cy="2105"/>
          </a:xfrm>
        </p:grpSpPr>
        <p:sp>
          <p:nvSpPr>
            <p:cNvPr id="31751" name="TextBox 24"/>
            <p:cNvSpPr txBox="1">
              <a:spLocks noChangeArrowheads="1"/>
            </p:cNvSpPr>
            <p:nvPr/>
          </p:nvSpPr>
          <p:spPr bwMode="auto">
            <a:xfrm>
              <a:off x="1796" y="583"/>
              <a:ext cx="199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400">
                  <a:latin typeface="Arial" charset="0"/>
                  <a:cs typeface="Arial" charset="0"/>
                </a:rPr>
                <a:t>Copyright © The McGraw-Hill Companies, Inc. Permission required for reproduction or display.</a:t>
              </a:r>
            </a:p>
          </p:txBody>
        </p:sp>
        <p:grpSp>
          <p:nvGrpSpPr>
            <p:cNvPr id="31752" name="Group 70"/>
            <p:cNvGrpSpPr>
              <a:grpSpLocks/>
            </p:cNvGrpSpPr>
            <p:nvPr/>
          </p:nvGrpSpPr>
          <p:grpSpPr bwMode="auto">
            <a:xfrm>
              <a:off x="1407" y="687"/>
              <a:ext cx="2770" cy="2001"/>
              <a:chOff x="1407" y="687"/>
              <a:chExt cx="2770" cy="2001"/>
            </a:xfrm>
          </p:grpSpPr>
          <p:pic>
            <p:nvPicPr>
              <p:cNvPr id="31753" name="Picture 4" descr="sal25693_13_0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07" y="687"/>
                <a:ext cx="2770" cy="1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54" name="Freeform 5"/>
              <p:cNvSpPr>
                <a:spLocks/>
              </p:cNvSpPr>
              <p:nvPr/>
            </p:nvSpPr>
            <p:spPr bwMode="auto">
              <a:xfrm>
                <a:off x="2102" y="1768"/>
                <a:ext cx="28" cy="373"/>
              </a:xfrm>
              <a:custGeom>
                <a:avLst/>
                <a:gdLst>
                  <a:gd name="T0" fmla="*/ 41217 w 55"/>
                  <a:gd name="T1" fmla="*/ 0 h 729"/>
                  <a:gd name="T2" fmla="*/ 0 w 55"/>
                  <a:gd name="T3" fmla="*/ 0 h 729"/>
                  <a:gd name="T4" fmla="*/ 0 w 55"/>
                  <a:gd name="T5" fmla="*/ 592138 h 729"/>
                  <a:gd name="T6" fmla="*/ 44450 w 55"/>
                  <a:gd name="T7" fmla="*/ 592138 h 7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729"/>
                  <a:gd name="T14" fmla="*/ 55 w 55"/>
                  <a:gd name="T15" fmla="*/ 729 h 7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729">
                    <a:moveTo>
                      <a:pt x="51" y="0"/>
                    </a:moveTo>
                    <a:lnTo>
                      <a:pt x="0" y="0"/>
                    </a:lnTo>
                    <a:lnTo>
                      <a:pt x="0" y="729"/>
                    </a:lnTo>
                    <a:lnTo>
                      <a:pt x="55" y="729"/>
                    </a:lnTo>
                  </a:path>
                </a:pathLst>
              </a:custGeom>
              <a:noFill/>
              <a:ln w="238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755" name="Line 6"/>
              <p:cNvSpPr>
                <a:spLocks noChangeShapeType="1"/>
              </p:cNvSpPr>
              <p:nvPr/>
            </p:nvSpPr>
            <p:spPr bwMode="auto">
              <a:xfrm flipH="1">
                <a:off x="2067" y="1943"/>
                <a:ext cx="34" cy="0"/>
              </a:xfrm>
              <a:prstGeom prst="line">
                <a:avLst/>
              </a:prstGeom>
              <a:noFill/>
              <a:ln w="238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6" name="Freeform 7"/>
              <p:cNvSpPr>
                <a:spLocks/>
              </p:cNvSpPr>
              <p:nvPr/>
            </p:nvSpPr>
            <p:spPr bwMode="auto">
              <a:xfrm>
                <a:off x="2100" y="1766"/>
                <a:ext cx="28" cy="373"/>
              </a:xfrm>
              <a:custGeom>
                <a:avLst/>
                <a:gdLst>
                  <a:gd name="T0" fmla="*/ 42025 w 55"/>
                  <a:gd name="T1" fmla="*/ 0 h 729"/>
                  <a:gd name="T2" fmla="*/ 0 w 55"/>
                  <a:gd name="T3" fmla="*/ 0 h 729"/>
                  <a:gd name="T4" fmla="*/ 0 w 55"/>
                  <a:gd name="T5" fmla="*/ 592138 h 729"/>
                  <a:gd name="T6" fmla="*/ 44450 w 55"/>
                  <a:gd name="T7" fmla="*/ 592138 h 7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729"/>
                  <a:gd name="T14" fmla="*/ 55 w 55"/>
                  <a:gd name="T15" fmla="*/ 729 h 7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729">
                    <a:moveTo>
                      <a:pt x="52" y="0"/>
                    </a:moveTo>
                    <a:lnTo>
                      <a:pt x="0" y="0"/>
                    </a:lnTo>
                    <a:lnTo>
                      <a:pt x="0" y="729"/>
                    </a:lnTo>
                    <a:lnTo>
                      <a:pt x="55" y="729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757" name="Line 8"/>
              <p:cNvSpPr>
                <a:spLocks noChangeShapeType="1"/>
              </p:cNvSpPr>
              <p:nvPr/>
            </p:nvSpPr>
            <p:spPr bwMode="auto">
              <a:xfrm flipH="1">
                <a:off x="2068" y="1941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8" name="Freeform 9"/>
              <p:cNvSpPr>
                <a:spLocks/>
              </p:cNvSpPr>
              <p:nvPr/>
            </p:nvSpPr>
            <p:spPr bwMode="auto">
              <a:xfrm>
                <a:off x="2102" y="2254"/>
                <a:ext cx="28" cy="258"/>
              </a:xfrm>
              <a:custGeom>
                <a:avLst/>
                <a:gdLst>
                  <a:gd name="T0" fmla="*/ 41217 w 55"/>
                  <a:gd name="T1" fmla="*/ 0 h 506"/>
                  <a:gd name="T2" fmla="*/ 0 w 55"/>
                  <a:gd name="T3" fmla="*/ 0 h 506"/>
                  <a:gd name="T4" fmla="*/ 0 w 55"/>
                  <a:gd name="T5" fmla="*/ 409575 h 506"/>
                  <a:gd name="T6" fmla="*/ 44450 w 55"/>
                  <a:gd name="T7" fmla="*/ 409575 h 5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506"/>
                  <a:gd name="T14" fmla="*/ 55 w 55"/>
                  <a:gd name="T15" fmla="*/ 506 h 5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506">
                    <a:moveTo>
                      <a:pt x="51" y="0"/>
                    </a:moveTo>
                    <a:lnTo>
                      <a:pt x="0" y="0"/>
                    </a:lnTo>
                    <a:lnTo>
                      <a:pt x="0" y="506"/>
                    </a:lnTo>
                    <a:lnTo>
                      <a:pt x="55" y="506"/>
                    </a:lnTo>
                  </a:path>
                </a:pathLst>
              </a:custGeom>
              <a:noFill/>
              <a:ln w="238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759" name="Line 10"/>
              <p:cNvSpPr>
                <a:spLocks noChangeShapeType="1"/>
              </p:cNvSpPr>
              <p:nvPr/>
            </p:nvSpPr>
            <p:spPr bwMode="auto">
              <a:xfrm flipH="1">
                <a:off x="2073" y="2369"/>
                <a:ext cx="28" cy="1"/>
              </a:xfrm>
              <a:prstGeom prst="line">
                <a:avLst/>
              </a:prstGeom>
              <a:noFill/>
              <a:ln w="238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0" name="Freeform 11"/>
              <p:cNvSpPr>
                <a:spLocks/>
              </p:cNvSpPr>
              <p:nvPr/>
            </p:nvSpPr>
            <p:spPr bwMode="auto">
              <a:xfrm>
                <a:off x="2100" y="2252"/>
                <a:ext cx="28" cy="258"/>
              </a:xfrm>
              <a:custGeom>
                <a:avLst/>
                <a:gdLst>
                  <a:gd name="T0" fmla="*/ 42025 w 55"/>
                  <a:gd name="T1" fmla="*/ 0 h 506"/>
                  <a:gd name="T2" fmla="*/ 0 w 55"/>
                  <a:gd name="T3" fmla="*/ 0 h 506"/>
                  <a:gd name="T4" fmla="*/ 0 w 55"/>
                  <a:gd name="T5" fmla="*/ 409575 h 506"/>
                  <a:gd name="T6" fmla="*/ 44450 w 55"/>
                  <a:gd name="T7" fmla="*/ 409575 h 5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506"/>
                  <a:gd name="T14" fmla="*/ 55 w 55"/>
                  <a:gd name="T15" fmla="*/ 506 h 5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506">
                    <a:moveTo>
                      <a:pt x="52" y="0"/>
                    </a:moveTo>
                    <a:lnTo>
                      <a:pt x="0" y="0"/>
                    </a:lnTo>
                    <a:lnTo>
                      <a:pt x="0" y="506"/>
                    </a:lnTo>
                    <a:lnTo>
                      <a:pt x="55" y="506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761" name="Line 12"/>
              <p:cNvSpPr>
                <a:spLocks noChangeShapeType="1"/>
              </p:cNvSpPr>
              <p:nvPr/>
            </p:nvSpPr>
            <p:spPr bwMode="auto">
              <a:xfrm flipH="1">
                <a:off x="2068" y="2379"/>
                <a:ext cx="30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2" name="Rectangle 13"/>
              <p:cNvSpPr>
                <a:spLocks noChangeArrowheads="1"/>
              </p:cNvSpPr>
              <p:nvPr/>
            </p:nvSpPr>
            <p:spPr bwMode="auto">
              <a:xfrm>
                <a:off x="2625" y="2407"/>
                <a:ext cx="476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600" b="1">
                    <a:solidFill>
                      <a:srgbClr val="000000"/>
                    </a:solidFill>
                    <a:latin typeface="Arial" charset="0"/>
                  </a:rPr>
                  <a:t>Sensory nerve fibers</a:t>
                </a:r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763" name="Rectangle 14"/>
              <p:cNvSpPr>
                <a:spLocks noChangeArrowheads="1"/>
              </p:cNvSpPr>
              <p:nvPr/>
            </p:nvSpPr>
            <p:spPr bwMode="auto">
              <a:xfrm>
                <a:off x="1732" y="1911"/>
                <a:ext cx="317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600" b="1">
                    <a:solidFill>
                      <a:srgbClr val="000000"/>
                    </a:solidFill>
                    <a:latin typeface="Arial" charset="0"/>
                  </a:rPr>
                  <a:t>Posterior root</a:t>
                </a:r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764" name="Rectangle 15"/>
              <p:cNvSpPr>
                <a:spLocks noChangeArrowheads="1"/>
              </p:cNvSpPr>
              <p:nvPr/>
            </p:nvSpPr>
            <p:spPr bwMode="auto">
              <a:xfrm>
                <a:off x="1755" y="2350"/>
                <a:ext cx="293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600" b="1">
                    <a:solidFill>
                      <a:srgbClr val="000000"/>
                    </a:solidFill>
                    <a:latin typeface="Arial" charset="0"/>
                  </a:rPr>
                  <a:t>Anterior root</a:t>
                </a:r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765" name="Line 16"/>
              <p:cNvSpPr>
                <a:spLocks noChangeShapeType="1"/>
              </p:cNvSpPr>
              <p:nvPr/>
            </p:nvSpPr>
            <p:spPr bwMode="auto">
              <a:xfrm flipH="1">
                <a:off x="1732" y="961"/>
                <a:ext cx="568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6" name="Line 17"/>
              <p:cNvSpPr>
                <a:spLocks noChangeShapeType="1"/>
              </p:cNvSpPr>
              <p:nvPr/>
            </p:nvSpPr>
            <p:spPr bwMode="auto">
              <a:xfrm flipH="1">
                <a:off x="1732" y="958"/>
                <a:ext cx="568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7" name="Freeform 18"/>
              <p:cNvSpPr>
                <a:spLocks/>
              </p:cNvSpPr>
              <p:nvPr/>
            </p:nvSpPr>
            <p:spPr bwMode="auto">
              <a:xfrm>
                <a:off x="2470" y="1908"/>
                <a:ext cx="130" cy="524"/>
              </a:xfrm>
              <a:custGeom>
                <a:avLst/>
                <a:gdLst>
                  <a:gd name="T0" fmla="*/ 206375 w 255"/>
                  <a:gd name="T1" fmla="*/ 831850 h 1024"/>
                  <a:gd name="T2" fmla="*/ 158626 w 255"/>
                  <a:gd name="T3" fmla="*/ 831850 h 1024"/>
                  <a:gd name="T4" fmla="*/ 0 w 255"/>
                  <a:gd name="T5" fmla="*/ 0 h 1024"/>
                  <a:gd name="T6" fmla="*/ 0 60000 65536"/>
                  <a:gd name="T7" fmla="*/ 0 60000 65536"/>
                  <a:gd name="T8" fmla="*/ 0 60000 65536"/>
                  <a:gd name="T9" fmla="*/ 0 w 255"/>
                  <a:gd name="T10" fmla="*/ 0 h 1024"/>
                  <a:gd name="T11" fmla="*/ 255 w 255"/>
                  <a:gd name="T12" fmla="*/ 1024 h 10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5" h="1024">
                    <a:moveTo>
                      <a:pt x="255" y="1024"/>
                    </a:moveTo>
                    <a:lnTo>
                      <a:pt x="196" y="1024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768" name="Rectangle 19"/>
              <p:cNvSpPr>
                <a:spLocks noChangeArrowheads="1"/>
              </p:cNvSpPr>
              <p:nvPr/>
            </p:nvSpPr>
            <p:spPr bwMode="auto">
              <a:xfrm>
                <a:off x="1439" y="931"/>
                <a:ext cx="260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600" b="1">
                    <a:solidFill>
                      <a:srgbClr val="000000"/>
                    </a:solidFill>
                    <a:latin typeface="Arial" charset="0"/>
                  </a:rPr>
                  <a:t>Spinal cord</a:t>
                </a:r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769" name="Line 20"/>
              <p:cNvSpPr>
                <a:spLocks noChangeShapeType="1"/>
              </p:cNvSpPr>
              <p:nvPr/>
            </p:nvSpPr>
            <p:spPr bwMode="auto">
              <a:xfrm flipH="1">
                <a:off x="1777" y="1042"/>
                <a:ext cx="134" cy="0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0" name="Line 21"/>
              <p:cNvSpPr>
                <a:spLocks noChangeShapeType="1"/>
              </p:cNvSpPr>
              <p:nvPr/>
            </p:nvSpPr>
            <p:spPr bwMode="auto">
              <a:xfrm flipH="1">
                <a:off x="1777" y="1037"/>
                <a:ext cx="13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1" name="Rectangle 22"/>
              <p:cNvSpPr>
                <a:spLocks noChangeArrowheads="1"/>
              </p:cNvSpPr>
              <p:nvPr/>
            </p:nvSpPr>
            <p:spPr bwMode="auto">
              <a:xfrm>
                <a:off x="1439" y="1147"/>
                <a:ext cx="293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600" b="1">
                    <a:solidFill>
                      <a:srgbClr val="000000"/>
                    </a:solidFill>
                    <a:latin typeface="Arial" charset="0"/>
                  </a:rPr>
                  <a:t>Anterior root</a:t>
                </a:r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772" name="Line 23"/>
              <p:cNvSpPr>
                <a:spLocks noChangeShapeType="1"/>
              </p:cNvSpPr>
              <p:nvPr/>
            </p:nvSpPr>
            <p:spPr bwMode="auto">
              <a:xfrm flipH="1">
                <a:off x="1752" y="1179"/>
                <a:ext cx="82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3" name="Line 24"/>
              <p:cNvSpPr>
                <a:spLocks noChangeShapeType="1"/>
              </p:cNvSpPr>
              <p:nvPr/>
            </p:nvSpPr>
            <p:spPr bwMode="auto">
              <a:xfrm flipH="1">
                <a:off x="1752" y="1175"/>
                <a:ext cx="82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4" name="Line 25"/>
              <p:cNvSpPr>
                <a:spLocks noChangeShapeType="1"/>
              </p:cNvSpPr>
              <p:nvPr/>
            </p:nvSpPr>
            <p:spPr bwMode="auto">
              <a:xfrm flipH="1" flipV="1">
                <a:off x="2355" y="1882"/>
                <a:ext cx="217" cy="553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Line 26"/>
              <p:cNvSpPr>
                <a:spLocks noChangeShapeType="1"/>
              </p:cNvSpPr>
              <p:nvPr/>
            </p:nvSpPr>
            <p:spPr bwMode="auto">
              <a:xfrm flipH="1" flipV="1">
                <a:off x="2354" y="1882"/>
                <a:ext cx="214" cy="55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6" name="Rectangle 27"/>
              <p:cNvSpPr>
                <a:spLocks noChangeArrowheads="1"/>
              </p:cNvSpPr>
              <p:nvPr/>
            </p:nvSpPr>
            <p:spPr bwMode="auto">
              <a:xfrm>
                <a:off x="2618" y="2552"/>
                <a:ext cx="419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600" b="1">
                    <a:solidFill>
                      <a:srgbClr val="000000"/>
                    </a:solidFill>
                    <a:latin typeface="Arial" charset="0"/>
                  </a:rPr>
                  <a:t>Motor nerve fibers</a:t>
                </a:r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777" name="Freeform 28"/>
              <p:cNvSpPr>
                <a:spLocks/>
              </p:cNvSpPr>
              <p:nvPr/>
            </p:nvSpPr>
            <p:spPr bwMode="auto">
              <a:xfrm>
                <a:off x="2446" y="2347"/>
                <a:ext cx="148" cy="231"/>
              </a:xfrm>
              <a:custGeom>
                <a:avLst/>
                <a:gdLst>
                  <a:gd name="T0" fmla="*/ 234950 w 289"/>
                  <a:gd name="T1" fmla="*/ 366713 h 453"/>
                  <a:gd name="T2" fmla="*/ 106500 w 289"/>
                  <a:gd name="T3" fmla="*/ 366713 h 453"/>
                  <a:gd name="T4" fmla="*/ 0 w 289"/>
                  <a:gd name="T5" fmla="*/ 0 h 453"/>
                  <a:gd name="T6" fmla="*/ 0 60000 65536"/>
                  <a:gd name="T7" fmla="*/ 0 60000 65536"/>
                  <a:gd name="T8" fmla="*/ 0 60000 65536"/>
                  <a:gd name="T9" fmla="*/ 0 w 289"/>
                  <a:gd name="T10" fmla="*/ 0 h 453"/>
                  <a:gd name="T11" fmla="*/ 289 w 289"/>
                  <a:gd name="T12" fmla="*/ 453 h 4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" h="453">
                    <a:moveTo>
                      <a:pt x="289" y="453"/>
                    </a:moveTo>
                    <a:lnTo>
                      <a:pt x="131" y="45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778" name="Line 29"/>
              <p:cNvSpPr>
                <a:spLocks noChangeShapeType="1"/>
              </p:cNvSpPr>
              <p:nvPr/>
            </p:nvSpPr>
            <p:spPr bwMode="auto">
              <a:xfrm flipH="1" flipV="1">
                <a:off x="2314" y="2339"/>
                <a:ext cx="199" cy="239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9" name="Line 30"/>
              <p:cNvSpPr>
                <a:spLocks noChangeShapeType="1"/>
              </p:cNvSpPr>
              <p:nvPr/>
            </p:nvSpPr>
            <p:spPr bwMode="auto">
              <a:xfrm flipH="1" flipV="1">
                <a:off x="2313" y="2341"/>
                <a:ext cx="198" cy="23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0" name="Rectangle 31"/>
              <p:cNvSpPr>
                <a:spLocks noChangeArrowheads="1"/>
              </p:cNvSpPr>
              <p:nvPr/>
            </p:nvSpPr>
            <p:spPr bwMode="auto">
              <a:xfrm>
                <a:off x="2455" y="1234"/>
                <a:ext cx="326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600" b="1">
                    <a:solidFill>
                      <a:srgbClr val="000000"/>
                    </a:solidFill>
                    <a:latin typeface="Arial" charset="0"/>
                  </a:rPr>
                  <a:t>To spinal cord</a:t>
                </a:r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781" name="Freeform 32"/>
              <p:cNvSpPr>
                <a:spLocks/>
              </p:cNvSpPr>
              <p:nvPr/>
            </p:nvSpPr>
            <p:spPr bwMode="auto">
              <a:xfrm>
                <a:off x="2937" y="1384"/>
                <a:ext cx="681" cy="53"/>
              </a:xfrm>
              <a:custGeom>
                <a:avLst/>
                <a:gdLst>
                  <a:gd name="T0" fmla="*/ 1081087 w 1330"/>
                  <a:gd name="T1" fmla="*/ 0 h 103"/>
                  <a:gd name="T2" fmla="*/ 62590 w 1330"/>
                  <a:gd name="T3" fmla="*/ 0 h 103"/>
                  <a:gd name="T4" fmla="*/ 0 w 1330"/>
                  <a:gd name="T5" fmla="*/ 84137 h 103"/>
                  <a:gd name="T6" fmla="*/ 0 60000 65536"/>
                  <a:gd name="T7" fmla="*/ 0 60000 65536"/>
                  <a:gd name="T8" fmla="*/ 0 60000 65536"/>
                  <a:gd name="T9" fmla="*/ 0 w 1330"/>
                  <a:gd name="T10" fmla="*/ 0 h 103"/>
                  <a:gd name="T11" fmla="*/ 1330 w 1330"/>
                  <a:gd name="T12" fmla="*/ 103 h 1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0" h="103">
                    <a:moveTo>
                      <a:pt x="1330" y="0"/>
                    </a:moveTo>
                    <a:lnTo>
                      <a:pt x="77" y="0"/>
                    </a:lnTo>
                    <a:lnTo>
                      <a:pt x="0" y="103"/>
                    </a:lnTo>
                  </a:path>
                </a:pathLst>
              </a:cu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782" name="Freeform 33"/>
              <p:cNvSpPr>
                <a:spLocks/>
              </p:cNvSpPr>
              <p:nvPr/>
            </p:nvSpPr>
            <p:spPr bwMode="auto">
              <a:xfrm>
                <a:off x="2933" y="1380"/>
                <a:ext cx="685" cy="57"/>
              </a:xfrm>
              <a:custGeom>
                <a:avLst/>
                <a:gdLst>
                  <a:gd name="T0" fmla="*/ 1087437 w 1338"/>
                  <a:gd name="T1" fmla="*/ 0 h 111"/>
                  <a:gd name="T2" fmla="*/ 69082 w 1338"/>
                  <a:gd name="T3" fmla="*/ 0 h 111"/>
                  <a:gd name="T4" fmla="*/ 0 w 1338"/>
                  <a:gd name="T5" fmla="*/ 90487 h 111"/>
                  <a:gd name="T6" fmla="*/ 0 60000 65536"/>
                  <a:gd name="T7" fmla="*/ 0 60000 65536"/>
                  <a:gd name="T8" fmla="*/ 0 60000 65536"/>
                  <a:gd name="T9" fmla="*/ 0 w 1338"/>
                  <a:gd name="T10" fmla="*/ 0 h 111"/>
                  <a:gd name="T11" fmla="*/ 1338 w 1338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8" h="111">
                    <a:moveTo>
                      <a:pt x="1338" y="0"/>
                    </a:moveTo>
                    <a:lnTo>
                      <a:pt x="85" y="0"/>
                    </a:lnTo>
                    <a:lnTo>
                      <a:pt x="0" y="111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783" name="Rectangle 34"/>
              <p:cNvSpPr>
                <a:spLocks noChangeArrowheads="1"/>
              </p:cNvSpPr>
              <p:nvPr/>
            </p:nvSpPr>
            <p:spPr bwMode="auto">
              <a:xfrm>
                <a:off x="3661" y="1765"/>
                <a:ext cx="28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600" b="1">
                    <a:solidFill>
                      <a:srgbClr val="000000"/>
                    </a:solidFill>
                    <a:latin typeface="Arial" charset="0"/>
                  </a:rPr>
                  <a:t>Spinal nerve</a:t>
                </a:r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784" name="Rectangle 35"/>
              <p:cNvSpPr>
                <a:spLocks noChangeArrowheads="1"/>
              </p:cNvSpPr>
              <p:nvPr/>
            </p:nvSpPr>
            <p:spPr bwMode="auto">
              <a:xfrm>
                <a:off x="3641" y="1356"/>
                <a:ext cx="528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600" b="1">
                    <a:solidFill>
                      <a:srgbClr val="000000"/>
                    </a:solidFill>
                    <a:latin typeface="Arial" charset="0"/>
                  </a:rPr>
                  <a:t>Posterior root ganglion</a:t>
                </a:r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785" name="Line 36"/>
              <p:cNvSpPr>
                <a:spLocks noChangeShapeType="1"/>
              </p:cNvSpPr>
              <p:nvPr/>
            </p:nvSpPr>
            <p:spPr bwMode="auto">
              <a:xfrm flipH="1">
                <a:off x="3282" y="2085"/>
                <a:ext cx="355" cy="0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6" name="Line 37"/>
              <p:cNvSpPr>
                <a:spLocks noChangeShapeType="1"/>
              </p:cNvSpPr>
              <p:nvPr/>
            </p:nvSpPr>
            <p:spPr bwMode="auto">
              <a:xfrm flipH="1">
                <a:off x="3282" y="2081"/>
                <a:ext cx="35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7" name="Rectangle 38"/>
              <p:cNvSpPr>
                <a:spLocks noChangeArrowheads="1"/>
              </p:cNvSpPr>
              <p:nvPr/>
            </p:nvSpPr>
            <p:spPr bwMode="auto">
              <a:xfrm>
                <a:off x="3661" y="2054"/>
                <a:ext cx="263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600" b="1">
                    <a:solidFill>
                      <a:srgbClr val="000000"/>
                    </a:solidFill>
                    <a:latin typeface="Arial" charset="0"/>
                  </a:rPr>
                  <a:t>Epineurium</a:t>
                </a:r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788" name="Line 39"/>
              <p:cNvSpPr>
                <a:spLocks noChangeShapeType="1"/>
              </p:cNvSpPr>
              <p:nvPr/>
            </p:nvSpPr>
            <p:spPr bwMode="auto">
              <a:xfrm flipH="1">
                <a:off x="3029" y="2273"/>
                <a:ext cx="608" cy="0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9" name="Rectangle 40"/>
              <p:cNvSpPr>
                <a:spLocks noChangeArrowheads="1"/>
              </p:cNvSpPr>
              <p:nvPr/>
            </p:nvSpPr>
            <p:spPr bwMode="auto">
              <a:xfrm>
                <a:off x="3661" y="2242"/>
                <a:ext cx="323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600" b="1">
                    <a:solidFill>
                      <a:srgbClr val="000000"/>
                    </a:solidFill>
                    <a:latin typeface="Arial" charset="0"/>
                  </a:rPr>
                  <a:t>Blood vessels</a:t>
                </a:r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790" name="Freeform 41"/>
              <p:cNvSpPr>
                <a:spLocks/>
              </p:cNvSpPr>
              <p:nvPr/>
            </p:nvSpPr>
            <p:spPr bwMode="auto">
              <a:xfrm>
                <a:off x="2929" y="1460"/>
                <a:ext cx="689" cy="77"/>
              </a:xfrm>
              <a:custGeom>
                <a:avLst/>
                <a:gdLst>
                  <a:gd name="T0" fmla="*/ 1093787 w 1347"/>
                  <a:gd name="T1" fmla="*/ 0 h 151"/>
                  <a:gd name="T2" fmla="*/ 76330 w 1347"/>
                  <a:gd name="T3" fmla="*/ 0 h 151"/>
                  <a:gd name="T4" fmla="*/ 0 w 1347"/>
                  <a:gd name="T5" fmla="*/ 122238 h 151"/>
                  <a:gd name="T6" fmla="*/ 0 60000 65536"/>
                  <a:gd name="T7" fmla="*/ 0 60000 65536"/>
                  <a:gd name="T8" fmla="*/ 0 60000 65536"/>
                  <a:gd name="T9" fmla="*/ 0 w 1347"/>
                  <a:gd name="T10" fmla="*/ 0 h 151"/>
                  <a:gd name="T11" fmla="*/ 1347 w 1347"/>
                  <a:gd name="T12" fmla="*/ 151 h 1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47" h="151">
                    <a:moveTo>
                      <a:pt x="1347" y="0"/>
                    </a:moveTo>
                    <a:lnTo>
                      <a:pt x="94" y="0"/>
                    </a:lnTo>
                    <a:lnTo>
                      <a:pt x="0" y="151"/>
                    </a:lnTo>
                  </a:path>
                </a:pathLst>
              </a:cu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791" name="Freeform 42"/>
              <p:cNvSpPr>
                <a:spLocks/>
              </p:cNvSpPr>
              <p:nvPr/>
            </p:nvSpPr>
            <p:spPr bwMode="auto">
              <a:xfrm>
                <a:off x="2926" y="1457"/>
                <a:ext cx="693" cy="81"/>
              </a:xfrm>
              <a:custGeom>
                <a:avLst/>
                <a:gdLst>
                  <a:gd name="T0" fmla="*/ 1100137 w 1354"/>
                  <a:gd name="T1" fmla="*/ 0 h 159"/>
                  <a:gd name="T2" fmla="*/ 82063 w 1354"/>
                  <a:gd name="T3" fmla="*/ 0 h 159"/>
                  <a:gd name="T4" fmla="*/ 0 w 1354"/>
                  <a:gd name="T5" fmla="*/ 128588 h 159"/>
                  <a:gd name="T6" fmla="*/ 0 60000 65536"/>
                  <a:gd name="T7" fmla="*/ 0 60000 65536"/>
                  <a:gd name="T8" fmla="*/ 0 60000 65536"/>
                  <a:gd name="T9" fmla="*/ 0 w 1354"/>
                  <a:gd name="T10" fmla="*/ 0 h 159"/>
                  <a:gd name="T11" fmla="*/ 1354 w 1354"/>
                  <a:gd name="T12" fmla="*/ 159 h 1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54" h="159">
                    <a:moveTo>
                      <a:pt x="1354" y="0"/>
                    </a:moveTo>
                    <a:lnTo>
                      <a:pt x="101" y="0"/>
                    </a:lnTo>
                    <a:lnTo>
                      <a:pt x="0" y="1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792" name="Freeform 43"/>
              <p:cNvSpPr>
                <a:spLocks/>
              </p:cNvSpPr>
              <p:nvPr/>
            </p:nvSpPr>
            <p:spPr bwMode="auto">
              <a:xfrm>
                <a:off x="3585" y="1606"/>
                <a:ext cx="27" cy="378"/>
              </a:xfrm>
              <a:custGeom>
                <a:avLst/>
                <a:gdLst>
                  <a:gd name="T0" fmla="*/ 3235 w 53"/>
                  <a:gd name="T1" fmla="*/ 0 h 740"/>
                  <a:gd name="T2" fmla="*/ 42863 w 53"/>
                  <a:gd name="T3" fmla="*/ 0 h 740"/>
                  <a:gd name="T4" fmla="*/ 42863 w 53"/>
                  <a:gd name="T5" fmla="*/ 600075 h 740"/>
                  <a:gd name="T6" fmla="*/ 0 w 53"/>
                  <a:gd name="T7" fmla="*/ 600075 h 7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740"/>
                  <a:gd name="T14" fmla="*/ 53 w 53"/>
                  <a:gd name="T15" fmla="*/ 740 h 7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740">
                    <a:moveTo>
                      <a:pt x="4" y="0"/>
                    </a:moveTo>
                    <a:lnTo>
                      <a:pt x="53" y="0"/>
                    </a:lnTo>
                    <a:lnTo>
                      <a:pt x="53" y="740"/>
                    </a:lnTo>
                    <a:lnTo>
                      <a:pt x="0" y="740"/>
                    </a:lnTo>
                  </a:path>
                </a:pathLst>
              </a:custGeom>
              <a:noFill/>
              <a:ln w="238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793" name="Line 44"/>
              <p:cNvSpPr>
                <a:spLocks noChangeShapeType="1"/>
              </p:cNvSpPr>
              <p:nvPr/>
            </p:nvSpPr>
            <p:spPr bwMode="auto">
              <a:xfrm>
                <a:off x="3614" y="1791"/>
                <a:ext cx="28" cy="1"/>
              </a:xfrm>
              <a:prstGeom prst="line">
                <a:avLst/>
              </a:prstGeom>
              <a:noFill/>
              <a:ln w="238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4" name="Freeform 45"/>
              <p:cNvSpPr>
                <a:spLocks/>
              </p:cNvSpPr>
              <p:nvPr/>
            </p:nvSpPr>
            <p:spPr bwMode="auto">
              <a:xfrm>
                <a:off x="3583" y="1603"/>
                <a:ext cx="28" cy="379"/>
              </a:xfrm>
              <a:custGeom>
                <a:avLst/>
                <a:gdLst>
                  <a:gd name="T0" fmla="*/ 2424 w 55"/>
                  <a:gd name="T1" fmla="*/ 0 h 740"/>
                  <a:gd name="T2" fmla="*/ 44450 w 55"/>
                  <a:gd name="T3" fmla="*/ 0 h 740"/>
                  <a:gd name="T4" fmla="*/ 44450 w 55"/>
                  <a:gd name="T5" fmla="*/ 601663 h 740"/>
                  <a:gd name="T6" fmla="*/ 0 w 55"/>
                  <a:gd name="T7" fmla="*/ 601663 h 7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740"/>
                  <a:gd name="T14" fmla="*/ 55 w 55"/>
                  <a:gd name="T15" fmla="*/ 740 h 7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740">
                    <a:moveTo>
                      <a:pt x="3" y="0"/>
                    </a:moveTo>
                    <a:lnTo>
                      <a:pt x="55" y="0"/>
                    </a:lnTo>
                    <a:lnTo>
                      <a:pt x="55" y="740"/>
                    </a:lnTo>
                    <a:lnTo>
                      <a:pt x="0" y="74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795" name="Line 46"/>
              <p:cNvSpPr>
                <a:spLocks noChangeShapeType="1"/>
              </p:cNvSpPr>
              <p:nvPr/>
            </p:nvSpPr>
            <p:spPr bwMode="auto">
              <a:xfrm>
                <a:off x="3612" y="1789"/>
                <a:ext cx="27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6" name="Line 47"/>
              <p:cNvSpPr>
                <a:spLocks noChangeShapeType="1"/>
              </p:cNvSpPr>
              <p:nvPr/>
            </p:nvSpPr>
            <p:spPr bwMode="auto">
              <a:xfrm flipH="1">
                <a:off x="3116" y="810"/>
                <a:ext cx="180" cy="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7" name="Line 48"/>
              <p:cNvSpPr>
                <a:spLocks noChangeShapeType="1"/>
              </p:cNvSpPr>
              <p:nvPr/>
            </p:nvSpPr>
            <p:spPr bwMode="auto">
              <a:xfrm flipH="1" flipV="1">
                <a:off x="3087" y="746"/>
                <a:ext cx="172" cy="64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8" name="Line 49"/>
              <p:cNvSpPr>
                <a:spLocks noChangeShapeType="1"/>
              </p:cNvSpPr>
              <p:nvPr/>
            </p:nvSpPr>
            <p:spPr bwMode="auto">
              <a:xfrm flipH="1" flipV="1">
                <a:off x="3087" y="744"/>
                <a:ext cx="172" cy="6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9" name="Line 50"/>
              <p:cNvSpPr>
                <a:spLocks noChangeShapeType="1"/>
              </p:cNvSpPr>
              <p:nvPr/>
            </p:nvSpPr>
            <p:spPr bwMode="auto">
              <a:xfrm flipH="1">
                <a:off x="3116" y="808"/>
                <a:ext cx="18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0" name="Line 51"/>
              <p:cNvSpPr>
                <a:spLocks noChangeShapeType="1"/>
              </p:cNvSpPr>
              <p:nvPr/>
            </p:nvSpPr>
            <p:spPr bwMode="auto">
              <a:xfrm flipH="1">
                <a:off x="2992" y="1460"/>
                <a:ext cx="78" cy="131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1" name="Line 52"/>
              <p:cNvSpPr>
                <a:spLocks noChangeShapeType="1"/>
              </p:cNvSpPr>
              <p:nvPr/>
            </p:nvSpPr>
            <p:spPr bwMode="auto">
              <a:xfrm flipH="1">
                <a:off x="2989" y="1457"/>
                <a:ext cx="82" cy="13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2" name="Line 53"/>
              <p:cNvSpPr>
                <a:spLocks noChangeShapeType="1"/>
              </p:cNvSpPr>
              <p:nvPr/>
            </p:nvSpPr>
            <p:spPr bwMode="auto">
              <a:xfrm flipH="1" flipV="1">
                <a:off x="3163" y="2214"/>
                <a:ext cx="122" cy="59"/>
              </a:xfrm>
              <a:prstGeom prst="line">
                <a:avLst/>
              </a:prstGeom>
              <a:noFill/>
              <a:ln w="1746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3" name="Line 54"/>
              <p:cNvSpPr>
                <a:spLocks noChangeShapeType="1"/>
              </p:cNvSpPr>
              <p:nvPr/>
            </p:nvSpPr>
            <p:spPr bwMode="auto">
              <a:xfrm flipH="1" flipV="1">
                <a:off x="3159" y="2210"/>
                <a:ext cx="122" cy="6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4" name="Line 55"/>
              <p:cNvSpPr>
                <a:spLocks noChangeShapeType="1"/>
              </p:cNvSpPr>
              <p:nvPr/>
            </p:nvSpPr>
            <p:spPr bwMode="auto">
              <a:xfrm flipH="1">
                <a:off x="3029" y="2269"/>
                <a:ext cx="60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5" name="Freeform 56"/>
              <p:cNvSpPr>
                <a:spLocks/>
              </p:cNvSpPr>
              <p:nvPr/>
            </p:nvSpPr>
            <p:spPr bwMode="auto">
              <a:xfrm>
                <a:off x="2445" y="2347"/>
                <a:ext cx="147" cy="231"/>
              </a:xfrm>
              <a:custGeom>
                <a:avLst/>
                <a:gdLst>
                  <a:gd name="T0" fmla="*/ 233362 w 287"/>
                  <a:gd name="T1" fmla="*/ 366713 h 453"/>
                  <a:gd name="T2" fmla="*/ 104891 w 287"/>
                  <a:gd name="T3" fmla="*/ 366713 h 453"/>
                  <a:gd name="T4" fmla="*/ 0 w 287"/>
                  <a:gd name="T5" fmla="*/ 0 h 453"/>
                  <a:gd name="T6" fmla="*/ 0 60000 65536"/>
                  <a:gd name="T7" fmla="*/ 0 60000 65536"/>
                  <a:gd name="T8" fmla="*/ 0 60000 65536"/>
                  <a:gd name="T9" fmla="*/ 0 w 287"/>
                  <a:gd name="T10" fmla="*/ 0 h 453"/>
                  <a:gd name="T11" fmla="*/ 287 w 287"/>
                  <a:gd name="T12" fmla="*/ 453 h 4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" h="453">
                    <a:moveTo>
                      <a:pt x="287" y="453"/>
                    </a:moveTo>
                    <a:lnTo>
                      <a:pt x="129" y="453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806" name="Freeform 57"/>
              <p:cNvSpPr>
                <a:spLocks/>
              </p:cNvSpPr>
              <p:nvPr/>
            </p:nvSpPr>
            <p:spPr bwMode="auto">
              <a:xfrm>
                <a:off x="2468" y="1908"/>
                <a:ext cx="132" cy="525"/>
              </a:xfrm>
              <a:custGeom>
                <a:avLst/>
                <a:gdLst>
                  <a:gd name="T0" fmla="*/ 209550 w 258"/>
                  <a:gd name="T1" fmla="*/ 833438 h 1027"/>
                  <a:gd name="T2" fmla="*/ 158381 w 258"/>
                  <a:gd name="T3" fmla="*/ 833438 h 1027"/>
                  <a:gd name="T4" fmla="*/ 0 w 258"/>
                  <a:gd name="T5" fmla="*/ 0 h 1027"/>
                  <a:gd name="T6" fmla="*/ 0 60000 65536"/>
                  <a:gd name="T7" fmla="*/ 0 60000 65536"/>
                  <a:gd name="T8" fmla="*/ 0 60000 65536"/>
                  <a:gd name="T9" fmla="*/ 0 w 258"/>
                  <a:gd name="T10" fmla="*/ 0 h 1027"/>
                  <a:gd name="T11" fmla="*/ 258 w 258"/>
                  <a:gd name="T12" fmla="*/ 1027 h 10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8" h="1027">
                    <a:moveTo>
                      <a:pt x="258" y="1027"/>
                    </a:moveTo>
                    <a:lnTo>
                      <a:pt x="195" y="1027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600" b="1">
                  <a:latin typeface="Arial" charset="0"/>
                </a:endParaRPr>
              </a:p>
            </p:txBody>
          </p:sp>
          <p:sp>
            <p:nvSpPr>
              <p:cNvPr id="31807" name="Text Box 58"/>
              <p:cNvSpPr txBox="1">
                <a:spLocks noChangeArrowheads="1"/>
              </p:cNvSpPr>
              <p:nvPr/>
            </p:nvSpPr>
            <p:spPr bwMode="auto">
              <a:xfrm>
                <a:off x="1439" y="1008"/>
                <a:ext cx="37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bIns="0">
                <a:spAutoFit/>
              </a:bodyPr>
              <a:lstStyle/>
              <a:p>
                <a:pPr eaLnBrk="1" hangingPunct="1"/>
                <a:r>
                  <a:rPr lang="en-US" sz="600" b="1">
                    <a:latin typeface="Arial" charset="0"/>
                  </a:rPr>
                  <a:t>Posterior root</a:t>
                </a:r>
              </a:p>
              <a:p>
                <a:pPr eaLnBrk="1" hangingPunct="1"/>
                <a:r>
                  <a:rPr lang="en-US" sz="600" b="1">
                    <a:latin typeface="Arial" charset="0"/>
                  </a:rPr>
                  <a:t>ganglion</a:t>
                </a:r>
              </a:p>
            </p:txBody>
          </p:sp>
          <p:sp>
            <p:nvSpPr>
              <p:cNvPr id="31808" name="Text Box 59"/>
              <p:cNvSpPr txBox="1">
                <a:spLocks noChangeArrowheads="1"/>
              </p:cNvSpPr>
              <p:nvPr/>
            </p:nvSpPr>
            <p:spPr bwMode="auto">
              <a:xfrm>
                <a:off x="2110" y="1560"/>
                <a:ext cx="25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bIns="0">
                <a:spAutoFit/>
              </a:bodyPr>
              <a:lstStyle/>
              <a:p>
                <a:pPr eaLnBrk="1" hangingPunct="1"/>
                <a:r>
                  <a:rPr lang="en-US" sz="600" b="1">
                    <a:latin typeface="Arial" charset="0"/>
                  </a:rPr>
                  <a:t>Sensory</a:t>
                </a:r>
              </a:p>
              <a:p>
                <a:pPr eaLnBrk="1" hangingPunct="1"/>
                <a:r>
                  <a:rPr lang="en-US" sz="600" b="1">
                    <a:latin typeface="Arial" charset="0"/>
                  </a:rPr>
                  <a:t>pathway</a:t>
                </a:r>
              </a:p>
            </p:txBody>
          </p:sp>
          <p:sp>
            <p:nvSpPr>
              <p:cNvPr id="31809" name="Text Box 60"/>
              <p:cNvSpPr txBox="1">
                <a:spLocks noChangeArrowheads="1"/>
              </p:cNvSpPr>
              <p:nvPr/>
            </p:nvSpPr>
            <p:spPr bwMode="auto">
              <a:xfrm>
                <a:off x="2110" y="2572"/>
                <a:ext cx="25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bIns="0">
                <a:spAutoFit/>
              </a:bodyPr>
              <a:lstStyle/>
              <a:p>
                <a:pPr eaLnBrk="1" hangingPunct="1"/>
                <a:r>
                  <a:rPr lang="en-US" sz="600" b="1">
                    <a:latin typeface="Arial" charset="0"/>
                  </a:rPr>
                  <a:t>Motor</a:t>
                </a:r>
              </a:p>
              <a:p>
                <a:pPr eaLnBrk="1" hangingPunct="1"/>
                <a:r>
                  <a:rPr lang="en-US" sz="600" b="1">
                    <a:latin typeface="Arial" charset="0"/>
                  </a:rPr>
                  <a:t>pathway</a:t>
                </a:r>
              </a:p>
            </p:txBody>
          </p:sp>
          <p:sp>
            <p:nvSpPr>
              <p:cNvPr id="31810" name="Text Box 61"/>
              <p:cNvSpPr txBox="1">
                <a:spLocks noChangeArrowheads="1"/>
              </p:cNvSpPr>
              <p:nvPr/>
            </p:nvSpPr>
            <p:spPr bwMode="auto">
              <a:xfrm>
                <a:off x="3641" y="1432"/>
                <a:ext cx="41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bIns="0">
                <a:spAutoFit/>
              </a:bodyPr>
              <a:lstStyle/>
              <a:p>
                <a:pPr eaLnBrk="1" hangingPunct="1"/>
                <a:r>
                  <a:rPr lang="en-US" sz="600" b="1">
                    <a:latin typeface="Arial" charset="0"/>
                  </a:rPr>
                  <a:t>Somatosensory</a:t>
                </a:r>
              </a:p>
              <a:p>
                <a:pPr eaLnBrk="1" hangingPunct="1"/>
                <a:r>
                  <a:rPr lang="en-US" sz="600" b="1">
                    <a:latin typeface="Arial" charset="0"/>
                  </a:rPr>
                  <a:t>neurons</a:t>
                </a:r>
              </a:p>
            </p:txBody>
          </p:sp>
          <p:sp>
            <p:nvSpPr>
              <p:cNvPr id="31811" name="Text Box 62"/>
              <p:cNvSpPr txBox="1">
                <a:spLocks noChangeArrowheads="1"/>
              </p:cNvSpPr>
              <p:nvPr/>
            </p:nvSpPr>
            <p:spPr bwMode="auto">
              <a:xfrm>
                <a:off x="2825" y="1176"/>
                <a:ext cx="59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bIns="0">
                <a:spAutoFit/>
              </a:bodyPr>
              <a:lstStyle/>
              <a:p>
                <a:pPr eaLnBrk="1" hangingPunct="1"/>
                <a:r>
                  <a:rPr lang="en-US" sz="600" b="1">
                    <a:latin typeface="Arial" charset="0"/>
                  </a:rPr>
                  <a:t>To peripheral</a:t>
                </a:r>
              </a:p>
              <a:p>
                <a:pPr eaLnBrk="1" hangingPunct="1"/>
                <a:r>
                  <a:rPr lang="en-US" sz="600" b="1">
                    <a:latin typeface="Arial" charset="0"/>
                  </a:rPr>
                  <a:t>receptors and effectors</a:t>
                </a:r>
              </a:p>
            </p:txBody>
          </p:sp>
          <p:sp>
            <p:nvSpPr>
              <p:cNvPr id="31812" name="Text Box 63"/>
              <p:cNvSpPr txBox="1">
                <a:spLocks noChangeArrowheads="1"/>
              </p:cNvSpPr>
              <p:nvPr/>
            </p:nvSpPr>
            <p:spPr bwMode="auto">
              <a:xfrm>
                <a:off x="3320" y="784"/>
                <a:ext cx="50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bIns="0">
                <a:spAutoFit/>
              </a:bodyPr>
              <a:lstStyle/>
              <a:p>
                <a:pPr eaLnBrk="1" hangingPunct="1"/>
                <a:r>
                  <a:rPr lang="en-US" sz="600" b="1">
                    <a:latin typeface="Arial" charset="0"/>
                  </a:rPr>
                  <a:t>Direction of</a:t>
                </a:r>
              </a:p>
              <a:p>
                <a:pPr eaLnBrk="1" hangingPunct="1"/>
                <a:r>
                  <a:rPr lang="en-US" sz="600" b="1">
                    <a:latin typeface="Arial" charset="0"/>
                  </a:rPr>
                  <a:t>signal transmission</a:t>
                </a:r>
              </a:p>
            </p:txBody>
          </p:sp>
        </p:grpSp>
      </p:grpSp>
      <p:sp>
        <p:nvSpPr>
          <p:cNvPr id="31750" name="Text Box 15"/>
          <p:cNvSpPr txBox="1">
            <a:spLocks noChangeArrowheads="1"/>
          </p:cNvSpPr>
          <p:nvPr/>
        </p:nvSpPr>
        <p:spPr bwMode="auto">
          <a:xfrm>
            <a:off x="1135063" y="3097213"/>
            <a:ext cx="1600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89415FDA-8E0C-4A5D-890C-ABE7B0BFDF9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Functions of the Spinal Cord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638800"/>
          </a:xfrm>
        </p:spPr>
        <p:txBody>
          <a:bodyPr/>
          <a:lstStyle/>
          <a:p>
            <a:pPr eaLnBrk="1" hangingPunct="1"/>
            <a:r>
              <a:rPr lang="en-US" sz="2400" smtClean="0"/>
              <a:t>conduction</a:t>
            </a:r>
          </a:p>
          <a:p>
            <a:pPr lvl="1" eaLnBrk="1" hangingPunct="1"/>
            <a:r>
              <a:rPr lang="en-US" sz="2000" b="0" smtClean="0"/>
              <a:t>bundles of fibers passing information up and down spinal cord, connecting different levels of the trunk with each other and with the brain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locomotion</a:t>
            </a:r>
          </a:p>
          <a:p>
            <a:pPr lvl="1" eaLnBrk="1" hangingPunct="1"/>
            <a:r>
              <a:rPr lang="en-US" sz="2000" b="0" smtClean="0"/>
              <a:t>walking involves repetitive, coordinated actions of several muscle groups</a:t>
            </a:r>
          </a:p>
          <a:p>
            <a:pPr lvl="1" eaLnBrk="1" hangingPunct="1"/>
            <a:r>
              <a:rPr lang="en-US" sz="2000" smtClean="0"/>
              <a:t>central pattern generators </a:t>
            </a:r>
            <a:r>
              <a:rPr lang="en-US" sz="2000" b="0" smtClean="0"/>
              <a:t>are pools of neurons providing control of flexors and extensors that cause alternating movements of the lower limbs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reflexes</a:t>
            </a:r>
          </a:p>
          <a:p>
            <a:pPr lvl="1" eaLnBrk="1" hangingPunct="1"/>
            <a:r>
              <a:rPr lang="en-US" sz="2000" b="0" smtClean="0"/>
              <a:t>involuntary, stereotyped responses to stimuli </a:t>
            </a:r>
          </a:p>
          <a:p>
            <a:pPr lvl="2" eaLnBrk="1" hangingPunct="1"/>
            <a:r>
              <a:rPr lang="en-US" sz="1800" b="0" smtClean="0"/>
              <a:t>withdrawal of hand from pain</a:t>
            </a:r>
          </a:p>
          <a:p>
            <a:pPr lvl="1" eaLnBrk="1" hangingPunct="1"/>
            <a:r>
              <a:rPr lang="en-US" sz="2000" b="0" smtClean="0"/>
              <a:t>involves brain, spinal cord and peripheral nerves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7E578D3A-8ADB-43C9-B229-7E31B05094EB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4775"/>
            <a:ext cx="9144000" cy="76835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Spinal Nerve Roots and Plexuses</a:t>
            </a:r>
          </a:p>
        </p:txBody>
      </p:sp>
      <p:sp>
        <p:nvSpPr>
          <p:cNvPr id="32772" name="Text Box 9"/>
          <p:cNvSpPr txBox="1">
            <a:spLocks noChangeArrowheads="1"/>
          </p:cNvSpPr>
          <p:nvPr/>
        </p:nvSpPr>
        <p:spPr bwMode="auto">
          <a:xfrm>
            <a:off x="7096125" y="5257800"/>
            <a:ext cx="17557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13.10</a:t>
            </a:r>
          </a:p>
        </p:txBody>
      </p:sp>
      <p:sp>
        <p:nvSpPr>
          <p:cNvPr id="32773" name="TextBox 24"/>
          <p:cNvSpPr txBox="1">
            <a:spLocks noChangeArrowheads="1"/>
          </p:cNvSpPr>
          <p:nvPr/>
        </p:nvSpPr>
        <p:spPr bwMode="auto">
          <a:xfrm>
            <a:off x="1520825" y="927100"/>
            <a:ext cx="44450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7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32774" name="Picture 4" descr="sal25693_13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181100"/>
            <a:ext cx="3370263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4940300" y="1700213"/>
            <a:ext cx="1320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Cervical nerves (8 pairs)</a:t>
            </a:r>
            <a:endParaRPr lang="en-US" sz="900" b="1">
              <a:latin typeface="Arial" charset="0"/>
            </a:endParaRPr>
          </a:p>
        </p:txBody>
      </p:sp>
      <p:sp>
        <p:nvSpPr>
          <p:cNvPr id="32776" name="Rectangle 6"/>
          <p:cNvSpPr>
            <a:spLocks noChangeArrowheads="1"/>
          </p:cNvSpPr>
          <p:nvPr/>
        </p:nvSpPr>
        <p:spPr bwMode="auto">
          <a:xfrm>
            <a:off x="4940300" y="1828800"/>
            <a:ext cx="115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Cervical enlargement</a:t>
            </a:r>
            <a:endParaRPr lang="en-US" sz="900" b="1">
              <a:latin typeface="Arial" charset="0"/>
            </a:endParaRPr>
          </a:p>
        </p:txBody>
      </p:sp>
      <p:sp>
        <p:nvSpPr>
          <p:cNvPr id="32777" name="Rectangle 7"/>
          <p:cNvSpPr>
            <a:spLocks noChangeArrowheads="1"/>
          </p:cNvSpPr>
          <p:nvPr/>
        </p:nvSpPr>
        <p:spPr bwMode="auto">
          <a:xfrm>
            <a:off x="1154113" y="2438400"/>
            <a:ext cx="628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Vertebra T1</a:t>
            </a:r>
            <a:endParaRPr lang="en-US" sz="900" b="1">
              <a:latin typeface="Arial" charset="0"/>
            </a:endParaRPr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4940300" y="3217863"/>
            <a:ext cx="1416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Thoracic nerves (12 pairs)</a:t>
            </a:r>
            <a:endParaRPr lang="en-US" sz="900" b="1">
              <a:latin typeface="Arial" charset="0"/>
            </a:endParaRPr>
          </a:p>
        </p:txBody>
      </p:sp>
      <p:sp>
        <p:nvSpPr>
          <p:cNvPr id="32779" name="Rectangle 9"/>
          <p:cNvSpPr>
            <a:spLocks noChangeArrowheads="1"/>
          </p:cNvSpPr>
          <p:nvPr/>
        </p:nvSpPr>
        <p:spPr bwMode="auto">
          <a:xfrm>
            <a:off x="1130300" y="4214813"/>
            <a:ext cx="628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Vertebra L1</a:t>
            </a:r>
            <a:endParaRPr lang="en-US" sz="900" b="1">
              <a:latin typeface="Arial" charset="0"/>
            </a:endParaRPr>
          </a:p>
        </p:txBody>
      </p:sp>
      <p:sp>
        <p:nvSpPr>
          <p:cNvPr id="32780" name="Rectangle 10"/>
          <p:cNvSpPr>
            <a:spLocks noChangeArrowheads="1"/>
          </p:cNvSpPr>
          <p:nvPr/>
        </p:nvSpPr>
        <p:spPr bwMode="auto">
          <a:xfrm>
            <a:off x="4940300" y="4235450"/>
            <a:ext cx="831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Medullary cone</a:t>
            </a:r>
            <a:endParaRPr lang="en-US" sz="900" b="1">
              <a:latin typeface="Arial" charset="0"/>
            </a:endParaRPr>
          </a:p>
        </p:txBody>
      </p:sp>
      <p:sp>
        <p:nvSpPr>
          <p:cNvPr id="32781" name="Rectangle 11"/>
          <p:cNvSpPr>
            <a:spLocks noChangeArrowheads="1"/>
          </p:cNvSpPr>
          <p:nvPr/>
        </p:nvSpPr>
        <p:spPr bwMode="auto">
          <a:xfrm>
            <a:off x="4940300" y="4795838"/>
            <a:ext cx="1295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Lumbar nerves (5 pairs)</a:t>
            </a:r>
            <a:endParaRPr lang="en-US" sz="900" b="1">
              <a:latin typeface="Arial" charset="0"/>
            </a:endParaRPr>
          </a:p>
        </p:txBody>
      </p:sp>
      <p:sp>
        <p:nvSpPr>
          <p:cNvPr id="32782" name="Rectangle 12"/>
          <p:cNvSpPr>
            <a:spLocks noChangeArrowheads="1"/>
          </p:cNvSpPr>
          <p:nvPr/>
        </p:nvSpPr>
        <p:spPr bwMode="auto">
          <a:xfrm>
            <a:off x="4940300" y="5122863"/>
            <a:ext cx="749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Cauda equina</a:t>
            </a:r>
            <a:endParaRPr lang="en-US" sz="900" b="1">
              <a:latin typeface="Arial" charset="0"/>
            </a:endParaRPr>
          </a:p>
        </p:txBody>
      </p:sp>
      <p:sp>
        <p:nvSpPr>
          <p:cNvPr id="32783" name="Rectangle 13"/>
          <p:cNvSpPr>
            <a:spLocks noChangeArrowheads="1"/>
          </p:cNvSpPr>
          <p:nvPr/>
        </p:nvSpPr>
        <p:spPr bwMode="auto">
          <a:xfrm>
            <a:off x="4940300" y="5773738"/>
            <a:ext cx="1219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Sacral nerves (5 pairs)</a:t>
            </a:r>
            <a:endParaRPr lang="en-US" sz="900" b="1">
              <a:latin typeface="Arial" charset="0"/>
            </a:endParaRPr>
          </a:p>
        </p:txBody>
      </p:sp>
      <p:sp>
        <p:nvSpPr>
          <p:cNvPr id="32784" name="Rectangle 14"/>
          <p:cNvSpPr>
            <a:spLocks noChangeArrowheads="1"/>
          </p:cNvSpPr>
          <p:nvPr/>
        </p:nvSpPr>
        <p:spPr bwMode="auto">
          <a:xfrm>
            <a:off x="4940300" y="6248400"/>
            <a:ext cx="138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Coccygeal nerves (1 pair)</a:t>
            </a:r>
            <a:endParaRPr lang="en-US" sz="900" b="1">
              <a:latin typeface="Arial" charset="0"/>
            </a:endParaRPr>
          </a:p>
        </p:txBody>
      </p:sp>
      <p:sp>
        <p:nvSpPr>
          <p:cNvPr id="32785" name="Freeform 15"/>
          <p:cNvSpPr>
            <a:spLocks/>
          </p:cNvSpPr>
          <p:nvPr/>
        </p:nvSpPr>
        <p:spPr bwMode="auto">
          <a:xfrm>
            <a:off x="3740150" y="2551113"/>
            <a:ext cx="53975" cy="66675"/>
          </a:xfrm>
          <a:custGeom>
            <a:avLst/>
            <a:gdLst>
              <a:gd name="T0" fmla="*/ 50948025 w 37"/>
              <a:gd name="T1" fmla="*/ 105846573 h 46"/>
              <a:gd name="T2" fmla="*/ 50948025 w 37"/>
              <a:gd name="T3" fmla="*/ 20709834 h 46"/>
              <a:gd name="T4" fmla="*/ 85686029 w 37"/>
              <a:gd name="T5" fmla="*/ 20709834 h 46"/>
              <a:gd name="T6" fmla="*/ 85686029 w 37"/>
              <a:gd name="T7" fmla="*/ 0 h 46"/>
              <a:gd name="T8" fmla="*/ 0 w 37"/>
              <a:gd name="T9" fmla="*/ 0 h 46"/>
              <a:gd name="T10" fmla="*/ 0 w 37"/>
              <a:gd name="T11" fmla="*/ 20709834 h 46"/>
              <a:gd name="T12" fmla="*/ 32421468 w 37"/>
              <a:gd name="T13" fmla="*/ 20709834 h 46"/>
              <a:gd name="T14" fmla="*/ 32421468 w 37"/>
              <a:gd name="T15" fmla="*/ 105846573 h 46"/>
              <a:gd name="T16" fmla="*/ 50948025 w 37"/>
              <a:gd name="T17" fmla="*/ 105846573 h 46"/>
              <a:gd name="T18" fmla="*/ 50948025 w 37"/>
              <a:gd name="T19" fmla="*/ 105846573 h 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46"/>
              <a:gd name="T32" fmla="*/ 37 w 37"/>
              <a:gd name="T33" fmla="*/ 46 h 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46">
                <a:moveTo>
                  <a:pt x="22" y="46"/>
                </a:moveTo>
                <a:lnTo>
                  <a:pt x="22" y="9"/>
                </a:lnTo>
                <a:lnTo>
                  <a:pt x="37" y="9"/>
                </a:lnTo>
                <a:lnTo>
                  <a:pt x="37" y="0"/>
                </a:lnTo>
                <a:lnTo>
                  <a:pt x="0" y="0"/>
                </a:lnTo>
                <a:lnTo>
                  <a:pt x="0" y="9"/>
                </a:lnTo>
                <a:lnTo>
                  <a:pt x="14" y="9"/>
                </a:lnTo>
                <a:lnTo>
                  <a:pt x="14" y="46"/>
                </a:lnTo>
                <a:lnTo>
                  <a:pt x="22" y="46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786" name="Freeform 16"/>
          <p:cNvSpPr>
            <a:spLocks/>
          </p:cNvSpPr>
          <p:nvPr/>
        </p:nvSpPr>
        <p:spPr bwMode="auto">
          <a:xfrm>
            <a:off x="3798888" y="2551113"/>
            <a:ext cx="42862" cy="66675"/>
          </a:xfrm>
          <a:custGeom>
            <a:avLst/>
            <a:gdLst>
              <a:gd name="T0" fmla="*/ 11341285 w 30"/>
              <a:gd name="T1" fmla="*/ 96642527 h 46"/>
              <a:gd name="T2" fmla="*/ 31753601 w 30"/>
              <a:gd name="T3" fmla="*/ 105846573 h 46"/>
              <a:gd name="T4" fmla="*/ 47631122 w 30"/>
              <a:gd name="T5" fmla="*/ 105846573 h 46"/>
              <a:gd name="T6" fmla="*/ 58970976 w 30"/>
              <a:gd name="T7" fmla="*/ 96642527 h 46"/>
              <a:gd name="T8" fmla="*/ 68043430 w 30"/>
              <a:gd name="T9" fmla="*/ 73632390 h 46"/>
              <a:gd name="T10" fmla="*/ 68043430 w 30"/>
              <a:gd name="T11" fmla="*/ 64428344 h 46"/>
              <a:gd name="T12" fmla="*/ 63507203 w 30"/>
              <a:gd name="T13" fmla="*/ 57524585 h 46"/>
              <a:gd name="T14" fmla="*/ 47631122 w 30"/>
              <a:gd name="T15" fmla="*/ 48321988 h 46"/>
              <a:gd name="T16" fmla="*/ 58970976 w 30"/>
              <a:gd name="T17" fmla="*/ 41418218 h 46"/>
              <a:gd name="T18" fmla="*/ 63507203 w 30"/>
              <a:gd name="T19" fmla="*/ 29912436 h 46"/>
              <a:gd name="T20" fmla="*/ 56703576 w 30"/>
              <a:gd name="T21" fmla="*/ 9204049 h 46"/>
              <a:gd name="T22" fmla="*/ 47631122 w 30"/>
              <a:gd name="T23" fmla="*/ 4602024 h 46"/>
              <a:gd name="T24" fmla="*/ 31753601 w 30"/>
              <a:gd name="T25" fmla="*/ 0 h 46"/>
              <a:gd name="T26" fmla="*/ 15877515 w 30"/>
              <a:gd name="T27" fmla="*/ 4602024 h 46"/>
              <a:gd name="T28" fmla="*/ 9072457 w 30"/>
              <a:gd name="T29" fmla="*/ 13806074 h 46"/>
              <a:gd name="T30" fmla="*/ 20413742 w 30"/>
              <a:gd name="T31" fmla="*/ 32214172 h 46"/>
              <a:gd name="T32" fmla="*/ 24949975 w 30"/>
              <a:gd name="T33" fmla="*/ 20709834 h 46"/>
              <a:gd name="T34" fmla="*/ 31753601 w 30"/>
              <a:gd name="T35" fmla="*/ 16106361 h 46"/>
              <a:gd name="T36" fmla="*/ 40826056 w 30"/>
              <a:gd name="T37" fmla="*/ 20709834 h 46"/>
              <a:gd name="T38" fmla="*/ 43094884 w 30"/>
              <a:gd name="T39" fmla="*/ 29912436 h 46"/>
              <a:gd name="T40" fmla="*/ 43094884 w 30"/>
              <a:gd name="T41" fmla="*/ 32214172 h 46"/>
              <a:gd name="T42" fmla="*/ 40826056 w 30"/>
              <a:gd name="T43" fmla="*/ 41418218 h 46"/>
              <a:gd name="T44" fmla="*/ 24949975 w 30"/>
              <a:gd name="T45" fmla="*/ 57524585 h 46"/>
              <a:gd name="T46" fmla="*/ 36289829 w 30"/>
              <a:gd name="T47" fmla="*/ 57524585 h 46"/>
              <a:gd name="T48" fmla="*/ 43094884 w 30"/>
              <a:gd name="T49" fmla="*/ 62126607 h 46"/>
              <a:gd name="T50" fmla="*/ 47631122 w 30"/>
              <a:gd name="T51" fmla="*/ 73632390 h 46"/>
              <a:gd name="T52" fmla="*/ 47631122 w 30"/>
              <a:gd name="T53" fmla="*/ 80536149 h 46"/>
              <a:gd name="T54" fmla="*/ 43094884 w 30"/>
              <a:gd name="T55" fmla="*/ 85138172 h 46"/>
              <a:gd name="T56" fmla="*/ 31753601 w 30"/>
              <a:gd name="T57" fmla="*/ 89740195 h 46"/>
              <a:gd name="T58" fmla="*/ 24949975 w 30"/>
              <a:gd name="T59" fmla="*/ 85138172 h 46"/>
              <a:gd name="T60" fmla="*/ 20413742 w 30"/>
              <a:gd name="T61" fmla="*/ 78234412 h 46"/>
              <a:gd name="T62" fmla="*/ 0 w 30"/>
              <a:gd name="T63" fmla="*/ 78234412 h 46"/>
              <a:gd name="T64" fmla="*/ 11341285 w 30"/>
              <a:gd name="T65" fmla="*/ 96642527 h 4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0"/>
              <a:gd name="T100" fmla="*/ 0 h 46"/>
              <a:gd name="T101" fmla="*/ 30 w 30"/>
              <a:gd name="T102" fmla="*/ 46 h 4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0" h="46">
                <a:moveTo>
                  <a:pt x="5" y="42"/>
                </a:moveTo>
                <a:lnTo>
                  <a:pt x="5" y="42"/>
                </a:lnTo>
                <a:lnTo>
                  <a:pt x="9" y="46"/>
                </a:lnTo>
                <a:lnTo>
                  <a:pt x="14" y="46"/>
                </a:lnTo>
                <a:lnTo>
                  <a:pt x="21" y="46"/>
                </a:lnTo>
                <a:lnTo>
                  <a:pt x="26" y="42"/>
                </a:lnTo>
                <a:lnTo>
                  <a:pt x="28" y="37"/>
                </a:lnTo>
                <a:lnTo>
                  <a:pt x="30" y="32"/>
                </a:lnTo>
                <a:lnTo>
                  <a:pt x="30" y="28"/>
                </a:lnTo>
                <a:lnTo>
                  <a:pt x="28" y="25"/>
                </a:lnTo>
                <a:lnTo>
                  <a:pt x="25" y="23"/>
                </a:lnTo>
                <a:lnTo>
                  <a:pt x="21" y="21"/>
                </a:lnTo>
                <a:lnTo>
                  <a:pt x="26" y="18"/>
                </a:lnTo>
                <a:lnTo>
                  <a:pt x="28" y="13"/>
                </a:lnTo>
                <a:lnTo>
                  <a:pt x="26" y="7"/>
                </a:lnTo>
                <a:lnTo>
                  <a:pt x="25" y="4"/>
                </a:lnTo>
                <a:lnTo>
                  <a:pt x="21" y="2"/>
                </a:lnTo>
                <a:lnTo>
                  <a:pt x="14" y="0"/>
                </a:lnTo>
                <a:lnTo>
                  <a:pt x="7" y="2"/>
                </a:lnTo>
                <a:lnTo>
                  <a:pt x="4" y="6"/>
                </a:lnTo>
                <a:lnTo>
                  <a:pt x="0" y="13"/>
                </a:lnTo>
                <a:lnTo>
                  <a:pt x="9" y="14"/>
                </a:lnTo>
                <a:lnTo>
                  <a:pt x="11" y="9"/>
                </a:lnTo>
                <a:lnTo>
                  <a:pt x="14" y="7"/>
                </a:lnTo>
                <a:lnTo>
                  <a:pt x="18" y="9"/>
                </a:lnTo>
                <a:lnTo>
                  <a:pt x="19" y="13"/>
                </a:lnTo>
                <a:lnTo>
                  <a:pt x="19" y="14"/>
                </a:lnTo>
                <a:lnTo>
                  <a:pt x="18" y="18"/>
                </a:lnTo>
                <a:lnTo>
                  <a:pt x="12" y="18"/>
                </a:lnTo>
                <a:lnTo>
                  <a:pt x="11" y="25"/>
                </a:lnTo>
                <a:lnTo>
                  <a:pt x="16" y="25"/>
                </a:lnTo>
                <a:lnTo>
                  <a:pt x="19" y="27"/>
                </a:lnTo>
                <a:lnTo>
                  <a:pt x="21" y="32"/>
                </a:lnTo>
                <a:lnTo>
                  <a:pt x="21" y="35"/>
                </a:lnTo>
                <a:lnTo>
                  <a:pt x="19" y="37"/>
                </a:lnTo>
                <a:lnTo>
                  <a:pt x="18" y="39"/>
                </a:lnTo>
                <a:lnTo>
                  <a:pt x="14" y="39"/>
                </a:lnTo>
                <a:lnTo>
                  <a:pt x="11" y="37"/>
                </a:lnTo>
                <a:lnTo>
                  <a:pt x="9" y="34"/>
                </a:lnTo>
                <a:lnTo>
                  <a:pt x="0" y="34"/>
                </a:lnTo>
                <a:lnTo>
                  <a:pt x="2" y="39"/>
                </a:lnTo>
                <a:lnTo>
                  <a:pt x="5" y="42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787" name="Freeform 17"/>
          <p:cNvSpPr>
            <a:spLocks/>
          </p:cNvSpPr>
          <p:nvPr/>
        </p:nvSpPr>
        <p:spPr bwMode="auto">
          <a:xfrm>
            <a:off x="3735388" y="1435100"/>
            <a:ext cx="55562" cy="68263"/>
          </a:xfrm>
          <a:custGeom>
            <a:avLst/>
            <a:gdLst>
              <a:gd name="T0" fmla="*/ 58803116 w 39"/>
              <a:gd name="T1" fmla="*/ 85308614 h 47"/>
              <a:gd name="T2" fmla="*/ 58803116 w 39"/>
              <a:gd name="T3" fmla="*/ 85308614 h 47"/>
              <a:gd name="T4" fmla="*/ 52018856 w 39"/>
              <a:gd name="T5" fmla="*/ 87614997 h 47"/>
              <a:gd name="T6" fmla="*/ 42972215 w 39"/>
              <a:gd name="T7" fmla="*/ 92226312 h 47"/>
              <a:gd name="T8" fmla="*/ 42972215 w 39"/>
              <a:gd name="T9" fmla="*/ 92226312 h 47"/>
              <a:gd name="T10" fmla="*/ 36186530 w 39"/>
              <a:gd name="T11" fmla="*/ 87614997 h 47"/>
              <a:gd name="T12" fmla="*/ 27139901 w 39"/>
              <a:gd name="T13" fmla="*/ 85308614 h 47"/>
              <a:gd name="T14" fmla="*/ 27139901 w 39"/>
              <a:gd name="T15" fmla="*/ 85308614 h 47"/>
              <a:gd name="T16" fmla="*/ 20355635 w 39"/>
              <a:gd name="T17" fmla="*/ 71474671 h 47"/>
              <a:gd name="T18" fmla="*/ 20355635 w 39"/>
              <a:gd name="T19" fmla="*/ 55335796 h 47"/>
              <a:gd name="T20" fmla="*/ 20355635 w 39"/>
              <a:gd name="T21" fmla="*/ 55335796 h 47"/>
              <a:gd name="T22" fmla="*/ 20355635 w 39"/>
              <a:gd name="T23" fmla="*/ 39195458 h 47"/>
              <a:gd name="T24" fmla="*/ 27139901 w 39"/>
              <a:gd name="T25" fmla="*/ 27667898 h 47"/>
              <a:gd name="T26" fmla="*/ 27139901 w 39"/>
              <a:gd name="T27" fmla="*/ 27667898 h 47"/>
              <a:gd name="T28" fmla="*/ 36186530 w 39"/>
              <a:gd name="T29" fmla="*/ 20750195 h 47"/>
              <a:gd name="T30" fmla="*/ 42972215 w 39"/>
              <a:gd name="T31" fmla="*/ 20750195 h 47"/>
              <a:gd name="T32" fmla="*/ 42972215 w 39"/>
              <a:gd name="T33" fmla="*/ 20750195 h 47"/>
              <a:gd name="T34" fmla="*/ 52018856 w 39"/>
              <a:gd name="T35" fmla="*/ 20750195 h 47"/>
              <a:gd name="T36" fmla="*/ 58803116 w 39"/>
              <a:gd name="T37" fmla="*/ 23056578 h 47"/>
              <a:gd name="T38" fmla="*/ 58803116 w 39"/>
              <a:gd name="T39" fmla="*/ 23056578 h 47"/>
              <a:gd name="T40" fmla="*/ 63326431 w 39"/>
              <a:gd name="T41" fmla="*/ 27667898 h 47"/>
              <a:gd name="T42" fmla="*/ 67849746 w 39"/>
              <a:gd name="T43" fmla="*/ 36890527 h 47"/>
              <a:gd name="T44" fmla="*/ 88205375 w 39"/>
              <a:gd name="T45" fmla="*/ 32279213 h 47"/>
              <a:gd name="T46" fmla="*/ 88205375 w 39"/>
              <a:gd name="T47" fmla="*/ 32279213 h 47"/>
              <a:gd name="T48" fmla="*/ 83682060 w 39"/>
              <a:gd name="T49" fmla="*/ 20750195 h 47"/>
              <a:gd name="T50" fmla="*/ 76896376 w 39"/>
              <a:gd name="T51" fmla="*/ 11527563 h 47"/>
              <a:gd name="T52" fmla="*/ 76896376 w 39"/>
              <a:gd name="T53" fmla="*/ 11527563 h 47"/>
              <a:gd name="T54" fmla="*/ 63326431 w 39"/>
              <a:gd name="T55" fmla="*/ 2304932 h 47"/>
              <a:gd name="T56" fmla="*/ 47495541 w 39"/>
              <a:gd name="T57" fmla="*/ 0 h 47"/>
              <a:gd name="T58" fmla="*/ 47495541 w 39"/>
              <a:gd name="T59" fmla="*/ 0 h 47"/>
              <a:gd name="T60" fmla="*/ 27139901 w 39"/>
              <a:gd name="T61" fmla="*/ 2304932 h 47"/>
              <a:gd name="T62" fmla="*/ 11309002 w 39"/>
              <a:gd name="T63" fmla="*/ 16138880 h 47"/>
              <a:gd name="T64" fmla="*/ 11309002 w 39"/>
              <a:gd name="T65" fmla="*/ 16138880 h 47"/>
              <a:gd name="T66" fmla="*/ 0 w 39"/>
              <a:gd name="T67" fmla="*/ 32279213 h 47"/>
              <a:gd name="T68" fmla="*/ 0 w 39"/>
              <a:gd name="T69" fmla="*/ 55335796 h 47"/>
              <a:gd name="T70" fmla="*/ 0 w 39"/>
              <a:gd name="T71" fmla="*/ 55335796 h 47"/>
              <a:gd name="T72" fmla="*/ 0 w 39"/>
              <a:gd name="T73" fmla="*/ 76085985 h 47"/>
              <a:gd name="T74" fmla="*/ 11309002 w 39"/>
              <a:gd name="T75" fmla="*/ 96837649 h 47"/>
              <a:gd name="T76" fmla="*/ 11309002 w 39"/>
              <a:gd name="T77" fmla="*/ 96837649 h 47"/>
              <a:gd name="T78" fmla="*/ 27139901 w 39"/>
              <a:gd name="T79" fmla="*/ 103753895 h 47"/>
              <a:gd name="T80" fmla="*/ 42972215 w 39"/>
              <a:gd name="T81" fmla="*/ 108365209 h 47"/>
              <a:gd name="T82" fmla="*/ 42972215 w 39"/>
              <a:gd name="T83" fmla="*/ 108365209 h 47"/>
              <a:gd name="T84" fmla="*/ 58803116 w 39"/>
              <a:gd name="T85" fmla="*/ 108365209 h 47"/>
              <a:gd name="T86" fmla="*/ 72373061 w 39"/>
              <a:gd name="T87" fmla="*/ 101448964 h 47"/>
              <a:gd name="T88" fmla="*/ 72373061 w 39"/>
              <a:gd name="T89" fmla="*/ 101448964 h 47"/>
              <a:gd name="T90" fmla="*/ 83682060 w 39"/>
              <a:gd name="T91" fmla="*/ 87614997 h 47"/>
              <a:gd name="T92" fmla="*/ 88205375 w 39"/>
              <a:gd name="T93" fmla="*/ 76085985 h 47"/>
              <a:gd name="T94" fmla="*/ 67849746 w 39"/>
              <a:gd name="T95" fmla="*/ 69169740 h 47"/>
              <a:gd name="T96" fmla="*/ 67849746 w 39"/>
              <a:gd name="T97" fmla="*/ 69169740 h 47"/>
              <a:gd name="T98" fmla="*/ 63326431 w 39"/>
              <a:gd name="T99" fmla="*/ 80697300 h 47"/>
              <a:gd name="T100" fmla="*/ 58803116 w 39"/>
              <a:gd name="T101" fmla="*/ 85308614 h 47"/>
              <a:gd name="T102" fmla="*/ 58803116 w 39"/>
              <a:gd name="T103" fmla="*/ 85308614 h 4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9"/>
              <a:gd name="T157" fmla="*/ 0 h 47"/>
              <a:gd name="T158" fmla="*/ 39 w 39"/>
              <a:gd name="T159" fmla="*/ 47 h 4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9" h="47">
                <a:moveTo>
                  <a:pt x="26" y="37"/>
                </a:moveTo>
                <a:lnTo>
                  <a:pt x="26" y="37"/>
                </a:lnTo>
                <a:lnTo>
                  <a:pt x="23" y="38"/>
                </a:lnTo>
                <a:lnTo>
                  <a:pt x="19" y="40"/>
                </a:lnTo>
                <a:lnTo>
                  <a:pt x="16" y="38"/>
                </a:lnTo>
                <a:lnTo>
                  <a:pt x="12" y="37"/>
                </a:lnTo>
                <a:lnTo>
                  <a:pt x="9" y="31"/>
                </a:lnTo>
                <a:lnTo>
                  <a:pt x="9" y="24"/>
                </a:lnTo>
                <a:lnTo>
                  <a:pt x="9" y="17"/>
                </a:lnTo>
                <a:lnTo>
                  <a:pt x="12" y="12"/>
                </a:lnTo>
                <a:lnTo>
                  <a:pt x="16" y="9"/>
                </a:lnTo>
                <a:lnTo>
                  <a:pt x="19" y="9"/>
                </a:lnTo>
                <a:lnTo>
                  <a:pt x="23" y="9"/>
                </a:lnTo>
                <a:lnTo>
                  <a:pt x="26" y="10"/>
                </a:lnTo>
                <a:lnTo>
                  <a:pt x="28" y="12"/>
                </a:lnTo>
                <a:lnTo>
                  <a:pt x="30" y="16"/>
                </a:lnTo>
                <a:lnTo>
                  <a:pt x="39" y="14"/>
                </a:lnTo>
                <a:lnTo>
                  <a:pt x="37" y="9"/>
                </a:lnTo>
                <a:lnTo>
                  <a:pt x="34" y="5"/>
                </a:lnTo>
                <a:lnTo>
                  <a:pt x="28" y="1"/>
                </a:lnTo>
                <a:lnTo>
                  <a:pt x="21" y="0"/>
                </a:lnTo>
                <a:lnTo>
                  <a:pt x="12" y="1"/>
                </a:lnTo>
                <a:lnTo>
                  <a:pt x="5" y="7"/>
                </a:lnTo>
                <a:lnTo>
                  <a:pt x="0" y="14"/>
                </a:lnTo>
                <a:lnTo>
                  <a:pt x="0" y="24"/>
                </a:lnTo>
                <a:lnTo>
                  <a:pt x="0" y="33"/>
                </a:lnTo>
                <a:lnTo>
                  <a:pt x="5" y="42"/>
                </a:lnTo>
                <a:lnTo>
                  <a:pt x="12" y="45"/>
                </a:lnTo>
                <a:lnTo>
                  <a:pt x="19" y="47"/>
                </a:lnTo>
                <a:lnTo>
                  <a:pt x="26" y="47"/>
                </a:lnTo>
                <a:lnTo>
                  <a:pt x="32" y="44"/>
                </a:lnTo>
                <a:lnTo>
                  <a:pt x="37" y="38"/>
                </a:lnTo>
                <a:lnTo>
                  <a:pt x="39" y="33"/>
                </a:lnTo>
                <a:lnTo>
                  <a:pt x="30" y="30"/>
                </a:lnTo>
                <a:lnTo>
                  <a:pt x="28" y="35"/>
                </a:lnTo>
                <a:lnTo>
                  <a:pt x="26" y="37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788" name="Freeform 18"/>
          <p:cNvSpPr>
            <a:spLocks/>
          </p:cNvSpPr>
          <p:nvPr/>
        </p:nvSpPr>
        <p:spPr bwMode="auto">
          <a:xfrm>
            <a:off x="3805238" y="1436688"/>
            <a:ext cx="26987" cy="66675"/>
          </a:xfrm>
          <a:custGeom>
            <a:avLst/>
            <a:gdLst>
              <a:gd name="T0" fmla="*/ 42842567 w 19"/>
              <a:gd name="T1" fmla="*/ 0 h 46"/>
              <a:gd name="T2" fmla="*/ 27058019 w 19"/>
              <a:gd name="T3" fmla="*/ 0 h 46"/>
              <a:gd name="T4" fmla="*/ 27058019 w 19"/>
              <a:gd name="T5" fmla="*/ 0 h 46"/>
              <a:gd name="T6" fmla="*/ 22548345 w 19"/>
              <a:gd name="T7" fmla="*/ 9204049 h 46"/>
              <a:gd name="T8" fmla="*/ 15784553 w 19"/>
              <a:gd name="T9" fmla="*/ 18408097 h 46"/>
              <a:gd name="T10" fmla="*/ 15784553 w 19"/>
              <a:gd name="T11" fmla="*/ 18408097 h 46"/>
              <a:gd name="T12" fmla="*/ 0 w 19"/>
              <a:gd name="T13" fmla="*/ 25311862 h 46"/>
              <a:gd name="T14" fmla="*/ 0 w 19"/>
              <a:gd name="T15" fmla="*/ 46020241 h 46"/>
              <a:gd name="T16" fmla="*/ 0 w 19"/>
              <a:gd name="T17" fmla="*/ 46020241 h 46"/>
              <a:gd name="T18" fmla="*/ 11274883 w 19"/>
              <a:gd name="T19" fmla="*/ 36816195 h 46"/>
              <a:gd name="T20" fmla="*/ 22548345 w 19"/>
              <a:gd name="T21" fmla="*/ 29912436 h 46"/>
              <a:gd name="T22" fmla="*/ 22548345 w 19"/>
              <a:gd name="T23" fmla="*/ 105846573 h 46"/>
              <a:gd name="T24" fmla="*/ 42842567 w 19"/>
              <a:gd name="T25" fmla="*/ 105846573 h 46"/>
              <a:gd name="T26" fmla="*/ 42842567 w 19"/>
              <a:gd name="T27" fmla="*/ 0 h 46"/>
              <a:gd name="T28" fmla="*/ 42842567 w 19"/>
              <a:gd name="T29" fmla="*/ 0 h 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"/>
              <a:gd name="T46" fmla="*/ 0 h 46"/>
              <a:gd name="T47" fmla="*/ 19 w 19"/>
              <a:gd name="T48" fmla="*/ 46 h 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" h="46">
                <a:moveTo>
                  <a:pt x="19" y="0"/>
                </a:moveTo>
                <a:lnTo>
                  <a:pt x="12" y="0"/>
                </a:lnTo>
                <a:lnTo>
                  <a:pt x="10" y="4"/>
                </a:lnTo>
                <a:lnTo>
                  <a:pt x="7" y="8"/>
                </a:lnTo>
                <a:lnTo>
                  <a:pt x="0" y="11"/>
                </a:lnTo>
                <a:lnTo>
                  <a:pt x="0" y="20"/>
                </a:lnTo>
                <a:lnTo>
                  <a:pt x="5" y="16"/>
                </a:lnTo>
                <a:lnTo>
                  <a:pt x="10" y="13"/>
                </a:lnTo>
                <a:lnTo>
                  <a:pt x="10" y="46"/>
                </a:lnTo>
                <a:lnTo>
                  <a:pt x="19" y="46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789" name="Freeform 19"/>
          <p:cNvSpPr>
            <a:spLocks/>
          </p:cNvSpPr>
          <p:nvPr/>
        </p:nvSpPr>
        <p:spPr bwMode="auto">
          <a:xfrm>
            <a:off x="3735388" y="1538288"/>
            <a:ext cx="55562" cy="68262"/>
          </a:xfrm>
          <a:custGeom>
            <a:avLst/>
            <a:gdLst>
              <a:gd name="T0" fmla="*/ 58803116 w 39"/>
              <a:gd name="T1" fmla="*/ 85309864 h 47"/>
              <a:gd name="T2" fmla="*/ 58803116 w 39"/>
              <a:gd name="T3" fmla="*/ 85309864 h 47"/>
              <a:gd name="T4" fmla="*/ 52018856 w 39"/>
              <a:gd name="T5" fmla="*/ 89921246 h 47"/>
              <a:gd name="T6" fmla="*/ 42972215 w 39"/>
              <a:gd name="T7" fmla="*/ 92227663 h 47"/>
              <a:gd name="T8" fmla="*/ 42972215 w 39"/>
              <a:gd name="T9" fmla="*/ 92227663 h 47"/>
              <a:gd name="T10" fmla="*/ 36186530 w 39"/>
              <a:gd name="T11" fmla="*/ 89921246 h 47"/>
              <a:gd name="T12" fmla="*/ 27139901 w 39"/>
              <a:gd name="T13" fmla="*/ 85309864 h 47"/>
              <a:gd name="T14" fmla="*/ 27139901 w 39"/>
              <a:gd name="T15" fmla="*/ 85309864 h 47"/>
              <a:gd name="T16" fmla="*/ 20355635 w 39"/>
              <a:gd name="T17" fmla="*/ 73782135 h 47"/>
              <a:gd name="T18" fmla="*/ 20355635 w 39"/>
              <a:gd name="T19" fmla="*/ 57641572 h 47"/>
              <a:gd name="T20" fmla="*/ 20355635 w 39"/>
              <a:gd name="T21" fmla="*/ 57641572 h 47"/>
              <a:gd name="T22" fmla="*/ 20355635 w 39"/>
              <a:gd name="T23" fmla="*/ 39196032 h 47"/>
              <a:gd name="T24" fmla="*/ 27139901 w 39"/>
              <a:gd name="T25" fmla="*/ 27668303 h 47"/>
              <a:gd name="T26" fmla="*/ 27139901 w 39"/>
              <a:gd name="T27" fmla="*/ 27668303 h 47"/>
              <a:gd name="T28" fmla="*/ 36186530 w 39"/>
              <a:gd name="T29" fmla="*/ 20750499 h 47"/>
              <a:gd name="T30" fmla="*/ 42972215 w 39"/>
              <a:gd name="T31" fmla="*/ 20750499 h 47"/>
              <a:gd name="T32" fmla="*/ 42972215 w 39"/>
              <a:gd name="T33" fmla="*/ 20750499 h 47"/>
              <a:gd name="T34" fmla="*/ 52018856 w 39"/>
              <a:gd name="T35" fmla="*/ 20750499 h 47"/>
              <a:gd name="T36" fmla="*/ 58803116 w 39"/>
              <a:gd name="T37" fmla="*/ 23056916 h 47"/>
              <a:gd name="T38" fmla="*/ 58803116 w 39"/>
              <a:gd name="T39" fmla="*/ 23056916 h 47"/>
              <a:gd name="T40" fmla="*/ 63326431 w 39"/>
              <a:gd name="T41" fmla="*/ 27668303 h 47"/>
              <a:gd name="T42" fmla="*/ 67849746 w 39"/>
              <a:gd name="T43" fmla="*/ 36891067 h 47"/>
              <a:gd name="T44" fmla="*/ 88205375 w 39"/>
              <a:gd name="T45" fmla="*/ 32279685 h 47"/>
              <a:gd name="T46" fmla="*/ 88205375 w 39"/>
              <a:gd name="T47" fmla="*/ 32279685 h 47"/>
              <a:gd name="T48" fmla="*/ 83682060 w 39"/>
              <a:gd name="T49" fmla="*/ 20750499 h 47"/>
              <a:gd name="T50" fmla="*/ 76896376 w 39"/>
              <a:gd name="T51" fmla="*/ 11527732 h 47"/>
              <a:gd name="T52" fmla="*/ 76896376 w 39"/>
              <a:gd name="T53" fmla="*/ 11527732 h 47"/>
              <a:gd name="T54" fmla="*/ 63326431 w 39"/>
              <a:gd name="T55" fmla="*/ 4611383 h 47"/>
              <a:gd name="T56" fmla="*/ 47495541 w 39"/>
              <a:gd name="T57" fmla="*/ 0 h 47"/>
              <a:gd name="T58" fmla="*/ 47495541 w 39"/>
              <a:gd name="T59" fmla="*/ 0 h 47"/>
              <a:gd name="T60" fmla="*/ 27139901 w 39"/>
              <a:gd name="T61" fmla="*/ 4611383 h 47"/>
              <a:gd name="T62" fmla="*/ 11309002 w 39"/>
              <a:gd name="T63" fmla="*/ 16139117 h 47"/>
              <a:gd name="T64" fmla="*/ 11309002 w 39"/>
              <a:gd name="T65" fmla="*/ 16139117 h 47"/>
              <a:gd name="T66" fmla="*/ 0 w 39"/>
              <a:gd name="T67" fmla="*/ 32279685 h 47"/>
              <a:gd name="T68" fmla="*/ 0 w 39"/>
              <a:gd name="T69" fmla="*/ 57641572 h 47"/>
              <a:gd name="T70" fmla="*/ 0 w 39"/>
              <a:gd name="T71" fmla="*/ 57641572 h 47"/>
              <a:gd name="T72" fmla="*/ 0 w 39"/>
              <a:gd name="T73" fmla="*/ 76087100 h 47"/>
              <a:gd name="T74" fmla="*/ 11309002 w 39"/>
              <a:gd name="T75" fmla="*/ 96839068 h 47"/>
              <a:gd name="T76" fmla="*/ 11309002 w 39"/>
              <a:gd name="T77" fmla="*/ 96839068 h 47"/>
              <a:gd name="T78" fmla="*/ 27139901 w 39"/>
              <a:gd name="T79" fmla="*/ 106061832 h 47"/>
              <a:gd name="T80" fmla="*/ 42972215 w 39"/>
              <a:gd name="T81" fmla="*/ 108366797 h 47"/>
              <a:gd name="T82" fmla="*/ 42972215 w 39"/>
              <a:gd name="T83" fmla="*/ 108366797 h 47"/>
              <a:gd name="T84" fmla="*/ 58803116 w 39"/>
              <a:gd name="T85" fmla="*/ 108366797 h 47"/>
              <a:gd name="T86" fmla="*/ 72373061 w 39"/>
              <a:gd name="T87" fmla="*/ 101450450 h 47"/>
              <a:gd name="T88" fmla="*/ 72373061 w 39"/>
              <a:gd name="T89" fmla="*/ 101450450 h 47"/>
              <a:gd name="T90" fmla="*/ 83682060 w 39"/>
              <a:gd name="T91" fmla="*/ 89921246 h 47"/>
              <a:gd name="T92" fmla="*/ 88205375 w 39"/>
              <a:gd name="T93" fmla="*/ 76087100 h 47"/>
              <a:gd name="T94" fmla="*/ 67849746 w 39"/>
              <a:gd name="T95" fmla="*/ 69170753 h 47"/>
              <a:gd name="T96" fmla="*/ 67849746 w 39"/>
              <a:gd name="T97" fmla="*/ 69170753 h 47"/>
              <a:gd name="T98" fmla="*/ 63326431 w 39"/>
              <a:gd name="T99" fmla="*/ 80698482 h 47"/>
              <a:gd name="T100" fmla="*/ 58803116 w 39"/>
              <a:gd name="T101" fmla="*/ 85309864 h 47"/>
              <a:gd name="T102" fmla="*/ 58803116 w 39"/>
              <a:gd name="T103" fmla="*/ 85309864 h 4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9"/>
              <a:gd name="T157" fmla="*/ 0 h 47"/>
              <a:gd name="T158" fmla="*/ 39 w 39"/>
              <a:gd name="T159" fmla="*/ 47 h 4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9" h="47">
                <a:moveTo>
                  <a:pt x="26" y="37"/>
                </a:moveTo>
                <a:lnTo>
                  <a:pt x="26" y="37"/>
                </a:lnTo>
                <a:lnTo>
                  <a:pt x="23" y="39"/>
                </a:lnTo>
                <a:lnTo>
                  <a:pt x="19" y="40"/>
                </a:lnTo>
                <a:lnTo>
                  <a:pt x="16" y="39"/>
                </a:lnTo>
                <a:lnTo>
                  <a:pt x="12" y="37"/>
                </a:lnTo>
                <a:lnTo>
                  <a:pt x="9" y="32"/>
                </a:lnTo>
                <a:lnTo>
                  <a:pt x="9" y="25"/>
                </a:lnTo>
                <a:lnTo>
                  <a:pt x="9" y="17"/>
                </a:lnTo>
                <a:lnTo>
                  <a:pt x="12" y="12"/>
                </a:lnTo>
                <a:lnTo>
                  <a:pt x="16" y="9"/>
                </a:lnTo>
                <a:lnTo>
                  <a:pt x="19" y="9"/>
                </a:lnTo>
                <a:lnTo>
                  <a:pt x="23" y="9"/>
                </a:lnTo>
                <a:lnTo>
                  <a:pt x="26" y="10"/>
                </a:lnTo>
                <a:lnTo>
                  <a:pt x="28" y="12"/>
                </a:lnTo>
                <a:lnTo>
                  <a:pt x="30" y="16"/>
                </a:lnTo>
                <a:lnTo>
                  <a:pt x="39" y="14"/>
                </a:lnTo>
                <a:lnTo>
                  <a:pt x="37" y="9"/>
                </a:lnTo>
                <a:lnTo>
                  <a:pt x="34" y="5"/>
                </a:lnTo>
                <a:lnTo>
                  <a:pt x="28" y="2"/>
                </a:lnTo>
                <a:lnTo>
                  <a:pt x="21" y="0"/>
                </a:lnTo>
                <a:lnTo>
                  <a:pt x="12" y="2"/>
                </a:lnTo>
                <a:lnTo>
                  <a:pt x="5" y="7"/>
                </a:lnTo>
                <a:lnTo>
                  <a:pt x="0" y="14"/>
                </a:lnTo>
                <a:lnTo>
                  <a:pt x="0" y="25"/>
                </a:lnTo>
                <a:lnTo>
                  <a:pt x="0" y="33"/>
                </a:lnTo>
                <a:lnTo>
                  <a:pt x="5" y="42"/>
                </a:lnTo>
                <a:lnTo>
                  <a:pt x="12" y="46"/>
                </a:lnTo>
                <a:lnTo>
                  <a:pt x="19" y="47"/>
                </a:lnTo>
                <a:lnTo>
                  <a:pt x="26" y="47"/>
                </a:lnTo>
                <a:lnTo>
                  <a:pt x="32" y="44"/>
                </a:lnTo>
                <a:lnTo>
                  <a:pt x="37" y="39"/>
                </a:lnTo>
                <a:lnTo>
                  <a:pt x="39" y="33"/>
                </a:lnTo>
                <a:lnTo>
                  <a:pt x="30" y="30"/>
                </a:lnTo>
                <a:lnTo>
                  <a:pt x="28" y="35"/>
                </a:lnTo>
                <a:lnTo>
                  <a:pt x="26" y="37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790" name="Freeform 20"/>
          <p:cNvSpPr>
            <a:spLocks/>
          </p:cNvSpPr>
          <p:nvPr/>
        </p:nvSpPr>
        <p:spPr bwMode="auto">
          <a:xfrm>
            <a:off x="3798888" y="1541463"/>
            <a:ext cx="42862" cy="65087"/>
          </a:xfrm>
          <a:custGeom>
            <a:avLst/>
            <a:gdLst>
              <a:gd name="T0" fmla="*/ 27217374 w 30"/>
              <a:gd name="T1" fmla="*/ 84957191 h 45"/>
              <a:gd name="T2" fmla="*/ 27217374 w 30"/>
              <a:gd name="T3" fmla="*/ 84957191 h 45"/>
              <a:gd name="T4" fmla="*/ 31753601 w 30"/>
              <a:gd name="T5" fmla="*/ 80364872 h 45"/>
              <a:gd name="T6" fmla="*/ 31753601 w 30"/>
              <a:gd name="T7" fmla="*/ 80364872 h 45"/>
              <a:gd name="T8" fmla="*/ 43094884 w 30"/>
              <a:gd name="T9" fmla="*/ 68884799 h 45"/>
              <a:gd name="T10" fmla="*/ 43094884 w 30"/>
              <a:gd name="T11" fmla="*/ 68884799 h 45"/>
              <a:gd name="T12" fmla="*/ 58970976 w 30"/>
              <a:gd name="T13" fmla="*/ 55107844 h 45"/>
              <a:gd name="T14" fmla="*/ 58970976 w 30"/>
              <a:gd name="T15" fmla="*/ 55107844 h 45"/>
              <a:gd name="T16" fmla="*/ 63507203 w 30"/>
              <a:gd name="T17" fmla="*/ 39033995 h 45"/>
              <a:gd name="T18" fmla="*/ 63507203 w 30"/>
              <a:gd name="T19" fmla="*/ 39033995 h 45"/>
              <a:gd name="T20" fmla="*/ 68043430 w 30"/>
              <a:gd name="T21" fmla="*/ 27553922 h 45"/>
              <a:gd name="T22" fmla="*/ 68043430 w 30"/>
              <a:gd name="T23" fmla="*/ 27553922 h 45"/>
              <a:gd name="T24" fmla="*/ 68043430 w 30"/>
              <a:gd name="T25" fmla="*/ 16072397 h 45"/>
              <a:gd name="T26" fmla="*/ 58970976 w 30"/>
              <a:gd name="T27" fmla="*/ 6887757 h 45"/>
              <a:gd name="T28" fmla="*/ 58970976 w 30"/>
              <a:gd name="T29" fmla="*/ 6887757 h 45"/>
              <a:gd name="T30" fmla="*/ 47631122 w 30"/>
              <a:gd name="T31" fmla="*/ 0 h 45"/>
              <a:gd name="T32" fmla="*/ 36289829 w 30"/>
              <a:gd name="T33" fmla="*/ 0 h 45"/>
              <a:gd name="T34" fmla="*/ 36289829 w 30"/>
              <a:gd name="T35" fmla="*/ 0 h 45"/>
              <a:gd name="T36" fmla="*/ 24949975 w 30"/>
              <a:gd name="T37" fmla="*/ 0 h 45"/>
              <a:gd name="T38" fmla="*/ 11341285 w 30"/>
              <a:gd name="T39" fmla="*/ 6887757 h 45"/>
              <a:gd name="T40" fmla="*/ 11341285 w 30"/>
              <a:gd name="T41" fmla="*/ 6887757 h 45"/>
              <a:gd name="T42" fmla="*/ 4536229 w 30"/>
              <a:gd name="T43" fmla="*/ 16072397 h 45"/>
              <a:gd name="T44" fmla="*/ 0 w 30"/>
              <a:gd name="T45" fmla="*/ 27553922 h 45"/>
              <a:gd name="T46" fmla="*/ 20413742 w 30"/>
              <a:gd name="T47" fmla="*/ 32146240 h 45"/>
              <a:gd name="T48" fmla="*/ 20413742 w 30"/>
              <a:gd name="T49" fmla="*/ 32146240 h 45"/>
              <a:gd name="T50" fmla="*/ 24949975 w 30"/>
              <a:gd name="T51" fmla="*/ 18369279 h 45"/>
              <a:gd name="T52" fmla="*/ 24949975 w 30"/>
              <a:gd name="T53" fmla="*/ 18369279 h 45"/>
              <a:gd name="T54" fmla="*/ 36289829 w 30"/>
              <a:gd name="T55" fmla="*/ 16072397 h 45"/>
              <a:gd name="T56" fmla="*/ 36289829 w 30"/>
              <a:gd name="T57" fmla="*/ 16072397 h 45"/>
              <a:gd name="T58" fmla="*/ 43094884 w 30"/>
              <a:gd name="T59" fmla="*/ 18369279 h 45"/>
              <a:gd name="T60" fmla="*/ 43094884 w 30"/>
              <a:gd name="T61" fmla="*/ 18369279 h 45"/>
              <a:gd name="T62" fmla="*/ 47631122 w 30"/>
              <a:gd name="T63" fmla="*/ 27553922 h 45"/>
              <a:gd name="T64" fmla="*/ 47631122 w 30"/>
              <a:gd name="T65" fmla="*/ 27553922 h 45"/>
              <a:gd name="T66" fmla="*/ 43094884 w 30"/>
              <a:gd name="T67" fmla="*/ 39033995 h 45"/>
              <a:gd name="T68" fmla="*/ 43094884 w 30"/>
              <a:gd name="T69" fmla="*/ 39033995 h 45"/>
              <a:gd name="T70" fmla="*/ 27217374 w 30"/>
              <a:gd name="T71" fmla="*/ 59700162 h 45"/>
              <a:gd name="T72" fmla="*/ 27217374 w 30"/>
              <a:gd name="T73" fmla="*/ 59700162 h 45"/>
              <a:gd name="T74" fmla="*/ 4536229 w 30"/>
              <a:gd name="T75" fmla="*/ 84957191 h 45"/>
              <a:gd name="T76" fmla="*/ 4536229 w 30"/>
              <a:gd name="T77" fmla="*/ 84957191 h 45"/>
              <a:gd name="T78" fmla="*/ 0 w 30"/>
              <a:gd name="T79" fmla="*/ 103326487 h 45"/>
              <a:gd name="T80" fmla="*/ 68043430 w 30"/>
              <a:gd name="T81" fmla="*/ 103326487 h 45"/>
              <a:gd name="T82" fmla="*/ 68043430 w 30"/>
              <a:gd name="T83" fmla="*/ 84957191 h 45"/>
              <a:gd name="T84" fmla="*/ 27217374 w 30"/>
              <a:gd name="T85" fmla="*/ 84957191 h 45"/>
              <a:gd name="T86" fmla="*/ 27217374 w 30"/>
              <a:gd name="T87" fmla="*/ 84957191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0"/>
              <a:gd name="T133" fmla="*/ 0 h 45"/>
              <a:gd name="T134" fmla="*/ 30 w 30"/>
              <a:gd name="T135" fmla="*/ 45 h 4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0" h="45">
                <a:moveTo>
                  <a:pt x="12" y="37"/>
                </a:moveTo>
                <a:lnTo>
                  <a:pt x="12" y="37"/>
                </a:lnTo>
                <a:lnTo>
                  <a:pt x="14" y="35"/>
                </a:lnTo>
                <a:lnTo>
                  <a:pt x="19" y="30"/>
                </a:lnTo>
                <a:lnTo>
                  <a:pt x="26" y="24"/>
                </a:lnTo>
                <a:lnTo>
                  <a:pt x="28" y="17"/>
                </a:lnTo>
                <a:lnTo>
                  <a:pt x="30" y="12"/>
                </a:lnTo>
                <a:lnTo>
                  <a:pt x="30" y="7"/>
                </a:lnTo>
                <a:lnTo>
                  <a:pt x="26" y="3"/>
                </a:lnTo>
                <a:lnTo>
                  <a:pt x="21" y="0"/>
                </a:lnTo>
                <a:lnTo>
                  <a:pt x="16" y="0"/>
                </a:lnTo>
                <a:lnTo>
                  <a:pt x="11" y="0"/>
                </a:lnTo>
                <a:lnTo>
                  <a:pt x="5" y="3"/>
                </a:lnTo>
                <a:lnTo>
                  <a:pt x="2" y="7"/>
                </a:lnTo>
                <a:lnTo>
                  <a:pt x="0" y="12"/>
                </a:lnTo>
                <a:lnTo>
                  <a:pt x="9" y="14"/>
                </a:lnTo>
                <a:lnTo>
                  <a:pt x="11" y="8"/>
                </a:lnTo>
                <a:lnTo>
                  <a:pt x="16" y="7"/>
                </a:lnTo>
                <a:lnTo>
                  <a:pt x="19" y="8"/>
                </a:lnTo>
                <a:lnTo>
                  <a:pt x="21" y="12"/>
                </a:lnTo>
                <a:lnTo>
                  <a:pt x="19" y="17"/>
                </a:lnTo>
                <a:lnTo>
                  <a:pt x="12" y="26"/>
                </a:lnTo>
                <a:lnTo>
                  <a:pt x="2" y="37"/>
                </a:lnTo>
                <a:lnTo>
                  <a:pt x="0" y="45"/>
                </a:lnTo>
                <a:lnTo>
                  <a:pt x="30" y="45"/>
                </a:lnTo>
                <a:lnTo>
                  <a:pt x="30" y="37"/>
                </a:lnTo>
                <a:lnTo>
                  <a:pt x="12" y="37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791" name="Freeform 21"/>
          <p:cNvSpPr>
            <a:spLocks/>
          </p:cNvSpPr>
          <p:nvPr/>
        </p:nvSpPr>
        <p:spPr bwMode="auto">
          <a:xfrm>
            <a:off x="3735388" y="1682750"/>
            <a:ext cx="55562" cy="69850"/>
          </a:xfrm>
          <a:custGeom>
            <a:avLst/>
            <a:gdLst>
              <a:gd name="T0" fmla="*/ 58803116 w 39"/>
              <a:gd name="T1" fmla="*/ 85476023 h 48"/>
              <a:gd name="T2" fmla="*/ 58803116 w 39"/>
              <a:gd name="T3" fmla="*/ 85476023 h 48"/>
              <a:gd name="T4" fmla="*/ 52018856 w 39"/>
              <a:gd name="T5" fmla="*/ 90096308 h 48"/>
              <a:gd name="T6" fmla="*/ 42972215 w 39"/>
              <a:gd name="T7" fmla="*/ 90096308 h 48"/>
              <a:gd name="T8" fmla="*/ 42972215 w 39"/>
              <a:gd name="T9" fmla="*/ 90096308 h 48"/>
              <a:gd name="T10" fmla="*/ 36186530 w 39"/>
              <a:gd name="T11" fmla="*/ 90096308 h 48"/>
              <a:gd name="T12" fmla="*/ 27139901 w 39"/>
              <a:gd name="T13" fmla="*/ 80855738 h 48"/>
              <a:gd name="T14" fmla="*/ 27139901 w 39"/>
              <a:gd name="T15" fmla="*/ 80855738 h 48"/>
              <a:gd name="T16" fmla="*/ 20355635 w 39"/>
              <a:gd name="T17" fmla="*/ 69304298 h 48"/>
              <a:gd name="T18" fmla="*/ 20355635 w 39"/>
              <a:gd name="T19" fmla="*/ 53134028 h 48"/>
              <a:gd name="T20" fmla="*/ 20355635 w 39"/>
              <a:gd name="T21" fmla="*/ 53134028 h 48"/>
              <a:gd name="T22" fmla="*/ 20355635 w 39"/>
              <a:gd name="T23" fmla="*/ 36962291 h 48"/>
              <a:gd name="T24" fmla="*/ 27139901 w 39"/>
              <a:gd name="T25" fmla="*/ 30031136 h 48"/>
              <a:gd name="T26" fmla="*/ 27139901 w 39"/>
              <a:gd name="T27" fmla="*/ 30031136 h 48"/>
              <a:gd name="T28" fmla="*/ 36186530 w 39"/>
              <a:gd name="T29" fmla="*/ 20792016 h 48"/>
              <a:gd name="T30" fmla="*/ 42972215 w 39"/>
              <a:gd name="T31" fmla="*/ 16170276 h 48"/>
              <a:gd name="T32" fmla="*/ 42972215 w 39"/>
              <a:gd name="T33" fmla="*/ 16170276 h 48"/>
              <a:gd name="T34" fmla="*/ 52018856 w 39"/>
              <a:gd name="T35" fmla="*/ 20792016 h 48"/>
              <a:gd name="T36" fmla="*/ 58803116 w 39"/>
              <a:gd name="T37" fmla="*/ 25412306 h 48"/>
              <a:gd name="T38" fmla="*/ 58803116 w 39"/>
              <a:gd name="T39" fmla="*/ 25412306 h 48"/>
              <a:gd name="T40" fmla="*/ 63326431 w 39"/>
              <a:gd name="T41" fmla="*/ 30031136 h 48"/>
              <a:gd name="T42" fmla="*/ 67849746 w 39"/>
              <a:gd name="T43" fmla="*/ 36962291 h 48"/>
              <a:gd name="T44" fmla="*/ 88205375 w 39"/>
              <a:gd name="T45" fmla="*/ 32342006 h 48"/>
              <a:gd name="T46" fmla="*/ 88205375 w 39"/>
              <a:gd name="T47" fmla="*/ 32342006 h 48"/>
              <a:gd name="T48" fmla="*/ 83682060 w 39"/>
              <a:gd name="T49" fmla="*/ 20792016 h 48"/>
              <a:gd name="T50" fmla="*/ 76896376 w 39"/>
              <a:gd name="T51" fmla="*/ 11551443 h 48"/>
              <a:gd name="T52" fmla="*/ 76896376 w 39"/>
              <a:gd name="T53" fmla="*/ 11551443 h 48"/>
              <a:gd name="T54" fmla="*/ 63326431 w 39"/>
              <a:gd name="T55" fmla="*/ 4620286 h 48"/>
              <a:gd name="T56" fmla="*/ 47495541 w 39"/>
              <a:gd name="T57" fmla="*/ 0 h 48"/>
              <a:gd name="T58" fmla="*/ 47495541 w 39"/>
              <a:gd name="T59" fmla="*/ 0 h 48"/>
              <a:gd name="T60" fmla="*/ 27139901 w 39"/>
              <a:gd name="T61" fmla="*/ 4620286 h 48"/>
              <a:gd name="T62" fmla="*/ 11309002 w 39"/>
              <a:gd name="T63" fmla="*/ 16170276 h 48"/>
              <a:gd name="T64" fmla="*/ 11309002 w 39"/>
              <a:gd name="T65" fmla="*/ 16170276 h 48"/>
              <a:gd name="T66" fmla="*/ 0 w 39"/>
              <a:gd name="T67" fmla="*/ 32342006 h 48"/>
              <a:gd name="T68" fmla="*/ 0 w 39"/>
              <a:gd name="T69" fmla="*/ 57752858 h 48"/>
              <a:gd name="T70" fmla="*/ 0 w 39"/>
              <a:gd name="T71" fmla="*/ 57752858 h 48"/>
              <a:gd name="T72" fmla="*/ 0 w 39"/>
              <a:gd name="T73" fmla="*/ 78544868 h 48"/>
              <a:gd name="T74" fmla="*/ 11309002 w 39"/>
              <a:gd name="T75" fmla="*/ 94716593 h 48"/>
              <a:gd name="T76" fmla="*/ 11309002 w 39"/>
              <a:gd name="T77" fmla="*/ 94716593 h 48"/>
              <a:gd name="T78" fmla="*/ 27139901 w 39"/>
              <a:gd name="T79" fmla="*/ 106266600 h 48"/>
              <a:gd name="T80" fmla="*/ 42972215 w 39"/>
              <a:gd name="T81" fmla="*/ 110886885 h 48"/>
              <a:gd name="T82" fmla="*/ 42972215 w 39"/>
              <a:gd name="T83" fmla="*/ 110886885 h 48"/>
              <a:gd name="T84" fmla="*/ 58803116 w 39"/>
              <a:gd name="T85" fmla="*/ 106266600 h 48"/>
              <a:gd name="T86" fmla="*/ 72373061 w 39"/>
              <a:gd name="T87" fmla="*/ 101646315 h 48"/>
              <a:gd name="T88" fmla="*/ 72373061 w 39"/>
              <a:gd name="T89" fmla="*/ 101646315 h 48"/>
              <a:gd name="T90" fmla="*/ 83682060 w 39"/>
              <a:gd name="T91" fmla="*/ 90096308 h 48"/>
              <a:gd name="T92" fmla="*/ 88205375 w 39"/>
              <a:gd name="T93" fmla="*/ 73924583 h 48"/>
              <a:gd name="T94" fmla="*/ 67849746 w 39"/>
              <a:gd name="T95" fmla="*/ 69304298 h 48"/>
              <a:gd name="T96" fmla="*/ 67849746 w 39"/>
              <a:gd name="T97" fmla="*/ 69304298 h 48"/>
              <a:gd name="T98" fmla="*/ 63326431 w 39"/>
              <a:gd name="T99" fmla="*/ 78544868 h 48"/>
              <a:gd name="T100" fmla="*/ 58803116 w 39"/>
              <a:gd name="T101" fmla="*/ 85476023 h 48"/>
              <a:gd name="T102" fmla="*/ 58803116 w 39"/>
              <a:gd name="T103" fmla="*/ 85476023 h 4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9"/>
              <a:gd name="T157" fmla="*/ 0 h 48"/>
              <a:gd name="T158" fmla="*/ 39 w 39"/>
              <a:gd name="T159" fmla="*/ 48 h 4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9" h="48">
                <a:moveTo>
                  <a:pt x="26" y="37"/>
                </a:moveTo>
                <a:lnTo>
                  <a:pt x="26" y="37"/>
                </a:lnTo>
                <a:lnTo>
                  <a:pt x="23" y="39"/>
                </a:lnTo>
                <a:lnTo>
                  <a:pt x="19" y="39"/>
                </a:lnTo>
                <a:lnTo>
                  <a:pt x="16" y="39"/>
                </a:lnTo>
                <a:lnTo>
                  <a:pt x="12" y="35"/>
                </a:lnTo>
                <a:lnTo>
                  <a:pt x="9" y="30"/>
                </a:lnTo>
                <a:lnTo>
                  <a:pt x="9" y="23"/>
                </a:lnTo>
                <a:lnTo>
                  <a:pt x="9" y="16"/>
                </a:lnTo>
                <a:lnTo>
                  <a:pt x="12" y="13"/>
                </a:lnTo>
                <a:lnTo>
                  <a:pt x="16" y="9"/>
                </a:lnTo>
                <a:lnTo>
                  <a:pt x="19" y="7"/>
                </a:lnTo>
                <a:lnTo>
                  <a:pt x="23" y="9"/>
                </a:lnTo>
                <a:lnTo>
                  <a:pt x="26" y="11"/>
                </a:lnTo>
                <a:lnTo>
                  <a:pt x="28" y="13"/>
                </a:lnTo>
                <a:lnTo>
                  <a:pt x="30" y="16"/>
                </a:lnTo>
                <a:lnTo>
                  <a:pt x="39" y="14"/>
                </a:lnTo>
                <a:lnTo>
                  <a:pt x="37" y="9"/>
                </a:lnTo>
                <a:lnTo>
                  <a:pt x="34" y="5"/>
                </a:lnTo>
                <a:lnTo>
                  <a:pt x="28" y="2"/>
                </a:lnTo>
                <a:lnTo>
                  <a:pt x="21" y="0"/>
                </a:lnTo>
                <a:lnTo>
                  <a:pt x="12" y="2"/>
                </a:lnTo>
                <a:lnTo>
                  <a:pt x="5" y="7"/>
                </a:lnTo>
                <a:lnTo>
                  <a:pt x="0" y="14"/>
                </a:lnTo>
                <a:lnTo>
                  <a:pt x="0" y="25"/>
                </a:lnTo>
                <a:lnTo>
                  <a:pt x="0" y="34"/>
                </a:lnTo>
                <a:lnTo>
                  <a:pt x="5" y="41"/>
                </a:lnTo>
                <a:lnTo>
                  <a:pt x="12" y="46"/>
                </a:lnTo>
                <a:lnTo>
                  <a:pt x="19" y="48"/>
                </a:lnTo>
                <a:lnTo>
                  <a:pt x="26" y="46"/>
                </a:lnTo>
                <a:lnTo>
                  <a:pt x="32" y="44"/>
                </a:lnTo>
                <a:lnTo>
                  <a:pt x="37" y="39"/>
                </a:lnTo>
                <a:lnTo>
                  <a:pt x="39" y="32"/>
                </a:lnTo>
                <a:lnTo>
                  <a:pt x="30" y="30"/>
                </a:lnTo>
                <a:lnTo>
                  <a:pt x="28" y="34"/>
                </a:lnTo>
                <a:lnTo>
                  <a:pt x="26" y="37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792" name="Freeform 22"/>
          <p:cNvSpPr>
            <a:spLocks/>
          </p:cNvSpPr>
          <p:nvPr/>
        </p:nvSpPr>
        <p:spPr bwMode="auto">
          <a:xfrm>
            <a:off x="3798888" y="1682750"/>
            <a:ext cx="42862" cy="69850"/>
          </a:xfrm>
          <a:custGeom>
            <a:avLst/>
            <a:gdLst>
              <a:gd name="T0" fmla="*/ 11341285 w 30"/>
              <a:gd name="T1" fmla="*/ 101646315 h 48"/>
              <a:gd name="T2" fmla="*/ 36289829 w 30"/>
              <a:gd name="T3" fmla="*/ 110886885 h 48"/>
              <a:gd name="T4" fmla="*/ 47631122 w 30"/>
              <a:gd name="T5" fmla="*/ 106266600 h 48"/>
              <a:gd name="T6" fmla="*/ 58970976 w 30"/>
              <a:gd name="T7" fmla="*/ 97026030 h 48"/>
              <a:gd name="T8" fmla="*/ 68043430 w 30"/>
              <a:gd name="T9" fmla="*/ 78544868 h 48"/>
              <a:gd name="T10" fmla="*/ 68043430 w 30"/>
              <a:gd name="T11" fmla="*/ 64684013 h 48"/>
              <a:gd name="T12" fmla="*/ 63507203 w 30"/>
              <a:gd name="T13" fmla="*/ 62373142 h 48"/>
              <a:gd name="T14" fmla="*/ 47631122 w 30"/>
              <a:gd name="T15" fmla="*/ 48513743 h 48"/>
              <a:gd name="T16" fmla="*/ 58970976 w 30"/>
              <a:gd name="T17" fmla="*/ 41582576 h 48"/>
              <a:gd name="T18" fmla="*/ 63507203 w 30"/>
              <a:gd name="T19" fmla="*/ 30031136 h 48"/>
              <a:gd name="T20" fmla="*/ 56703576 w 30"/>
              <a:gd name="T21" fmla="*/ 11551443 h 48"/>
              <a:gd name="T22" fmla="*/ 47631122 w 30"/>
              <a:gd name="T23" fmla="*/ 4620286 h 48"/>
              <a:gd name="T24" fmla="*/ 36289829 w 30"/>
              <a:gd name="T25" fmla="*/ 0 h 48"/>
              <a:gd name="T26" fmla="*/ 20413742 w 30"/>
              <a:gd name="T27" fmla="*/ 4620286 h 48"/>
              <a:gd name="T28" fmla="*/ 9072457 w 30"/>
              <a:gd name="T29" fmla="*/ 11551443 h 48"/>
              <a:gd name="T30" fmla="*/ 20413742 w 30"/>
              <a:gd name="T31" fmla="*/ 32342006 h 48"/>
              <a:gd name="T32" fmla="*/ 24949975 w 30"/>
              <a:gd name="T33" fmla="*/ 20792016 h 48"/>
              <a:gd name="T34" fmla="*/ 31753601 w 30"/>
              <a:gd name="T35" fmla="*/ 16170276 h 48"/>
              <a:gd name="T36" fmla="*/ 40826056 w 30"/>
              <a:gd name="T37" fmla="*/ 20792016 h 48"/>
              <a:gd name="T38" fmla="*/ 43094884 w 30"/>
              <a:gd name="T39" fmla="*/ 30031136 h 48"/>
              <a:gd name="T40" fmla="*/ 43094884 w 30"/>
              <a:gd name="T41" fmla="*/ 36962291 h 48"/>
              <a:gd name="T42" fmla="*/ 40826056 w 30"/>
              <a:gd name="T43" fmla="*/ 41582576 h 48"/>
              <a:gd name="T44" fmla="*/ 27217374 w 30"/>
              <a:gd name="T45" fmla="*/ 62373142 h 48"/>
              <a:gd name="T46" fmla="*/ 36289829 w 30"/>
              <a:gd name="T47" fmla="*/ 57752858 h 48"/>
              <a:gd name="T48" fmla="*/ 43094884 w 30"/>
              <a:gd name="T49" fmla="*/ 62373142 h 48"/>
              <a:gd name="T50" fmla="*/ 47631122 w 30"/>
              <a:gd name="T51" fmla="*/ 73924583 h 48"/>
              <a:gd name="T52" fmla="*/ 47631122 w 30"/>
              <a:gd name="T53" fmla="*/ 80855738 h 48"/>
              <a:gd name="T54" fmla="*/ 43094884 w 30"/>
              <a:gd name="T55" fmla="*/ 85476023 h 48"/>
              <a:gd name="T56" fmla="*/ 36289829 w 30"/>
              <a:gd name="T57" fmla="*/ 94716593 h 48"/>
              <a:gd name="T58" fmla="*/ 24949975 w 30"/>
              <a:gd name="T59" fmla="*/ 90096308 h 48"/>
              <a:gd name="T60" fmla="*/ 20413742 w 30"/>
              <a:gd name="T61" fmla="*/ 78544868 h 48"/>
              <a:gd name="T62" fmla="*/ 0 w 30"/>
              <a:gd name="T63" fmla="*/ 78544868 h 48"/>
              <a:gd name="T64" fmla="*/ 11341285 w 30"/>
              <a:gd name="T65" fmla="*/ 101646315 h 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0"/>
              <a:gd name="T100" fmla="*/ 0 h 48"/>
              <a:gd name="T101" fmla="*/ 30 w 30"/>
              <a:gd name="T102" fmla="*/ 48 h 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0" h="48">
                <a:moveTo>
                  <a:pt x="5" y="44"/>
                </a:moveTo>
                <a:lnTo>
                  <a:pt x="5" y="44"/>
                </a:lnTo>
                <a:lnTo>
                  <a:pt x="11" y="46"/>
                </a:lnTo>
                <a:lnTo>
                  <a:pt x="16" y="48"/>
                </a:lnTo>
                <a:lnTo>
                  <a:pt x="21" y="46"/>
                </a:lnTo>
                <a:lnTo>
                  <a:pt x="26" y="42"/>
                </a:lnTo>
                <a:lnTo>
                  <a:pt x="30" y="39"/>
                </a:lnTo>
                <a:lnTo>
                  <a:pt x="30" y="34"/>
                </a:lnTo>
                <a:lnTo>
                  <a:pt x="30" y="28"/>
                </a:lnTo>
                <a:lnTo>
                  <a:pt x="28" y="27"/>
                </a:lnTo>
                <a:lnTo>
                  <a:pt x="25" y="23"/>
                </a:lnTo>
                <a:lnTo>
                  <a:pt x="21" y="21"/>
                </a:lnTo>
                <a:lnTo>
                  <a:pt x="26" y="18"/>
                </a:lnTo>
                <a:lnTo>
                  <a:pt x="28" y="13"/>
                </a:lnTo>
                <a:lnTo>
                  <a:pt x="28" y="9"/>
                </a:lnTo>
                <a:lnTo>
                  <a:pt x="25" y="5"/>
                </a:lnTo>
                <a:lnTo>
                  <a:pt x="21" y="2"/>
                </a:lnTo>
                <a:lnTo>
                  <a:pt x="16" y="0"/>
                </a:lnTo>
                <a:lnTo>
                  <a:pt x="9" y="2"/>
                </a:lnTo>
                <a:lnTo>
                  <a:pt x="4" y="5"/>
                </a:lnTo>
                <a:lnTo>
                  <a:pt x="2" y="13"/>
                </a:lnTo>
                <a:lnTo>
                  <a:pt x="9" y="14"/>
                </a:lnTo>
                <a:lnTo>
                  <a:pt x="11" y="9"/>
                </a:lnTo>
                <a:lnTo>
                  <a:pt x="14" y="7"/>
                </a:lnTo>
                <a:lnTo>
                  <a:pt x="18" y="9"/>
                </a:lnTo>
                <a:lnTo>
                  <a:pt x="19" y="13"/>
                </a:lnTo>
                <a:lnTo>
                  <a:pt x="19" y="16"/>
                </a:lnTo>
                <a:lnTo>
                  <a:pt x="18" y="18"/>
                </a:lnTo>
                <a:lnTo>
                  <a:pt x="12" y="20"/>
                </a:lnTo>
                <a:lnTo>
                  <a:pt x="12" y="27"/>
                </a:lnTo>
                <a:lnTo>
                  <a:pt x="16" y="25"/>
                </a:lnTo>
                <a:lnTo>
                  <a:pt x="19" y="27"/>
                </a:lnTo>
                <a:lnTo>
                  <a:pt x="21" y="32"/>
                </a:lnTo>
                <a:lnTo>
                  <a:pt x="21" y="35"/>
                </a:lnTo>
                <a:lnTo>
                  <a:pt x="19" y="37"/>
                </a:lnTo>
                <a:lnTo>
                  <a:pt x="18" y="39"/>
                </a:lnTo>
                <a:lnTo>
                  <a:pt x="16" y="41"/>
                </a:lnTo>
                <a:lnTo>
                  <a:pt x="11" y="39"/>
                </a:lnTo>
                <a:lnTo>
                  <a:pt x="9" y="34"/>
                </a:lnTo>
                <a:lnTo>
                  <a:pt x="0" y="34"/>
                </a:lnTo>
                <a:lnTo>
                  <a:pt x="2" y="39"/>
                </a:lnTo>
                <a:lnTo>
                  <a:pt x="5" y="4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793" name="Freeform 23"/>
          <p:cNvSpPr>
            <a:spLocks/>
          </p:cNvSpPr>
          <p:nvPr/>
        </p:nvSpPr>
        <p:spPr bwMode="auto">
          <a:xfrm>
            <a:off x="3735388" y="1787525"/>
            <a:ext cx="55562" cy="69850"/>
          </a:xfrm>
          <a:custGeom>
            <a:avLst/>
            <a:gdLst>
              <a:gd name="T0" fmla="*/ 58803116 w 39"/>
              <a:gd name="T1" fmla="*/ 85476023 h 48"/>
              <a:gd name="T2" fmla="*/ 58803116 w 39"/>
              <a:gd name="T3" fmla="*/ 85476023 h 48"/>
              <a:gd name="T4" fmla="*/ 52018856 w 39"/>
              <a:gd name="T5" fmla="*/ 90096308 h 48"/>
              <a:gd name="T6" fmla="*/ 42972215 w 39"/>
              <a:gd name="T7" fmla="*/ 90096308 h 48"/>
              <a:gd name="T8" fmla="*/ 42972215 w 39"/>
              <a:gd name="T9" fmla="*/ 90096308 h 48"/>
              <a:gd name="T10" fmla="*/ 36186530 w 39"/>
              <a:gd name="T11" fmla="*/ 90096308 h 48"/>
              <a:gd name="T12" fmla="*/ 27139901 w 39"/>
              <a:gd name="T13" fmla="*/ 83165153 h 48"/>
              <a:gd name="T14" fmla="*/ 27139901 w 39"/>
              <a:gd name="T15" fmla="*/ 83165153 h 48"/>
              <a:gd name="T16" fmla="*/ 20355635 w 39"/>
              <a:gd name="T17" fmla="*/ 73924583 h 48"/>
              <a:gd name="T18" fmla="*/ 20355635 w 39"/>
              <a:gd name="T19" fmla="*/ 53134028 h 48"/>
              <a:gd name="T20" fmla="*/ 20355635 w 39"/>
              <a:gd name="T21" fmla="*/ 53134028 h 48"/>
              <a:gd name="T22" fmla="*/ 20355635 w 39"/>
              <a:gd name="T23" fmla="*/ 36962291 h 48"/>
              <a:gd name="T24" fmla="*/ 27139901 w 39"/>
              <a:gd name="T25" fmla="*/ 30031136 h 48"/>
              <a:gd name="T26" fmla="*/ 27139901 w 39"/>
              <a:gd name="T27" fmla="*/ 30031136 h 48"/>
              <a:gd name="T28" fmla="*/ 36186530 w 39"/>
              <a:gd name="T29" fmla="*/ 20792016 h 48"/>
              <a:gd name="T30" fmla="*/ 42972215 w 39"/>
              <a:gd name="T31" fmla="*/ 20792016 h 48"/>
              <a:gd name="T32" fmla="*/ 42972215 w 39"/>
              <a:gd name="T33" fmla="*/ 20792016 h 48"/>
              <a:gd name="T34" fmla="*/ 52018856 w 39"/>
              <a:gd name="T35" fmla="*/ 20792016 h 48"/>
              <a:gd name="T36" fmla="*/ 58803116 w 39"/>
              <a:gd name="T37" fmla="*/ 25412306 h 48"/>
              <a:gd name="T38" fmla="*/ 58803116 w 39"/>
              <a:gd name="T39" fmla="*/ 25412306 h 48"/>
              <a:gd name="T40" fmla="*/ 63326431 w 39"/>
              <a:gd name="T41" fmla="*/ 30031136 h 48"/>
              <a:gd name="T42" fmla="*/ 67849746 w 39"/>
              <a:gd name="T43" fmla="*/ 36962291 h 48"/>
              <a:gd name="T44" fmla="*/ 88205375 w 39"/>
              <a:gd name="T45" fmla="*/ 32342006 h 48"/>
              <a:gd name="T46" fmla="*/ 88205375 w 39"/>
              <a:gd name="T47" fmla="*/ 32342006 h 48"/>
              <a:gd name="T48" fmla="*/ 83682060 w 39"/>
              <a:gd name="T49" fmla="*/ 20792016 h 48"/>
              <a:gd name="T50" fmla="*/ 76896376 w 39"/>
              <a:gd name="T51" fmla="*/ 13860861 h 48"/>
              <a:gd name="T52" fmla="*/ 76896376 w 39"/>
              <a:gd name="T53" fmla="*/ 13860861 h 48"/>
              <a:gd name="T54" fmla="*/ 63326431 w 39"/>
              <a:gd name="T55" fmla="*/ 4620286 h 48"/>
              <a:gd name="T56" fmla="*/ 47495541 w 39"/>
              <a:gd name="T57" fmla="*/ 0 h 48"/>
              <a:gd name="T58" fmla="*/ 47495541 w 39"/>
              <a:gd name="T59" fmla="*/ 0 h 48"/>
              <a:gd name="T60" fmla="*/ 27139901 w 39"/>
              <a:gd name="T61" fmla="*/ 4620286 h 48"/>
              <a:gd name="T62" fmla="*/ 11309002 w 39"/>
              <a:gd name="T63" fmla="*/ 16170276 h 48"/>
              <a:gd name="T64" fmla="*/ 11309002 w 39"/>
              <a:gd name="T65" fmla="*/ 16170276 h 48"/>
              <a:gd name="T66" fmla="*/ 0 w 39"/>
              <a:gd name="T67" fmla="*/ 32342006 h 48"/>
              <a:gd name="T68" fmla="*/ 0 w 39"/>
              <a:gd name="T69" fmla="*/ 57752858 h 48"/>
              <a:gd name="T70" fmla="*/ 0 w 39"/>
              <a:gd name="T71" fmla="*/ 57752858 h 48"/>
              <a:gd name="T72" fmla="*/ 0 w 39"/>
              <a:gd name="T73" fmla="*/ 78544868 h 48"/>
              <a:gd name="T74" fmla="*/ 11309002 w 39"/>
              <a:gd name="T75" fmla="*/ 94716593 h 48"/>
              <a:gd name="T76" fmla="*/ 11309002 w 39"/>
              <a:gd name="T77" fmla="*/ 94716593 h 48"/>
              <a:gd name="T78" fmla="*/ 27139901 w 39"/>
              <a:gd name="T79" fmla="*/ 106266600 h 48"/>
              <a:gd name="T80" fmla="*/ 42972215 w 39"/>
              <a:gd name="T81" fmla="*/ 110886885 h 48"/>
              <a:gd name="T82" fmla="*/ 42972215 w 39"/>
              <a:gd name="T83" fmla="*/ 110886885 h 48"/>
              <a:gd name="T84" fmla="*/ 58803116 w 39"/>
              <a:gd name="T85" fmla="*/ 106266600 h 48"/>
              <a:gd name="T86" fmla="*/ 72373061 w 39"/>
              <a:gd name="T87" fmla="*/ 101646315 h 48"/>
              <a:gd name="T88" fmla="*/ 72373061 w 39"/>
              <a:gd name="T89" fmla="*/ 101646315 h 48"/>
              <a:gd name="T90" fmla="*/ 83682060 w 39"/>
              <a:gd name="T91" fmla="*/ 90096308 h 48"/>
              <a:gd name="T92" fmla="*/ 88205375 w 39"/>
              <a:gd name="T93" fmla="*/ 78544868 h 48"/>
              <a:gd name="T94" fmla="*/ 67849746 w 39"/>
              <a:gd name="T95" fmla="*/ 69304298 h 48"/>
              <a:gd name="T96" fmla="*/ 67849746 w 39"/>
              <a:gd name="T97" fmla="*/ 69304298 h 48"/>
              <a:gd name="T98" fmla="*/ 63326431 w 39"/>
              <a:gd name="T99" fmla="*/ 78544868 h 48"/>
              <a:gd name="T100" fmla="*/ 58803116 w 39"/>
              <a:gd name="T101" fmla="*/ 85476023 h 48"/>
              <a:gd name="T102" fmla="*/ 58803116 w 39"/>
              <a:gd name="T103" fmla="*/ 85476023 h 4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9"/>
              <a:gd name="T157" fmla="*/ 0 h 48"/>
              <a:gd name="T158" fmla="*/ 39 w 39"/>
              <a:gd name="T159" fmla="*/ 48 h 4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9" h="48">
                <a:moveTo>
                  <a:pt x="26" y="37"/>
                </a:moveTo>
                <a:lnTo>
                  <a:pt x="26" y="37"/>
                </a:lnTo>
                <a:lnTo>
                  <a:pt x="23" y="39"/>
                </a:lnTo>
                <a:lnTo>
                  <a:pt x="19" y="39"/>
                </a:lnTo>
                <a:lnTo>
                  <a:pt x="16" y="39"/>
                </a:lnTo>
                <a:lnTo>
                  <a:pt x="12" y="36"/>
                </a:lnTo>
                <a:lnTo>
                  <a:pt x="9" y="32"/>
                </a:lnTo>
                <a:lnTo>
                  <a:pt x="9" y="23"/>
                </a:lnTo>
                <a:lnTo>
                  <a:pt x="9" y="16"/>
                </a:lnTo>
                <a:lnTo>
                  <a:pt x="12" y="13"/>
                </a:lnTo>
                <a:lnTo>
                  <a:pt x="16" y="9"/>
                </a:lnTo>
                <a:lnTo>
                  <a:pt x="19" y="9"/>
                </a:lnTo>
                <a:lnTo>
                  <a:pt x="23" y="9"/>
                </a:lnTo>
                <a:lnTo>
                  <a:pt x="26" y="11"/>
                </a:lnTo>
                <a:lnTo>
                  <a:pt x="28" y="13"/>
                </a:lnTo>
                <a:lnTo>
                  <a:pt x="30" y="16"/>
                </a:lnTo>
                <a:lnTo>
                  <a:pt x="39" y="14"/>
                </a:lnTo>
                <a:lnTo>
                  <a:pt x="37" y="9"/>
                </a:lnTo>
                <a:lnTo>
                  <a:pt x="34" y="6"/>
                </a:lnTo>
                <a:lnTo>
                  <a:pt x="28" y="2"/>
                </a:lnTo>
                <a:lnTo>
                  <a:pt x="21" y="0"/>
                </a:lnTo>
                <a:lnTo>
                  <a:pt x="12" y="2"/>
                </a:lnTo>
                <a:lnTo>
                  <a:pt x="5" y="7"/>
                </a:lnTo>
                <a:lnTo>
                  <a:pt x="0" y="14"/>
                </a:lnTo>
                <a:lnTo>
                  <a:pt x="0" y="25"/>
                </a:lnTo>
                <a:lnTo>
                  <a:pt x="0" y="34"/>
                </a:lnTo>
                <a:lnTo>
                  <a:pt x="5" y="41"/>
                </a:lnTo>
                <a:lnTo>
                  <a:pt x="12" y="46"/>
                </a:lnTo>
                <a:lnTo>
                  <a:pt x="19" y="48"/>
                </a:lnTo>
                <a:lnTo>
                  <a:pt x="26" y="46"/>
                </a:lnTo>
                <a:lnTo>
                  <a:pt x="32" y="44"/>
                </a:lnTo>
                <a:lnTo>
                  <a:pt x="37" y="39"/>
                </a:lnTo>
                <a:lnTo>
                  <a:pt x="39" y="34"/>
                </a:lnTo>
                <a:lnTo>
                  <a:pt x="30" y="30"/>
                </a:lnTo>
                <a:lnTo>
                  <a:pt x="28" y="34"/>
                </a:lnTo>
                <a:lnTo>
                  <a:pt x="26" y="37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794" name="Freeform 24"/>
          <p:cNvSpPr>
            <a:spLocks noEditPoints="1"/>
          </p:cNvSpPr>
          <p:nvPr/>
        </p:nvSpPr>
        <p:spPr bwMode="auto">
          <a:xfrm>
            <a:off x="3798888" y="1790700"/>
            <a:ext cx="46037" cy="63500"/>
          </a:xfrm>
          <a:custGeom>
            <a:avLst/>
            <a:gdLst>
              <a:gd name="T0" fmla="*/ 59380531 w 32"/>
              <a:gd name="T1" fmla="*/ 100806260 h 44"/>
              <a:gd name="T2" fmla="*/ 59380531 w 32"/>
              <a:gd name="T3" fmla="*/ 80187506 h 44"/>
              <a:gd name="T4" fmla="*/ 73083725 w 32"/>
              <a:gd name="T5" fmla="*/ 80187506 h 44"/>
              <a:gd name="T6" fmla="*/ 73083725 w 32"/>
              <a:gd name="T7" fmla="*/ 64149432 h 44"/>
              <a:gd name="T8" fmla="*/ 59380531 w 32"/>
              <a:gd name="T9" fmla="*/ 64149432 h 44"/>
              <a:gd name="T10" fmla="*/ 59380531 w 32"/>
              <a:gd name="T11" fmla="*/ 0 h 44"/>
              <a:gd name="T12" fmla="*/ 43392740 w 32"/>
              <a:gd name="T13" fmla="*/ 0 h 44"/>
              <a:gd name="T14" fmla="*/ 0 w 32"/>
              <a:gd name="T15" fmla="*/ 64149432 h 44"/>
              <a:gd name="T16" fmla="*/ 0 w 32"/>
              <a:gd name="T17" fmla="*/ 80187506 h 44"/>
              <a:gd name="T18" fmla="*/ 41109594 w 32"/>
              <a:gd name="T19" fmla="*/ 80187506 h 44"/>
              <a:gd name="T20" fmla="*/ 41109594 w 32"/>
              <a:gd name="T21" fmla="*/ 100806260 h 44"/>
              <a:gd name="T22" fmla="*/ 59380531 w 32"/>
              <a:gd name="T23" fmla="*/ 100806260 h 44"/>
              <a:gd name="T24" fmla="*/ 59380531 w 32"/>
              <a:gd name="T25" fmla="*/ 100806260 h 44"/>
              <a:gd name="T26" fmla="*/ 15986346 w 32"/>
              <a:gd name="T27" fmla="*/ 64149432 h 44"/>
              <a:gd name="T28" fmla="*/ 41109594 w 32"/>
              <a:gd name="T29" fmla="*/ 27492615 h 44"/>
              <a:gd name="T30" fmla="*/ 41109594 w 32"/>
              <a:gd name="T31" fmla="*/ 64149432 h 44"/>
              <a:gd name="T32" fmla="*/ 15986346 w 32"/>
              <a:gd name="T33" fmla="*/ 64149432 h 44"/>
              <a:gd name="T34" fmla="*/ 15986346 w 32"/>
              <a:gd name="T35" fmla="*/ 64149432 h 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"/>
              <a:gd name="T55" fmla="*/ 0 h 44"/>
              <a:gd name="T56" fmla="*/ 32 w 32"/>
              <a:gd name="T57" fmla="*/ 44 h 4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" h="44">
                <a:moveTo>
                  <a:pt x="26" y="44"/>
                </a:moveTo>
                <a:lnTo>
                  <a:pt x="26" y="35"/>
                </a:lnTo>
                <a:lnTo>
                  <a:pt x="32" y="35"/>
                </a:lnTo>
                <a:lnTo>
                  <a:pt x="32" y="28"/>
                </a:lnTo>
                <a:lnTo>
                  <a:pt x="26" y="28"/>
                </a:lnTo>
                <a:lnTo>
                  <a:pt x="26" y="0"/>
                </a:lnTo>
                <a:lnTo>
                  <a:pt x="19" y="0"/>
                </a:lnTo>
                <a:lnTo>
                  <a:pt x="0" y="28"/>
                </a:lnTo>
                <a:lnTo>
                  <a:pt x="0" y="35"/>
                </a:lnTo>
                <a:lnTo>
                  <a:pt x="18" y="35"/>
                </a:lnTo>
                <a:lnTo>
                  <a:pt x="18" y="44"/>
                </a:lnTo>
                <a:lnTo>
                  <a:pt x="26" y="44"/>
                </a:lnTo>
                <a:close/>
                <a:moveTo>
                  <a:pt x="7" y="28"/>
                </a:moveTo>
                <a:lnTo>
                  <a:pt x="18" y="12"/>
                </a:lnTo>
                <a:lnTo>
                  <a:pt x="18" y="28"/>
                </a:lnTo>
                <a:lnTo>
                  <a:pt x="7" y="2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795" name="Freeform 25"/>
          <p:cNvSpPr>
            <a:spLocks/>
          </p:cNvSpPr>
          <p:nvPr/>
        </p:nvSpPr>
        <p:spPr bwMode="auto">
          <a:xfrm>
            <a:off x="3732213" y="1905000"/>
            <a:ext cx="57150" cy="68263"/>
          </a:xfrm>
          <a:custGeom>
            <a:avLst/>
            <a:gdLst>
              <a:gd name="T0" fmla="*/ 62810779 w 39"/>
              <a:gd name="T1" fmla="*/ 83532774 h 48"/>
              <a:gd name="T2" fmla="*/ 62810779 w 39"/>
              <a:gd name="T3" fmla="*/ 83532774 h 48"/>
              <a:gd name="T4" fmla="*/ 58158185 w 39"/>
              <a:gd name="T5" fmla="*/ 88048019 h 48"/>
              <a:gd name="T6" fmla="*/ 48852996 w 39"/>
              <a:gd name="T7" fmla="*/ 88048019 h 48"/>
              <a:gd name="T8" fmla="*/ 48852996 w 39"/>
              <a:gd name="T9" fmla="*/ 88048019 h 48"/>
              <a:gd name="T10" fmla="*/ 37220766 w 39"/>
              <a:gd name="T11" fmla="*/ 88048019 h 48"/>
              <a:gd name="T12" fmla="*/ 30242607 w 39"/>
              <a:gd name="T13" fmla="*/ 79017528 h 48"/>
              <a:gd name="T14" fmla="*/ 30242607 w 39"/>
              <a:gd name="T15" fmla="*/ 79017528 h 48"/>
              <a:gd name="T16" fmla="*/ 25590013 w 39"/>
              <a:gd name="T17" fmla="*/ 67728704 h 48"/>
              <a:gd name="T18" fmla="*/ 20937413 w 39"/>
              <a:gd name="T19" fmla="*/ 51926056 h 48"/>
              <a:gd name="T20" fmla="*/ 20937413 w 39"/>
              <a:gd name="T21" fmla="*/ 51926056 h 48"/>
              <a:gd name="T22" fmla="*/ 25590013 w 39"/>
              <a:gd name="T23" fmla="*/ 36121975 h 48"/>
              <a:gd name="T24" fmla="*/ 30242607 w 39"/>
              <a:gd name="T25" fmla="*/ 29348395 h 48"/>
              <a:gd name="T26" fmla="*/ 30242607 w 39"/>
              <a:gd name="T27" fmla="*/ 29348395 h 48"/>
              <a:gd name="T28" fmla="*/ 37220766 w 39"/>
              <a:gd name="T29" fmla="*/ 20319321 h 48"/>
              <a:gd name="T30" fmla="*/ 48852996 w 39"/>
              <a:gd name="T31" fmla="*/ 20319321 h 48"/>
              <a:gd name="T32" fmla="*/ 48852996 w 39"/>
              <a:gd name="T33" fmla="*/ 20319321 h 48"/>
              <a:gd name="T34" fmla="*/ 58158185 w 39"/>
              <a:gd name="T35" fmla="*/ 20319321 h 48"/>
              <a:gd name="T36" fmla="*/ 62810779 w 39"/>
              <a:gd name="T37" fmla="*/ 24834572 h 48"/>
              <a:gd name="T38" fmla="*/ 62810779 w 39"/>
              <a:gd name="T39" fmla="*/ 24834572 h 48"/>
              <a:gd name="T40" fmla="*/ 69788938 w 39"/>
              <a:gd name="T41" fmla="*/ 29348395 h 48"/>
              <a:gd name="T42" fmla="*/ 69788938 w 39"/>
              <a:gd name="T43" fmla="*/ 36121975 h 48"/>
              <a:gd name="T44" fmla="*/ 90726345 w 39"/>
              <a:gd name="T45" fmla="*/ 31606729 h 48"/>
              <a:gd name="T46" fmla="*/ 90726345 w 39"/>
              <a:gd name="T47" fmla="*/ 31606729 h 48"/>
              <a:gd name="T48" fmla="*/ 86073751 w 39"/>
              <a:gd name="T49" fmla="*/ 20319321 h 48"/>
              <a:gd name="T50" fmla="*/ 83746721 w 39"/>
              <a:gd name="T51" fmla="*/ 13545742 h 48"/>
              <a:gd name="T52" fmla="*/ 83746721 w 39"/>
              <a:gd name="T53" fmla="*/ 13545742 h 48"/>
              <a:gd name="T54" fmla="*/ 65136344 w 39"/>
              <a:gd name="T55" fmla="*/ 4515247 h 48"/>
              <a:gd name="T56" fmla="*/ 48852996 w 39"/>
              <a:gd name="T57" fmla="*/ 0 h 48"/>
              <a:gd name="T58" fmla="*/ 48852996 w 39"/>
              <a:gd name="T59" fmla="*/ 0 h 48"/>
              <a:gd name="T60" fmla="*/ 30242607 w 39"/>
              <a:gd name="T61" fmla="*/ 4515247 h 48"/>
              <a:gd name="T62" fmla="*/ 13957789 w 39"/>
              <a:gd name="T63" fmla="*/ 15802654 h 48"/>
              <a:gd name="T64" fmla="*/ 13957789 w 39"/>
              <a:gd name="T65" fmla="*/ 15802654 h 48"/>
              <a:gd name="T66" fmla="*/ 4652596 w 39"/>
              <a:gd name="T67" fmla="*/ 31606729 h 48"/>
              <a:gd name="T68" fmla="*/ 0 w 39"/>
              <a:gd name="T69" fmla="*/ 56439879 h 48"/>
              <a:gd name="T70" fmla="*/ 0 w 39"/>
              <a:gd name="T71" fmla="*/ 56439879 h 48"/>
              <a:gd name="T72" fmla="*/ 4652596 w 39"/>
              <a:gd name="T73" fmla="*/ 76759195 h 48"/>
              <a:gd name="T74" fmla="*/ 13957789 w 39"/>
              <a:gd name="T75" fmla="*/ 92563265 h 48"/>
              <a:gd name="T76" fmla="*/ 13957789 w 39"/>
              <a:gd name="T77" fmla="*/ 92563265 h 48"/>
              <a:gd name="T78" fmla="*/ 30242607 w 39"/>
              <a:gd name="T79" fmla="*/ 103850690 h 48"/>
              <a:gd name="T80" fmla="*/ 48852996 w 39"/>
              <a:gd name="T81" fmla="*/ 108365935 h 48"/>
              <a:gd name="T82" fmla="*/ 48852996 w 39"/>
              <a:gd name="T83" fmla="*/ 108365935 h 48"/>
              <a:gd name="T84" fmla="*/ 65136344 w 39"/>
              <a:gd name="T85" fmla="*/ 103850690 h 48"/>
              <a:gd name="T86" fmla="*/ 79094127 w 39"/>
              <a:gd name="T87" fmla="*/ 99335444 h 48"/>
              <a:gd name="T88" fmla="*/ 79094127 w 39"/>
              <a:gd name="T89" fmla="*/ 99335444 h 48"/>
              <a:gd name="T90" fmla="*/ 86073751 w 39"/>
              <a:gd name="T91" fmla="*/ 88048019 h 48"/>
              <a:gd name="T92" fmla="*/ 90726345 w 39"/>
              <a:gd name="T93" fmla="*/ 72243949 h 48"/>
              <a:gd name="T94" fmla="*/ 69788938 w 39"/>
              <a:gd name="T95" fmla="*/ 67728704 h 48"/>
              <a:gd name="T96" fmla="*/ 69788938 w 39"/>
              <a:gd name="T97" fmla="*/ 67728704 h 48"/>
              <a:gd name="T98" fmla="*/ 69788938 w 39"/>
              <a:gd name="T99" fmla="*/ 76759195 h 48"/>
              <a:gd name="T100" fmla="*/ 62810779 w 39"/>
              <a:gd name="T101" fmla="*/ 83532774 h 48"/>
              <a:gd name="T102" fmla="*/ 62810779 w 39"/>
              <a:gd name="T103" fmla="*/ 83532774 h 4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9"/>
              <a:gd name="T157" fmla="*/ 0 h 48"/>
              <a:gd name="T158" fmla="*/ 39 w 39"/>
              <a:gd name="T159" fmla="*/ 48 h 4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9" h="48">
                <a:moveTo>
                  <a:pt x="27" y="37"/>
                </a:moveTo>
                <a:lnTo>
                  <a:pt x="27" y="37"/>
                </a:lnTo>
                <a:lnTo>
                  <a:pt x="25" y="39"/>
                </a:lnTo>
                <a:lnTo>
                  <a:pt x="21" y="39"/>
                </a:lnTo>
                <a:lnTo>
                  <a:pt x="16" y="39"/>
                </a:lnTo>
                <a:lnTo>
                  <a:pt x="13" y="35"/>
                </a:lnTo>
                <a:lnTo>
                  <a:pt x="11" y="30"/>
                </a:lnTo>
                <a:lnTo>
                  <a:pt x="9" y="23"/>
                </a:lnTo>
                <a:lnTo>
                  <a:pt x="11" y="16"/>
                </a:lnTo>
                <a:lnTo>
                  <a:pt x="13" y="13"/>
                </a:lnTo>
                <a:lnTo>
                  <a:pt x="16" y="9"/>
                </a:lnTo>
                <a:lnTo>
                  <a:pt x="21" y="9"/>
                </a:lnTo>
                <a:lnTo>
                  <a:pt x="25" y="9"/>
                </a:lnTo>
                <a:lnTo>
                  <a:pt x="27" y="11"/>
                </a:lnTo>
                <a:lnTo>
                  <a:pt x="30" y="13"/>
                </a:lnTo>
                <a:lnTo>
                  <a:pt x="30" y="16"/>
                </a:lnTo>
                <a:lnTo>
                  <a:pt x="39" y="14"/>
                </a:lnTo>
                <a:lnTo>
                  <a:pt x="37" y="9"/>
                </a:lnTo>
                <a:lnTo>
                  <a:pt x="36" y="6"/>
                </a:lnTo>
                <a:lnTo>
                  <a:pt x="28" y="2"/>
                </a:lnTo>
                <a:lnTo>
                  <a:pt x="21" y="0"/>
                </a:lnTo>
                <a:lnTo>
                  <a:pt x="13" y="2"/>
                </a:lnTo>
                <a:lnTo>
                  <a:pt x="6" y="7"/>
                </a:lnTo>
                <a:lnTo>
                  <a:pt x="2" y="14"/>
                </a:lnTo>
                <a:lnTo>
                  <a:pt x="0" y="25"/>
                </a:lnTo>
                <a:lnTo>
                  <a:pt x="2" y="34"/>
                </a:lnTo>
                <a:lnTo>
                  <a:pt x="6" y="41"/>
                </a:lnTo>
                <a:lnTo>
                  <a:pt x="13" y="46"/>
                </a:lnTo>
                <a:lnTo>
                  <a:pt x="21" y="48"/>
                </a:lnTo>
                <a:lnTo>
                  <a:pt x="28" y="46"/>
                </a:lnTo>
                <a:lnTo>
                  <a:pt x="34" y="44"/>
                </a:lnTo>
                <a:lnTo>
                  <a:pt x="37" y="39"/>
                </a:lnTo>
                <a:lnTo>
                  <a:pt x="39" y="32"/>
                </a:lnTo>
                <a:lnTo>
                  <a:pt x="30" y="30"/>
                </a:lnTo>
                <a:lnTo>
                  <a:pt x="30" y="34"/>
                </a:lnTo>
                <a:lnTo>
                  <a:pt x="27" y="37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796" name="Freeform 26"/>
          <p:cNvSpPr>
            <a:spLocks/>
          </p:cNvSpPr>
          <p:nvPr/>
        </p:nvSpPr>
        <p:spPr bwMode="auto">
          <a:xfrm>
            <a:off x="3798888" y="1908175"/>
            <a:ext cx="42862" cy="65088"/>
          </a:xfrm>
          <a:custGeom>
            <a:avLst/>
            <a:gdLst>
              <a:gd name="T0" fmla="*/ 11341285 w 30"/>
              <a:gd name="T1" fmla="*/ 94340790 h 46"/>
              <a:gd name="T2" fmla="*/ 11341285 w 30"/>
              <a:gd name="T3" fmla="*/ 94340790 h 46"/>
              <a:gd name="T4" fmla="*/ 20413742 w 30"/>
              <a:gd name="T5" fmla="*/ 98833206 h 46"/>
              <a:gd name="T6" fmla="*/ 31753601 w 30"/>
              <a:gd name="T7" fmla="*/ 103325622 h 46"/>
              <a:gd name="T8" fmla="*/ 31753601 w 30"/>
              <a:gd name="T9" fmla="*/ 103325622 h 46"/>
              <a:gd name="T10" fmla="*/ 47631122 w 30"/>
              <a:gd name="T11" fmla="*/ 98833206 h 46"/>
              <a:gd name="T12" fmla="*/ 58970976 w 30"/>
              <a:gd name="T13" fmla="*/ 87602850 h 46"/>
              <a:gd name="T14" fmla="*/ 58970976 w 30"/>
              <a:gd name="T15" fmla="*/ 87602850 h 46"/>
              <a:gd name="T16" fmla="*/ 68043430 w 30"/>
              <a:gd name="T17" fmla="*/ 78618017 h 46"/>
              <a:gd name="T18" fmla="*/ 68043430 w 30"/>
              <a:gd name="T19" fmla="*/ 67386269 h 46"/>
              <a:gd name="T20" fmla="*/ 68043430 w 30"/>
              <a:gd name="T21" fmla="*/ 67386269 h 46"/>
              <a:gd name="T22" fmla="*/ 68043430 w 30"/>
              <a:gd name="T23" fmla="*/ 51663519 h 46"/>
              <a:gd name="T24" fmla="*/ 58970976 w 30"/>
              <a:gd name="T25" fmla="*/ 40431759 h 46"/>
              <a:gd name="T26" fmla="*/ 58970976 w 30"/>
              <a:gd name="T27" fmla="*/ 40431759 h 46"/>
              <a:gd name="T28" fmla="*/ 47631122 w 30"/>
              <a:gd name="T29" fmla="*/ 35939343 h 46"/>
              <a:gd name="T30" fmla="*/ 36289829 w 30"/>
              <a:gd name="T31" fmla="*/ 31446926 h 46"/>
              <a:gd name="T32" fmla="*/ 36289829 w 30"/>
              <a:gd name="T33" fmla="*/ 31446926 h 46"/>
              <a:gd name="T34" fmla="*/ 24949975 w 30"/>
              <a:gd name="T35" fmla="*/ 35939343 h 46"/>
              <a:gd name="T36" fmla="*/ 27217374 w 30"/>
              <a:gd name="T37" fmla="*/ 20216587 h 46"/>
              <a:gd name="T38" fmla="*/ 63507203 w 30"/>
              <a:gd name="T39" fmla="*/ 20216587 h 46"/>
              <a:gd name="T40" fmla="*/ 63507203 w 30"/>
              <a:gd name="T41" fmla="*/ 0 h 46"/>
              <a:gd name="T42" fmla="*/ 11341285 w 30"/>
              <a:gd name="T43" fmla="*/ 0 h 46"/>
              <a:gd name="T44" fmla="*/ 0 w 30"/>
              <a:gd name="T45" fmla="*/ 51663519 h 46"/>
              <a:gd name="T46" fmla="*/ 15877515 w 30"/>
              <a:gd name="T47" fmla="*/ 56154520 h 46"/>
              <a:gd name="T48" fmla="*/ 15877515 w 30"/>
              <a:gd name="T49" fmla="*/ 56154520 h 46"/>
              <a:gd name="T50" fmla="*/ 24949975 w 30"/>
              <a:gd name="T51" fmla="*/ 51663519 h 46"/>
              <a:gd name="T52" fmla="*/ 31753601 w 30"/>
              <a:gd name="T53" fmla="*/ 47171102 h 46"/>
              <a:gd name="T54" fmla="*/ 31753601 w 30"/>
              <a:gd name="T55" fmla="*/ 47171102 h 46"/>
              <a:gd name="T56" fmla="*/ 40826056 w 30"/>
              <a:gd name="T57" fmla="*/ 47171102 h 46"/>
              <a:gd name="T58" fmla="*/ 43094884 w 30"/>
              <a:gd name="T59" fmla="*/ 51663519 h 46"/>
              <a:gd name="T60" fmla="*/ 43094884 w 30"/>
              <a:gd name="T61" fmla="*/ 51663519 h 46"/>
              <a:gd name="T62" fmla="*/ 47631122 w 30"/>
              <a:gd name="T63" fmla="*/ 58401436 h 46"/>
              <a:gd name="T64" fmla="*/ 47631122 w 30"/>
              <a:gd name="T65" fmla="*/ 67386269 h 46"/>
              <a:gd name="T66" fmla="*/ 47631122 w 30"/>
              <a:gd name="T67" fmla="*/ 67386269 h 46"/>
              <a:gd name="T68" fmla="*/ 47631122 w 30"/>
              <a:gd name="T69" fmla="*/ 74125601 h 46"/>
              <a:gd name="T70" fmla="*/ 43094884 w 30"/>
              <a:gd name="T71" fmla="*/ 83110434 h 46"/>
              <a:gd name="T72" fmla="*/ 43094884 w 30"/>
              <a:gd name="T73" fmla="*/ 83110434 h 46"/>
              <a:gd name="T74" fmla="*/ 40826056 w 30"/>
              <a:gd name="T75" fmla="*/ 87602850 h 46"/>
              <a:gd name="T76" fmla="*/ 31753601 w 30"/>
              <a:gd name="T77" fmla="*/ 87602850 h 46"/>
              <a:gd name="T78" fmla="*/ 31753601 w 30"/>
              <a:gd name="T79" fmla="*/ 87602850 h 46"/>
              <a:gd name="T80" fmla="*/ 24949975 w 30"/>
              <a:gd name="T81" fmla="*/ 83110434 h 46"/>
              <a:gd name="T82" fmla="*/ 24949975 w 30"/>
              <a:gd name="T83" fmla="*/ 83110434 h 46"/>
              <a:gd name="T84" fmla="*/ 20413742 w 30"/>
              <a:gd name="T85" fmla="*/ 71878685 h 46"/>
              <a:gd name="T86" fmla="*/ 0 w 30"/>
              <a:gd name="T87" fmla="*/ 74125601 h 46"/>
              <a:gd name="T88" fmla="*/ 0 w 30"/>
              <a:gd name="T89" fmla="*/ 74125601 h 46"/>
              <a:gd name="T90" fmla="*/ 4536229 w 30"/>
              <a:gd name="T91" fmla="*/ 87602850 h 46"/>
              <a:gd name="T92" fmla="*/ 11341285 w 30"/>
              <a:gd name="T93" fmla="*/ 94340790 h 46"/>
              <a:gd name="T94" fmla="*/ 11341285 w 30"/>
              <a:gd name="T95" fmla="*/ 94340790 h 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0"/>
              <a:gd name="T145" fmla="*/ 0 h 46"/>
              <a:gd name="T146" fmla="*/ 30 w 30"/>
              <a:gd name="T147" fmla="*/ 46 h 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0" h="46">
                <a:moveTo>
                  <a:pt x="5" y="42"/>
                </a:moveTo>
                <a:lnTo>
                  <a:pt x="5" y="42"/>
                </a:lnTo>
                <a:lnTo>
                  <a:pt x="9" y="44"/>
                </a:lnTo>
                <a:lnTo>
                  <a:pt x="14" y="46"/>
                </a:lnTo>
                <a:lnTo>
                  <a:pt x="21" y="44"/>
                </a:lnTo>
                <a:lnTo>
                  <a:pt x="26" y="39"/>
                </a:lnTo>
                <a:lnTo>
                  <a:pt x="30" y="35"/>
                </a:lnTo>
                <a:lnTo>
                  <a:pt x="30" y="30"/>
                </a:lnTo>
                <a:lnTo>
                  <a:pt x="30" y="23"/>
                </a:lnTo>
                <a:lnTo>
                  <a:pt x="26" y="18"/>
                </a:lnTo>
                <a:lnTo>
                  <a:pt x="21" y="16"/>
                </a:lnTo>
                <a:lnTo>
                  <a:pt x="16" y="14"/>
                </a:lnTo>
                <a:lnTo>
                  <a:pt x="11" y="16"/>
                </a:lnTo>
                <a:lnTo>
                  <a:pt x="12" y="9"/>
                </a:lnTo>
                <a:lnTo>
                  <a:pt x="28" y="9"/>
                </a:lnTo>
                <a:lnTo>
                  <a:pt x="28" y="0"/>
                </a:lnTo>
                <a:lnTo>
                  <a:pt x="5" y="0"/>
                </a:lnTo>
                <a:lnTo>
                  <a:pt x="0" y="23"/>
                </a:lnTo>
                <a:lnTo>
                  <a:pt x="7" y="25"/>
                </a:lnTo>
                <a:lnTo>
                  <a:pt x="11" y="23"/>
                </a:lnTo>
                <a:lnTo>
                  <a:pt x="14" y="21"/>
                </a:lnTo>
                <a:lnTo>
                  <a:pt x="18" y="21"/>
                </a:lnTo>
                <a:lnTo>
                  <a:pt x="19" y="23"/>
                </a:lnTo>
                <a:lnTo>
                  <a:pt x="21" y="26"/>
                </a:lnTo>
                <a:lnTo>
                  <a:pt x="21" y="30"/>
                </a:lnTo>
                <a:lnTo>
                  <a:pt x="21" y="33"/>
                </a:lnTo>
                <a:lnTo>
                  <a:pt x="19" y="37"/>
                </a:lnTo>
                <a:lnTo>
                  <a:pt x="18" y="39"/>
                </a:lnTo>
                <a:lnTo>
                  <a:pt x="14" y="39"/>
                </a:lnTo>
                <a:lnTo>
                  <a:pt x="11" y="37"/>
                </a:lnTo>
                <a:lnTo>
                  <a:pt x="9" y="32"/>
                </a:lnTo>
                <a:lnTo>
                  <a:pt x="0" y="33"/>
                </a:lnTo>
                <a:lnTo>
                  <a:pt x="2" y="39"/>
                </a:lnTo>
                <a:lnTo>
                  <a:pt x="5" y="42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797" name="Freeform 27"/>
          <p:cNvSpPr>
            <a:spLocks/>
          </p:cNvSpPr>
          <p:nvPr/>
        </p:nvSpPr>
        <p:spPr bwMode="auto">
          <a:xfrm>
            <a:off x="3735388" y="1990725"/>
            <a:ext cx="55562" cy="69850"/>
          </a:xfrm>
          <a:custGeom>
            <a:avLst/>
            <a:gdLst>
              <a:gd name="T0" fmla="*/ 58803116 w 39"/>
              <a:gd name="T1" fmla="*/ 85476023 h 48"/>
              <a:gd name="T2" fmla="*/ 58803116 w 39"/>
              <a:gd name="T3" fmla="*/ 85476023 h 48"/>
              <a:gd name="T4" fmla="*/ 52018856 w 39"/>
              <a:gd name="T5" fmla="*/ 90096308 h 48"/>
              <a:gd name="T6" fmla="*/ 42972215 w 39"/>
              <a:gd name="T7" fmla="*/ 94716593 h 48"/>
              <a:gd name="T8" fmla="*/ 42972215 w 39"/>
              <a:gd name="T9" fmla="*/ 94716593 h 48"/>
              <a:gd name="T10" fmla="*/ 36186530 w 39"/>
              <a:gd name="T11" fmla="*/ 90096308 h 48"/>
              <a:gd name="T12" fmla="*/ 27139901 w 39"/>
              <a:gd name="T13" fmla="*/ 85476023 h 48"/>
              <a:gd name="T14" fmla="*/ 27139901 w 39"/>
              <a:gd name="T15" fmla="*/ 85476023 h 48"/>
              <a:gd name="T16" fmla="*/ 20355635 w 39"/>
              <a:gd name="T17" fmla="*/ 73924583 h 48"/>
              <a:gd name="T18" fmla="*/ 20355635 w 39"/>
              <a:gd name="T19" fmla="*/ 57752858 h 48"/>
              <a:gd name="T20" fmla="*/ 20355635 w 39"/>
              <a:gd name="T21" fmla="*/ 57752858 h 48"/>
              <a:gd name="T22" fmla="*/ 20355635 w 39"/>
              <a:gd name="T23" fmla="*/ 41582576 h 48"/>
              <a:gd name="T24" fmla="*/ 27139901 w 39"/>
              <a:gd name="T25" fmla="*/ 27721721 h 48"/>
              <a:gd name="T26" fmla="*/ 27139901 w 39"/>
              <a:gd name="T27" fmla="*/ 27721721 h 48"/>
              <a:gd name="T28" fmla="*/ 36186530 w 39"/>
              <a:gd name="T29" fmla="*/ 20792016 h 48"/>
              <a:gd name="T30" fmla="*/ 42972215 w 39"/>
              <a:gd name="T31" fmla="*/ 20792016 h 48"/>
              <a:gd name="T32" fmla="*/ 42972215 w 39"/>
              <a:gd name="T33" fmla="*/ 20792016 h 48"/>
              <a:gd name="T34" fmla="*/ 52018856 w 39"/>
              <a:gd name="T35" fmla="*/ 20792016 h 48"/>
              <a:gd name="T36" fmla="*/ 58803116 w 39"/>
              <a:gd name="T37" fmla="*/ 25412306 h 48"/>
              <a:gd name="T38" fmla="*/ 58803116 w 39"/>
              <a:gd name="T39" fmla="*/ 25412306 h 48"/>
              <a:gd name="T40" fmla="*/ 63326431 w 39"/>
              <a:gd name="T41" fmla="*/ 27721721 h 48"/>
              <a:gd name="T42" fmla="*/ 67849746 w 39"/>
              <a:gd name="T43" fmla="*/ 36962291 h 48"/>
              <a:gd name="T44" fmla="*/ 88205375 w 39"/>
              <a:gd name="T45" fmla="*/ 32342006 h 48"/>
              <a:gd name="T46" fmla="*/ 88205375 w 39"/>
              <a:gd name="T47" fmla="*/ 32342006 h 48"/>
              <a:gd name="T48" fmla="*/ 83682060 w 39"/>
              <a:gd name="T49" fmla="*/ 20792016 h 48"/>
              <a:gd name="T50" fmla="*/ 76896376 w 39"/>
              <a:gd name="T51" fmla="*/ 11551443 h 48"/>
              <a:gd name="T52" fmla="*/ 76896376 w 39"/>
              <a:gd name="T53" fmla="*/ 11551443 h 48"/>
              <a:gd name="T54" fmla="*/ 63326431 w 39"/>
              <a:gd name="T55" fmla="*/ 4620286 h 48"/>
              <a:gd name="T56" fmla="*/ 47495541 w 39"/>
              <a:gd name="T57" fmla="*/ 0 h 48"/>
              <a:gd name="T58" fmla="*/ 47495541 w 39"/>
              <a:gd name="T59" fmla="*/ 0 h 48"/>
              <a:gd name="T60" fmla="*/ 27139901 w 39"/>
              <a:gd name="T61" fmla="*/ 4620286 h 48"/>
              <a:gd name="T62" fmla="*/ 11309002 w 39"/>
              <a:gd name="T63" fmla="*/ 16170276 h 48"/>
              <a:gd name="T64" fmla="*/ 11309002 w 39"/>
              <a:gd name="T65" fmla="*/ 16170276 h 48"/>
              <a:gd name="T66" fmla="*/ 0 w 39"/>
              <a:gd name="T67" fmla="*/ 32342006 h 48"/>
              <a:gd name="T68" fmla="*/ 0 w 39"/>
              <a:gd name="T69" fmla="*/ 57752858 h 48"/>
              <a:gd name="T70" fmla="*/ 0 w 39"/>
              <a:gd name="T71" fmla="*/ 57752858 h 48"/>
              <a:gd name="T72" fmla="*/ 0 w 39"/>
              <a:gd name="T73" fmla="*/ 78544868 h 48"/>
              <a:gd name="T74" fmla="*/ 11309002 w 39"/>
              <a:gd name="T75" fmla="*/ 97026030 h 48"/>
              <a:gd name="T76" fmla="*/ 11309002 w 39"/>
              <a:gd name="T77" fmla="*/ 97026030 h 48"/>
              <a:gd name="T78" fmla="*/ 27139901 w 39"/>
              <a:gd name="T79" fmla="*/ 106266600 h 48"/>
              <a:gd name="T80" fmla="*/ 42972215 w 39"/>
              <a:gd name="T81" fmla="*/ 110886885 h 48"/>
              <a:gd name="T82" fmla="*/ 42972215 w 39"/>
              <a:gd name="T83" fmla="*/ 110886885 h 48"/>
              <a:gd name="T84" fmla="*/ 58803116 w 39"/>
              <a:gd name="T85" fmla="*/ 110886885 h 48"/>
              <a:gd name="T86" fmla="*/ 72373061 w 39"/>
              <a:gd name="T87" fmla="*/ 101646315 h 48"/>
              <a:gd name="T88" fmla="*/ 72373061 w 39"/>
              <a:gd name="T89" fmla="*/ 101646315 h 48"/>
              <a:gd name="T90" fmla="*/ 83682060 w 39"/>
              <a:gd name="T91" fmla="*/ 90096308 h 48"/>
              <a:gd name="T92" fmla="*/ 88205375 w 39"/>
              <a:gd name="T93" fmla="*/ 78544868 h 48"/>
              <a:gd name="T94" fmla="*/ 67849746 w 39"/>
              <a:gd name="T95" fmla="*/ 69304298 h 48"/>
              <a:gd name="T96" fmla="*/ 67849746 w 39"/>
              <a:gd name="T97" fmla="*/ 69304298 h 48"/>
              <a:gd name="T98" fmla="*/ 63326431 w 39"/>
              <a:gd name="T99" fmla="*/ 80855738 h 48"/>
              <a:gd name="T100" fmla="*/ 58803116 w 39"/>
              <a:gd name="T101" fmla="*/ 85476023 h 48"/>
              <a:gd name="T102" fmla="*/ 58803116 w 39"/>
              <a:gd name="T103" fmla="*/ 85476023 h 4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9"/>
              <a:gd name="T157" fmla="*/ 0 h 48"/>
              <a:gd name="T158" fmla="*/ 39 w 39"/>
              <a:gd name="T159" fmla="*/ 48 h 4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9" h="48">
                <a:moveTo>
                  <a:pt x="26" y="37"/>
                </a:moveTo>
                <a:lnTo>
                  <a:pt x="26" y="37"/>
                </a:lnTo>
                <a:lnTo>
                  <a:pt x="23" y="39"/>
                </a:lnTo>
                <a:lnTo>
                  <a:pt x="19" y="41"/>
                </a:lnTo>
                <a:lnTo>
                  <a:pt x="16" y="39"/>
                </a:lnTo>
                <a:lnTo>
                  <a:pt x="12" y="37"/>
                </a:lnTo>
                <a:lnTo>
                  <a:pt x="9" y="32"/>
                </a:lnTo>
                <a:lnTo>
                  <a:pt x="9" y="25"/>
                </a:lnTo>
                <a:lnTo>
                  <a:pt x="9" y="18"/>
                </a:lnTo>
                <a:lnTo>
                  <a:pt x="12" y="12"/>
                </a:lnTo>
                <a:lnTo>
                  <a:pt x="16" y="9"/>
                </a:lnTo>
                <a:lnTo>
                  <a:pt x="19" y="9"/>
                </a:lnTo>
                <a:lnTo>
                  <a:pt x="23" y="9"/>
                </a:lnTo>
                <a:lnTo>
                  <a:pt x="26" y="11"/>
                </a:lnTo>
                <a:lnTo>
                  <a:pt x="28" y="12"/>
                </a:lnTo>
                <a:lnTo>
                  <a:pt x="30" y="16"/>
                </a:lnTo>
                <a:lnTo>
                  <a:pt x="39" y="14"/>
                </a:lnTo>
                <a:lnTo>
                  <a:pt x="37" y="9"/>
                </a:lnTo>
                <a:lnTo>
                  <a:pt x="34" y="5"/>
                </a:lnTo>
                <a:lnTo>
                  <a:pt x="28" y="2"/>
                </a:lnTo>
                <a:lnTo>
                  <a:pt x="21" y="0"/>
                </a:lnTo>
                <a:lnTo>
                  <a:pt x="12" y="2"/>
                </a:lnTo>
                <a:lnTo>
                  <a:pt x="5" y="7"/>
                </a:lnTo>
                <a:lnTo>
                  <a:pt x="0" y="14"/>
                </a:lnTo>
                <a:lnTo>
                  <a:pt x="0" y="25"/>
                </a:lnTo>
                <a:lnTo>
                  <a:pt x="0" y="34"/>
                </a:lnTo>
                <a:lnTo>
                  <a:pt x="5" y="42"/>
                </a:lnTo>
                <a:lnTo>
                  <a:pt x="12" y="46"/>
                </a:lnTo>
                <a:lnTo>
                  <a:pt x="19" y="48"/>
                </a:lnTo>
                <a:lnTo>
                  <a:pt x="26" y="48"/>
                </a:lnTo>
                <a:lnTo>
                  <a:pt x="32" y="44"/>
                </a:lnTo>
                <a:lnTo>
                  <a:pt x="37" y="39"/>
                </a:lnTo>
                <a:lnTo>
                  <a:pt x="39" y="34"/>
                </a:lnTo>
                <a:lnTo>
                  <a:pt x="30" y="30"/>
                </a:lnTo>
                <a:lnTo>
                  <a:pt x="28" y="35"/>
                </a:lnTo>
                <a:lnTo>
                  <a:pt x="26" y="37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798" name="Freeform 28"/>
          <p:cNvSpPr>
            <a:spLocks noEditPoints="1"/>
          </p:cNvSpPr>
          <p:nvPr/>
        </p:nvSpPr>
        <p:spPr bwMode="auto">
          <a:xfrm>
            <a:off x="3798888" y="1993900"/>
            <a:ext cx="46037" cy="66675"/>
          </a:xfrm>
          <a:custGeom>
            <a:avLst/>
            <a:gdLst>
              <a:gd name="T0" fmla="*/ 59380531 w 32"/>
              <a:gd name="T1" fmla="*/ 4602024 h 46"/>
              <a:gd name="T2" fmla="*/ 41109594 w 32"/>
              <a:gd name="T3" fmla="*/ 0 h 46"/>
              <a:gd name="T4" fmla="*/ 25121815 w 32"/>
              <a:gd name="T5" fmla="*/ 4602024 h 46"/>
              <a:gd name="T6" fmla="*/ 11418612 w 32"/>
              <a:gd name="T7" fmla="*/ 11505785 h 46"/>
              <a:gd name="T8" fmla="*/ 0 w 32"/>
              <a:gd name="T9" fmla="*/ 52924011 h 46"/>
              <a:gd name="T10" fmla="*/ 4567733 w 32"/>
              <a:gd name="T11" fmla="*/ 75934126 h 46"/>
              <a:gd name="T12" fmla="*/ 11418612 w 32"/>
              <a:gd name="T13" fmla="*/ 92040481 h 46"/>
              <a:gd name="T14" fmla="*/ 36541863 w 32"/>
              <a:gd name="T15" fmla="*/ 105846573 h 46"/>
              <a:gd name="T16" fmla="*/ 52528214 w 32"/>
              <a:gd name="T17" fmla="*/ 101244550 h 46"/>
              <a:gd name="T18" fmla="*/ 59380531 w 32"/>
              <a:gd name="T19" fmla="*/ 96642527 h 46"/>
              <a:gd name="T20" fmla="*/ 73083725 w 32"/>
              <a:gd name="T21" fmla="*/ 69030367 h 46"/>
              <a:gd name="T22" fmla="*/ 68515994 w 32"/>
              <a:gd name="T23" fmla="*/ 57524585 h 46"/>
              <a:gd name="T24" fmla="*/ 59380531 w 32"/>
              <a:gd name="T25" fmla="*/ 43719954 h 46"/>
              <a:gd name="T26" fmla="*/ 41109594 w 32"/>
              <a:gd name="T27" fmla="*/ 36816195 h 46"/>
              <a:gd name="T28" fmla="*/ 31974131 w 32"/>
              <a:gd name="T29" fmla="*/ 36816195 h 46"/>
              <a:gd name="T30" fmla="*/ 25121815 w 32"/>
              <a:gd name="T31" fmla="*/ 43719954 h 46"/>
              <a:gd name="T32" fmla="*/ 27406400 w 32"/>
              <a:gd name="T33" fmla="*/ 20709834 h 46"/>
              <a:gd name="T34" fmla="*/ 31974131 w 32"/>
              <a:gd name="T35" fmla="*/ 16106361 h 46"/>
              <a:gd name="T36" fmla="*/ 41109594 w 32"/>
              <a:gd name="T37" fmla="*/ 16106361 h 46"/>
              <a:gd name="T38" fmla="*/ 43392740 w 32"/>
              <a:gd name="T39" fmla="*/ 20709834 h 46"/>
              <a:gd name="T40" fmla="*/ 68515994 w 32"/>
              <a:gd name="T41" fmla="*/ 23010120 h 46"/>
              <a:gd name="T42" fmla="*/ 63948262 w 32"/>
              <a:gd name="T43" fmla="*/ 11505785 h 46"/>
              <a:gd name="T44" fmla="*/ 59380531 w 32"/>
              <a:gd name="T45" fmla="*/ 4602024 h 46"/>
              <a:gd name="T46" fmla="*/ 27406400 w 32"/>
              <a:gd name="T47" fmla="*/ 57524585 h 46"/>
              <a:gd name="T48" fmla="*/ 36541863 w 32"/>
              <a:gd name="T49" fmla="*/ 52924011 h 46"/>
              <a:gd name="T50" fmla="*/ 47960483 w 32"/>
              <a:gd name="T51" fmla="*/ 57524585 h 46"/>
              <a:gd name="T52" fmla="*/ 52528214 w 32"/>
              <a:gd name="T53" fmla="*/ 59826321 h 46"/>
              <a:gd name="T54" fmla="*/ 52528214 w 32"/>
              <a:gd name="T55" fmla="*/ 69030367 h 46"/>
              <a:gd name="T56" fmla="*/ 47960483 w 32"/>
              <a:gd name="T57" fmla="*/ 85138172 h 46"/>
              <a:gd name="T58" fmla="*/ 41109594 w 32"/>
              <a:gd name="T59" fmla="*/ 89740195 h 46"/>
              <a:gd name="T60" fmla="*/ 31974131 w 32"/>
              <a:gd name="T61" fmla="*/ 89740195 h 46"/>
              <a:gd name="T62" fmla="*/ 27406400 w 32"/>
              <a:gd name="T63" fmla="*/ 85138172 h 46"/>
              <a:gd name="T64" fmla="*/ 25121815 w 32"/>
              <a:gd name="T65" fmla="*/ 69030367 h 46"/>
              <a:gd name="T66" fmla="*/ 25121815 w 32"/>
              <a:gd name="T67" fmla="*/ 59826321 h 46"/>
              <a:gd name="T68" fmla="*/ 27406400 w 32"/>
              <a:gd name="T69" fmla="*/ 57524585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"/>
              <a:gd name="T106" fmla="*/ 0 h 46"/>
              <a:gd name="T107" fmla="*/ 32 w 32"/>
              <a:gd name="T108" fmla="*/ 46 h 4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" h="46">
                <a:moveTo>
                  <a:pt x="26" y="2"/>
                </a:moveTo>
                <a:lnTo>
                  <a:pt x="26" y="2"/>
                </a:lnTo>
                <a:lnTo>
                  <a:pt x="23" y="0"/>
                </a:lnTo>
                <a:lnTo>
                  <a:pt x="18" y="0"/>
                </a:lnTo>
                <a:lnTo>
                  <a:pt x="11" y="2"/>
                </a:lnTo>
                <a:lnTo>
                  <a:pt x="5" y="5"/>
                </a:lnTo>
                <a:lnTo>
                  <a:pt x="2" y="12"/>
                </a:lnTo>
                <a:lnTo>
                  <a:pt x="0" y="23"/>
                </a:lnTo>
                <a:lnTo>
                  <a:pt x="2" y="33"/>
                </a:lnTo>
                <a:lnTo>
                  <a:pt x="5" y="40"/>
                </a:lnTo>
                <a:lnTo>
                  <a:pt x="11" y="44"/>
                </a:lnTo>
                <a:lnTo>
                  <a:pt x="16" y="46"/>
                </a:lnTo>
                <a:lnTo>
                  <a:pt x="23" y="44"/>
                </a:lnTo>
                <a:lnTo>
                  <a:pt x="26" y="42"/>
                </a:lnTo>
                <a:lnTo>
                  <a:pt x="30" y="37"/>
                </a:lnTo>
                <a:lnTo>
                  <a:pt x="32" y="30"/>
                </a:lnTo>
                <a:lnTo>
                  <a:pt x="30" y="25"/>
                </a:lnTo>
                <a:lnTo>
                  <a:pt x="26" y="19"/>
                </a:lnTo>
                <a:lnTo>
                  <a:pt x="23" y="17"/>
                </a:lnTo>
                <a:lnTo>
                  <a:pt x="18" y="16"/>
                </a:lnTo>
                <a:lnTo>
                  <a:pt x="14" y="16"/>
                </a:lnTo>
                <a:lnTo>
                  <a:pt x="11" y="19"/>
                </a:lnTo>
                <a:lnTo>
                  <a:pt x="11" y="12"/>
                </a:lnTo>
                <a:lnTo>
                  <a:pt x="12" y="9"/>
                </a:lnTo>
                <a:lnTo>
                  <a:pt x="14" y="7"/>
                </a:lnTo>
                <a:lnTo>
                  <a:pt x="18" y="7"/>
                </a:lnTo>
                <a:lnTo>
                  <a:pt x="19" y="9"/>
                </a:lnTo>
                <a:lnTo>
                  <a:pt x="21" y="12"/>
                </a:lnTo>
                <a:lnTo>
                  <a:pt x="30" y="10"/>
                </a:lnTo>
                <a:lnTo>
                  <a:pt x="28" y="5"/>
                </a:lnTo>
                <a:lnTo>
                  <a:pt x="26" y="2"/>
                </a:lnTo>
                <a:close/>
                <a:moveTo>
                  <a:pt x="12" y="25"/>
                </a:moveTo>
                <a:lnTo>
                  <a:pt x="12" y="25"/>
                </a:lnTo>
                <a:lnTo>
                  <a:pt x="16" y="23"/>
                </a:lnTo>
                <a:lnTo>
                  <a:pt x="19" y="23"/>
                </a:lnTo>
                <a:lnTo>
                  <a:pt x="21" y="25"/>
                </a:lnTo>
                <a:lnTo>
                  <a:pt x="23" y="26"/>
                </a:lnTo>
                <a:lnTo>
                  <a:pt x="23" y="30"/>
                </a:lnTo>
                <a:lnTo>
                  <a:pt x="23" y="33"/>
                </a:lnTo>
                <a:lnTo>
                  <a:pt x="21" y="37"/>
                </a:lnTo>
                <a:lnTo>
                  <a:pt x="18" y="39"/>
                </a:lnTo>
                <a:lnTo>
                  <a:pt x="14" y="39"/>
                </a:lnTo>
                <a:lnTo>
                  <a:pt x="12" y="37"/>
                </a:lnTo>
                <a:lnTo>
                  <a:pt x="11" y="33"/>
                </a:lnTo>
                <a:lnTo>
                  <a:pt x="11" y="30"/>
                </a:lnTo>
                <a:lnTo>
                  <a:pt x="11" y="26"/>
                </a:lnTo>
                <a:lnTo>
                  <a:pt x="12" y="25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799" name="Freeform 29"/>
          <p:cNvSpPr>
            <a:spLocks/>
          </p:cNvSpPr>
          <p:nvPr/>
        </p:nvSpPr>
        <p:spPr bwMode="auto">
          <a:xfrm>
            <a:off x="3735388" y="2081213"/>
            <a:ext cx="55562" cy="65087"/>
          </a:xfrm>
          <a:custGeom>
            <a:avLst/>
            <a:gdLst>
              <a:gd name="T0" fmla="*/ 58803116 w 39"/>
              <a:gd name="T1" fmla="*/ 84958637 h 45"/>
              <a:gd name="T2" fmla="*/ 58803116 w 39"/>
              <a:gd name="T3" fmla="*/ 84958637 h 45"/>
              <a:gd name="T4" fmla="*/ 52018856 w 39"/>
              <a:gd name="T5" fmla="*/ 87254073 h 45"/>
              <a:gd name="T6" fmla="*/ 42972215 w 39"/>
              <a:gd name="T7" fmla="*/ 87254073 h 45"/>
              <a:gd name="T8" fmla="*/ 42972215 w 39"/>
              <a:gd name="T9" fmla="*/ 87254073 h 45"/>
              <a:gd name="T10" fmla="*/ 36186530 w 39"/>
              <a:gd name="T11" fmla="*/ 84958637 h 45"/>
              <a:gd name="T12" fmla="*/ 27139901 w 39"/>
              <a:gd name="T13" fmla="*/ 80366319 h 45"/>
              <a:gd name="T14" fmla="*/ 27139901 w 39"/>
              <a:gd name="T15" fmla="*/ 80366319 h 45"/>
              <a:gd name="T16" fmla="*/ 20355635 w 39"/>
              <a:gd name="T17" fmla="*/ 68884799 h 45"/>
              <a:gd name="T18" fmla="*/ 20355635 w 39"/>
              <a:gd name="T19" fmla="*/ 52812408 h 45"/>
              <a:gd name="T20" fmla="*/ 20355635 w 39"/>
              <a:gd name="T21" fmla="*/ 52812408 h 45"/>
              <a:gd name="T22" fmla="*/ 20355635 w 39"/>
              <a:gd name="T23" fmla="*/ 36738559 h 45"/>
              <a:gd name="T24" fmla="*/ 27139901 w 39"/>
              <a:gd name="T25" fmla="*/ 22961598 h 45"/>
              <a:gd name="T26" fmla="*/ 27139901 w 39"/>
              <a:gd name="T27" fmla="*/ 22961598 h 45"/>
              <a:gd name="T28" fmla="*/ 36186530 w 39"/>
              <a:gd name="T29" fmla="*/ 20666162 h 45"/>
              <a:gd name="T30" fmla="*/ 42972215 w 39"/>
              <a:gd name="T31" fmla="*/ 16073843 h 45"/>
              <a:gd name="T32" fmla="*/ 42972215 w 39"/>
              <a:gd name="T33" fmla="*/ 16073843 h 45"/>
              <a:gd name="T34" fmla="*/ 52018856 w 39"/>
              <a:gd name="T35" fmla="*/ 16073843 h 45"/>
              <a:gd name="T36" fmla="*/ 58803116 w 39"/>
              <a:gd name="T37" fmla="*/ 20666162 h 45"/>
              <a:gd name="T38" fmla="*/ 58803116 w 39"/>
              <a:gd name="T39" fmla="*/ 20666162 h 45"/>
              <a:gd name="T40" fmla="*/ 63326431 w 39"/>
              <a:gd name="T41" fmla="*/ 27553922 h 45"/>
              <a:gd name="T42" fmla="*/ 67849746 w 39"/>
              <a:gd name="T43" fmla="*/ 32146240 h 45"/>
              <a:gd name="T44" fmla="*/ 88205375 w 39"/>
              <a:gd name="T45" fmla="*/ 27553922 h 45"/>
              <a:gd name="T46" fmla="*/ 88205375 w 39"/>
              <a:gd name="T47" fmla="*/ 27553922 h 45"/>
              <a:gd name="T48" fmla="*/ 83682060 w 39"/>
              <a:gd name="T49" fmla="*/ 20666162 h 45"/>
              <a:gd name="T50" fmla="*/ 76896376 w 39"/>
              <a:gd name="T51" fmla="*/ 6889204 h 45"/>
              <a:gd name="T52" fmla="*/ 76896376 w 39"/>
              <a:gd name="T53" fmla="*/ 6889204 h 45"/>
              <a:gd name="T54" fmla="*/ 63326431 w 39"/>
              <a:gd name="T55" fmla="*/ 0 h 45"/>
              <a:gd name="T56" fmla="*/ 47495541 w 39"/>
              <a:gd name="T57" fmla="*/ 0 h 45"/>
              <a:gd name="T58" fmla="*/ 47495541 w 39"/>
              <a:gd name="T59" fmla="*/ 0 h 45"/>
              <a:gd name="T60" fmla="*/ 27139901 w 39"/>
              <a:gd name="T61" fmla="*/ 2296883 h 45"/>
              <a:gd name="T62" fmla="*/ 11309002 w 39"/>
              <a:gd name="T63" fmla="*/ 11481522 h 45"/>
              <a:gd name="T64" fmla="*/ 11309002 w 39"/>
              <a:gd name="T65" fmla="*/ 11481522 h 45"/>
              <a:gd name="T66" fmla="*/ 0 w 39"/>
              <a:gd name="T67" fmla="*/ 32146240 h 45"/>
              <a:gd name="T68" fmla="*/ 0 w 39"/>
              <a:gd name="T69" fmla="*/ 52812408 h 45"/>
              <a:gd name="T70" fmla="*/ 0 w 39"/>
              <a:gd name="T71" fmla="*/ 52812408 h 45"/>
              <a:gd name="T72" fmla="*/ 0 w 39"/>
              <a:gd name="T73" fmla="*/ 75774000 h 45"/>
              <a:gd name="T74" fmla="*/ 11309002 w 39"/>
              <a:gd name="T75" fmla="*/ 91846391 h 45"/>
              <a:gd name="T76" fmla="*/ 11309002 w 39"/>
              <a:gd name="T77" fmla="*/ 91846391 h 45"/>
              <a:gd name="T78" fmla="*/ 27139901 w 39"/>
              <a:gd name="T79" fmla="*/ 101031051 h 45"/>
              <a:gd name="T80" fmla="*/ 42972215 w 39"/>
              <a:gd name="T81" fmla="*/ 103327933 h 45"/>
              <a:gd name="T82" fmla="*/ 42972215 w 39"/>
              <a:gd name="T83" fmla="*/ 103327933 h 45"/>
              <a:gd name="T84" fmla="*/ 58803116 w 39"/>
              <a:gd name="T85" fmla="*/ 103327933 h 45"/>
              <a:gd name="T86" fmla="*/ 72373061 w 39"/>
              <a:gd name="T87" fmla="*/ 96438732 h 45"/>
              <a:gd name="T88" fmla="*/ 72373061 w 39"/>
              <a:gd name="T89" fmla="*/ 96438732 h 45"/>
              <a:gd name="T90" fmla="*/ 83682060 w 39"/>
              <a:gd name="T91" fmla="*/ 87254073 h 45"/>
              <a:gd name="T92" fmla="*/ 88205375 w 39"/>
              <a:gd name="T93" fmla="*/ 71181682 h 45"/>
              <a:gd name="T94" fmla="*/ 67849746 w 39"/>
              <a:gd name="T95" fmla="*/ 64292481 h 45"/>
              <a:gd name="T96" fmla="*/ 67849746 w 39"/>
              <a:gd name="T97" fmla="*/ 64292481 h 45"/>
              <a:gd name="T98" fmla="*/ 63326431 w 39"/>
              <a:gd name="T99" fmla="*/ 75774000 h 45"/>
              <a:gd name="T100" fmla="*/ 58803116 w 39"/>
              <a:gd name="T101" fmla="*/ 84958637 h 45"/>
              <a:gd name="T102" fmla="*/ 58803116 w 39"/>
              <a:gd name="T103" fmla="*/ 84958637 h 4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9"/>
              <a:gd name="T157" fmla="*/ 0 h 45"/>
              <a:gd name="T158" fmla="*/ 39 w 39"/>
              <a:gd name="T159" fmla="*/ 45 h 4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9" h="45">
                <a:moveTo>
                  <a:pt x="26" y="37"/>
                </a:moveTo>
                <a:lnTo>
                  <a:pt x="26" y="37"/>
                </a:lnTo>
                <a:lnTo>
                  <a:pt x="23" y="38"/>
                </a:lnTo>
                <a:lnTo>
                  <a:pt x="19" y="38"/>
                </a:lnTo>
                <a:lnTo>
                  <a:pt x="16" y="37"/>
                </a:lnTo>
                <a:lnTo>
                  <a:pt x="12" y="35"/>
                </a:lnTo>
                <a:lnTo>
                  <a:pt x="9" y="30"/>
                </a:lnTo>
                <a:lnTo>
                  <a:pt x="9" y="23"/>
                </a:lnTo>
                <a:lnTo>
                  <a:pt x="9" y="16"/>
                </a:lnTo>
                <a:lnTo>
                  <a:pt x="12" y="10"/>
                </a:lnTo>
                <a:lnTo>
                  <a:pt x="16" y="9"/>
                </a:lnTo>
                <a:lnTo>
                  <a:pt x="19" y="7"/>
                </a:lnTo>
                <a:lnTo>
                  <a:pt x="23" y="7"/>
                </a:lnTo>
                <a:lnTo>
                  <a:pt x="26" y="9"/>
                </a:lnTo>
                <a:lnTo>
                  <a:pt x="28" y="12"/>
                </a:lnTo>
                <a:lnTo>
                  <a:pt x="30" y="14"/>
                </a:lnTo>
                <a:lnTo>
                  <a:pt x="39" y="12"/>
                </a:lnTo>
                <a:lnTo>
                  <a:pt x="37" y="9"/>
                </a:lnTo>
                <a:lnTo>
                  <a:pt x="34" y="3"/>
                </a:lnTo>
                <a:lnTo>
                  <a:pt x="28" y="0"/>
                </a:lnTo>
                <a:lnTo>
                  <a:pt x="21" y="0"/>
                </a:lnTo>
                <a:lnTo>
                  <a:pt x="12" y="1"/>
                </a:lnTo>
                <a:lnTo>
                  <a:pt x="5" y="5"/>
                </a:lnTo>
                <a:lnTo>
                  <a:pt x="0" y="14"/>
                </a:lnTo>
                <a:lnTo>
                  <a:pt x="0" y="23"/>
                </a:lnTo>
                <a:lnTo>
                  <a:pt x="0" y="33"/>
                </a:lnTo>
                <a:lnTo>
                  <a:pt x="5" y="40"/>
                </a:lnTo>
                <a:lnTo>
                  <a:pt x="12" y="44"/>
                </a:lnTo>
                <a:lnTo>
                  <a:pt x="19" y="45"/>
                </a:lnTo>
                <a:lnTo>
                  <a:pt x="26" y="45"/>
                </a:lnTo>
                <a:lnTo>
                  <a:pt x="32" y="42"/>
                </a:lnTo>
                <a:lnTo>
                  <a:pt x="37" y="38"/>
                </a:lnTo>
                <a:lnTo>
                  <a:pt x="39" y="31"/>
                </a:lnTo>
                <a:lnTo>
                  <a:pt x="30" y="28"/>
                </a:lnTo>
                <a:lnTo>
                  <a:pt x="28" y="33"/>
                </a:lnTo>
                <a:lnTo>
                  <a:pt x="26" y="37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00" name="Freeform 30"/>
          <p:cNvSpPr>
            <a:spLocks/>
          </p:cNvSpPr>
          <p:nvPr/>
        </p:nvSpPr>
        <p:spPr bwMode="auto">
          <a:xfrm>
            <a:off x="3798888" y="2081213"/>
            <a:ext cx="42862" cy="65087"/>
          </a:xfrm>
          <a:custGeom>
            <a:avLst/>
            <a:gdLst>
              <a:gd name="T0" fmla="*/ 47631122 w 30"/>
              <a:gd name="T1" fmla="*/ 20666162 h 45"/>
              <a:gd name="T2" fmla="*/ 47631122 w 30"/>
              <a:gd name="T3" fmla="*/ 20666162 h 45"/>
              <a:gd name="T4" fmla="*/ 36289829 w 30"/>
              <a:gd name="T5" fmla="*/ 39035441 h 45"/>
              <a:gd name="T6" fmla="*/ 24949975 w 30"/>
              <a:gd name="T7" fmla="*/ 59700162 h 45"/>
              <a:gd name="T8" fmla="*/ 24949975 w 30"/>
              <a:gd name="T9" fmla="*/ 59700162 h 45"/>
              <a:gd name="T10" fmla="*/ 20413742 w 30"/>
              <a:gd name="T11" fmla="*/ 84958637 h 45"/>
              <a:gd name="T12" fmla="*/ 15877515 w 30"/>
              <a:gd name="T13" fmla="*/ 103327933 h 45"/>
              <a:gd name="T14" fmla="*/ 36289829 w 30"/>
              <a:gd name="T15" fmla="*/ 103327933 h 45"/>
              <a:gd name="T16" fmla="*/ 36289829 w 30"/>
              <a:gd name="T17" fmla="*/ 103327933 h 45"/>
              <a:gd name="T18" fmla="*/ 40826056 w 30"/>
              <a:gd name="T19" fmla="*/ 71181682 h 45"/>
              <a:gd name="T20" fmla="*/ 40826056 w 30"/>
              <a:gd name="T21" fmla="*/ 71181682 h 45"/>
              <a:gd name="T22" fmla="*/ 52167349 w 30"/>
              <a:gd name="T23" fmla="*/ 39035441 h 45"/>
              <a:gd name="T24" fmla="*/ 52167349 w 30"/>
              <a:gd name="T25" fmla="*/ 39035441 h 45"/>
              <a:gd name="T26" fmla="*/ 68043430 w 30"/>
              <a:gd name="T27" fmla="*/ 16073843 h 45"/>
              <a:gd name="T28" fmla="*/ 68043430 w 30"/>
              <a:gd name="T29" fmla="*/ 0 h 45"/>
              <a:gd name="T30" fmla="*/ 0 w 30"/>
              <a:gd name="T31" fmla="*/ 0 h 45"/>
              <a:gd name="T32" fmla="*/ 0 w 30"/>
              <a:gd name="T33" fmla="*/ 20666162 h 45"/>
              <a:gd name="T34" fmla="*/ 47631122 w 30"/>
              <a:gd name="T35" fmla="*/ 20666162 h 45"/>
              <a:gd name="T36" fmla="*/ 47631122 w 30"/>
              <a:gd name="T37" fmla="*/ 20666162 h 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0"/>
              <a:gd name="T58" fmla="*/ 0 h 45"/>
              <a:gd name="T59" fmla="*/ 30 w 30"/>
              <a:gd name="T60" fmla="*/ 45 h 4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0" h="45">
                <a:moveTo>
                  <a:pt x="21" y="9"/>
                </a:moveTo>
                <a:lnTo>
                  <a:pt x="21" y="9"/>
                </a:lnTo>
                <a:lnTo>
                  <a:pt x="16" y="17"/>
                </a:lnTo>
                <a:lnTo>
                  <a:pt x="11" y="26"/>
                </a:lnTo>
                <a:lnTo>
                  <a:pt x="9" y="37"/>
                </a:lnTo>
                <a:lnTo>
                  <a:pt x="7" y="45"/>
                </a:lnTo>
                <a:lnTo>
                  <a:pt x="16" y="45"/>
                </a:lnTo>
                <a:lnTo>
                  <a:pt x="18" y="31"/>
                </a:lnTo>
                <a:lnTo>
                  <a:pt x="23" y="17"/>
                </a:lnTo>
                <a:lnTo>
                  <a:pt x="30" y="7"/>
                </a:lnTo>
                <a:lnTo>
                  <a:pt x="30" y="0"/>
                </a:lnTo>
                <a:lnTo>
                  <a:pt x="0" y="0"/>
                </a:lnTo>
                <a:lnTo>
                  <a:pt x="0" y="9"/>
                </a:lnTo>
                <a:lnTo>
                  <a:pt x="21" y="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01" name="Freeform 31"/>
          <p:cNvSpPr>
            <a:spLocks/>
          </p:cNvSpPr>
          <p:nvPr/>
        </p:nvSpPr>
        <p:spPr bwMode="auto">
          <a:xfrm>
            <a:off x="3735388" y="2168525"/>
            <a:ext cx="55562" cy="66675"/>
          </a:xfrm>
          <a:custGeom>
            <a:avLst/>
            <a:gdLst>
              <a:gd name="T0" fmla="*/ 58803116 w 39"/>
              <a:gd name="T1" fmla="*/ 81073959 h 47"/>
              <a:gd name="T2" fmla="*/ 58803116 w 39"/>
              <a:gd name="T3" fmla="*/ 81073959 h 47"/>
              <a:gd name="T4" fmla="*/ 52018856 w 39"/>
              <a:gd name="T5" fmla="*/ 85578066 h 47"/>
              <a:gd name="T6" fmla="*/ 42972215 w 39"/>
              <a:gd name="T7" fmla="*/ 85578066 h 47"/>
              <a:gd name="T8" fmla="*/ 42972215 w 39"/>
              <a:gd name="T9" fmla="*/ 85578066 h 47"/>
              <a:gd name="T10" fmla="*/ 36186530 w 39"/>
              <a:gd name="T11" fmla="*/ 85578066 h 47"/>
              <a:gd name="T12" fmla="*/ 27139901 w 39"/>
              <a:gd name="T13" fmla="*/ 78822614 h 47"/>
              <a:gd name="T14" fmla="*/ 27139901 w 39"/>
              <a:gd name="T15" fmla="*/ 78822614 h 47"/>
              <a:gd name="T16" fmla="*/ 20355635 w 39"/>
              <a:gd name="T17" fmla="*/ 65310291 h 47"/>
              <a:gd name="T18" fmla="*/ 20355635 w 39"/>
              <a:gd name="T19" fmla="*/ 49545206 h 47"/>
              <a:gd name="T20" fmla="*/ 20355635 w 39"/>
              <a:gd name="T21" fmla="*/ 49545206 h 47"/>
              <a:gd name="T22" fmla="*/ 20355635 w 39"/>
              <a:gd name="T23" fmla="*/ 33781527 h 47"/>
              <a:gd name="T24" fmla="*/ 27139901 w 39"/>
              <a:gd name="T25" fmla="*/ 22520543 h 47"/>
              <a:gd name="T26" fmla="*/ 27139901 w 39"/>
              <a:gd name="T27" fmla="*/ 22520543 h 47"/>
              <a:gd name="T28" fmla="*/ 36186530 w 39"/>
              <a:gd name="T29" fmla="*/ 18016436 h 47"/>
              <a:gd name="T30" fmla="*/ 42972215 w 39"/>
              <a:gd name="T31" fmla="*/ 15765091 h 47"/>
              <a:gd name="T32" fmla="*/ 42972215 w 39"/>
              <a:gd name="T33" fmla="*/ 15765091 h 47"/>
              <a:gd name="T34" fmla="*/ 52018856 w 39"/>
              <a:gd name="T35" fmla="*/ 18016436 h 47"/>
              <a:gd name="T36" fmla="*/ 58803116 w 39"/>
              <a:gd name="T37" fmla="*/ 22520543 h 47"/>
              <a:gd name="T38" fmla="*/ 58803116 w 39"/>
              <a:gd name="T39" fmla="*/ 22520543 h 47"/>
              <a:gd name="T40" fmla="*/ 63326431 w 39"/>
              <a:gd name="T41" fmla="*/ 27024657 h 47"/>
              <a:gd name="T42" fmla="*/ 67849746 w 39"/>
              <a:gd name="T43" fmla="*/ 33781527 h 47"/>
              <a:gd name="T44" fmla="*/ 88205375 w 39"/>
              <a:gd name="T45" fmla="*/ 31528764 h 47"/>
              <a:gd name="T46" fmla="*/ 88205375 w 39"/>
              <a:gd name="T47" fmla="*/ 31528764 h 47"/>
              <a:gd name="T48" fmla="*/ 83682060 w 39"/>
              <a:gd name="T49" fmla="*/ 18016436 h 47"/>
              <a:gd name="T50" fmla="*/ 76896376 w 39"/>
              <a:gd name="T51" fmla="*/ 11260981 h 47"/>
              <a:gd name="T52" fmla="*/ 76896376 w 39"/>
              <a:gd name="T53" fmla="*/ 11260981 h 47"/>
              <a:gd name="T54" fmla="*/ 63326431 w 39"/>
              <a:gd name="T55" fmla="*/ 2252764 h 47"/>
              <a:gd name="T56" fmla="*/ 47495541 w 39"/>
              <a:gd name="T57" fmla="*/ 0 h 47"/>
              <a:gd name="T58" fmla="*/ 47495541 w 39"/>
              <a:gd name="T59" fmla="*/ 0 h 47"/>
              <a:gd name="T60" fmla="*/ 27139901 w 39"/>
              <a:gd name="T61" fmla="*/ 2252764 h 47"/>
              <a:gd name="T62" fmla="*/ 11309002 w 39"/>
              <a:gd name="T63" fmla="*/ 15765091 h 47"/>
              <a:gd name="T64" fmla="*/ 11309002 w 39"/>
              <a:gd name="T65" fmla="*/ 15765091 h 47"/>
              <a:gd name="T66" fmla="*/ 0 w 39"/>
              <a:gd name="T67" fmla="*/ 31528764 h 47"/>
              <a:gd name="T68" fmla="*/ 0 w 39"/>
              <a:gd name="T69" fmla="*/ 54049313 h 47"/>
              <a:gd name="T70" fmla="*/ 0 w 39"/>
              <a:gd name="T71" fmla="*/ 54049313 h 47"/>
              <a:gd name="T72" fmla="*/ 0 w 39"/>
              <a:gd name="T73" fmla="*/ 74318507 h 47"/>
              <a:gd name="T74" fmla="*/ 11309002 w 39"/>
              <a:gd name="T75" fmla="*/ 90082174 h 47"/>
              <a:gd name="T76" fmla="*/ 11309002 w 39"/>
              <a:gd name="T77" fmla="*/ 90082174 h 47"/>
              <a:gd name="T78" fmla="*/ 27139901 w 39"/>
              <a:gd name="T79" fmla="*/ 101343174 h 47"/>
              <a:gd name="T80" fmla="*/ 42972215 w 39"/>
              <a:gd name="T81" fmla="*/ 105847282 h 47"/>
              <a:gd name="T82" fmla="*/ 42972215 w 39"/>
              <a:gd name="T83" fmla="*/ 105847282 h 47"/>
              <a:gd name="T84" fmla="*/ 58803116 w 39"/>
              <a:gd name="T85" fmla="*/ 101343174 h 47"/>
              <a:gd name="T86" fmla="*/ 72373061 w 39"/>
              <a:gd name="T87" fmla="*/ 99090411 h 47"/>
              <a:gd name="T88" fmla="*/ 72373061 w 39"/>
              <a:gd name="T89" fmla="*/ 99090411 h 47"/>
              <a:gd name="T90" fmla="*/ 83682060 w 39"/>
              <a:gd name="T91" fmla="*/ 85578066 h 47"/>
              <a:gd name="T92" fmla="*/ 88205375 w 39"/>
              <a:gd name="T93" fmla="*/ 69814399 h 47"/>
              <a:gd name="T94" fmla="*/ 67849746 w 39"/>
              <a:gd name="T95" fmla="*/ 65310291 h 47"/>
              <a:gd name="T96" fmla="*/ 67849746 w 39"/>
              <a:gd name="T97" fmla="*/ 65310291 h 47"/>
              <a:gd name="T98" fmla="*/ 63326431 w 39"/>
              <a:gd name="T99" fmla="*/ 74318507 h 47"/>
              <a:gd name="T100" fmla="*/ 58803116 w 39"/>
              <a:gd name="T101" fmla="*/ 81073959 h 47"/>
              <a:gd name="T102" fmla="*/ 58803116 w 39"/>
              <a:gd name="T103" fmla="*/ 81073959 h 4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9"/>
              <a:gd name="T157" fmla="*/ 0 h 47"/>
              <a:gd name="T158" fmla="*/ 39 w 39"/>
              <a:gd name="T159" fmla="*/ 47 h 4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9" h="47">
                <a:moveTo>
                  <a:pt x="26" y="36"/>
                </a:moveTo>
                <a:lnTo>
                  <a:pt x="26" y="36"/>
                </a:lnTo>
                <a:lnTo>
                  <a:pt x="23" y="38"/>
                </a:lnTo>
                <a:lnTo>
                  <a:pt x="19" y="38"/>
                </a:lnTo>
                <a:lnTo>
                  <a:pt x="16" y="38"/>
                </a:lnTo>
                <a:lnTo>
                  <a:pt x="12" y="35"/>
                </a:lnTo>
                <a:lnTo>
                  <a:pt x="9" y="29"/>
                </a:lnTo>
                <a:lnTo>
                  <a:pt x="9" y="22"/>
                </a:lnTo>
                <a:lnTo>
                  <a:pt x="9" y="15"/>
                </a:lnTo>
                <a:lnTo>
                  <a:pt x="12" y="10"/>
                </a:lnTo>
                <a:lnTo>
                  <a:pt x="16" y="8"/>
                </a:lnTo>
                <a:lnTo>
                  <a:pt x="19" y="7"/>
                </a:lnTo>
                <a:lnTo>
                  <a:pt x="23" y="8"/>
                </a:lnTo>
                <a:lnTo>
                  <a:pt x="26" y="10"/>
                </a:lnTo>
                <a:lnTo>
                  <a:pt x="28" y="12"/>
                </a:lnTo>
                <a:lnTo>
                  <a:pt x="30" y="15"/>
                </a:lnTo>
                <a:lnTo>
                  <a:pt x="39" y="14"/>
                </a:lnTo>
                <a:lnTo>
                  <a:pt x="37" y="8"/>
                </a:lnTo>
                <a:lnTo>
                  <a:pt x="34" y="5"/>
                </a:lnTo>
                <a:lnTo>
                  <a:pt x="28" y="1"/>
                </a:lnTo>
                <a:lnTo>
                  <a:pt x="21" y="0"/>
                </a:lnTo>
                <a:lnTo>
                  <a:pt x="12" y="1"/>
                </a:lnTo>
                <a:lnTo>
                  <a:pt x="5" y="7"/>
                </a:lnTo>
                <a:lnTo>
                  <a:pt x="0" y="14"/>
                </a:lnTo>
                <a:lnTo>
                  <a:pt x="0" y="24"/>
                </a:lnTo>
                <a:lnTo>
                  <a:pt x="0" y="33"/>
                </a:lnTo>
                <a:lnTo>
                  <a:pt x="5" y="40"/>
                </a:lnTo>
                <a:lnTo>
                  <a:pt x="12" y="45"/>
                </a:lnTo>
                <a:lnTo>
                  <a:pt x="19" y="47"/>
                </a:lnTo>
                <a:lnTo>
                  <a:pt x="26" y="45"/>
                </a:lnTo>
                <a:lnTo>
                  <a:pt x="32" y="44"/>
                </a:lnTo>
                <a:lnTo>
                  <a:pt x="37" y="38"/>
                </a:lnTo>
                <a:lnTo>
                  <a:pt x="39" y="31"/>
                </a:lnTo>
                <a:lnTo>
                  <a:pt x="30" y="29"/>
                </a:lnTo>
                <a:lnTo>
                  <a:pt x="28" y="33"/>
                </a:lnTo>
                <a:lnTo>
                  <a:pt x="26" y="36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02" name="Freeform 32"/>
          <p:cNvSpPr>
            <a:spLocks noEditPoints="1"/>
          </p:cNvSpPr>
          <p:nvPr/>
        </p:nvSpPr>
        <p:spPr bwMode="auto">
          <a:xfrm>
            <a:off x="3798888" y="2168525"/>
            <a:ext cx="42862" cy="66675"/>
          </a:xfrm>
          <a:custGeom>
            <a:avLst/>
            <a:gdLst>
              <a:gd name="T0" fmla="*/ 4536229 w 30"/>
              <a:gd name="T1" fmla="*/ 58553421 h 47"/>
              <a:gd name="T2" fmla="*/ 0 w 30"/>
              <a:gd name="T3" fmla="*/ 74318507 h 47"/>
              <a:gd name="T4" fmla="*/ 11341285 w 30"/>
              <a:gd name="T5" fmla="*/ 99090411 h 47"/>
              <a:gd name="T6" fmla="*/ 24949975 w 30"/>
              <a:gd name="T7" fmla="*/ 101343174 h 47"/>
              <a:gd name="T8" fmla="*/ 36289829 w 30"/>
              <a:gd name="T9" fmla="*/ 105847282 h 47"/>
              <a:gd name="T10" fmla="*/ 58970976 w 30"/>
              <a:gd name="T11" fmla="*/ 94586304 h 47"/>
              <a:gd name="T12" fmla="*/ 68043430 w 30"/>
              <a:gd name="T13" fmla="*/ 85578066 h 47"/>
              <a:gd name="T14" fmla="*/ 68043430 w 30"/>
              <a:gd name="T15" fmla="*/ 74318507 h 47"/>
              <a:gd name="T16" fmla="*/ 63507203 w 30"/>
              <a:gd name="T17" fmla="*/ 58553421 h 47"/>
              <a:gd name="T18" fmla="*/ 58970976 w 30"/>
              <a:gd name="T19" fmla="*/ 49545206 h 47"/>
              <a:gd name="T20" fmla="*/ 52167349 w 30"/>
              <a:gd name="T21" fmla="*/ 47293861 h 47"/>
              <a:gd name="T22" fmla="*/ 63507203 w 30"/>
              <a:gd name="T23" fmla="*/ 38285635 h 47"/>
              <a:gd name="T24" fmla="*/ 63507203 w 30"/>
              <a:gd name="T25" fmla="*/ 27024657 h 47"/>
              <a:gd name="T26" fmla="*/ 56703576 w 30"/>
              <a:gd name="T27" fmla="*/ 6756873 h 47"/>
              <a:gd name="T28" fmla="*/ 47631122 w 30"/>
              <a:gd name="T29" fmla="*/ 2252764 h 47"/>
              <a:gd name="T30" fmla="*/ 36289829 w 30"/>
              <a:gd name="T31" fmla="*/ 0 h 47"/>
              <a:gd name="T32" fmla="*/ 11341285 w 30"/>
              <a:gd name="T33" fmla="*/ 6756873 h 47"/>
              <a:gd name="T34" fmla="*/ 9072457 w 30"/>
              <a:gd name="T35" fmla="*/ 15765091 h 47"/>
              <a:gd name="T36" fmla="*/ 4536229 w 30"/>
              <a:gd name="T37" fmla="*/ 27024657 h 47"/>
              <a:gd name="T38" fmla="*/ 9072457 w 30"/>
              <a:gd name="T39" fmla="*/ 38285635 h 47"/>
              <a:gd name="T40" fmla="*/ 20413742 w 30"/>
              <a:gd name="T41" fmla="*/ 47293861 h 47"/>
              <a:gd name="T42" fmla="*/ 4536229 w 30"/>
              <a:gd name="T43" fmla="*/ 58553421 h 47"/>
              <a:gd name="T44" fmla="*/ 27217374 w 30"/>
              <a:gd name="T45" fmla="*/ 18016436 h 47"/>
              <a:gd name="T46" fmla="*/ 36289829 w 30"/>
              <a:gd name="T47" fmla="*/ 15765091 h 47"/>
              <a:gd name="T48" fmla="*/ 43094884 w 30"/>
              <a:gd name="T49" fmla="*/ 18016436 h 47"/>
              <a:gd name="T50" fmla="*/ 47631122 w 30"/>
              <a:gd name="T51" fmla="*/ 27024657 h 47"/>
              <a:gd name="T52" fmla="*/ 43094884 w 30"/>
              <a:gd name="T53" fmla="*/ 38285635 h 47"/>
              <a:gd name="T54" fmla="*/ 36289829 w 30"/>
              <a:gd name="T55" fmla="*/ 38285635 h 47"/>
              <a:gd name="T56" fmla="*/ 27217374 w 30"/>
              <a:gd name="T57" fmla="*/ 38285635 h 47"/>
              <a:gd name="T58" fmla="*/ 24949975 w 30"/>
              <a:gd name="T59" fmla="*/ 27024657 h 47"/>
              <a:gd name="T60" fmla="*/ 27217374 w 30"/>
              <a:gd name="T61" fmla="*/ 18016436 h 47"/>
              <a:gd name="T62" fmla="*/ 24949975 w 30"/>
              <a:gd name="T63" fmla="*/ 63057528 h 47"/>
              <a:gd name="T64" fmla="*/ 27217374 w 30"/>
              <a:gd name="T65" fmla="*/ 58553421 h 47"/>
              <a:gd name="T66" fmla="*/ 36289829 w 30"/>
              <a:gd name="T67" fmla="*/ 54049313 h 47"/>
              <a:gd name="T68" fmla="*/ 43094884 w 30"/>
              <a:gd name="T69" fmla="*/ 58553421 h 47"/>
              <a:gd name="T70" fmla="*/ 47631122 w 30"/>
              <a:gd name="T71" fmla="*/ 69814399 h 47"/>
              <a:gd name="T72" fmla="*/ 47631122 w 30"/>
              <a:gd name="T73" fmla="*/ 78822614 h 47"/>
              <a:gd name="T74" fmla="*/ 43094884 w 30"/>
              <a:gd name="T75" fmla="*/ 85578066 h 47"/>
              <a:gd name="T76" fmla="*/ 36289829 w 30"/>
              <a:gd name="T77" fmla="*/ 90082174 h 47"/>
              <a:gd name="T78" fmla="*/ 27217374 w 30"/>
              <a:gd name="T79" fmla="*/ 85578066 h 47"/>
              <a:gd name="T80" fmla="*/ 24949975 w 30"/>
              <a:gd name="T81" fmla="*/ 85578066 h 47"/>
              <a:gd name="T82" fmla="*/ 20413742 w 30"/>
              <a:gd name="T83" fmla="*/ 69814399 h 47"/>
              <a:gd name="T84" fmla="*/ 24949975 w 30"/>
              <a:gd name="T85" fmla="*/ 63057528 h 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0"/>
              <a:gd name="T130" fmla="*/ 0 h 47"/>
              <a:gd name="T131" fmla="*/ 30 w 30"/>
              <a:gd name="T132" fmla="*/ 47 h 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0" h="47">
                <a:moveTo>
                  <a:pt x="2" y="26"/>
                </a:moveTo>
                <a:lnTo>
                  <a:pt x="2" y="26"/>
                </a:lnTo>
                <a:lnTo>
                  <a:pt x="0" y="33"/>
                </a:lnTo>
                <a:lnTo>
                  <a:pt x="2" y="38"/>
                </a:lnTo>
                <a:lnTo>
                  <a:pt x="5" y="44"/>
                </a:lnTo>
                <a:lnTo>
                  <a:pt x="11" y="45"/>
                </a:lnTo>
                <a:lnTo>
                  <a:pt x="16" y="47"/>
                </a:lnTo>
                <a:lnTo>
                  <a:pt x="21" y="45"/>
                </a:lnTo>
                <a:lnTo>
                  <a:pt x="26" y="42"/>
                </a:lnTo>
                <a:lnTo>
                  <a:pt x="30" y="38"/>
                </a:lnTo>
                <a:lnTo>
                  <a:pt x="30" y="33"/>
                </a:lnTo>
                <a:lnTo>
                  <a:pt x="30" y="29"/>
                </a:lnTo>
                <a:lnTo>
                  <a:pt x="28" y="26"/>
                </a:lnTo>
                <a:lnTo>
                  <a:pt x="26" y="22"/>
                </a:lnTo>
                <a:lnTo>
                  <a:pt x="23" y="21"/>
                </a:lnTo>
                <a:lnTo>
                  <a:pt x="28" y="17"/>
                </a:lnTo>
                <a:lnTo>
                  <a:pt x="28" y="12"/>
                </a:lnTo>
                <a:lnTo>
                  <a:pt x="28" y="7"/>
                </a:lnTo>
                <a:lnTo>
                  <a:pt x="25" y="3"/>
                </a:lnTo>
                <a:lnTo>
                  <a:pt x="21" y="1"/>
                </a:lnTo>
                <a:lnTo>
                  <a:pt x="16" y="0"/>
                </a:lnTo>
                <a:lnTo>
                  <a:pt x="9" y="1"/>
                </a:lnTo>
                <a:lnTo>
                  <a:pt x="5" y="3"/>
                </a:lnTo>
                <a:lnTo>
                  <a:pt x="4" y="7"/>
                </a:lnTo>
                <a:lnTo>
                  <a:pt x="2" y="12"/>
                </a:lnTo>
                <a:lnTo>
                  <a:pt x="4" y="17"/>
                </a:lnTo>
                <a:lnTo>
                  <a:pt x="9" y="21"/>
                </a:lnTo>
                <a:lnTo>
                  <a:pt x="5" y="22"/>
                </a:lnTo>
                <a:lnTo>
                  <a:pt x="2" y="26"/>
                </a:lnTo>
                <a:close/>
                <a:moveTo>
                  <a:pt x="12" y="8"/>
                </a:moveTo>
                <a:lnTo>
                  <a:pt x="12" y="8"/>
                </a:lnTo>
                <a:lnTo>
                  <a:pt x="16" y="7"/>
                </a:lnTo>
                <a:lnTo>
                  <a:pt x="19" y="8"/>
                </a:lnTo>
                <a:lnTo>
                  <a:pt x="21" y="12"/>
                </a:lnTo>
                <a:lnTo>
                  <a:pt x="19" y="17"/>
                </a:lnTo>
                <a:lnTo>
                  <a:pt x="16" y="17"/>
                </a:lnTo>
                <a:lnTo>
                  <a:pt x="12" y="17"/>
                </a:lnTo>
                <a:lnTo>
                  <a:pt x="11" y="12"/>
                </a:lnTo>
                <a:lnTo>
                  <a:pt x="12" y="8"/>
                </a:lnTo>
                <a:close/>
                <a:moveTo>
                  <a:pt x="11" y="28"/>
                </a:moveTo>
                <a:lnTo>
                  <a:pt x="11" y="28"/>
                </a:lnTo>
                <a:lnTo>
                  <a:pt x="12" y="26"/>
                </a:lnTo>
                <a:lnTo>
                  <a:pt x="16" y="24"/>
                </a:lnTo>
                <a:lnTo>
                  <a:pt x="18" y="26"/>
                </a:lnTo>
                <a:lnTo>
                  <a:pt x="19" y="26"/>
                </a:lnTo>
                <a:lnTo>
                  <a:pt x="21" y="31"/>
                </a:lnTo>
                <a:lnTo>
                  <a:pt x="21" y="35"/>
                </a:lnTo>
                <a:lnTo>
                  <a:pt x="19" y="38"/>
                </a:lnTo>
                <a:lnTo>
                  <a:pt x="18" y="38"/>
                </a:lnTo>
                <a:lnTo>
                  <a:pt x="16" y="40"/>
                </a:lnTo>
                <a:lnTo>
                  <a:pt x="12" y="38"/>
                </a:lnTo>
                <a:lnTo>
                  <a:pt x="11" y="38"/>
                </a:lnTo>
                <a:lnTo>
                  <a:pt x="11" y="35"/>
                </a:lnTo>
                <a:lnTo>
                  <a:pt x="9" y="31"/>
                </a:lnTo>
                <a:lnTo>
                  <a:pt x="11" y="2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03" name="Freeform 33"/>
          <p:cNvSpPr>
            <a:spLocks/>
          </p:cNvSpPr>
          <p:nvPr/>
        </p:nvSpPr>
        <p:spPr bwMode="auto">
          <a:xfrm>
            <a:off x="3740150" y="2298700"/>
            <a:ext cx="53975" cy="65088"/>
          </a:xfrm>
          <a:custGeom>
            <a:avLst/>
            <a:gdLst>
              <a:gd name="T0" fmla="*/ 50948025 w 37"/>
              <a:gd name="T1" fmla="*/ 103325623 h 44"/>
              <a:gd name="T2" fmla="*/ 50948025 w 37"/>
              <a:gd name="T3" fmla="*/ 16437426 h 44"/>
              <a:gd name="T4" fmla="*/ 85686029 w 37"/>
              <a:gd name="T5" fmla="*/ 16437426 h 44"/>
              <a:gd name="T6" fmla="*/ 85686029 w 37"/>
              <a:gd name="T7" fmla="*/ 0 h 44"/>
              <a:gd name="T8" fmla="*/ 0 w 37"/>
              <a:gd name="T9" fmla="*/ 0 h 44"/>
              <a:gd name="T10" fmla="*/ 0 w 37"/>
              <a:gd name="T11" fmla="*/ 16437426 h 44"/>
              <a:gd name="T12" fmla="*/ 32421468 w 37"/>
              <a:gd name="T13" fmla="*/ 16437426 h 44"/>
              <a:gd name="T14" fmla="*/ 32421468 w 37"/>
              <a:gd name="T15" fmla="*/ 103325623 h 44"/>
              <a:gd name="T16" fmla="*/ 50948025 w 37"/>
              <a:gd name="T17" fmla="*/ 103325623 h 44"/>
              <a:gd name="T18" fmla="*/ 50948025 w 37"/>
              <a:gd name="T19" fmla="*/ 103325623 h 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44"/>
              <a:gd name="T32" fmla="*/ 37 w 37"/>
              <a:gd name="T33" fmla="*/ 44 h 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44">
                <a:moveTo>
                  <a:pt x="22" y="44"/>
                </a:moveTo>
                <a:lnTo>
                  <a:pt x="22" y="7"/>
                </a:lnTo>
                <a:lnTo>
                  <a:pt x="37" y="7"/>
                </a:lnTo>
                <a:lnTo>
                  <a:pt x="37" y="0"/>
                </a:lnTo>
                <a:lnTo>
                  <a:pt x="0" y="0"/>
                </a:lnTo>
                <a:lnTo>
                  <a:pt x="0" y="7"/>
                </a:lnTo>
                <a:lnTo>
                  <a:pt x="14" y="7"/>
                </a:lnTo>
                <a:lnTo>
                  <a:pt x="14" y="44"/>
                </a:lnTo>
                <a:lnTo>
                  <a:pt x="22" y="4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04" name="Freeform 34"/>
          <p:cNvSpPr>
            <a:spLocks/>
          </p:cNvSpPr>
          <p:nvPr/>
        </p:nvSpPr>
        <p:spPr bwMode="auto">
          <a:xfrm>
            <a:off x="3802063" y="2297113"/>
            <a:ext cx="30162" cy="66675"/>
          </a:xfrm>
          <a:custGeom>
            <a:avLst/>
            <a:gdLst>
              <a:gd name="T0" fmla="*/ 47882898 w 21"/>
              <a:gd name="T1" fmla="*/ 0 h 46"/>
              <a:gd name="T2" fmla="*/ 31921450 w 21"/>
              <a:gd name="T3" fmla="*/ 0 h 46"/>
              <a:gd name="T4" fmla="*/ 31921450 w 21"/>
              <a:gd name="T5" fmla="*/ 0 h 46"/>
              <a:gd name="T6" fmla="*/ 27361244 w 21"/>
              <a:gd name="T7" fmla="*/ 13806074 h 46"/>
              <a:gd name="T8" fmla="*/ 20521648 w 21"/>
              <a:gd name="T9" fmla="*/ 20709834 h 46"/>
              <a:gd name="T10" fmla="*/ 20521648 w 21"/>
              <a:gd name="T11" fmla="*/ 20709834 h 46"/>
              <a:gd name="T12" fmla="*/ 0 w 21"/>
              <a:gd name="T13" fmla="*/ 29912436 h 46"/>
              <a:gd name="T14" fmla="*/ 0 w 21"/>
              <a:gd name="T15" fmla="*/ 46020241 h 46"/>
              <a:gd name="T16" fmla="*/ 0 w 21"/>
              <a:gd name="T17" fmla="*/ 46020241 h 46"/>
              <a:gd name="T18" fmla="*/ 15961443 w 21"/>
              <a:gd name="T19" fmla="*/ 41418218 h 46"/>
              <a:gd name="T20" fmla="*/ 27361244 w 21"/>
              <a:gd name="T21" fmla="*/ 32214172 h 46"/>
              <a:gd name="T22" fmla="*/ 27361244 w 21"/>
              <a:gd name="T23" fmla="*/ 105846573 h 46"/>
              <a:gd name="T24" fmla="*/ 47882898 w 21"/>
              <a:gd name="T25" fmla="*/ 105846573 h 46"/>
              <a:gd name="T26" fmla="*/ 47882898 w 21"/>
              <a:gd name="T27" fmla="*/ 0 h 46"/>
              <a:gd name="T28" fmla="*/ 47882898 w 21"/>
              <a:gd name="T29" fmla="*/ 0 h 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"/>
              <a:gd name="T46" fmla="*/ 0 h 46"/>
              <a:gd name="T47" fmla="*/ 21 w 21"/>
              <a:gd name="T48" fmla="*/ 46 h 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" h="46">
                <a:moveTo>
                  <a:pt x="21" y="0"/>
                </a:moveTo>
                <a:lnTo>
                  <a:pt x="14" y="0"/>
                </a:lnTo>
                <a:lnTo>
                  <a:pt x="12" y="6"/>
                </a:lnTo>
                <a:lnTo>
                  <a:pt x="9" y="9"/>
                </a:lnTo>
                <a:lnTo>
                  <a:pt x="0" y="13"/>
                </a:lnTo>
                <a:lnTo>
                  <a:pt x="0" y="20"/>
                </a:lnTo>
                <a:lnTo>
                  <a:pt x="7" y="18"/>
                </a:lnTo>
                <a:lnTo>
                  <a:pt x="12" y="14"/>
                </a:lnTo>
                <a:lnTo>
                  <a:pt x="12" y="46"/>
                </a:lnTo>
                <a:lnTo>
                  <a:pt x="21" y="46"/>
                </a:lnTo>
                <a:lnTo>
                  <a:pt x="21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05" name="Freeform 35"/>
          <p:cNvSpPr>
            <a:spLocks/>
          </p:cNvSpPr>
          <p:nvPr/>
        </p:nvSpPr>
        <p:spPr bwMode="auto">
          <a:xfrm>
            <a:off x="3740150" y="2389188"/>
            <a:ext cx="53975" cy="65087"/>
          </a:xfrm>
          <a:custGeom>
            <a:avLst/>
            <a:gdLst>
              <a:gd name="T0" fmla="*/ 50948025 w 37"/>
              <a:gd name="T1" fmla="*/ 103326487 h 45"/>
              <a:gd name="T2" fmla="*/ 50948025 w 37"/>
              <a:gd name="T3" fmla="*/ 18369279 h 45"/>
              <a:gd name="T4" fmla="*/ 85686029 w 37"/>
              <a:gd name="T5" fmla="*/ 18369279 h 45"/>
              <a:gd name="T6" fmla="*/ 85686029 w 37"/>
              <a:gd name="T7" fmla="*/ 0 h 45"/>
              <a:gd name="T8" fmla="*/ 0 w 37"/>
              <a:gd name="T9" fmla="*/ 0 h 45"/>
              <a:gd name="T10" fmla="*/ 0 w 37"/>
              <a:gd name="T11" fmla="*/ 18369279 h 45"/>
              <a:gd name="T12" fmla="*/ 32421468 w 37"/>
              <a:gd name="T13" fmla="*/ 18369279 h 45"/>
              <a:gd name="T14" fmla="*/ 32421468 w 37"/>
              <a:gd name="T15" fmla="*/ 103326487 h 45"/>
              <a:gd name="T16" fmla="*/ 50948025 w 37"/>
              <a:gd name="T17" fmla="*/ 103326487 h 45"/>
              <a:gd name="T18" fmla="*/ 50948025 w 37"/>
              <a:gd name="T19" fmla="*/ 103326487 h 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45"/>
              <a:gd name="T32" fmla="*/ 37 w 37"/>
              <a:gd name="T33" fmla="*/ 45 h 4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45">
                <a:moveTo>
                  <a:pt x="22" y="45"/>
                </a:moveTo>
                <a:lnTo>
                  <a:pt x="22" y="8"/>
                </a:lnTo>
                <a:lnTo>
                  <a:pt x="37" y="8"/>
                </a:lnTo>
                <a:lnTo>
                  <a:pt x="37" y="0"/>
                </a:lnTo>
                <a:lnTo>
                  <a:pt x="0" y="0"/>
                </a:lnTo>
                <a:lnTo>
                  <a:pt x="0" y="8"/>
                </a:lnTo>
                <a:lnTo>
                  <a:pt x="14" y="8"/>
                </a:lnTo>
                <a:lnTo>
                  <a:pt x="14" y="45"/>
                </a:lnTo>
                <a:lnTo>
                  <a:pt x="22" y="45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06" name="Freeform 36"/>
          <p:cNvSpPr>
            <a:spLocks/>
          </p:cNvSpPr>
          <p:nvPr/>
        </p:nvSpPr>
        <p:spPr bwMode="auto">
          <a:xfrm>
            <a:off x="3795713" y="2389188"/>
            <a:ext cx="46037" cy="65087"/>
          </a:xfrm>
          <a:custGeom>
            <a:avLst/>
            <a:gdLst>
              <a:gd name="T0" fmla="*/ 31974131 w 32"/>
              <a:gd name="T1" fmla="*/ 87254073 h 45"/>
              <a:gd name="T2" fmla="*/ 31974131 w 32"/>
              <a:gd name="T3" fmla="*/ 87254073 h 45"/>
              <a:gd name="T4" fmla="*/ 36541863 w 32"/>
              <a:gd name="T5" fmla="*/ 80364872 h 45"/>
              <a:gd name="T6" fmla="*/ 36541863 w 32"/>
              <a:gd name="T7" fmla="*/ 80364872 h 45"/>
              <a:gd name="T8" fmla="*/ 47960483 w 32"/>
              <a:gd name="T9" fmla="*/ 68884799 h 45"/>
              <a:gd name="T10" fmla="*/ 47960483 w 32"/>
              <a:gd name="T11" fmla="*/ 68884799 h 45"/>
              <a:gd name="T12" fmla="*/ 61663677 w 32"/>
              <a:gd name="T13" fmla="*/ 55107844 h 45"/>
              <a:gd name="T14" fmla="*/ 61663677 w 32"/>
              <a:gd name="T15" fmla="*/ 55107844 h 45"/>
              <a:gd name="T16" fmla="*/ 68515994 w 32"/>
              <a:gd name="T17" fmla="*/ 43626313 h 45"/>
              <a:gd name="T18" fmla="*/ 68515994 w 32"/>
              <a:gd name="T19" fmla="*/ 43626313 h 45"/>
              <a:gd name="T20" fmla="*/ 73083725 w 32"/>
              <a:gd name="T21" fmla="*/ 32146240 h 45"/>
              <a:gd name="T22" fmla="*/ 73083725 w 32"/>
              <a:gd name="T23" fmla="*/ 32146240 h 45"/>
              <a:gd name="T24" fmla="*/ 68515994 w 32"/>
              <a:gd name="T25" fmla="*/ 18369279 h 45"/>
              <a:gd name="T26" fmla="*/ 63948262 w 32"/>
              <a:gd name="T27" fmla="*/ 6887757 h 45"/>
              <a:gd name="T28" fmla="*/ 63948262 w 32"/>
              <a:gd name="T29" fmla="*/ 6887757 h 45"/>
              <a:gd name="T30" fmla="*/ 52528214 w 32"/>
              <a:gd name="T31" fmla="*/ 2295437 h 45"/>
              <a:gd name="T32" fmla="*/ 41109594 w 32"/>
              <a:gd name="T33" fmla="*/ 0 h 45"/>
              <a:gd name="T34" fmla="*/ 41109594 w 32"/>
              <a:gd name="T35" fmla="*/ 0 h 45"/>
              <a:gd name="T36" fmla="*/ 25121815 w 32"/>
              <a:gd name="T37" fmla="*/ 2295437 h 45"/>
              <a:gd name="T38" fmla="*/ 15986346 w 32"/>
              <a:gd name="T39" fmla="*/ 6887757 h 45"/>
              <a:gd name="T40" fmla="*/ 15986346 w 32"/>
              <a:gd name="T41" fmla="*/ 6887757 h 45"/>
              <a:gd name="T42" fmla="*/ 9135466 w 32"/>
              <a:gd name="T43" fmla="*/ 18369279 h 45"/>
              <a:gd name="T44" fmla="*/ 4567733 w 32"/>
              <a:gd name="T45" fmla="*/ 32146240 h 45"/>
              <a:gd name="T46" fmla="*/ 25121815 w 32"/>
              <a:gd name="T47" fmla="*/ 34441676 h 45"/>
              <a:gd name="T48" fmla="*/ 25121815 w 32"/>
              <a:gd name="T49" fmla="*/ 34441676 h 45"/>
              <a:gd name="T50" fmla="*/ 29689546 w 32"/>
              <a:gd name="T51" fmla="*/ 18369279 h 45"/>
              <a:gd name="T52" fmla="*/ 29689546 w 32"/>
              <a:gd name="T53" fmla="*/ 18369279 h 45"/>
              <a:gd name="T54" fmla="*/ 36541863 w 32"/>
              <a:gd name="T55" fmla="*/ 16072397 h 45"/>
              <a:gd name="T56" fmla="*/ 36541863 w 32"/>
              <a:gd name="T57" fmla="*/ 16072397 h 45"/>
              <a:gd name="T58" fmla="*/ 47960483 w 32"/>
              <a:gd name="T59" fmla="*/ 18369279 h 45"/>
              <a:gd name="T60" fmla="*/ 47960483 w 32"/>
              <a:gd name="T61" fmla="*/ 18369279 h 45"/>
              <a:gd name="T62" fmla="*/ 52528214 w 32"/>
              <a:gd name="T63" fmla="*/ 32146240 h 45"/>
              <a:gd name="T64" fmla="*/ 52528214 w 32"/>
              <a:gd name="T65" fmla="*/ 32146240 h 45"/>
              <a:gd name="T66" fmla="*/ 47960483 w 32"/>
              <a:gd name="T67" fmla="*/ 43626313 h 45"/>
              <a:gd name="T68" fmla="*/ 47960483 w 32"/>
              <a:gd name="T69" fmla="*/ 43626313 h 45"/>
              <a:gd name="T70" fmla="*/ 31974131 w 32"/>
              <a:gd name="T71" fmla="*/ 59700162 h 45"/>
              <a:gd name="T72" fmla="*/ 31974131 w 32"/>
              <a:gd name="T73" fmla="*/ 59700162 h 45"/>
              <a:gd name="T74" fmla="*/ 9135466 w 32"/>
              <a:gd name="T75" fmla="*/ 84957191 h 45"/>
              <a:gd name="T76" fmla="*/ 9135466 w 32"/>
              <a:gd name="T77" fmla="*/ 84957191 h 45"/>
              <a:gd name="T78" fmla="*/ 0 w 32"/>
              <a:gd name="T79" fmla="*/ 103326487 h 45"/>
              <a:gd name="T80" fmla="*/ 73083725 w 32"/>
              <a:gd name="T81" fmla="*/ 103326487 h 45"/>
              <a:gd name="T82" fmla="*/ 73083725 w 32"/>
              <a:gd name="T83" fmla="*/ 87254073 h 45"/>
              <a:gd name="T84" fmla="*/ 31974131 w 32"/>
              <a:gd name="T85" fmla="*/ 87254073 h 45"/>
              <a:gd name="T86" fmla="*/ 31974131 w 32"/>
              <a:gd name="T87" fmla="*/ 87254073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2"/>
              <a:gd name="T133" fmla="*/ 0 h 45"/>
              <a:gd name="T134" fmla="*/ 32 w 32"/>
              <a:gd name="T135" fmla="*/ 45 h 4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2" h="45">
                <a:moveTo>
                  <a:pt x="14" y="38"/>
                </a:moveTo>
                <a:lnTo>
                  <a:pt x="14" y="38"/>
                </a:lnTo>
                <a:lnTo>
                  <a:pt x="16" y="35"/>
                </a:lnTo>
                <a:lnTo>
                  <a:pt x="21" y="30"/>
                </a:lnTo>
                <a:lnTo>
                  <a:pt x="27" y="24"/>
                </a:lnTo>
                <a:lnTo>
                  <a:pt x="30" y="19"/>
                </a:lnTo>
                <a:lnTo>
                  <a:pt x="32" y="14"/>
                </a:lnTo>
                <a:lnTo>
                  <a:pt x="30" y="8"/>
                </a:lnTo>
                <a:lnTo>
                  <a:pt x="28" y="3"/>
                </a:lnTo>
                <a:lnTo>
                  <a:pt x="23" y="1"/>
                </a:lnTo>
                <a:lnTo>
                  <a:pt x="18" y="0"/>
                </a:lnTo>
                <a:lnTo>
                  <a:pt x="11" y="1"/>
                </a:lnTo>
                <a:lnTo>
                  <a:pt x="7" y="3"/>
                </a:lnTo>
                <a:lnTo>
                  <a:pt x="4" y="8"/>
                </a:lnTo>
                <a:lnTo>
                  <a:pt x="2" y="14"/>
                </a:lnTo>
                <a:lnTo>
                  <a:pt x="11" y="15"/>
                </a:lnTo>
                <a:lnTo>
                  <a:pt x="13" y="8"/>
                </a:lnTo>
                <a:lnTo>
                  <a:pt x="16" y="7"/>
                </a:lnTo>
                <a:lnTo>
                  <a:pt x="21" y="8"/>
                </a:lnTo>
                <a:lnTo>
                  <a:pt x="23" y="14"/>
                </a:lnTo>
                <a:lnTo>
                  <a:pt x="21" y="19"/>
                </a:lnTo>
                <a:lnTo>
                  <a:pt x="14" y="26"/>
                </a:lnTo>
                <a:lnTo>
                  <a:pt x="4" y="37"/>
                </a:lnTo>
                <a:lnTo>
                  <a:pt x="0" y="45"/>
                </a:lnTo>
                <a:lnTo>
                  <a:pt x="32" y="45"/>
                </a:lnTo>
                <a:lnTo>
                  <a:pt x="32" y="38"/>
                </a:lnTo>
                <a:lnTo>
                  <a:pt x="14" y="3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07" name="Freeform 37"/>
          <p:cNvSpPr>
            <a:spLocks/>
          </p:cNvSpPr>
          <p:nvPr/>
        </p:nvSpPr>
        <p:spPr bwMode="auto">
          <a:xfrm>
            <a:off x="3740150" y="2736850"/>
            <a:ext cx="53975" cy="63500"/>
          </a:xfrm>
          <a:custGeom>
            <a:avLst/>
            <a:gdLst>
              <a:gd name="T0" fmla="*/ 50948025 w 37"/>
              <a:gd name="T1" fmla="*/ 100806260 h 44"/>
              <a:gd name="T2" fmla="*/ 50948025 w 37"/>
              <a:gd name="T3" fmla="*/ 16036636 h 44"/>
              <a:gd name="T4" fmla="*/ 85686029 w 37"/>
              <a:gd name="T5" fmla="*/ 16036636 h 44"/>
              <a:gd name="T6" fmla="*/ 85686029 w 37"/>
              <a:gd name="T7" fmla="*/ 0 h 44"/>
              <a:gd name="T8" fmla="*/ 0 w 37"/>
              <a:gd name="T9" fmla="*/ 0 h 44"/>
              <a:gd name="T10" fmla="*/ 0 w 37"/>
              <a:gd name="T11" fmla="*/ 16036636 h 44"/>
              <a:gd name="T12" fmla="*/ 32421468 w 37"/>
              <a:gd name="T13" fmla="*/ 16036636 h 44"/>
              <a:gd name="T14" fmla="*/ 32421468 w 37"/>
              <a:gd name="T15" fmla="*/ 100806260 h 44"/>
              <a:gd name="T16" fmla="*/ 50948025 w 37"/>
              <a:gd name="T17" fmla="*/ 100806260 h 44"/>
              <a:gd name="T18" fmla="*/ 50948025 w 37"/>
              <a:gd name="T19" fmla="*/ 100806260 h 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44"/>
              <a:gd name="T32" fmla="*/ 37 w 37"/>
              <a:gd name="T33" fmla="*/ 44 h 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44">
                <a:moveTo>
                  <a:pt x="22" y="44"/>
                </a:moveTo>
                <a:lnTo>
                  <a:pt x="22" y="7"/>
                </a:lnTo>
                <a:lnTo>
                  <a:pt x="37" y="7"/>
                </a:lnTo>
                <a:lnTo>
                  <a:pt x="37" y="0"/>
                </a:lnTo>
                <a:lnTo>
                  <a:pt x="0" y="0"/>
                </a:lnTo>
                <a:lnTo>
                  <a:pt x="0" y="7"/>
                </a:lnTo>
                <a:lnTo>
                  <a:pt x="14" y="7"/>
                </a:lnTo>
                <a:lnTo>
                  <a:pt x="14" y="44"/>
                </a:lnTo>
                <a:lnTo>
                  <a:pt x="22" y="4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08" name="Freeform 38"/>
          <p:cNvSpPr>
            <a:spLocks noEditPoints="1"/>
          </p:cNvSpPr>
          <p:nvPr/>
        </p:nvSpPr>
        <p:spPr bwMode="auto">
          <a:xfrm>
            <a:off x="3795713" y="2736850"/>
            <a:ext cx="49212" cy="63500"/>
          </a:xfrm>
          <a:custGeom>
            <a:avLst/>
            <a:gdLst>
              <a:gd name="T0" fmla="*/ 64337447 w 34"/>
              <a:gd name="T1" fmla="*/ 100806260 h 44"/>
              <a:gd name="T2" fmla="*/ 64337447 w 34"/>
              <a:gd name="T3" fmla="*/ 80187506 h 44"/>
              <a:gd name="T4" fmla="*/ 78124038 w 34"/>
              <a:gd name="T5" fmla="*/ 80187506 h 44"/>
              <a:gd name="T6" fmla="*/ 78124038 w 34"/>
              <a:gd name="T7" fmla="*/ 64149432 h 44"/>
              <a:gd name="T8" fmla="*/ 64337447 w 34"/>
              <a:gd name="T9" fmla="*/ 64149432 h 44"/>
              <a:gd name="T10" fmla="*/ 64337447 w 34"/>
              <a:gd name="T11" fmla="*/ 0 h 44"/>
              <a:gd name="T12" fmla="*/ 45955314 w 34"/>
              <a:gd name="T13" fmla="*/ 0 h 44"/>
              <a:gd name="T14" fmla="*/ 0 w 34"/>
              <a:gd name="T15" fmla="*/ 64149432 h 44"/>
              <a:gd name="T16" fmla="*/ 0 w 34"/>
              <a:gd name="T17" fmla="*/ 80187506 h 44"/>
              <a:gd name="T18" fmla="*/ 45955314 w 34"/>
              <a:gd name="T19" fmla="*/ 80187506 h 44"/>
              <a:gd name="T20" fmla="*/ 45955314 w 34"/>
              <a:gd name="T21" fmla="*/ 100806260 h 44"/>
              <a:gd name="T22" fmla="*/ 64337447 w 34"/>
              <a:gd name="T23" fmla="*/ 100806260 h 44"/>
              <a:gd name="T24" fmla="*/ 64337447 w 34"/>
              <a:gd name="T25" fmla="*/ 100806260 h 44"/>
              <a:gd name="T26" fmla="*/ 20679168 w 34"/>
              <a:gd name="T27" fmla="*/ 64149432 h 44"/>
              <a:gd name="T28" fmla="*/ 45955314 w 34"/>
              <a:gd name="T29" fmla="*/ 27492615 h 44"/>
              <a:gd name="T30" fmla="*/ 45955314 w 34"/>
              <a:gd name="T31" fmla="*/ 64149432 h 44"/>
              <a:gd name="T32" fmla="*/ 20679168 w 34"/>
              <a:gd name="T33" fmla="*/ 64149432 h 44"/>
              <a:gd name="T34" fmla="*/ 20679168 w 34"/>
              <a:gd name="T35" fmla="*/ 64149432 h 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"/>
              <a:gd name="T55" fmla="*/ 0 h 44"/>
              <a:gd name="T56" fmla="*/ 34 w 34"/>
              <a:gd name="T57" fmla="*/ 44 h 4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" h="44">
                <a:moveTo>
                  <a:pt x="28" y="44"/>
                </a:moveTo>
                <a:lnTo>
                  <a:pt x="28" y="35"/>
                </a:lnTo>
                <a:lnTo>
                  <a:pt x="34" y="35"/>
                </a:lnTo>
                <a:lnTo>
                  <a:pt x="34" y="28"/>
                </a:lnTo>
                <a:lnTo>
                  <a:pt x="28" y="28"/>
                </a:lnTo>
                <a:lnTo>
                  <a:pt x="28" y="0"/>
                </a:lnTo>
                <a:lnTo>
                  <a:pt x="20" y="0"/>
                </a:lnTo>
                <a:lnTo>
                  <a:pt x="0" y="28"/>
                </a:lnTo>
                <a:lnTo>
                  <a:pt x="0" y="35"/>
                </a:lnTo>
                <a:lnTo>
                  <a:pt x="20" y="35"/>
                </a:lnTo>
                <a:lnTo>
                  <a:pt x="20" y="44"/>
                </a:lnTo>
                <a:lnTo>
                  <a:pt x="28" y="44"/>
                </a:lnTo>
                <a:close/>
                <a:moveTo>
                  <a:pt x="9" y="28"/>
                </a:moveTo>
                <a:lnTo>
                  <a:pt x="20" y="12"/>
                </a:lnTo>
                <a:lnTo>
                  <a:pt x="20" y="28"/>
                </a:lnTo>
                <a:lnTo>
                  <a:pt x="9" y="2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09" name="Freeform 39"/>
          <p:cNvSpPr>
            <a:spLocks/>
          </p:cNvSpPr>
          <p:nvPr/>
        </p:nvSpPr>
        <p:spPr bwMode="auto">
          <a:xfrm>
            <a:off x="3740150" y="2889250"/>
            <a:ext cx="53975" cy="66675"/>
          </a:xfrm>
          <a:custGeom>
            <a:avLst/>
            <a:gdLst>
              <a:gd name="T0" fmla="*/ 50948025 w 37"/>
              <a:gd name="T1" fmla="*/ 105846573 h 46"/>
              <a:gd name="T2" fmla="*/ 50948025 w 37"/>
              <a:gd name="T3" fmla="*/ 16106361 h 46"/>
              <a:gd name="T4" fmla="*/ 85686029 w 37"/>
              <a:gd name="T5" fmla="*/ 16106361 h 46"/>
              <a:gd name="T6" fmla="*/ 85686029 w 37"/>
              <a:gd name="T7" fmla="*/ 0 h 46"/>
              <a:gd name="T8" fmla="*/ 0 w 37"/>
              <a:gd name="T9" fmla="*/ 0 h 46"/>
              <a:gd name="T10" fmla="*/ 0 w 37"/>
              <a:gd name="T11" fmla="*/ 16106361 h 46"/>
              <a:gd name="T12" fmla="*/ 32421468 w 37"/>
              <a:gd name="T13" fmla="*/ 16106361 h 46"/>
              <a:gd name="T14" fmla="*/ 32421468 w 37"/>
              <a:gd name="T15" fmla="*/ 105846573 h 46"/>
              <a:gd name="T16" fmla="*/ 50948025 w 37"/>
              <a:gd name="T17" fmla="*/ 105846573 h 46"/>
              <a:gd name="T18" fmla="*/ 50948025 w 37"/>
              <a:gd name="T19" fmla="*/ 105846573 h 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46"/>
              <a:gd name="T32" fmla="*/ 37 w 37"/>
              <a:gd name="T33" fmla="*/ 46 h 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46">
                <a:moveTo>
                  <a:pt x="22" y="46"/>
                </a:moveTo>
                <a:lnTo>
                  <a:pt x="22" y="7"/>
                </a:lnTo>
                <a:lnTo>
                  <a:pt x="37" y="7"/>
                </a:lnTo>
                <a:lnTo>
                  <a:pt x="37" y="0"/>
                </a:lnTo>
                <a:lnTo>
                  <a:pt x="0" y="0"/>
                </a:lnTo>
                <a:lnTo>
                  <a:pt x="0" y="7"/>
                </a:lnTo>
                <a:lnTo>
                  <a:pt x="14" y="7"/>
                </a:lnTo>
                <a:lnTo>
                  <a:pt x="14" y="46"/>
                </a:lnTo>
                <a:lnTo>
                  <a:pt x="22" y="46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10" name="Freeform 40"/>
          <p:cNvSpPr>
            <a:spLocks/>
          </p:cNvSpPr>
          <p:nvPr/>
        </p:nvSpPr>
        <p:spPr bwMode="auto">
          <a:xfrm>
            <a:off x="3798888" y="2889250"/>
            <a:ext cx="46037" cy="66675"/>
          </a:xfrm>
          <a:custGeom>
            <a:avLst/>
            <a:gdLst>
              <a:gd name="T0" fmla="*/ 11418612 w 32"/>
              <a:gd name="T1" fmla="*/ 98944263 h 46"/>
              <a:gd name="T2" fmla="*/ 11418612 w 32"/>
              <a:gd name="T3" fmla="*/ 98944263 h 46"/>
              <a:gd name="T4" fmla="*/ 20554078 w 32"/>
              <a:gd name="T5" fmla="*/ 105846573 h 46"/>
              <a:gd name="T6" fmla="*/ 36541863 w 32"/>
              <a:gd name="T7" fmla="*/ 105846573 h 46"/>
              <a:gd name="T8" fmla="*/ 36541863 w 32"/>
              <a:gd name="T9" fmla="*/ 105846573 h 46"/>
              <a:gd name="T10" fmla="*/ 52528214 w 32"/>
              <a:gd name="T11" fmla="*/ 101244550 h 46"/>
              <a:gd name="T12" fmla="*/ 63948262 w 32"/>
              <a:gd name="T13" fmla="*/ 94342217 h 46"/>
              <a:gd name="T14" fmla="*/ 63948262 w 32"/>
              <a:gd name="T15" fmla="*/ 94342217 h 46"/>
              <a:gd name="T16" fmla="*/ 68515994 w 32"/>
              <a:gd name="T17" fmla="*/ 82836435 h 46"/>
              <a:gd name="T18" fmla="*/ 73083725 w 32"/>
              <a:gd name="T19" fmla="*/ 69030367 h 46"/>
              <a:gd name="T20" fmla="*/ 73083725 w 32"/>
              <a:gd name="T21" fmla="*/ 69030367 h 46"/>
              <a:gd name="T22" fmla="*/ 68515994 w 32"/>
              <a:gd name="T23" fmla="*/ 57524585 h 46"/>
              <a:gd name="T24" fmla="*/ 59380531 w 32"/>
              <a:gd name="T25" fmla="*/ 46020241 h 46"/>
              <a:gd name="T26" fmla="*/ 59380531 w 32"/>
              <a:gd name="T27" fmla="*/ 46020241 h 46"/>
              <a:gd name="T28" fmla="*/ 52528214 w 32"/>
              <a:gd name="T29" fmla="*/ 36816195 h 46"/>
              <a:gd name="T30" fmla="*/ 41109594 w 32"/>
              <a:gd name="T31" fmla="*/ 36816195 h 46"/>
              <a:gd name="T32" fmla="*/ 41109594 w 32"/>
              <a:gd name="T33" fmla="*/ 36816195 h 46"/>
              <a:gd name="T34" fmla="*/ 25121815 w 32"/>
              <a:gd name="T35" fmla="*/ 36816195 h 46"/>
              <a:gd name="T36" fmla="*/ 27406400 w 32"/>
              <a:gd name="T37" fmla="*/ 20709834 h 46"/>
              <a:gd name="T38" fmla="*/ 63948262 w 32"/>
              <a:gd name="T39" fmla="*/ 20709834 h 46"/>
              <a:gd name="T40" fmla="*/ 63948262 w 32"/>
              <a:gd name="T41" fmla="*/ 0 h 46"/>
              <a:gd name="T42" fmla="*/ 11418612 w 32"/>
              <a:gd name="T43" fmla="*/ 0 h 46"/>
              <a:gd name="T44" fmla="*/ 4567733 w 32"/>
              <a:gd name="T45" fmla="*/ 57524585 h 46"/>
              <a:gd name="T46" fmla="*/ 20554078 w 32"/>
              <a:gd name="T47" fmla="*/ 57524585 h 46"/>
              <a:gd name="T48" fmla="*/ 20554078 w 32"/>
              <a:gd name="T49" fmla="*/ 57524585 h 46"/>
              <a:gd name="T50" fmla="*/ 27406400 w 32"/>
              <a:gd name="T51" fmla="*/ 52924011 h 46"/>
              <a:gd name="T52" fmla="*/ 36541863 w 32"/>
              <a:gd name="T53" fmla="*/ 52924011 h 46"/>
              <a:gd name="T54" fmla="*/ 36541863 w 32"/>
              <a:gd name="T55" fmla="*/ 52924011 h 46"/>
              <a:gd name="T56" fmla="*/ 41109594 w 32"/>
              <a:gd name="T57" fmla="*/ 52924011 h 46"/>
              <a:gd name="T58" fmla="*/ 43392740 w 32"/>
              <a:gd name="T59" fmla="*/ 57524585 h 46"/>
              <a:gd name="T60" fmla="*/ 43392740 w 32"/>
              <a:gd name="T61" fmla="*/ 57524585 h 46"/>
              <a:gd name="T62" fmla="*/ 47960483 w 32"/>
              <a:gd name="T63" fmla="*/ 62126607 h 46"/>
              <a:gd name="T64" fmla="*/ 47960483 w 32"/>
              <a:gd name="T65" fmla="*/ 69030367 h 46"/>
              <a:gd name="T66" fmla="*/ 47960483 w 32"/>
              <a:gd name="T67" fmla="*/ 69030367 h 46"/>
              <a:gd name="T68" fmla="*/ 47960483 w 32"/>
              <a:gd name="T69" fmla="*/ 82836435 h 46"/>
              <a:gd name="T70" fmla="*/ 43392740 w 32"/>
              <a:gd name="T71" fmla="*/ 85138172 h 46"/>
              <a:gd name="T72" fmla="*/ 43392740 w 32"/>
              <a:gd name="T73" fmla="*/ 85138172 h 46"/>
              <a:gd name="T74" fmla="*/ 41109594 w 32"/>
              <a:gd name="T75" fmla="*/ 89740195 h 46"/>
              <a:gd name="T76" fmla="*/ 36541863 w 32"/>
              <a:gd name="T77" fmla="*/ 89740195 h 46"/>
              <a:gd name="T78" fmla="*/ 36541863 w 32"/>
              <a:gd name="T79" fmla="*/ 89740195 h 46"/>
              <a:gd name="T80" fmla="*/ 25121815 w 32"/>
              <a:gd name="T81" fmla="*/ 85138172 h 46"/>
              <a:gd name="T82" fmla="*/ 25121815 w 32"/>
              <a:gd name="T83" fmla="*/ 85138172 h 46"/>
              <a:gd name="T84" fmla="*/ 20554078 w 32"/>
              <a:gd name="T85" fmla="*/ 78234412 h 46"/>
              <a:gd name="T86" fmla="*/ 0 w 32"/>
              <a:gd name="T87" fmla="*/ 78234412 h 46"/>
              <a:gd name="T88" fmla="*/ 0 w 32"/>
              <a:gd name="T89" fmla="*/ 78234412 h 46"/>
              <a:gd name="T90" fmla="*/ 4567733 w 32"/>
              <a:gd name="T91" fmla="*/ 89740195 h 46"/>
              <a:gd name="T92" fmla="*/ 11418612 w 32"/>
              <a:gd name="T93" fmla="*/ 98944263 h 46"/>
              <a:gd name="T94" fmla="*/ 11418612 w 32"/>
              <a:gd name="T95" fmla="*/ 98944263 h 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"/>
              <a:gd name="T145" fmla="*/ 0 h 46"/>
              <a:gd name="T146" fmla="*/ 32 w 32"/>
              <a:gd name="T147" fmla="*/ 46 h 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" h="46">
                <a:moveTo>
                  <a:pt x="5" y="43"/>
                </a:moveTo>
                <a:lnTo>
                  <a:pt x="5" y="43"/>
                </a:lnTo>
                <a:lnTo>
                  <a:pt x="9" y="46"/>
                </a:lnTo>
                <a:lnTo>
                  <a:pt x="16" y="46"/>
                </a:lnTo>
                <a:lnTo>
                  <a:pt x="23" y="44"/>
                </a:lnTo>
                <a:lnTo>
                  <a:pt x="28" y="41"/>
                </a:lnTo>
                <a:lnTo>
                  <a:pt x="30" y="36"/>
                </a:lnTo>
                <a:lnTo>
                  <a:pt x="32" y="30"/>
                </a:lnTo>
                <a:lnTo>
                  <a:pt x="30" y="25"/>
                </a:lnTo>
                <a:lnTo>
                  <a:pt x="26" y="20"/>
                </a:lnTo>
                <a:lnTo>
                  <a:pt x="23" y="16"/>
                </a:lnTo>
                <a:lnTo>
                  <a:pt x="18" y="16"/>
                </a:lnTo>
                <a:lnTo>
                  <a:pt x="11" y="16"/>
                </a:lnTo>
                <a:lnTo>
                  <a:pt x="12" y="9"/>
                </a:lnTo>
                <a:lnTo>
                  <a:pt x="28" y="9"/>
                </a:lnTo>
                <a:lnTo>
                  <a:pt x="28" y="0"/>
                </a:lnTo>
                <a:lnTo>
                  <a:pt x="5" y="0"/>
                </a:lnTo>
                <a:lnTo>
                  <a:pt x="2" y="25"/>
                </a:lnTo>
                <a:lnTo>
                  <a:pt x="9" y="25"/>
                </a:lnTo>
                <a:lnTo>
                  <a:pt x="12" y="23"/>
                </a:lnTo>
                <a:lnTo>
                  <a:pt x="16" y="23"/>
                </a:lnTo>
                <a:lnTo>
                  <a:pt x="18" y="23"/>
                </a:lnTo>
                <a:lnTo>
                  <a:pt x="19" y="25"/>
                </a:lnTo>
                <a:lnTo>
                  <a:pt x="21" y="27"/>
                </a:lnTo>
                <a:lnTo>
                  <a:pt x="21" y="30"/>
                </a:lnTo>
                <a:lnTo>
                  <a:pt x="21" y="36"/>
                </a:lnTo>
                <a:lnTo>
                  <a:pt x="19" y="37"/>
                </a:lnTo>
                <a:lnTo>
                  <a:pt x="18" y="39"/>
                </a:lnTo>
                <a:lnTo>
                  <a:pt x="16" y="39"/>
                </a:lnTo>
                <a:lnTo>
                  <a:pt x="11" y="37"/>
                </a:lnTo>
                <a:lnTo>
                  <a:pt x="9" y="34"/>
                </a:lnTo>
                <a:lnTo>
                  <a:pt x="0" y="34"/>
                </a:lnTo>
                <a:lnTo>
                  <a:pt x="2" y="39"/>
                </a:lnTo>
                <a:lnTo>
                  <a:pt x="5" y="43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11" name="Freeform 41"/>
          <p:cNvSpPr>
            <a:spLocks/>
          </p:cNvSpPr>
          <p:nvPr/>
        </p:nvSpPr>
        <p:spPr bwMode="auto">
          <a:xfrm>
            <a:off x="3740150" y="3070225"/>
            <a:ext cx="53975" cy="63500"/>
          </a:xfrm>
          <a:custGeom>
            <a:avLst/>
            <a:gdLst>
              <a:gd name="T0" fmla="*/ 50948025 w 37"/>
              <a:gd name="T1" fmla="*/ 100806260 h 44"/>
              <a:gd name="T2" fmla="*/ 50948025 w 37"/>
              <a:gd name="T3" fmla="*/ 16036636 h 44"/>
              <a:gd name="T4" fmla="*/ 85686029 w 37"/>
              <a:gd name="T5" fmla="*/ 16036636 h 44"/>
              <a:gd name="T6" fmla="*/ 85686029 w 37"/>
              <a:gd name="T7" fmla="*/ 0 h 44"/>
              <a:gd name="T8" fmla="*/ 0 w 37"/>
              <a:gd name="T9" fmla="*/ 0 h 44"/>
              <a:gd name="T10" fmla="*/ 0 w 37"/>
              <a:gd name="T11" fmla="*/ 16036636 h 44"/>
              <a:gd name="T12" fmla="*/ 32421468 w 37"/>
              <a:gd name="T13" fmla="*/ 16036636 h 44"/>
              <a:gd name="T14" fmla="*/ 32421468 w 37"/>
              <a:gd name="T15" fmla="*/ 100806260 h 44"/>
              <a:gd name="T16" fmla="*/ 50948025 w 37"/>
              <a:gd name="T17" fmla="*/ 100806260 h 44"/>
              <a:gd name="T18" fmla="*/ 50948025 w 37"/>
              <a:gd name="T19" fmla="*/ 100806260 h 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44"/>
              <a:gd name="T32" fmla="*/ 37 w 37"/>
              <a:gd name="T33" fmla="*/ 44 h 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44">
                <a:moveTo>
                  <a:pt x="22" y="44"/>
                </a:moveTo>
                <a:lnTo>
                  <a:pt x="22" y="7"/>
                </a:lnTo>
                <a:lnTo>
                  <a:pt x="37" y="7"/>
                </a:lnTo>
                <a:lnTo>
                  <a:pt x="37" y="0"/>
                </a:lnTo>
                <a:lnTo>
                  <a:pt x="0" y="0"/>
                </a:lnTo>
                <a:lnTo>
                  <a:pt x="0" y="7"/>
                </a:lnTo>
                <a:lnTo>
                  <a:pt x="14" y="7"/>
                </a:lnTo>
                <a:lnTo>
                  <a:pt x="14" y="44"/>
                </a:lnTo>
                <a:lnTo>
                  <a:pt x="22" y="4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12" name="Freeform 42"/>
          <p:cNvSpPr>
            <a:spLocks noEditPoints="1"/>
          </p:cNvSpPr>
          <p:nvPr/>
        </p:nvSpPr>
        <p:spPr bwMode="auto">
          <a:xfrm>
            <a:off x="3798888" y="3070225"/>
            <a:ext cx="42862" cy="66675"/>
          </a:xfrm>
          <a:custGeom>
            <a:avLst/>
            <a:gdLst>
              <a:gd name="T0" fmla="*/ 56703576 w 30"/>
              <a:gd name="T1" fmla="*/ 4602024 h 46"/>
              <a:gd name="T2" fmla="*/ 40826056 w 30"/>
              <a:gd name="T3" fmla="*/ 0 h 46"/>
              <a:gd name="T4" fmla="*/ 24949975 w 30"/>
              <a:gd name="T5" fmla="*/ 0 h 46"/>
              <a:gd name="T6" fmla="*/ 11341285 w 30"/>
              <a:gd name="T7" fmla="*/ 13806074 h 46"/>
              <a:gd name="T8" fmla="*/ 0 w 30"/>
              <a:gd name="T9" fmla="*/ 52924011 h 46"/>
              <a:gd name="T10" fmla="*/ 4536229 w 30"/>
              <a:gd name="T11" fmla="*/ 78234412 h 46"/>
              <a:gd name="T12" fmla="*/ 11341285 w 30"/>
              <a:gd name="T13" fmla="*/ 94342217 h 46"/>
              <a:gd name="T14" fmla="*/ 36289829 w 30"/>
              <a:gd name="T15" fmla="*/ 105846573 h 46"/>
              <a:gd name="T16" fmla="*/ 47631122 w 30"/>
              <a:gd name="T17" fmla="*/ 101244550 h 46"/>
              <a:gd name="T18" fmla="*/ 58970976 w 30"/>
              <a:gd name="T19" fmla="*/ 94342217 h 46"/>
              <a:gd name="T20" fmla="*/ 68043430 w 30"/>
              <a:gd name="T21" fmla="*/ 69030367 h 46"/>
              <a:gd name="T22" fmla="*/ 68043430 w 30"/>
              <a:gd name="T23" fmla="*/ 57524585 h 46"/>
              <a:gd name="T24" fmla="*/ 58970976 w 30"/>
              <a:gd name="T25" fmla="*/ 46020241 h 46"/>
              <a:gd name="T26" fmla="*/ 40826056 w 30"/>
              <a:gd name="T27" fmla="*/ 36816195 h 46"/>
              <a:gd name="T28" fmla="*/ 27217374 w 30"/>
              <a:gd name="T29" fmla="*/ 36816195 h 46"/>
              <a:gd name="T30" fmla="*/ 20413742 w 30"/>
              <a:gd name="T31" fmla="*/ 46020241 h 46"/>
              <a:gd name="T32" fmla="*/ 27217374 w 30"/>
              <a:gd name="T33" fmla="*/ 20709834 h 46"/>
              <a:gd name="T34" fmla="*/ 31753601 w 30"/>
              <a:gd name="T35" fmla="*/ 16106361 h 46"/>
              <a:gd name="T36" fmla="*/ 36289829 w 30"/>
              <a:gd name="T37" fmla="*/ 16106361 h 46"/>
              <a:gd name="T38" fmla="*/ 43094884 w 30"/>
              <a:gd name="T39" fmla="*/ 16106361 h 46"/>
              <a:gd name="T40" fmla="*/ 68043430 w 30"/>
              <a:gd name="T41" fmla="*/ 25311862 h 46"/>
              <a:gd name="T42" fmla="*/ 63507203 w 30"/>
              <a:gd name="T43" fmla="*/ 13806074 h 46"/>
              <a:gd name="T44" fmla="*/ 56703576 w 30"/>
              <a:gd name="T45" fmla="*/ 4602024 h 46"/>
              <a:gd name="T46" fmla="*/ 27217374 w 30"/>
              <a:gd name="T47" fmla="*/ 52924011 h 46"/>
              <a:gd name="T48" fmla="*/ 36289829 w 30"/>
              <a:gd name="T49" fmla="*/ 48321988 h 46"/>
              <a:gd name="T50" fmla="*/ 43094884 w 30"/>
              <a:gd name="T51" fmla="*/ 52924011 h 46"/>
              <a:gd name="T52" fmla="*/ 47631122 w 30"/>
              <a:gd name="T53" fmla="*/ 62126607 h 46"/>
              <a:gd name="T54" fmla="*/ 47631122 w 30"/>
              <a:gd name="T55" fmla="*/ 69030367 h 46"/>
              <a:gd name="T56" fmla="*/ 47631122 w 30"/>
              <a:gd name="T57" fmla="*/ 85138172 h 46"/>
              <a:gd name="T58" fmla="*/ 36289829 w 30"/>
              <a:gd name="T59" fmla="*/ 89740195 h 46"/>
              <a:gd name="T60" fmla="*/ 31753601 w 30"/>
              <a:gd name="T61" fmla="*/ 85138172 h 46"/>
              <a:gd name="T62" fmla="*/ 27217374 w 30"/>
              <a:gd name="T63" fmla="*/ 80536149 h 46"/>
              <a:gd name="T64" fmla="*/ 24949975 w 30"/>
              <a:gd name="T65" fmla="*/ 69030367 h 46"/>
              <a:gd name="T66" fmla="*/ 24949975 w 30"/>
              <a:gd name="T67" fmla="*/ 62126607 h 46"/>
              <a:gd name="T68" fmla="*/ 27217374 w 30"/>
              <a:gd name="T69" fmla="*/ 52924011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0"/>
              <a:gd name="T106" fmla="*/ 0 h 46"/>
              <a:gd name="T107" fmla="*/ 30 w 30"/>
              <a:gd name="T108" fmla="*/ 46 h 4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0" h="46">
                <a:moveTo>
                  <a:pt x="25" y="2"/>
                </a:moveTo>
                <a:lnTo>
                  <a:pt x="25" y="2"/>
                </a:lnTo>
                <a:lnTo>
                  <a:pt x="21" y="0"/>
                </a:lnTo>
                <a:lnTo>
                  <a:pt x="18" y="0"/>
                </a:lnTo>
                <a:lnTo>
                  <a:pt x="11" y="0"/>
                </a:lnTo>
                <a:lnTo>
                  <a:pt x="5" y="6"/>
                </a:lnTo>
                <a:lnTo>
                  <a:pt x="2" y="13"/>
                </a:lnTo>
                <a:lnTo>
                  <a:pt x="0" y="23"/>
                </a:lnTo>
                <a:lnTo>
                  <a:pt x="2" y="34"/>
                </a:lnTo>
                <a:lnTo>
                  <a:pt x="5" y="41"/>
                </a:lnTo>
                <a:lnTo>
                  <a:pt x="9" y="44"/>
                </a:lnTo>
                <a:lnTo>
                  <a:pt x="16" y="46"/>
                </a:lnTo>
                <a:lnTo>
                  <a:pt x="21" y="44"/>
                </a:lnTo>
                <a:lnTo>
                  <a:pt x="26" y="41"/>
                </a:lnTo>
                <a:lnTo>
                  <a:pt x="30" y="37"/>
                </a:lnTo>
                <a:lnTo>
                  <a:pt x="30" y="30"/>
                </a:lnTo>
                <a:lnTo>
                  <a:pt x="30" y="25"/>
                </a:lnTo>
                <a:lnTo>
                  <a:pt x="26" y="20"/>
                </a:lnTo>
                <a:lnTo>
                  <a:pt x="23" y="16"/>
                </a:lnTo>
                <a:lnTo>
                  <a:pt x="18" y="16"/>
                </a:lnTo>
                <a:lnTo>
                  <a:pt x="12" y="16"/>
                </a:lnTo>
                <a:lnTo>
                  <a:pt x="9" y="20"/>
                </a:lnTo>
                <a:lnTo>
                  <a:pt x="11" y="13"/>
                </a:lnTo>
                <a:lnTo>
                  <a:pt x="12" y="9"/>
                </a:lnTo>
                <a:lnTo>
                  <a:pt x="14" y="7"/>
                </a:lnTo>
                <a:lnTo>
                  <a:pt x="16" y="7"/>
                </a:lnTo>
                <a:lnTo>
                  <a:pt x="19" y="7"/>
                </a:lnTo>
                <a:lnTo>
                  <a:pt x="21" y="11"/>
                </a:lnTo>
                <a:lnTo>
                  <a:pt x="30" y="11"/>
                </a:lnTo>
                <a:lnTo>
                  <a:pt x="28" y="6"/>
                </a:lnTo>
                <a:lnTo>
                  <a:pt x="25" y="2"/>
                </a:lnTo>
                <a:close/>
                <a:moveTo>
                  <a:pt x="12" y="23"/>
                </a:moveTo>
                <a:lnTo>
                  <a:pt x="12" y="23"/>
                </a:lnTo>
                <a:lnTo>
                  <a:pt x="16" y="21"/>
                </a:lnTo>
                <a:lnTo>
                  <a:pt x="18" y="23"/>
                </a:lnTo>
                <a:lnTo>
                  <a:pt x="19" y="23"/>
                </a:lnTo>
                <a:lnTo>
                  <a:pt x="21" y="27"/>
                </a:lnTo>
                <a:lnTo>
                  <a:pt x="21" y="30"/>
                </a:lnTo>
                <a:lnTo>
                  <a:pt x="21" y="34"/>
                </a:lnTo>
                <a:lnTo>
                  <a:pt x="21" y="37"/>
                </a:lnTo>
                <a:lnTo>
                  <a:pt x="16" y="39"/>
                </a:lnTo>
                <a:lnTo>
                  <a:pt x="14" y="37"/>
                </a:lnTo>
                <a:lnTo>
                  <a:pt x="12" y="35"/>
                </a:lnTo>
                <a:lnTo>
                  <a:pt x="11" y="34"/>
                </a:lnTo>
                <a:lnTo>
                  <a:pt x="11" y="30"/>
                </a:lnTo>
                <a:lnTo>
                  <a:pt x="11" y="27"/>
                </a:lnTo>
                <a:lnTo>
                  <a:pt x="12" y="23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13" name="Freeform 43"/>
          <p:cNvSpPr>
            <a:spLocks/>
          </p:cNvSpPr>
          <p:nvPr/>
        </p:nvSpPr>
        <p:spPr bwMode="auto">
          <a:xfrm>
            <a:off x="3740150" y="3221038"/>
            <a:ext cx="53975" cy="66675"/>
          </a:xfrm>
          <a:custGeom>
            <a:avLst/>
            <a:gdLst>
              <a:gd name="T0" fmla="*/ 50948025 w 37"/>
              <a:gd name="T1" fmla="*/ 105846573 h 46"/>
              <a:gd name="T2" fmla="*/ 50948025 w 37"/>
              <a:gd name="T3" fmla="*/ 20709834 h 46"/>
              <a:gd name="T4" fmla="*/ 85686029 w 37"/>
              <a:gd name="T5" fmla="*/ 20709834 h 46"/>
              <a:gd name="T6" fmla="*/ 85686029 w 37"/>
              <a:gd name="T7" fmla="*/ 0 h 46"/>
              <a:gd name="T8" fmla="*/ 0 w 37"/>
              <a:gd name="T9" fmla="*/ 0 h 46"/>
              <a:gd name="T10" fmla="*/ 0 w 37"/>
              <a:gd name="T11" fmla="*/ 20709834 h 46"/>
              <a:gd name="T12" fmla="*/ 32421468 w 37"/>
              <a:gd name="T13" fmla="*/ 20709834 h 46"/>
              <a:gd name="T14" fmla="*/ 32421468 w 37"/>
              <a:gd name="T15" fmla="*/ 105846573 h 46"/>
              <a:gd name="T16" fmla="*/ 50948025 w 37"/>
              <a:gd name="T17" fmla="*/ 105846573 h 46"/>
              <a:gd name="T18" fmla="*/ 50948025 w 37"/>
              <a:gd name="T19" fmla="*/ 105846573 h 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46"/>
              <a:gd name="T32" fmla="*/ 37 w 37"/>
              <a:gd name="T33" fmla="*/ 46 h 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46">
                <a:moveTo>
                  <a:pt x="22" y="46"/>
                </a:moveTo>
                <a:lnTo>
                  <a:pt x="22" y="9"/>
                </a:lnTo>
                <a:lnTo>
                  <a:pt x="37" y="9"/>
                </a:lnTo>
                <a:lnTo>
                  <a:pt x="37" y="0"/>
                </a:lnTo>
                <a:lnTo>
                  <a:pt x="0" y="0"/>
                </a:lnTo>
                <a:lnTo>
                  <a:pt x="0" y="9"/>
                </a:lnTo>
                <a:lnTo>
                  <a:pt x="14" y="9"/>
                </a:lnTo>
                <a:lnTo>
                  <a:pt x="14" y="46"/>
                </a:lnTo>
                <a:lnTo>
                  <a:pt x="22" y="46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14" name="Freeform 44"/>
          <p:cNvSpPr>
            <a:spLocks/>
          </p:cNvSpPr>
          <p:nvPr/>
        </p:nvSpPr>
        <p:spPr bwMode="auto">
          <a:xfrm>
            <a:off x="3798888" y="3222625"/>
            <a:ext cx="42862" cy="65088"/>
          </a:xfrm>
          <a:custGeom>
            <a:avLst/>
            <a:gdLst>
              <a:gd name="T0" fmla="*/ 43094884 w 30"/>
              <a:gd name="T1" fmla="*/ 16437426 h 44"/>
              <a:gd name="T2" fmla="*/ 43094884 w 30"/>
              <a:gd name="T3" fmla="*/ 16437426 h 44"/>
              <a:gd name="T4" fmla="*/ 31753601 w 30"/>
              <a:gd name="T5" fmla="*/ 37572949 h 44"/>
              <a:gd name="T6" fmla="*/ 24949975 w 30"/>
              <a:gd name="T7" fmla="*/ 56359429 h 44"/>
              <a:gd name="T8" fmla="*/ 24949975 w 30"/>
              <a:gd name="T9" fmla="*/ 56359429 h 44"/>
              <a:gd name="T10" fmla="*/ 15877515 w 30"/>
              <a:gd name="T11" fmla="*/ 82191562 h 44"/>
              <a:gd name="T12" fmla="*/ 15877515 w 30"/>
              <a:gd name="T13" fmla="*/ 103325623 h 44"/>
              <a:gd name="T14" fmla="*/ 31753601 w 30"/>
              <a:gd name="T15" fmla="*/ 103325623 h 44"/>
              <a:gd name="T16" fmla="*/ 31753601 w 30"/>
              <a:gd name="T17" fmla="*/ 103325623 h 44"/>
              <a:gd name="T18" fmla="*/ 36289829 w 30"/>
              <a:gd name="T19" fmla="*/ 70449280 h 44"/>
              <a:gd name="T20" fmla="*/ 36289829 w 30"/>
              <a:gd name="T21" fmla="*/ 70449280 h 44"/>
              <a:gd name="T22" fmla="*/ 52167349 w 30"/>
              <a:gd name="T23" fmla="*/ 37572949 h 44"/>
              <a:gd name="T24" fmla="*/ 52167349 w 30"/>
              <a:gd name="T25" fmla="*/ 37572949 h 44"/>
              <a:gd name="T26" fmla="*/ 68043430 w 30"/>
              <a:gd name="T27" fmla="*/ 11742285 h 44"/>
              <a:gd name="T28" fmla="*/ 68043430 w 30"/>
              <a:gd name="T29" fmla="*/ 0 h 44"/>
              <a:gd name="T30" fmla="*/ 0 w 30"/>
              <a:gd name="T31" fmla="*/ 0 h 44"/>
              <a:gd name="T32" fmla="*/ 0 w 30"/>
              <a:gd name="T33" fmla="*/ 16437426 h 44"/>
              <a:gd name="T34" fmla="*/ 43094884 w 30"/>
              <a:gd name="T35" fmla="*/ 16437426 h 44"/>
              <a:gd name="T36" fmla="*/ 43094884 w 30"/>
              <a:gd name="T37" fmla="*/ 16437426 h 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0"/>
              <a:gd name="T58" fmla="*/ 0 h 44"/>
              <a:gd name="T59" fmla="*/ 30 w 30"/>
              <a:gd name="T60" fmla="*/ 44 h 4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0" h="44">
                <a:moveTo>
                  <a:pt x="19" y="7"/>
                </a:moveTo>
                <a:lnTo>
                  <a:pt x="19" y="7"/>
                </a:lnTo>
                <a:lnTo>
                  <a:pt x="14" y="16"/>
                </a:lnTo>
                <a:lnTo>
                  <a:pt x="11" y="24"/>
                </a:lnTo>
                <a:lnTo>
                  <a:pt x="7" y="35"/>
                </a:lnTo>
                <a:lnTo>
                  <a:pt x="7" y="44"/>
                </a:lnTo>
                <a:lnTo>
                  <a:pt x="14" y="44"/>
                </a:lnTo>
                <a:lnTo>
                  <a:pt x="16" y="30"/>
                </a:lnTo>
                <a:lnTo>
                  <a:pt x="23" y="16"/>
                </a:lnTo>
                <a:lnTo>
                  <a:pt x="30" y="5"/>
                </a:lnTo>
                <a:lnTo>
                  <a:pt x="30" y="0"/>
                </a:lnTo>
                <a:lnTo>
                  <a:pt x="0" y="0"/>
                </a:lnTo>
                <a:lnTo>
                  <a:pt x="0" y="7"/>
                </a:lnTo>
                <a:lnTo>
                  <a:pt x="19" y="7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15" name="Freeform 45"/>
          <p:cNvSpPr>
            <a:spLocks/>
          </p:cNvSpPr>
          <p:nvPr/>
        </p:nvSpPr>
        <p:spPr bwMode="auto">
          <a:xfrm>
            <a:off x="3740150" y="3387725"/>
            <a:ext cx="53975" cy="66675"/>
          </a:xfrm>
          <a:custGeom>
            <a:avLst/>
            <a:gdLst>
              <a:gd name="T0" fmla="*/ 50948025 w 37"/>
              <a:gd name="T1" fmla="*/ 105846573 h 46"/>
              <a:gd name="T2" fmla="*/ 50948025 w 37"/>
              <a:gd name="T3" fmla="*/ 16106361 h 46"/>
              <a:gd name="T4" fmla="*/ 85686029 w 37"/>
              <a:gd name="T5" fmla="*/ 16106361 h 46"/>
              <a:gd name="T6" fmla="*/ 85686029 w 37"/>
              <a:gd name="T7" fmla="*/ 0 h 46"/>
              <a:gd name="T8" fmla="*/ 0 w 37"/>
              <a:gd name="T9" fmla="*/ 0 h 46"/>
              <a:gd name="T10" fmla="*/ 0 w 37"/>
              <a:gd name="T11" fmla="*/ 16106361 h 46"/>
              <a:gd name="T12" fmla="*/ 32421468 w 37"/>
              <a:gd name="T13" fmla="*/ 16106361 h 46"/>
              <a:gd name="T14" fmla="*/ 32421468 w 37"/>
              <a:gd name="T15" fmla="*/ 105846573 h 46"/>
              <a:gd name="T16" fmla="*/ 50948025 w 37"/>
              <a:gd name="T17" fmla="*/ 105846573 h 46"/>
              <a:gd name="T18" fmla="*/ 50948025 w 37"/>
              <a:gd name="T19" fmla="*/ 105846573 h 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46"/>
              <a:gd name="T32" fmla="*/ 37 w 37"/>
              <a:gd name="T33" fmla="*/ 46 h 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46">
                <a:moveTo>
                  <a:pt x="22" y="46"/>
                </a:moveTo>
                <a:lnTo>
                  <a:pt x="22" y="7"/>
                </a:lnTo>
                <a:lnTo>
                  <a:pt x="37" y="7"/>
                </a:lnTo>
                <a:lnTo>
                  <a:pt x="37" y="0"/>
                </a:lnTo>
                <a:lnTo>
                  <a:pt x="0" y="0"/>
                </a:lnTo>
                <a:lnTo>
                  <a:pt x="0" y="7"/>
                </a:lnTo>
                <a:lnTo>
                  <a:pt x="14" y="7"/>
                </a:lnTo>
                <a:lnTo>
                  <a:pt x="14" y="46"/>
                </a:lnTo>
                <a:lnTo>
                  <a:pt x="22" y="46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16" name="Freeform 46"/>
          <p:cNvSpPr>
            <a:spLocks noEditPoints="1"/>
          </p:cNvSpPr>
          <p:nvPr/>
        </p:nvSpPr>
        <p:spPr bwMode="auto">
          <a:xfrm>
            <a:off x="3798888" y="3387725"/>
            <a:ext cx="42862" cy="66675"/>
          </a:xfrm>
          <a:custGeom>
            <a:avLst/>
            <a:gdLst>
              <a:gd name="T0" fmla="*/ 4536229 w 30"/>
              <a:gd name="T1" fmla="*/ 57524585 h 46"/>
              <a:gd name="T2" fmla="*/ 0 w 30"/>
              <a:gd name="T3" fmla="*/ 73632390 h 46"/>
              <a:gd name="T4" fmla="*/ 11341285 w 30"/>
              <a:gd name="T5" fmla="*/ 96642527 h 46"/>
              <a:gd name="T6" fmla="*/ 20413742 w 30"/>
              <a:gd name="T7" fmla="*/ 105846573 h 46"/>
              <a:gd name="T8" fmla="*/ 36289829 w 30"/>
              <a:gd name="T9" fmla="*/ 105846573 h 46"/>
              <a:gd name="T10" fmla="*/ 58970976 w 30"/>
              <a:gd name="T11" fmla="*/ 96642527 h 46"/>
              <a:gd name="T12" fmla="*/ 63507203 w 30"/>
              <a:gd name="T13" fmla="*/ 85138172 h 46"/>
              <a:gd name="T14" fmla="*/ 68043430 w 30"/>
              <a:gd name="T15" fmla="*/ 73632390 h 46"/>
              <a:gd name="T16" fmla="*/ 63507203 w 30"/>
              <a:gd name="T17" fmla="*/ 57524585 h 46"/>
              <a:gd name="T18" fmla="*/ 56703576 w 30"/>
              <a:gd name="T19" fmla="*/ 52924011 h 46"/>
              <a:gd name="T20" fmla="*/ 52167349 w 30"/>
              <a:gd name="T21" fmla="*/ 48321988 h 46"/>
              <a:gd name="T22" fmla="*/ 58970976 w 30"/>
              <a:gd name="T23" fmla="*/ 41418218 h 46"/>
              <a:gd name="T24" fmla="*/ 63507203 w 30"/>
              <a:gd name="T25" fmla="*/ 25311862 h 46"/>
              <a:gd name="T26" fmla="*/ 56703576 w 30"/>
              <a:gd name="T27" fmla="*/ 9204049 h 46"/>
              <a:gd name="T28" fmla="*/ 47631122 w 30"/>
              <a:gd name="T29" fmla="*/ 0 h 46"/>
              <a:gd name="T30" fmla="*/ 31753601 w 30"/>
              <a:gd name="T31" fmla="*/ 0 h 46"/>
              <a:gd name="T32" fmla="*/ 11341285 w 30"/>
              <a:gd name="T33" fmla="*/ 9204049 h 46"/>
              <a:gd name="T34" fmla="*/ 4536229 w 30"/>
              <a:gd name="T35" fmla="*/ 16106361 h 46"/>
              <a:gd name="T36" fmla="*/ 4536229 w 30"/>
              <a:gd name="T37" fmla="*/ 25311862 h 46"/>
              <a:gd name="T38" fmla="*/ 9072457 w 30"/>
              <a:gd name="T39" fmla="*/ 41418218 h 46"/>
              <a:gd name="T40" fmla="*/ 15877515 w 30"/>
              <a:gd name="T41" fmla="*/ 48321988 h 46"/>
              <a:gd name="T42" fmla="*/ 4536229 w 30"/>
              <a:gd name="T43" fmla="*/ 57524585 h 46"/>
              <a:gd name="T44" fmla="*/ 24949975 w 30"/>
              <a:gd name="T45" fmla="*/ 20709834 h 46"/>
              <a:gd name="T46" fmla="*/ 31753601 w 30"/>
              <a:gd name="T47" fmla="*/ 16106361 h 46"/>
              <a:gd name="T48" fmla="*/ 43094884 w 30"/>
              <a:gd name="T49" fmla="*/ 20709834 h 46"/>
              <a:gd name="T50" fmla="*/ 47631122 w 30"/>
              <a:gd name="T51" fmla="*/ 29912436 h 46"/>
              <a:gd name="T52" fmla="*/ 43094884 w 30"/>
              <a:gd name="T53" fmla="*/ 36816195 h 46"/>
              <a:gd name="T54" fmla="*/ 31753601 w 30"/>
              <a:gd name="T55" fmla="*/ 41418218 h 46"/>
              <a:gd name="T56" fmla="*/ 24949975 w 30"/>
              <a:gd name="T57" fmla="*/ 36816195 h 46"/>
              <a:gd name="T58" fmla="*/ 20413742 w 30"/>
              <a:gd name="T59" fmla="*/ 29912436 h 46"/>
              <a:gd name="T60" fmla="*/ 24949975 w 30"/>
              <a:gd name="T61" fmla="*/ 20709834 h 46"/>
              <a:gd name="T62" fmla="*/ 24949975 w 30"/>
              <a:gd name="T63" fmla="*/ 62126607 h 46"/>
              <a:gd name="T64" fmla="*/ 27217374 w 30"/>
              <a:gd name="T65" fmla="*/ 57524585 h 46"/>
              <a:gd name="T66" fmla="*/ 31753601 w 30"/>
              <a:gd name="T67" fmla="*/ 57524585 h 46"/>
              <a:gd name="T68" fmla="*/ 43094884 w 30"/>
              <a:gd name="T69" fmla="*/ 62126607 h 46"/>
              <a:gd name="T70" fmla="*/ 47631122 w 30"/>
              <a:gd name="T71" fmla="*/ 73632390 h 46"/>
              <a:gd name="T72" fmla="*/ 47631122 w 30"/>
              <a:gd name="T73" fmla="*/ 80536149 h 46"/>
              <a:gd name="T74" fmla="*/ 43094884 w 30"/>
              <a:gd name="T75" fmla="*/ 85138172 h 46"/>
              <a:gd name="T76" fmla="*/ 36289829 w 30"/>
              <a:gd name="T77" fmla="*/ 89740195 h 46"/>
              <a:gd name="T78" fmla="*/ 27217374 w 30"/>
              <a:gd name="T79" fmla="*/ 89740195 h 46"/>
              <a:gd name="T80" fmla="*/ 24949975 w 30"/>
              <a:gd name="T81" fmla="*/ 85138172 h 46"/>
              <a:gd name="T82" fmla="*/ 20413742 w 30"/>
              <a:gd name="T83" fmla="*/ 73632390 h 46"/>
              <a:gd name="T84" fmla="*/ 24949975 w 30"/>
              <a:gd name="T85" fmla="*/ 62126607 h 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0"/>
              <a:gd name="T130" fmla="*/ 0 h 46"/>
              <a:gd name="T131" fmla="*/ 30 w 30"/>
              <a:gd name="T132" fmla="*/ 46 h 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0" h="46">
                <a:moveTo>
                  <a:pt x="2" y="25"/>
                </a:moveTo>
                <a:lnTo>
                  <a:pt x="2" y="25"/>
                </a:lnTo>
                <a:lnTo>
                  <a:pt x="0" y="32"/>
                </a:lnTo>
                <a:lnTo>
                  <a:pt x="2" y="39"/>
                </a:lnTo>
                <a:lnTo>
                  <a:pt x="5" y="42"/>
                </a:lnTo>
                <a:lnTo>
                  <a:pt x="9" y="46"/>
                </a:lnTo>
                <a:lnTo>
                  <a:pt x="16" y="46"/>
                </a:lnTo>
                <a:lnTo>
                  <a:pt x="21" y="46"/>
                </a:lnTo>
                <a:lnTo>
                  <a:pt x="26" y="42"/>
                </a:lnTo>
                <a:lnTo>
                  <a:pt x="28" y="37"/>
                </a:lnTo>
                <a:lnTo>
                  <a:pt x="30" y="32"/>
                </a:lnTo>
                <a:lnTo>
                  <a:pt x="30" y="28"/>
                </a:lnTo>
                <a:lnTo>
                  <a:pt x="28" y="25"/>
                </a:lnTo>
                <a:lnTo>
                  <a:pt x="25" y="23"/>
                </a:lnTo>
                <a:lnTo>
                  <a:pt x="23" y="21"/>
                </a:lnTo>
                <a:lnTo>
                  <a:pt x="26" y="18"/>
                </a:lnTo>
                <a:lnTo>
                  <a:pt x="28" y="11"/>
                </a:lnTo>
                <a:lnTo>
                  <a:pt x="28" y="7"/>
                </a:lnTo>
                <a:lnTo>
                  <a:pt x="25" y="4"/>
                </a:lnTo>
                <a:lnTo>
                  <a:pt x="21" y="0"/>
                </a:lnTo>
                <a:lnTo>
                  <a:pt x="14" y="0"/>
                </a:lnTo>
                <a:lnTo>
                  <a:pt x="9" y="0"/>
                </a:lnTo>
                <a:lnTo>
                  <a:pt x="5" y="4"/>
                </a:lnTo>
                <a:lnTo>
                  <a:pt x="2" y="7"/>
                </a:lnTo>
                <a:lnTo>
                  <a:pt x="2" y="11"/>
                </a:lnTo>
                <a:lnTo>
                  <a:pt x="4" y="18"/>
                </a:lnTo>
                <a:lnTo>
                  <a:pt x="7" y="21"/>
                </a:lnTo>
                <a:lnTo>
                  <a:pt x="4" y="23"/>
                </a:lnTo>
                <a:lnTo>
                  <a:pt x="2" y="25"/>
                </a:lnTo>
                <a:close/>
                <a:moveTo>
                  <a:pt x="11" y="9"/>
                </a:moveTo>
                <a:lnTo>
                  <a:pt x="11" y="9"/>
                </a:lnTo>
                <a:lnTo>
                  <a:pt x="14" y="7"/>
                </a:lnTo>
                <a:lnTo>
                  <a:pt x="19" y="9"/>
                </a:lnTo>
                <a:lnTo>
                  <a:pt x="21" y="13"/>
                </a:lnTo>
                <a:lnTo>
                  <a:pt x="19" y="16"/>
                </a:lnTo>
                <a:lnTo>
                  <a:pt x="14" y="18"/>
                </a:lnTo>
                <a:lnTo>
                  <a:pt x="11" y="16"/>
                </a:lnTo>
                <a:lnTo>
                  <a:pt x="9" y="13"/>
                </a:lnTo>
                <a:lnTo>
                  <a:pt x="11" y="9"/>
                </a:lnTo>
                <a:close/>
                <a:moveTo>
                  <a:pt x="11" y="27"/>
                </a:moveTo>
                <a:lnTo>
                  <a:pt x="11" y="27"/>
                </a:lnTo>
                <a:lnTo>
                  <a:pt x="12" y="25"/>
                </a:lnTo>
                <a:lnTo>
                  <a:pt x="14" y="25"/>
                </a:lnTo>
                <a:lnTo>
                  <a:pt x="18" y="25"/>
                </a:lnTo>
                <a:lnTo>
                  <a:pt x="19" y="27"/>
                </a:lnTo>
                <a:lnTo>
                  <a:pt x="21" y="32"/>
                </a:lnTo>
                <a:lnTo>
                  <a:pt x="21" y="35"/>
                </a:lnTo>
                <a:lnTo>
                  <a:pt x="19" y="37"/>
                </a:lnTo>
                <a:lnTo>
                  <a:pt x="18" y="39"/>
                </a:lnTo>
                <a:lnTo>
                  <a:pt x="16" y="39"/>
                </a:lnTo>
                <a:lnTo>
                  <a:pt x="12" y="39"/>
                </a:lnTo>
                <a:lnTo>
                  <a:pt x="11" y="37"/>
                </a:lnTo>
                <a:lnTo>
                  <a:pt x="9" y="35"/>
                </a:lnTo>
                <a:lnTo>
                  <a:pt x="9" y="32"/>
                </a:lnTo>
                <a:lnTo>
                  <a:pt x="11" y="27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17" name="Freeform 47"/>
          <p:cNvSpPr>
            <a:spLocks/>
          </p:cNvSpPr>
          <p:nvPr/>
        </p:nvSpPr>
        <p:spPr bwMode="auto">
          <a:xfrm>
            <a:off x="3740150" y="3589338"/>
            <a:ext cx="53975" cy="63500"/>
          </a:xfrm>
          <a:custGeom>
            <a:avLst/>
            <a:gdLst>
              <a:gd name="T0" fmla="*/ 50948025 w 37"/>
              <a:gd name="T1" fmla="*/ 100806260 h 44"/>
              <a:gd name="T2" fmla="*/ 50948025 w 37"/>
              <a:gd name="T3" fmla="*/ 16036636 h 44"/>
              <a:gd name="T4" fmla="*/ 85686029 w 37"/>
              <a:gd name="T5" fmla="*/ 16036636 h 44"/>
              <a:gd name="T6" fmla="*/ 85686029 w 37"/>
              <a:gd name="T7" fmla="*/ 0 h 44"/>
              <a:gd name="T8" fmla="*/ 0 w 37"/>
              <a:gd name="T9" fmla="*/ 0 h 44"/>
              <a:gd name="T10" fmla="*/ 0 w 37"/>
              <a:gd name="T11" fmla="*/ 16036636 h 44"/>
              <a:gd name="T12" fmla="*/ 32421468 w 37"/>
              <a:gd name="T13" fmla="*/ 16036636 h 44"/>
              <a:gd name="T14" fmla="*/ 32421468 w 37"/>
              <a:gd name="T15" fmla="*/ 100806260 h 44"/>
              <a:gd name="T16" fmla="*/ 50948025 w 37"/>
              <a:gd name="T17" fmla="*/ 100806260 h 44"/>
              <a:gd name="T18" fmla="*/ 50948025 w 37"/>
              <a:gd name="T19" fmla="*/ 100806260 h 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44"/>
              <a:gd name="T32" fmla="*/ 37 w 37"/>
              <a:gd name="T33" fmla="*/ 44 h 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44">
                <a:moveTo>
                  <a:pt x="22" y="44"/>
                </a:moveTo>
                <a:lnTo>
                  <a:pt x="22" y="7"/>
                </a:lnTo>
                <a:lnTo>
                  <a:pt x="37" y="7"/>
                </a:lnTo>
                <a:lnTo>
                  <a:pt x="37" y="0"/>
                </a:lnTo>
                <a:lnTo>
                  <a:pt x="0" y="0"/>
                </a:lnTo>
                <a:lnTo>
                  <a:pt x="0" y="7"/>
                </a:lnTo>
                <a:lnTo>
                  <a:pt x="14" y="7"/>
                </a:lnTo>
                <a:lnTo>
                  <a:pt x="14" y="44"/>
                </a:lnTo>
                <a:lnTo>
                  <a:pt x="22" y="4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18" name="Freeform 48"/>
          <p:cNvSpPr>
            <a:spLocks noEditPoints="1"/>
          </p:cNvSpPr>
          <p:nvPr/>
        </p:nvSpPr>
        <p:spPr bwMode="auto">
          <a:xfrm>
            <a:off x="3798888" y="3586163"/>
            <a:ext cx="42862" cy="69850"/>
          </a:xfrm>
          <a:custGeom>
            <a:avLst/>
            <a:gdLst>
              <a:gd name="T0" fmla="*/ 11341285 w 30"/>
              <a:gd name="T1" fmla="*/ 101646315 h 48"/>
              <a:gd name="T2" fmla="*/ 31753601 w 30"/>
              <a:gd name="T3" fmla="*/ 110886885 h 48"/>
              <a:gd name="T4" fmla="*/ 43094884 w 30"/>
              <a:gd name="T5" fmla="*/ 106266600 h 48"/>
              <a:gd name="T6" fmla="*/ 56703576 w 30"/>
              <a:gd name="T7" fmla="*/ 99336900 h 48"/>
              <a:gd name="T8" fmla="*/ 68043430 w 30"/>
              <a:gd name="T9" fmla="*/ 53134028 h 48"/>
              <a:gd name="T10" fmla="*/ 63507203 w 30"/>
              <a:gd name="T11" fmla="*/ 34651421 h 48"/>
              <a:gd name="T12" fmla="*/ 56703576 w 30"/>
              <a:gd name="T13" fmla="*/ 18481146 h 48"/>
              <a:gd name="T14" fmla="*/ 31753601 w 30"/>
              <a:gd name="T15" fmla="*/ 0 h 48"/>
              <a:gd name="T16" fmla="*/ 20413742 w 30"/>
              <a:gd name="T17" fmla="*/ 4620286 h 48"/>
              <a:gd name="T18" fmla="*/ 9072457 w 30"/>
              <a:gd name="T19" fmla="*/ 13860861 h 48"/>
              <a:gd name="T20" fmla="*/ 0 w 30"/>
              <a:gd name="T21" fmla="*/ 36962291 h 48"/>
              <a:gd name="T22" fmla="*/ 0 w 30"/>
              <a:gd name="T23" fmla="*/ 53134028 h 48"/>
              <a:gd name="T24" fmla="*/ 9072457 w 30"/>
              <a:gd name="T25" fmla="*/ 62373142 h 48"/>
              <a:gd name="T26" fmla="*/ 27217374 w 30"/>
              <a:gd name="T27" fmla="*/ 73924583 h 48"/>
              <a:gd name="T28" fmla="*/ 40826056 w 30"/>
              <a:gd name="T29" fmla="*/ 69304298 h 48"/>
              <a:gd name="T30" fmla="*/ 47631122 w 30"/>
              <a:gd name="T31" fmla="*/ 62373142 h 48"/>
              <a:gd name="T32" fmla="*/ 40826056 w 30"/>
              <a:gd name="T33" fmla="*/ 85476023 h 48"/>
              <a:gd name="T34" fmla="*/ 36289829 w 30"/>
              <a:gd name="T35" fmla="*/ 90096308 h 48"/>
              <a:gd name="T36" fmla="*/ 31753601 w 30"/>
              <a:gd name="T37" fmla="*/ 94716593 h 48"/>
              <a:gd name="T38" fmla="*/ 24949975 w 30"/>
              <a:gd name="T39" fmla="*/ 90096308 h 48"/>
              <a:gd name="T40" fmla="*/ 0 w 30"/>
              <a:gd name="T41" fmla="*/ 83165153 h 48"/>
              <a:gd name="T42" fmla="*/ 4536229 w 30"/>
              <a:gd name="T43" fmla="*/ 94716593 h 48"/>
              <a:gd name="T44" fmla="*/ 11341285 w 30"/>
              <a:gd name="T45" fmla="*/ 101646315 h 48"/>
              <a:gd name="T46" fmla="*/ 40826056 w 30"/>
              <a:gd name="T47" fmla="*/ 53134028 h 48"/>
              <a:gd name="T48" fmla="*/ 31753601 w 30"/>
              <a:gd name="T49" fmla="*/ 57752858 h 48"/>
              <a:gd name="T50" fmla="*/ 27217374 w 30"/>
              <a:gd name="T51" fmla="*/ 57752858 h 48"/>
              <a:gd name="T52" fmla="*/ 24949975 w 30"/>
              <a:gd name="T53" fmla="*/ 53134028 h 48"/>
              <a:gd name="T54" fmla="*/ 20413742 w 30"/>
              <a:gd name="T55" fmla="*/ 36962291 h 48"/>
              <a:gd name="T56" fmla="*/ 20413742 w 30"/>
              <a:gd name="T57" fmla="*/ 30031136 h 48"/>
              <a:gd name="T58" fmla="*/ 20413742 w 30"/>
              <a:gd name="T59" fmla="*/ 25412306 h 48"/>
              <a:gd name="T60" fmla="*/ 31753601 w 30"/>
              <a:gd name="T61" fmla="*/ 20792016 h 48"/>
              <a:gd name="T62" fmla="*/ 40826056 w 30"/>
              <a:gd name="T63" fmla="*/ 25412306 h 48"/>
              <a:gd name="T64" fmla="*/ 43094884 w 30"/>
              <a:gd name="T65" fmla="*/ 30031136 h 48"/>
              <a:gd name="T66" fmla="*/ 43094884 w 30"/>
              <a:gd name="T67" fmla="*/ 41582576 h 48"/>
              <a:gd name="T68" fmla="*/ 40826056 w 30"/>
              <a:gd name="T69" fmla="*/ 53134028 h 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0"/>
              <a:gd name="T106" fmla="*/ 0 h 48"/>
              <a:gd name="T107" fmla="*/ 30 w 30"/>
              <a:gd name="T108" fmla="*/ 48 h 4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0" h="48">
                <a:moveTo>
                  <a:pt x="5" y="44"/>
                </a:moveTo>
                <a:lnTo>
                  <a:pt x="5" y="44"/>
                </a:lnTo>
                <a:lnTo>
                  <a:pt x="9" y="46"/>
                </a:lnTo>
                <a:lnTo>
                  <a:pt x="14" y="48"/>
                </a:lnTo>
                <a:lnTo>
                  <a:pt x="19" y="46"/>
                </a:lnTo>
                <a:lnTo>
                  <a:pt x="25" y="43"/>
                </a:lnTo>
                <a:lnTo>
                  <a:pt x="28" y="36"/>
                </a:lnTo>
                <a:lnTo>
                  <a:pt x="30" y="23"/>
                </a:lnTo>
                <a:lnTo>
                  <a:pt x="28" y="15"/>
                </a:lnTo>
                <a:lnTo>
                  <a:pt x="25" y="8"/>
                </a:lnTo>
                <a:lnTo>
                  <a:pt x="21" y="2"/>
                </a:lnTo>
                <a:lnTo>
                  <a:pt x="14" y="0"/>
                </a:lnTo>
                <a:lnTo>
                  <a:pt x="9" y="2"/>
                </a:lnTo>
                <a:lnTo>
                  <a:pt x="4" y="6"/>
                </a:lnTo>
                <a:lnTo>
                  <a:pt x="0" y="11"/>
                </a:lnTo>
                <a:lnTo>
                  <a:pt x="0" y="16"/>
                </a:lnTo>
                <a:lnTo>
                  <a:pt x="0" y="23"/>
                </a:lnTo>
                <a:lnTo>
                  <a:pt x="4" y="27"/>
                </a:lnTo>
                <a:lnTo>
                  <a:pt x="7" y="30"/>
                </a:lnTo>
                <a:lnTo>
                  <a:pt x="12" y="32"/>
                </a:lnTo>
                <a:lnTo>
                  <a:pt x="18" y="30"/>
                </a:lnTo>
                <a:lnTo>
                  <a:pt x="21" y="27"/>
                </a:lnTo>
                <a:lnTo>
                  <a:pt x="19" y="34"/>
                </a:lnTo>
                <a:lnTo>
                  <a:pt x="18" y="37"/>
                </a:lnTo>
                <a:lnTo>
                  <a:pt x="16" y="39"/>
                </a:lnTo>
                <a:lnTo>
                  <a:pt x="14" y="41"/>
                </a:lnTo>
                <a:lnTo>
                  <a:pt x="11" y="39"/>
                </a:lnTo>
                <a:lnTo>
                  <a:pt x="9" y="36"/>
                </a:lnTo>
                <a:lnTo>
                  <a:pt x="0" y="36"/>
                </a:lnTo>
                <a:lnTo>
                  <a:pt x="2" y="41"/>
                </a:lnTo>
                <a:lnTo>
                  <a:pt x="5" y="44"/>
                </a:lnTo>
                <a:close/>
                <a:moveTo>
                  <a:pt x="18" y="23"/>
                </a:moveTo>
                <a:lnTo>
                  <a:pt x="18" y="23"/>
                </a:lnTo>
                <a:lnTo>
                  <a:pt x="16" y="25"/>
                </a:lnTo>
                <a:lnTo>
                  <a:pt x="14" y="25"/>
                </a:lnTo>
                <a:lnTo>
                  <a:pt x="12" y="25"/>
                </a:lnTo>
                <a:lnTo>
                  <a:pt x="11" y="23"/>
                </a:lnTo>
                <a:lnTo>
                  <a:pt x="9" y="20"/>
                </a:lnTo>
                <a:lnTo>
                  <a:pt x="9" y="16"/>
                </a:lnTo>
                <a:lnTo>
                  <a:pt x="9" y="13"/>
                </a:lnTo>
                <a:lnTo>
                  <a:pt x="9" y="11"/>
                </a:lnTo>
                <a:lnTo>
                  <a:pt x="14" y="9"/>
                </a:lnTo>
                <a:lnTo>
                  <a:pt x="16" y="9"/>
                </a:lnTo>
                <a:lnTo>
                  <a:pt x="18" y="11"/>
                </a:lnTo>
                <a:lnTo>
                  <a:pt x="19" y="13"/>
                </a:lnTo>
                <a:lnTo>
                  <a:pt x="19" y="18"/>
                </a:lnTo>
                <a:lnTo>
                  <a:pt x="19" y="20"/>
                </a:lnTo>
                <a:lnTo>
                  <a:pt x="18" y="23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19" name="Freeform 49"/>
          <p:cNvSpPr>
            <a:spLocks/>
          </p:cNvSpPr>
          <p:nvPr/>
        </p:nvSpPr>
        <p:spPr bwMode="auto">
          <a:xfrm>
            <a:off x="3740150" y="3776663"/>
            <a:ext cx="53975" cy="63500"/>
          </a:xfrm>
          <a:custGeom>
            <a:avLst/>
            <a:gdLst>
              <a:gd name="T0" fmla="*/ 50948025 w 37"/>
              <a:gd name="T1" fmla="*/ 100806260 h 44"/>
              <a:gd name="T2" fmla="*/ 50948025 w 37"/>
              <a:gd name="T3" fmla="*/ 16036636 h 44"/>
              <a:gd name="T4" fmla="*/ 85686029 w 37"/>
              <a:gd name="T5" fmla="*/ 16036636 h 44"/>
              <a:gd name="T6" fmla="*/ 85686029 w 37"/>
              <a:gd name="T7" fmla="*/ 0 h 44"/>
              <a:gd name="T8" fmla="*/ 0 w 37"/>
              <a:gd name="T9" fmla="*/ 0 h 44"/>
              <a:gd name="T10" fmla="*/ 0 w 37"/>
              <a:gd name="T11" fmla="*/ 16036636 h 44"/>
              <a:gd name="T12" fmla="*/ 32421468 w 37"/>
              <a:gd name="T13" fmla="*/ 16036636 h 44"/>
              <a:gd name="T14" fmla="*/ 32421468 w 37"/>
              <a:gd name="T15" fmla="*/ 100806260 h 44"/>
              <a:gd name="T16" fmla="*/ 50948025 w 37"/>
              <a:gd name="T17" fmla="*/ 100806260 h 44"/>
              <a:gd name="T18" fmla="*/ 50948025 w 37"/>
              <a:gd name="T19" fmla="*/ 100806260 h 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44"/>
              <a:gd name="T32" fmla="*/ 37 w 37"/>
              <a:gd name="T33" fmla="*/ 44 h 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44">
                <a:moveTo>
                  <a:pt x="22" y="44"/>
                </a:moveTo>
                <a:lnTo>
                  <a:pt x="22" y="7"/>
                </a:lnTo>
                <a:lnTo>
                  <a:pt x="37" y="7"/>
                </a:lnTo>
                <a:lnTo>
                  <a:pt x="37" y="0"/>
                </a:lnTo>
                <a:lnTo>
                  <a:pt x="0" y="0"/>
                </a:lnTo>
                <a:lnTo>
                  <a:pt x="0" y="7"/>
                </a:lnTo>
                <a:lnTo>
                  <a:pt x="14" y="7"/>
                </a:lnTo>
                <a:lnTo>
                  <a:pt x="14" y="44"/>
                </a:lnTo>
                <a:lnTo>
                  <a:pt x="22" y="4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20" name="Freeform 50"/>
          <p:cNvSpPr>
            <a:spLocks/>
          </p:cNvSpPr>
          <p:nvPr/>
        </p:nvSpPr>
        <p:spPr bwMode="auto">
          <a:xfrm>
            <a:off x="3802063" y="3776663"/>
            <a:ext cx="30162" cy="63500"/>
          </a:xfrm>
          <a:custGeom>
            <a:avLst/>
            <a:gdLst>
              <a:gd name="T0" fmla="*/ 47882898 w 21"/>
              <a:gd name="T1" fmla="*/ 0 h 44"/>
              <a:gd name="T2" fmla="*/ 31921450 w 21"/>
              <a:gd name="T3" fmla="*/ 0 h 44"/>
              <a:gd name="T4" fmla="*/ 31921450 w 21"/>
              <a:gd name="T5" fmla="*/ 0 h 44"/>
              <a:gd name="T6" fmla="*/ 27361244 w 21"/>
              <a:gd name="T7" fmla="*/ 9164204 h 44"/>
              <a:gd name="T8" fmla="*/ 20521648 w 21"/>
              <a:gd name="T9" fmla="*/ 16036636 h 44"/>
              <a:gd name="T10" fmla="*/ 20521648 w 21"/>
              <a:gd name="T11" fmla="*/ 16036636 h 44"/>
              <a:gd name="T12" fmla="*/ 0 w 21"/>
              <a:gd name="T13" fmla="*/ 25202287 h 44"/>
              <a:gd name="T14" fmla="*/ 0 w 21"/>
              <a:gd name="T15" fmla="*/ 45821018 h 44"/>
              <a:gd name="T16" fmla="*/ 0 w 21"/>
              <a:gd name="T17" fmla="*/ 45821018 h 44"/>
              <a:gd name="T18" fmla="*/ 15961443 w 21"/>
              <a:gd name="T19" fmla="*/ 36656817 h 44"/>
              <a:gd name="T20" fmla="*/ 27361244 w 21"/>
              <a:gd name="T21" fmla="*/ 29782944 h 44"/>
              <a:gd name="T22" fmla="*/ 27361244 w 21"/>
              <a:gd name="T23" fmla="*/ 100806260 h 44"/>
              <a:gd name="T24" fmla="*/ 47882898 w 21"/>
              <a:gd name="T25" fmla="*/ 100806260 h 44"/>
              <a:gd name="T26" fmla="*/ 47882898 w 21"/>
              <a:gd name="T27" fmla="*/ 0 h 44"/>
              <a:gd name="T28" fmla="*/ 47882898 w 21"/>
              <a:gd name="T29" fmla="*/ 0 h 4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"/>
              <a:gd name="T46" fmla="*/ 0 h 44"/>
              <a:gd name="T47" fmla="*/ 21 w 21"/>
              <a:gd name="T48" fmla="*/ 44 h 4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" h="44">
                <a:moveTo>
                  <a:pt x="21" y="0"/>
                </a:moveTo>
                <a:lnTo>
                  <a:pt x="14" y="0"/>
                </a:lnTo>
                <a:lnTo>
                  <a:pt x="12" y="4"/>
                </a:lnTo>
                <a:lnTo>
                  <a:pt x="9" y="7"/>
                </a:lnTo>
                <a:lnTo>
                  <a:pt x="0" y="11"/>
                </a:lnTo>
                <a:lnTo>
                  <a:pt x="0" y="20"/>
                </a:lnTo>
                <a:lnTo>
                  <a:pt x="7" y="16"/>
                </a:lnTo>
                <a:lnTo>
                  <a:pt x="12" y="13"/>
                </a:lnTo>
                <a:lnTo>
                  <a:pt x="12" y="44"/>
                </a:lnTo>
                <a:lnTo>
                  <a:pt x="21" y="44"/>
                </a:lnTo>
                <a:lnTo>
                  <a:pt x="21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21" name="Freeform 51"/>
          <p:cNvSpPr>
            <a:spLocks noEditPoints="1"/>
          </p:cNvSpPr>
          <p:nvPr/>
        </p:nvSpPr>
        <p:spPr bwMode="auto">
          <a:xfrm>
            <a:off x="3849688" y="3776663"/>
            <a:ext cx="42862" cy="66675"/>
          </a:xfrm>
          <a:custGeom>
            <a:avLst/>
            <a:gdLst>
              <a:gd name="T0" fmla="*/ 13608687 w 30"/>
              <a:gd name="T1" fmla="*/ 9204049 h 46"/>
              <a:gd name="T2" fmla="*/ 13608687 w 30"/>
              <a:gd name="T3" fmla="*/ 9204049 h 46"/>
              <a:gd name="T4" fmla="*/ 4536229 w 30"/>
              <a:gd name="T5" fmla="*/ 25311862 h 46"/>
              <a:gd name="T6" fmla="*/ 0 w 30"/>
              <a:gd name="T7" fmla="*/ 52924011 h 46"/>
              <a:gd name="T8" fmla="*/ 0 w 30"/>
              <a:gd name="T9" fmla="*/ 52924011 h 46"/>
              <a:gd name="T10" fmla="*/ 4536229 w 30"/>
              <a:gd name="T11" fmla="*/ 78234412 h 46"/>
              <a:gd name="T12" fmla="*/ 9072457 w 30"/>
              <a:gd name="T13" fmla="*/ 94342217 h 46"/>
              <a:gd name="T14" fmla="*/ 9072457 w 30"/>
              <a:gd name="T15" fmla="*/ 94342217 h 46"/>
              <a:gd name="T16" fmla="*/ 20413742 w 30"/>
              <a:gd name="T17" fmla="*/ 101244550 h 46"/>
              <a:gd name="T18" fmla="*/ 31753601 w 30"/>
              <a:gd name="T19" fmla="*/ 105846573 h 46"/>
              <a:gd name="T20" fmla="*/ 31753601 w 30"/>
              <a:gd name="T21" fmla="*/ 105846573 h 46"/>
              <a:gd name="T22" fmla="*/ 47631122 w 30"/>
              <a:gd name="T23" fmla="*/ 101244550 h 46"/>
              <a:gd name="T24" fmla="*/ 56703576 w 30"/>
              <a:gd name="T25" fmla="*/ 94342217 h 46"/>
              <a:gd name="T26" fmla="*/ 56703576 w 30"/>
              <a:gd name="T27" fmla="*/ 94342217 h 46"/>
              <a:gd name="T28" fmla="*/ 63507203 w 30"/>
              <a:gd name="T29" fmla="*/ 78234412 h 46"/>
              <a:gd name="T30" fmla="*/ 68043430 w 30"/>
              <a:gd name="T31" fmla="*/ 52924011 h 46"/>
              <a:gd name="T32" fmla="*/ 68043430 w 30"/>
              <a:gd name="T33" fmla="*/ 52924011 h 46"/>
              <a:gd name="T34" fmla="*/ 63507203 w 30"/>
              <a:gd name="T35" fmla="*/ 25311862 h 46"/>
              <a:gd name="T36" fmla="*/ 56703576 w 30"/>
              <a:gd name="T37" fmla="*/ 9204049 h 46"/>
              <a:gd name="T38" fmla="*/ 56703576 w 30"/>
              <a:gd name="T39" fmla="*/ 9204049 h 46"/>
              <a:gd name="T40" fmla="*/ 47631122 w 30"/>
              <a:gd name="T41" fmla="*/ 0 h 46"/>
              <a:gd name="T42" fmla="*/ 31753601 w 30"/>
              <a:gd name="T43" fmla="*/ 0 h 46"/>
              <a:gd name="T44" fmla="*/ 31753601 w 30"/>
              <a:gd name="T45" fmla="*/ 0 h 46"/>
              <a:gd name="T46" fmla="*/ 20413742 w 30"/>
              <a:gd name="T47" fmla="*/ 0 h 46"/>
              <a:gd name="T48" fmla="*/ 13608687 w 30"/>
              <a:gd name="T49" fmla="*/ 9204049 h 46"/>
              <a:gd name="T50" fmla="*/ 13608687 w 30"/>
              <a:gd name="T51" fmla="*/ 9204049 h 46"/>
              <a:gd name="T52" fmla="*/ 13608687 w 30"/>
              <a:gd name="T53" fmla="*/ 9204049 h 46"/>
              <a:gd name="T54" fmla="*/ 40826056 w 30"/>
              <a:gd name="T55" fmla="*/ 16106361 h 46"/>
              <a:gd name="T56" fmla="*/ 40826056 w 30"/>
              <a:gd name="T57" fmla="*/ 16106361 h 46"/>
              <a:gd name="T58" fmla="*/ 45362283 w 30"/>
              <a:gd name="T59" fmla="*/ 25311862 h 46"/>
              <a:gd name="T60" fmla="*/ 45362283 w 30"/>
              <a:gd name="T61" fmla="*/ 25311862 h 46"/>
              <a:gd name="T62" fmla="*/ 47631122 w 30"/>
              <a:gd name="T63" fmla="*/ 52924011 h 46"/>
              <a:gd name="T64" fmla="*/ 47631122 w 30"/>
              <a:gd name="T65" fmla="*/ 52924011 h 46"/>
              <a:gd name="T66" fmla="*/ 45362283 w 30"/>
              <a:gd name="T67" fmla="*/ 78234412 h 46"/>
              <a:gd name="T68" fmla="*/ 45362283 w 30"/>
              <a:gd name="T69" fmla="*/ 78234412 h 46"/>
              <a:gd name="T70" fmla="*/ 40826056 w 30"/>
              <a:gd name="T71" fmla="*/ 85138172 h 46"/>
              <a:gd name="T72" fmla="*/ 40826056 w 30"/>
              <a:gd name="T73" fmla="*/ 85138172 h 46"/>
              <a:gd name="T74" fmla="*/ 31753601 w 30"/>
              <a:gd name="T75" fmla="*/ 89740195 h 46"/>
              <a:gd name="T76" fmla="*/ 31753601 w 30"/>
              <a:gd name="T77" fmla="*/ 89740195 h 46"/>
              <a:gd name="T78" fmla="*/ 29486202 w 30"/>
              <a:gd name="T79" fmla="*/ 85138172 h 46"/>
              <a:gd name="T80" fmla="*/ 29486202 w 30"/>
              <a:gd name="T81" fmla="*/ 85138172 h 46"/>
              <a:gd name="T82" fmla="*/ 24949975 w 30"/>
              <a:gd name="T83" fmla="*/ 78234412 h 46"/>
              <a:gd name="T84" fmla="*/ 24949975 w 30"/>
              <a:gd name="T85" fmla="*/ 78234412 h 46"/>
              <a:gd name="T86" fmla="*/ 20413742 w 30"/>
              <a:gd name="T87" fmla="*/ 52924011 h 46"/>
              <a:gd name="T88" fmla="*/ 20413742 w 30"/>
              <a:gd name="T89" fmla="*/ 52924011 h 46"/>
              <a:gd name="T90" fmla="*/ 24949975 w 30"/>
              <a:gd name="T91" fmla="*/ 25311862 h 46"/>
              <a:gd name="T92" fmla="*/ 24949975 w 30"/>
              <a:gd name="T93" fmla="*/ 25311862 h 46"/>
              <a:gd name="T94" fmla="*/ 29486202 w 30"/>
              <a:gd name="T95" fmla="*/ 16106361 h 46"/>
              <a:gd name="T96" fmla="*/ 29486202 w 30"/>
              <a:gd name="T97" fmla="*/ 16106361 h 46"/>
              <a:gd name="T98" fmla="*/ 31753601 w 30"/>
              <a:gd name="T99" fmla="*/ 16106361 h 46"/>
              <a:gd name="T100" fmla="*/ 31753601 w 30"/>
              <a:gd name="T101" fmla="*/ 16106361 h 46"/>
              <a:gd name="T102" fmla="*/ 40826056 w 30"/>
              <a:gd name="T103" fmla="*/ 16106361 h 46"/>
              <a:gd name="T104" fmla="*/ 40826056 w 30"/>
              <a:gd name="T105" fmla="*/ 16106361 h 4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0"/>
              <a:gd name="T160" fmla="*/ 0 h 46"/>
              <a:gd name="T161" fmla="*/ 30 w 30"/>
              <a:gd name="T162" fmla="*/ 46 h 4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0" h="46">
                <a:moveTo>
                  <a:pt x="6" y="4"/>
                </a:moveTo>
                <a:lnTo>
                  <a:pt x="6" y="4"/>
                </a:lnTo>
                <a:lnTo>
                  <a:pt x="2" y="11"/>
                </a:lnTo>
                <a:lnTo>
                  <a:pt x="0" y="23"/>
                </a:lnTo>
                <a:lnTo>
                  <a:pt x="2" y="34"/>
                </a:lnTo>
                <a:lnTo>
                  <a:pt x="4" y="41"/>
                </a:lnTo>
                <a:lnTo>
                  <a:pt x="9" y="44"/>
                </a:lnTo>
                <a:lnTo>
                  <a:pt x="14" y="46"/>
                </a:lnTo>
                <a:lnTo>
                  <a:pt x="21" y="44"/>
                </a:lnTo>
                <a:lnTo>
                  <a:pt x="25" y="41"/>
                </a:lnTo>
                <a:lnTo>
                  <a:pt x="28" y="34"/>
                </a:lnTo>
                <a:lnTo>
                  <a:pt x="30" y="23"/>
                </a:lnTo>
                <a:lnTo>
                  <a:pt x="28" y="11"/>
                </a:lnTo>
                <a:lnTo>
                  <a:pt x="25" y="4"/>
                </a:lnTo>
                <a:lnTo>
                  <a:pt x="21" y="0"/>
                </a:lnTo>
                <a:lnTo>
                  <a:pt x="14" y="0"/>
                </a:lnTo>
                <a:lnTo>
                  <a:pt x="9" y="0"/>
                </a:lnTo>
                <a:lnTo>
                  <a:pt x="6" y="4"/>
                </a:lnTo>
                <a:close/>
                <a:moveTo>
                  <a:pt x="18" y="7"/>
                </a:moveTo>
                <a:lnTo>
                  <a:pt x="18" y="7"/>
                </a:lnTo>
                <a:lnTo>
                  <a:pt x="20" y="11"/>
                </a:lnTo>
                <a:lnTo>
                  <a:pt x="21" y="23"/>
                </a:lnTo>
                <a:lnTo>
                  <a:pt x="20" y="34"/>
                </a:lnTo>
                <a:lnTo>
                  <a:pt x="18" y="37"/>
                </a:lnTo>
                <a:lnTo>
                  <a:pt x="14" y="39"/>
                </a:lnTo>
                <a:lnTo>
                  <a:pt x="13" y="37"/>
                </a:lnTo>
                <a:lnTo>
                  <a:pt x="11" y="34"/>
                </a:lnTo>
                <a:lnTo>
                  <a:pt x="9" y="23"/>
                </a:lnTo>
                <a:lnTo>
                  <a:pt x="11" y="11"/>
                </a:lnTo>
                <a:lnTo>
                  <a:pt x="13" y="7"/>
                </a:lnTo>
                <a:lnTo>
                  <a:pt x="14" y="7"/>
                </a:lnTo>
                <a:lnTo>
                  <a:pt x="18" y="7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22" name="Freeform 52"/>
          <p:cNvSpPr>
            <a:spLocks/>
          </p:cNvSpPr>
          <p:nvPr/>
        </p:nvSpPr>
        <p:spPr bwMode="auto">
          <a:xfrm>
            <a:off x="3740150" y="3990975"/>
            <a:ext cx="53975" cy="66675"/>
          </a:xfrm>
          <a:custGeom>
            <a:avLst/>
            <a:gdLst>
              <a:gd name="T0" fmla="*/ 50948025 w 37"/>
              <a:gd name="T1" fmla="*/ 105846573 h 46"/>
              <a:gd name="T2" fmla="*/ 50948025 w 37"/>
              <a:gd name="T3" fmla="*/ 20709834 h 46"/>
              <a:gd name="T4" fmla="*/ 85686029 w 37"/>
              <a:gd name="T5" fmla="*/ 20709834 h 46"/>
              <a:gd name="T6" fmla="*/ 85686029 w 37"/>
              <a:gd name="T7" fmla="*/ 0 h 46"/>
              <a:gd name="T8" fmla="*/ 0 w 37"/>
              <a:gd name="T9" fmla="*/ 0 h 46"/>
              <a:gd name="T10" fmla="*/ 0 w 37"/>
              <a:gd name="T11" fmla="*/ 20709834 h 46"/>
              <a:gd name="T12" fmla="*/ 32421468 w 37"/>
              <a:gd name="T13" fmla="*/ 20709834 h 46"/>
              <a:gd name="T14" fmla="*/ 32421468 w 37"/>
              <a:gd name="T15" fmla="*/ 105846573 h 46"/>
              <a:gd name="T16" fmla="*/ 50948025 w 37"/>
              <a:gd name="T17" fmla="*/ 105846573 h 46"/>
              <a:gd name="T18" fmla="*/ 50948025 w 37"/>
              <a:gd name="T19" fmla="*/ 105846573 h 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46"/>
              <a:gd name="T32" fmla="*/ 37 w 37"/>
              <a:gd name="T33" fmla="*/ 46 h 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46">
                <a:moveTo>
                  <a:pt x="22" y="46"/>
                </a:moveTo>
                <a:lnTo>
                  <a:pt x="22" y="9"/>
                </a:lnTo>
                <a:lnTo>
                  <a:pt x="37" y="9"/>
                </a:lnTo>
                <a:lnTo>
                  <a:pt x="37" y="0"/>
                </a:lnTo>
                <a:lnTo>
                  <a:pt x="0" y="0"/>
                </a:lnTo>
                <a:lnTo>
                  <a:pt x="0" y="9"/>
                </a:lnTo>
                <a:lnTo>
                  <a:pt x="14" y="9"/>
                </a:lnTo>
                <a:lnTo>
                  <a:pt x="14" y="46"/>
                </a:lnTo>
                <a:lnTo>
                  <a:pt x="22" y="46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23" name="Freeform 53"/>
          <p:cNvSpPr>
            <a:spLocks/>
          </p:cNvSpPr>
          <p:nvPr/>
        </p:nvSpPr>
        <p:spPr bwMode="auto">
          <a:xfrm>
            <a:off x="3805238" y="3990975"/>
            <a:ext cx="30162" cy="66675"/>
          </a:xfrm>
          <a:custGeom>
            <a:avLst/>
            <a:gdLst>
              <a:gd name="T0" fmla="*/ 47882898 w 21"/>
              <a:gd name="T1" fmla="*/ 0 h 46"/>
              <a:gd name="T2" fmla="*/ 31921450 w 21"/>
              <a:gd name="T3" fmla="*/ 0 h 46"/>
              <a:gd name="T4" fmla="*/ 31921450 w 21"/>
              <a:gd name="T5" fmla="*/ 0 h 46"/>
              <a:gd name="T6" fmla="*/ 27361244 w 21"/>
              <a:gd name="T7" fmla="*/ 9204049 h 46"/>
              <a:gd name="T8" fmla="*/ 18240828 w 21"/>
              <a:gd name="T9" fmla="*/ 16106361 h 46"/>
              <a:gd name="T10" fmla="*/ 18240828 w 21"/>
              <a:gd name="T11" fmla="*/ 16106361 h 46"/>
              <a:gd name="T12" fmla="*/ 0 w 21"/>
              <a:gd name="T13" fmla="*/ 29912436 h 46"/>
              <a:gd name="T14" fmla="*/ 0 w 21"/>
              <a:gd name="T15" fmla="*/ 46020241 h 46"/>
              <a:gd name="T16" fmla="*/ 0 w 21"/>
              <a:gd name="T17" fmla="*/ 46020241 h 46"/>
              <a:gd name="T18" fmla="*/ 15961443 w 21"/>
              <a:gd name="T19" fmla="*/ 41418218 h 46"/>
              <a:gd name="T20" fmla="*/ 27361244 w 21"/>
              <a:gd name="T21" fmla="*/ 32214172 h 46"/>
              <a:gd name="T22" fmla="*/ 27361244 w 21"/>
              <a:gd name="T23" fmla="*/ 105846573 h 46"/>
              <a:gd name="T24" fmla="*/ 47882898 w 21"/>
              <a:gd name="T25" fmla="*/ 105846573 h 46"/>
              <a:gd name="T26" fmla="*/ 47882898 w 21"/>
              <a:gd name="T27" fmla="*/ 0 h 46"/>
              <a:gd name="T28" fmla="*/ 47882898 w 21"/>
              <a:gd name="T29" fmla="*/ 0 h 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"/>
              <a:gd name="T46" fmla="*/ 0 h 46"/>
              <a:gd name="T47" fmla="*/ 21 w 21"/>
              <a:gd name="T48" fmla="*/ 46 h 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" h="46">
                <a:moveTo>
                  <a:pt x="21" y="0"/>
                </a:moveTo>
                <a:lnTo>
                  <a:pt x="14" y="0"/>
                </a:lnTo>
                <a:lnTo>
                  <a:pt x="12" y="4"/>
                </a:lnTo>
                <a:lnTo>
                  <a:pt x="8" y="7"/>
                </a:lnTo>
                <a:lnTo>
                  <a:pt x="0" y="13"/>
                </a:lnTo>
                <a:lnTo>
                  <a:pt x="0" y="20"/>
                </a:lnTo>
                <a:lnTo>
                  <a:pt x="7" y="18"/>
                </a:lnTo>
                <a:lnTo>
                  <a:pt x="12" y="14"/>
                </a:lnTo>
                <a:lnTo>
                  <a:pt x="12" y="46"/>
                </a:lnTo>
                <a:lnTo>
                  <a:pt x="21" y="46"/>
                </a:lnTo>
                <a:lnTo>
                  <a:pt x="21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24" name="Freeform 54"/>
          <p:cNvSpPr>
            <a:spLocks/>
          </p:cNvSpPr>
          <p:nvPr/>
        </p:nvSpPr>
        <p:spPr bwMode="auto">
          <a:xfrm>
            <a:off x="3852863" y="3990975"/>
            <a:ext cx="30162" cy="66675"/>
          </a:xfrm>
          <a:custGeom>
            <a:avLst/>
            <a:gdLst>
              <a:gd name="T0" fmla="*/ 47881462 w 21"/>
              <a:gd name="T1" fmla="*/ 0 h 46"/>
              <a:gd name="T2" fmla="*/ 31921450 w 21"/>
              <a:gd name="T3" fmla="*/ 0 h 46"/>
              <a:gd name="T4" fmla="*/ 31921450 w 21"/>
              <a:gd name="T5" fmla="*/ 0 h 46"/>
              <a:gd name="T6" fmla="*/ 25080423 w 21"/>
              <a:gd name="T7" fmla="*/ 9204049 h 46"/>
              <a:gd name="T8" fmla="*/ 20520212 w 21"/>
              <a:gd name="T9" fmla="*/ 16106361 h 46"/>
              <a:gd name="T10" fmla="*/ 20520212 w 21"/>
              <a:gd name="T11" fmla="*/ 16106361 h 46"/>
              <a:gd name="T12" fmla="*/ 0 w 21"/>
              <a:gd name="T13" fmla="*/ 29912436 h 46"/>
              <a:gd name="T14" fmla="*/ 0 w 21"/>
              <a:gd name="T15" fmla="*/ 46020241 h 46"/>
              <a:gd name="T16" fmla="*/ 0 w 21"/>
              <a:gd name="T17" fmla="*/ 46020241 h 46"/>
              <a:gd name="T18" fmla="*/ 15960007 w 21"/>
              <a:gd name="T19" fmla="*/ 41418218 h 46"/>
              <a:gd name="T20" fmla="*/ 27361244 w 21"/>
              <a:gd name="T21" fmla="*/ 32214172 h 46"/>
              <a:gd name="T22" fmla="*/ 27361244 w 21"/>
              <a:gd name="T23" fmla="*/ 105846573 h 46"/>
              <a:gd name="T24" fmla="*/ 47881462 w 21"/>
              <a:gd name="T25" fmla="*/ 105846573 h 46"/>
              <a:gd name="T26" fmla="*/ 47881462 w 21"/>
              <a:gd name="T27" fmla="*/ 0 h 46"/>
              <a:gd name="T28" fmla="*/ 47881462 w 21"/>
              <a:gd name="T29" fmla="*/ 0 h 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"/>
              <a:gd name="T46" fmla="*/ 0 h 46"/>
              <a:gd name="T47" fmla="*/ 21 w 21"/>
              <a:gd name="T48" fmla="*/ 46 h 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" h="46">
                <a:moveTo>
                  <a:pt x="21" y="0"/>
                </a:moveTo>
                <a:lnTo>
                  <a:pt x="14" y="0"/>
                </a:lnTo>
                <a:lnTo>
                  <a:pt x="11" y="4"/>
                </a:lnTo>
                <a:lnTo>
                  <a:pt x="9" y="7"/>
                </a:lnTo>
                <a:lnTo>
                  <a:pt x="0" y="13"/>
                </a:lnTo>
                <a:lnTo>
                  <a:pt x="0" y="20"/>
                </a:lnTo>
                <a:lnTo>
                  <a:pt x="7" y="18"/>
                </a:lnTo>
                <a:lnTo>
                  <a:pt x="12" y="14"/>
                </a:lnTo>
                <a:lnTo>
                  <a:pt x="12" y="46"/>
                </a:lnTo>
                <a:lnTo>
                  <a:pt x="21" y="46"/>
                </a:lnTo>
                <a:lnTo>
                  <a:pt x="21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25" name="Freeform 55"/>
          <p:cNvSpPr>
            <a:spLocks/>
          </p:cNvSpPr>
          <p:nvPr/>
        </p:nvSpPr>
        <p:spPr bwMode="auto">
          <a:xfrm>
            <a:off x="3740150" y="4178300"/>
            <a:ext cx="53975" cy="65088"/>
          </a:xfrm>
          <a:custGeom>
            <a:avLst/>
            <a:gdLst>
              <a:gd name="T0" fmla="*/ 50948025 w 37"/>
              <a:gd name="T1" fmla="*/ 103326346 h 45"/>
              <a:gd name="T2" fmla="*/ 50948025 w 37"/>
              <a:gd name="T3" fmla="*/ 20665844 h 45"/>
              <a:gd name="T4" fmla="*/ 85686029 w 37"/>
              <a:gd name="T5" fmla="*/ 20665844 h 45"/>
              <a:gd name="T6" fmla="*/ 85686029 w 37"/>
              <a:gd name="T7" fmla="*/ 0 h 45"/>
              <a:gd name="T8" fmla="*/ 0 w 37"/>
              <a:gd name="T9" fmla="*/ 0 h 45"/>
              <a:gd name="T10" fmla="*/ 0 w 37"/>
              <a:gd name="T11" fmla="*/ 20665844 h 45"/>
              <a:gd name="T12" fmla="*/ 32421468 w 37"/>
              <a:gd name="T13" fmla="*/ 20665844 h 45"/>
              <a:gd name="T14" fmla="*/ 32421468 w 37"/>
              <a:gd name="T15" fmla="*/ 103326346 h 45"/>
              <a:gd name="T16" fmla="*/ 50948025 w 37"/>
              <a:gd name="T17" fmla="*/ 103326346 h 45"/>
              <a:gd name="T18" fmla="*/ 50948025 w 37"/>
              <a:gd name="T19" fmla="*/ 103326346 h 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45"/>
              <a:gd name="T32" fmla="*/ 37 w 37"/>
              <a:gd name="T33" fmla="*/ 45 h 4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45">
                <a:moveTo>
                  <a:pt x="22" y="45"/>
                </a:moveTo>
                <a:lnTo>
                  <a:pt x="22" y="9"/>
                </a:lnTo>
                <a:lnTo>
                  <a:pt x="37" y="9"/>
                </a:lnTo>
                <a:lnTo>
                  <a:pt x="37" y="0"/>
                </a:lnTo>
                <a:lnTo>
                  <a:pt x="0" y="0"/>
                </a:lnTo>
                <a:lnTo>
                  <a:pt x="0" y="9"/>
                </a:lnTo>
                <a:lnTo>
                  <a:pt x="14" y="9"/>
                </a:lnTo>
                <a:lnTo>
                  <a:pt x="14" y="45"/>
                </a:lnTo>
                <a:lnTo>
                  <a:pt x="22" y="45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26" name="Freeform 56"/>
          <p:cNvSpPr>
            <a:spLocks/>
          </p:cNvSpPr>
          <p:nvPr/>
        </p:nvSpPr>
        <p:spPr bwMode="auto">
          <a:xfrm>
            <a:off x="3802063" y="4178300"/>
            <a:ext cx="30162" cy="65088"/>
          </a:xfrm>
          <a:custGeom>
            <a:avLst/>
            <a:gdLst>
              <a:gd name="T0" fmla="*/ 47882898 w 21"/>
              <a:gd name="T1" fmla="*/ 0 h 45"/>
              <a:gd name="T2" fmla="*/ 31921450 w 21"/>
              <a:gd name="T3" fmla="*/ 0 h 45"/>
              <a:gd name="T4" fmla="*/ 31921450 w 21"/>
              <a:gd name="T5" fmla="*/ 0 h 45"/>
              <a:gd name="T6" fmla="*/ 27361244 w 21"/>
              <a:gd name="T7" fmla="*/ 6889098 h 45"/>
              <a:gd name="T8" fmla="*/ 20521648 w 21"/>
              <a:gd name="T9" fmla="*/ 16073596 h 45"/>
              <a:gd name="T10" fmla="*/ 20521648 w 21"/>
              <a:gd name="T11" fmla="*/ 16073596 h 45"/>
              <a:gd name="T12" fmla="*/ 0 w 21"/>
              <a:gd name="T13" fmla="*/ 27553499 h 45"/>
              <a:gd name="T14" fmla="*/ 0 w 21"/>
              <a:gd name="T15" fmla="*/ 43627089 h 45"/>
              <a:gd name="T16" fmla="*/ 0 w 21"/>
              <a:gd name="T17" fmla="*/ 43627089 h 45"/>
              <a:gd name="T18" fmla="*/ 15961443 w 21"/>
              <a:gd name="T19" fmla="*/ 39034842 h 45"/>
              <a:gd name="T20" fmla="*/ 27361244 w 21"/>
              <a:gd name="T21" fmla="*/ 27553499 h 45"/>
              <a:gd name="T22" fmla="*/ 27361244 w 21"/>
              <a:gd name="T23" fmla="*/ 103326346 h 45"/>
              <a:gd name="T24" fmla="*/ 47882898 w 21"/>
              <a:gd name="T25" fmla="*/ 103326346 h 45"/>
              <a:gd name="T26" fmla="*/ 47882898 w 21"/>
              <a:gd name="T27" fmla="*/ 0 h 45"/>
              <a:gd name="T28" fmla="*/ 47882898 w 21"/>
              <a:gd name="T29" fmla="*/ 0 h 4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"/>
              <a:gd name="T46" fmla="*/ 0 h 45"/>
              <a:gd name="T47" fmla="*/ 21 w 21"/>
              <a:gd name="T48" fmla="*/ 45 h 4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" h="45">
                <a:moveTo>
                  <a:pt x="21" y="0"/>
                </a:moveTo>
                <a:lnTo>
                  <a:pt x="14" y="0"/>
                </a:lnTo>
                <a:lnTo>
                  <a:pt x="12" y="3"/>
                </a:lnTo>
                <a:lnTo>
                  <a:pt x="9" y="7"/>
                </a:lnTo>
                <a:lnTo>
                  <a:pt x="0" y="12"/>
                </a:lnTo>
                <a:lnTo>
                  <a:pt x="0" y="19"/>
                </a:lnTo>
                <a:lnTo>
                  <a:pt x="7" y="17"/>
                </a:lnTo>
                <a:lnTo>
                  <a:pt x="12" y="12"/>
                </a:lnTo>
                <a:lnTo>
                  <a:pt x="12" y="45"/>
                </a:lnTo>
                <a:lnTo>
                  <a:pt x="21" y="45"/>
                </a:lnTo>
                <a:lnTo>
                  <a:pt x="21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27" name="Freeform 57"/>
          <p:cNvSpPr>
            <a:spLocks/>
          </p:cNvSpPr>
          <p:nvPr/>
        </p:nvSpPr>
        <p:spPr bwMode="auto">
          <a:xfrm>
            <a:off x="3846513" y="4178300"/>
            <a:ext cx="46037" cy="65088"/>
          </a:xfrm>
          <a:custGeom>
            <a:avLst/>
            <a:gdLst>
              <a:gd name="T0" fmla="*/ 34257278 w 32"/>
              <a:gd name="T1" fmla="*/ 84957332 h 45"/>
              <a:gd name="T2" fmla="*/ 34257278 w 32"/>
              <a:gd name="T3" fmla="*/ 84957332 h 45"/>
              <a:gd name="T4" fmla="*/ 36541863 w 32"/>
              <a:gd name="T5" fmla="*/ 80365084 h 45"/>
              <a:gd name="T6" fmla="*/ 36541863 w 32"/>
              <a:gd name="T7" fmla="*/ 80365084 h 45"/>
              <a:gd name="T8" fmla="*/ 50245068 w 32"/>
              <a:gd name="T9" fmla="*/ 68883741 h 45"/>
              <a:gd name="T10" fmla="*/ 50245068 w 32"/>
              <a:gd name="T11" fmla="*/ 68883741 h 45"/>
              <a:gd name="T12" fmla="*/ 61663677 w 32"/>
              <a:gd name="T13" fmla="*/ 55106997 h 45"/>
              <a:gd name="T14" fmla="*/ 61663677 w 32"/>
              <a:gd name="T15" fmla="*/ 55106997 h 45"/>
              <a:gd name="T16" fmla="*/ 68515994 w 32"/>
              <a:gd name="T17" fmla="*/ 43627089 h 45"/>
              <a:gd name="T18" fmla="*/ 68515994 w 32"/>
              <a:gd name="T19" fmla="*/ 43627089 h 45"/>
              <a:gd name="T20" fmla="*/ 73083725 w 32"/>
              <a:gd name="T21" fmla="*/ 27553499 h 45"/>
              <a:gd name="T22" fmla="*/ 73083725 w 32"/>
              <a:gd name="T23" fmla="*/ 27553499 h 45"/>
              <a:gd name="T24" fmla="*/ 68515994 w 32"/>
              <a:gd name="T25" fmla="*/ 20665844 h 45"/>
              <a:gd name="T26" fmla="*/ 66231409 w 32"/>
              <a:gd name="T27" fmla="*/ 6889098 h 45"/>
              <a:gd name="T28" fmla="*/ 66231409 w 32"/>
              <a:gd name="T29" fmla="*/ 6889098 h 45"/>
              <a:gd name="T30" fmla="*/ 52528214 w 32"/>
              <a:gd name="T31" fmla="*/ 2296848 h 45"/>
              <a:gd name="T32" fmla="*/ 41109594 w 32"/>
              <a:gd name="T33" fmla="*/ 0 h 45"/>
              <a:gd name="T34" fmla="*/ 41109594 w 32"/>
              <a:gd name="T35" fmla="*/ 0 h 45"/>
              <a:gd name="T36" fmla="*/ 25121815 w 32"/>
              <a:gd name="T37" fmla="*/ 2296848 h 45"/>
              <a:gd name="T38" fmla="*/ 18270931 w 32"/>
              <a:gd name="T39" fmla="*/ 6889098 h 45"/>
              <a:gd name="T40" fmla="*/ 18270931 w 32"/>
              <a:gd name="T41" fmla="*/ 6889098 h 45"/>
              <a:gd name="T42" fmla="*/ 9135466 w 32"/>
              <a:gd name="T43" fmla="*/ 16073596 h 45"/>
              <a:gd name="T44" fmla="*/ 4567733 w 32"/>
              <a:gd name="T45" fmla="*/ 32145747 h 45"/>
              <a:gd name="T46" fmla="*/ 25121815 w 32"/>
              <a:gd name="T47" fmla="*/ 32145747 h 45"/>
              <a:gd name="T48" fmla="*/ 25121815 w 32"/>
              <a:gd name="T49" fmla="*/ 32145747 h 45"/>
              <a:gd name="T50" fmla="*/ 29689546 w 32"/>
              <a:gd name="T51" fmla="*/ 20665844 h 45"/>
              <a:gd name="T52" fmla="*/ 29689546 w 32"/>
              <a:gd name="T53" fmla="*/ 20665844 h 45"/>
              <a:gd name="T54" fmla="*/ 41109594 w 32"/>
              <a:gd name="T55" fmla="*/ 16073596 h 45"/>
              <a:gd name="T56" fmla="*/ 41109594 w 32"/>
              <a:gd name="T57" fmla="*/ 16073596 h 45"/>
              <a:gd name="T58" fmla="*/ 50245068 w 32"/>
              <a:gd name="T59" fmla="*/ 20665844 h 45"/>
              <a:gd name="T60" fmla="*/ 50245068 w 32"/>
              <a:gd name="T61" fmla="*/ 20665844 h 45"/>
              <a:gd name="T62" fmla="*/ 52528214 w 32"/>
              <a:gd name="T63" fmla="*/ 32145747 h 45"/>
              <a:gd name="T64" fmla="*/ 52528214 w 32"/>
              <a:gd name="T65" fmla="*/ 32145747 h 45"/>
              <a:gd name="T66" fmla="*/ 50245068 w 32"/>
              <a:gd name="T67" fmla="*/ 43627089 h 45"/>
              <a:gd name="T68" fmla="*/ 50245068 w 32"/>
              <a:gd name="T69" fmla="*/ 43627089 h 45"/>
              <a:gd name="T70" fmla="*/ 34257278 w 32"/>
              <a:gd name="T71" fmla="*/ 59699245 h 45"/>
              <a:gd name="T72" fmla="*/ 34257278 w 32"/>
              <a:gd name="T73" fmla="*/ 59699245 h 45"/>
              <a:gd name="T74" fmla="*/ 9135466 w 32"/>
              <a:gd name="T75" fmla="*/ 84957332 h 45"/>
              <a:gd name="T76" fmla="*/ 9135466 w 32"/>
              <a:gd name="T77" fmla="*/ 84957332 h 45"/>
              <a:gd name="T78" fmla="*/ 0 w 32"/>
              <a:gd name="T79" fmla="*/ 103326346 h 45"/>
              <a:gd name="T80" fmla="*/ 73083725 w 32"/>
              <a:gd name="T81" fmla="*/ 103326346 h 45"/>
              <a:gd name="T82" fmla="*/ 73083725 w 32"/>
              <a:gd name="T83" fmla="*/ 84957332 h 45"/>
              <a:gd name="T84" fmla="*/ 34257278 w 32"/>
              <a:gd name="T85" fmla="*/ 84957332 h 45"/>
              <a:gd name="T86" fmla="*/ 34257278 w 32"/>
              <a:gd name="T87" fmla="*/ 84957332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2"/>
              <a:gd name="T133" fmla="*/ 0 h 45"/>
              <a:gd name="T134" fmla="*/ 32 w 32"/>
              <a:gd name="T135" fmla="*/ 45 h 4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2" h="45">
                <a:moveTo>
                  <a:pt x="15" y="37"/>
                </a:moveTo>
                <a:lnTo>
                  <a:pt x="15" y="37"/>
                </a:lnTo>
                <a:lnTo>
                  <a:pt x="16" y="35"/>
                </a:lnTo>
                <a:lnTo>
                  <a:pt x="22" y="30"/>
                </a:lnTo>
                <a:lnTo>
                  <a:pt x="27" y="24"/>
                </a:lnTo>
                <a:lnTo>
                  <a:pt x="30" y="19"/>
                </a:lnTo>
                <a:lnTo>
                  <a:pt x="32" y="12"/>
                </a:lnTo>
                <a:lnTo>
                  <a:pt x="30" y="9"/>
                </a:lnTo>
                <a:lnTo>
                  <a:pt x="29" y="3"/>
                </a:lnTo>
                <a:lnTo>
                  <a:pt x="23" y="1"/>
                </a:lnTo>
                <a:lnTo>
                  <a:pt x="18" y="0"/>
                </a:lnTo>
                <a:lnTo>
                  <a:pt x="11" y="1"/>
                </a:lnTo>
                <a:lnTo>
                  <a:pt x="8" y="3"/>
                </a:lnTo>
                <a:lnTo>
                  <a:pt x="4" y="7"/>
                </a:lnTo>
                <a:lnTo>
                  <a:pt x="2" y="14"/>
                </a:lnTo>
                <a:lnTo>
                  <a:pt x="11" y="14"/>
                </a:lnTo>
                <a:lnTo>
                  <a:pt x="13" y="9"/>
                </a:lnTo>
                <a:lnTo>
                  <a:pt x="18" y="7"/>
                </a:lnTo>
                <a:lnTo>
                  <a:pt x="22" y="9"/>
                </a:lnTo>
                <a:lnTo>
                  <a:pt x="23" y="14"/>
                </a:lnTo>
                <a:lnTo>
                  <a:pt x="22" y="19"/>
                </a:lnTo>
                <a:lnTo>
                  <a:pt x="15" y="26"/>
                </a:lnTo>
                <a:lnTo>
                  <a:pt x="4" y="37"/>
                </a:lnTo>
                <a:lnTo>
                  <a:pt x="0" y="45"/>
                </a:lnTo>
                <a:lnTo>
                  <a:pt x="32" y="45"/>
                </a:lnTo>
                <a:lnTo>
                  <a:pt x="32" y="37"/>
                </a:lnTo>
                <a:lnTo>
                  <a:pt x="15" y="37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28" name="Freeform 58"/>
          <p:cNvSpPr>
            <a:spLocks/>
          </p:cNvSpPr>
          <p:nvPr/>
        </p:nvSpPr>
        <p:spPr bwMode="auto">
          <a:xfrm>
            <a:off x="3756025" y="4357688"/>
            <a:ext cx="46038" cy="65087"/>
          </a:xfrm>
          <a:custGeom>
            <a:avLst/>
            <a:gdLst>
              <a:gd name="T0" fmla="*/ 73085313 w 32"/>
              <a:gd name="T1" fmla="*/ 103327210 h 44"/>
              <a:gd name="T2" fmla="*/ 73085313 w 32"/>
              <a:gd name="T3" fmla="*/ 86889514 h 44"/>
              <a:gd name="T4" fmla="*/ 20554524 w 32"/>
              <a:gd name="T5" fmla="*/ 86889514 h 44"/>
              <a:gd name="T6" fmla="*/ 20554524 w 32"/>
              <a:gd name="T7" fmla="*/ 0 h 44"/>
              <a:gd name="T8" fmla="*/ 0 w 32"/>
              <a:gd name="T9" fmla="*/ 0 h 44"/>
              <a:gd name="T10" fmla="*/ 0 w 32"/>
              <a:gd name="T11" fmla="*/ 103327210 h 44"/>
              <a:gd name="T12" fmla="*/ 73085313 w 32"/>
              <a:gd name="T13" fmla="*/ 103327210 h 44"/>
              <a:gd name="T14" fmla="*/ 73085313 w 32"/>
              <a:gd name="T15" fmla="*/ 103327210 h 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"/>
              <a:gd name="T25" fmla="*/ 0 h 44"/>
              <a:gd name="T26" fmla="*/ 32 w 32"/>
              <a:gd name="T27" fmla="*/ 44 h 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" h="44">
                <a:moveTo>
                  <a:pt x="32" y="44"/>
                </a:moveTo>
                <a:lnTo>
                  <a:pt x="32" y="37"/>
                </a:lnTo>
                <a:lnTo>
                  <a:pt x="9" y="37"/>
                </a:lnTo>
                <a:lnTo>
                  <a:pt x="9" y="0"/>
                </a:lnTo>
                <a:lnTo>
                  <a:pt x="0" y="0"/>
                </a:lnTo>
                <a:lnTo>
                  <a:pt x="0" y="44"/>
                </a:lnTo>
                <a:lnTo>
                  <a:pt x="32" y="4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29" name="Freeform 59"/>
          <p:cNvSpPr>
            <a:spLocks/>
          </p:cNvSpPr>
          <p:nvPr/>
        </p:nvSpPr>
        <p:spPr bwMode="auto">
          <a:xfrm>
            <a:off x="3811588" y="4356100"/>
            <a:ext cx="26987" cy="66675"/>
          </a:xfrm>
          <a:custGeom>
            <a:avLst/>
            <a:gdLst>
              <a:gd name="T0" fmla="*/ 42841146 w 19"/>
              <a:gd name="T1" fmla="*/ 0 h 46"/>
              <a:gd name="T2" fmla="*/ 27058019 w 19"/>
              <a:gd name="T3" fmla="*/ 0 h 46"/>
              <a:gd name="T4" fmla="*/ 27058019 w 19"/>
              <a:gd name="T5" fmla="*/ 0 h 46"/>
              <a:gd name="T6" fmla="*/ 22548345 w 19"/>
              <a:gd name="T7" fmla="*/ 11505785 h 46"/>
              <a:gd name="T8" fmla="*/ 15783133 w 19"/>
              <a:gd name="T9" fmla="*/ 16106361 h 46"/>
              <a:gd name="T10" fmla="*/ 15783133 w 19"/>
              <a:gd name="T11" fmla="*/ 16106361 h 46"/>
              <a:gd name="T12" fmla="*/ 0 w 19"/>
              <a:gd name="T13" fmla="*/ 27612149 h 46"/>
              <a:gd name="T14" fmla="*/ 0 w 19"/>
              <a:gd name="T15" fmla="*/ 43719954 h 46"/>
              <a:gd name="T16" fmla="*/ 0 w 19"/>
              <a:gd name="T17" fmla="*/ 43719954 h 46"/>
              <a:gd name="T18" fmla="*/ 11273462 w 19"/>
              <a:gd name="T19" fmla="*/ 41418218 h 46"/>
              <a:gd name="T20" fmla="*/ 22548345 w 19"/>
              <a:gd name="T21" fmla="*/ 32214172 h 46"/>
              <a:gd name="T22" fmla="*/ 22548345 w 19"/>
              <a:gd name="T23" fmla="*/ 105846573 h 46"/>
              <a:gd name="T24" fmla="*/ 42841146 w 19"/>
              <a:gd name="T25" fmla="*/ 105846573 h 46"/>
              <a:gd name="T26" fmla="*/ 42841146 w 19"/>
              <a:gd name="T27" fmla="*/ 0 h 46"/>
              <a:gd name="T28" fmla="*/ 42841146 w 19"/>
              <a:gd name="T29" fmla="*/ 0 h 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"/>
              <a:gd name="T46" fmla="*/ 0 h 46"/>
              <a:gd name="T47" fmla="*/ 19 w 19"/>
              <a:gd name="T48" fmla="*/ 46 h 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" h="46">
                <a:moveTo>
                  <a:pt x="19" y="0"/>
                </a:moveTo>
                <a:lnTo>
                  <a:pt x="12" y="0"/>
                </a:lnTo>
                <a:lnTo>
                  <a:pt x="10" y="5"/>
                </a:lnTo>
                <a:lnTo>
                  <a:pt x="7" y="7"/>
                </a:lnTo>
                <a:lnTo>
                  <a:pt x="0" y="12"/>
                </a:lnTo>
                <a:lnTo>
                  <a:pt x="0" y="19"/>
                </a:lnTo>
                <a:lnTo>
                  <a:pt x="5" y="18"/>
                </a:lnTo>
                <a:lnTo>
                  <a:pt x="10" y="14"/>
                </a:lnTo>
                <a:lnTo>
                  <a:pt x="10" y="46"/>
                </a:lnTo>
                <a:lnTo>
                  <a:pt x="19" y="46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30" name="Freeform 60"/>
          <p:cNvSpPr>
            <a:spLocks/>
          </p:cNvSpPr>
          <p:nvPr/>
        </p:nvSpPr>
        <p:spPr bwMode="auto">
          <a:xfrm>
            <a:off x="3756025" y="4584700"/>
            <a:ext cx="46038" cy="65088"/>
          </a:xfrm>
          <a:custGeom>
            <a:avLst/>
            <a:gdLst>
              <a:gd name="T0" fmla="*/ 73085313 w 32"/>
              <a:gd name="T1" fmla="*/ 103325622 h 46"/>
              <a:gd name="T2" fmla="*/ 73085313 w 32"/>
              <a:gd name="T3" fmla="*/ 83110434 h 46"/>
              <a:gd name="T4" fmla="*/ 20554524 w 32"/>
              <a:gd name="T5" fmla="*/ 83110434 h 46"/>
              <a:gd name="T6" fmla="*/ 20554524 w 32"/>
              <a:gd name="T7" fmla="*/ 0 h 46"/>
              <a:gd name="T8" fmla="*/ 0 w 32"/>
              <a:gd name="T9" fmla="*/ 0 h 46"/>
              <a:gd name="T10" fmla="*/ 0 w 32"/>
              <a:gd name="T11" fmla="*/ 103325622 h 46"/>
              <a:gd name="T12" fmla="*/ 73085313 w 32"/>
              <a:gd name="T13" fmla="*/ 103325622 h 46"/>
              <a:gd name="T14" fmla="*/ 73085313 w 32"/>
              <a:gd name="T15" fmla="*/ 103325622 h 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"/>
              <a:gd name="T25" fmla="*/ 0 h 46"/>
              <a:gd name="T26" fmla="*/ 32 w 32"/>
              <a:gd name="T27" fmla="*/ 46 h 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" h="46">
                <a:moveTo>
                  <a:pt x="32" y="46"/>
                </a:moveTo>
                <a:lnTo>
                  <a:pt x="32" y="37"/>
                </a:lnTo>
                <a:lnTo>
                  <a:pt x="9" y="37"/>
                </a:lnTo>
                <a:lnTo>
                  <a:pt x="9" y="0"/>
                </a:lnTo>
                <a:lnTo>
                  <a:pt x="0" y="0"/>
                </a:lnTo>
                <a:lnTo>
                  <a:pt x="0" y="46"/>
                </a:lnTo>
                <a:lnTo>
                  <a:pt x="32" y="46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31" name="Freeform 61"/>
          <p:cNvSpPr>
            <a:spLocks/>
          </p:cNvSpPr>
          <p:nvPr/>
        </p:nvSpPr>
        <p:spPr bwMode="auto">
          <a:xfrm>
            <a:off x="3805238" y="4584700"/>
            <a:ext cx="44450" cy="65088"/>
          </a:xfrm>
          <a:custGeom>
            <a:avLst/>
            <a:gdLst>
              <a:gd name="T0" fmla="*/ 30578640 w 30"/>
              <a:gd name="T1" fmla="*/ 83110434 h 46"/>
              <a:gd name="T2" fmla="*/ 30578640 w 30"/>
              <a:gd name="T3" fmla="*/ 83110434 h 46"/>
              <a:gd name="T4" fmla="*/ 32930045 w 30"/>
              <a:gd name="T5" fmla="*/ 78618017 h 46"/>
              <a:gd name="T6" fmla="*/ 32930045 w 30"/>
              <a:gd name="T7" fmla="*/ 78618017 h 46"/>
              <a:gd name="T8" fmla="*/ 47042916 w 30"/>
              <a:gd name="T9" fmla="*/ 67386269 h 46"/>
              <a:gd name="T10" fmla="*/ 47042916 w 30"/>
              <a:gd name="T11" fmla="*/ 67386269 h 46"/>
              <a:gd name="T12" fmla="*/ 63508685 w 30"/>
              <a:gd name="T13" fmla="*/ 51663519 h 46"/>
              <a:gd name="T14" fmla="*/ 63508685 w 30"/>
              <a:gd name="T15" fmla="*/ 51663519 h 46"/>
              <a:gd name="T16" fmla="*/ 70564380 w 30"/>
              <a:gd name="T17" fmla="*/ 40431759 h 46"/>
              <a:gd name="T18" fmla="*/ 70564380 w 30"/>
              <a:gd name="T19" fmla="*/ 40431759 h 46"/>
              <a:gd name="T20" fmla="*/ 70564380 w 30"/>
              <a:gd name="T21" fmla="*/ 29200010 h 46"/>
              <a:gd name="T22" fmla="*/ 70564380 w 30"/>
              <a:gd name="T23" fmla="*/ 29200010 h 46"/>
              <a:gd name="T24" fmla="*/ 70564380 w 30"/>
              <a:gd name="T25" fmla="*/ 15722756 h 46"/>
              <a:gd name="T26" fmla="*/ 63508685 w 30"/>
              <a:gd name="T27" fmla="*/ 8984836 h 46"/>
              <a:gd name="T28" fmla="*/ 63508685 w 30"/>
              <a:gd name="T29" fmla="*/ 8984836 h 46"/>
              <a:gd name="T30" fmla="*/ 49395814 w 30"/>
              <a:gd name="T31" fmla="*/ 0 h 46"/>
              <a:gd name="T32" fmla="*/ 37634335 w 30"/>
              <a:gd name="T33" fmla="*/ 0 h 46"/>
              <a:gd name="T34" fmla="*/ 37634335 w 30"/>
              <a:gd name="T35" fmla="*/ 0 h 46"/>
              <a:gd name="T36" fmla="*/ 25874350 w 30"/>
              <a:gd name="T37" fmla="*/ 0 h 46"/>
              <a:gd name="T38" fmla="*/ 14112877 w 30"/>
              <a:gd name="T39" fmla="*/ 4492418 h 46"/>
              <a:gd name="T40" fmla="*/ 14112877 w 30"/>
              <a:gd name="T41" fmla="*/ 4492418 h 46"/>
              <a:gd name="T42" fmla="*/ 4704292 w 30"/>
              <a:gd name="T43" fmla="*/ 15722756 h 46"/>
              <a:gd name="T44" fmla="*/ 4704292 w 30"/>
              <a:gd name="T45" fmla="*/ 29200010 h 46"/>
              <a:gd name="T46" fmla="*/ 21170054 w 30"/>
              <a:gd name="T47" fmla="*/ 31446926 h 46"/>
              <a:gd name="T48" fmla="*/ 21170054 w 30"/>
              <a:gd name="T49" fmla="*/ 31446926 h 46"/>
              <a:gd name="T50" fmla="*/ 30578640 w 30"/>
              <a:gd name="T51" fmla="*/ 20216587 h 46"/>
              <a:gd name="T52" fmla="*/ 30578640 w 30"/>
              <a:gd name="T53" fmla="*/ 20216587 h 46"/>
              <a:gd name="T54" fmla="*/ 37634335 w 30"/>
              <a:gd name="T55" fmla="*/ 15722756 h 46"/>
              <a:gd name="T56" fmla="*/ 37634335 w 30"/>
              <a:gd name="T57" fmla="*/ 15722756 h 46"/>
              <a:gd name="T58" fmla="*/ 47042916 w 30"/>
              <a:gd name="T59" fmla="*/ 20216587 h 46"/>
              <a:gd name="T60" fmla="*/ 47042916 w 30"/>
              <a:gd name="T61" fmla="*/ 20216587 h 46"/>
              <a:gd name="T62" fmla="*/ 49395814 w 30"/>
              <a:gd name="T63" fmla="*/ 29200010 h 46"/>
              <a:gd name="T64" fmla="*/ 49395814 w 30"/>
              <a:gd name="T65" fmla="*/ 29200010 h 46"/>
              <a:gd name="T66" fmla="*/ 47042916 w 30"/>
              <a:gd name="T67" fmla="*/ 40431759 h 46"/>
              <a:gd name="T68" fmla="*/ 47042916 w 30"/>
              <a:gd name="T69" fmla="*/ 40431759 h 46"/>
              <a:gd name="T70" fmla="*/ 30578640 w 30"/>
              <a:gd name="T71" fmla="*/ 56154520 h 46"/>
              <a:gd name="T72" fmla="*/ 30578640 w 30"/>
              <a:gd name="T73" fmla="*/ 56154520 h 46"/>
              <a:gd name="T74" fmla="*/ 9408584 w 30"/>
              <a:gd name="T75" fmla="*/ 83110434 h 46"/>
              <a:gd name="T76" fmla="*/ 9408584 w 30"/>
              <a:gd name="T77" fmla="*/ 83110434 h 46"/>
              <a:gd name="T78" fmla="*/ 0 w 30"/>
              <a:gd name="T79" fmla="*/ 103325622 h 46"/>
              <a:gd name="T80" fmla="*/ 70564380 w 30"/>
              <a:gd name="T81" fmla="*/ 103325622 h 46"/>
              <a:gd name="T82" fmla="*/ 70564380 w 30"/>
              <a:gd name="T83" fmla="*/ 83110434 h 46"/>
              <a:gd name="T84" fmla="*/ 30578640 w 30"/>
              <a:gd name="T85" fmla="*/ 83110434 h 46"/>
              <a:gd name="T86" fmla="*/ 30578640 w 30"/>
              <a:gd name="T87" fmla="*/ 83110434 h 4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0"/>
              <a:gd name="T133" fmla="*/ 0 h 46"/>
              <a:gd name="T134" fmla="*/ 30 w 30"/>
              <a:gd name="T135" fmla="*/ 46 h 4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0" h="46">
                <a:moveTo>
                  <a:pt x="13" y="37"/>
                </a:moveTo>
                <a:lnTo>
                  <a:pt x="13" y="37"/>
                </a:lnTo>
                <a:lnTo>
                  <a:pt x="14" y="35"/>
                </a:lnTo>
                <a:lnTo>
                  <a:pt x="20" y="30"/>
                </a:lnTo>
                <a:lnTo>
                  <a:pt x="27" y="23"/>
                </a:lnTo>
                <a:lnTo>
                  <a:pt x="30" y="18"/>
                </a:lnTo>
                <a:lnTo>
                  <a:pt x="30" y="13"/>
                </a:lnTo>
                <a:lnTo>
                  <a:pt x="30" y="7"/>
                </a:lnTo>
                <a:lnTo>
                  <a:pt x="27" y="4"/>
                </a:lnTo>
                <a:lnTo>
                  <a:pt x="21" y="0"/>
                </a:lnTo>
                <a:lnTo>
                  <a:pt x="16" y="0"/>
                </a:lnTo>
                <a:lnTo>
                  <a:pt x="11" y="0"/>
                </a:lnTo>
                <a:lnTo>
                  <a:pt x="6" y="2"/>
                </a:lnTo>
                <a:lnTo>
                  <a:pt x="2" y="7"/>
                </a:lnTo>
                <a:lnTo>
                  <a:pt x="2" y="13"/>
                </a:lnTo>
                <a:lnTo>
                  <a:pt x="9" y="14"/>
                </a:lnTo>
                <a:lnTo>
                  <a:pt x="13" y="9"/>
                </a:lnTo>
                <a:lnTo>
                  <a:pt x="16" y="7"/>
                </a:lnTo>
                <a:lnTo>
                  <a:pt x="20" y="9"/>
                </a:lnTo>
                <a:lnTo>
                  <a:pt x="21" y="13"/>
                </a:lnTo>
                <a:lnTo>
                  <a:pt x="20" y="18"/>
                </a:lnTo>
                <a:lnTo>
                  <a:pt x="13" y="25"/>
                </a:lnTo>
                <a:lnTo>
                  <a:pt x="4" y="37"/>
                </a:lnTo>
                <a:lnTo>
                  <a:pt x="0" y="46"/>
                </a:lnTo>
                <a:lnTo>
                  <a:pt x="30" y="46"/>
                </a:lnTo>
                <a:lnTo>
                  <a:pt x="30" y="37"/>
                </a:lnTo>
                <a:lnTo>
                  <a:pt x="13" y="37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32" name="Freeform 62"/>
          <p:cNvSpPr>
            <a:spLocks/>
          </p:cNvSpPr>
          <p:nvPr/>
        </p:nvSpPr>
        <p:spPr bwMode="auto">
          <a:xfrm>
            <a:off x="3756025" y="4811713"/>
            <a:ext cx="46038" cy="65087"/>
          </a:xfrm>
          <a:custGeom>
            <a:avLst/>
            <a:gdLst>
              <a:gd name="T0" fmla="*/ 73085313 w 32"/>
              <a:gd name="T1" fmla="*/ 103327210 h 46"/>
              <a:gd name="T2" fmla="*/ 73085313 w 32"/>
              <a:gd name="T3" fmla="*/ 87604196 h 46"/>
              <a:gd name="T4" fmla="*/ 20554524 w 32"/>
              <a:gd name="T5" fmla="*/ 87604196 h 46"/>
              <a:gd name="T6" fmla="*/ 20554524 w 32"/>
              <a:gd name="T7" fmla="*/ 0 h 46"/>
              <a:gd name="T8" fmla="*/ 0 w 32"/>
              <a:gd name="T9" fmla="*/ 0 h 46"/>
              <a:gd name="T10" fmla="*/ 0 w 32"/>
              <a:gd name="T11" fmla="*/ 103327210 h 46"/>
              <a:gd name="T12" fmla="*/ 73085313 w 32"/>
              <a:gd name="T13" fmla="*/ 103327210 h 46"/>
              <a:gd name="T14" fmla="*/ 73085313 w 32"/>
              <a:gd name="T15" fmla="*/ 103327210 h 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"/>
              <a:gd name="T25" fmla="*/ 0 h 46"/>
              <a:gd name="T26" fmla="*/ 32 w 32"/>
              <a:gd name="T27" fmla="*/ 46 h 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" h="46">
                <a:moveTo>
                  <a:pt x="32" y="46"/>
                </a:moveTo>
                <a:lnTo>
                  <a:pt x="32" y="39"/>
                </a:lnTo>
                <a:lnTo>
                  <a:pt x="9" y="39"/>
                </a:lnTo>
                <a:lnTo>
                  <a:pt x="9" y="0"/>
                </a:lnTo>
                <a:lnTo>
                  <a:pt x="0" y="0"/>
                </a:lnTo>
                <a:lnTo>
                  <a:pt x="0" y="46"/>
                </a:lnTo>
                <a:lnTo>
                  <a:pt x="32" y="46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33" name="Freeform 63"/>
          <p:cNvSpPr>
            <a:spLocks/>
          </p:cNvSpPr>
          <p:nvPr/>
        </p:nvSpPr>
        <p:spPr bwMode="auto">
          <a:xfrm>
            <a:off x="3805238" y="4811713"/>
            <a:ext cx="44450" cy="65087"/>
          </a:xfrm>
          <a:custGeom>
            <a:avLst/>
            <a:gdLst>
              <a:gd name="T0" fmla="*/ 14112877 w 30"/>
              <a:gd name="T1" fmla="*/ 94342239 h 46"/>
              <a:gd name="T2" fmla="*/ 37634335 w 30"/>
              <a:gd name="T3" fmla="*/ 103327210 h 46"/>
              <a:gd name="T4" fmla="*/ 49395814 w 30"/>
              <a:gd name="T5" fmla="*/ 103327210 h 46"/>
              <a:gd name="T6" fmla="*/ 63508685 w 30"/>
              <a:gd name="T7" fmla="*/ 94342239 h 46"/>
              <a:gd name="T8" fmla="*/ 70564380 w 30"/>
              <a:gd name="T9" fmla="*/ 71879790 h 46"/>
              <a:gd name="T10" fmla="*/ 70564380 w 30"/>
              <a:gd name="T11" fmla="*/ 62894819 h 46"/>
              <a:gd name="T12" fmla="*/ 65860090 w 30"/>
              <a:gd name="T13" fmla="*/ 56155383 h 46"/>
              <a:gd name="T14" fmla="*/ 54100104 w 30"/>
              <a:gd name="T15" fmla="*/ 47171827 h 46"/>
              <a:gd name="T16" fmla="*/ 63508685 w 30"/>
              <a:gd name="T17" fmla="*/ 40432380 h 46"/>
              <a:gd name="T18" fmla="*/ 65860090 w 30"/>
              <a:gd name="T19" fmla="*/ 26954924 h 46"/>
              <a:gd name="T20" fmla="*/ 63508685 w 30"/>
              <a:gd name="T21" fmla="*/ 6738023 h 46"/>
              <a:gd name="T22" fmla="*/ 49395814 w 30"/>
              <a:gd name="T23" fmla="*/ 4492487 h 46"/>
              <a:gd name="T24" fmla="*/ 37634335 w 30"/>
              <a:gd name="T25" fmla="*/ 0 h 46"/>
              <a:gd name="T26" fmla="*/ 21170054 w 30"/>
              <a:gd name="T27" fmla="*/ 4492487 h 46"/>
              <a:gd name="T28" fmla="*/ 9408584 w 30"/>
              <a:gd name="T29" fmla="*/ 11231924 h 46"/>
              <a:gd name="T30" fmla="*/ 21170054 w 30"/>
              <a:gd name="T31" fmla="*/ 31447409 h 46"/>
              <a:gd name="T32" fmla="*/ 25874350 w 30"/>
              <a:gd name="T33" fmla="*/ 20216898 h 46"/>
              <a:gd name="T34" fmla="*/ 37634335 w 30"/>
              <a:gd name="T35" fmla="*/ 15722997 h 46"/>
              <a:gd name="T36" fmla="*/ 47042916 w 30"/>
              <a:gd name="T37" fmla="*/ 20216898 h 46"/>
              <a:gd name="T38" fmla="*/ 47042916 w 30"/>
              <a:gd name="T39" fmla="*/ 26954924 h 46"/>
              <a:gd name="T40" fmla="*/ 47042916 w 30"/>
              <a:gd name="T41" fmla="*/ 31447409 h 46"/>
              <a:gd name="T42" fmla="*/ 42338626 w 30"/>
              <a:gd name="T43" fmla="*/ 40432380 h 46"/>
              <a:gd name="T44" fmla="*/ 30578640 w 30"/>
              <a:gd name="T45" fmla="*/ 56155383 h 46"/>
              <a:gd name="T46" fmla="*/ 37634335 w 30"/>
              <a:gd name="T47" fmla="*/ 56155383 h 46"/>
              <a:gd name="T48" fmla="*/ 47042916 w 30"/>
              <a:gd name="T49" fmla="*/ 58402333 h 46"/>
              <a:gd name="T50" fmla="*/ 49395814 w 30"/>
              <a:gd name="T51" fmla="*/ 71879790 h 46"/>
              <a:gd name="T52" fmla="*/ 49395814 w 30"/>
              <a:gd name="T53" fmla="*/ 78619225 h 46"/>
              <a:gd name="T54" fmla="*/ 47042916 w 30"/>
              <a:gd name="T55" fmla="*/ 83111711 h 46"/>
              <a:gd name="T56" fmla="*/ 37634335 w 30"/>
              <a:gd name="T57" fmla="*/ 87604196 h 46"/>
              <a:gd name="T58" fmla="*/ 25874350 w 30"/>
              <a:gd name="T59" fmla="*/ 83111711 h 46"/>
              <a:gd name="T60" fmla="*/ 21170054 w 30"/>
              <a:gd name="T61" fmla="*/ 74126740 h 46"/>
              <a:gd name="T62" fmla="*/ 0 w 30"/>
              <a:gd name="T63" fmla="*/ 74126740 h 46"/>
              <a:gd name="T64" fmla="*/ 14112877 w 30"/>
              <a:gd name="T65" fmla="*/ 94342239 h 4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0"/>
              <a:gd name="T100" fmla="*/ 0 h 46"/>
              <a:gd name="T101" fmla="*/ 30 w 30"/>
              <a:gd name="T102" fmla="*/ 46 h 4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0" h="46">
                <a:moveTo>
                  <a:pt x="6" y="42"/>
                </a:moveTo>
                <a:lnTo>
                  <a:pt x="6" y="42"/>
                </a:lnTo>
                <a:lnTo>
                  <a:pt x="11" y="46"/>
                </a:lnTo>
                <a:lnTo>
                  <a:pt x="16" y="46"/>
                </a:lnTo>
                <a:lnTo>
                  <a:pt x="21" y="46"/>
                </a:lnTo>
                <a:lnTo>
                  <a:pt x="27" y="42"/>
                </a:lnTo>
                <a:lnTo>
                  <a:pt x="30" y="37"/>
                </a:lnTo>
                <a:lnTo>
                  <a:pt x="30" y="32"/>
                </a:lnTo>
                <a:lnTo>
                  <a:pt x="30" y="28"/>
                </a:lnTo>
                <a:lnTo>
                  <a:pt x="28" y="25"/>
                </a:lnTo>
                <a:lnTo>
                  <a:pt x="27" y="23"/>
                </a:lnTo>
                <a:lnTo>
                  <a:pt x="23" y="21"/>
                </a:lnTo>
                <a:lnTo>
                  <a:pt x="27" y="18"/>
                </a:lnTo>
                <a:lnTo>
                  <a:pt x="28" y="12"/>
                </a:lnTo>
                <a:lnTo>
                  <a:pt x="28" y="9"/>
                </a:lnTo>
                <a:lnTo>
                  <a:pt x="27" y="3"/>
                </a:lnTo>
                <a:lnTo>
                  <a:pt x="21" y="2"/>
                </a:lnTo>
                <a:lnTo>
                  <a:pt x="16" y="0"/>
                </a:lnTo>
                <a:lnTo>
                  <a:pt x="9" y="2"/>
                </a:lnTo>
                <a:lnTo>
                  <a:pt x="4" y="5"/>
                </a:lnTo>
                <a:lnTo>
                  <a:pt x="2" y="12"/>
                </a:lnTo>
                <a:lnTo>
                  <a:pt x="9" y="14"/>
                </a:lnTo>
                <a:lnTo>
                  <a:pt x="11" y="9"/>
                </a:lnTo>
                <a:lnTo>
                  <a:pt x="16" y="7"/>
                </a:lnTo>
                <a:lnTo>
                  <a:pt x="20" y="9"/>
                </a:lnTo>
                <a:lnTo>
                  <a:pt x="20" y="12"/>
                </a:lnTo>
                <a:lnTo>
                  <a:pt x="20" y="14"/>
                </a:lnTo>
                <a:lnTo>
                  <a:pt x="18" y="18"/>
                </a:lnTo>
                <a:lnTo>
                  <a:pt x="13" y="18"/>
                </a:lnTo>
                <a:lnTo>
                  <a:pt x="13" y="25"/>
                </a:lnTo>
                <a:lnTo>
                  <a:pt x="16" y="25"/>
                </a:lnTo>
                <a:lnTo>
                  <a:pt x="20" y="26"/>
                </a:lnTo>
                <a:lnTo>
                  <a:pt x="21" y="32"/>
                </a:lnTo>
                <a:lnTo>
                  <a:pt x="21" y="35"/>
                </a:lnTo>
                <a:lnTo>
                  <a:pt x="20" y="37"/>
                </a:lnTo>
                <a:lnTo>
                  <a:pt x="18" y="39"/>
                </a:lnTo>
                <a:lnTo>
                  <a:pt x="16" y="39"/>
                </a:lnTo>
                <a:lnTo>
                  <a:pt x="11" y="37"/>
                </a:lnTo>
                <a:lnTo>
                  <a:pt x="9" y="33"/>
                </a:lnTo>
                <a:lnTo>
                  <a:pt x="0" y="33"/>
                </a:lnTo>
                <a:lnTo>
                  <a:pt x="2" y="39"/>
                </a:lnTo>
                <a:lnTo>
                  <a:pt x="6" y="42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34" name="Freeform 64"/>
          <p:cNvSpPr>
            <a:spLocks/>
          </p:cNvSpPr>
          <p:nvPr/>
        </p:nvSpPr>
        <p:spPr bwMode="auto">
          <a:xfrm>
            <a:off x="3756025" y="5083175"/>
            <a:ext cx="46038" cy="66675"/>
          </a:xfrm>
          <a:custGeom>
            <a:avLst/>
            <a:gdLst>
              <a:gd name="T0" fmla="*/ 73085313 w 32"/>
              <a:gd name="T1" fmla="*/ 105846573 h 46"/>
              <a:gd name="T2" fmla="*/ 73085313 w 32"/>
              <a:gd name="T3" fmla="*/ 85138172 h 46"/>
              <a:gd name="T4" fmla="*/ 20554524 w 32"/>
              <a:gd name="T5" fmla="*/ 85138172 h 46"/>
              <a:gd name="T6" fmla="*/ 20554524 w 32"/>
              <a:gd name="T7" fmla="*/ 0 h 46"/>
              <a:gd name="T8" fmla="*/ 0 w 32"/>
              <a:gd name="T9" fmla="*/ 0 h 46"/>
              <a:gd name="T10" fmla="*/ 0 w 32"/>
              <a:gd name="T11" fmla="*/ 105846573 h 46"/>
              <a:gd name="T12" fmla="*/ 73085313 w 32"/>
              <a:gd name="T13" fmla="*/ 105846573 h 46"/>
              <a:gd name="T14" fmla="*/ 73085313 w 32"/>
              <a:gd name="T15" fmla="*/ 105846573 h 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"/>
              <a:gd name="T25" fmla="*/ 0 h 46"/>
              <a:gd name="T26" fmla="*/ 32 w 32"/>
              <a:gd name="T27" fmla="*/ 46 h 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" h="46">
                <a:moveTo>
                  <a:pt x="32" y="46"/>
                </a:moveTo>
                <a:lnTo>
                  <a:pt x="32" y="37"/>
                </a:lnTo>
                <a:lnTo>
                  <a:pt x="9" y="37"/>
                </a:lnTo>
                <a:lnTo>
                  <a:pt x="9" y="0"/>
                </a:lnTo>
                <a:lnTo>
                  <a:pt x="0" y="0"/>
                </a:lnTo>
                <a:lnTo>
                  <a:pt x="0" y="46"/>
                </a:lnTo>
                <a:lnTo>
                  <a:pt x="32" y="46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35" name="Freeform 65"/>
          <p:cNvSpPr>
            <a:spLocks noEditPoints="1"/>
          </p:cNvSpPr>
          <p:nvPr/>
        </p:nvSpPr>
        <p:spPr bwMode="auto">
          <a:xfrm>
            <a:off x="3805238" y="5083175"/>
            <a:ext cx="47625" cy="66675"/>
          </a:xfrm>
          <a:custGeom>
            <a:avLst/>
            <a:gdLst>
              <a:gd name="T0" fmla="*/ 63790704 w 32"/>
              <a:gd name="T1" fmla="*/ 105846573 h 46"/>
              <a:gd name="T2" fmla="*/ 63790704 w 32"/>
              <a:gd name="T3" fmla="*/ 85138172 h 46"/>
              <a:gd name="T4" fmla="*/ 75604675 w 32"/>
              <a:gd name="T5" fmla="*/ 85138172 h 46"/>
              <a:gd name="T6" fmla="*/ 75604675 w 32"/>
              <a:gd name="T7" fmla="*/ 64428344 h 46"/>
              <a:gd name="T8" fmla="*/ 63790704 w 32"/>
              <a:gd name="T9" fmla="*/ 64428344 h 46"/>
              <a:gd name="T10" fmla="*/ 63790704 w 32"/>
              <a:gd name="T11" fmla="*/ 0 h 46"/>
              <a:gd name="T12" fmla="*/ 47252919 w 32"/>
              <a:gd name="T13" fmla="*/ 0 h 46"/>
              <a:gd name="T14" fmla="*/ 0 w 32"/>
              <a:gd name="T15" fmla="*/ 64428344 h 46"/>
              <a:gd name="T16" fmla="*/ 0 w 32"/>
              <a:gd name="T17" fmla="*/ 85138172 h 46"/>
              <a:gd name="T18" fmla="*/ 42527628 w 32"/>
              <a:gd name="T19" fmla="*/ 85138172 h 46"/>
              <a:gd name="T20" fmla="*/ 42527628 w 32"/>
              <a:gd name="T21" fmla="*/ 105846573 h 46"/>
              <a:gd name="T22" fmla="*/ 63790704 w 32"/>
              <a:gd name="T23" fmla="*/ 105846573 h 46"/>
              <a:gd name="T24" fmla="*/ 63790704 w 32"/>
              <a:gd name="T25" fmla="*/ 105846573 h 46"/>
              <a:gd name="T26" fmla="*/ 16537779 w 32"/>
              <a:gd name="T27" fmla="*/ 64428344 h 46"/>
              <a:gd name="T28" fmla="*/ 42527628 w 32"/>
              <a:gd name="T29" fmla="*/ 32214172 h 46"/>
              <a:gd name="T30" fmla="*/ 42527628 w 32"/>
              <a:gd name="T31" fmla="*/ 64428344 h 46"/>
              <a:gd name="T32" fmla="*/ 16537779 w 32"/>
              <a:gd name="T33" fmla="*/ 64428344 h 46"/>
              <a:gd name="T34" fmla="*/ 16537779 w 32"/>
              <a:gd name="T35" fmla="*/ 64428344 h 4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"/>
              <a:gd name="T55" fmla="*/ 0 h 46"/>
              <a:gd name="T56" fmla="*/ 32 w 32"/>
              <a:gd name="T57" fmla="*/ 46 h 4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" h="46">
                <a:moveTo>
                  <a:pt x="27" y="46"/>
                </a:moveTo>
                <a:lnTo>
                  <a:pt x="27" y="37"/>
                </a:lnTo>
                <a:lnTo>
                  <a:pt x="32" y="37"/>
                </a:lnTo>
                <a:lnTo>
                  <a:pt x="32" y="28"/>
                </a:lnTo>
                <a:lnTo>
                  <a:pt x="27" y="28"/>
                </a:lnTo>
                <a:lnTo>
                  <a:pt x="27" y="0"/>
                </a:lnTo>
                <a:lnTo>
                  <a:pt x="20" y="0"/>
                </a:lnTo>
                <a:lnTo>
                  <a:pt x="0" y="28"/>
                </a:lnTo>
                <a:lnTo>
                  <a:pt x="0" y="37"/>
                </a:lnTo>
                <a:lnTo>
                  <a:pt x="18" y="37"/>
                </a:lnTo>
                <a:lnTo>
                  <a:pt x="18" y="46"/>
                </a:lnTo>
                <a:lnTo>
                  <a:pt x="27" y="46"/>
                </a:lnTo>
                <a:close/>
                <a:moveTo>
                  <a:pt x="7" y="28"/>
                </a:moveTo>
                <a:lnTo>
                  <a:pt x="18" y="14"/>
                </a:lnTo>
                <a:lnTo>
                  <a:pt x="18" y="28"/>
                </a:lnTo>
                <a:lnTo>
                  <a:pt x="7" y="2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36" name="Freeform 66"/>
          <p:cNvSpPr>
            <a:spLocks/>
          </p:cNvSpPr>
          <p:nvPr/>
        </p:nvSpPr>
        <p:spPr bwMode="auto">
          <a:xfrm>
            <a:off x="3756025" y="5265738"/>
            <a:ext cx="46038" cy="66675"/>
          </a:xfrm>
          <a:custGeom>
            <a:avLst/>
            <a:gdLst>
              <a:gd name="T0" fmla="*/ 73085313 w 32"/>
              <a:gd name="T1" fmla="*/ 105846573 h 46"/>
              <a:gd name="T2" fmla="*/ 73085313 w 32"/>
              <a:gd name="T3" fmla="*/ 85138172 h 46"/>
              <a:gd name="T4" fmla="*/ 20554524 w 32"/>
              <a:gd name="T5" fmla="*/ 85138172 h 46"/>
              <a:gd name="T6" fmla="*/ 20554524 w 32"/>
              <a:gd name="T7" fmla="*/ 0 h 46"/>
              <a:gd name="T8" fmla="*/ 0 w 32"/>
              <a:gd name="T9" fmla="*/ 0 h 46"/>
              <a:gd name="T10" fmla="*/ 0 w 32"/>
              <a:gd name="T11" fmla="*/ 105846573 h 46"/>
              <a:gd name="T12" fmla="*/ 73085313 w 32"/>
              <a:gd name="T13" fmla="*/ 105846573 h 46"/>
              <a:gd name="T14" fmla="*/ 73085313 w 32"/>
              <a:gd name="T15" fmla="*/ 105846573 h 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"/>
              <a:gd name="T25" fmla="*/ 0 h 46"/>
              <a:gd name="T26" fmla="*/ 32 w 32"/>
              <a:gd name="T27" fmla="*/ 46 h 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" h="46">
                <a:moveTo>
                  <a:pt x="32" y="46"/>
                </a:moveTo>
                <a:lnTo>
                  <a:pt x="32" y="37"/>
                </a:lnTo>
                <a:lnTo>
                  <a:pt x="9" y="37"/>
                </a:lnTo>
                <a:lnTo>
                  <a:pt x="9" y="0"/>
                </a:lnTo>
                <a:lnTo>
                  <a:pt x="0" y="0"/>
                </a:lnTo>
                <a:lnTo>
                  <a:pt x="0" y="46"/>
                </a:lnTo>
                <a:lnTo>
                  <a:pt x="32" y="46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37" name="Freeform 67"/>
          <p:cNvSpPr>
            <a:spLocks/>
          </p:cNvSpPr>
          <p:nvPr/>
        </p:nvSpPr>
        <p:spPr bwMode="auto">
          <a:xfrm>
            <a:off x="3808413" y="5265738"/>
            <a:ext cx="44450" cy="66675"/>
          </a:xfrm>
          <a:custGeom>
            <a:avLst/>
            <a:gdLst>
              <a:gd name="T0" fmla="*/ 9408584 w 30"/>
              <a:gd name="T1" fmla="*/ 96642527 h 46"/>
              <a:gd name="T2" fmla="*/ 9408584 w 30"/>
              <a:gd name="T3" fmla="*/ 96642527 h 46"/>
              <a:gd name="T4" fmla="*/ 21170054 w 30"/>
              <a:gd name="T5" fmla="*/ 105846573 h 46"/>
              <a:gd name="T6" fmla="*/ 32930045 w 30"/>
              <a:gd name="T7" fmla="*/ 105846573 h 46"/>
              <a:gd name="T8" fmla="*/ 32930045 w 30"/>
              <a:gd name="T9" fmla="*/ 105846573 h 46"/>
              <a:gd name="T10" fmla="*/ 49395814 w 30"/>
              <a:gd name="T11" fmla="*/ 101244550 h 46"/>
              <a:gd name="T12" fmla="*/ 61155799 w 30"/>
              <a:gd name="T13" fmla="*/ 92040481 h 46"/>
              <a:gd name="T14" fmla="*/ 61155799 w 30"/>
              <a:gd name="T15" fmla="*/ 92040481 h 46"/>
              <a:gd name="T16" fmla="*/ 65860090 w 30"/>
              <a:gd name="T17" fmla="*/ 80536149 h 46"/>
              <a:gd name="T18" fmla="*/ 70564380 w 30"/>
              <a:gd name="T19" fmla="*/ 69030367 h 46"/>
              <a:gd name="T20" fmla="*/ 70564380 w 30"/>
              <a:gd name="T21" fmla="*/ 69030367 h 46"/>
              <a:gd name="T22" fmla="*/ 65860090 w 30"/>
              <a:gd name="T23" fmla="*/ 57524585 h 46"/>
              <a:gd name="T24" fmla="*/ 61155799 w 30"/>
              <a:gd name="T25" fmla="*/ 43719954 h 46"/>
              <a:gd name="T26" fmla="*/ 61155799 w 30"/>
              <a:gd name="T27" fmla="*/ 43719954 h 46"/>
              <a:gd name="T28" fmla="*/ 49395814 w 30"/>
              <a:gd name="T29" fmla="*/ 36816195 h 46"/>
              <a:gd name="T30" fmla="*/ 37634335 w 30"/>
              <a:gd name="T31" fmla="*/ 32214172 h 46"/>
              <a:gd name="T32" fmla="*/ 37634335 w 30"/>
              <a:gd name="T33" fmla="*/ 32214172 h 46"/>
              <a:gd name="T34" fmla="*/ 25874350 w 30"/>
              <a:gd name="T35" fmla="*/ 36816195 h 46"/>
              <a:gd name="T36" fmla="*/ 25874350 w 30"/>
              <a:gd name="T37" fmla="*/ 20709834 h 46"/>
              <a:gd name="T38" fmla="*/ 65860090 w 30"/>
              <a:gd name="T39" fmla="*/ 20709834 h 46"/>
              <a:gd name="T40" fmla="*/ 65860090 w 30"/>
              <a:gd name="T41" fmla="*/ 0 h 46"/>
              <a:gd name="T42" fmla="*/ 11761470 w 30"/>
              <a:gd name="T43" fmla="*/ 0 h 46"/>
              <a:gd name="T44" fmla="*/ 0 w 30"/>
              <a:gd name="T45" fmla="*/ 57524585 h 46"/>
              <a:gd name="T46" fmla="*/ 16465763 w 30"/>
              <a:gd name="T47" fmla="*/ 57524585 h 46"/>
              <a:gd name="T48" fmla="*/ 16465763 w 30"/>
              <a:gd name="T49" fmla="*/ 57524585 h 46"/>
              <a:gd name="T50" fmla="*/ 25874350 w 30"/>
              <a:gd name="T51" fmla="*/ 52924011 h 46"/>
              <a:gd name="T52" fmla="*/ 32930045 w 30"/>
              <a:gd name="T53" fmla="*/ 48321988 h 46"/>
              <a:gd name="T54" fmla="*/ 32930045 w 30"/>
              <a:gd name="T55" fmla="*/ 48321988 h 46"/>
              <a:gd name="T56" fmla="*/ 42338626 w 30"/>
              <a:gd name="T57" fmla="*/ 52924011 h 46"/>
              <a:gd name="T58" fmla="*/ 44691512 w 30"/>
              <a:gd name="T59" fmla="*/ 57524585 h 46"/>
              <a:gd name="T60" fmla="*/ 44691512 w 30"/>
              <a:gd name="T61" fmla="*/ 57524585 h 46"/>
              <a:gd name="T62" fmla="*/ 49395814 w 30"/>
              <a:gd name="T63" fmla="*/ 59826321 h 46"/>
              <a:gd name="T64" fmla="*/ 49395814 w 30"/>
              <a:gd name="T65" fmla="*/ 69030367 h 46"/>
              <a:gd name="T66" fmla="*/ 49395814 w 30"/>
              <a:gd name="T67" fmla="*/ 69030367 h 46"/>
              <a:gd name="T68" fmla="*/ 49395814 w 30"/>
              <a:gd name="T69" fmla="*/ 75934126 h 46"/>
              <a:gd name="T70" fmla="*/ 44691512 w 30"/>
              <a:gd name="T71" fmla="*/ 85138172 h 46"/>
              <a:gd name="T72" fmla="*/ 44691512 w 30"/>
              <a:gd name="T73" fmla="*/ 85138172 h 46"/>
              <a:gd name="T74" fmla="*/ 42338626 w 30"/>
              <a:gd name="T75" fmla="*/ 89740195 h 46"/>
              <a:gd name="T76" fmla="*/ 32930045 w 30"/>
              <a:gd name="T77" fmla="*/ 89740195 h 46"/>
              <a:gd name="T78" fmla="*/ 32930045 w 30"/>
              <a:gd name="T79" fmla="*/ 89740195 h 46"/>
              <a:gd name="T80" fmla="*/ 25874350 w 30"/>
              <a:gd name="T81" fmla="*/ 85138172 h 46"/>
              <a:gd name="T82" fmla="*/ 25874350 w 30"/>
              <a:gd name="T83" fmla="*/ 85138172 h 46"/>
              <a:gd name="T84" fmla="*/ 21170054 w 30"/>
              <a:gd name="T85" fmla="*/ 73632390 h 46"/>
              <a:gd name="T86" fmla="*/ 0 w 30"/>
              <a:gd name="T87" fmla="*/ 75934126 h 46"/>
              <a:gd name="T88" fmla="*/ 0 w 30"/>
              <a:gd name="T89" fmla="*/ 75934126 h 46"/>
              <a:gd name="T90" fmla="*/ 4704292 w 30"/>
              <a:gd name="T91" fmla="*/ 89740195 h 46"/>
              <a:gd name="T92" fmla="*/ 9408584 w 30"/>
              <a:gd name="T93" fmla="*/ 96642527 h 46"/>
              <a:gd name="T94" fmla="*/ 9408584 w 30"/>
              <a:gd name="T95" fmla="*/ 96642527 h 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0"/>
              <a:gd name="T145" fmla="*/ 0 h 46"/>
              <a:gd name="T146" fmla="*/ 30 w 30"/>
              <a:gd name="T147" fmla="*/ 46 h 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0" h="46">
                <a:moveTo>
                  <a:pt x="4" y="42"/>
                </a:moveTo>
                <a:lnTo>
                  <a:pt x="4" y="42"/>
                </a:lnTo>
                <a:lnTo>
                  <a:pt x="9" y="46"/>
                </a:lnTo>
                <a:lnTo>
                  <a:pt x="14" y="46"/>
                </a:lnTo>
                <a:lnTo>
                  <a:pt x="21" y="44"/>
                </a:lnTo>
                <a:lnTo>
                  <a:pt x="26" y="40"/>
                </a:lnTo>
                <a:lnTo>
                  <a:pt x="28" y="35"/>
                </a:lnTo>
                <a:lnTo>
                  <a:pt x="30" y="30"/>
                </a:lnTo>
                <a:lnTo>
                  <a:pt x="28" y="25"/>
                </a:lnTo>
                <a:lnTo>
                  <a:pt x="26" y="19"/>
                </a:lnTo>
                <a:lnTo>
                  <a:pt x="21" y="16"/>
                </a:lnTo>
                <a:lnTo>
                  <a:pt x="16" y="14"/>
                </a:lnTo>
                <a:lnTo>
                  <a:pt x="11" y="16"/>
                </a:lnTo>
                <a:lnTo>
                  <a:pt x="11" y="9"/>
                </a:lnTo>
                <a:lnTo>
                  <a:pt x="28" y="9"/>
                </a:lnTo>
                <a:lnTo>
                  <a:pt x="28" y="0"/>
                </a:lnTo>
                <a:lnTo>
                  <a:pt x="5" y="0"/>
                </a:lnTo>
                <a:lnTo>
                  <a:pt x="0" y="25"/>
                </a:lnTo>
                <a:lnTo>
                  <a:pt x="7" y="25"/>
                </a:lnTo>
                <a:lnTo>
                  <a:pt x="11" y="23"/>
                </a:lnTo>
                <a:lnTo>
                  <a:pt x="14" y="21"/>
                </a:lnTo>
                <a:lnTo>
                  <a:pt x="18" y="23"/>
                </a:lnTo>
                <a:lnTo>
                  <a:pt x="19" y="25"/>
                </a:lnTo>
                <a:lnTo>
                  <a:pt x="21" y="26"/>
                </a:lnTo>
                <a:lnTo>
                  <a:pt x="21" y="30"/>
                </a:lnTo>
                <a:lnTo>
                  <a:pt x="21" y="33"/>
                </a:lnTo>
                <a:lnTo>
                  <a:pt x="19" y="37"/>
                </a:lnTo>
                <a:lnTo>
                  <a:pt x="18" y="39"/>
                </a:lnTo>
                <a:lnTo>
                  <a:pt x="14" y="39"/>
                </a:lnTo>
                <a:lnTo>
                  <a:pt x="11" y="37"/>
                </a:lnTo>
                <a:lnTo>
                  <a:pt x="9" y="32"/>
                </a:lnTo>
                <a:lnTo>
                  <a:pt x="0" y="33"/>
                </a:lnTo>
                <a:lnTo>
                  <a:pt x="2" y="39"/>
                </a:lnTo>
                <a:lnTo>
                  <a:pt x="4" y="42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38" name="Freeform 68"/>
          <p:cNvSpPr>
            <a:spLocks/>
          </p:cNvSpPr>
          <p:nvPr/>
        </p:nvSpPr>
        <p:spPr bwMode="auto">
          <a:xfrm>
            <a:off x="3738563" y="5497513"/>
            <a:ext cx="52387" cy="69850"/>
          </a:xfrm>
          <a:custGeom>
            <a:avLst/>
            <a:gdLst>
              <a:gd name="T0" fmla="*/ 15734505 w 37"/>
              <a:gd name="T1" fmla="*/ 97026030 h 48"/>
              <a:gd name="T2" fmla="*/ 42706725 w 37"/>
              <a:gd name="T3" fmla="*/ 110886885 h 48"/>
              <a:gd name="T4" fmla="*/ 67430559 w 37"/>
              <a:gd name="T5" fmla="*/ 106266600 h 48"/>
              <a:gd name="T6" fmla="*/ 74174320 w 37"/>
              <a:gd name="T7" fmla="*/ 97026030 h 48"/>
              <a:gd name="T8" fmla="*/ 78669689 w 37"/>
              <a:gd name="T9" fmla="*/ 94716593 h 48"/>
              <a:gd name="T10" fmla="*/ 83165058 w 37"/>
              <a:gd name="T11" fmla="*/ 76235453 h 48"/>
              <a:gd name="T12" fmla="*/ 78669689 w 37"/>
              <a:gd name="T13" fmla="*/ 57752858 h 48"/>
              <a:gd name="T14" fmla="*/ 71925928 w 37"/>
              <a:gd name="T15" fmla="*/ 48513743 h 48"/>
              <a:gd name="T16" fmla="*/ 47202106 w 37"/>
              <a:gd name="T17" fmla="*/ 41582576 h 48"/>
              <a:gd name="T18" fmla="*/ 26972226 w 37"/>
              <a:gd name="T19" fmla="*/ 32342006 h 48"/>
              <a:gd name="T20" fmla="*/ 22476851 w 37"/>
              <a:gd name="T21" fmla="*/ 27721721 h 48"/>
              <a:gd name="T22" fmla="*/ 26972226 w 37"/>
              <a:gd name="T23" fmla="*/ 20792016 h 48"/>
              <a:gd name="T24" fmla="*/ 42706725 w 37"/>
              <a:gd name="T25" fmla="*/ 16170276 h 48"/>
              <a:gd name="T26" fmla="*/ 53944451 w 37"/>
              <a:gd name="T27" fmla="*/ 20792016 h 48"/>
              <a:gd name="T28" fmla="*/ 58439820 w 37"/>
              <a:gd name="T29" fmla="*/ 32342006 h 48"/>
              <a:gd name="T30" fmla="*/ 83165058 w 37"/>
              <a:gd name="T31" fmla="*/ 32342006 h 48"/>
              <a:gd name="T32" fmla="*/ 71925928 w 37"/>
              <a:gd name="T33" fmla="*/ 9240573 h 48"/>
              <a:gd name="T34" fmla="*/ 58439820 w 37"/>
              <a:gd name="T35" fmla="*/ 0 h 48"/>
              <a:gd name="T36" fmla="*/ 42706725 w 37"/>
              <a:gd name="T37" fmla="*/ 0 h 48"/>
              <a:gd name="T38" fmla="*/ 22476851 w 37"/>
              <a:gd name="T39" fmla="*/ 4620286 h 48"/>
              <a:gd name="T40" fmla="*/ 11239133 w 37"/>
              <a:gd name="T41" fmla="*/ 11551443 h 48"/>
              <a:gd name="T42" fmla="*/ 4495370 w 37"/>
              <a:gd name="T43" fmla="*/ 27721721 h 48"/>
              <a:gd name="T44" fmla="*/ 6743764 w 37"/>
              <a:gd name="T45" fmla="*/ 41582576 h 48"/>
              <a:gd name="T46" fmla="*/ 15734505 w 37"/>
              <a:gd name="T47" fmla="*/ 48513743 h 48"/>
              <a:gd name="T48" fmla="*/ 38211356 w 37"/>
              <a:gd name="T49" fmla="*/ 60063728 h 48"/>
              <a:gd name="T50" fmla="*/ 53944451 w 37"/>
              <a:gd name="T51" fmla="*/ 64684013 h 48"/>
              <a:gd name="T52" fmla="*/ 62935189 w 37"/>
              <a:gd name="T53" fmla="*/ 69304298 h 48"/>
              <a:gd name="T54" fmla="*/ 62935189 w 37"/>
              <a:gd name="T55" fmla="*/ 76235453 h 48"/>
              <a:gd name="T56" fmla="*/ 62935189 w 37"/>
              <a:gd name="T57" fmla="*/ 80855738 h 48"/>
              <a:gd name="T58" fmla="*/ 58439820 w 37"/>
              <a:gd name="T59" fmla="*/ 85476023 h 48"/>
              <a:gd name="T60" fmla="*/ 42706725 w 37"/>
              <a:gd name="T61" fmla="*/ 90096308 h 48"/>
              <a:gd name="T62" fmla="*/ 35962964 w 37"/>
              <a:gd name="T63" fmla="*/ 90096308 h 48"/>
              <a:gd name="T64" fmla="*/ 26972226 w 37"/>
              <a:gd name="T65" fmla="*/ 85476023 h 48"/>
              <a:gd name="T66" fmla="*/ 22476851 w 37"/>
              <a:gd name="T67" fmla="*/ 69304298 h 48"/>
              <a:gd name="T68" fmla="*/ 0 w 37"/>
              <a:gd name="T69" fmla="*/ 73924583 h 48"/>
              <a:gd name="T70" fmla="*/ 15734505 w 37"/>
              <a:gd name="T71" fmla="*/ 97026030 h 4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7"/>
              <a:gd name="T109" fmla="*/ 0 h 48"/>
              <a:gd name="T110" fmla="*/ 37 w 37"/>
              <a:gd name="T111" fmla="*/ 48 h 4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7" h="48">
                <a:moveTo>
                  <a:pt x="7" y="42"/>
                </a:moveTo>
                <a:lnTo>
                  <a:pt x="7" y="42"/>
                </a:lnTo>
                <a:lnTo>
                  <a:pt x="12" y="46"/>
                </a:lnTo>
                <a:lnTo>
                  <a:pt x="19" y="48"/>
                </a:lnTo>
                <a:lnTo>
                  <a:pt x="30" y="46"/>
                </a:lnTo>
                <a:lnTo>
                  <a:pt x="33" y="42"/>
                </a:lnTo>
                <a:lnTo>
                  <a:pt x="35" y="41"/>
                </a:lnTo>
                <a:lnTo>
                  <a:pt x="37" y="37"/>
                </a:lnTo>
                <a:lnTo>
                  <a:pt x="37" y="33"/>
                </a:lnTo>
                <a:lnTo>
                  <a:pt x="35" y="25"/>
                </a:lnTo>
                <a:lnTo>
                  <a:pt x="32" y="21"/>
                </a:lnTo>
                <a:lnTo>
                  <a:pt x="21" y="18"/>
                </a:lnTo>
                <a:lnTo>
                  <a:pt x="12" y="14"/>
                </a:lnTo>
                <a:lnTo>
                  <a:pt x="10" y="12"/>
                </a:lnTo>
                <a:lnTo>
                  <a:pt x="12" y="9"/>
                </a:lnTo>
                <a:lnTo>
                  <a:pt x="19" y="7"/>
                </a:lnTo>
                <a:lnTo>
                  <a:pt x="24" y="9"/>
                </a:lnTo>
                <a:lnTo>
                  <a:pt x="26" y="14"/>
                </a:lnTo>
                <a:lnTo>
                  <a:pt x="37" y="14"/>
                </a:lnTo>
                <a:lnTo>
                  <a:pt x="35" y="7"/>
                </a:lnTo>
                <a:lnTo>
                  <a:pt x="32" y="4"/>
                </a:lnTo>
                <a:lnTo>
                  <a:pt x="26" y="0"/>
                </a:lnTo>
                <a:lnTo>
                  <a:pt x="19" y="0"/>
                </a:lnTo>
                <a:lnTo>
                  <a:pt x="10" y="2"/>
                </a:lnTo>
                <a:lnTo>
                  <a:pt x="7" y="4"/>
                </a:lnTo>
                <a:lnTo>
                  <a:pt x="5" y="5"/>
                </a:lnTo>
                <a:lnTo>
                  <a:pt x="2" y="12"/>
                </a:lnTo>
                <a:lnTo>
                  <a:pt x="3" y="18"/>
                </a:lnTo>
                <a:lnTo>
                  <a:pt x="7" y="21"/>
                </a:lnTo>
                <a:lnTo>
                  <a:pt x="10" y="25"/>
                </a:lnTo>
                <a:lnTo>
                  <a:pt x="17" y="26"/>
                </a:lnTo>
                <a:lnTo>
                  <a:pt x="24" y="28"/>
                </a:lnTo>
                <a:lnTo>
                  <a:pt x="28" y="30"/>
                </a:lnTo>
                <a:lnTo>
                  <a:pt x="28" y="33"/>
                </a:lnTo>
                <a:lnTo>
                  <a:pt x="28" y="35"/>
                </a:lnTo>
                <a:lnTo>
                  <a:pt x="26" y="37"/>
                </a:lnTo>
                <a:lnTo>
                  <a:pt x="23" y="39"/>
                </a:lnTo>
                <a:lnTo>
                  <a:pt x="19" y="39"/>
                </a:lnTo>
                <a:lnTo>
                  <a:pt x="16" y="39"/>
                </a:lnTo>
                <a:lnTo>
                  <a:pt x="12" y="37"/>
                </a:lnTo>
                <a:lnTo>
                  <a:pt x="10" y="33"/>
                </a:lnTo>
                <a:lnTo>
                  <a:pt x="10" y="30"/>
                </a:lnTo>
                <a:lnTo>
                  <a:pt x="0" y="32"/>
                </a:lnTo>
                <a:lnTo>
                  <a:pt x="3" y="37"/>
                </a:lnTo>
                <a:lnTo>
                  <a:pt x="7" y="42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39" name="Freeform 69"/>
          <p:cNvSpPr>
            <a:spLocks/>
          </p:cNvSpPr>
          <p:nvPr/>
        </p:nvSpPr>
        <p:spPr bwMode="auto">
          <a:xfrm>
            <a:off x="3805238" y="5497513"/>
            <a:ext cx="26987" cy="66675"/>
          </a:xfrm>
          <a:custGeom>
            <a:avLst/>
            <a:gdLst>
              <a:gd name="T0" fmla="*/ 42842567 w 19"/>
              <a:gd name="T1" fmla="*/ 0 h 46"/>
              <a:gd name="T2" fmla="*/ 27058019 w 19"/>
              <a:gd name="T3" fmla="*/ 0 h 46"/>
              <a:gd name="T4" fmla="*/ 27058019 w 19"/>
              <a:gd name="T5" fmla="*/ 0 h 46"/>
              <a:gd name="T6" fmla="*/ 22548345 w 19"/>
              <a:gd name="T7" fmla="*/ 9204049 h 46"/>
              <a:gd name="T8" fmla="*/ 15784553 w 19"/>
              <a:gd name="T9" fmla="*/ 16106361 h 46"/>
              <a:gd name="T10" fmla="*/ 15784553 w 19"/>
              <a:gd name="T11" fmla="*/ 16106361 h 46"/>
              <a:gd name="T12" fmla="*/ 0 w 19"/>
              <a:gd name="T13" fmla="*/ 27612149 h 46"/>
              <a:gd name="T14" fmla="*/ 0 w 19"/>
              <a:gd name="T15" fmla="*/ 43719954 h 46"/>
              <a:gd name="T16" fmla="*/ 0 w 19"/>
              <a:gd name="T17" fmla="*/ 43719954 h 46"/>
              <a:gd name="T18" fmla="*/ 11274883 w 19"/>
              <a:gd name="T19" fmla="*/ 41418218 h 46"/>
              <a:gd name="T20" fmla="*/ 22548345 w 19"/>
              <a:gd name="T21" fmla="*/ 27612149 h 46"/>
              <a:gd name="T22" fmla="*/ 22548345 w 19"/>
              <a:gd name="T23" fmla="*/ 105846573 h 46"/>
              <a:gd name="T24" fmla="*/ 42842567 w 19"/>
              <a:gd name="T25" fmla="*/ 105846573 h 46"/>
              <a:gd name="T26" fmla="*/ 42842567 w 19"/>
              <a:gd name="T27" fmla="*/ 0 h 46"/>
              <a:gd name="T28" fmla="*/ 42842567 w 19"/>
              <a:gd name="T29" fmla="*/ 0 h 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"/>
              <a:gd name="T46" fmla="*/ 0 h 46"/>
              <a:gd name="T47" fmla="*/ 19 w 19"/>
              <a:gd name="T48" fmla="*/ 46 h 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" h="46">
                <a:moveTo>
                  <a:pt x="19" y="0"/>
                </a:moveTo>
                <a:lnTo>
                  <a:pt x="12" y="0"/>
                </a:lnTo>
                <a:lnTo>
                  <a:pt x="10" y="4"/>
                </a:lnTo>
                <a:lnTo>
                  <a:pt x="7" y="7"/>
                </a:lnTo>
                <a:lnTo>
                  <a:pt x="0" y="12"/>
                </a:lnTo>
                <a:lnTo>
                  <a:pt x="0" y="19"/>
                </a:lnTo>
                <a:lnTo>
                  <a:pt x="5" y="18"/>
                </a:lnTo>
                <a:lnTo>
                  <a:pt x="10" y="12"/>
                </a:lnTo>
                <a:lnTo>
                  <a:pt x="10" y="46"/>
                </a:lnTo>
                <a:lnTo>
                  <a:pt x="19" y="46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40" name="Freeform 70"/>
          <p:cNvSpPr>
            <a:spLocks/>
          </p:cNvSpPr>
          <p:nvPr/>
        </p:nvSpPr>
        <p:spPr bwMode="auto">
          <a:xfrm>
            <a:off x="3738563" y="5721350"/>
            <a:ext cx="52387" cy="68263"/>
          </a:xfrm>
          <a:custGeom>
            <a:avLst/>
            <a:gdLst>
              <a:gd name="T0" fmla="*/ 15734505 w 37"/>
              <a:gd name="T1" fmla="*/ 101448964 h 47"/>
              <a:gd name="T2" fmla="*/ 42706725 w 37"/>
              <a:gd name="T3" fmla="*/ 108366661 h 47"/>
              <a:gd name="T4" fmla="*/ 67430559 w 37"/>
              <a:gd name="T5" fmla="*/ 106060278 h 47"/>
              <a:gd name="T6" fmla="*/ 74174320 w 37"/>
              <a:gd name="T7" fmla="*/ 101448964 h 47"/>
              <a:gd name="T8" fmla="*/ 78669689 w 37"/>
              <a:gd name="T9" fmla="*/ 92226312 h 47"/>
              <a:gd name="T10" fmla="*/ 83165058 w 37"/>
              <a:gd name="T11" fmla="*/ 76087437 h 47"/>
              <a:gd name="T12" fmla="*/ 78669689 w 37"/>
              <a:gd name="T13" fmla="*/ 59947111 h 47"/>
              <a:gd name="T14" fmla="*/ 71925928 w 37"/>
              <a:gd name="T15" fmla="*/ 48419551 h 47"/>
              <a:gd name="T16" fmla="*/ 47202106 w 37"/>
              <a:gd name="T17" fmla="*/ 39196910 h 47"/>
              <a:gd name="T18" fmla="*/ 26972226 w 37"/>
              <a:gd name="T19" fmla="*/ 36890527 h 47"/>
              <a:gd name="T20" fmla="*/ 22476851 w 37"/>
              <a:gd name="T21" fmla="*/ 27667898 h 47"/>
              <a:gd name="T22" fmla="*/ 26972226 w 37"/>
              <a:gd name="T23" fmla="*/ 20751647 h 47"/>
              <a:gd name="T24" fmla="*/ 42706725 w 37"/>
              <a:gd name="T25" fmla="*/ 20751647 h 47"/>
              <a:gd name="T26" fmla="*/ 53944451 w 37"/>
              <a:gd name="T27" fmla="*/ 20751647 h 47"/>
              <a:gd name="T28" fmla="*/ 58439820 w 37"/>
              <a:gd name="T29" fmla="*/ 32279213 h 47"/>
              <a:gd name="T30" fmla="*/ 83165058 w 37"/>
              <a:gd name="T31" fmla="*/ 32279213 h 47"/>
              <a:gd name="T32" fmla="*/ 71925928 w 37"/>
              <a:gd name="T33" fmla="*/ 6917701 h 47"/>
              <a:gd name="T34" fmla="*/ 58439820 w 37"/>
              <a:gd name="T35" fmla="*/ 4611316 h 47"/>
              <a:gd name="T36" fmla="*/ 42706725 w 37"/>
              <a:gd name="T37" fmla="*/ 0 h 47"/>
              <a:gd name="T38" fmla="*/ 22476851 w 37"/>
              <a:gd name="T39" fmla="*/ 4611316 h 47"/>
              <a:gd name="T40" fmla="*/ 11239133 w 37"/>
              <a:gd name="T41" fmla="*/ 16140332 h 47"/>
              <a:gd name="T42" fmla="*/ 4495370 w 37"/>
              <a:gd name="T43" fmla="*/ 27667898 h 47"/>
              <a:gd name="T44" fmla="*/ 6743764 w 37"/>
              <a:gd name="T45" fmla="*/ 39196910 h 47"/>
              <a:gd name="T46" fmla="*/ 15734505 w 37"/>
              <a:gd name="T47" fmla="*/ 53030865 h 47"/>
              <a:gd name="T48" fmla="*/ 38211356 w 37"/>
              <a:gd name="T49" fmla="*/ 59947111 h 47"/>
              <a:gd name="T50" fmla="*/ 53944451 w 37"/>
              <a:gd name="T51" fmla="*/ 64558425 h 47"/>
              <a:gd name="T52" fmla="*/ 62935189 w 37"/>
              <a:gd name="T53" fmla="*/ 69169740 h 47"/>
              <a:gd name="T54" fmla="*/ 62935189 w 37"/>
              <a:gd name="T55" fmla="*/ 76087437 h 47"/>
              <a:gd name="T56" fmla="*/ 62935189 w 37"/>
              <a:gd name="T57" fmla="*/ 80698752 h 47"/>
              <a:gd name="T58" fmla="*/ 58439820 w 37"/>
              <a:gd name="T59" fmla="*/ 85310066 h 47"/>
              <a:gd name="T60" fmla="*/ 42706725 w 37"/>
              <a:gd name="T61" fmla="*/ 89921381 h 47"/>
              <a:gd name="T62" fmla="*/ 35962964 w 37"/>
              <a:gd name="T63" fmla="*/ 89921381 h 47"/>
              <a:gd name="T64" fmla="*/ 26972226 w 37"/>
              <a:gd name="T65" fmla="*/ 85310066 h 47"/>
              <a:gd name="T66" fmla="*/ 22476851 w 37"/>
              <a:gd name="T67" fmla="*/ 73781054 h 47"/>
              <a:gd name="T68" fmla="*/ 0 w 37"/>
              <a:gd name="T69" fmla="*/ 73781054 h 47"/>
              <a:gd name="T70" fmla="*/ 15734505 w 37"/>
              <a:gd name="T71" fmla="*/ 101448964 h 4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7"/>
              <a:gd name="T109" fmla="*/ 0 h 47"/>
              <a:gd name="T110" fmla="*/ 37 w 37"/>
              <a:gd name="T111" fmla="*/ 47 h 4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7" h="47">
                <a:moveTo>
                  <a:pt x="7" y="44"/>
                </a:moveTo>
                <a:lnTo>
                  <a:pt x="7" y="44"/>
                </a:lnTo>
                <a:lnTo>
                  <a:pt x="12" y="46"/>
                </a:lnTo>
                <a:lnTo>
                  <a:pt x="19" y="47"/>
                </a:lnTo>
                <a:lnTo>
                  <a:pt x="30" y="46"/>
                </a:lnTo>
                <a:lnTo>
                  <a:pt x="33" y="44"/>
                </a:lnTo>
                <a:lnTo>
                  <a:pt x="35" y="40"/>
                </a:lnTo>
                <a:lnTo>
                  <a:pt x="37" y="37"/>
                </a:lnTo>
                <a:lnTo>
                  <a:pt x="37" y="33"/>
                </a:lnTo>
                <a:lnTo>
                  <a:pt x="35" y="26"/>
                </a:lnTo>
                <a:lnTo>
                  <a:pt x="32" y="21"/>
                </a:lnTo>
                <a:lnTo>
                  <a:pt x="21" y="17"/>
                </a:lnTo>
                <a:lnTo>
                  <a:pt x="12" y="16"/>
                </a:lnTo>
                <a:lnTo>
                  <a:pt x="10" y="12"/>
                </a:lnTo>
                <a:lnTo>
                  <a:pt x="12" y="9"/>
                </a:lnTo>
                <a:lnTo>
                  <a:pt x="19" y="9"/>
                </a:lnTo>
                <a:lnTo>
                  <a:pt x="24" y="9"/>
                </a:lnTo>
                <a:lnTo>
                  <a:pt x="26" y="14"/>
                </a:lnTo>
                <a:lnTo>
                  <a:pt x="37" y="14"/>
                </a:lnTo>
                <a:lnTo>
                  <a:pt x="35" y="9"/>
                </a:lnTo>
                <a:lnTo>
                  <a:pt x="32" y="3"/>
                </a:lnTo>
                <a:lnTo>
                  <a:pt x="26" y="2"/>
                </a:lnTo>
                <a:lnTo>
                  <a:pt x="19" y="0"/>
                </a:lnTo>
                <a:lnTo>
                  <a:pt x="10" y="2"/>
                </a:lnTo>
                <a:lnTo>
                  <a:pt x="7" y="3"/>
                </a:lnTo>
                <a:lnTo>
                  <a:pt x="5" y="7"/>
                </a:lnTo>
                <a:lnTo>
                  <a:pt x="2" y="12"/>
                </a:lnTo>
                <a:lnTo>
                  <a:pt x="3" y="17"/>
                </a:lnTo>
                <a:lnTo>
                  <a:pt x="7" y="23"/>
                </a:lnTo>
                <a:lnTo>
                  <a:pt x="10" y="25"/>
                </a:lnTo>
                <a:lnTo>
                  <a:pt x="17" y="26"/>
                </a:lnTo>
                <a:lnTo>
                  <a:pt x="24" y="28"/>
                </a:lnTo>
                <a:lnTo>
                  <a:pt x="28" y="30"/>
                </a:lnTo>
                <a:lnTo>
                  <a:pt x="28" y="33"/>
                </a:lnTo>
                <a:lnTo>
                  <a:pt x="28" y="35"/>
                </a:lnTo>
                <a:lnTo>
                  <a:pt x="26" y="37"/>
                </a:lnTo>
                <a:lnTo>
                  <a:pt x="23" y="39"/>
                </a:lnTo>
                <a:lnTo>
                  <a:pt x="19" y="39"/>
                </a:lnTo>
                <a:lnTo>
                  <a:pt x="16" y="39"/>
                </a:lnTo>
                <a:lnTo>
                  <a:pt x="12" y="37"/>
                </a:lnTo>
                <a:lnTo>
                  <a:pt x="10" y="35"/>
                </a:lnTo>
                <a:lnTo>
                  <a:pt x="10" y="32"/>
                </a:lnTo>
                <a:lnTo>
                  <a:pt x="0" y="32"/>
                </a:lnTo>
                <a:lnTo>
                  <a:pt x="3" y="39"/>
                </a:lnTo>
                <a:lnTo>
                  <a:pt x="7" y="44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41" name="Freeform 71"/>
          <p:cNvSpPr>
            <a:spLocks/>
          </p:cNvSpPr>
          <p:nvPr/>
        </p:nvSpPr>
        <p:spPr bwMode="auto">
          <a:xfrm>
            <a:off x="3798888" y="5724525"/>
            <a:ext cx="42862" cy="63500"/>
          </a:xfrm>
          <a:custGeom>
            <a:avLst/>
            <a:gdLst>
              <a:gd name="T0" fmla="*/ 31753601 w 30"/>
              <a:gd name="T1" fmla="*/ 84769607 h 44"/>
              <a:gd name="T2" fmla="*/ 31753601 w 30"/>
              <a:gd name="T3" fmla="*/ 84769607 h 44"/>
              <a:gd name="T4" fmla="*/ 36289829 w 30"/>
              <a:gd name="T5" fmla="*/ 75605405 h 44"/>
              <a:gd name="T6" fmla="*/ 36289829 w 30"/>
              <a:gd name="T7" fmla="*/ 75605405 h 44"/>
              <a:gd name="T8" fmla="*/ 47631122 w 30"/>
              <a:gd name="T9" fmla="*/ 68731533 h 44"/>
              <a:gd name="T10" fmla="*/ 47631122 w 30"/>
              <a:gd name="T11" fmla="*/ 68731533 h 44"/>
              <a:gd name="T12" fmla="*/ 58970976 w 30"/>
              <a:gd name="T13" fmla="*/ 52693459 h 44"/>
              <a:gd name="T14" fmla="*/ 58970976 w 30"/>
              <a:gd name="T15" fmla="*/ 52693459 h 44"/>
              <a:gd name="T16" fmla="*/ 68043430 w 30"/>
              <a:gd name="T17" fmla="*/ 38948589 h 44"/>
              <a:gd name="T18" fmla="*/ 68043430 w 30"/>
              <a:gd name="T19" fmla="*/ 38948589 h 44"/>
              <a:gd name="T20" fmla="*/ 68043430 w 30"/>
              <a:gd name="T21" fmla="*/ 27492615 h 44"/>
              <a:gd name="T22" fmla="*/ 68043430 w 30"/>
              <a:gd name="T23" fmla="*/ 27492615 h 44"/>
              <a:gd name="T24" fmla="*/ 68043430 w 30"/>
              <a:gd name="T25" fmla="*/ 16036636 h 44"/>
              <a:gd name="T26" fmla="*/ 58970976 w 30"/>
              <a:gd name="T27" fmla="*/ 6872432 h 44"/>
              <a:gd name="T28" fmla="*/ 58970976 w 30"/>
              <a:gd name="T29" fmla="*/ 6872432 h 44"/>
              <a:gd name="T30" fmla="*/ 52167349 w 30"/>
              <a:gd name="T31" fmla="*/ 0 h 44"/>
              <a:gd name="T32" fmla="*/ 36289829 w 30"/>
              <a:gd name="T33" fmla="*/ 0 h 44"/>
              <a:gd name="T34" fmla="*/ 36289829 w 30"/>
              <a:gd name="T35" fmla="*/ 0 h 44"/>
              <a:gd name="T36" fmla="*/ 24949975 w 30"/>
              <a:gd name="T37" fmla="*/ 0 h 44"/>
              <a:gd name="T38" fmla="*/ 11341285 w 30"/>
              <a:gd name="T39" fmla="*/ 2291773 h 44"/>
              <a:gd name="T40" fmla="*/ 11341285 w 30"/>
              <a:gd name="T41" fmla="*/ 2291773 h 44"/>
              <a:gd name="T42" fmla="*/ 9072457 w 30"/>
              <a:gd name="T43" fmla="*/ 16036636 h 44"/>
              <a:gd name="T44" fmla="*/ 4536229 w 30"/>
              <a:gd name="T45" fmla="*/ 27492615 h 44"/>
              <a:gd name="T46" fmla="*/ 24949975 w 30"/>
              <a:gd name="T47" fmla="*/ 32074716 h 44"/>
              <a:gd name="T48" fmla="*/ 24949975 w 30"/>
              <a:gd name="T49" fmla="*/ 32074716 h 44"/>
              <a:gd name="T50" fmla="*/ 27217374 w 30"/>
              <a:gd name="T51" fmla="*/ 18328408 h 44"/>
              <a:gd name="T52" fmla="*/ 27217374 w 30"/>
              <a:gd name="T53" fmla="*/ 18328408 h 44"/>
              <a:gd name="T54" fmla="*/ 36289829 w 30"/>
              <a:gd name="T55" fmla="*/ 16036636 h 44"/>
              <a:gd name="T56" fmla="*/ 36289829 w 30"/>
              <a:gd name="T57" fmla="*/ 16036636 h 44"/>
              <a:gd name="T58" fmla="*/ 47631122 w 30"/>
              <a:gd name="T59" fmla="*/ 18328408 h 44"/>
              <a:gd name="T60" fmla="*/ 47631122 w 30"/>
              <a:gd name="T61" fmla="*/ 18328408 h 44"/>
              <a:gd name="T62" fmla="*/ 47631122 w 30"/>
              <a:gd name="T63" fmla="*/ 27492615 h 44"/>
              <a:gd name="T64" fmla="*/ 47631122 w 30"/>
              <a:gd name="T65" fmla="*/ 27492615 h 44"/>
              <a:gd name="T66" fmla="*/ 43094884 w 30"/>
              <a:gd name="T67" fmla="*/ 38948589 h 44"/>
              <a:gd name="T68" fmla="*/ 43094884 w 30"/>
              <a:gd name="T69" fmla="*/ 38948589 h 44"/>
              <a:gd name="T70" fmla="*/ 27217374 w 30"/>
              <a:gd name="T71" fmla="*/ 54985231 h 44"/>
              <a:gd name="T72" fmla="*/ 27217374 w 30"/>
              <a:gd name="T73" fmla="*/ 54985231 h 44"/>
              <a:gd name="T74" fmla="*/ 9072457 w 30"/>
              <a:gd name="T75" fmla="*/ 80187506 h 44"/>
              <a:gd name="T76" fmla="*/ 9072457 w 30"/>
              <a:gd name="T77" fmla="*/ 80187506 h 44"/>
              <a:gd name="T78" fmla="*/ 0 w 30"/>
              <a:gd name="T79" fmla="*/ 100806260 h 44"/>
              <a:gd name="T80" fmla="*/ 68043430 w 30"/>
              <a:gd name="T81" fmla="*/ 100806260 h 44"/>
              <a:gd name="T82" fmla="*/ 68043430 w 30"/>
              <a:gd name="T83" fmla="*/ 84769607 h 44"/>
              <a:gd name="T84" fmla="*/ 31753601 w 30"/>
              <a:gd name="T85" fmla="*/ 84769607 h 44"/>
              <a:gd name="T86" fmla="*/ 31753601 w 30"/>
              <a:gd name="T87" fmla="*/ 84769607 h 4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0"/>
              <a:gd name="T133" fmla="*/ 0 h 44"/>
              <a:gd name="T134" fmla="*/ 30 w 30"/>
              <a:gd name="T135" fmla="*/ 44 h 4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0" h="44">
                <a:moveTo>
                  <a:pt x="14" y="37"/>
                </a:moveTo>
                <a:lnTo>
                  <a:pt x="14" y="37"/>
                </a:lnTo>
                <a:lnTo>
                  <a:pt x="16" y="33"/>
                </a:lnTo>
                <a:lnTo>
                  <a:pt x="21" y="30"/>
                </a:lnTo>
                <a:lnTo>
                  <a:pt x="26" y="23"/>
                </a:lnTo>
                <a:lnTo>
                  <a:pt x="30" y="17"/>
                </a:lnTo>
                <a:lnTo>
                  <a:pt x="30" y="12"/>
                </a:lnTo>
                <a:lnTo>
                  <a:pt x="30" y="7"/>
                </a:lnTo>
                <a:lnTo>
                  <a:pt x="26" y="3"/>
                </a:lnTo>
                <a:lnTo>
                  <a:pt x="23" y="0"/>
                </a:lnTo>
                <a:lnTo>
                  <a:pt x="16" y="0"/>
                </a:lnTo>
                <a:lnTo>
                  <a:pt x="11" y="0"/>
                </a:lnTo>
                <a:lnTo>
                  <a:pt x="5" y="1"/>
                </a:lnTo>
                <a:lnTo>
                  <a:pt x="4" y="7"/>
                </a:lnTo>
                <a:lnTo>
                  <a:pt x="2" y="12"/>
                </a:lnTo>
                <a:lnTo>
                  <a:pt x="11" y="14"/>
                </a:lnTo>
                <a:lnTo>
                  <a:pt x="12" y="8"/>
                </a:lnTo>
                <a:lnTo>
                  <a:pt x="16" y="7"/>
                </a:lnTo>
                <a:lnTo>
                  <a:pt x="21" y="8"/>
                </a:lnTo>
                <a:lnTo>
                  <a:pt x="21" y="12"/>
                </a:lnTo>
                <a:lnTo>
                  <a:pt x="19" y="17"/>
                </a:lnTo>
                <a:lnTo>
                  <a:pt x="12" y="24"/>
                </a:lnTo>
                <a:lnTo>
                  <a:pt x="4" y="35"/>
                </a:lnTo>
                <a:lnTo>
                  <a:pt x="0" y="44"/>
                </a:lnTo>
                <a:lnTo>
                  <a:pt x="30" y="44"/>
                </a:lnTo>
                <a:lnTo>
                  <a:pt x="30" y="37"/>
                </a:lnTo>
                <a:lnTo>
                  <a:pt x="14" y="37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42" name="Freeform 72"/>
          <p:cNvSpPr>
            <a:spLocks/>
          </p:cNvSpPr>
          <p:nvPr/>
        </p:nvSpPr>
        <p:spPr bwMode="auto">
          <a:xfrm>
            <a:off x="3738563" y="5905500"/>
            <a:ext cx="52387" cy="68263"/>
          </a:xfrm>
          <a:custGeom>
            <a:avLst/>
            <a:gdLst>
              <a:gd name="T0" fmla="*/ 15734505 w 37"/>
              <a:gd name="T1" fmla="*/ 96837649 h 47"/>
              <a:gd name="T2" fmla="*/ 42706725 w 37"/>
              <a:gd name="T3" fmla="*/ 108365209 h 47"/>
              <a:gd name="T4" fmla="*/ 67430559 w 37"/>
              <a:gd name="T5" fmla="*/ 103753895 h 47"/>
              <a:gd name="T6" fmla="*/ 74174320 w 37"/>
              <a:gd name="T7" fmla="*/ 96837649 h 47"/>
              <a:gd name="T8" fmla="*/ 78669689 w 37"/>
              <a:gd name="T9" fmla="*/ 92226312 h 47"/>
              <a:gd name="T10" fmla="*/ 83165058 w 37"/>
              <a:gd name="T11" fmla="*/ 76085985 h 47"/>
              <a:gd name="T12" fmla="*/ 78669689 w 37"/>
              <a:gd name="T13" fmla="*/ 55335796 h 47"/>
              <a:gd name="T14" fmla="*/ 71925928 w 37"/>
              <a:gd name="T15" fmla="*/ 48418098 h 47"/>
              <a:gd name="T16" fmla="*/ 47202106 w 37"/>
              <a:gd name="T17" fmla="*/ 39195458 h 47"/>
              <a:gd name="T18" fmla="*/ 26972226 w 37"/>
              <a:gd name="T19" fmla="*/ 32279213 h 47"/>
              <a:gd name="T20" fmla="*/ 22476851 w 37"/>
              <a:gd name="T21" fmla="*/ 27667898 h 47"/>
              <a:gd name="T22" fmla="*/ 26972226 w 37"/>
              <a:gd name="T23" fmla="*/ 18445264 h 47"/>
              <a:gd name="T24" fmla="*/ 42706725 w 37"/>
              <a:gd name="T25" fmla="*/ 16138880 h 47"/>
              <a:gd name="T26" fmla="*/ 53944451 w 37"/>
              <a:gd name="T27" fmla="*/ 18445264 h 47"/>
              <a:gd name="T28" fmla="*/ 58439820 w 37"/>
              <a:gd name="T29" fmla="*/ 32279213 h 47"/>
              <a:gd name="T30" fmla="*/ 83165058 w 37"/>
              <a:gd name="T31" fmla="*/ 32279213 h 47"/>
              <a:gd name="T32" fmla="*/ 71925928 w 37"/>
              <a:gd name="T33" fmla="*/ 6916248 h 47"/>
              <a:gd name="T34" fmla="*/ 58439820 w 37"/>
              <a:gd name="T35" fmla="*/ 0 h 47"/>
              <a:gd name="T36" fmla="*/ 42706725 w 37"/>
              <a:gd name="T37" fmla="*/ 0 h 47"/>
              <a:gd name="T38" fmla="*/ 22476851 w 37"/>
              <a:gd name="T39" fmla="*/ 2304932 h 47"/>
              <a:gd name="T40" fmla="*/ 11239133 w 37"/>
              <a:gd name="T41" fmla="*/ 11527563 h 47"/>
              <a:gd name="T42" fmla="*/ 4495370 w 37"/>
              <a:gd name="T43" fmla="*/ 27667898 h 47"/>
              <a:gd name="T44" fmla="*/ 6743764 w 37"/>
              <a:gd name="T45" fmla="*/ 39195458 h 47"/>
              <a:gd name="T46" fmla="*/ 15734505 w 37"/>
              <a:gd name="T47" fmla="*/ 48418098 h 47"/>
              <a:gd name="T48" fmla="*/ 38211356 w 37"/>
              <a:gd name="T49" fmla="*/ 59947111 h 47"/>
              <a:gd name="T50" fmla="*/ 53944451 w 37"/>
              <a:gd name="T51" fmla="*/ 64558425 h 47"/>
              <a:gd name="T52" fmla="*/ 62935189 w 37"/>
              <a:gd name="T53" fmla="*/ 69169740 h 47"/>
              <a:gd name="T54" fmla="*/ 62935189 w 37"/>
              <a:gd name="T55" fmla="*/ 76085985 h 47"/>
              <a:gd name="T56" fmla="*/ 62935189 w 37"/>
              <a:gd name="T57" fmla="*/ 80697300 h 47"/>
              <a:gd name="T58" fmla="*/ 58439820 w 37"/>
              <a:gd name="T59" fmla="*/ 85308614 h 47"/>
              <a:gd name="T60" fmla="*/ 42706725 w 37"/>
              <a:gd name="T61" fmla="*/ 87614997 h 47"/>
              <a:gd name="T62" fmla="*/ 35962964 w 37"/>
              <a:gd name="T63" fmla="*/ 87614997 h 47"/>
              <a:gd name="T64" fmla="*/ 26972226 w 37"/>
              <a:gd name="T65" fmla="*/ 85308614 h 47"/>
              <a:gd name="T66" fmla="*/ 22476851 w 37"/>
              <a:gd name="T67" fmla="*/ 69169740 h 47"/>
              <a:gd name="T68" fmla="*/ 0 w 37"/>
              <a:gd name="T69" fmla="*/ 71474671 h 47"/>
              <a:gd name="T70" fmla="*/ 15734505 w 37"/>
              <a:gd name="T71" fmla="*/ 96837649 h 4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7"/>
              <a:gd name="T109" fmla="*/ 0 h 47"/>
              <a:gd name="T110" fmla="*/ 37 w 37"/>
              <a:gd name="T111" fmla="*/ 47 h 4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7" h="47">
                <a:moveTo>
                  <a:pt x="7" y="42"/>
                </a:moveTo>
                <a:lnTo>
                  <a:pt x="7" y="42"/>
                </a:lnTo>
                <a:lnTo>
                  <a:pt x="12" y="45"/>
                </a:lnTo>
                <a:lnTo>
                  <a:pt x="19" y="47"/>
                </a:lnTo>
                <a:lnTo>
                  <a:pt x="30" y="45"/>
                </a:lnTo>
                <a:lnTo>
                  <a:pt x="33" y="42"/>
                </a:lnTo>
                <a:lnTo>
                  <a:pt x="35" y="40"/>
                </a:lnTo>
                <a:lnTo>
                  <a:pt x="37" y="37"/>
                </a:lnTo>
                <a:lnTo>
                  <a:pt x="37" y="33"/>
                </a:lnTo>
                <a:lnTo>
                  <a:pt x="35" y="24"/>
                </a:lnTo>
                <a:lnTo>
                  <a:pt x="32" y="21"/>
                </a:lnTo>
                <a:lnTo>
                  <a:pt x="21" y="17"/>
                </a:lnTo>
                <a:lnTo>
                  <a:pt x="12" y="14"/>
                </a:lnTo>
                <a:lnTo>
                  <a:pt x="10" y="12"/>
                </a:lnTo>
                <a:lnTo>
                  <a:pt x="12" y="8"/>
                </a:lnTo>
                <a:lnTo>
                  <a:pt x="19" y="7"/>
                </a:lnTo>
                <a:lnTo>
                  <a:pt x="24" y="8"/>
                </a:lnTo>
                <a:lnTo>
                  <a:pt x="26" y="14"/>
                </a:lnTo>
                <a:lnTo>
                  <a:pt x="37" y="14"/>
                </a:lnTo>
                <a:lnTo>
                  <a:pt x="35" y="7"/>
                </a:lnTo>
                <a:lnTo>
                  <a:pt x="32" y="3"/>
                </a:lnTo>
                <a:lnTo>
                  <a:pt x="26" y="0"/>
                </a:lnTo>
                <a:lnTo>
                  <a:pt x="19" y="0"/>
                </a:lnTo>
                <a:lnTo>
                  <a:pt x="10" y="1"/>
                </a:lnTo>
                <a:lnTo>
                  <a:pt x="7" y="3"/>
                </a:lnTo>
                <a:lnTo>
                  <a:pt x="5" y="5"/>
                </a:lnTo>
                <a:lnTo>
                  <a:pt x="2" y="12"/>
                </a:lnTo>
                <a:lnTo>
                  <a:pt x="3" y="17"/>
                </a:lnTo>
                <a:lnTo>
                  <a:pt x="7" y="21"/>
                </a:lnTo>
                <a:lnTo>
                  <a:pt x="10" y="24"/>
                </a:lnTo>
                <a:lnTo>
                  <a:pt x="17" y="26"/>
                </a:lnTo>
                <a:lnTo>
                  <a:pt x="24" y="28"/>
                </a:lnTo>
                <a:lnTo>
                  <a:pt x="28" y="30"/>
                </a:lnTo>
                <a:lnTo>
                  <a:pt x="28" y="33"/>
                </a:lnTo>
                <a:lnTo>
                  <a:pt x="28" y="35"/>
                </a:lnTo>
                <a:lnTo>
                  <a:pt x="26" y="37"/>
                </a:lnTo>
                <a:lnTo>
                  <a:pt x="23" y="38"/>
                </a:lnTo>
                <a:lnTo>
                  <a:pt x="19" y="38"/>
                </a:lnTo>
                <a:lnTo>
                  <a:pt x="16" y="38"/>
                </a:lnTo>
                <a:lnTo>
                  <a:pt x="12" y="37"/>
                </a:lnTo>
                <a:lnTo>
                  <a:pt x="10" y="33"/>
                </a:lnTo>
                <a:lnTo>
                  <a:pt x="10" y="30"/>
                </a:lnTo>
                <a:lnTo>
                  <a:pt x="0" y="31"/>
                </a:lnTo>
                <a:lnTo>
                  <a:pt x="3" y="37"/>
                </a:lnTo>
                <a:lnTo>
                  <a:pt x="7" y="42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43" name="Freeform 73"/>
          <p:cNvSpPr>
            <a:spLocks/>
          </p:cNvSpPr>
          <p:nvPr/>
        </p:nvSpPr>
        <p:spPr bwMode="auto">
          <a:xfrm>
            <a:off x="3802063" y="5905500"/>
            <a:ext cx="42862" cy="65088"/>
          </a:xfrm>
          <a:custGeom>
            <a:avLst/>
            <a:gdLst>
              <a:gd name="T0" fmla="*/ 6805058 w 30"/>
              <a:gd name="T1" fmla="*/ 96437251 h 45"/>
              <a:gd name="T2" fmla="*/ 31753601 w 30"/>
              <a:gd name="T3" fmla="*/ 103324899 h 45"/>
              <a:gd name="T4" fmla="*/ 43094884 w 30"/>
              <a:gd name="T5" fmla="*/ 103324899 h 45"/>
              <a:gd name="T6" fmla="*/ 54434748 w 30"/>
              <a:gd name="T7" fmla="*/ 96437251 h 45"/>
              <a:gd name="T8" fmla="*/ 68043430 w 30"/>
              <a:gd name="T9" fmla="*/ 71179142 h 45"/>
              <a:gd name="T10" fmla="*/ 63507203 w 30"/>
              <a:gd name="T11" fmla="*/ 64291493 h 45"/>
              <a:gd name="T12" fmla="*/ 58970976 w 30"/>
              <a:gd name="T13" fmla="*/ 55106997 h 45"/>
              <a:gd name="T14" fmla="*/ 47631122 w 30"/>
              <a:gd name="T15" fmla="*/ 48217902 h 45"/>
              <a:gd name="T16" fmla="*/ 58970976 w 30"/>
              <a:gd name="T17" fmla="*/ 39033395 h 45"/>
              <a:gd name="T18" fmla="*/ 63507203 w 30"/>
              <a:gd name="T19" fmla="*/ 27553499 h 45"/>
              <a:gd name="T20" fmla="*/ 54434748 w 30"/>
              <a:gd name="T21" fmla="*/ 11479899 h 45"/>
              <a:gd name="T22" fmla="*/ 43094884 w 30"/>
              <a:gd name="T23" fmla="*/ 2295401 h 45"/>
              <a:gd name="T24" fmla="*/ 31753601 w 30"/>
              <a:gd name="T25" fmla="*/ 0 h 45"/>
              <a:gd name="T26" fmla="*/ 15877515 w 30"/>
              <a:gd name="T27" fmla="*/ 2295401 h 45"/>
              <a:gd name="T28" fmla="*/ 4536229 w 30"/>
              <a:gd name="T29" fmla="*/ 11479899 h 45"/>
              <a:gd name="T30" fmla="*/ 15877515 w 30"/>
              <a:gd name="T31" fmla="*/ 32145747 h 45"/>
              <a:gd name="T32" fmla="*/ 22681141 w 30"/>
              <a:gd name="T33" fmla="*/ 18368997 h 45"/>
              <a:gd name="T34" fmla="*/ 31753601 w 30"/>
              <a:gd name="T35" fmla="*/ 16072150 h 45"/>
              <a:gd name="T36" fmla="*/ 38558657 w 30"/>
              <a:gd name="T37" fmla="*/ 18368997 h 45"/>
              <a:gd name="T38" fmla="*/ 43094884 w 30"/>
              <a:gd name="T39" fmla="*/ 27553499 h 45"/>
              <a:gd name="T40" fmla="*/ 38558657 w 30"/>
              <a:gd name="T41" fmla="*/ 32145747 h 45"/>
              <a:gd name="T42" fmla="*/ 38558657 w 30"/>
              <a:gd name="T43" fmla="*/ 39033395 h 45"/>
              <a:gd name="T44" fmla="*/ 22681141 w 30"/>
              <a:gd name="T45" fmla="*/ 55106997 h 45"/>
              <a:gd name="T46" fmla="*/ 31753601 w 30"/>
              <a:gd name="T47" fmla="*/ 55106997 h 45"/>
              <a:gd name="T48" fmla="*/ 43094884 w 30"/>
              <a:gd name="T49" fmla="*/ 59699245 h 45"/>
              <a:gd name="T50" fmla="*/ 47631122 w 30"/>
              <a:gd name="T51" fmla="*/ 71179142 h 45"/>
              <a:gd name="T52" fmla="*/ 43094884 w 30"/>
              <a:gd name="T53" fmla="*/ 80363637 h 45"/>
              <a:gd name="T54" fmla="*/ 43094884 w 30"/>
              <a:gd name="T55" fmla="*/ 84955885 h 45"/>
              <a:gd name="T56" fmla="*/ 31753601 w 30"/>
              <a:gd name="T57" fmla="*/ 87252732 h 45"/>
              <a:gd name="T58" fmla="*/ 22681141 w 30"/>
              <a:gd name="T59" fmla="*/ 84955885 h 45"/>
              <a:gd name="T60" fmla="*/ 15877515 w 30"/>
              <a:gd name="T61" fmla="*/ 75771390 h 45"/>
              <a:gd name="T62" fmla="*/ 0 w 30"/>
              <a:gd name="T63" fmla="*/ 75771390 h 45"/>
              <a:gd name="T64" fmla="*/ 6805058 w 30"/>
              <a:gd name="T65" fmla="*/ 96437251 h 4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0"/>
              <a:gd name="T100" fmla="*/ 0 h 45"/>
              <a:gd name="T101" fmla="*/ 30 w 30"/>
              <a:gd name="T102" fmla="*/ 45 h 4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0" h="45">
                <a:moveTo>
                  <a:pt x="3" y="42"/>
                </a:moveTo>
                <a:lnTo>
                  <a:pt x="3" y="42"/>
                </a:lnTo>
                <a:lnTo>
                  <a:pt x="9" y="45"/>
                </a:lnTo>
                <a:lnTo>
                  <a:pt x="14" y="45"/>
                </a:lnTo>
                <a:lnTo>
                  <a:pt x="19" y="45"/>
                </a:lnTo>
                <a:lnTo>
                  <a:pt x="24" y="42"/>
                </a:lnTo>
                <a:lnTo>
                  <a:pt x="28" y="37"/>
                </a:lnTo>
                <a:lnTo>
                  <a:pt x="30" y="31"/>
                </a:lnTo>
                <a:lnTo>
                  <a:pt x="28" y="28"/>
                </a:lnTo>
                <a:lnTo>
                  <a:pt x="26" y="24"/>
                </a:lnTo>
                <a:lnTo>
                  <a:pt x="24" y="22"/>
                </a:lnTo>
                <a:lnTo>
                  <a:pt x="21" y="21"/>
                </a:lnTo>
                <a:lnTo>
                  <a:pt x="26" y="17"/>
                </a:lnTo>
                <a:lnTo>
                  <a:pt x="28" y="12"/>
                </a:lnTo>
                <a:lnTo>
                  <a:pt x="26" y="8"/>
                </a:lnTo>
                <a:lnTo>
                  <a:pt x="24" y="5"/>
                </a:lnTo>
                <a:lnTo>
                  <a:pt x="19" y="1"/>
                </a:lnTo>
                <a:lnTo>
                  <a:pt x="14" y="0"/>
                </a:lnTo>
                <a:lnTo>
                  <a:pt x="7" y="1"/>
                </a:lnTo>
                <a:lnTo>
                  <a:pt x="2" y="5"/>
                </a:lnTo>
                <a:lnTo>
                  <a:pt x="0" y="12"/>
                </a:lnTo>
                <a:lnTo>
                  <a:pt x="7" y="14"/>
                </a:lnTo>
                <a:lnTo>
                  <a:pt x="10" y="8"/>
                </a:lnTo>
                <a:lnTo>
                  <a:pt x="14" y="7"/>
                </a:lnTo>
                <a:lnTo>
                  <a:pt x="17" y="8"/>
                </a:lnTo>
                <a:lnTo>
                  <a:pt x="19" y="12"/>
                </a:lnTo>
                <a:lnTo>
                  <a:pt x="17" y="14"/>
                </a:lnTo>
                <a:lnTo>
                  <a:pt x="17" y="17"/>
                </a:lnTo>
                <a:lnTo>
                  <a:pt x="10" y="17"/>
                </a:lnTo>
                <a:lnTo>
                  <a:pt x="10" y="24"/>
                </a:lnTo>
                <a:lnTo>
                  <a:pt x="14" y="24"/>
                </a:lnTo>
                <a:lnTo>
                  <a:pt x="19" y="26"/>
                </a:lnTo>
                <a:lnTo>
                  <a:pt x="21" y="31"/>
                </a:lnTo>
                <a:lnTo>
                  <a:pt x="19" y="35"/>
                </a:lnTo>
                <a:lnTo>
                  <a:pt x="19" y="37"/>
                </a:lnTo>
                <a:lnTo>
                  <a:pt x="16" y="38"/>
                </a:lnTo>
                <a:lnTo>
                  <a:pt x="14" y="38"/>
                </a:lnTo>
                <a:lnTo>
                  <a:pt x="10" y="37"/>
                </a:lnTo>
                <a:lnTo>
                  <a:pt x="7" y="33"/>
                </a:lnTo>
                <a:lnTo>
                  <a:pt x="0" y="33"/>
                </a:lnTo>
                <a:lnTo>
                  <a:pt x="0" y="38"/>
                </a:lnTo>
                <a:lnTo>
                  <a:pt x="3" y="42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44" name="Freeform 74"/>
          <p:cNvSpPr>
            <a:spLocks/>
          </p:cNvSpPr>
          <p:nvPr/>
        </p:nvSpPr>
        <p:spPr bwMode="auto">
          <a:xfrm>
            <a:off x="3738563" y="6062663"/>
            <a:ext cx="52387" cy="65087"/>
          </a:xfrm>
          <a:custGeom>
            <a:avLst/>
            <a:gdLst>
              <a:gd name="T0" fmla="*/ 15734505 w 37"/>
              <a:gd name="T1" fmla="*/ 96438732 h 45"/>
              <a:gd name="T2" fmla="*/ 42706725 w 37"/>
              <a:gd name="T3" fmla="*/ 103327933 h 45"/>
              <a:gd name="T4" fmla="*/ 67430559 w 37"/>
              <a:gd name="T5" fmla="*/ 101031051 h 45"/>
              <a:gd name="T6" fmla="*/ 74174320 w 37"/>
              <a:gd name="T7" fmla="*/ 96438732 h 45"/>
              <a:gd name="T8" fmla="*/ 78669689 w 37"/>
              <a:gd name="T9" fmla="*/ 87254073 h 45"/>
              <a:gd name="T10" fmla="*/ 83165058 w 37"/>
              <a:gd name="T11" fmla="*/ 71181682 h 45"/>
              <a:gd name="T12" fmla="*/ 78669689 w 37"/>
              <a:gd name="T13" fmla="*/ 55107844 h 45"/>
              <a:gd name="T14" fmla="*/ 71925928 w 37"/>
              <a:gd name="T15" fmla="*/ 43627760 h 45"/>
              <a:gd name="T16" fmla="*/ 47202106 w 37"/>
              <a:gd name="T17" fmla="*/ 39035441 h 45"/>
              <a:gd name="T18" fmla="*/ 26972226 w 37"/>
              <a:gd name="T19" fmla="*/ 32146240 h 45"/>
              <a:gd name="T20" fmla="*/ 22476851 w 37"/>
              <a:gd name="T21" fmla="*/ 22961598 h 45"/>
              <a:gd name="T22" fmla="*/ 26972226 w 37"/>
              <a:gd name="T23" fmla="*/ 18369279 h 45"/>
              <a:gd name="T24" fmla="*/ 42706725 w 37"/>
              <a:gd name="T25" fmla="*/ 16073843 h 45"/>
              <a:gd name="T26" fmla="*/ 53944451 w 37"/>
              <a:gd name="T27" fmla="*/ 18369279 h 45"/>
              <a:gd name="T28" fmla="*/ 58439820 w 37"/>
              <a:gd name="T29" fmla="*/ 32146240 h 45"/>
              <a:gd name="T30" fmla="*/ 83165058 w 37"/>
              <a:gd name="T31" fmla="*/ 27553922 h 45"/>
              <a:gd name="T32" fmla="*/ 71925928 w 37"/>
              <a:gd name="T33" fmla="*/ 6889204 h 45"/>
              <a:gd name="T34" fmla="*/ 58439820 w 37"/>
              <a:gd name="T35" fmla="*/ 0 h 45"/>
              <a:gd name="T36" fmla="*/ 42706725 w 37"/>
              <a:gd name="T37" fmla="*/ 0 h 45"/>
              <a:gd name="T38" fmla="*/ 22476851 w 37"/>
              <a:gd name="T39" fmla="*/ 0 h 45"/>
              <a:gd name="T40" fmla="*/ 11239133 w 37"/>
              <a:gd name="T41" fmla="*/ 11481522 h 45"/>
              <a:gd name="T42" fmla="*/ 4495370 w 37"/>
              <a:gd name="T43" fmla="*/ 27553922 h 45"/>
              <a:gd name="T44" fmla="*/ 6743764 w 37"/>
              <a:gd name="T45" fmla="*/ 39035441 h 45"/>
              <a:gd name="T46" fmla="*/ 15734505 w 37"/>
              <a:gd name="T47" fmla="*/ 48220089 h 45"/>
              <a:gd name="T48" fmla="*/ 38211356 w 37"/>
              <a:gd name="T49" fmla="*/ 55107844 h 45"/>
              <a:gd name="T50" fmla="*/ 53944451 w 37"/>
              <a:gd name="T51" fmla="*/ 64292481 h 45"/>
              <a:gd name="T52" fmla="*/ 62935189 w 37"/>
              <a:gd name="T53" fmla="*/ 68884799 h 45"/>
              <a:gd name="T54" fmla="*/ 62935189 w 37"/>
              <a:gd name="T55" fmla="*/ 71181682 h 45"/>
              <a:gd name="T56" fmla="*/ 62935189 w 37"/>
              <a:gd name="T57" fmla="*/ 80366319 h 45"/>
              <a:gd name="T58" fmla="*/ 58439820 w 37"/>
              <a:gd name="T59" fmla="*/ 84958637 h 45"/>
              <a:gd name="T60" fmla="*/ 42706725 w 37"/>
              <a:gd name="T61" fmla="*/ 87254073 h 45"/>
              <a:gd name="T62" fmla="*/ 35962964 w 37"/>
              <a:gd name="T63" fmla="*/ 84958637 h 45"/>
              <a:gd name="T64" fmla="*/ 26972226 w 37"/>
              <a:gd name="T65" fmla="*/ 84958637 h 45"/>
              <a:gd name="T66" fmla="*/ 22476851 w 37"/>
              <a:gd name="T67" fmla="*/ 68884799 h 45"/>
              <a:gd name="T68" fmla="*/ 0 w 37"/>
              <a:gd name="T69" fmla="*/ 68884799 h 45"/>
              <a:gd name="T70" fmla="*/ 15734505 w 37"/>
              <a:gd name="T71" fmla="*/ 96438732 h 4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7"/>
              <a:gd name="T109" fmla="*/ 0 h 45"/>
              <a:gd name="T110" fmla="*/ 37 w 37"/>
              <a:gd name="T111" fmla="*/ 45 h 4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7" h="45">
                <a:moveTo>
                  <a:pt x="7" y="42"/>
                </a:moveTo>
                <a:lnTo>
                  <a:pt x="7" y="42"/>
                </a:lnTo>
                <a:lnTo>
                  <a:pt x="12" y="45"/>
                </a:lnTo>
                <a:lnTo>
                  <a:pt x="19" y="45"/>
                </a:lnTo>
                <a:lnTo>
                  <a:pt x="30" y="44"/>
                </a:lnTo>
                <a:lnTo>
                  <a:pt x="33" y="42"/>
                </a:lnTo>
                <a:lnTo>
                  <a:pt x="35" y="38"/>
                </a:lnTo>
                <a:lnTo>
                  <a:pt x="37" y="35"/>
                </a:lnTo>
                <a:lnTo>
                  <a:pt x="37" y="31"/>
                </a:lnTo>
                <a:lnTo>
                  <a:pt x="35" y="24"/>
                </a:lnTo>
                <a:lnTo>
                  <a:pt x="32" y="19"/>
                </a:lnTo>
                <a:lnTo>
                  <a:pt x="21" y="17"/>
                </a:lnTo>
                <a:lnTo>
                  <a:pt x="12" y="14"/>
                </a:lnTo>
                <a:lnTo>
                  <a:pt x="10" y="10"/>
                </a:lnTo>
                <a:lnTo>
                  <a:pt x="12" y="8"/>
                </a:lnTo>
                <a:lnTo>
                  <a:pt x="19" y="7"/>
                </a:lnTo>
                <a:lnTo>
                  <a:pt x="24" y="8"/>
                </a:lnTo>
                <a:lnTo>
                  <a:pt x="26" y="14"/>
                </a:lnTo>
                <a:lnTo>
                  <a:pt x="37" y="12"/>
                </a:lnTo>
                <a:lnTo>
                  <a:pt x="35" y="7"/>
                </a:lnTo>
                <a:lnTo>
                  <a:pt x="32" y="3"/>
                </a:lnTo>
                <a:lnTo>
                  <a:pt x="26" y="0"/>
                </a:lnTo>
                <a:lnTo>
                  <a:pt x="19" y="0"/>
                </a:lnTo>
                <a:lnTo>
                  <a:pt x="10" y="0"/>
                </a:lnTo>
                <a:lnTo>
                  <a:pt x="7" y="3"/>
                </a:lnTo>
                <a:lnTo>
                  <a:pt x="5" y="5"/>
                </a:lnTo>
                <a:lnTo>
                  <a:pt x="2" y="12"/>
                </a:lnTo>
                <a:lnTo>
                  <a:pt x="3" y="17"/>
                </a:lnTo>
                <a:lnTo>
                  <a:pt x="7" y="21"/>
                </a:lnTo>
                <a:lnTo>
                  <a:pt x="10" y="23"/>
                </a:lnTo>
                <a:lnTo>
                  <a:pt x="17" y="24"/>
                </a:lnTo>
                <a:lnTo>
                  <a:pt x="24" y="28"/>
                </a:lnTo>
                <a:lnTo>
                  <a:pt x="28" y="30"/>
                </a:lnTo>
                <a:lnTo>
                  <a:pt x="28" y="31"/>
                </a:lnTo>
                <a:lnTo>
                  <a:pt x="28" y="35"/>
                </a:lnTo>
                <a:lnTo>
                  <a:pt x="26" y="37"/>
                </a:lnTo>
                <a:lnTo>
                  <a:pt x="23" y="38"/>
                </a:lnTo>
                <a:lnTo>
                  <a:pt x="19" y="38"/>
                </a:lnTo>
                <a:lnTo>
                  <a:pt x="16" y="37"/>
                </a:lnTo>
                <a:lnTo>
                  <a:pt x="12" y="37"/>
                </a:lnTo>
                <a:lnTo>
                  <a:pt x="10" y="33"/>
                </a:lnTo>
                <a:lnTo>
                  <a:pt x="10" y="30"/>
                </a:lnTo>
                <a:lnTo>
                  <a:pt x="0" y="30"/>
                </a:lnTo>
                <a:lnTo>
                  <a:pt x="3" y="37"/>
                </a:lnTo>
                <a:lnTo>
                  <a:pt x="7" y="42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45" name="Freeform 75"/>
          <p:cNvSpPr>
            <a:spLocks noEditPoints="1"/>
          </p:cNvSpPr>
          <p:nvPr/>
        </p:nvSpPr>
        <p:spPr bwMode="auto">
          <a:xfrm>
            <a:off x="3798888" y="6062663"/>
            <a:ext cx="46037" cy="65087"/>
          </a:xfrm>
          <a:custGeom>
            <a:avLst/>
            <a:gdLst>
              <a:gd name="T0" fmla="*/ 59380531 w 32"/>
              <a:gd name="T1" fmla="*/ 103327933 h 45"/>
              <a:gd name="T2" fmla="*/ 59380531 w 32"/>
              <a:gd name="T3" fmla="*/ 84958637 h 45"/>
              <a:gd name="T4" fmla="*/ 73083725 w 32"/>
              <a:gd name="T5" fmla="*/ 84958637 h 45"/>
              <a:gd name="T6" fmla="*/ 73083725 w 32"/>
              <a:gd name="T7" fmla="*/ 64292481 h 45"/>
              <a:gd name="T8" fmla="*/ 59380531 w 32"/>
              <a:gd name="T9" fmla="*/ 64292481 h 45"/>
              <a:gd name="T10" fmla="*/ 59380531 w 32"/>
              <a:gd name="T11" fmla="*/ 0 h 45"/>
              <a:gd name="T12" fmla="*/ 43392740 w 32"/>
              <a:gd name="T13" fmla="*/ 0 h 45"/>
              <a:gd name="T14" fmla="*/ 0 w 32"/>
              <a:gd name="T15" fmla="*/ 64292481 h 45"/>
              <a:gd name="T16" fmla="*/ 0 w 32"/>
              <a:gd name="T17" fmla="*/ 84958637 h 45"/>
              <a:gd name="T18" fmla="*/ 41109594 w 32"/>
              <a:gd name="T19" fmla="*/ 84958637 h 45"/>
              <a:gd name="T20" fmla="*/ 41109594 w 32"/>
              <a:gd name="T21" fmla="*/ 103327933 h 45"/>
              <a:gd name="T22" fmla="*/ 59380531 w 32"/>
              <a:gd name="T23" fmla="*/ 103327933 h 45"/>
              <a:gd name="T24" fmla="*/ 59380531 w 32"/>
              <a:gd name="T25" fmla="*/ 103327933 h 45"/>
              <a:gd name="T26" fmla="*/ 15986346 w 32"/>
              <a:gd name="T27" fmla="*/ 64292481 h 45"/>
              <a:gd name="T28" fmla="*/ 41109594 w 32"/>
              <a:gd name="T29" fmla="*/ 27553922 h 45"/>
              <a:gd name="T30" fmla="*/ 41109594 w 32"/>
              <a:gd name="T31" fmla="*/ 64292481 h 45"/>
              <a:gd name="T32" fmla="*/ 15986346 w 32"/>
              <a:gd name="T33" fmla="*/ 64292481 h 45"/>
              <a:gd name="T34" fmla="*/ 15986346 w 32"/>
              <a:gd name="T35" fmla="*/ 64292481 h 4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"/>
              <a:gd name="T55" fmla="*/ 0 h 45"/>
              <a:gd name="T56" fmla="*/ 32 w 32"/>
              <a:gd name="T57" fmla="*/ 45 h 4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" h="45">
                <a:moveTo>
                  <a:pt x="26" y="45"/>
                </a:moveTo>
                <a:lnTo>
                  <a:pt x="26" y="37"/>
                </a:lnTo>
                <a:lnTo>
                  <a:pt x="32" y="37"/>
                </a:lnTo>
                <a:lnTo>
                  <a:pt x="32" y="28"/>
                </a:lnTo>
                <a:lnTo>
                  <a:pt x="26" y="28"/>
                </a:lnTo>
                <a:lnTo>
                  <a:pt x="26" y="0"/>
                </a:lnTo>
                <a:lnTo>
                  <a:pt x="19" y="0"/>
                </a:lnTo>
                <a:lnTo>
                  <a:pt x="0" y="28"/>
                </a:lnTo>
                <a:lnTo>
                  <a:pt x="0" y="37"/>
                </a:lnTo>
                <a:lnTo>
                  <a:pt x="18" y="37"/>
                </a:lnTo>
                <a:lnTo>
                  <a:pt x="18" y="45"/>
                </a:lnTo>
                <a:lnTo>
                  <a:pt x="26" y="45"/>
                </a:lnTo>
                <a:close/>
                <a:moveTo>
                  <a:pt x="7" y="28"/>
                </a:moveTo>
                <a:lnTo>
                  <a:pt x="18" y="12"/>
                </a:lnTo>
                <a:lnTo>
                  <a:pt x="18" y="28"/>
                </a:lnTo>
                <a:lnTo>
                  <a:pt x="7" y="2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46" name="Freeform 76"/>
          <p:cNvSpPr>
            <a:spLocks/>
          </p:cNvSpPr>
          <p:nvPr/>
        </p:nvSpPr>
        <p:spPr bwMode="auto">
          <a:xfrm>
            <a:off x="3738563" y="6157913"/>
            <a:ext cx="52387" cy="65087"/>
          </a:xfrm>
          <a:custGeom>
            <a:avLst/>
            <a:gdLst>
              <a:gd name="T0" fmla="*/ 15734505 w 37"/>
              <a:gd name="T1" fmla="*/ 94342239 h 46"/>
              <a:gd name="T2" fmla="*/ 42706725 w 37"/>
              <a:gd name="T3" fmla="*/ 103327210 h 46"/>
              <a:gd name="T4" fmla="*/ 67430559 w 37"/>
              <a:gd name="T5" fmla="*/ 98834724 h 46"/>
              <a:gd name="T6" fmla="*/ 74174320 w 37"/>
              <a:gd name="T7" fmla="*/ 94342239 h 46"/>
              <a:gd name="T8" fmla="*/ 78669689 w 37"/>
              <a:gd name="T9" fmla="*/ 87604196 h 46"/>
              <a:gd name="T10" fmla="*/ 83165058 w 37"/>
              <a:gd name="T11" fmla="*/ 69632839 h 46"/>
              <a:gd name="T12" fmla="*/ 78669689 w 37"/>
              <a:gd name="T13" fmla="*/ 53909848 h 46"/>
              <a:gd name="T14" fmla="*/ 71925928 w 37"/>
              <a:gd name="T15" fmla="*/ 47171827 h 46"/>
              <a:gd name="T16" fmla="*/ 47202106 w 37"/>
              <a:gd name="T17" fmla="*/ 38186845 h 46"/>
              <a:gd name="T18" fmla="*/ 26972226 w 37"/>
              <a:gd name="T19" fmla="*/ 31447409 h 46"/>
              <a:gd name="T20" fmla="*/ 22476851 w 37"/>
              <a:gd name="T21" fmla="*/ 22462433 h 46"/>
              <a:gd name="T22" fmla="*/ 26972226 w 37"/>
              <a:gd name="T23" fmla="*/ 20216898 h 46"/>
              <a:gd name="T24" fmla="*/ 42706725 w 37"/>
              <a:gd name="T25" fmla="*/ 15722997 h 46"/>
              <a:gd name="T26" fmla="*/ 53944451 w 37"/>
              <a:gd name="T27" fmla="*/ 20216898 h 46"/>
              <a:gd name="T28" fmla="*/ 58439820 w 37"/>
              <a:gd name="T29" fmla="*/ 31447409 h 46"/>
              <a:gd name="T30" fmla="*/ 83165058 w 37"/>
              <a:gd name="T31" fmla="*/ 26954924 h 46"/>
              <a:gd name="T32" fmla="*/ 71925928 w 37"/>
              <a:gd name="T33" fmla="*/ 6738023 h 46"/>
              <a:gd name="T34" fmla="*/ 58439820 w 37"/>
              <a:gd name="T35" fmla="*/ 0 h 46"/>
              <a:gd name="T36" fmla="*/ 42706725 w 37"/>
              <a:gd name="T37" fmla="*/ 0 h 46"/>
              <a:gd name="T38" fmla="*/ 22476851 w 37"/>
              <a:gd name="T39" fmla="*/ 0 h 46"/>
              <a:gd name="T40" fmla="*/ 11239133 w 37"/>
              <a:gd name="T41" fmla="*/ 11231924 h 46"/>
              <a:gd name="T42" fmla="*/ 4495370 w 37"/>
              <a:gd name="T43" fmla="*/ 26954924 h 46"/>
              <a:gd name="T44" fmla="*/ 6743764 w 37"/>
              <a:gd name="T45" fmla="*/ 38186845 h 46"/>
              <a:gd name="T46" fmla="*/ 15734505 w 37"/>
              <a:gd name="T47" fmla="*/ 47171827 h 46"/>
              <a:gd name="T48" fmla="*/ 38211356 w 37"/>
              <a:gd name="T49" fmla="*/ 53909848 h 46"/>
              <a:gd name="T50" fmla="*/ 53944451 w 37"/>
              <a:gd name="T51" fmla="*/ 62894819 h 46"/>
              <a:gd name="T52" fmla="*/ 62935189 w 37"/>
              <a:gd name="T53" fmla="*/ 67387304 h 46"/>
              <a:gd name="T54" fmla="*/ 62935189 w 37"/>
              <a:gd name="T55" fmla="*/ 69632839 h 46"/>
              <a:gd name="T56" fmla="*/ 62935189 w 37"/>
              <a:gd name="T57" fmla="*/ 78619225 h 46"/>
              <a:gd name="T58" fmla="*/ 58439820 w 37"/>
              <a:gd name="T59" fmla="*/ 83111711 h 46"/>
              <a:gd name="T60" fmla="*/ 42706725 w 37"/>
              <a:gd name="T61" fmla="*/ 87604196 h 46"/>
              <a:gd name="T62" fmla="*/ 35962964 w 37"/>
              <a:gd name="T63" fmla="*/ 87604196 h 46"/>
              <a:gd name="T64" fmla="*/ 26972226 w 37"/>
              <a:gd name="T65" fmla="*/ 83111711 h 46"/>
              <a:gd name="T66" fmla="*/ 22476851 w 37"/>
              <a:gd name="T67" fmla="*/ 67387304 h 46"/>
              <a:gd name="T68" fmla="*/ 0 w 37"/>
              <a:gd name="T69" fmla="*/ 67387304 h 46"/>
              <a:gd name="T70" fmla="*/ 15734505 w 37"/>
              <a:gd name="T71" fmla="*/ 94342239 h 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7"/>
              <a:gd name="T109" fmla="*/ 0 h 46"/>
              <a:gd name="T110" fmla="*/ 37 w 37"/>
              <a:gd name="T111" fmla="*/ 46 h 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7" h="46">
                <a:moveTo>
                  <a:pt x="7" y="42"/>
                </a:moveTo>
                <a:lnTo>
                  <a:pt x="7" y="42"/>
                </a:lnTo>
                <a:lnTo>
                  <a:pt x="12" y="46"/>
                </a:lnTo>
                <a:lnTo>
                  <a:pt x="19" y="46"/>
                </a:lnTo>
                <a:lnTo>
                  <a:pt x="30" y="44"/>
                </a:lnTo>
                <a:lnTo>
                  <a:pt x="33" y="42"/>
                </a:lnTo>
                <a:lnTo>
                  <a:pt x="35" y="39"/>
                </a:lnTo>
                <a:lnTo>
                  <a:pt x="37" y="35"/>
                </a:lnTo>
                <a:lnTo>
                  <a:pt x="37" y="31"/>
                </a:lnTo>
                <a:lnTo>
                  <a:pt x="35" y="24"/>
                </a:lnTo>
                <a:lnTo>
                  <a:pt x="32" y="21"/>
                </a:lnTo>
                <a:lnTo>
                  <a:pt x="21" y="17"/>
                </a:lnTo>
                <a:lnTo>
                  <a:pt x="12" y="14"/>
                </a:lnTo>
                <a:lnTo>
                  <a:pt x="10" y="10"/>
                </a:lnTo>
                <a:lnTo>
                  <a:pt x="12" y="9"/>
                </a:lnTo>
                <a:lnTo>
                  <a:pt x="19" y="7"/>
                </a:lnTo>
                <a:lnTo>
                  <a:pt x="24" y="9"/>
                </a:lnTo>
                <a:lnTo>
                  <a:pt x="26" y="14"/>
                </a:lnTo>
                <a:lnTo>
                  <a:pt x="37" y="12"/>
                </a:lnTo>
                <a:lnTo>
                  <a:pt x="35" y="7"/>
                </a:lnTo>
                <a:lnTo>
                  <a:pt x="32" y="3"/>
                </a:lnTo>
                <a:lnTo>
                  <a:pt x="26" y="0"/>
                </a:lnTo>
                <a:lnTo>
                  <a:pt x="19" y="0"/>
                </a:lnTo>
                <a:lnTo>
                  <a:pt x="10" y="0"/>
                </a:lnTo>
                <a:lnTo>
                  <a:pt x="7" y="3"/>
                </a:lnTo>
                <a:lnTo>
                  <a:pt x="5" y="5"/>
                </a:lnTo>
                <a:lnTo>
                  <a:pt x="2" y="12"/>
                </a:lnTo>
                <a:lnTo>
                  <a:pt x="3" y="17"/>
                </a:lnTo>
                <a:lnTo>
                  <a:pt x="7" y="21"/>
                </a:lnTo>
                <a:lnTo>
                  <a:pt x="10" y="23"/>
                </a:lnTo>
                <a:lnTo>
                  <a:pt x="17" y="24"/>
                </a:lnTo>
                <a:lnTo>
                  <a:pt x="24" y="28"/>
                </a:lnTo>
                <a:lnTo>
                  <a:pt x="28" y="30"/>
                </a:lnTo>
                <a:lnTo>
                  <a:pt x="28" y="31"/>
                </a:lnTo>
                <a:lnTo>
                  <a:pt x="28" y="35"/>
                </a:lnTo>
                <a:lnTo>
                  <a:pt x="26" y="37"/>
                </a:lnTo>
                <a:lnTo>
                  <a:pt x="23" y="39"/>
                </a:lnTo>
                <a:lnTo>
                  <a:pt x="19" y="39"/>
                </a:lnTo>
                <a:lnTo>
                  <a:pt x="16" y="39"/>
                </a:lnTo>
                <a:lnTo>
                  <a:pt x="12" y="37"/>
                </a:lnTo>
                <a:lnTo>
                  <a:pt x="10" y="33"/>
                </a:lnTo>
                <a:lnTo>
                  <a:pt x="10" y="30"/>
                </a:lnTo>
                <a:lnTo>
                  <a:pt x="0" y="30"/>
                </a:lnTo>
                <a:lnTo>
                  <a:pt x="3" y="37"/>
                </a:lnTo>
                <a:lnTo>
                  <a:pt x="7" y="42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47" name="Freeform 77"/>
          <p:cNvSpPr>
            <a:spLocks/>
          </p:cNvSpPr>
          <p:nvPr/>
        </p:nvSpPr>
        <p:spPr bwMode="auto">
          <a:xfrm>
            <a:off x="3802063" y="6157913"/>
            <a:ext cx="42862" cy="65087"/>
          </a:xfrm>
          <a:custGeom>
            <a:avLst/>
            <a:gdLst>
              <a:gd name="T0" fmla="*/ 6805058 w 30"/>
              <a:gd name="T1" fmla="*/ 94342239 h 46"/>
              <a:gd name="T2" fmla="*/ 6805058 w 30"/>
              <a:gd name="T3" fmla="*/ 94342239 h 46"/>
              <a:gd name="T4" fmla="*/ 20413742 w 30"/>
              <a:gd name="T5" fmla="*/ 103327210 h 46"/>
              <a:gd name="T6" fmla="*/ 31753601 w 30"/>
              <a:gd name="T7" fmla="*/ 103327210 h 46"/>
              <a:gd name="T8" fmla="*/ 31753601 w 30"/>
              <a:gd name="T9" fmla="*/ 103327210 h 46"/>
              <a:gd name="T10" fmla="*/ 47631122 w 30"/>
              <a:gd name="T11" fmla="*/ 98834724 h 46"/>
              <a:gd name="T12" fmla="*/ 58970976 w 30"/>
              <a:gd name="T13" fmla="*/ 89849731 h 46"/>
              <a:gd name="T14" fmla="*/ 58970976 w 30"/>
              <a:gd name="T15" fmla="*/ 89849731 h 46"/>
              <a:gd name="T16" fmla="*/ 68043430 w 30"/>
              <a:gd name="T17" fmla="*/ 78619225 h 46"/>
              <a:gd name="T18" fmla="*/ 68043430 w 30"/>
              <a:gd name="T19" fmla="*/ 67387304 h 46"/>
              <a:gd name="T20" fmla="*/ 68043430 w 30"/>
              <a:gd name="T21" fmla="*/ 67387304 h 46"/>
              <a:gd name="T22" fmla="*/ 68043430 w 30"/>
              <a:gd name="T23" fmla="*/ 53909848 h 46"/>
              <a:gd name="T24" fmla="*/ 58970976 w 30"/>
              <a:gd name="T25" fmla="*/ 42679330 h 46"/>
              <a:gd name="T26" fmla="*/ 58970976 w 30"/>
              <a:gd name="T27" fmla="*/ 42679330 h 46"/>
              <a:gd name="T28" fmla="*/ 47631122 w 30"/>
              <a:gd name="T29" fmla="*/ 35939895 h 46"/>
              <a:gd name="T30" fmla="*/ 36289829 w 30"/>
              <a:gd name="T31" fmla="*/ 35939895 h 46"/>
              <a:gd name="T32" fmla="*/ 36289829 w 30"/>
              <a:gd name="T33" fmla="*/ 35939895 h 46"/>
              <a:gd name="T34" fmla="*/ 22681141 w 30"/>
              <a:gd name="T35" fmla="*/ 35939895 h 46"/>
              <a:gd name="T36" fmla="*/ 27217374 w 30"/>
              <a:gd name="T37" fmla="*/ 20216898 h 46"/>
              <a:gd name="T38" fmla="*/ 63507203 w 30"/>
              <a:gd name="T39" fmla="*/ 20216898 h 46"/>
              <a:gd name="T40" fmla="*/ 63507203 w 30"/>
              <a:gd name="T41" fmla="*/ 0 h 46"/>
              <a:gd name="T42" fmla="*/ 11341285 w 30"/>
              <a:gd name="T43" fmla="*/ 0 h 46"/>
              <a:gd name="T44" fmla="*/ 0 w 30"/>
              <a:gd name="T45" fmla="*/ 53909848 h 46"/>
              <a:gd name="T46" fmla="*/ 15877515 w 30"/>
              <a:gd name="T47" fmla="*/ 53909848 h 46"/>
              <a:gd name="T48" fmla="*/ 15877515 w 30"/>
              <a:gd name="T49" fmla="*/ 53909848 h 46"/>
              <a:gd name="T50" fmla="*/ 22681141 w 30"/>
              <a:gd name="T51" fmla="*/ 51664312 h 46"/>
              <a:gd name="T52" fmla="*/ 31753601 w 30"/>
              <a:gd name="T53" fmla="*/ 47171827 h 46"/>
              <a:gd name="T54" fmla="*/ 31753601 w 30"/>
              <a:gd name="T55" fmla="*/ 47171827 h 46"/>
              <a:gd name="T56" fmla="*/ 38558657 w 30"/>
              <a:gd name="T57" fmla="*/ 51664312 h 46"/>
              <a:gd name="T58" fmla="*/ 43094884 w 30"/>
              <a:gd name="T59" fmla="*/ 53909848 h 46"/>
              <a:gd name="T60" fmla="*/ 43094884 w 30"/>
              <a:gd name="T61" fmla="*/ 53909848 h 46"/>
              <a:gd name="T62" fmla="*/ 47631122 w 30"/>
              <a:gd name="T63" fmla="*/ 58402333 h 46"/>
              <a:gd name="T64" fmla="*/ 47631122 w 30"/>
              <a:gd name="T65" fmla="*/ 67387304 h 46"/>
              <a:gd name="T66" fmla="*/ 47631122 w 30"/>
              <a:gd name="T67" fmla="*/ 67387304 h 46"/>
              <a:gd name="T68" fmla="*/ 47631122 w 30"/>
              <a:gd name="T69" fmla="*/ 74126740 h 46"/>
              <a:gd name="T70" fmla="*/ 43094884 w 30"/>
              <a:gd name="T71" fmla="*/ 83111711 h 46"/>
              <a:gd name="T72" fmla="*/ 43094884 w 30"/>
              <a:gd name="T73" fmla="*/ 83111711 h 46"/>
              <a:gd name="T74" fmla="*/ 38558657 w 30"/>
              <a:gd name="T75" fmla="*/ 87604196 h 46"/>
              <a:gd name="T76" fmla="*/ 31753601 w 30"/>
              <a:gd name="T77" fmla="*/ 87604196 h 46"/>
              <a:gd name="T78" fmla="*/ 31753601 w 30"/>
              <a:gd name="T79" fmla="*/ 87604196 h 46"/>
              <a:gd name="T80" fmla="*/ 22681141 w 30"/>
              <a:gd name="T81" fmla="*/ 83111711 h 46"/>
              <a:gd name="T82" fmla="*/ 22681141 w 30"/>
              <a:gd name="T83" fmla="*/ 83111711 h 46"/>
              <a:gd name="T84" fmla="*/ 20413742 w 30"/>
              <a:gd name="T85" fmla="*/ 74126740 h 46"/>
              <a:gd name="T86" fmla="*/ 0 w 30"/>
              <a:gd name="T87" fmla="*/ 74126740 h 46"/>
              <a:gd name="T88" fmla="*/ 0 w 30"/>
              <a:gd name="T89" fmla="*/ 74126740 h 46"/>
              <a:gd name="T90" fmla="*/ 4536229 w 30"/>
              <a:gd name="T91" fmla="*/ 87604196 h 46"/>
              <a:gd name="T92" fmla="*/ 6805058 w 30"/>
              <a:gd name="T93" fmla="*/ 94342239 h 46"/>
              <a:gd name="T94" fmla="*/ 6805058 w 30"/>
              <a:gd name="T95" fmla="*/ 94342239 h 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0"/>
              <a:gd name="T145" fmla="*/ 0 h 46"/>
              <a:gd name="T146" fmla="*/ 30 w 30"/>
              <a:gd name="T147" fmla="*/ 46 h 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0" h="46">
                <a:moveTo>
                  <a:pt x="3" y="42"/>
                </a:moveTo>
                <a:lnTo>
                  <a:pt x="3" y="42"/>
                </a:lnTo>
                <a:lnTo>
                  <a:pt x="9" y="46"/>
                </a:lnTo>
                <a:lnTo>
                  <a:pt x="14" y="46"/>
                </a:lnTo>
                <a:lnTo>
                  <a:pt x="21" y="44"/>
                </a:lnTo>
                <a:lnTo>
                  <a:pt x="26" y="40"/>
                </a:lnTo>
                <a:lnTo>
                  <a:pt x="30" y="35"/>
                </a:lnTo>
                <a:lnTo>
                  <a:pt x="30" y="30"/>
                </a:lnTo>
                <a:lnTo>
                  <a:pt x="30" y="24"/>
                </a:lnTo>
                <a:lnTo>
                  <a:pt x="26" y="19"/>
                </a:lnTo>
                <a:lnTo>
                  <a:pt x="21" y="16"/>
                </a:lnTo>
                <a:lnTo>
                  <a:pt x="16" y="16"/>
                </a:lnTo>
                <a:lnTo>
                  <a:pt x="10" y="16"/>
                </a:lnTo>
                <a:lnTo>
                  <a:pt x="12" y="9"/>
                </a:lnTo>
                <a:lnTo>
                  <a:pt x="28" y="9"/>
                </a:lnTo>
                <a:lnTo>
                  <a:pt x="28" y="0"/>
                </a:lnTo>
                <a:lnTo>
                  <a:pt x="5" y="0"/>
                </a:lnTo>
                <a:lnTo>
                  <a:pt x="0" y="24"/>
                </a:lnTo>
                <a:lnTo>
                  <a:pt x="7" y="24"/>
                </a:lnTo>
                <a:lnTo>
                  <a:pt x="10" y="23"/>
                </a:lnTo>
                <a:lnTo>
                  <a:pt x="14" y="21"/>
                </a:lnTo>
                <a:lnTo>
                  <a:pt x="17" y="23"/>
                </a:lnTo>
                <a:lnTo>
                  <a:pt x="19" y="24"/>
                </a:lnTo>
                <a:lnTo>
                  <a:pt x="21" y="26"/>
                </a:lnTo>
                <a:lnTo>
                  <a:pt x="21" y="30"/>
                </a:lnTo>
                <a:lnTo>
                  <a:pt x="21" y="33"/>
                </a:lnTo>
                <a:lnTo>
                  <a:pt x="19" y="37"/>
                </a:lnTo>
                <a:lnTo>
                  <a:pt x="17" y="39"/>
                </a:lnTo>
                <a:lnTo>
                  <a:pt x="14" y="39"/>
                </a:lnTo>
                <a:lnTo>
                  <a:pt x="10" y="37"/>
                </a:lnTo>
                <a:lnTo>
                  <a:pt x="9" y="33"/>
                </a:lnTo>
                <a:lnTo>
                  <a:pt x="0" y="33"/>
                </a:lnTo>
                <a:lnTo>
                  <a:pt x="2" y="39"/>
                </a:lnTo>
                <a:lnTo>
                  <a:pt x="3" y="42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848" name="Rectangle 78"/>
          <p:cNvSpPr>
            <a:spLocks noChangeArrowheads="1"/>
          </p:cNvSpPr>
          <p:nvPr/>
        </p:nvSpPr>
        <p:spPr bwMode="auto">
          <a:xfrm>
            <a:off x="3721100" y="1411288"/>
            <a:ext cx="1301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C1</a:t>
            </a:r>
            <a:endParaRPr lang="en-US" sz="800" b="1">
              <a:latin typeface="Arial" charset="0"/>
            </a:endParaRPr>
          </a:p>
        </p:txBody>
      </p:sp>
      <p:sp>
        <p:nvSpPr>
          <p:cNvPr id="32849" name="Rectangle 79"/>
          <p:cNvSpPr>
            <a:spLocks noChangeArrowheads="1"/>
          </p:cNvSpPr>
          <p:nvPr/>
        </p:nvSpPr>
        <p:spPr bwMode="auto">
          <a:xfrm>
            <a:off x="3725863" y="1519238"/>
            <a:ext cx="1301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C2</a:t>
            </a:r>
            <a:endParaRPr lang="en-US" sz="800" b="1">
              <a:latin typeface="Arial" charset="0"/>
            </a:endParaRPr>
          </a:p>
        </p:txBody>
      </p:sp>
      <p:sp>
        <p:nvSpPr>
          <p:cNvPr id="32850" name="Rectangle 80"/>
          <p:cNvSpPr>
            <a:spLocks noChangeArrowheads="1"/>
          </p:cNvSpPr>
          <p:nvPr/>
        </p:nvSpPr>
        <p:spPr bwMode="auto">
          <a:xfrm>
            <a:off x="3725863" y="1660525"/>
            <a:ext cx="130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C3</a:t>
            </a:r>
            <a:endParaRPr lang="en-US" sz="800" b="1">
              <a:latin typeface="Arial" charset="0"/>
            </a:endParaRPr>
          </a:p>
        </p:txBody>
      </p:sp>
      <p:sp>
        <p:nvSpPr>
          <p:cNvPr id="32851" name="Rectangle 81"/>
          <p:cNvSpPr>
            <a:spLocks noChangeArrowheads="1"/>
          </p:cNvSpPr>
          <p:nvPr/>
        </p:nvSpPr>
        <p:spPr bwMode="auto">
          <a:xfrm>
            <a:off x="3725863" y="1765300"/>
            <a:ext cx="130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C4</a:t>
            </a:r>
            <a:endParaRPr lang="en-US" sz="800" b="1">
              <a:latin typeface="Arial" charset="0"/>
            </a:endParaRPr>
          </a:p>
        </p:txBody>
      </p:sp>
      <p:sp>
        <p:nvSpPr>
          <p:cNvPr id="32852" name="Rectangle 82"/>
          <p:cNvSpPr>
            <a:spLocks noChangeArrowheads="1"/>
          </p:cNvSpPr>
          <p:nvPr/>
        </p:nvSpPr>
        <p:spPr bwMode="auto">
          <a:xfrm>
            <a:off x="3727450" y="1878013"/>
            <a:ext cx="1301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C5</a:t>
            </a:r>
            <a:endParaRPr lang="en-US" sz="800" b="1">
              <a:latin typeface="Arial" charset="0"/>
            </a:endParaRPr>
          </a:p>
        </p:txBody>
      </p:sp>
      <p:sp>
        <p:nvSpPr>
          <p:cNvPr id="32853" name="Rectangle 83"/>
          <p:cNvSpPr>
            <a:spLocks noChangeArrowheads="1"/>
          </p:cNvSpPr>
          <p:nvPr/>
        </p:nvSpPr>
        <p:spPr bwMode="auto">
          <a:xfrm>
            <a:off x="3725863" y="1968500"/>
            <a:ext cx="130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C6</a:t>
            </a:r>
            <a:endParaRPr lang="en-US" sz="800" b="1">
              <a:latin typeface="Arial" charset="0"/>
            </a:endParaRPr>
          </a:p>
        </p:txBody>
      </p:sp>
      <p:sp>
        <p:nvSpPr>
          <p:cNvPr id="32854" name="Rectangle 84"/>
          <p:cNvSpPr>
            <a:spLocks noChangeArrowheads="1"/>
          </p:cNvSpPr>
          <p:nvPr/>
        </p:nvSpPr>
        <p:spPr bwMode="auto">
          <a:xfrm>
            <a:off x="3725863" y="2054225"/>
            <a:ext cx="130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C7</a:t>
            </a:r>
            <a:endParaRPr lang="en-US" sz="800" b="1">
              <a:latin typeface="Arial" charset="0"/>
            </a:endParaRPr>
          </a:p>
        </p:txBody>
      </p:sp>
      <p:sp>
        <p:nvSpPr>
          <p:cNvPr id="32855" name="Rectangle 85"/>
          <p:cNvSpPr>
            <a:spLocks noChangeArrowheads="1"/>
          </p:cNvSpPr>
          <p:nvPr/>
        </p:nvSpPr>
        <p:spPr bwMode="auto">
          <a:xfrm>
            <a:off x="3722688" y="2139950"/>
            <a:ext cx="130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C8</a:t>
            </a:r>
            <a:endParaRPr lang="en-US" sz="800" b="1">
              <a:latin typeface="Arial" charset="0"/>
            </a:endParaRPr>
          </a:p>
        </p:txBody>
      </p:sp>
      <p:sp>
        <p:nvSpPr>
          <p:cNvPr id="32856" name="Rectangle 86"/>
          <p:cNvSpPr>
            <a:spLocks noChangeArrowheads="1"/>
          </p:cNvSpPr>
          <p:nvPr/>
        </p:nvSpPr>
        <p:spPr bwMode="auto">
          <a:xfrm>
            <a:off x="3733800" y="2270125"/>
            <a:ext cx="1190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T1</a:t>
            </a:r>
            <a:endParaRPr lang="en-US" sz="800" b="1">
              <a:latin typeface="Arial" charset="0"/>
            </a:endParaRPr>
          </a:p>
        </p:txBody>
      </p:sp>
      <p:sp>
        <p:nvSpPr>
          <p:cNvPr id="32857" name="Rectangle 87"/>
          <p:cNvSpPr>
            <a:spLocks noChangeArrowheads="1"/>
          </p:cNvSpPr>
          <p:nvPr/>
        </p:nvSpPr>
        <p:spPr bwMode="auto">
          <a:xfrm>
            <a:off x="3733800" y="2360613"/>
            <a:ext cx="1190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T2</a:t>
            </a:r>
            <a:endParaRPr lang="en-US" sz="800" b="1">
              <a:latin typeface="Arial" charset="0"/>
            </a:endParaRPr>
          </a:p>
        </p:txBody>
      </p:sp>
      <p:sp>
        <p:nvSpPr>
          <p:cNvPr id="32858" name="Rectangle 88"/>
          <p:cNvSpPr>
            <a:spLocks noChangeArrowheads="1"/>
          </p:cNvSpPr>
          <p:nvPr/>
        </p:nvSpPr>
        <p:spPr bwMode="auto">
          <a:xfrm>
            <a:off x="3738563" y="2524125"/>
            <a:ext cx="1190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T3</a:t>
            </a:r>
            <a:endParaRPr lang="en-US" sz="800" b="1">
              <a:latin typeface="Arial" charset="0"/>
            </a:endParaRPr>
          </a:p>
        </p:txBody>
      </p:sp>
      <p:sp>
        <p:nvSpPr>
          <p:cNvPr id="32859" name="Rectangle 89"/>
          <p:cNvSpPr>
            <a:spLocks noChangeArrowheads="1"/>
          </p:cNvSpPr>
          <p:nvPr/>
        </p:nvSpPr>
        <p:spPr bwMode="auto">
          <a:xfrm>
            <a:off x="3738563" y="2706688"/>
            <a:ext cx="1190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T4</a:t>
            </a:r>
            <a:endParaRPr lang="en-US" sz="800" b="1">
              <a:latin typeface="Arial" charset="0"/>
            </a:endParaRPr>
          </a:p>
        </p:txBody>
      </p:sp>
      <p:sp>
        <p:nvSpPr>
          <p:cNvPr id="32860" name="Rectangle 90"/>
          <p:cNvSpPr>
            <a:spLocks noChangeArrowheads="1"/>
          </p:cNvSpPr>
          <p:nvPr/>
        </p:nvSpPr>
        <p:spPr bwMode="auto">
          <a:xfrm>
            <a:off x="3733800" y="2860675"/>
            <a:ext cx="1190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T5</a:t>
            </a:r>
            <a:endParaRPr lang="en-US" sz="800" b="1">
              <a:latin typeface="Arial" charset="0"/>
            </a:endParaRPr>
          </a:p>
        </p:txBody>
      </p:sp>
      <p:sp>
        <p:nvSpPr>
          <p:cNvPr id="32861" name="Rectangle 91"/>
          <p:cNvSpPr>
            <a:spLocks noChangeArrowheads="1"/>
          </p:cNvSpPr>
          <p:nvPr/>
        </p:nvSpPr>
        <p:spPr bwMode="auto">
          <a:xfrm>
            <a:off x="3738563" y="3044825"/>
            <a:ext cx="1190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T6</a:t>
            </a:r>
            <a:endParaRPr lang="en-US" sz="800" b="1">
              <a:latin typeface="Arial" charset="0"/>
            </a:endParaRPr>
          </a:p>
        </p:txBody>
      </p:sp>
      <p:sp>
        <p:nvSpPr>
          <p:cNvPr id="32862" name="Rectangle 92"/>
          <p:cNvSpPr>
            <a:spLocks noChangeArrowheads="1"/>
          </p:cNvSpPr>
          <p:nvPr/>
        </p:nvSpPr>
        <p:spPr bwMode="auto">
          <a:xfrm>
            <a:off x="3733800" y="3192463"/>
            <a:ext cx="1190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T7</a:t>
            </a:r>
            <a:endParaRPr lang="en-US" sz="800" b="1">
              <a:latin typeface="Arial" charset="0"/>
            </a:endParaRPr>
          </a:p>
        </p:txBody>
      </p:sp>
      <p:sp>
        <p:nvSpPr>
          <p:cNvPr id="32863" name="Rectangle 93"/>
          <p:cNvSpPr>
            <a:spLocks noChangeArrowheads="1"/>
          </p:cNvSpPr>
          <p:nvPr/>
        </p:nvSpPr>
        <p:spPr bwMode="auto">
          <a:xfrm>
            <a:off x="3733800" y="3359150"/>
            <a:ext cx="1190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T8</a:t>
            </a:r>
            <a:endParaRPr lang="en-US" sz="800" b="1">
              <a:latin typeface="Arial" charset="0"/>
            </a:endParaRPr>
          </a:p>
        </p:txBody>
      </p:sp>
      <p:sp>
        <p:nvSpPr>
          <p:cNvPr id="32864" name="Rectangle 94"/>
          <p:cNvSpPr>
            <a:spLocks noChangeArrowheads="1"/>
          </p:cNvSpPr>
          <p:nvPr/>
        </p:nvSpPr>
        <p:spPr bwMode="auto">
          <a:xfrm>
            <a:off x="3733800" y="3560763"/>
            <a:ext cx="1190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T9</a:t>
            </a:r>
            <a:endParaRPr lang="en-US" sz="800" b="1">
              <a:latin typeface="Arial" charset="0"/>
            </a:endParaRPr>
          </a:p>
        </p:txBody>
      </p:sp>
      <p:sp>
        <p:nvSpPr>
          <p:cNvPr id="32865" name="Rectangle 95"/>
          <p:cNvSpPr>
            <a:spLocks noChangeArrowheads="1"/>
          </p:cNvSpPr>
          <p:nvPr/>
        </p:nvSpPr>
        <p:spPr bwMode="auto">
          <a:xfrm>
            <a:off x="3733800" y="3752850"/>
            <a:ext cx="1762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T10</a:t>
            </a:r>
            <a:endParaRPr lang="en-US" sz="800" b="1">
              <a:latin typeface="Arial" charset="0"/>
            </a:endParaRPr>
          </a:p>
        </p:txBody>
      </p:sp>
      <p:sp>
        <p:nvSpPr>
          <p:cNvPr id="32866" name="Rectangle 99"/>
          <p:cNvSpPr>
            <a:spLocks noChangeArrowheads="1"/>
          </p:cNvSpPr>
          <p:nvPr/>
        </p:nvSpPr>
        <p:spPr bwMode="auto">
          <a:xfrm>
            <a:off x="3729038" y="4152900"/>
            <a:ext cx="1762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T12</a:t>
            </a:r>
            <a:endParaRPr lang="en-US" sz="800" b="1">
              <a:latin typeface="Arial" charset="0"/>
            </a:endParaRPr>
          </a:p>
        </p:txBody>
      </p:sp>
      <p:sp>
        <p:nvSpPr>
          <p:cNvPr id="32867" name="Rectangle 100"/>
          <p:cNvSpPr>
            <a:spLocks noChangeArrowheads="1"/>
          </p:cNvSpPr>
          <p:nvPr/>
        </p:nvSpPr>
        <p:spPr bwMode="auto">
          <a:xfrm>
            <a:off x="3738563" y="4333875"/>
            <a:ext cx="1190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L1</a:t>
            </a:r>
            <a:endParaRPr lang="en-US" sz="800" b="1">
              <a:latin typeface="Arial" charset="0"/>
            </a:endParaRPr>
          </a:p>
        </p:txBody>
      </p:sp>
      <p:sp>
        <p:nvSpPr>
          <p:cNvPr id="32868" name="Rectangle 101"/>
          <p:cNvSpPr>
            <a:spLocks noChangeArrowheads="1"/>
          </p:cNvSpPr>
          <p:nvPr/>
        </p:nvSpPr>
        <p:spPr bwMode="auto">
          <a:xfrm>
            <a:off x="3748088" y="4554538"/>
            <a:ext cx="1190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L2</a:t>
            </a:r>
            <a:endParaRPr lang="en-US" sz="800" b="1">
              <a:latin typeface="Arial" charset="0"/>
            </a:endParaRPr>
          </a:p>
        </p:txBody>
      </p:sp>
      <p:sp>
        <p:nvSpPr>
          <p:cNvPr id="32869" name="Rectangle 102"/>
          <p:cNvSpPr>
            <a:spLocks noChangeArrowheads="1"/>
          </p:cNvSpPr>
          <p:nvPr/>
        </p:nvSpPr>
        <p:spPr bwMode="auto">
          <a:xfrm>
            <a:off x="3744913" y="4784725"/>
            <a:ext cx="1190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L3</a:t>
            </a:r>
            <a:endParaRPr lang="en-US" sz="800" b="1">
              <a:latin typeface="Arial" charset="0"/>
            </a:endParaRPr>
          </a:p>
        </p:txBody>
      </p:sp>
      <p:sp>
        <p:nvSpPr>
          <p:cNvPr id="32870" name="Rectangle 103"/>
          <p:cNvSpPr>
            <a:spLocks noChangeArrowheads="1"/>
          </p:cNvSpPr>
          <p:nvPr/>
        </p:nvSpPr>
        <p:spPr bwMode="auto">
          <a:xfrm>
            <a:off x="3744913" y="5056188"/>
            <a:ext cx="1190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L4</a:t>
            </a:r>
            <a:endParaRPr lang="en-US" sz="800" b="1">
              <a:latin typeface="Arial" charset="0"/>
            </a:endParaRPr>
          </a:p>
        </p:txBody>
      </p:sp>
      <p:sp>
        <p:nvSpPr>
          <p:cNvPr id="32871" name="Rectangle 104"/>
          <p:cNvSpPr>
            <a:spLocks noChangeArrowheads="1"/>
          </p:cNvSpPr>
          <p:nvPr/>
        </p:nvSpPr>
        <p:spPr bwMode="auto">
          <a:xfrm>
            <a:off x="3744913" y="5240338"/>
            <a:ext cx="1190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L5</a:t>
            </a:r>
            <a:endParaRPr lang="en-US" sz="800" b="1">
              <a:latin typeface="Arial" charset="0"/>
            </a:endParaRPr>
          </a:p>
        </p:txBody>
      </p:sp>
      <p:sp>
        <p:nvSpPr>
          <p:cNvPr id="32872" name="Rectangle 105"/>
          <p:cNvSpPr>
            <a:spLocks noChangeArrowheads="1"/>
          </p:cNvSpPr>
          <p:nvPr/>
        </p:nvSpPr>
        <p:spPr bwMode="auto">
          <a:xfrm>
            <a:off x="3727450" y="5473700"/>
            <a:ext cx="1254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S1</a:t>
            </a:r>
            <a:endParaRPr lang="en-US" sz="800" b="1">
              <a:latin typeface="Arial" charset="0"/>
            </a:endParaRPr>
          </a:p>
        </p:txBody>
      </p:sp>
      <p:sp>
        <p:nvSpPr>
          <p:cNvPr id="32873" name="Rectangle 106"/>
          <p:cNvSpPr>
            <a:spLocks noChangeArrowheads="1"/>
          </p:cNvSpPr>
          <p:nvPr/>
        </p:nvSpPr>
        <p:spPr bwMode="auto">
          <a:xfrm>
            <a:off x="3733800" y="5694363"/>
            <a:ext cx="1254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S2</a:t>
            </a:r>
            <a:endParaRPr lang="en-US" sz="800" b="1">
              <a:latin typeface="Arial" charset="0"/>
            </a:endParaRPr>
          </a:p>
        </p:txBody>
      </p:sp>
      <p:sp>
        <p:nvSpPr>
          <p:cNvPr id="32874" name="Rectangle 107"/>
          <p:cNvSpPr>
            <a:spLocks noChangeArrowheads="1"/>
          </p:cNvSpPr>
          <p:nvPr/>
        </p:nvSpPr>
        <p:spPr bwMode="auto">
          <a:xfrm>
            <a:off x="3730625" y="5883275"/>
            <a:ext cx="1254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S3</a:t>
            </a:r>
            <a:endParaRPr lang="en-US" sz="800" b="1">
              <a:latin typeface="Arial" charset="0"/>
            </a:endParaRPr>
          </a:p>
        </p:txBody>
      </p:sp>
      <p:sp>
        <p:nvSpPr>
          <p:cNvPr id="32875" name="Rectangle 108"/>
          <p:cNvSpPr>
            <a:spLocks noChangeArrowheads="1"/>
          </p:cNvSpPr>
          <p:nvPr/>
        </p:nvSpPr>
        <p:spPr bwMode="auto">
          <a:xfrm>
            <a:off x="3727450" y="6034088"/>
            <a:ext cx="1254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S4</a:t>
            </a:r>
            <a:endParaRPr lang="en-US" sz="800" b="1">
              <a:latin typeface="Arial" charset="0"/>
            </a:endParaRPr>
          </a:p>
        </p:txBody>
      </p:sp>
      <p:sp>
        <p:nvSpPr>
          <p:cNvPr id="32876" name="Rectangle 109"/>
          <p:cNvSpPr>
            <a:spLocks noChangeArrowheads="1"/>
          </p:cNvSpPr>
          <p:nvPr/>
        </p:nvSpPr>
        <p:spPr bwMode="auto">
          <a:xfrm>
            <a:off x="3730625" y="6132513"/>
            <a:ext cx="1254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S5</a:t>
            </a:r>
            <a:endParaRPr lang="en-US" sz="800" b="1">
              <a:latin typeface="Arial" charset="0"/>
            </a:endParaRPr>
          </a:p>
        </p:txBody>
      </p:sp>
      <p:sp>
        <p:nvSpPr>
          <p:cNvPr id="32877" name="Rectangle 110"/>
          <p:cNvSpPr>
            <a:spLocks noChangeArrowheads="1"/>
          </p:cNvSpPr>
          <p:nvPr/>
        </p:nvSpPr>
        <p:spPr bwMode="auto">
          <a:xfrm>
            <a:off x="1154113" y="1566863"/>
            <a:ext cx="1301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Cervical plexus (C1–C5)</a:t>
            </a:r>
            <a:endParaRPr lang="en-US" sz="900" b="1">
              <a:latin typeface="Arial" charset="0"/>
            </a:endParaRPr>
          </a:p>
        </p:txBody>
      </p:sp>
      <p:sp>
        <p:nvSpPr>
          <p:cNvPr id="32878" name="Rectangle 111"/>
          <p:cNvSpPr>
            <a:spLocks noChangeArrowheads="1"/>
          </p:cNvSpPr>
          <p:nvPr/>
        </p:nvSpPr>
        <p:spPr bwMode="auto">
          <a:xfrm>
            <a:off x="1154113" y="2055813"/>
            <a:ext cx="1295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Brachial plexus (C5–T1)</a:t>
            </a:r>
            <a:endParaRPr lang="en-US" sz="900" b="1">
              <a:latin typeface="Arial" charset="0"/>
            </a:endParaRPr>
          </a:p>
        </p:txBody>
      </p:sp>
      <p:sp>
        <p:nvSpPr>
          <p:cNvPr id="32879" name="Rectangle 112"/>
          <p:cNvSpPr>
            <a:spLocks noChangeArrowheads="1"/>
          </p:cNvSpPr>
          <p:nvPr/>
        </p:nvSpPr>
        <p:spPr bwMode="auto">
          <a:xfrm>
            <a:off x="1130300" y="4616450"/>
            <a:ext cx="1250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Lumbar plexus (L1–L4)</a:t>
            </a:r>
            <a:endParaRPr lang="en-US" sz="900" b="1">
              <a:latin typeface="Arial" charset="0"/>
            </a:endParaRPr>
          </a:p>
        </p:txBody>
      </p:sp>
      <p:sp>
        <p:nvSpPr>
          <p:cNvPr id="32880" name="Rectangle 113"/>
          <p:cNvSpPr>
            <a:spLocks noChangeArrowheads="1"/>
          </p:cNvSpPr>
          <p:nvPr/>
        </p:nvSpPr>
        <p:spPr bwMode="auto">
          <a:xfrm>
            <a:off x="1130300" y="5527675"/>
            <a:ext cx="1181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Sacral plexus (L4–S4)</a:t>
            </a:r>
            <a:endParaRPr lang="en-US" sz="900" b="1">
              <a:latin typeface="Arial" charset="0"/>
            </a:endParaRPr>
          </a:p>
        </p:txBody>
      </p:sp>
      <p:sp>
        <p:nvSpPr>
          <p:cNvPr id="32881" name="Rectangle 114"/>
          <p:cNvSpPr>
            <a:spLocks noChangeArrowheads="1"/>
          </p:cNvSpPr>
          <p:nvPr/>
        </p:nvSpPr>
        <p:spPr bwMode="auto">
          <a:xfrm>
            <a:off x="1154113" y="1231900"/>
            <a:ext cx="1009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Vertebra C1 (atlas)</a:t>
            </a:r>
            <a:endParaRPr lang="en-US" sz="900" b="1">
              <a:latin typeface="Arial" charset="0"/>
            </a:endParaRPr>
          </a:p>
        </p:txBody>
      </p:sp>
      <p:sp>
        <p:nvSpPr>
          <p:cNvPr id="32882" name="Line 115"/>
          <p:cNvSpPr>
            <a:spLocks noChangeShapeType="1"/>
          </p:cNvSpPr>
          <p:nvPr/>
        </p:nvSpPr>
        <p:spPr bwMode="auto">
          <a:xfrm>
            <a:off x="3533775" y="1879600"/>
            <a:ext cx="133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3" name="Line 116"/>
          <p:cNvSpPr>
            <a:spLocks noChangeShapeType="1"/>
          </p:cNvSpPr>
          <p:nvPr/>
        </p:nvSpPr>
        <p:spPr bwMode="auto">
          <a:xfrm>
            <a:off x="3624263" y="6319838"/>
            <a:ext cx="12493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4" name="Line 117"/>
          <p:cNvSpPr>
            <a:spLocks noChangeShapeType="1"/>
          </p:cNvSpPr>
          <p:nvPr/>
        </p:nvSpPr>
        <p:spPr bwMode="auto">
          <a:xfrm flipH="1">
            <a:off x="3530600" y="5186363"/>
            <a:ext cx="13430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5" name="Rectangle 118"/>
          <p:cNvSpPr>
            <a:spLocks noChangeArrowheads="1"/>
          </p:cNvSpPr>
          <p:nvPr/>
        </p:nvSpPr>
        <p:spPr bwMode="auto">
          <a:xfrm>
            <a:off x="4940300" y="6437313"/>
            <a:ext cx="704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Sciatic nerve</a:t>
            </a:r>
            <a:endParaRPr lang="en-US" sz="900" b="1">
              <a:latin typeface="Arial" charset="0"/>
            </a:endParaRPr>
          </a:p>
        </p:txBody>
      </p:sp>
      <p:sp>
        <p:nvSpPr>
          <p:cNvPr id="32886" name="Line 119"/>
          <p:cNvSpPr>
            <a:spLocks noChangeShapeType="1"/>
          </p:cNvSpPr>
          <p:nvPr/>
        </p:nvSpPr>
        <p:spPr bwMode="auto">
          <a:xfrm flipH="1">
            <a:off x="4137025" y="6510338"/>
            <a:ext cx="7366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87" name="Freeform 120"/>
          <p:cNvSpPr>
            <a:spLocks/>
          </p:cNvSpPr>
          <p:nvPr/>
        </p:nvSpPr>
        <p:spPr bwMode="auto">
          <a:xfrm>
            <a:off x="3521075" y="4254500"/>
            <a:ext cx="1358900" cy="50800"/>
          </a:xfrm>
          <a:custGeom>
            <a:avLst/>
            <a:gdLst>
              <a:gd name="T0" fmla="*/ 2147483647 w 940"/>
              <a:gd name="T1" fmla="*/ 80644262 h 35"/>
              <a:gd name="T2" fmla="*/ 318998891 w 940"/>
              <a:gd name="T3" fmla="*/ 80644262 h 35"/>
              <a:gd name="T4" fmla="*/ 0 w 940"/>
              <a:gd name="T5" fmla="*/ 0 h 35"/>
              <a:gd name="T6" fmla="*/ 0 60000 65536"/>
              <a:gd name="T7" fmla="*/ 0 60000 65536"/>
              <a:gd name="T8" fmla="*/ 0 60000 65536"/>
              <a:gd name="T9" fmla="*/ 0 w 940"/>
              <a:gd name="T10" fmla="*/ 0 h 35"/>
              <a:gd name="T11" fmla="*/ 940 w 940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0" h="35">
                <a:moveTo>
                  <a:pt x="940" y="35"/>
                </a:moveTo>
                <a:lnTo>
                  <a:pt x="139" y="35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900" b="1">
              <a:latin typeface="Arial" charset="0"/>
            </a:endParaRPr>
          </a:p>
        </p:txBody>
      </p:sp>
      <p:sp>
        <p:nvSpPr>
          <p:cNvPr id="32888" name="Rectangle 121"/>
          <p:cNvSpPr>
            <a:spLocks noChangeArrowheads="1"/>
          </p:cNvSpPr>
          <p:nvPr/>
        </p:nvSpPr>
        <p:spPr bwMode="auto">
          <a:xfrm>
            <a:off x="1130300" y="3740150"/>
            <a:ext cx="1130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Lumbar enlargement</a:t>
            </a:r>
            <a:endParaRPr lang="en-US" sz="900" b="1">
              <a:latin typeface="Arial" charset="0"/>
            </a:endParaRPr>
          </a:p>
        </p:txBody>
      </p:sp>
      <p:sp>
        <p:nvSpPr>
          <p:cNvPr id="32889" name="Line 122"/>
          <p:cNvSpPr>
            <a:spLocks noChangeShapeType="1"/>
          </p:cNvSpPr>
          <p:nvPr/>
        </p:nvSpPr>
        <p:spPr bwMode="auto">
          <a:xfrm flipH="1">
            <a:off x="2301875" y="3816350"/>
            <a:ext cx="1185863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0" name="Line 123"/>
          <p:cNvSpPr>
            <a:spLocks noChangeShapeType="1"/>
          </p:cNvSpPr>
          <p:nvPr/>
        </p:nvSpPr>
        <p:spPr bwMode="auto">
          <a:xfrm flipH="1">
            <a:off x="2301875" y="3813175"/>
            <a:ext cx="11858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1" name="Line 124"/>
          <p:cNvSpPr>
            <a:spLocks noChangeShapeType="1"/>
          </p:cNvSpPr>
          <p:nvPr/>
        </p:nvSpPr>
        <p:spPr bwMode="auto">
          <a:xfrm flipH="1">
            <a:off x="1846263" y="4289425"/>
            <a:ext cx="1539875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2" name="Line 125"/>
          <p:cNvSpPr>
            <a:spLocks noChangeShapeType="1"/>
          </p:cNvSpPr>
          <p:nvPr/>
        </p:nvSpPr>
        <p:spPr bwMode="auto">
          <a:xfrm flipH="1">
            <a:off x="1846263" y="4286250"/>
            <a:ext cx="15398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3" name="Freeform 126"/>
          <p:cNvSpPr>
            <a:spLocks/>
          </p:cNvSpPr>
          <p:nvPr/>
        </p:nvSpPr>
        <p:spPr bwMode="auto">
          <a:xfrm>
            <a:off x="2368550" y="3255963"/>
            <a:ext cx="893763" cy="171450"/>
          </a:xfrm>
          <a:custGeom>
            <a:avLst/>
            <a:gdLst>
              <a:gd name="T0" fmla="*/ 0 w 618"/>
              <a:gd name="T1" fmla="*/ 272176895 h 118"/>
              <a:gd name="T2" fmla="*/ 1370635998 w 618"/>
              <a:gd name="T3" fmla="*/ 272176895 h 118"/>
              <a:gd name="T4" fmla="*/ 1083651415 w 618"/>
              <a:gd name="T5" fmla="*/ 272176895 h 118"/>
              <a:gd name="T6" fmla="*/ 1418848564 w 618"/>
              <a:gd name="T7" fmla="*/ 0 h 118"/>
              <a:gd name="T8" fmla="*/ 0 60000 65536"/>
              <a:gd name="T9" fmla="*/ 0 60000 65536"/>
              <a:gd name="T10" fmla="*/ 0 60000 65536"/>
              <a:gd name="T11" fmla="*/ 0 60000 65536"/>
              <a:gd name="T12" fmla="*/ 0 w 618"/>
              <a:gd name="T13" fmla="*/ 0 h 118"/>
              <a:gd name="T14" fmla="*/ 618 w 618"/>
              <a:gd name="T15" fmla="*/ 118 h 1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" h="118">
                <a:moveTo>
                  <a:pt x="0" y="118"/>
                </a:moveTo>
                <a:lnTo>
                  <a:pt x="597" y="118"/>
                </a:lnTo>
                <a:lnTo>
                  <a:pt x="472" y="118"/>
                </a:lnTo>
                <a:lnTo>
                  <a:pt x="618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900" b="1">
              <a:latin typeface="Arial" charset="0"/>
            </a:endParaRPr>
          </a:p>
        </p:txBody>
      </p:sp>
      <p:sp>
        <p:nvSpPr>
          <p:cNvPr id="32894" name="Line 127"/>
          <p:cNvSpPr>
            <a:spLocks noChangeShapeType="1"/>
          </p:cNvSpPr>
          <p:nvPr/>
        </p:nvSpPr>
        <p:spPr bwMode="auto">
          <a:xfrm>
            <a:off x="2201863" y="6196013"/>
            <a:ext cx="1135062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5" name="Freeform 128"/>
          <p:cNvSpPr>
            <a:spLocks/>
          </p:cNvSpPr>
          <p:nvPr/>
        </p:nvSpPr>
        <p:spPr bwMode="auto">
          <a:xfrm>
            <a:off x="2365375" y="3251200"/>
            <a:ext cx="890588" cy="173038"/>
          </a:xfrm>
          <a:custGeom>
            <a:avLst/>
            <a:gdLst>
              <a:gd name="T0" fmla="*/ 0 w 617"/>
              <a:gd name="T1" fmla="*/ 274696258 h 120"/>
              <a:gd name="T2" fmla="*/ 1365688372 w 617"/>
              <a:gd name="T3" fmla="*/ 274696258 h 120"/>
              <a:gd name="T4" fmla="*/ 1083844085 w 617"/>
              <a:gd name="T5" fmla="*/ 274696258 h 120"/>
              <a:gd name="T6" fmla="*/ 1413808973 w 617"/>
              <a:gd name="T7" fmla="*/ 0 h 120"/>
              <a:gd name="T8" fmla="*/ 0 60000 65536"/>
              <a:gd name="T9" fmla="*/ 0 60000 65536"/>
              <a:gd name="T10" fmla="*/ 0 60000 65536"/>
              <a:gd name="T11" fmla="*/ 0 60000 65536"/>
              <a:gd name="T12" fmla="*/ 0 w 617"/>
              <a:gd name="T13" fmla="*/ 0 h 120"/>
              <a:gd name="T14" fmla="*/ 617 w 617"/>
              <a:gd name="T15" fmla="*/ 120 h 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" h="120">
                <a:moveTo>
                  <a:pt x="0" y="120"/>
                </a:moveTo>
                <a:lnTo>
                  <a:pt x="596" y="120"/>
                </a:lnTo>
                <a:lnTo>
                  <a:pt x="473" y="120"/>
                </a:lnTo>
                <a:lnTo>
                  <a:pt x="61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900" b="1">
              <a:latin typeface="Arial" charset="0"/>
            </a:endParaRPr>
          </a:p>
        </p:txBody>
      </p:sp>
      <p:sp>
        <p:nvSpPr>
          <p:cNvPr id="32896" name="Line 129"/>
          <p:cNvSpPr>
            <a:spLocks noChangeShapeType="1"/>
          </p:cNvSpPr>
          <p:nvPr/>
        </p:nvSpPr>
        <p:spPr bwMode="auto">
          <a:xfrm>
            <a:off x="2205038" y="6197600"/>
            <a:ext cx="11334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97" name="Freeform 130"/>
          <p:cNvSpPr>
            <a:spLocks/>
          </p:cNvSpPr>
          <p:nvPr/>
        </p:nvSpPr>
        <p:spPr bwMode="auto">
          <a:xfrm>
            <a:off x="3155950" y="1438275"/>
            <a:ext cx="131763" cy="446088"/>
          </a:xfrm>
          <a:custGeom>
            <a:avLst/>
            <a:gdLst>
              <a:gd name="T0" fmla="*/ 202277947 w 91"/>
              <a:gd name="T1" fmla="*/ 0 h 308"/>
              <a:gd name="T2" fmla="*/ 0 w 91"/>
              <a:gd name="T3" fmla="*/ 0 h 308"/>
              <a:gd name="T4" fmla="*/ 0 w 91"/>
              <a:gd name="T5" fmla="*/ 708163013 h 308"/>
              <a:gd name="T6" fmla="*/ 209173059 w 91"/>
              <a:gd name="T7" fmla="*/ 708163013 h 308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308"/>
              <a:gd name="T14" fmla="*/ 91 w 91"/>
              <a:gd name="T15" fmla="*/ 308 h 3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308">
                <a:moveTo>
                  <a:pt x="88" y="0"/>
                </a:moveTo>
                <a:lnTo>
                  <a:pt x="0" y="0"/>
                </a:lnTo>
                <a:lnTo>
                  <a:pt x="0" y="308"/>
                </a:lnTo>
                <a:lnTo>
                  <a:pt x="91" y="308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900" b="1">
              <a:latin typeface="Arial" charset="0"/>
            </a:endParaRPr>
          </a:p>
        </p:txBody>
      </p:sp>
      <p:sp>
        <p:nvSpPr>
          <p:cNvPr id="32898" name="Freeform 131"/>
          <p:cNvSpPr>
            <a:spLocks/>
          </p:cNvSpPr>
          <p:nvPr/>
        </p:nvSpPr>
        <p:spPr bwMode="auto">
          <a:xfrm>
            <a:off x="2814638" y="1897063"/>
            <a:ext cx="130175" cy="468312"/>
          </a:xfrm>
          <a:custGeom>
            <a:avLst/>
            <a:gdLst>
              <a:gd name="T0" fmla="*/ 202060550 w 90"/>
              <a:gd name="T1" fmla="*/ 0 h 324"/>
              <a:gd name="T2" fmla="*/ 0 w 90"/>
              <a:gd name="T3" fmla="*/ 0 h 324"/>
              <a:gd name="T4" fmla="*/ 0 w 90"/>
              <a:gd name="T5" fmla="*/ 743446788 h 324"/>
              <a:gd name="T6" fmla="*/ 206652833 w 90"/>
              <a:gd name="T7" fmla="*/ 743446788 h 324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324"/>
              <a:gd name="T14" fmla="*/ 90 w 90"/>
              <a:gd name="T15" fmla="*/ 324 h 3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324">
                <a:moveTo>
                  <a:pt x="88" y="0"/>
                </a:moveTo>
                <a:lnTo>
                  <a:pt x="0" y="0"/>
                </a:lnTo>
                <a:lnTo>
                  <a:pt x="0" y="324"/>
                </a:lnTo>
                <a:lnTo>
                  <a:pt x="90" y="324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900" b="1">
              <a:latin typeface="Arial" charset="0"/>
            </a:endParaRPr>
          </a:p>
        </p:txBody>
      </p:sp>
      <p:sp>
        <p:nvSpPr>
          <p:cNvPr id="32899" name="Line 132"/>
          <p:cNvSpPr>
            <a:spLocks noChangeShapeType="1"/>
          </p:cNvSpPr>
          <p:nvPr/>
        </p:nvSpPr>
        <p:spPr bwMode="auto">
          <a:xfrm flipH="1">
            <a:off x="2528888" y="1649413"/>
            <a:ext cx="623887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0" name="Line 133"/>
          <p:cNvSpPr>
            <a:spLocks noChangeShapeType="1"/>
          </p:cNvSpPr>
          <p:nvPr/>
        </p:nvSpPr>
        <p:spPr bwMode="auto">
          <a:xfrm flipH="1">
            <a:off x="2535238" y="2128838"/>
            <a:ext cx="282575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1" name="Freeform 134"/>
          <p:cNvSpPr>
            <a:spLocks/>
          </p:cNvSpPr>
          <p:nvPr/>
        </p:nvSpPr>
        <p:spPr bwMode="auto">
          <a:xfrm>
            <a:off x="2738438" y="4341813"/>
            <a:ext cx="131762" cy="728662"/>
          </a:xfrm>
          <a:custGeom>
            <a:avLst/>
            <a:gdLst>
              <a:gd name="T0" fmla="*/ 200077756 w 92"/>
              <a:gd name="T1" fmla="*/ 0 h 503"/>
              <a:gd name="T2" fmla="*/ 0 w 92"/>
              <a:gd name="T3" fmla="*/ 0 h 503"/>
              <a:gd name="T4" fmla="*/ 0 w 92"/>
              <a:gd name="T5" fmla="*/ 1156753318 h 503"/>
              <a:gd name="T6" fmla="*/ 209172195 w 92"/>
              <a:gd name="T7" fmla="*/ 1156753318 h 503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503"/>
              <a:gd name="T14" fmla="*/ 92 w 92"/>
              <a:gd name="T15" fmla="*/ 503 h 5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503">
                <a:moveTo>
                  <a:pt x="88" y="0"/>
                </a:moveTo>
                <a:lnTo>
                  <a:pt x="0" y="0"/>
                </a:lnTo>
                <a:lnTo>
                  <a:pt x="0" y="503"/>
                </a:lnTo>
                <a:lnTo>
                  <a:pt x="92" y="503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900" b="1">
              <a:latin typeface="Arial" charset="0"/>
            </a:endParaRPr>
          </a:p>
        </p:txBody>
      </p:sp>
      <p:sp>
        <p:nvSpPr>
          <p:cNvPr id="32902" name="Freeform 135"/>
          <p:cNvSpPr>
            <a:spLocks/>
          </p:cNvSpPr>
          <p:nvPr/>
        </p:nvSpPr>
        <p:spPr bwMode="auto">
          <a:xfrm>
            <a:off x="2566988" y="5075238"/>
            <a:ext cx="130175" cy="1046162"/>
          </a:xfrm>
          <a:custGeom>
            <a:avLst/>
            <a:gdLst>
              <a:gd name="T0" fmla="*/ 202060550 w 90"/>
              <a:gd name="T1" fmla="*/ 0 h 723"/>
              <a:gd name="T2" fmla="*/ 0 w 90"/>
              <a:gd name="T3" fmla="*/ 0 h 723"/>
              <a:gd name="T4" fmla="*/ 0 w 90"/>
              <a:gd name="T5" fmla="*/ 1660783202 h 723"/>
              <a:gd name="T6" fmla="*/ 206652833 w 90"/>
              <a:gd name="T7" fmla="*/ 1660783202 h 723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723"/>
              <a:gd name="T14" fmla="*/ 90 w 90"/>
              <a:gd name="T15" fmla="*/ 723 h 7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723">
                <a:moveTo>
                  <a:pt x="88" y="0"/>
                </a:moveTo>
                <a:lnTo>
                  <a:pt x="0" y="0"/>
                </a:lnTo>
                <a:lnTo>
                  <a:pt x="0" y="723"/>
                </a:lnTo>
                <a:lnTo>
                  <a:pt x="90" y="723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900" b="1">
              <a:latin typeface="Arial" charset="0"/>
            </a:endParaRPr>
          </a:p>
        </p:txBody>
      </p:sp>
      <p:sp>
        <p:nvSpPr>
          <p:cNvPr id="32903" name="Line 136"/>
          <p:cNvSpPr>
            <a:spLocks noChangeShapeType="1"/>
          </p:cNvSpPr>
          <p:nvPr/>
        </p:nvSpPr>
        <p:spPr bwMode="auto">
          <a:xfrm flipH="1">
            <a:off x="2501900" y="4697413"/>
            <a:ext cx="238125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4" name="Line 137"/>
          <p:cNvSpPr>
            <a:spLocks noChangeShapeType="1"/>
          </p:cNvSpPr>
          <p:nvPr/>
        </p:nvSpPr>
        <p:spPr bwMode="auto">
          <a:xfrm flipH="1">
            <a:off x="2432050" y="5602288"/>
            <a:ext cx="130175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05" name="Freeform 138"/>
          <p:cNvSpPr>
            <a:spLocks/>
          </p:cNvSpPr>
          <p:nvPr/>
        </p:nvSpPr>
        <p:spPr bwMode="auto">
          <a:xfrm>
            <a:off x="2206625" y="1311275"/>
            <a:ext cx="1450975" cy="204788"/>
          </a:xfrm>
          <a:custGeom>
            <a:avLst/>
            <a:gdLst>
              <a:gd name="T0" fmla="*/ 2147483647 w 1003"/>
              <a:gd name="T1" fmla="*/ 325100039 h 141"/>
              <a:gd name="T2" fmla="*/ 1853301852 w 1003"/>
              <a:gd name="T3" fmla="*/ 0 h 141"/>
              <a:gd name="T4" fmla="*/ 0 w 1003"/>
              <a:gd name="T5" fmla="*/ 0 h 141"/>
              <a:gd name="T6" fmla="*/ 0 60000 65536"/>
              <a:gd name="T7" fmla="*/ 0 60000 65536"/>
              <a:gd name="T8" fmla="*/ 0 60000 65536"/>
              <a:gd name="T9" fmla="*/ 0 w 1003"/>
              <a:gd name="T10" fmla="*/ 0 h 141"/>
              <a:gd name="T11" fmla="*/ 1003 w 1003"/>
              <a:gd name="T12" fmla="*/ 141 h 1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3" h="141">
                <a:moveTo>
                  <a:pt x="1003" y="141"/>
                </a:moveTo>
                <a:lnTo>
                  <a:pt x="80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900" b="1">
              <a:latin typeface="Arial" charset="0"/>
            </a:endParaRPr>
          </a:p>
        </p:txBody>
      </p:sp>
      <p:sp>
        <p:nvSpPr>
          <p:cNvPr id="32906" name="Freeform 139"/>
          <p:cNvSpPr>
            <a:spLocks/>
          </p:cNvSpPr>
          <p:nvPr/>
        </p:nvSpPr>
        <p:spPr bwMode="auto">
          <a:xfrm>
            <a:off x="1835150" y="2263775"/>
            <a:ext cx="1566863" cy="254000"/>
          </a:xfrm>
          <a:custGeom>
            <a:avLst/>
            <a:gdLst>
              <a:gd name="T0" fmla="*/ 0 w 1084"/>
              <a:gd name="T1" fmla="*/ 403225041 h 176"/>
              <a:gd name="T2" fmla="*/ 2030759774 w 1084"/>
              <a:gd name="T3" fmla="*/ 403225041 h 176"/>
              <a:gd name="T4" fmla="*/ 2147483647 w 1084"/>
              <a:gd name="T5" fmla="*/ 0 h 176"/>
              <a:gd name="T6" fmla="*/ 0 60000 65536"/>
              <a:gd name="T7" fmla="*/ 0 60000 65536"/>
              <a:gd name="T8" fmla="*/ 0 60000 65536"/>
              <a:gd name="T9" fmla="*/ 0 w 1084"/>
              <a:gd name="T10" fmla="*/ 0 h 176"/>
              <a:gd name="T11" fmla="*/ 1084 w 1084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4" h="176">
                <a:moveTo>
                  <a:pt x="0" y="176"/>
                </a:moveTo>
                <a:lnTo>
                  <a:pt x="885" y="176"/>
                </a:lnTo>
                <a:lnTo>
                  <a:pt x="1084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900" b="1">
              <a:latin typeface="Arial" charset="0"/>
            </a:endParaRPr>
          </a:p>
        </p:txBody>
      </p:sp>
      <p:sp>
        <p:nvSpPr>
          <p:cNvPr id="32907" name="Freeform 140"/>
          <p:cNvSpPr>
            <a:spLocks/>
          </p:cNvSpPr>
          <p:nvPr/>
        </p:nvSpPr>
        <p:spPr bwMode="auto">
          <a:xfrm>
            <a:off x="3790950" y="2276475"/>
            <a:ext cx="131763" cy="2001838"/>
          </a:xfrm>
          <a:custGeom>
            <a:avLst/>
            <a:gdLst>
              <a:gd name="T0" fmla="*/ 6895115 w 91"/>
              <a:gd name="T1" fmla="*/ 2147483647 h 1385"/>
              <a:gd name="T2" fmla="*/ 209173059 w 91"/>
              <a:gd name="T3" fmla="*/ 2147483647 h 1385"/>
              <a:gd name="T4" fmla="*/ 209173059 w 91"/>
              <a:gd name="T5" fmla="*/ 0 h 1385"/>
              <a:gd name="T6" fmla="*/ 0 w 91"/>
              <a:gd name="T7" fmla="*/ 0 h 1385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1385"/>
              <a:gd name="T14" fmla="*/ 91 w 91"/>
              <a:gd name="T15" fmla="*/ 1385 h 13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1385">
                <a:moveTo>
                  <a:pt x="3" y="1385"/>
                </a:moveTo>
                <a:lnTo>
                  <a:pt x="91" y="1385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908" name="Freeform 141"/>
          <p:cNvSpPr>
            <a:spLocks/>
          </p:cNvSpPr>
          <p:nvPr/>
        </p:nvSpPr>
        <p:spPr bwMode="auto">
          <a:xfrm>
            <a:off x="3789363" y="4332288"/>
            <a:ext cx="133350" cy="1025525"/>
          </a:xfrm>
          <a:custGeom>
            <a:avLst/>
            <a:gdLst>
              <a:gd name="T0" fmla="*/ 0 w 93"/>
              <a:gd name="T1" fmla="*/ 0 h 709"/>
              <a:gd name="T2" fmla="*/ 211692428 w 93"/>
              <a:gd name="T3" fmla="*/ 0 h 709"/>
              <a:gd name="T4" fmla="*/ 211692428 w 93"/>
              <a:gd name="T5" fmla="*/ 1628020377 h 709"/>
              <a:gd name="T6" fmla="*/ 11380633 w 93"/>
              <a:gd name="T7" fmla="*/ 1628020377 h 709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709"/>
              <a:gd name="T14" fmla="*/ 93 w 93"/>
              <a:gd name="T15" fmla="*/ 709 h 7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709">
                <a:moveTo>
                  <a:pt x="0" y="0"/>
                </a:moveTo>
                <a:lnTo>
                  <a:pt x="93" y="0"/>
                </a:lnTo>
                <a:lnTo>
                  <a:pt x="93" y="709"/>
                </a:lnTo>
                <a:lnTo>
                  <a:pt x="5" y="709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909" name="Freeform 142"/>
          <p:cNvSpPr>
            <a:spLocks/>
          </p:cNvSpPr>
          <p:nvPr/>
        </p:nvSpPr>
        <p:spPr bwMode="auto">
          <a:xfrm>
            <a:off x="3789363" y="5470525"/>
            <a:ext cx="133350" cy="773113"/>
          </a:xfrm>
          <a:custGeom>
            <a:avLst/>
            <a:gdLst>
              <a:gd name="T0" fmla="*/ 0 w 93"/>
              <a:gd name="T1" fmla="*/ 0 h 535"/>
              <a:gd name="T2" fmla="*/ 211692428 w 93"/>
              <a:gd name="T3" fmla="*/ 0 h 535"/>
              <a:gd name="T4" fmla="*/ 211692428 w 93"/>
              <a:gd name="T5" fmla="*/ 1227315824 h 535"/>
              <a:gd name="T6" fmla="*/ 4552540 w 93"/>
              <a:gd name="T7" fmla="*/ 1227315824 h 5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535"/>
              <a:gd name="T14" fmla="*/ 93 w 93"/>
              <a:gd name="T15" fmla="*/ 535 h 5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535">
                <a:moveTo>
                  <a:pt x="0" y="0"/>
                </a:moveTo>
                <a:lnTo>
                  <a:pt x="93" y="0"/>
                </a:lnTo>
                <a:lnTo>
                  <a:pt x="93" y="535"/>
                </a:lnTo>
                <a:lnTo>
                  <a:pt x="2" y="535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910" name="Freeform 143"/>
          <p:cNvSpPr>
            <a:spLocks/>
          </p:cNvSpPr>
          <p:nvPr/>
        </p:nvSpPr>
        <p:spPr bwMode="auto">
          <a:xfrm>
            <a:off x="3790950" y="1422400"/>
            <a:ext cx="131763" cy="830263"/>
          </a:xfrm>
          <a:custGeom>
            <a:avLst/>
            <a:gdLst>
              <a:gd name="T0" fmla="*/ 6895115 w 91"/>
              <a:gd name="T1" fmla="*/ 0 h 575"/>
              <a:gd name="T2" fmla="*/ 209173059 w 91"/>
              <a:gd name="T3" fmla="*/ 0 h 575"/>
              <a:gd name="T4" fmla="*/ 209173059 w 91"/>
              <a:gd name="T5" fmla="*/ 1318041448 h 575"/>
              <a:gd name="T6" fmla="*/ 0 w 91"/>
              <a:gd name="T7" fmla="*/ 1318041448 h 575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575"/>
              <a:gd name="T14" fmla="*/ 91 w 91"/>
              <a:gd name="T15" fmla="*/ 575 h 5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575">
                <a:moveTo>
                  <a:pt x="3" y="0"/>
                </a:moveTo>
                <a:lnTo>
                  <a:pt x="91" y="0"/>
                </a:lnTo>
                <a:lnTo>
                  <a:pt x="91" y="575"/>
                </a:lnTo>
                <a:lnTo>
                  <a:pt x="0" y="575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911" name="Line 144"/>
          <p:cNvSpPr>
            <a:spLocks noChangeShapeType="1"/>
          </p:cNvSpPr>
          <p:nvPr/>
        </p:nvSpPr>
        <p:spPr bwMode="auto">
          <a:xfrm>
            <a:off x="3922713" y="3290888"/>
            <a:ext cx="957262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2" name="Line 145"/>
          <p:cNvSpPr>
            <a:spLocks noChangeShapeType="1"/>
          </p:cNvSpPr>
          <p:nvPr/>
        </p:nvSpPr>
        <p:spPr bwMode="auto">
          <a:xfrm>
            <a:off x="3922713" y="1776413"/>
            <a:ext cx="957262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3" name="Line 146"/>
          <p:cNvSpPr>
            <a:spLocks noChangeShapeType="1"/>
          </p:cNvSpPr>
          <p:nvPr/>
        </p:nvSpPr>
        <p:spPr bwMode="auto">
          <a:xfrm>
            <a:off x="3922713" y="4872038"/>
            <a:ext cx="957262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4" name="Line 147"/>
          <p:cNvSpPr>
            <a:spLocks noChangeShapeType="1"/>
          </p:cNvSpPr>
          <p:nvPr/>
        </p:nvSpPr>
        <p:spPr bwMode="auto">
          <a:xfrm>
            <a:off x="3922713" y="5851525"/>
            <a:ext cx="957262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15" name="Freeform 148"/>
          <p:cNvSpPr>
            <a:spLocks/>
          </p:cNvSpPr>
          <p:nvPr/>
        </p:nvSpPr>
        <p:spPr bwMode="auto">
          <a:xfrm>
            <a:off x="3789363" y="2274888"/>
            <a:ext cx="131762" cy="2001837"/>
          </a:xfrm>
          <a:custGeom>
            <a:avLst/>
            <a:gdLst>
              <a:gd name="T0" fmla="*/ 9094442 w 92"/>
              <a:gd name="T1" fmla="*/ 2147483647 h 1385"/>
              <a:gd name="T2" fmla="*/ 209172195 w 92"/>
              <a:gd name="T3" fmla="*/ 2147483647 h 1385"/>
              <a:gd name="T4" fmla="*/ 209172195 w 92"/>
              <a:gd name="T5" fmla="*/ 0 h 1385"/>
              <a:gd name="T6" fmla="*/ 0 w 92"/>
              <a:gd name="T7" fmla="*/ 0 h 138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1385"/>
              <a:gd name="T14" fmla="*/ 92 w 92"/>
              <a:gd name="T15" fmla="*/ 1385 h 13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1385">
                <a:moveTo>
                  <a:pt x="4" y="1385"/>
                </a:moveTo>
                <a:lnTo>
                  <a:pt x="92" y="1385"/>
                </a:lnTo>
                <a:lnTo>
                  <a:pt x="92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916" name="Freeform 149"/>
          <p:cNvSpPr>
            <a:spLocks/>
          </p:cNvSpPr>
          <p:nvPr/>
        </p:nvSpPr>
        <p:spPr bwMode="auto">
          <a:xfrm>
            <a:off x="3784600" y="4327525"/>
            <a:ext cx="133350" cy="1025525"/>
          </a:xfrm>
          <a:custGeom>
            <a:avLst/>
            <a:gdLst>
              <a:gd name="T0" fmla="*/ 0 w 93"/>
              <a:gd name="T1" fmla="*/ 0 h 709"/>
              <a:gd name="T2" fmla="*/ 211693862 w 93"/>
              <a:gd name="T3" fmla="*/ 0 h 709"/>
              <a:gd name="T4" fmla="*/ 211693862 w 93"/>
              <a:gd name="T5" fmla="*/ 1628021823 h 709"/>
              <a:gd name="T6" fmla="*/ 11382067 w 93"/>
              <a:gd name="T7" fmla="*/ 1628021823 h 709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709"/>
              <a:gd name="T14" fmla="*/ 93 w 93"/>
              <a:gd name="T15" fmla="*/ 709 h 7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709">
                <a:moveTo>
                  <a:pt x="0" y="0"/>
                </a:moveTo>
                <a:lnTo>
                  <a:pt x="93" y="0"/>
                </a:lnTo>
                <a:lnTo>
                  <a:pt x="93" y="709"/>
                </a:lnTo>
                <a:lnTo>
                  <a:pt x="5" y="709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917" name="Freeform 150"/>
          <p:cNvSpPr>
            <a:spLocks/>
          </p:cNvSpPr>
          <p:nvPr/>
        </p:nvSpPr>
        <p:spPr bwMode="auto">
          <a:xfrm>
            <a:off x="3784600" y="5464175"/>
            <a:ext cx="133350" cy="774700"/>
          </a:xfrm>
          <a:custGeom>
            <a:avLst/>
            <a:gdLst>
              <a:gd name="T0" fmla="*/ 0 w 93"/>
              <a:gd name="T1" fmla="*/ 0 h 535"/>
              <a:gd name="T2" fmla="*/ 211693862 w 93"/>
              <a:gd name="T3" fmla="*/ 0 h 535"/>
              <a:gd name="T4" fmla="*/ 211693862 w 93"/>
              <a:gd name="T5" fmla="*/ 1229836775 h 535"/>
              <a:gd name="T6" fmla="*/ 2276987 w 93"/>
              <a:gd name="T7" fmla="*/ 1229836775 h 5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535"/>
              <a:gd name="T14" fmla="*/ 93 w 93"/>
              <a:gd name="T15" fmla="*/ 535 h 5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535">
                <a:moveTo>
                  <a:pt x="0" y="0"/>
                </a:moveTo>
                <a:lnTo>
                  <a:pt x="93" y="0"/>
                </a:lnTo>
                <a:lnTo>
                  <a:pt x="93" y="535"/>
                </a:lnTo>
                <a:lnTo>
                  <a:pt x="1" y="535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918" name="Freeform 151"/>
          <p:cNvSpPr>
            <a:spLocks/>
          </p:cNvSpPr>
          <p:nvPr/>
        </p:nvSpPr>
        <p:spPr bwMode="auto">
          <a:xfrm>
            <a:off x="3786188" y="1416050"/>
            <a:ext cx="131762" cy="833438"/>
          </a:xfrm>
          <a:custGeom>
            <a:avLst/>
            <a:gdLst>
              <a:gd name="T0" fmla="*/ 9094442 w 92"/>
              <a:gd name="T1" fmla="*/ 0 h 576"/>
              <a:gd name="T2" fmla="*/ 209172195 w 92"/>
              <a:gd name="T3" fmla="*/ 0 h 576"/>
              <a:gd name="T4" fmla="*/ 209172195 w 92"/>
              <a:gd name="T5" fmla="*/ 1323081038 h 576"/>
              <a:gd name="T6" fmla="*/ 0 w 92"/>
              <a:gd name="T7" fmla="*/ 1323081038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576"/>
              <a:gd name="T14" fmla="*/ 92 w 92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576">
                <a:moveTo>
                  <a:pt x="4" y="0"/>
                </a:moveTo>
                <a:lnTo>
                  <a:pt x="92" y="0"/>
                </a:lnTo>
                <a:lnTo>
                  <a:pt x="92" y="576"/>
                </a:lnTo>
                <a:lnTo>
                  <a:pt x="0" y="57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32919" name="Line 152"/>
          <p:cNvSpPr>
            <a:spLocks noChangeShapeType="1"/>
          </p:cNvSpPr>
          <p:nvPr/>
        </p:nvSpPr>
        <p:spPr bwMode="auto">
          <a:xfrm>
            <a:off x="3921125" y="3289300"/>
            <a:ext cx="9556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0" name="Line 153"/>
          <p:cNvSpPr>
            <a:spLocks noChangeShapeType="1"/>
          </p:cNvSpPr>
          <p:nvPr/>
        </p:nvSpPr>
        <p:spPr bwMode="auto">
          <a:xfrm>
            <a:off x="3917950" y="1770063"/>
            <a:ext cx="9556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1" name="Line 154"/>
          <p:cNvSpPr>
            <a:spLocks noChangeShapeType="1"/>
          </p:cNvSpPr>
          <p:nvPr/>
        </p:nvSpPr>
        <p:spPr bwMode="auto">
          <a:xfrm>
            <a:off x="3917950" y="4867275"/>
            <a:ext cx="9556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2" name="Freeform 155"/>
          <p:cNvSpPr>
            <a:spLocks/>
          </p:cNvSpPr>
          <p:nvPr/>
        </p:nvSpPr>
        <p:spPr bwMode="auto">
          <a:xfrm>
            <a:off x="3149600" y="1435100"/>
            <a:ext cx="133350" cy="446088"/>
          </a:xfrm>
          <a:custGeom>
            <a:avLst/>
            <a:gdLst>
              <a:gd name="T0" fmla="*/ 202489100 w 92"/>
              <a:gd name="T1" fmla="*/ 0 h 309"/>
              <a:gd name="T2" fmla="*/ 0 w 92"/>
              <a:gd name="T3" fmla="*/ 0 h 309"/>
              <a:gd name="T4" fmla="*/ 0 w 92"/>
              <a:gd name="T5" fmla="*/ 708162291 h 309"/>
              <a:gd name="T6" fmla="*/ 211693145 w 92"/>
              <a:gd name="T7" fmla="*/ 708162291 h 309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09"/>
              <a:gd name="T14" fmla="*/ 92 w 92"/>
              <a:gd name="T15" fmla="*/ 309 h 3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09">
                <a:moveTo>
                  <a:pt x="88" y="0"/>
                </a:moveTo>
                <a:lnTo>
                  <a:pt x="0" y="0"/>
                </a:lnTo>
                <a:lnTo>
                  <a:pt x="0" y="309"/>
                </a:lnTo>
                <a:lnTo>
                  <a:pt x="92" y="309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900" b="1">
              <a:latin typeface="Arial" charset="0"/>
            </a:endParaRPr>
          </a:p>
        </p:txBody>
      </p:sp>
      <p:sp>
        <p:nvSpPr>
          <p:cNvPr id="32923" name="Freeform 156"/>
          <p:cNvSpPr>
            <a:spLocks/>
          </p:cNvSpPr>
          <p:nvPr/>
        </p:nvSpPr>
        <p:spPr bwMode="auto">
          <a:xfrm>
            <a:off x="2806700" y="1892300"/>
            <a:ext cx="131763" cy="468313"/>
          </a:xfrm>
          <a:custGeom>
            <a:avLst/>
            <a:gdLst>
              <a:gd name="T0" fmla="*/ 202277947 w 91"/>
              <a:gd name="T1" fmla="*/ 0 h 324"/>
              <a:gd name="T2" fmla="*/ 0 w 91"/>
              <a:gd name="T3" fmla="*/ 0 h 324"/>
              <a:gd name="T4" fmla="*/ 0 w 91"/>
              <a:gd name="T5" fmla="*/ 743445201 h 324"/>
              <a:gd name="T6" fmla="*/ 209174507 w 91"/>
              <a:gd name="T7" fmla="*/ 743445201 h 324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324"/>
              <a:gd name="T14" fmla="*/ 91 w 91"/>
              <a:gd name="T15" fmla="*/ 324 h 3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324">
                <a:moveTo>
                  <a:pt x="88" y="0"/>
                </a:moveTo>
                <a:lnTo>
                  <a:pt x="0" y="0"/>
                </a:lnTo>
                <a:lnTo>
                  <a:pt x="0" y="324"/>
                </a:lnTo>
                <a:lnTo>
                  <a:pt x="91" y="32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900" b="1">
              <a:latin typeface="Arial" charset="0"/>
            </a:endParaRPr>
          </a:p>
        </p:txBody>
      </p:sp>
      <p:sp>
        <p:nvSpPr>
          <p:cNvPr id="32924" name="Line 157"/>
          <p:cNvSpPr>
            <a:spLocks noChangeShapeType="1"/>
          </p:cNvSpPr>
          <p:nvPr/>
        </p:nvSpPr>
        <p:spPr bwMode="auto">
          <a:xfrm flipH="1">
            <a:off x="2522538" y="1646238"/>
            <a:ext cx="6223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5" name="Line 158"/>
          <p:cNvSpPr>
            <a:spLocks noChangeShapeType="1"/>
          </p:cNvSpPr>
          <p:nvPr/>
        </p:nvSpPr>
        <p:spPr bwMode="auto">
          <a:xfrm flipH="1">
            <a:off x="2528888" y="2124075"/>
            <a:ext cx="2809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6" name="Freeform 159"/>
          <p:cNvSpPr>
            <a:spLocks/>
          </p:cNvSpPr>
          <p:nvPr/>
        </p:nvSpPr>
        <p:spPr bwMode="auto">
          <a:xfrm>
            <a:off x="2733675" y="4338638"/>
            <a:ext cx="130175" cy="727075"/>
          </a:xfrm>
          <a:custGeom>
            <a:avLst/>
            <a:gdLst>
              <a:gd name="T0" fmla="*/ 202060550 w 90"/>
              <a:gd name="T1" fmla="*/ 0 h 503"/>
              <a:gd name="T2" fmla="*/ 0 w 90"/>
              <a:gd name="T3" fmla="*/ 0 h 503"/>
              <a:gd name="T4" fmla="*/ 0 w 90"/>
              <a:gd name="T5" fmla="*/ 1154230921 h 503"/>
              <a:gd name="T6" fmla="*/ 206652833 w 90"/>
              <a:gd name="T7" fmla="*/ 1154230921 h 503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503"/>
              <a:gd name="T14" fmla="*/ 90 w 90"/>
              <a:gd name="T15" fmla="*/ 503 h 5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503">
                <a:moveTo>
                  <a:pt x="88" y="0"/>
                </a:moveTo>
                <a:lnTo>
                  <a:pt x="0" y="0"/>
                </a:lnTo>
                <a:lnTo>
                  <a:pt x="0" y="503"/>
                </a:lnTo>
                <a:lnTo>
                  <a:pt x="90" y="503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900" b="1">
              <a:latin typeface="Arial" charset="0"/>
            </a:endParaRPr>
          </a:p>
        </p:txBody>
      </p:sp>
      <p:sp>
        <p:nvSpPr>
          <p:cNvPr id="32927" name="Freeform 160"/>
          <p:cNvSpPr>
            <a:spLocks/>
          </p:cNvSpPr>
          <p:nvPr/>
        </p:nvSpPr>
        <p:spPr bwMode="auto">
          <a:xfrm>
            <a:off x="2560638" y="5070475"/>
            <a:ext cx="131762" cy="1046163"/>
          </a:xfrm>
          <a:custGeom>
            <a:avLst/>
            <a:gdLst>
              <a:gd name="T0" fmla="*/ 200077756 w 92"/>
              <a:gd name="T1" fmla="*/ 0 h 724"/>
              <a:gd name="T2" fmla="*/ 0 w 92"/>
              <a:gd name="T3" fmla="*/ 0 h 724"/>
              <a:gd name="T4" fmla="*/ 0 w 92"/>
              <a:gd name="T5" fmla="*/ 1660782337 h 724"/>
              <a:gd name="T6" fmla="*/ 209172195 w 92"/>
              <a:gd name="T7" fmla="*/ 1660782337 h 724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724"/>
              <a:gd name="T14" fmla="*/ 92 w 92"/>
              <a:gd name="T15" fmla="*/ 724 h 7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724">
                <a:moveTo>
                  <a:pt x="88" y="0"/>
                </a:moveTo>
                <a:lnTo>
                  <a:pt x="0" y="0"/>
                </a:lnTo>
                <a:lnTo>
                  <a:pt x="0" y="724"/>
                </a:lnTo>
                <a:lnTo>
                  <a:pt x="92" y="72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900" b="1">
              <a:latin typeface="Arial" charset="0"/>
            </a:endParaRPr>
          </a:p>
        </p:txBody>
      </p:sp>
      <p:sp>
        <p:nvSpPr>
          <p:cNvPr id="32928" name="Line 161"/>
          <p:cNvSpPr>
            <a:spLocks noChangeShapeType="1"/>
          </p:cNvSpPr>
          <p:nvPr/>
        </p:nvSpPr>
        <p:spPr bwMode="auto">
          <a:xfrm flipH="1">
            <a:off x="2495550" y="4694238"/>
            <a:ext cx="2413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29" name="Line 162"/>
          <p:cNvSpPr>
            <a:spLocks noChangeShapeType="1"/>
          </p:cNvSpPr>
          <p:nvPr/>
        </p:nvSpPr>
        <p:spPr bwMode="auto">
          <a:xfrm flipH="1">
            <a:off x="2428875" y="5597525"/>
            <a:ext cx="128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0" name="Line 163"/>
          <p:cNvSpPr>
            <a:spLocks noChangeShapeType="1"/>
          </p:cNvSpPr>
          <p:nvPr/>
        </p:nvSpPr>
        <p:spPr bwMode="auto">
          <a:xfrm>
            <a:off x="3917950" y="4867275"/>
            <a:ext cx="9556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1" name="Line 164"/>
          <p:cNvSpPr>
            <a:spLocks noChangeShapeType="1"/>
          </p:cNvSpPr>
          <p:nvPr/>
        </p:nvSpPr>
        <p:spPr bwMode="auto">
          <a:xfrm>
            <a:off x="3921125" y="5846763"/>
            <a:ext cx="9525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32" name="Freeform 165"/>
          <p:cNvSpPr>
            <a:spLocks/>
          </p:cNvSpPr>
          <p:nvPr/>
        </p:nvSpPr>
        <p:spPr bwMode="auto">
          <a:xfrm>
            <a:off x="1835150" y="2259013"/>
            <a:ext cx="1566863" cy="254000"/>
          </a:xfrm>
          <a:custGeom>
            <a:avLst/>
            <a:gdLst>
              <a:gd name="T0" fmla="*/ 0 w 1084"/>
              <a:gd name="T1" fmla="*/ 403225041 h 176"/>
              <a:gd name="T2" fmla="*/ 2030759774 w 1084"/>
              <a:gd name="T3" fmla="*/ 403225041 h 176"/>
              <a:gd name="T4" fmla="*/ 2147483647 w 1084"/>
              <a:gd name="T5" fmla="*/ 0 h 176"/>
              <a:gd name="T6" fmla="*/ 0 60000 65536"/>
              <a:gd name="T7" fmla="*/ 0 60000 65536"/>
              <a:gd name="T8" fmla="*/ 0 60000 65536"/>
              <a:gd name="T9" fmla="*/ 0 w 1084"/>
              <a:gd name="T10" fmla="*/ 0 h 176"/>
              <a:gd name="T11" fmla="*/ 1084 w 1084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4" h="176">
                <a:moveTo>
                  <a:pt x="0" y="176"/>
                </a:moveTo>
                <a:lnTo>
                  <a:pt x="885" y="176"/>
                </a:lnTo>
                <a:lnTo>
                  <a:pt x="1084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900" b="1">
              <a:latin typeface="Arial" charset="0"/>
            </a:endParaRPr>
          </a:p>
        </p:txBody>
      </p:sp>
      <p:sp>
        <p:nvSpPr>
          <p:cNvPr id="32933" name="Freeform 166"/>
          <p:cNvSpPr>
            <a:spLocks/>
          </p:cNvSpPr>
          <p:nvPr/>
        </p:nvSpPr>
        <p:spPr bwMode="auto">
          <a:xfrm>
            <a:off x="3340100" y="6027738"/>
            <a:ext cx="84138" cy="339725"/>
          </a:xfrm>
          <a:custGeom>
            <a:avLst/>
            <a:gdLst>
              <a:gd name="T0" fmla="*/ 126661067 w 58"/>
              <a:gd name="T1" fmla="*/ 0 h 235"/>
              <a:gd name="T2" fmla="*/ 0 w 58"/>
              <a:gd name="T3" fmla="*/ 0 h 235"/>
              <a:gd name="T4" fmla="*/ 0 w 58"/>
              <a:gd name="T5" fmla="*/ 539312755 h 235"/>
              <a:gd name="T6" fmla="*/ 133569085 w 58"/>
              <a:gd name="T7" fmla="*/ 539312755 h 235"/>
              <a:gd name="T8" fmla="*/ 0 60000 65536"/>
              <a:gd name="T9" fmla="*/ 0 60000 65536"/>
              <a:gd name="T10" fmla="*/ 0 60000 65536"/>
              <a:gd name="T11" fmla="*/ 0 60000 65536"/>
              <a:gd name="T12" fmla="*/ 0 w 58"/>
              <a:gd name="T13" fmla="*/ 0 h 235"/>
              <a:gd name="T14" fmla="*/ 58 w 58"/>
              <a:gd name="T15" fmla="*/ 235 h 2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" h="235">
                <a:moveTo>
                  <a:pt x="55" y="0"/>
                </a:moveTo>
                <a:lnTo>
                  <a:pt x="0" y="0"/>
                </a:lnTo>
                <a:lnTo>
                  <a:pt x="0" y="235"/>
                </a:lnTo>
                <a:lnTo>
                  <a:pt x="58" y="235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900" b="1">
              <a:latin typeface="Arial" charset="0"/>
            </a:endParaRPr>
          </a:p>
        </p:txBody>
      </p:sp>
      <p:sp>
        <p:nvSpPr>
          <p:cNvPr id="32934" name="Freeform 167"/>
          <p:cNvSpPr>
            <a:spLocks/>
          </p:cNvSpPr>
          <p:nvPr/>
        </p:nvSpPr>
        <p:spPr bwMode="auto">
          <a:xfrm>
            <a:off x="3341688" y="6027738"/>
            <a:ext cx="87312" cy="338137"/>
          </a:xfrm>
          <a:custGeom>
            <a:avLst/>
            <a:gdLst>
              <a:gd name="T0" fmla="*/ 129367293 w 60"/>
              <a:gd name="T1" fmla="*/ 0 h 234"/>
              <a:gd name="T2" fmla="*/ 0 w 60"/>
              <a:gd name="T3" fmla="*/ 0 h 234"/>
              <a:gd name="T4" fmla="*/ 0 w 60"/>
              <a:gd name="T5" fmla="*/ 536794116 h 234"/>
              <a:gd name="T6" fmla="*/ 138607810 w 60"/>
              <a:gd name="T7" fmla="*/ 536794116 h 234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234"/>
              <a:gd name="T14" fmla="*/ 60 w 60"/>
              <a:gd name="T15" fmla="*/ 234 h 2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234">
                <a:moveTo>
                  <a:pt x="56" y="0"/>
                </a:moveTo>
                <a:lnTo>
                  <a:pt x="0" y="0"/>
                </a:lnTo>
                <a:lnTo>
                  <a:pt x="0" y="234"/>
                </a:lnTo>
                <a:lnTo>
                  <a:pt x="60" y="23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900" b="1">
              <a:latin typeface="Arial" charset="0"/>
            </a:endParaRPr>
          </a:p>
        </p:txBody>
      </p:sp>
      <p:sp>
        <p:nvSpPr>
          <p:cNvPr id="32935" name="Text Box 168"/>
          <p:cNvSpPr txBox="1">
            <a:spLocks noChangeArrowheads="1"/>
          </p:cNvSpPr>
          <p:nvPr/>
        </p:nvSpPr>
        <p:spPr bwMode="auto">
          <a:xfrm>
            <a:off x="1130300" y="3352800"/>
            <a:ext cx="12223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Intercostal (thoracic)</a:t>
            </a:r>
          </a:p>
          <a:p>
            <a:pPr eaLnBrk="1" hangingPunct="1"/>
            <a:r>
              <a:rPr lang="en-US" sz="900" b="1">
                <a:latin typeface="Arial" charset="0"/>
              </a:rPr>
              <a:t>nerves (T1–T12)</a:t>
            </a:r>
          </a:p>
        </p:txBody>
      </p:sp>
      <p:sp>
        <p:nvSpPr>
          <p:cNvPr id="32936" name="Text Box 169"/>
          <p:cNvSpPr txBox="1">
            <a:spLocks noChangeArrowheads="1"/>
          </p:cNvSpPr>
          <p:nvPr/>
        </p:nvSpPr>
        <p:spPr bwMode="auto">
          <a:xfrm>
            <a:off x="1130300" y="6094413"/>
            <a:ext cx="10572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Coccygeal plexus</a:t>
            </a:r>
          </a:p>
          <a:p>
            <a:pPr eaLnBrk="1" hangingPunct="1"/>
            <a:r>
              <a:rPr lang="en-US" sz="900" b="1">
                <a:latin typeface="Arial" charset="0"/>
              </a:rPr>
              <a:t>(S4–Co1)</a:t>
            </a:r>
          </a:p>
        </p:txBody>
      </p:sp>
      <p:sp>
        <p:nvSpPr>
          <p:cNvPr id="32937" name="Text Box 176"/>
          <p:cNvSpPr txBox="1">
            <a:spLocks noChangeArrowheads="1"/>
          </p:cNvSpPr>
          <p:nvPr/>
        </p:nvSpPr>
        <p:spPr bwMode="auto">
          <a:xfrm>
            <a:off x="3725863" y="3963988"/>
            <a:ext cx="3270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bIns="0">
            <a:spAutoFit/>
          </a:bodyPr>
          <a:lstStyle/>
          <a:p>
            <a:r>
              <a:rPr lang="en-US" sz="800" b="1">
                <a:latin typeface="Arial" charset="0"/>
              </a:rPr>
              <a:t>T11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8EDED2A4-F7A6-4334-834C-4917FFC3226B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Spinal Nerves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8392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31 pairs </a:t>
            </a:r>
            <a:r>
              <a:rPr lang="en-US" sz="2400" b="0" smtClean="0"/>
              <a:t>of spinal nerves (mixed nerves)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  8 cervical </a:t>
            </a:r>
            <a:r>
              <a:rPr lang="en-US" sz="2000" b="0" smtClean="0"/>
              <a:t>(C1 – C8) C1 between skull and atlas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others exiting at </a:t>
            </a:r>
            <a:r>
              <a:rPr lang="en-US" sz="1800" smtClean="0"/>
              <a:t>intervertebral foramen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12 thoracic </a:t>
            </a:r>
            <a:r>
              <a:rPr lang="en-US" sz="2000" b="0" smtClean="0"/>
              <a:t>(T1 – T12)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  </a:t>
            </a:r>
            <a:r>
              <a:rPr lang="en-US" sz="2000" smtClean="0"/>
              <a:t>5 lumbar  </a:t>
            </a:r>
            <a:r>
              <a:rPr lang="en-US" sz="2000" b="0" smtClean="0"/>
              <a:t>(L1 – L5)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  5 sacral   </a:t>
            </a:r>
            <a:r>
              <a:rPr lang="en-US" sz="2000" b="0" smtClean="0"/>
              <a:t>(S1 – S5)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  </a:t>
            </a:r>
            <a:r>
              <a:rPr lang="en-US" sz="2000" smtClean="0"/>
              <a:t>1 coccygeal </a:t>
            </a:r>
            <a:r>
              <a:rPr lang="en-US" sz="2000" b="0" smtClean="0"/>
              <a:t>(Co)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proximal branches </a:t>
            </a:r>
            <a:r>
              <a:rPr lang="en-US" sz="2400" b="0" smtClean="0"/>
              <a:t>forming spinal nerves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each spinal nerve has two points of attachment to the spinal cord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posterior (dorsal) root </a:t>
            </a:r>
            <a:r>
              <a:rPr lang="en-US" sz="2000" b="0" smtClean="0"/>
              <a:t>is sensory input to spinal cord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posterior (dorsal) root ganglion </a:t>
            </a:r>
            <a:r>
              <a:rPr lang="en-US" sz="1800" b="0" smtClean="0"/>
              <a:t>– contains the somas of sensory neurons carrying signals to the spinal cord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six to eight </a:t>
            </a:r>
            <a:r>
              <a:rPr lang="en-US" sz="1800" smtClean="0"/>
              <a:t>rootlets</a:t>
            </a:r>
            <a:r>
              <a:rPr lang="en-US" sz="1800" b="0" smtClean="0"/>
              <a:t> that enter posterior horn of cord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anterior (ventral) root </a:t>
            </a:r>
            <a:r>
              <a:rPr lang="en-US" sz="2000" b="0" smtClean="0"/>
              <a:t>is motor output out of spinal cord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six to eight </a:t>
            </a:r>
            <a:r>
              <a:rPr lang="en-US" sz="1800" smtClean="0"/>
              <a:t>rootlets</a:t>
            </a:r>
            <a:r>
              <a:rPr lang="en-US" sz="1800" b="0" smtClean="0"/>
              <a:t> that leave spinal cord and converge to form anterior root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these merge to form spinal nerve proper that enters intervertebral foramen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cauda equina </a:t>
            </a:r>
            <a:r>
              <a:rPr lang="en-US" sz="2000" b="0" smtClean="0"/>
              <a:t>– formed from roots that arise from L2 to Co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3D95D068-AD2F-46A5-A5BF-C8731813FB81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Spinal Nerves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3820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distal branches </a:t>
            </a:r>
            <a:r>
              <a:rPr lang="en-US" sz="2400" b="0" smtClean="0"/>
              <a:t>of spinal nerves</a:t>
            </a:r>
          </a:p>
          <a:p>
            <a:pPr eaLnBrk="1" hangingPunct="1">
              <a:lnSpc>
                <a:spcPct val="80000"/>
              </a:lnSpc>
            </a:pPr>
            <a:endParaRPr lang="en-US" sz="2400" b="0" smtClean="0"/>
          </a:p>
          <a:p>
            <a:pPr eaLnBrk="1" hangingPunct="1">
              <a:lnSpc>
                <a:spcPct val="80000"/>
              </a:lnSpc>
            </a:pPr>
            <a:r>
              <a:rPr lang="en-US" sz="2400" b="0" smtClean="0"/>
              <a:t>distal to vertebral foramen, the nerve divides into:</a:t>
            </a:r>
          </a:p>
          <a:p>
            <a:pPr eaLnBrk="1" hangingPunct="1">
              <a:lnSpc>
                <a:spcPct val="80000"/>
              </a:lnSpc>
            </a:pPr>
            <a:endParaRPr lang="en-US" sz="8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anterior ramus </a:t>
            </a:r>
            <a:r>
              <a:rPr lang="en-US" sz="2000" b="0" smtClean="0"/>
              <a:t>– innervates the anterior and lateral skin and muscles of the trunk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gives rise to nerves of the limbs</a:t>
            </a:r>
          </a:p>
          <a:p>
            <a:pPr lvl="2" eaLnBrk="1" hangingPunct="1">
              <a:lnSpc>
                <a:spcPct val="80000"/>
              </a:lnSpc>
            </a:pPr>
            <a:endParaRPr lang="en-US" sz="8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posterior ramus </a:t>
            </a:r>
            <a:r>
              <a:rPr lang="en-US" sz="2000" b="0" smtClean="0"/>
              <a:t>– innervates the muscles and joints in that region of the spine and the skin of the back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meningeal branch </a:t>
            </a:r>
            <a:r>
              <a:rPr lang="en-US" sz="2000" b="0" smtClean="0"/>
              <a:t>– reenters the vertebral canal and innervates the meninges, vertebrae and spinal ligaments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4447F7DF-0255-4677-971D-B469CEEDB077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Spinal Nerves</a:t>
            </a:r>
          </a:p>
        </p:txBody>
      </p:sp>
      <p:sp>
        <p:nvSpPr>
          <p:cNvPr id="35844" name="Text Box 15"/>
          <p:cNvSpPr txBox="1">
            <a:spLocks noChangeArrowheads="1"/>
          </p:cNvSpPr>
          <p:nvPr/>
        </p:nvSpPr>
        <p:spPr bwMode="auto">
          <a:xfrm>
            <a:off x="3683000" y="6167438"/>
            <a:ext cx="17557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13.11</a:t>
            </a:r>
          </a:p>
        </p:txBody>
      </p:sp>
      <p:sp>
        <p:nvSpPr>
          <p:cNvPr id="35845" name="TextBox 24"/>
          <p:cNvSpPr txBox="1">
            <a:spLocks noChangeArrowheads="1"/>
          </p:cNvSpPr>
          <p:nvPr/>
        </p:nvSpPr>
        <p:spPr bwMode="auto">
          <a:xfrm>
            <a:off x="1897063" y="1084263"/>
            <a:ext cx="49720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8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35846" name="Picture 4" descr="sal25693_13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63" y="1379538"/>
            <a:ext cx="4868862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900113" y="4481513"/>
            <a:ext cx="8524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Anterior root</a:t>
            </a:r>
            <a:endParaRPr lang="en-US" sz="1100" b="1">
              <a:latin typeface="Arial" charset="0"/>
            </a:endParaRPr>
          </a:p>
        </p:txBody>
      </p:sp>
      <p:sp>
        <p:nvSpPr>
          <p:cNvPr id="35848" name="Rectangle 6"/>
          <p:cNvSpPr>
            <a:spLocks noChangeArrowheads="1"/>
          </p:cNvSpPr>
          <p:nvPr/>
        </p:nvSpPr>
        <p:spPr bwMode="auto">
          <a:xfrm>
            <a:off x="900113" y="2728913"/>
            <a:ext cx="9223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Posterior root</a:t>
            </a:r>
            <a:endParaRPr lang="en-US" sz="1100" b="1">
              <a:latin typeface="Arial" charset="0"/>
            </a:endParaRPr>
          </a:p>
        </p:txBody>
      </p:sp>
      <p:sp>
        <p:nvSpPr>
          <p:cNvPr id="35849" name="Rectangle 7"/>
          <p:cNvSpPr>
            <a:spLocks noChangeArrowheads="1"/>
          </p:cNvSpPr>
          <p:nvPr/>
        </p:nvSpPr>
        <p:spPr bwMode="auto">
          <a:xfrm>
            <a:off x="6438900" y="3757613"/>
            <a:ext cx="830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Spinal nerve</a:t>
            </a:r>
            <a:endParaRPr lang="en-US" sz="1100" b="1">
              <a:latin typeface="Arial" charset="0"/>
            </a:endParaRPr>
          </a:p>
        </p:txBody>
      </p:sp>
      <p:sp>
        <p:nvSpPr>
          <p:cNvPr id="35850" name="Rectangle 8"/>
          <p:cNvSpPr>
            <a:spLocks noChangeArrowheads="1"/>
          </p:cNvSpPr>
          <p:nvPr/>
        </p:nvSpPr>
        <p:spPr bwMode="auto">
          <a:xfrm>
            <a:off x="900113" y="3787775"/>
            <a:ext cx="1543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Posterior root ganglion</a:t>
            </a:r>
            <a:endParaRPr lang="en-US" sz="1100" b="1">
              <a:latin typeface="Arial" charset="0"/>
            </a:endParaRPr>
          </a:p>
        </p:txBody>
      </p:sp>
      <p:sp>
        <p:nvSpPr>
          <p:cNvPr id="35851" name="Rectangle 9"/>
          <p:cNvSpPr>
            <a:spLocks noChangeArrowheads="1"/>
          </p:cNvSpPr>
          <p:nvPr/>
        </p:nvSpPr>
        <p:spPr bwMode="auto">
          <a:xfrm>
            <a:off x="6438900" y="4703763"/>
            <a:ext cx="14509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Sympathetic ganglion</a:t>
            </a:r>
            <a:endParaRPr lang="en-US" sz="1100" b="1">
              <a:latin typeface="Arial" charset="0"/>
            </a:endParaRPr>
          </a:p>
        </p:txBody>
      </p:sp>
      <p:sp>
        <p:nvSpPr>
          <p:cNvPr id="35852" name="Rectangle 10"/>
          <p:cNvSpPr>
            <a:spLocks noChangeArrowheads="1"/>
          </p:cNvSpPr>
          <p:nvPr/>
        </p:nvSpPr>
        <p:spPr bwMode="auto">
          <a:xfrm>
            <a:off x="6438900" y="4333875"/>
            <a:ext cx="13874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Communicating rami</a:t>
            </a:r>
            <a:endParaRPr lang="en-US" sz="1100" b="1">
              <a:latin typeface="Arial" charset="0"/>
            </a:endParaRPr>
          </a:p>
        </p:txBody>
      </p:sp>
      <p:sp>
        <p:nvSpPr>
          <p:cNvPr id="35853" name="Rectangle 11"/>
          <p:cNvSpPr>
            <a:spLocks noChangeArrowheads="1"/>
          </p:cNvSpPr>
          <p:nvPr/>
        </p:nvSpPr>
        <p:spPr bwMode="auto">
          <a:xfrm>
            <a:off x="900113" y="2976563"/>
            <a:ext cx="10699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Posterior ramus</a:t>
            </a:r>
            <a:endParaRPr lang="en-US" sz="1100" b="1">
              <a:latin typeface="Arial" charset="0"/>
            </a:endParaRPr>
          </a:p>
        </p:txBody>
      </p:sp>
      <p:sp>
        <p:nvSpPr>
          <p:cNvPr id="35854" name="Rectangle 12"/>
          <p:cNvSpPr>
            <a:spLocks noChangeArrowheads="1"/>
          </p:cNvSpPr>
          <p:nvPr/>
        </p:nvSpPr>
        <p:spPr bwMode="auto">
          <a:xfrm>
            <a:off x="900113" y="4041775"/>
            <a:ext cx="10001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Anterior ramus</a:t>
            </a:r>
            <a:endParaRPr lang="en-US" sz="1100" b="1">
              <a:latin typeface="Arial" charset="0"/>
            </a:endParaRPr>
          </a:p>
        </p:txBody>
      </p:sp>
      <p:sp>
        <p:nvSpPr>
          <p:cNvPr id="35855" name="Rectangle 13"/>
          <p:cNvSpPr>
            <a:spLocks noChangeArrowheads="1"/>
          </p:cNvSpPr>
          <p:nvPr/>
        </p:nvSpPr>
        <p:spPr bwMode="auto">
          <a:xfrm>
            <a:off x="6438900" y="4002088"/>
            <a:ext cx="11874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Meningeal branch</a:t>
            </a:r>
            <a:endParaRPr lang="en-US" sz="1100" b="1">
              <a:latin typeface="Arial" charset="0"/>
            </a:endParaRPr>
          </a:p>
        </p:txBody>
      </p:sp>
      <p:sp>
        <p:nvSpPr>
          <p:cNvPr id="35856" name="Rectangle 14"/>
          <p:cNvSpPr>
            <a:spLocks noChangeArrowheads="1"/>
          </p:cNvSpPr>
          <p:nvPr/>
        </p:nvSpPr>
        <p:spPr bwMode="auto">
          <a:xfrm>
            <a:off x="900113" y="4684713"/>
            <a:ext cx="977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Vertebral body</a:t>
            </a:r>
            <a:endParaRPr lang="en-US" sz="1100" b="1">
              <a:latin typeface="Arial" charset="0"/>
            </a:endParaRPr>
          </a:p>
        </p:txBody>
      </p:sp>
      <p:sp>
        <p:nvSpPr>
          <p:cNvPr id="35857" name="Rectangle 15"/>
          <p:cNvSpPr>
            <a:spLocks noChangeArrowheads="1"/>
          </p:cNvSpPr>
          <p:nvPr/>
        </p:nvSpPr>
        <p:spPr bwMode="auto">
          <a:xfrm>
            <a:off x="4079875" y="5927725"/>
            <a:ext cx="542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Anterior</a:t>
            </a:r>
            <a:endParaRPr lang="en-US" sz="1100" b="1">
              <a:latin typeface="Arial" charset="0"/>
            </a:endParaRPr>
          </a:p>
        </p:txBody>
      </p:sp>
      <p:sp>
        <p:nvSpPr>
          <p:cNvPr id="35858" name="Rectangle 16"/>
          <p:cNvSpPr>
            <a:spLocks noChangeArrowheads="1"/>
          </p:cNvSpPr>
          <p:nvPr/>
        </p:nvSpPr>
        <p:spPr bwMode="auto">
          <a:xfrm>
            <a:off x="4089400" y="1358900"/>
            <a:ext cx="612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Posterior</a:t>
            </a:r>
            <a:endParaRPr lang="en-US" sz="1100" b="1">
              <a:latin typeface="Arial" charset="0"/>
            </a:endParaRPr>
          </a:p>
        </p:txBody>
      </p:sp>
      <p:sp>
        <p:nvSpPr>
          <p:cNvPr id="35859" name="Rectangle 17"/>
          <p:cNvSpPr>
            <a:spLocks noChangeArrowheads="1"/>
          </p:cNvSpPr>
          <p:nvPr/>
        </p:nvSpPr>
        <p:spPr bwMode="auto">
          <a:xfrm>
            <a:off x="6438900" y="2771775"/>
            <a:ext cx="1466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Deep muscles of back</a:t>
            </a:r>
            <a:endParaRPr lang="en-US" sz="1100" b="1">
              <a:latin typeface="Arial" charset="0"/>
            </a:endParaRPr>
          </a:p>
        </p:txBody>
      </p:sp>
      <p:sp>
        <p:nvSpPr>
          <p:cNvPr id="35860" name="Rectangle 18"/>
          <p:cNvSpPr>
            <a:spLocks noChangeArrowheads="1"/>
          </p:cNvSpPr>
          <p:nvPr/>
        </p:nvSpPr>
        <p:spPr bwMode="auto">
          <a:xfrm>
            <a:off x="6438900" y="3054350"/>
            <a:ext cx="760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Spinal cord</a:t>
            </a:r>
            <a:endParaRPr lang="en-US" sz="1100" b="1">
              <a:latin typeface="Arial" charset="0"/>
            </a:endParaRPr>
          </a:p>
        </p:txBody>
      </p:sp>
      <p:sp>
        <p:nvSpPr>
          <p:cNvPr id="35861" name="Freeform 19"/>
          <p:cNvSpPr>
            <a:spLocks/>
          </p:cNvSpPr>
          <p:nvPr/>
        </p:nvSpPr>
        <p:spPr bwMode="auto">
          <a:xfrm>
            <a:off x="1968500" y="2870200"/>
            <a:ext cx="1782763" cy="755650"/>
          </a:xfrm>
          <a:custGeom>
            <a:avLst/>
            <a:gdLst>
              <a:gd name="T0" fmla="*/ 0 w 1395"/>
              <a:gd name="T1" fmla="*/ 0 h 592"/>
              <a:gd name="T2" fmla="*/ 1539838318 w 1395"/>
              <a:gd name="T3" fmla="*/ 0 h 592"/>
              <a:gd name="T4" fmla="*/ 1539838318 w 1395"/>
              <a:gd name="T5" fmla="*/ 0 h 592"/>
              <a:gd name="T6" fmla="*/ 2147483647 w 1395"/>
              <a:gd name="T7" fmla="*/ 1199594199 h 592"/>
              <a:gd name="T8" fmla="*/ 0 60000 65536"/>
              <a:gd name="T9" fmla="*/ 0 60000 65536"/>
              <a:gd name="T10" fmla="*/ 0 60000 65536"/>
              <a:gd name="T11" fmla="*/ 0 60000 65536"/>
              <a:gd name="T12" fmla="*/ 0 w 1395"/>
              <a:gd name="T13" fmla="*/ 0 h 592"/>
              <a:gd name="T14" fmla="*/ 1395 w 1395"/>
              <a:gd name="T15" fmla="*/ 592 h 5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5" h="592">
                <a:moveTo>
                  <a:pt x="0" y="0"/>
                </a:moveTo>
                <a:lnTo>
                  <a:pt x="759" y="0"/>
                </a:lnTo>
                <a:lnTo>
                  <a:pt x="1395" y="592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100" b="1">
              <a:latin typeface="Arial" charset="0"/>
            </a:endParaRPr>
          </a:p>
        </p:txBody>
      </p:sp>
      <p:sp>
        <p:nvSpPr>
          <p:cNvPr id="35862" name="Line 20"/>
          <p:cNvSpPr>
            <a:spLocks noChangeShapeType="1"/>
          </p:cNvSpPr>
          <p:nvPr/>
        </p:nvSpPr>
        <p:spPr bwMode="auto">
          <a:xfrm>
            <a:off x="2474913" y="3878263"/>
            <a:ext cx="839787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3" name="Line 21"/>
          <p:cNvSpPr>
            <a:spLocks noChangeShapeType="1"/>
          </p:cNvSpPr>
          <p:nvPr/>
        </p:nvSpPr>
        <p:spPr bwMode="auto">
          <a:xfrm>
            <a:off x="2085975" y="3071813"/>
            <a:ext cx="660400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4" name="Line 22"/>
          <p:cNvSpPr>
            <a:spLocks noChangeShapeType="1"/>
          </p:cNvSpPr>
          <p:nvPr/>
        </p:nvSpPr>
        <p:spPr bwMode="auto">
          <a:xfrm>
            <a:off x="1997075" y="4124325"/>
            <a:ext cx="493713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5" name="Freeform 23"/>
          <p:cNvSpPr>
            <a:spLocks/>
          </p:cNvSpPr>
          <p:nvPr/>
        </p:nvSpPr>
        <p:spPr bwMode="auto">
          <a:xfrm>
            <a:off x="1884363" y="3941763"/>
            <a:ext cx="1773237" cy="623887"/>
          </a:xfrm>
          <a:custGeom>
            <a:avLst/>
            <a:gdLst>
              <a:gd name="T0" fmla="*/ 0 w 1388"/>
              <a:gd name="T1" fmla="*/ 990422272 h 488"/>
              <a:gd name="T2" fmla="*/ 1612345197 w 1388"/>
              <a:gd name="T3" fmla="*/ 990422272 h 488"/>
              <a:gd name="T4" fmla="*/ 2147483647 w 1388"/>
              <a:gd name="T5" fmla="*/ 0 h 488"/>
              <a:gd name="T6" fmla="*/ 0 60000 65536"/>
              <a:gd name="T7" fmla="*/ 0 60000 65536"/>
              <a:gd name="T8" fmla="*/ 0 60000 65536"/>
              <a:gd name="T9" fmla="*/ 0 w 1388"/>
              <a:gd name="T10" fmla="*/ 0 h 488"/>
              <a:gd name="T11" fmla="*/ 1388 w 1388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8" h="488">
                <a:moveTo>
                  <a:pt x="0" y="488"/>
                </a:moveTo>
                <a:lnTo>
                  <a:pt x="795" y="488"/>
                </a:lnTo>
                <a:lnTo>
                  <a:pt x="1388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100" b="1">
              <a:latin typeface="Arial" charset="0"/>
            </a:endParaRPr>
          </a:p>
        </p:txBody>
      </p:sp>
      <p:sp>
        <p:nvSpPr>
          <p:cNvPr id="35866" name="Line 24"/>
          <p:cNvSpPr>
            <a:spLocks noChangeShapeType="1"/>
          </p:cNvSpPr>
          <p:nvPr/>
        </p:nvSpPr>
        <p:spPr bwMode="auto">
          <a:xfrm>
            <a:off x="2027238" y="4778375"/>
            <a:ext cx="1712912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7" name="Freeform 25"/>
          <p:cNvSpPr>
            <a:spLocks/>
          </p:cNvSpPr>
          <p:nvPr/>
        </p:nvSpPr>
        <p:spPr bwMode="auto">
          <a:xfrm>
            <a:off x="4183063" y="1897063"/>
            <a:ext cx="2211387" cy="639762"/>
          </a:xfrm>
          <a:custGeom>
            <a:avLst/>
            <a:gdLst>
              <a:gd name="T0" fmla="*/ 2147483647 w 1731"/>
              <a:gd name="T1" fmla="*/ 1011570087 h 501"/>
              <a:gd name="T2" fmla="*/ 2147483647 w 1731"/>
              <a:gd name="T3" fmla="*/ 1015624473 h 501"/>
              <a:gd name="T4" fmla="*/ 0 w 1731"/>
              <a:gd name="T5" fmla="*/ 0 h 501"/>
              <a:gd name="T6" fmla="*/ 0 60000 65536"/>
              <a:gd name="T7" fmla="*/ 0 60000 65536"/>
              <a:gd name="T8" fmla="*/ 0 60000 65536"/>
              <a:gd name="T9" fmla="*/ 0 w 1731"/>
              <a:gd name="T10" fmla="*/ 0 h 501"/>
              <a:gd name="T11" fmla="*/ 1731 w 1731"/>
              <a:gd name="T12" fmla="*/ 501 h 5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1" h="501">
                <a:moveTo>
                  <a:pt x="1731" y="499"/>
                </a:moveTo>
                <a:lnTo>
                  <a:pt x="1428" y="501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100" b="1">
              <a:latin typeface="Arial" charset="0"/>
            </a:endParaRPr>
          </a:p>
        </p:txBody>
      </p:sp>
      <p:sp>
        <p:nvSpPr>
          <p:cNvPr id="35868" name="Freeform 26"/>
          <p:cNvSpPr>
            <a:spLocks/>
          </p:cNvSpPr>
          <p:nvPr/>
        </p:nvSpPr>
        <p:spPr bwMode="auto">
          <a:xfrm>
            <a:off x="3613150" y="2576513"/>
            <a:ext cx="2798763" cy="265112"/>
          </a:xfrm>
          <a:custGeom>
            <a:avLst/>
            <a:gdLst>
              <a:gd name="T0" fmla="*/ 0 w 2192"/>
              <a:gd name="T1" fmla="*/ 420866283 h 207"/>
              <a:gd name="T2" fmla="*/ 2147483647 w 2192"/>
              <a:gd name="T3" fmla="*/ 420866283 h 207"/>
              <a:gd name="T4" fmla="*/ 2147483647 w 2192"/>
              <a:gd name="T5" fmla="*/ 420866283 h 207"/>
              <a:gd name="T6" fmla="*/ 1907342728 w 2192"/>
              <a:gd name="T7" fmla="*/ 0 h 207"/>
              <a:gd name="T8" fmla="*/ 0 60000 65536"/>
              <a:gd name="T9" fmla="*/ 0 60000 65536"/>
              <a:gd name="T10" fmla="*/ 0 60000 65536"/>
              <a:gd name="T11" fmla="*/ 0 60000 65536"/>
              <a:gd name="T12" fmla="*/ 0 w 2192"/>
              <a:gd name="T13" fmla="*/ 0 h 207"/>
              <a:gd name="T14" fmla="*/ 2192 w 2192"/>
              <a:gd name="T15" fmla="*/ 207 h 2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2" h="207">
                <a:moveTo>
                  <a:pt x="0" y="207"/>
                </a:moveTo>
                <a:lnTo>
                  <a:pt x="2192" y="207"/>
                </a:lnTo>
                <a:lnTo>
                  <a:pt x="1889" y="207"/>
                </a:lnTo>
                <a:lnTo>
                  <a:pt x="941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100" b="1">
              <a:latin typeface="Arial" charset="0"/>
            </a:endParaRPr>
          </a:p>
        </p:txBody>
      </p:sp>
      <p:sp>
        <p:nvSpPr>
          <p:cNvPr id="35869" name="Freeform 27"/>
          <p:cNvSpPr>
            <a:spLocks/>
          </p:cNvSpPr>
          <p:nvPr/>
        </p:nvSpPr>
        <p:spPr bwMode="auto">
          <a:xfrm>
            <a:off x="4394200" y="3130550"/>
            <a:ext cx="1936750" cy="587375"/>
          </a:xfrm>
          <a:custGeom>
            <a:avLst/>
            <a:gdLst>
              <a:gd name="T0" fmla="*/ 2147483647 w 1516"/>
              <a:gd name="T1" fmla="*/ 0 h 460"/>
              <a:gd name="T2" fmla="*/ 2147483647 w 1516"/>
              <a:gd name="T3" fmla="*/ 0 h 460"/>
              <a:gd name="T4" fmla="*/ 0 w 1516"/>
              <a:gd name="T5" fmla="*/ 932457884 h 460"/>
              <a:gd name="T6" fmla="*/ 0 60000 65536"/>
              <a:gd name="T7" fmla="*/ 0 60000 65536"/>
              <a:gd name="T8" fmla="*/ 0 60000 65536"/>
              <a:gd name="T9" fmla="*/ 0 w 1516"/>
              <a:gd name="T10" fmla="*/ 0 h 460"/>
              <a:gd name="T11" fmla="*/ 1516 w 1516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6" h="460">
                <a:moveTo>
                  <a:pt x="1516" y="0"/>
                </a:moveTo>
                <a:lnTo>
                  <a:pt x="1217" y="0"/>
                </a:lnTo>
                <a:lnTo>
                  <a:pt x="0" y="46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100" b="1">
              <a:latin typeface="Arial" charset="0"/>
            </a:endParaRPr>
          </a:p>
        </p:txBody>
      </p:sp>
      <p:sp>
        <p:nvSpPr>
          <p:cNvPr id="35870" name="Line 28"/>
          <p:cNvSpPr>
            <a:spLocks noChangeShapeType="1"/>
          </p:cNvSpPr>
          <p:nvPr/>
        </p:nvSpPr>
        <p:spPr bwMode="auto">
          <a:xfrm flipH="1">
            <a:off x="5883275" y="3468688"/>
            <a:ext cx="515938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1" name="Freeform 29"/>
          <p:cNvSpPr>
            <a:spLocks/>
          </p:cNvSpPr>
          <p:nvPr/>
        </p:nvSpPr>
        <p:spPr bwMode="auto">
          <a:xfrm>
            <a:off x="5389563" y="3830638"/>
            <a:ext cx="992187" cy="104775"/>
          </a:xfrm>
          <a:custGeom>
            <a:avLst/>
            <a:gdLst>
              <a:gd name="T0" fmla="*/ 1575097645 w 777"/>
              <a:gd name="T1" fmla="*/ 0 h 83"/>
              <a:gd name="T2" fmla="*/ 960869918 w 777"/>
              <a:gd name="T3" fmla="*/ 0 h 83"/>
              <a:gd name="T4" fmla="*/ 0 w 777"/>
              <a:gd name="T5" fmla="*/ 166330961 h 83"/>
              <a:gd name="T6" fmla="*/ 0 60000 65536"/>
              <a:gd name="T7" fmla="*/ 0 60000 65536"/>
              <a:gd name="T8" fmla="*/ 0 60000 65536"/>
              <a:gd name="T9" fmla="*/ 0 w 777"/>
              <a:gd name="T10" fmla="*/ 0 h 83"/>
              <a:gd name="T11" fmla="*/ 777 w 777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7" h="83">
                <a:moveTo>
                  <a:pt x="777" y="0"/>
                </a:moveTo>
                <a:lnTo>
                  <a:pt x="474" y="0"/>
                </a:lnTo>
                <a:lnTo>
                  <a:pt x="0" y="83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100" b="1">
              <a:latin typeface="Arial" charset="0"/>
            </a:endParaRPr>
          </a:p>
        </p:txBody>
      </p:sp>
      <p:sp>
        <p:nvSpPr>
          <p:cNvPr id="35872" name="Line 30"/>
          <p:cNvSpPr>
            <a:spLocks noChangeShapeType="1"/>
          </p:cNvSpPr>
          <p:nvPr/>
        </p:nvSpPr>
        <p:spPr bwMode="auto">
          <a:xfrm flipH="1">
            <a:off x="5424488" y="4075113"/>
            <a:ext cx="928687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3" name="Line 31"/>
          <p:cNvSpPr>
            <a:spLocks noChangeShapeType="1"/>
          </p:cNvSpPr>
          <p:nvPr/>
        </p:nvSpPr>
        <p:spPr bwMode="auto">
          <a:xfrm flipH="1" flipV="1">
            <a:off x="5641975" y="4229100"/>
            <a:ext cx="334963" cy="17780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4" name="Line 32"/>
          <p:cNvSpPr>
            <a:spLocks noChangeShapeType="1"/>
          </p:cNvSpPr>
          <p:nvPr/>
        </p:nvSpPr>
        <p:spPr bwMode="auto">
          <a:xfrm>
            <a:off x="5588000" y="4411663"/>
            <a:ext cx="773113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5" name="Line 33"/>
          <p:cNvSpPr>
            <a:spLocks noChangeShapeType="1"/>
          </p:cNvSpPr>
          <p:nvPr/>
        </p:nvSpPr>
        <p:spPr bwMode="auto">
          <a:xfrm flipH="1">
            <a:off x="5602288" y="4784725"/>
            <a:ext cx="774700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6" name="Freeform 34"/>
          <p:cNvSpPr>
            <a:spLocks/>
          </p:cNvSpPr>
          <p:nvPr/>
        </p:nvSpPr>
        <p:spPr bwMode="auto">
          <a:xfrm>
            <a:off x="1968500" y="2867025"/>
            <a:ext cx="1781175" cy="757238"/>
          </a:xfrm>
          <a:custGeom>
            <a:avLst/>
            <a:gdLst>
              <a:gd name="T0" fmla="*/ 0 w 1395"/>
              <a:gd name="T1" fmla="*/ 0 h 593"/>
              <a:gd name="T2" fmla="*/ 1534411500 w 1395"/>
              <a:gd name="T3" fmla="*/ 0 h 593"/>
              <a:gd name="T4" fmla="*/ 1534411500 w 1395"/>
              <a:gd name="T5" fmla="*/ 0 h 593"/>
              <a:gd name="T6" fmla="*/ 2147483647 w 1395"/>
              <a:gd name="T7" fmla="*/ 1202114200 h 593"/>
              <a:gd name="T8" fmla="*/ 0 60000 65536"/>
              <a:gd name="T9" fmla="*/ 0 60000 65536"/>
              <a:gd name="T10" fmla="*/ 0 60000 65536"/>
              <a:gd name="T11" fmla="*/ 0 60000 65536"/>
              <a:gd name="T12" fmla="*/ 0 w 1395"/>
              <a:gd name="T13" fmla="*/ 0 h 593"/>
              <a:gd name="T14" fmla="*/ 1395 w 1395"/>
              <a:gd name="T15" fmla="*/ 593 h 5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5" h="593">
                <a:moveTo>
                  <a:pt x="0" y="0"/>
                </a:moveTo>
                <a:lnTo>
                  <a:pt x="757" y="0"/>
                </a:lnTo>
                <a:lnTo>
                  <a:pt x="1395" y="593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100" b="1">
              <a:latin typeface="Arial" charset="0"/>
            </a:endParaRPr>
          </a:p>
        </p:txBody>
      </p:sp>
      <p:sp>
        <p:nvSpPr>
          <p:cNvPr id="35877" name="Line 35"/>
          <p:cNvSpPr>
            <a:spLocks noChangeShapeType="1"/>
          </p:cNvSpPr>
          <p:nvPr/>
        </p:nvSpPr>
        <p:spPr bwMode="auto">
          <a:xfrm>
            <a:off x="2478088" y="3878263"/>
            <a:ext cx="8382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8" name="Line 36"/>
          <p:cNvSpPr>
            <a:spLocks noChangeShapeType="1"/>
          </p:cNvSpPr>
          <p:nvPr/>
        </p:nvSpPr>
        <p:spPr bwMode="auto">
          <a:xfrm>
            <a:off x="2081213" y="3073400"/>
            <a:ext cx="658812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9" name="Line 37"/>
          <p:cNvSpPr>
            <a:spLocks noChangeShapeType="1"/>
          </p:cNvSpPr>
          <p:nvPr/>
        </p:nvSpPr>
        <p:spPr bwMode="auto">
          <a:xfrm>
            <a:off x="1992313" y="4125913"/>
            <a:ext cx="4921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0" name="Freeform 38"/>
          <p:cNvSpPr>
            <a:spLocks/>
          </p:cNvSpPr>
          <p:nvPr/>
        </p:nvSpPr>
        <p:spPr bwMode="auto">
          <a:xfrm>
            <a:off x="1860550" y="3943350"/>
            <a:ext cx="1773238" cy="623888"/>
          </a:xfrm>
          <a:custGeom>
            <a:avLst/>
            <a:gdLst>
              <a:gd name="T0" fmla="*/ 0 w 1388"/>
              <a:gd name="T1" fmla="*/ 990420684 h 488"/>
              <a:gd name="T2" fmla="*/ 0 w 1388"/>
              <a:gd name="T3" fmla="*/ 990420684 h 488"/>
              <a:gd name="T4" fmla="*/ 1612346107 w 1388"/>
              <a:gd name="T5" fmla="*/ 990420684 h 488"/>
              <a:gd name="T6" fmla="*/ 2147483647 w 1388"/>
              <a:gd name="T7" fmla="*/ 0 h 488"/>
              <a:gd name="T8" fmla="*/ 0 60000 65536"/>
              <a:gd name="T9" fmla="*/ 0 60000 65536"/>
              <a:gd name="T10" fmla="*/ 0 60000 65536"/>
              <a:gd name="T11" fmla="*/ 0 60000 65536"/>
              <a:gd name="T12" fmla="*/ 0 w 1388"/>
              <a:gd name="T13" fmla="*/ 0 h 488"/>
              <a:gd name="T14" fmla="*/ 1388 w 1388"/>
              <a:gd name="T15" fmla="*/ 488 h 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8" h="488">
                <a:moveTo>
                  <a:pt x="0" y="488"/>
                </a:moveTo>
                <a:lnTo>
                  <a:pt x="0" y="488"/>
                </a:lnTo>
                <a:lnTo>
                  <a:pt x="795" y="488"/>
                </a:lnTo>
                <a:lnTo>
                  <a:pt x="138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100" b="1">
              <a:latin typeface="Arial" charset="0"/>
            </a:endParaRPr>
          </a:p>
        </p:txBody>
      </p:sp>
      <p:sp>
        <p:nvSpPr>
          <p:cNvPr id="35881" name="Line 39"/>
          <p:cNvSpPr>
            <a:spLocks noChangeShapeType="1"/>
          </p:cNvSpPr>
          <p:nvPr/>
        </p:nvSpPr>
        <p:spPr bwMode="auto">
          <a:xfrm>
            <a:off x="2028825" y="4779963"/>
            <a:ext cx="17113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2" name="Freeform 40"/>
          <p:cNvSpPr>
            <a:spLocks/>
          </p:cNvSpPr>
          <p:nvPr/>
        </p:nvSpPr>
        <p:spPr bwMode="auto">
          <a:xfrm>
            <a:off x="4183063" y="1890713"/>
            <a:ext cx="2208212" cy="636587"/>
          </a:xfrm>
          <a:custGeom>
            <a:avLst/>
            <a:gdLst>
              <a:gd name="T0" fmla="*/ 2147483647 w 1729"/>
              <a:gd name="T1" fmla="*/ 1010582884 h 499"/>
              <a:gd name="T2" fmla="*/ 2147483647 w 1729"/>
              <a:gd name="T3" fmla="*/ 1010582884 h 499"/>
              <a:gd name="T4" fmla="*/ 0 w 1729"/>
              <a:gd name="T5" fmla="*/ 0 h 499"/>
              <a:gd name="T6" fmla="*/ 0 60000 65536"/>
              <a:gd name="T7" fmla="*/ 0 60000 65536"/>
              <a:gd name="T8" fmla="*/ 0 60000 65536"/>
              <a:gd name="T9" fmla="*/ 0 w 1729"/>
              <a:gd name="T10" fmla="*/ 0 h 499"/>
              <a:gd name="T11" fmla="*/ 1729 w 1729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9" h="499">
                <a:moveTo>
                  <a:pt x="1729" y="499"/>
                </a:moveTo>
                <a:lnTo>
                  <a:pt x="1426" y="499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100" b="1">
              <a:latin typeface="Arial" charset="0"/>
            </a:endParaRPr>
          </a:p>
        </p:txBody>
      </p:sp>
      <p:sp>
        <p:nvSpPr>
          <p:cNvPr id="35883" name="Freeform 41"/>
          <p:cNvSpPr>
            <a:spLocks/>
          </p:cNvSpPr>
          <p:nvPr/>
        </p:nvSpPr>
        <p:spPr bwMode="auto">
          <a:xfrm>
            <a:off x="3617913" y="2576513"/>
            <a:ext cx="2797175" cy="266700"/>
          </a:xfrm>
          <a:custGeom>
            <a:avLst/>
            <a:gdLst>
              <a:gd name="T0" fmla="*/ 0 w 2190"/>
              <a:gd name="T1" fmla="*/ 423386924 h 209"/>
              <a:gd name="T2" fmla="*/ 2147483647 w 2190"/>
              <a:gd name="T3" fmla="*/ 423386924 h 209"/>
              <a:gd name="T4" fmla="*/ 2147483647 w 2190"/>
              <a:gd name="T5" fmla="*/ 423386924 h 209"/>
              <a:gd name="T6" fmla="*/ 1905974398 w 2190"/>
              <a:gd name="T7" fmla="*/ 0 h 209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09"/>
              <a:gd name="T14" fmla="*/ 2190 w 2190"/>
              <a:gd name="T15" fmla="*/ 209 h 2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09">
                <a:moveTo>
                  <a:pt x="0" y="209"/>
                </a:moveTo>
                <a:lnTo>
                  <a:pt x="2190" y="209"/>
                </a:lnTo>
                <a:lnTo>
                  <a:pt x="1889" y="209"/>
                </a:lnTo>
                <a:lnTo>
                  <a:pt x="94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100" b="1">
              <a:latin typeface="Arial" charset="0"/>
            </a:endParaRPr>
          </a:p>
        </p:txBody>
      </p:sp>
      <p:sp>
        <p:nvSpPr>
          <p:cNvPr id="35884" name="Freeform 42"/>
          <p:cNvSpPr>
            <a:spLocks/>
          </p:cNvSpPr>
          <p:nvPr/>
        </p:nvSpPr>
        <p:spPr bwMode="auto">
          <a:xfrm>
            <a:off x="4398963" y="3128963"/>
            <a:ext cx="1933575" cy="587375"/>
          </a:xfrm>
          <a:custGeom>
            <a:avLst/>
            <a:gdLst>
              <a:gd name="T0" fmla="*/ 2147483647 w 1514"/>
              <a:gd name="T1" fmla="*/ 0 h 460"/>
              <a:gd name="T2" fmla="*/ 2147483647 w 1514"/>
              <a:gd name="T3" fmla="*/ 0 h 460"/>
              <a:gd name="T4" fmla="*/ 0 w 1514"/>
              <a:gd name="T5" fmla="*/ 932457884 h 460"/>
              <a:gd name="T6" fmla="*/ 0 60000 65536"/>
              <a:gd name="T7" fmla="*/ 0 60000 65536"/>
              <a:gd name="T8" fmla="*/ 0 60000 65536"/>
              <a:gd name="T9" fmla="*/ 0 w 1514"/>
              <a:gd name="T10" fmla="*/ 0 h 460"/>
              <a:gd name="T11" fmla="*/ 1514 w 1514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4" h="460">
                <a:moveTo>
                  <a:pt x="1514" y="0"/>
                </a:moveTo>
                <a:lnTo>
                  <a:pt x="1214" y="0"/>
                </a:lnTo>
                <a:lnTo>
                  <a:pt x="0" y="46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100" b="1">
              <a:latin typeface="Arial" charset="0"/>
            </a:endParaRPr>
          </a:p>
        </p:txBody>
      </p:sp>
      <p:sp>
        <p:nvSpPr>
          <p:cNvPr id="35885" name="Line 43"/>
          <p:cNvSpPr>
            <a:spLocks noChangeShapeType="1"/>
          </p:cNvSpPr>
          <p:nvPr/>
        </p:nvSpPr>
        <p:spPr bwMode="auto">
          <a:xfrm flipH="1">
            <a:off x="5881688" y="3470275"/>
            <a:ext cx="5175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6" name="Freeform 44"/>
          <p:cNvSpPr>
            <a:spLocks/>
          </p:cNvSpPr>
          <p:nvPr/>
        </p:nvSpPr>
        <p:spPr bwMode="auto">
          <a:xfrm>
            <a:off x="5392738" y="3830638"/>
            <a:ext cx="990600" cy="106362"/>
          </a:xfrm>
          <a:custGeom>
            <a:avLst/>
            <a:gdLst>
              <a:gd name="T0" fmla="*/ 1572577644 w 776"/>
              <a:gd name="T1" fmla="*/ 0 h 83"/>
              <a:gd name="T2" fmla="*/ 962595142 w 776"/>
              <a:gd name="T3" fmla="*/ 0 h 83"/>
              <a:gd name="T4" fmla="*/ 0 w 776"/>
              <a:gd name="T5" fmla="*/ 168850640 h 83"/>
              <a:gd name="T6" fmla="*/ 0 60000 65536"/>
              <a:gd name="T7" fmla="*/ 0 60000 65536"/>
              <a:gd name="T8" fmla="*/ 0 60000 65536"/>
              <a:gd name="T9" fmla="*/ 0 w 776"/>
              <a:gd name="T10" fmla="*/ 0 h 83"/>
              <a:gd name="T11" fmla="*/ 776 w 776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6" h="83">
                <a:moveTo>
                  <a:pt x="776" y="0"/>
                </a:moveTo>
                <a:lnTo>
                  <a:pt x="475" y="0"/>
                </a:lnTo>
                <a:lnTo>
                  <a:pt x="0" y="83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100" b="1">
              <a:latin typeface="Arial" charset="0"/>
            </a:endParaRPr>
          </a:p>
        </p:txBody>
      </p:sp>
      <p:sp>
        <p:nvSpPr>
          <p:cNvPr id="35887" name="Line 45"/>
          <p:cNvSpPr>
            <a:spLocks noChangeShapeType="1"/>
          </p:cNvSpPr>
          <p:nvPr/>
        </p:nvSpPr>
        <p:spPr bwMode="auto">
          <a:xfrm flipH="1">
            <a:off x="5424488" y="4076700"/>
            <a:ext cx="9286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8" name="Line 46"/>
          <p:cNvSpPr>
            <a:spLocks noChangeShapeType="1"/>
          </p:cNvSpPr>
          <p:nvPr/>
        </p:nvSpPr>
        <p:spPr bwMode="auto">
          <a:xfrm flipH="1" flipV="1">
            <a:off x="5643563" y="4229100"/>
            <a:ext cx="331787" cy="1793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9" name="Line 47"/>
          <p:cNvSpPr>
            <a:spLocks noChangeShapeType="1"/>
          </p:cNvSpPr>
          <p:nvPr/>
        </p:nvSpPr>
        <p:spPr bwMode="auto">
          <a:xfrm>
            <a:off x="5586413" y="4411663"/>
            <a:ext cx="773112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0" name="Line 48"/>
          <p:cNvSpPr>
            <a:spLocks noChangeShapeType="1"/>
          </p:cNvSpPr>
          <p:nvPr/>
        </p:nvSpPr>
        <p:spPr bwMode="auto">
          <a:xfrm flipH="1">
            <a:off x="5607050" y="4783138"/>
            <a:ext cx="77311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1" name="Text Box 49"/>
          <p:cNvSpPr txBox="1">
            <a:spLocks noChangeArrowheads="1"/>
          </p:cNvSpPr>
          <p:nvPr/>
        </p:nvSpPr>
        <p:spPr bwMode="auto">
          <a:xfrm>
            <a:off x="6438900" y="2417763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100" b="1">
                <a:latin typeface="Arial" charset="0"/>
              </a:rPr>
              <a:t>Spinous process</a:t>
            </a:r>
          </a:p>
          <a:p>
            <a:pPr eaLnBrk="1" hangingPunct="1"/>
            <a:r>
              <a:rPr lang="en-US" sz="1100" b="1">
                <a:latin typeface="Arial" charset="0"/>
              </a:rPr>
              <a:t>of vertebra</a:t>
            </a:r>
          </a:p>
        </p:txBody>
      </p:sp>
      <p:sp>
        <p:nvSpPr>
          <p:cNvPr id="35892" name="Text Box 50"/>
          <p:cNvSpPr txBox="1">
            <a:spLocks noChangeArrowheads="1"/>
          </p:cNvSpPr>
          <p:nvPr/>
        </p:nvSpPr>
        <p:spPr bwMode="auto">
          <a:xfrm>
            <a:off x="6438900" y="3394075"/>
            <a:ext cx="1412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100" b="1">
                <a:latin typeface="Arial" charset="0"/>
              </a:rPr>
              <a:t>Transverse process</a:t>
            </a:r>
          </a:p>
          <a:p>
            <a:pPr eaLnBrk="1" hangingPunct="1"/>
            <a:r>
              <a:rPr lang="en-US" sz="1100" b="1">
                <a:latin typeface="Arial" charset="0"/>
              </a:rPr>
              <a:t>of vertebra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0526C0DB-12C1-4BF6-9A4B-37F2FDE2A84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Dissection of Spinal Nerve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3810000" y="6232525"/>
            <a:ext cx="17557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13.12</a:t>
            </a:r>
          </a:p>
        </p:txBody>
      </p:sp>
      <p:sp>
        <p:nvSpPr>
          <p:cNvPr id="36869" name="TextBox 24"/>
          <p:cNvSpPr txBox="1">
            <a:spLocks noChangeArrowheads="1"/>
          </p:cNvSpPr>
          <p:nvPr/>
        </p:nvSpPr>
        <p:spPr bwMode="auto">
          <a:xfrm>
            <a:off x="1689100" y="1000125"/>
            <a:ext cx="5740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8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36870" name="Picture 4" descr="sal25693_13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475" y="1225550"/>
            <a:ext cx="45593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2093913" y="1543050"/>
            <a:ext cx="2090737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>
            <a:off x="2093913" y="1535113"/>
            <a:ext cx="209073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>
            <a:off x="5365750" y="1936750"/>
            <a:ext cx="1590675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Line 11"/>
          <p:cNvSpPr>
            <a:spLocks noChangeShapeType="1"/>
          </p:cNvSpPr>
          <p:nvPr/>
        </p:nvSpPr>
        <p:spPr bwMode="auto">
          <a:xfrm>
            <a:off x="5365750" y="1928813"/>
            <a:ext cx="159067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>
            <a:off x="1876425" y="3751263"/>
            <a:ext cx="1682750" cy="1587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Line 13"/>
          <p:cNvSpPr>
            <a:spLocks noChangeShapeType="1"/>
          </p:cNvSpPr>
          <p:nvPr/>
        </p:nvSpPr>
        <p:spPr bwMode="auto">
          <a:xfrm>
            <a:off x="1847850" y="3748088"/>
            <a:ext cx="1711325" cy="1587"/>
          </a:xfrm>
          <a:custGeom>
            <a:avLst/>
            <a:gdLst>
              <a:gd name="T0" fmla="*/ 0 w 1078"/>
              <a:gd name="T1" fmla="*/ 1 h 1"/>
              <a:gd name="T2" fmla="*/ 1078 w 1078"/>
              <a:gd name="T3" fmla="*/ 0 h 1"/>
              <a:gd name="T4" fmla="*/ 0 60000 65536"/>
              <a:gd name="T5" fmla="*/ 0 60000 65536"/>
              <a:gd name="T6" fmla="*/ 0 w 1078"/>
              <a:gd name="T7" fmla="*/ 0 h 1"/>
              <a:gd name="T8" fmla="*/ 1078 w 107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8" h="1">
                <a:moveTo>
                  <a:pt x="0" y="1"/>
                </a:moveTo>
                <a:lnTo>
                  <a:pt x="1078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Line 14"/>
          <p:cNvSpPr>
            <a:spLocks noChangeShapeType="1"/>
          </p:cNvSpPr>
          <p:nvPr/>
        </p:nvSpPr>
        <p:spPr bwMode="auto">
          <a:xfrm>
            <a:off x="1562100" y="2211388"/>
            <a:ext cx="2359025" cy="1587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Line 15"/>
          <p:cNvSpPr>
            <a:spLocks noChangeShapeType="1"/>
          </p:cNvSpPr>
          <p:nvPr/>
        </p:nvSpPr>
        <p:spPr bwMode="auto">
          <a:xfrm>
            <a:off x="1492250" y="2206625"/>
            <a:ext cx="2428875" cy="1588"/>
          </a:xfrm>
          <a:custGeom>
            <a:avLst/>
            <a:gdLst>
              <a:gd name="T0" fmla="*/ 0 w 1530"/>
              <a:gd name="T1" fmla="*/ 0 h 1"/>
              <a:gd name="T2" fmla="*/ 1530 w 1530"/>
              <a:gd name="T3" fmla="*/ 0 h 1"/>
              <a:gd name="T4" fmla="*/ 0 60000 65536"/>
              <a:gd name="T5" fmla="*/ 0 60000 65536"/>
              <a:gd name="T6" fmla="*/ 0 w 1530"/>
              <a:gd name="T7" fmla="*/ 0 h 1"/>
              <a:gd name="T8" fmla="*/ 1530 w 15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30" h="1">
                <a:moveTo>
                  <a:pt x="0" y="0"/>
                </a:moveTo>
                <a:lnTo>
                  <a:pt x="153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Line 16"/>
          <p:cNvSpPr>
            <a:spLocks noChangeShapeType="1"/>
          </p:cNvSpPr>
          <p:nvPr/>
        </p:nvSpPr>
        <p:spPr bwMode="auto">
          <a:xfrm>
            <a:off x="2135188" y="1958975"/>
            <a:ext cx="1982787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0" name="Line 17"/>
          <p:cNvSpPr>
            <a:spLocks noChangeShapeType="1"/>
          </p:cNvSpPr>
          <p:nvPr/>
        </p:nvSpPr>
        <p:spPr bwMode="auto">
          <a:xfrm>
            <a:off x="2132013" y="1947863"/>
            <a:ext cx="198437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1" name="Line 18"/>
          <p:cNvSpPr>
            <a:spLocks noChangeShapeType="1"/>
          </p:cNvSpPr>
          <p:nvPr/>
        </p:nvSpPr>
        <p:spPr bwMode="auto">
          <a:xfrm>
            <a:off x="1966913" y="2590800"/>
            <a:ext cx="1506537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2" name="Line 19"/>
          <p:cNvSpPr>
            <a:spLocks noChangeShapeType="1"/>
          </p:cNvSpPr>
          <p:nvPr/>
        </p:nvSpPr>
        <p:spPr bwMode="auto">
          <a:xfrm>
            <a:off x="1966913" y="2581275"/>
            <a:ext cx="150653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3" name="Line 20"/>
          <p:cNvSpPr>
            <a:spLocks noChangeShapeType="1"/>
          </p:cNvSpPr>
          <p:nvPr/>
        </p:nvSpPr>
        <p:spPr bwMode="auto">
          <a:xfrm>
            <a:off x="1665288" y="4048125"/>
            <a:ext cx="2416175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4" name="Line 21"/>
          <p:cNvSpPr>
            <a:spLocks noChangeShapeType="1"/>
          </p:cNvSpPr>
          <p:nvPr/>
        </p:nvSpPr>
        <p:spPr bwMode="auto">
          <a:xfrm>
            <a:off x="1606550" y="4041775"/>
            <a:ext cx="2478088" cy="4763"/>
          </a:xfrm>
          <a:custGeom>
            <a:avLst/>
            <a:gdLst>
              <a:gd name="T0" fmla="*/ 0 w 1561"/>
              <a:gd name="T1" fmla="*/ 0 h 3"/>
              <a:gd name="T2" fmla="*/ 1561 w 1561"/>
              <a:gd name="T3" fmla="*/ 3 h 3"/>
              <a:gd name="T4" fmla="*/ 0 60000 65536"/>
              <a:gd name="T5" fmla="*/ 0 60000 65536"/>
              <a:gd name="T6" fmla="*/ 0 w 1561"/>
              <a:gd name="T7" fmla="*/ 0 h 3"/>
              <a:gd name="T8" fmla="*/ 1561 w 1561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61" h="3">
                <a:moveTo>
                  <a:pt x="0" y="0"/>
                </a:moveTo>
                <a:lnTo>
                  <a:pt x="1561" y="3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5" name="Line 22"/>
          <p:cNvSpPr>
            <a:spLocks noChangeShapeType="1"/>
          </p:cNvSpPr>
          <p:nvPr/>
        </p:nvSpPr>
        <p:spPr bwMode="auto">
          <a:xfrm>
            <a:off x="1743075" y="4416425"/>
            <a:ext cx="2165350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6" name="Line 23"/>
          <p:cNvSpPr>
            <a:spLocks noChangeShapeType="1"/>
          </p:cNvSpPr>
          <p:nvPr/>
        </p:nvSpPr>
        <p:spPr bwMode="auto">
          <a:xfrm>
            <a:off x="1657350" y="4410075"/>
            <a:ext cx="2251075" cy="1588"/>
          </a:xfrm>
          <a:custGeom>
            <a:avLst/>
            <a:gdLst>
              <a:gd name="T0" fmla="*/ 0 w 1418"/>
              <a:gd name="T1" fmla="*/ 0 h 1"/>
              <a:gd name="T2" fmla="*/ 1418 w 1418"/>
              <a:gd name="T3" fmla="*/ 1 h 1"/>
              <a:gd name="T4" fmla="*/ 0 60000 65536"/>
              <a:gd name="T5" fmla="*/ 0 60000 65536"/>
              <a:gd name="T6" fmla="*/ 0 w 1418"/>
              <a:gd name="T7" fmla="*/ 0 h 1"/>
              <a:gd name="T8" fmla="*/ 1418 w 141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18" h="1">
                <a:moveTo>
                  <a:pt x="0" y="0"/>
                </a:moveTo>
                <a:lnTo>
                  <a:pt x="1418" y="1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7" name="Freeform 24"/>
          <p:cNvSpPr>
            <a:spLocks/>
          </p:cNvSpPr>
          <p:nvPr/>
        </p:nvSpPr>
        <p:spPr bwMode="auto">
          <a:xfrm>
            <a:off x="5578475" y="2941638"/>
            <a:ext cx="1377950" cy="544512"/>
          </a:xfrm>
          <a:custGeom>
            <a:avLst/>
            <a:gdLst>
              <a:gd name="T0" fmla="*/ 2147483647 w 934"/>
              <a:gd name="T1" fmla="*/ 0 h 369"/>
              <a:gd name="T2" fmla="*/ 1164009312 w 934"/>
              <a:gd name="T3" fmla="*/ 0 h 369"/>
              <a:gd name="T4" fmla="*/ 0 w 934"/>
              <a:gd name="T5" fmla="*/ 864412145 h 369"/>
              <a:gd name="T6" fmla="*/ 0 60000 65536"/>
              <a:gd name="T7" fmla="*/ 0 60000 65536"/>
              <a:gd name="T8" fmla="*/ 0 60000 65536"/>
              <a:gd name="T9" fmla="*/ 0 w 934"/>
              <a:gd name="T10" fmla="*/ 0 h 369"/>
              <a:gd name="T11" fmla="*/ 934 w 934"/>
              <a:gd name="T12" fmla="*/ 369 h 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4" h="369">
                <a:moveTo>
                  <a:pt x="934" y="0"/>
                </a:moveTo>
                <a:lnTo>
                  <a:pt x="497" y="0"/>
                </a:lnTo>
                <a:lnTo>
                  <a:pt x="0" y="369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200" b="1">
              <a:latin typeface="Arial" charset="0"/>
            </a:endParaRPr>
          </a:p>
        </p:txBody>
      </p:sp>
      <p:sp>
        <p:nvSpPr>
          <p:cNvPr id="36888" name="Freeform 25"/>
          <p:cNvSpPr>
            <a:spLocks/>
          </p:cNvSpPr>
          <p:nvPr/>
        </p:nvSpPr>
        <p:spPr bwMode="auto">
          <a:xfrm>
            <a:off x="5573713" y="2932113"/>
            <a:ext cx="1382712" cy="546100"/>
          </a:xfrm>
          <a:custGeom>
            <a:avLst/>
            <a:gdLst>
              <a:gd name="T0" fmla="*/ 2147483647 w 937"/>
              <a:gd name="T1" fmla="*/ 0 h 371"/>
              <a:gd name="T2" fmla="*/ 1171320928 w 937"/>
              <a:gd name="T3" fmla="*/ 0 h 371"/>
              <a:gd name="T4" fmla="*/ 0 w 937"/>
              <a:gd name="T5" fmla="*/ 866934569 h 371"/>
              <a:gd name="T6" fmla="*/ 0 60000 65536"/>
              <a:gd name="T7" fmla="*/ 0 60000 65536"/>
              <a:gd name="T8" fmla="*/ 0 60000 65536"/>
              <a:gd name="T9" fmla="*/ 0 w 937"/>
              <a:gd name="T10" fmla="*/ 0 h 371"/>
              <a:gd name="T11" fmla="*/ 937 w 937"/>
              <a:gd name="T12" fmla="*/ 371 h 3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7" h="371">
                <a:moveTo>
                  <a:pt x="937" y="0"/>
                </a:moveTo>
                <a:lnTo>
                  <a:pt x="500" y="0"/>
                </a:lnTo>
                <a:lnTo>
                  <a:pt x="0" y="371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200" b="1">
              <a:latin typeface="Arial" charset="0"/>
            </a:endParaRPr>
          </a:p>
        </p:txBody>
      </p:sp>
      <p:sp>
        <p:nvSpPr>
          <p:cNvPr id="36889" name="Freeform 26"/>
          <p:cNvSpPr>
            <a:spLocks/>
          </p:cNvSpPr>
          <p:nvPr/>
        </p:nvSpPr>
        <p:spPr bwMode="auto">
          <a:xfrm>
            <a:off x="5419725" y="4283075"/>
            <a:ext cx="1676400" cy="501650"/>
          </a:xfrm>
          <a:custGeom>
            <a:avLst/>
            <a:gdLst>
              <a:gd name="T0" fmla="*/ 2147483647 w 1136"/>
              <a:gd name="T1" fmla="*/ 787000410 h 340"/>
              <a:gd name="T2" fmla="*/ 829308895 w 1136"/>
              <a:gd name="T3" fmla="*/ 796369458 h 340"/>
              <a:gd name="T4" fmla="*/ 0 w 1136"/>
              <a:gd name="T5" fmla="*/ 0 h 340"/>
              <a:gd name="T6" fmla="*/ 0 60000 65536"/>
              <a:gd name="T7" fmla="*/ 0 60000 65536"/>
              <a:gd name="T8" fmla="*/ 0 60000 65536"/>
              <a:gd name="T9" fmla="*/ 0 w 1136"/>
              <a:gd name="T10" fmla="*/ 0 h 340"/>
              <a:gd name="T11" fmla="*/ 1136 w 1136"/>
              <a:gd name="T12" fmla="*/ 340 h 3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6" h="340">
                <a:moveTo>
                  <a:pt x="1136" y="336"/>
                </a:moveTo>
                <a:lnTo>
                  <a:pt x="354" y="340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200" b="1">
              <a:latin typeface="Arial" charset="0"/>
            </a:endParaRPr>
          </a:p>
        </p:txBody>
      </p:sp>
      <p:sp>
        <p:nvSpPr>
          <p:cNvPr id="36890" name="Freeform 27"/>
          <p:cNvSpPr>
            <a:spLocks/>
          </p:cNvSpPr>
          <p:nvPr/>
        </p:nvSpPr>
        <p:spPr bwMode="auto">
          <a:xfrm>
            <a:off x="5424488" y="4279900"/>
            <a:ext cx="1676400" cy="496888"/>
          </a:xfrm>
          <a:custGeom>
            <a:avLst/>
            <a:gdLst>
              <a:gd name="T0" fmla="*/ 2147483647 w 1137"/>
              <a:gd name="T1" fmla="*/ 788809046 h 337"/>
              <a:gd name="T2" fmla="*/ 826238155 w 1137"/>
              <a:gd name="T3" fmla="*/ 788809046 h 337"/>
              <a:gd name="T4" fmla="*/ 0 w 1137"/>
              <a:gd name="T5" fmla="*/ 0 h 337"/>
              <a:gd name="T6" fmla="*/ 0 60000 65536"/>
              <a:gd name="T7" fmla="*/ 0 60000 65536"/>
              <a:gd name="T8" fmla="*/ 0 60000 65536"/>
              <a:gd name="T9" fmla="*/ 0 w 1137"/>
              <a:gd name="T10" fmla="*/ 0 h 337"/>
              <a:gd name="T11" fmla="*/ 1137 w 1137"/>
              <a:gd name="T12" fmla="*/ 337 h 3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7" h="337">
                <a:moveTo>
                  <a:pt x="1137" y="337"/>
                </a:moveTo>
                <a:lnTo>
                  <a:pt x="353" y="337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200" b="1">
              <a:latin typeface="Arial" charset="0"/>
            </a:endParaRPr>
          </a:p>
        </p:txBody>
      </p:sp>
      <p:sp>
        <p:nvSpPr>
          <p:cNvPr id="36891" name="Line 28"/>
          <p:cNvSpPr>
            <a:spLocks noChangeShapeType="1"/>
          </p:cNvSpPr>
          <p:nvPr/>
        </p:nvSpPr>
        <p:spPr bwMode="auto">
          <a:xfrm flipH="1">
            <a:off x="5670550" y="4292600"/>
            <a:ext cx="1425575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2" name="Line 29"/>
          <p:cNvSpPr>
            <a:spLocks noChangeShapeType="1"/>
          </p:cNvSpPr>
          <p:nvPr/>
        </p:nvSpPr>
        <p:spPr bwMode="auto">
          <a:xfrm flipH="1">
            <a:off x="5673725" y="4284663"/>
            <a:ext cx="1427163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3" name="Line 30"/>
          <p:cNvSpPr>
            <a:spLocks noChangeShapeType="1"/>
          </p:cNvSpPr>
          <p:nvPr/>
        </p:nvSpPr>
        <p:spPr bwMode="auto">
          <a:xfrm flipH="1">
            <a:off x="5249863" y="3973513"/>
            <a:ext cx="1849437" cy="1587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4" name="Line 31"/>
          <p:cNvSpPr>
            <a:spLocks noChangeShapeType="1"/>
          </p:cNvSpPr>
          <p:nvPr/>
        </p:nvSpPr>
        <p:spPr bwMode="auto">
          <a:xfrm flipH="1">
            <a:off x="5249863" y="3965575"/>
            <a:ext cx="185102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5" name="Line 32"/>
          <p:cNvSpPr>
            <a:spLocks noChangeShapeType="1"/>
          </p:cNvSpPr>
          <p:nvPr/>
        </p:nvSpPr>
        <p:spPr bwMode="auto">
          <a:xfrm>
            <a:off x="4751388" y="3163888"/>
            <a:ext cx="458787" cy="471487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6" name="Line 33"/>
          <p:cNvSpPr>
            <a:spLocks noChangeShapeType="1"/>
          </p:cNvSpPr>
          <p:nvPr/>
        </p:nvSpPr>
        <p:spPr bwMode="auto">
          <a:xfrm>
            <a:off x="4754563" y="3160713"/>
            <a:ext cx="468312" cy="4857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7" name="Freeform 34"/>
          <p:cNvSpPr>
            <a:spLocks/>
          </p:cNvSpPr>
          <p:nvPr/>
        </p:nvSpPr>
        <p:spPr bwMode="auto">
          <a:xfrm>
            <a:off x="4629150" y="3417888"/>
            <a:ext cx="2473325" cy="239712"/>
          </a:xfrm>
          <a:custGeom>
            <a:avLst/>
            <a:gdLst>
              <a:gd name="T0" fmla="*/ 2147483647 w 1678"/>
              <a:gd name="T1" fmla="*/ 380543485 h 163"/>
              <a:gd name="T2" fmla="*/ 910233819 w 1678"/>
              <a:gd name="T3" fmla="*/ 373538897 h 163"/>
              <a:gd name="T4" fmla="*/ 0 w 1678"/>
              <a:gd name="T5" fmla="*/ 0 h 163"/>
              <a:gd name="T6" fmla="*/ 0 60000 65536"/>
              <a:gd name="T7" fmla="*/ 0 60000 65536"/>
              <a:gd name="T8" fmla="*/ 0 60000 65536"/>
              <a:gd name="T9" fmla="*/ 0 w 1678"/>
              <a:gd name="T10" fmla="*/ 0 h 163"/>
              <a:gd name="T11" fmla="*/ 1678 w 1678"/>
              <a:gd name="T12" fmla="*/ 163 h 1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8" h="163">
                <a:moveTo>
                  <a:pt x="1678" y="163"/>
                </a:moveTo>
                <a:lnTo>
                  <a:pt x="389" y="160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200" b="1">
              <a:latin typeface="Arial" charset="0"/>
            </a:endParaRPr>
          </a:p>
        </p:txBody>
      </p:sp>
      <p:sp>
        <p:nvSpPr>
          <p:cNvPr id="36898" name="Freeform 35"/>
          <p:cNvSpPr>
            <a:spLocks/>
          </p:cNvSpPr>
          <p:nvPr/>
        </p:nvSpPr>
        <p:spPr bwMode="auto">
          <a:xfrm>
            <a:off x="4629150" y="3411538"/>
            <a:ext cx="2471738" cy="239712"/>
          </a:xfrm>
          <a:custGeom>
            <a:avLst/>
            <a:gdLst>
              <a:gd name="T0" fmla="*/ 2147483647 w 1677"/>
              <a:gd name="T1" fmla="*/ 380542749 h 162"/>
              <a:gd name="T2" fmla="*/ 914870369 w 1677"/>
              <a:gd name="T3" fmla="*/ 373496403 h 162"/>
              <a:gd name="T4" fmla="*/ 0 w 1677"/>
              <a:gd name="T5" fmla="*/ 0 h 162"/>
              <a:gd name="T6" fmla="*/ 0 60000 65536"/>
              <a:gd name="T7" fmla="*/ 0 60000 65536"/>
              <a:gd name="T8" fmla="*/ 0 60000 65536"/>
              <a:gd name="T9" fmla="*/ 0 w 1677"/>
              <a:gd name="T10" fmla="*/ 0 h 162"/>
              <a:gd name="T11" fmla="*/ 1677 w 1677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7" h="162">
                <a:moveTo>
                  <a:pt x="1677" y="162"/>
                </a:moveTo>
                <a:lnTo>
                  <a:pt x="391" y="159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200" b="1">
              <a:latin typeface="Arial" charset="0"/>
            </a:endParaRPr>
          </a:p>
        </p:txBody>
      </p:sp>
      <p:sp>
        <p:nvSpPr>
          <p:cNvPr id="36899" name="Freeform 36"/>
          <p:cNvSpPr>
            <a:spLocks/>
          </p:cNvSpPr>
          <p:nvPr/>
        </p:nvSpPr>
        <p:spPr bwMode="auto">
          <a:xfrm>
            <a:off x="3667125" y="2379663"/>
            <a:ext cx="106363" cy="1220787"/>
          </a:xfrm>
          <a:custGeom>
            <a:avLst/>
            <a:gdLst>
              <a:gd name="T0" fmla="*/ 168851237 w 72"/>
              <a:gd name="T1" fmla="*/ 1937999528 h 828"/>
              <a:gd name="T2" fmla="*/ 0 w 72"/>
              <a:gd name="T3" fmla="*/ 1937999528 h 828"/>
              <a:gd name="T4" fmla="*/ 0 w 72"/>
              <a:gd name="T5" fmla="*/ 0 h 828"/>
              <a:gd name="T6" fmla="*/ 168851237 w 72"/>
              <a:gd name="T7" fmla="*/ 0 h 828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828"/>
              <a:gd name="T14" fmla="*/ 72 w 72"/>
              <a:gd name="T15" fmla="*/ 828 h 8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828">
                <a:moveTo>
                  <a:pt x="72" y="828"/>
                </a:moveTo>
                <a:lnTo>
                  <a:pt x="0" y="828"/>
                </a:lnTo>
                <a:lnTo>
                  <a:pt x="0" y="0"/>
                </a:lnTo>
                <a:lnTo>
                  <a:pt x="72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200" b="1">
              <a:latin typeface="Arial" charset="0"/>
            </a:endParaRPr>
          </a:p>
        </p:txBody>
      </p:sp>
      <p:sp>
        <p:nvSpPr>
          <p:cNvPr id="36900" name="Line 37"/>
          <p:cNvSpPr>
            <a:spLocks noChangeShapeType="1"/>
          </p:cNvSpPr>
          <p:nvPr/>
        </p:nvSpPr>
        <p:spPr bwMode="auto">
          <a:xfrm flipH="1">
            <a:off x="1808163" y="2981325"/>
            <a:ext cx="1858962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1" name="Freeform 38"/>
          <p:cNvSpPr>
            <a:spLocks/>
          </p:cNvSpPr>
          <p:nvPr/>
        </p:nvSpPr>
        <p:spPr bwMode="auto">
          <a:xfrm>
            <a:off x="3662363" y="2366963"/>
            <a:ext cx="111125" cy="1220787"/>
          </a:xfrm>
          <a:custGeom>
            <a:avLst/>
            <a:gdLst>
              <a:gd name="T0" fmla="*/ 176411653 w 75"/>
              <a:gd name="T1" fmla="*/ 1937999528 h 828"/>
              <a:gd name="T2" fmla="*/ 0 w 75"/>
              <a:gd name="T3" fmla="*/ 1937999528 h 828"/>
              <a:gd name="T4" fmla="*/ 0 w 75"/>
              <a:gd name="T5" fmla="*/ 0 h 828"/>
              <a:gd name="T6" fmla="*/ 176411653 w 75"/>
              <a:gd name="T7" fmla="*/ 0 h 828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828"/>
              <a:gd name="T14" fmla="*/ 75 w 75"/>
              <a:gd name="T15" fmla="*/ 828 h 8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828">
                <a:moveTo>
                  <a:pt x="75" y="828"/>
                </a:moveTo>
                <a:lnTo>
                  <a:pt x="0" y="828"/>
                </a:lnTo>
                <a:lnTo>
                  <a:pt x="0" y="0"/>
                </a:lnTo>
                <a:lnTo>
                  <a:pt x="75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200" b="1">
              <a:latin typeface="Arial" charset="0"/>
            </a:endParaRPr>
          </a:p>
        </p:txBody>
      </p:sp>
      <p:sp>
        <p:nvSpPr>
          <p:cNvPr id="36902" name="Line 39"/>
          <p:cNvSpPr>
            <a:spLocks noChangeShapeType="1"/>
          </p:cNvSpPr>
          <p:nvPr/>
        </p:nvSpPr>
        <p:spPr bwMode="auto">
          <a:xfrm>
            <a:off x="1739900" y="2974975"/>
            <a:ext cx="1922463" cy="1588"/>
          </a:xfrm>
          <a:custGeom>
            <a:avLst/>
            <a:gdLst>
              <a:gd name="T0" fmla="*/ 1211 w 1211"/>
              <a:gd name="T1" fmla="*/ 0 h 1"/>
              <a:gd name="T2" fmla="*/ 0 w 1211"/>
              <a:gd name="T3" fmla="*/ 0 h 1"/>
              <a:gd name="T4" fmla="*/ 0 60000 65536"/>
              <a:gd name="T5" fmla="*/ 0 60000 65536"/>
              <a:gd name="T6" fmla="*/ 0 w 1211"/>
              <a:gd name="T7" fmla="*/ 0 h 1"/>
              <a:gd name="T8" fmla="*/ 1211 w 121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11" h="1">
                <a:moveTo>
                  <a:pt x="1211" y="0"/>
                </a:move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3" name="Freeform 40"/>
          <p:cNvSpPr>
            <a:spLocks/>
          </p:cNvSpPr>
          <p:nvPr/>
        </p:nvSpPr>
        <p:spPr bwMode="auto">
          <a:xfrm>
            <a:off x="4973638" y="1882775"/>
            <a:ext cx="55562" cy="436563"/>
          </a:xfrm>
          <a:custGeom>
            <a:avLst/>
            <a:gdLst>
              <a:gd name="T0" fmla="*/ 16247498 w 38"/>
              <a:gd name="T1" fmla="*/ 0 h 296"/>
              <a:gd name="T2" fmla="*/ 88204662 w 38"/>
              <a:gd name="T3" fmla="*/ 0 h 296"/>
              <a:gd name="T4" fmla="*/ 88204662 w 38"/>
              <a:gd name="T5" fmla="*/ 693043661 h 296"/>
              <a:gd name="T6" fmla="*/ 0 w 38"/>
              <a:gd name="T7" fmla="*/ 693043661 h 296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296"/>
              <a:gd name="T14" fmla="*/ 38 w 38"/>
              <a:gd name="T15" fmla="*/ 296 h 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296">
                <a:moveTo>
                  <a:pt x="7" y="0"/>
                </a:moveTo>
                <a:lnTo>
                  <a:pt x="38" y="0"/>
                </a:lnTo>
                <a:lnTo>
                  <a:pt x="38" y="296"/>
                </a:lnTo>
                <a:lnTo>
                  <a:pt x="0" y="296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200" b="1">
              <a:latin typeface="Arial" charset="0"/>
            </a:endParaRPr>
          </a:p>
        </p:txBody>
      </p:sp>
      <p:sp>
        <p:nvSpPr>
          <p:cNvPr id="36904" name="Freeform 41"/>
          <p:cNvSpPr>
            <a:spLocks/>
          </p:cNvSpPr>
          <p:nvPr/>
        </p:nvSpPr>
        <p:spPr bwMode="auto">
          <a:xfrm>
            <a:off x="5029200" y="2084388"/>
            <a:ext cx="1927225" cy="388937"/>
          </a:xfrm>
          <a:custGeom>
            <a:avLst/>
            <a:gdLst>
              <a:gd name="T0" fmla="*/ 0 w 1306"/>
              <a:gd name="T1" fmla="*/ 0 h 264"/>
              <a:gd name="T2" fmla="*/ 2035741320 w 1306"/>
              <a:gd name="T3" fmla="*/ 617437386 h 264"/>
              <a:gd name="T4" fmla="*/ 2147483647 w 1306"/>
              <a:gd name="T5" fmla="*/ 617437386 h 264"/>
              <a:gd name="T6" fmla="*/ 0 60000 65536"/>
              <a:gd name="T7" fmla="*/ 0 60000 65536"/>
              <a:gd name="T8" fmla="*/ 0 60000 65536"/>
              <a:gd name="T9" fmla="*/ 0 w 1306"/>
              <a:gd name="T10" fmla="*/ 0 h 264"/>
              <a:gd name="T11" fmla="*/ 1306 w 1306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6" h="264">
                <a:moveTo>
                  <a:pt x="0" y="0"/>
                </a:moveTo>
                <a:lnTo>
                  <a:pt x="869" y="264"/>
                </a:lnTo>
                <a:lnTo>
                  <a:pt x="1306" y="264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200" b="1">
              <a:latin typeface="Arial" charset="0"/>
            </a:endParaRPr>
          </a:p>
        </p:txBody>
      </p:sp>
      <p:sp>
        <p:nvSpPr>
          <p:cNvPr id="36905" name="Freeform 42"/>
          <p:cNvSpPr>
            <a:spLocks/>
          </p:cNvSpPr>
          <p:nvPr/>
        </p:nvSpPr>
        <p:spPr bwMode="auto">
          <a:xfrm>
            <a:off x="4956175" y="1876425"/>
            <a:ext cx="63500" cy="436563"/>
          </a:xfrm>
          <a:custGeom>
            <a:avLst/>
            <a:gdLst>
              <a:gd name="T0" fmla="*/ 16409581 w 43"/>
              <a:gd name="T1" fmla="*/ 0 h 297"/>
              <a:gd name="T2" fmla="*/ 100805522 w 43"/>
              <a:gd name="T3" fmla="*/ 0 h 297"/>
              <a:gd name="T4" fmla="*/ 100805522 w 43"/>
              <a:gd name="T5" fmla="*/ 693044396 h 297"/>
              <a:gd name="T6" fmla="*/ 0 w 43"/>
              <a:gd name="T7" fmla="*/ 693044396 h 297"/>
              <a:gd name="T8" fmla="*/ 0 60000 65536"/>
              <a:gd name="T9" fmla="*/ 0 60000 65536"/>
              <a:gd name="T10" fmla="*/ 0 60000 65536"/>
              <a:gd name="T11" fmla="*/ 0 60000 65536"/>
              <a:gd name="T12" fmla="*/ 0 w 43"/>
              <a:gd name="T13" fmla="*/ 0 h 297"/>
              <a:gd name="T14" fmla="*/ 43 w 43"/>
              <a:gd name="T15" fmla="*/ 297 h 2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" h="297">
                <a:moveTo>
                  <a:pt x="7" y="0"/>
                </a:moveTo>
                <a:lnTo>
                  <a:pt x="43" y="0"/>
                </a:lnTo>
                <a:lnTo>
                  <a:pt x="43" y="297"/>
                </a:lnTo>
                <a:lnTo>
                  <a:pt x="0" y="297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200" b="1">
              <a:latin typeface="Arial" charset="0"/>
            </a:endParaRPr>
          </a:p>
        </p:txBody>
      </p:sp>
      <p:sp>
        <p:nvSpPr>
          <p:cNvPr id="36906" name="Freeform 43"/>
          <p:cNvSpPr>
            <a:spLocks/>
          </p:cNvSpPr>
          <p:nvPr/>
        </p:nvSpPr>
        <p:spPr bwMode="auto">
          <a:xfrm>
            <a:off x="5019675" y="2079625"/>
            <a:ext cx="1936750" cy="382588"/>
          </a:xfrm>
          <a:custGeom>
            <a:avLst/>
            <a:gdLst>
              <a:gd name="T0" fmla="*/ 0 w 1313"/>
              <a:gd name="T1" fmla="*/ 0 h 260"/>
              <a:gd name="T2" fmla="*/ 2051288160 w 1313"/>
              <a:gd name="T3" fmla="*/ 607358349 h 260"/>
              <a:gd name="T4" fmla="*/ 2147483647 w 1313"/>
              <a:gd name="T5" fmla="*/ 607358349 h 260"/>
              <a:gd name="T6" fmla="*/ 0 60000 65536"/>
              <a:gd name="T7" fmla="*/ 0 60000 65536"/>
              <a:gd name="T8" fmla="*/ 0 60000 65536"/>
              <a:gd name="T9" fmla="*/ 0 w 1313"/>
              <a:gd name="T10" fmla="*/ 0 h 260"/>
              <a:gd name="T11" fmla="*/ 1313 w 1313"/>
              <a:gd name="T12" fmla="*/ 260 h 2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3" h="260">
                <a:moveTo>
                  <a:pt x="0" y="0"/>
                </a:moveTo>
                <a:lnTo>
                  <a:pt x="876" y="260"/>
                </a:lnTo>
                <a:lnTo>
                  <a:pt x="1313" y="26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200" b="1">
              <a:latin typeface="Arial" charset="0"/>
            </a:endParaRPr>
          </a:p>
        </p:txBody>
      </p:sp>
      <p:sp>
        <p:nvSpPr>
          <p:cNvPr id="36907" name="Rectangle 46"/>
          <p:cNvSpPr>
            <a:spLocks noChangeArrowheads="1"/>
          </p:cNvSpPr>
          <p:nvPr/>
        </p:nvSpPr>
        <p:spPr bwMode="auto">
          <a:xfrm>
            <a:off x="788988" y="1863725"/>
            <a:ext cx="13033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Gracile fasciculus</a:t>
            </a:r>
            <a:endParaRPr lang="en-US" sz="1200" b="1">
              <a:latin typeface="Arial" charset="0"/>
            </a:endParaRPr>
          </a:p>
        </p:txBody>
      </p:sp>
      <p:sp>
        <p:nvSpPr>
          <p:cNvPr id="36908" name="Rectangle 49"/>
          <p:cNvSpPr>
            <a:spLocks noChangeArrowheads="1"/>
          </p:cNvSpPr>
          <p:nvPr/>
        </p:nvSpPr>
        <p:spPr bwMode="auto">
          <a:xfrm>
            <a:off x="788988" y="2490788"/>
            <a:ext cx="10842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Lateral column</a:t>
            </a:r>
            <a:endParaRPr lang="en-US" sz="1200" b="1">
              <a:latin typeface="Arial" charset="0"/>
            </a:endParaRPr>
          </a:p>
        </p:txBody>
      </p:sp>
      <p:sp>
        <p:nvSpPr>
          <p:cNvPr id="36909" name="Rectangle 50"/>
          <p:cNvSpPr>
            <a:spLocks noChangeArrowheads="1"/>
          </p:cNvSpPr>
          <p:nvPr/>
        </p:nvSpPr>
        <p:spPr bwMode="auto">
          <a:xfrm>
            <a:off x="788988" y="2884488"/>
            <a:ext cx="8794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Segment C5</a:t>
            </a:r>
            <a:endParaRPr lang="en-US" sz="1200" b="1">
              <a:latin typeface="Arial" charset="0"/>
            </a:endParaRPr>
          </a:p>
        </p:txBody>
      </p:sp>
      <p:sp>
        <p:nvSpPr>
          <p:cNvPr id="36910" name="Rectangle 51"/>
          <p:cNvSpPr>
            <a:spLocks noChangeArrowheads="1"/>
          </p:cNvSpPr>
          <p:nvPr/>
        </p:nvSpPr>
        <p:spPr bwMode="auto">
          <a:xfrm>
            <a:off x="788988" y="3657600"/>
            <a:ext cx="10064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Cross section</a:t>
            </a:r>
            <a:endParaRPr lang="en-US" sz="1200" b="1">
              <a:latin typeface="Arial" charset="0"/>
            </a:endParaRPr>
          </a:p>
        </p:txBody>
      </p:sp>
      <p:sp>
        <p:nvSpPr>
          <p:cNvPr id="36911" name="Rectangle 54"/>
          <p:cNvSpPr>
            <a:spLocks noChangeArrowheads="1"/>
          </p:cNvSpPr>
          <p:nvPr/>
        </p:nvSpPr>
        <p:spPr bwMode="auto">
          <a:xfrm>
            <a:off x="788988" y="4329113"/>
            <a:ext cx="8016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Dura mater</a:t>
            </a:r>
            <a:endParaRPr lang="en-US" sz="1200" b="1">
              <a:latin typeface="Arial" charset="0"/>
            </a:endParaRPr>
          </a:p>
        </p:txBody>
      </p:sp>
      <p:sp>
        <p:nvSpPr>
          <p:cNvPr id="36912" name="Rectangle 57"/>
          <p:cNvSpPr>
            <a:spLocks noChangeArrowheads="1"/>
          </p:cNvSpPr>
          <p:nvPr/>
        </p:nvSpPr>
        <p:spPr bwMode="auto">
          <a:xfrm>
            <a:off x="7037388" y="2379663"/>
            <a:ext cx="1143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Spinal nerve C4</a:t>
            </a:r>
            <a:endParaRPr lang="en-US" sz="1200" b="1">
              <a:latin typeface="Arial" charset="0"/>
            </a:endParaRPr>
          </a:p>
        </p:txBody>
      </p:sp>
      <p:sp>
        <p:nvSpPr>
          <p:cNvPr id="36913" name="Rectangle 60"/>
          <p:cNvSpPr>
            <a:spLocks noChangeArrowheads="1"/>
          </p:cNvSpPr>
          <p:nvPr/>
        </p:nvSpPr>
        <p:spPr bwMode="auto">
          <a:xfrm>
            <a:off x="6997700" y="3267075"/>
            <a:ext cx="1193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Spinal nerve C5:</a:t>
            </a:r>
            <a:endParaRPr lang="en-US" sz="1200" b="1">
              <a:latin typeface="Arial" charset="0"/>
            </a:endParaRPr>
          </a:p>
        </p:txBody>
      </p:sp>
      <p:sp>
        <p:nvSpPr>
          <p:cNvPr id="36914" name="Rectangle 61"/>
          <p:cNvSpPr>
            <a:spLocks noChangeArrowheads="1"/>
          </p:cNvSpPr>
          <p:nvPr/>
        </p:nvSpPr>
        <p:spPr bwMode="auto">
          <a:xfrm>
            <a:off x="7159625" y="3567113"/>
            <a:ext cx="609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Rootlets</a:t>
            </a:r>
            <a:endParaRPr lang="en-US" sz="1200" b="1">
              <a:latin typeface="Arial" charset="0"/>
            </a:endParaRPr>
          </a:p>
        </p:txBody>
      </p:sp>
      <p:sp>
        <p:nvSpPr>
          <p:cNvPr id="36915" name="Rectangle 62"/>
          <p:cNvSpPr>
            <a:spLocks noChangeArrowheads="1"/>
          </p:cNvSpPr>
          <p:nvPr/>
        </p:nvSpPr>
        <p:spPr bwMode="auto">
          <a:xfrm>
            <a:off x="7159625" y="3886200"/>
            <a:ext cx="1008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Posterior root</a:t>
            </a:r>
            <a:endParaRPr lang="en-US" sz="1200" b="1">
              <a:latin typeface="Arial" charset="0"/>
            </a:endParaRPr>
          </a:p>
        </p:txBody>
      </p:sp>
      <p:sp>
        <p:nvSpPr>
          <p:cNvPr id="36916" name="Rectangle 65"/>
          <p:cNvSpPr>
            <a:spLocks noChangeArrowheads="1"/>
          </p:cNvSpPr>
          <p:nvPr/>
        </p:nvSpPr>
        <p:spPr bwMode="auto">
          <a:xfrm>
            <a:off x="7159625" y="4691063"/>
            <a:ext cx="931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Anterior root</a:t>
            </a:r>
            <a:endParaRPr lang="en-US" sz="1200" b="1">
              <a:latin typeface="Arial" charset="0"/>
            </a:endParaRPr>
          </a:p>
        </p:txBody>
      </p:sp>
      <p:sp>
        <p:nvSpPr>
          <p:cNvPr id="36917" name="Text Box 66"/>
          <p:cNvSpPr txBox="1">
            <a:spLocks noChangeArrowheads="1"/>
          </p:cNvSpPr>
          <p:nvPr/>
        </p:nvSpPr>
        <p:spPr bwMode="auto">
          <a:xfrm>
            <a:off x="788988" y="1449388"/>
            <a:ext cx="13366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Posterior median</a:t>
            </a:r>
          </a:p>
          <a:p>
            <a:pPr eaLnBrk="1" hangingPunct="1"/>
            <a:r>
              <a:rPr lang="en-US" sz="1200" b="1">
                <a:latin typeface="Arial" charset="0"/>
              </a:rPr>
              <a:t>sulcus</a:t>
            </a:r>
          </a:p>
        </p:txBody>
      </p:sp>
      <p:sp>
        <p:nvSpPr>
          <p:cNvPr id="36918" name="Text Box 67"/>
          <p:cNvSpPr txBox="1">
            <a:spLocks noChangeArrowheads="1"/>
          </p:cNvSpPr>
          <p:nvPr/>
        </p:nvSpPr>
        <p:spPr bwMode="auto">
          <a:xfrm>
            <a:off x="788988" y="2098675"/>
            <a:ext cx="836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Cuneate</a:t>
            </a:r>
          </a:p>
          <a:p>
            <a:pPr eaLnBrk="1" hangingPunct="1"/>
            <a:r>
              <a:rPr lang="en-US" sz="1200" b="1">
                <a:latin typeface="Arial" charset="0"/>
              </a:rPr>
              <a:t>fasciculus</a:t>
            </a:r>
          </a:p>
        </p:txBody>
      </p:sp>
      <p:sp>
        <p:nvSpPr>
          <p:cNvPr id="36919" name="Text Box 68"/>
          <p:cNvSpPr txBox="1">
            <a:spLocks noChangeArrowheads="1"/>
          </p:cNvSpPr>
          <p:nvPr/>
        </p:nvSpPr>
        <p:spPr bwMode="auto">
          <a:xfrm>
            <a:off x="788988" y="3927475"/>
            <a:ext cx="8461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Arachnoid</a:t>
            </a:r>
          </a:p>
          <a:p>
            <a:pPr eaLnBrk="1" hangingPunct="1"/>
            <a:r>
              <a:rPr lang="en-US" sz="1200" b="1">
                <a:latin typeface="Arial" charset="0"/>
              </a:rPr>
              <a:t>mater</a:t>
            </a:r>
          </a:p>
        </p:txBody>
      </p:sp>
      <p:sp>
        <p:nvSpPr>
          <p:cNvPr id="36920" name="Text Box 69"/>
          <p:cNvSpPr txBox="1">
            <a:spLocks noChangeArrowheads="1"/>
          </p:cNvSpPr>
          <p:nvPr/>
        </p:nvSpPr>
        <p:spPr bwMode="auto">
          <a:xfrm>
            <a:off x="7037388" y="1849438"/>
            <a:ext cx="13001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Neural arch of</a:t>
            </a:r>
          </a:p>
          <a:p>
            <a:pPr eaLnBrk="1" hangingPunct="1"/>
            <a:r>
              <a:rPr lang="en-US" sz="1200" b="1">
                <a:latin typeface="Arial" charset="0"/>
              </a:rPr>
              <a:t>vertebra C3 (cut)</a:t>
            </a:r>
          </a:p>
        </p:txBody>
      </p:sp>
      <p:sp>
        <p:nvSpPr>
          <p:cNvPr id="36921" name="Text Box 70"/>
          <p:cNvSpPr txBox="1">
            <a:spLocks noChangeArrowheads="1"/>
          </p:cNvSpPr>
          <p:nvPr/>
        </p:nvSpPr>
        <p:spPr bwMode="auto">
          <a:xfrm>
            <a:off x="7159625" y="4208463"/>
            <a:ext cx="1100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Posterior root</a:t>
            </a:r>
          </a:p>
          <a:p>
            <a:pPr eaLnBrk="1" hangingPunct="1"/>
            <a:r>
              <a:rPr lang="en-US" sz="1200" b="1">
                <a:latin typeface="Arial" charset="0"/>
              </a:rPr>
              <a:t>ganglion</a:t>
            </a:r>
          </a:p>
        </p:txBody>
      </p:sp>
      <p:sp>
        <p:nvSpPr>
          <p:cNvPr id="36922" name="Text Box 71"/>
          <p:cNvSpPr txBox="1">
            <a:spLocks noChangeArrowheads="1"/>
          </p:cNvSpPr>
          <p:nvPr/>
        </p:nvSpPr>
        <p:spPr bwMode="auto">
          <a:xfrm>
            <a:off x="7037388" y="2863850"/>
            <a:ext cx="12144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Vertebral artery</a:t>
            </a:r>
          </a:p>
        </p:txBody>
      </p:sp>
      <p:sp>
        <p:nvSpPr>
          <p:cNvPr id="36923" name="TextBox 24"/>
          <p:cNvSpPr txBox="1">
            <a:spLocks noChangeArrowheads="1"/>
          </p:cNvSpPr>
          <p:nvPr/>
        </p:nvSpPr>
        <p:spPr bwMode="auto">
          <a:xfrm>
            <a:off x="1685925" y="5946775"/>
            <a:ext cx="5740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© From </a:t>
            </a:r>
            <a:r>
              <a:rPr lang="en-US" sz="800" i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A Stereoscopic Atlas of Anatomy</a:t>
            </a:r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by David L. Basett. Courtesy of Dr. Robert A. Chase, MD</a:t>
            </a:r>
            <a:r>
              <a:rPr lang="en-US" sz="800">
                <a:latin typeface="Arial" charset="0"/>
                <a:ea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4C79A493-4F2B-41F2-8E78-D540152410A5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Rami of Spinal Nerves</a:t>
            </a:r>
          </a:p>
        </p:txBody>
      </p:sp>
      <p:sp>
        <p:nvSpPr>
          <p:cNvPr id="37892" name="Text Box 10"/>
          <p:cNvSpPr txBox="1">
            <a:spLocks noChangeArrowheads="1"/>
          </p:cNvSpPr>
          <p:nvPr/>
        </p:nvSpPr>
        <p:spPr bwMode="auto">
          <a:xfrm>
            <a:off x="3681413" y="6181725"/>
            <a:ext cx="17557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13.13</a:t>
            </a:r>
          </a:p>
        </p:txBody>
      </p:sp>
      <p:sp>
        <p:nvSpPr>
          <p:cNvPr id="37893" name="TextBox 24"/>
          <p:cNvSpPr txBox="1">
            <a:spLocks noChangeArrowheads="1"/>
          </p:cNvSpPr>
          <p:nvPr/>
        </p:nvSpPr>
        <p:spPr bwMode="auto">
          <a:xfrm>
            <a:off x="2105025" y="1057275"/>
            <a:ext cx="4918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7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37894" name="Picture 4" descr="sal25693_13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75" y="1328738"/>
            <a:ext cx="761523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2695575" y="2366963"/>
            <a:ext cx="698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Anterior root</a:t>
            </a:r>
            <a:endParaRPr lang="en-US" sz="900" b="1">
              <a:latin typeface="Arial" charset="0"/>
            </a:endParaRPr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2689225" y="1727200"/>
            <a:ext cx="755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Posterior root</a:t>
            </a:r>
            <a:endParaRPr lang="en-US" sz="900" b="1">
              <a:latin typeface="Arial" charset="0"/>
            </a:endParaRPr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2689225" y="2035175"/>
            <a:ext cx="1263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Posterior root ganglion</a:t>
            </a:r>
            <a:endParaRPr lang="en-US" sz="900" b="1">
              <a:latin typeface="Arial" charset="0"/>
            </a:endParaRPr>
          </a:p>
        </p:txBody>
      </p:sp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2689225" y="3121025"/>
            <a:ext cx="679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Spinal nerve</a:t>
            </a:r>
            <a:endParaRPr lang="en-US" sz="900" b="1">
              <a:latin typeface="Arial" charset="0"/>
            </a:endParaRP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2689225" y="5157788"/>
            <a:ext cx="1136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Communicating rami</a:t>
            </a:r>
            <a:endParaRPr lang="en-US" sz="900" b="1">
              <a:latin typeface="Arial" charset="0"/>
            </a:endParaRP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582613" y="5822950"/>
            <a:ext cx="1155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(a) Anterolateral view</a:t>
            </a:r>
            <a:endParaRPr lang="en-US" sz="900" b="1">
              <a:latin typeface="Arial" charset="0"/>
            </a:endParaRPr>
          </a:p>
        </p:txBody>
      </p:sp>
      <p:sp>
        <p:nvSpPr>
          <p:cNvPr id="37901" name="Rectangle 11"/>
          <p:cNvSpPr>
            <a:spLocks noChangeArrowheads="1"/>
          </p:cNvSpPr>
          <p:nvPr/>
        </p:nvSpPr>
        <p:spPr bwMode="auto">
          <a:xfrm>
            <a:off x="5746750" y="3836988"/>
            <a:ext cx="831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Thoracic cavity</a:t>
            </a:r>
            <a:endParaRPr lang="en-US" sz="900" b="1">
              <a:latin typeface="Arial" charset="0"/>
            </a:endParaRPr>
          </a:p>
        </p:txBody>
      </p:sp>
      <p:sp>
        <p:nvSpPr>
          <p:cNvPr id="37902" name="Rectangle 12"/>
          <p:cNvSpPr>
            <a:spLocks noChangeArrowheads="1"/>
          </p:cNvSpPr>
          <p:nvPr/>
        </p:nvSpPr>
        <p:spPr bwMode="auto">
          <a:xfrm>
            <a:off x="4665663" y="1322388"/>
            <a:ext cx="679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Spinal nerve</a:t>
            </a:r>
            <a:endParaRPr lang="en-US" sz="900" b="1">
              <a:latin typeface="Arial" charset="0"/>
            </a:endParaRPr>
          </a:p>
        </p:txBody>
      </p:sp>
      <p:sp>
        <p:nvSpPr>
          <p:cNvPr id="37903" name="Rectangle 13"/>
          <p:cNvSpPr>
            <a:spLocks noChangeArrowheads="1"/>
          </p:cNvSpPr>
          <p:nvPr/>
        </p:nvSpPr>
        <p:spPr bwMode="auto">
          <a:xfrm>
            <a:off x="7656513" y="1330325"/>
            <a:ext cx="876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Posterior ramus</a:t>
            </a:r>
            <a:endParaRPr lang="en-US" sz="900" b="1">
              <a:latin typeface="Arial" charset="0"/>
            </a:endParaRPr>
          </a:p>
        </p:txBody>
      </p:sp>
      <p:sp>
        <p:nvSpPr>
          <p:cNvPr id="37904" name="Rectangle 14"/>
          <p:cNvSpPr>
            <a:spLocks noChangeArrowheads="1"/>
          </p:cNvSpPr>
          <p:nvPr/>
        </p:nvSpPr>
        <p:spPr bwMode="auto">
          <a:xfrm>
            <a:off x="7656513" y="1524000"/>
            <a:ext cx="819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Anterior ramus</a:t>
            </a:r>
            <a:endParaRPr lang="en-US" sz="900" b="1">
              <a:latin typeface="Arial" charset="0"/>
            </a:endParaRPr>
          </a:p>
        </p:txBody>
      </p:sp>
      <p:sp>
        <p:nvSpPr>
          <p:cNvPr id="37905" name="Rectangle 15"/>
          <p:cNvSpPr>
            <a:spLocks noChangeArrowheads="1"/>
          </p:cNvSpPr>
          <p:nvPr/>
        </p:nvSpPr>
        <p:spPr bwMode="auto">
          <a:xfrm>
            <a:off x="7656513" y="2020888"/>
            <a:ext cx="914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Intercostal nerve</a:t>
            </a:r>
            <a:endParaRPr lang="en-US" sz="900" b="1">
              <a:latin typeface="Arial" charset="0"/>
            </a:endParaRPr>
          </a:p>
        </p:txBody>
      </p:sp>
      <p:sp>
        <p:nvSpPr>
          <p:cNvPr id="37906" name="Rectangle 16"/>
          <p:cNvSpPr>
            <a:spLocks noChangeArrowheads="1"/>
          </p:cNvSpPr>
          <p:nvPr/>
        </p:nvSpPr>
        <p:spPr bwMode="auto">
          <a:xfrm>
            <a:off x="4183063" y="5822950"/>
            <a:ext cx="933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(b) Cross section</a:t>
            </a:r>
            <a:endParaRPr lang="en-US" sz="900" b="1">
              <a:latin typeface="Arial" charset="0"/>
            </a:endParaRPr>
          </a:p>
        </p:txBody>
      </p:sp>
      <p:sp>
        <p:nvSpPr>
          <p:cNvPr id="37907" name="Freeform 17"/>
          <p:cNvSpPr>
            <a:spLocks/>
          </p:cNvSpPr>
          <p:nvPr/>
        </p:nvSpPr>
        <p:spPr bwMode="auto">
          <a:xfrm>
            <a:off x="4530725" y="1400175"/>
            <a:ext cx="111125" cy="1166813"/>
          </a:xfrm>
          <a:custGeom>
            <a:avLst/>
            <a:gdLst>
              <a:gd name="T0" fmla="*/ 0 w 70"/>
              <a:gd name="T1" fmla="*/ 1852316610 h 735"/>
              <a:gd name="T2" fmla="*/ 0 w 70"/>
              <a:gd name="T3" fmla="*/ 0 h 735"/>
              <a:gd name="T4" fmla="*/ 176410910 w 70"/>
              <a:gd name="T5" fmla="*/ 0 h 735"/>
              <a:gd name="T6" fmla="*/ 0 60000 65536"/>
              <a:gd name="T7" fmla="*/ 0 60000 65536"/>
              <a:gd name="T8" fmla="*/ 0 60000 65536"/>
              <a:gd name="T9" fmla="*/ 0 w 70"/>
              <a:gd name="T10" fmla="*/ 0 h 735"/>
              <a:gd name="T11" fmla="*/ 70 w 70"/>
              <a:gd name="T12" fmla="*/ 735 h 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" h="735">
                <a:moveTo>
                  <a:pt x="0" y="735"/>
                </a:moveTo>
                <a:lnTo>
                  <a:pt x="0" y="0"/>
                </a:lnTo>
                <a:lnTo>
                  <a:pt x="7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08" name="Freeform 18"/>
          <p:cNvSpPr>
            <a:spLocks/>
          </p:cNvSpPr>
          <p:nvPr/>
        </p:nvSpPr>
        <p:spPr bwMode="auto">
          <a:xfrm>
            <a:off x="5502275" y="1400175"/>
            <a:ext cx="2125663" cy="866775"/>
          </a:xfrm>
          <a:custGeom>
            <a:avLst/>
            <a:gdLst>
              <a:gd name="T0" fmla="*/ 2147483647 w 1339"/>
              <a:gd name="T1" fmla="*/ 0 h 546"/>
              <a:gd name="T2" fmla="*/ 2147483647 w 1339"/>
              <a:gd name="T3" fmla="*/ 0 h 546"/>
              <a:gd name="T4" fmla="*/ 0 w 1339"/>
              <a:gd name="T5" fmla="*/ 1376005094 h 546"/>
              <a:gd name="T6" fmla="*/ 0 60000 65536"/>
              <a:gd name="T7" fmla="*/ 0 60000 65536"/>
              <a:gd name="T8" fmla="*/ 0 60000 65536"/>
              <a:gd name="T9" fmla="*/ 0 w 1339"/>
              <a:gd name="T10" fmla="*/ 0 h 546"/>
              <a:gd name="T11" fmla="*/ 1339 w 1339"/>
              <a:gd name="T12" fmla="*/ 546 h 5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9" h="546">
                <a:moveTo>
                  <a:pt x="1339" y="0"/>
                </a:moveTo>
                <a:lnTo>
                  <a:pt x="1132" y="0"/>
                </a:lnTo>
                <a:lnTo>
                  <a:pt x="0" y="546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09" name="Freeform 19"/>
          <p:cNvSpPr>
            <a:spLocks/>
          </p:cNvSpPr>
          <p:nvPr/>
        </p:nvSpPr>
        <p:spPr bwMode="auto">
          <a:xfrm>
            <a:off x="6454775" y="1584325"/>
            <a:ext cx="1173163" cy="534988"/>
          </a:xfrm>
          <a:custGeom>
            <a:avLst/>
            <a:gdLst>
              <a:gd name="T0" fmla="*/ 1862397235 w 739"/>
              <a:gd name="T1" fmla="*/ 0 h 337"/>
              <a:gd name="T2" fmla="*/ 1340723650 w 739"/>
              <a:gd name="T3" fmla="*/ 0 h 337"/>
              <a:gd name="T4" fmla="*/ 0 w 739"/>
              <a:gd name="T5" fmla="*/ 849294333 h 337"/>
              <a:gd name="T6" fmla="*/ 0 60000 65536"/>
              <a:gd name="T7" fmla="*/ 0 60000 65536"/>
              <a:gd name="T8" fmla="*/ 0 60000 65536"/>
              <a:gd name="T9" fmla="*/ 0 w 739"/>
              <a:gd name="T10" fmla="*/ 0 h 337"/>
              <a:gd name="T11" fmla="*/ 739 w 739"/>
              <a:gd name="T12" fmla="*/ 337 h 3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9" h="337">
                <a:moveTo>
                  <a:pt x="739" y="0"/>
                </a:moveTo>
                <a:lnTo>
                  <a:pt x="532" y="0"/>
                </a:lnTo>
                <a:lnTo>
                  <a:pt x="0" y="337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10" name="Freeform 20"/>
          <p:cNvSpPr>
            <a:spLocks/>
          </p:cNvSpPr>
          <p:nvPr/>
        </p:nvSpPr>
        <p:spPr bwMode="auto">
          <a:xfrm>
            <a:off x="5470525" y="2574925"/>
            <a:ext cx="93663" cy="265113"/>
          </a:xfrm>
          <a:custGeom>
            <a:avLst/>
            <a:gdLst>
              <a:gd name="T0" fmla="*/ 0 w 59"/>
              <a:gd name="T1" fmla="*/ 0 h 167"/>
              <a:gd name="T2" fmla="*/ 148690817 w 59"/>
              <a:gd name="T3" fmla="*/ 0 h 167"/>
              <a:gd name="T4" fmla="*/ 148690817 w 59"/>
              <a:gd name="T5" fmla="*/ 420867726 h 167"/>
              <a:gd name="T6" fmla="*/ 0 w 59"/>
              <a:gd name="T7" fmla="*/ 420867726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59"/>
              <a:gd name="T13" fmla="*/ 0 h 167"/>
              <a:gd name="T14" fmla="*/ 59 w 59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" h="167">
                <a:moveTo>
                  <a:pt x="0" y="0"/>
                </a:moveTo>
                <a:lnTo>
                  <a:pt x="59" y="0"/>
                </a:lnTo>
                <a:lnTo>
                  <a:pt x="59" y="167"/>
                </a:lnTo>
                <a:lnTo>
                  <a:pt x="0" y="167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11" name="Freeform 21"/>
          <p:cNvSpPr>
            <a:spLocks/>
          </p:cNvSpPr>
          <p:nvPr/>
        </p:nvSpPr>
        <p:spPr bwMode="auto">
          <a:xfrm>
            <a:off x="5564188" y="1779588"/>
            <a:ext cx="2063750" cy="927100"/>
          </a:xfrm>
          <a:custGeom>
            <a:avLst/>
            <a:gdLst>
              <a:gd name="T0" fmla="*/ 2147483647 w 1300"/>
              <a:gd name="T1" fmla="*/ 0 h 584"/>
              <a:gd name="T2" fmla="*/ 2147483647 w 1300"/>
              <a:gd name="T3" fmla="*/ 0 h 584"/>
              <a:gd name="T4" fmla="*/ 0 w 1300"/>
              <a:gd name="T5" fmla="*/ 1471771032 h 584"/>
              <a:gd name="T6" fmla="*/ 0 60000 65536"/>
              <a:gd name="T7" fmla="*/ 0 60000 65536"/>
              <a:gd name="T8" fmla="*/ 0 60000 65536"/>
              <a:gd name="T9" fmla="*/ 0 w 1300"/>
              <a:gd name="T10" fmla="*/ 0 h 584"/>
              <a:gd name="T11" fmla="*/ 1300 w 1300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0" h="584">
                <a:moveTo>
                  <a:pt x="1300" y="0"/>
                </a:moveTo>
                <a:lnTo>
                  <a:pt x="1093" y="0"/>
                </a:lnTo>
                <a:lnTo>
                  <a:pt x="0" y="584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12" name="Freeform 22"/>
          <p:cNvSpPr>
            <a:spLocks/>
          </p:cNvSpPr>
          <p:nvPr/>
        </p:nvSpPr>
        <p:spPr bwMode="auto">
          <a:xfrm>
            <a:off x="7113588" y="2095500"/>
            <a:ext cx="514350" cy="174625"/>
          </a:xfrm>
          <a:custGeom>
            <a:avLst/>
            <a:gdLst>
              <a:gd name="T0" fmla="*/ 816530516 w 324"/>
              <a:gd name="T1" fmla="*/ 0 h 110"/>
              <a:gd name="T2" fmla="*/ 294857476 w 324"/>
              <a:gd name="T3" fmla="*/ 0 h 110"/>
              <a:gd name="T4" fmla="*/ 0 w 324"/>
              <a:gd name="T5" fmla="*/ 277217210 h 110"/>
              <a:gd name="T6" fmla="*/ 0 60000 65536"/>
              <a:gd name="T7" fmla="*/ 0 60000 65536"/>
              <a:gd name="T8" fmla="*/ 0 60000 65536"/>
              <a:gd name="T9" fmla="*/ 0 w 324"/>
              <a:gd name="T10" fmla="*/ 0 h 110"/>
              <a:gd name="T11" fmla="*/ 324 w 324"/>
              <a:gd name="T12" fmla="*/ 110 h 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" h="110">
                <a:moveTo>
                  <a:pt x="324" y="0"/>
                </a:moveTo>
                <a:lnTo>
                  <a:pt x="117" y="0"/>
                </a:lnTo>
                <a:lnTo>
                  <a:pt x="0" y="11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13" name="Line 23"/>
          <p:cNvSpPr>
            <a:spLocks noChangeShapeType="1"/>
          </p:cNvSpPr>
          <p:nvPr/>
        </p:nvSpPr>
        <p:spPr bwMode="auto">
          <a:xfrm flipV="1">
            <a:off x="7750175" y="3429000"/>
            <a:ext cx="1588" cy="11191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4" name="Freeform 24"/>
          <p:cNvSpPr>
            <a:spLocks/>
          </p:cNvSpPr>
          <p:nvPr/>
        </p:nvSpPr>
        <p:spPr bwMode="auto">
          <a:xfrm>
            <a:off x="7237413" y="4498975"/>
            <a:ext cx="179387" cy="471488"/>
          </a:xfrm>
          <a:custGeom>
            <a:avLst/>
            <a:gdLst>
              <a:gd name="T0" fmla="*/ 284776091 w 113"/>
              <a:gd name="T1" fmla="*/ 0 h 297"/>
              <a:gd name="T2" fmla="*/ 98285024 w 113"/>
              <a:gd name="T3" fmla="*/ 748487885 h 297"/>
              <a:gd name="T4" fmla="*/ 0 w 113"/>
              <a:gd name="T5" fmla="*/ 0 h 297"/>
              <a:gd name="T6" fmla="*/ 0 60000 65536"/>
              <a:gd name="T7" fmla="*/ 0 60000 65536"/>
              <a:gd name="T8" fmla="*/ 0 60000 65536"/>
              <a:gd name="T9" fmla="*/ 0 w 113"/>
              <a:gd name="T10" fmla="*/ 0 h 297"/>
              <a:gd name="T11" fmla="*/ 113 w 113"/>
              <a:gd name="T12" fmla="*/ 297 h 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" h="297">
                <a:moveTo>
                  <a:pt x="113" y="0"/>
                </a:moveTo>
                <a:lnTo>
                  <a:pt x="39" y="297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15" name="Freeform 25"/>
          <p:cNvSpPr>
            <a:spLocks/>
          </p:cNvSpPr>
          <p:nvPr/>
        </p:nvSpPr>
        <p:spPr bwMode="auto">
          <a:xfrm>
            <a:off x="7073900" y="4498975"/>
            <a:ext cx="558800" cy="471488"/>
          </a:xfrm>
          <a:custGeom>
            <a:avLst/>
            <a:gdLst>
              <a:gd name="T0" fmla="*/ 0 w 352"/>
              <a:gd name="T1" fmla="*/ 0 h 297"/>
              <a:gd name="T2" fmla="*/ 362902473 w 352"/>
              <a:gd name="T3" fmla="*/ 748487885 h 297"/>
              <a:gd name="T4" fmla="*/ 887095089 w 352"/>
              <a:gd name="T5" fmla="*/ 748487885 h 297"/>
              <a:gd name="T6" fmla="*/ 0 60000 65536"/>
              <a:gd name="T7" fmla="*/ 0 60000 65536"/>
              <a:gd name="T8" fmla="*/ 0 60000 65536"/>
              <a:gd name="T9" fmla="*/ 0 w 352"/>
              <a:gd name="T10" fmla="*/ 0 h 297"/>
              <a:gd name="T11" fmla="*/ 352 w 352"/>
              <a:gd name="T12" fmla="*/ 297 h 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297">
                <a:moveTo>
                  <a:pt x="0" y="0"/>
                </a:moveTo>
                <a:lnTo>
                  <a:pt x="144" y="297"/>
                </a:lnTo>
                <a:lnTo>
                  <a:pt x="352" y="297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16" name="Freeform 26"/>
          <p:cNvSpPr>
            <a:spLocks/>
          </p:cNvSpPr>
          <p:nvPr/>
        </p:nvSpPr>
        <p:spPr bwMode="auto">
          <a:xfrm>
            <a:off x="6319838" y="5262563"/>
            <a:ext cx="1300162" cy="77787"/>
          </a:xfrm>
          <a:custGeom>
            <a:avLst/>
            <a:gdLst>
              <a:gd name="T0" fmla="*/ 2064006560 w 819"/>
              <a:gd name="T1" fmla="*/ 123486080 h 49"/>
              <a:gd name="T2" fmla="*/ 1534773712 w 819"/>
              <a:gd name="T3" fmla="*/ 123486080 h 49"/>
              <a:gd name="T4" fmla="*/ 0 w 819"/>
              <a:gd name="T5" fmla="*/ 0 h 49"/>
              <a:gd name="T6" fmla="*/ 0 60000 65536"/>
              <a:gd name="T7" fmla="*/ 0 60000 65536"/>
              <a:gd name="T8" fmla="*/ 0 60000 65536"/>
              <a:gd name="T9" fmla="*/ 0 w 819"/>
              <a:gd name="T10" fmla="*/ 0 h 49"/>
              <a:gd name="T11" fmla="*/ 819 w 81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9" h="49">
                <a:moveTo>
                  <a:pt x="819" y="49"/>
                </a:moveTo>
                <a:lnTo>
                  <a:pt x="609" y="49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17" name="Line 27"/>
          <p:cNvSpPr>
            <a:spLocks noChangeShapeType="1"/>
          </p:cNvSpPr>
          <p:nvPr/>
        </p:nvSpPr>
        <p:spPr bwMode="auto">
          <a:xfrm flipH="1">
            <a:off x="1566863" y="4402138"/>
            <a:ext cx="1106487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8" name="Freeform 28"/>
          <p:cNvSpPr>
            <a:spLocks/>
          </p:cNvSpPr>
          <p:nvPr/>
        </p:nvSpPr>
        <p:spPr bwMode="auto">
          <a:xfrm>
            <a:off x="2200275" y="4491038"/>
            <a:ext cx="481013" cy="325437"/>
          </a:xfrm>
          <a:custGeom>
            <a:avLst/>
            <a:gdLst>
              <a:gd name="T0" fmla="*/ 763608822 w 303"/>
              <a:gd name="T1" fmla="*/ 516630488 h 205"/>
              <a:gd name="T2" fmla="*/ 274698099 w 303"/>
              <a:gd name="T3" fmla="*/ 516630488 h 205"/>
              <a:gd name="T4" fmla="*/ 0 w 303"/>
              <a:gd name="T5" fmla="*/ 0 h 205"/>
              <a:gd name="T6" fmla="*/ 0 60000 65536"/>
              <a:gd name="T7" fmla="*/ 0 60000 65536"/>
              <a:gd name="T8" fmla="*/ 0 60000 65536"/>
              <a:gd name="T9" fmla="*/ 0 w 303"/>
              <a:gd name="T10" fmla="*/ 0 h 205"/>
              <a:gd name="T11" fmla="*/ 303 w 303"/>
              <a:gd name="T12" fmla="*/ 205 h 2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3" h="205">
                <a:moveTo>
                  <a:pt x="303" y="205"/>
                </a:moveTo>
                <a:lnTo>
                  <a:pt x="109" y="205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19" name="Freeform 29"/>
          <p:cNvSpPr>
            <a:spLocks/>
          </p:cNvSpPr>
          <p:nvPr/>
        </p:nvSpPr>
        <p:spPr bwMode="auto">
          <a:xfrm>
            <a:off x="2459038" y="4008438"/>
            <a:ext cx="214312" cy="96837"/>
          </a:xfrm>
          <a:custGeom>
            <a:avLst/>
            <a:gdLst>
              <a:gd name="T0" fmla="*/ 340219452 w 135"/>
              <a:gd name="T1" fmla="*/ 0 h 61"/>
              <a:gd name="T2" fmla="*/ 131047810 w 135"/>
              <a:gd name="T3" fmla="*/ 5040287 h 61"/>
              <a:gd name="T4" fmla="*/ 0 w 135"/>
              <a:gd name="T5" fmla="*/ 153727955 h 61"/>
              <a:gd name="T6" fmla="*/ 0 60000 65536"/>
              <a:gd name="T7" fmla="*/ 0 60000 65536"/>
              <a:gd name="T8" fmla="*/ 0 60000 65536"/>
              <a:gd name="T9" fmla="*/ 0 w 135"/>
              <a:gd name="T10" fmla="*/ 0 h 61"/>
              <a:gd name="T11" fmla="*/ 135 w 135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" h="61">
                <a:moveTo>
                  <a:pt x="135" y="0"/>
                </a:moveTo>
                <a:lnTo>
                  <a:pt x="52" y="2"/>
                </a:lnTo>
                <a:lnTo>
                  <a:pt x="0" y="61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20" name="Line 30"/>
          <p:cNvSpPr>
            <a:spLocks noChangeShapeType="1"/>
          </p:cNvSpPr>
          <p:nvPr/>
        </p:nvSpPr>
        <p:spPr bwMode="auto">
          <a:xfrm flipH="1">
            <a:off x="2046288" y="3197225"/>
            <a:ext cx="627062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1" name="Freeform 31"/>
          <p:cNvSpPr>
            <a:spLocks/>
          </p:cNvSpPr>
          <p:nvPr/>
        </p:nvSpPr>
        <p:spPr bwMode="auto">
          <a:xfrm>
            <a:off x="2054225" y="2135188"/>
            <a:ext cx="619125" cy="303212"/>
          </a:xfrm>
          <a:custGeom>
            <a:avLst/>
            <a:gdLst>
              <a:gd name="T0" fmla="*/ 982861027 w 390"/>
              <a:gd name="T1" fmla="*/ 481348301 h 191"/>
              <a:gd name="T2" fmla="*/ 498990980 w 390"/>
              <a:gd name="T3" fmla="*/ 481348301 h 191"/>
              <a:gd name="T4" fmla="*/ 0 w 390"/>
              <a:gd name="T5" fmla="*/ 0 h 191"/>
              <a:gd name="T6" fmla="*/ 0 60000 65536"/>
              <a:gd name="T7" fmla="*/ 0 60000 65536"/>
              <a:gd name="T8" fmla="*/ 0 60000 65536"/>
              <a:gd name="T9" fmla="*/ 0 w 390"/>
              <a:gd name="T10" fmla="*/ 0 h 191"/>
              <a:gd name="T11" fmla="*/ 390 w 390"/>
              <a:gd name="T12" fmla="*/ 191 h 1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" h="191">
                <a:moveTo>
                  <a:pt x="390" y="191"/>
                </a:moveTo>
                <a:lnTo>
                  <a:pt x="198" y="191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22" name="Line 32"/>
          <p:cNvSpPr>
            <a:spLocks noChangeShapeType="1"/>
          </p:cNvSpPr>
          <p:nvPr/>
        </p:nvSpPr>
        <p:spPr bwMode="auto">
          <a:xfrm flipH="1">
            <a:off x="2201863" y="2112963"/>
            <a:ext cx="471487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3" name="Freeform 33"/>
          <p:cNvSpPr>
            <a:spLocks/>
          </p:cNvSpPr>
          <p:nvPr/>
        </p:nvSpPr>
        <p:spPr bwMode="auto">
          <a:xfrm>
            <a:off x="2133600" y="1400175"/>
            <a:ext cx="533400" cy="158750"/>
          </a:xfrm>
          <a:custGeom>
            <a:avLst/>
            <a:gdLst>
              <a:gd name="T0" fmla="*/ 846772589 w 336"/>
              <a:gd name="T1" fmla="*/ 2520950 h 100"/>
              <a:gd name="T2" fmla="*/ 287297807 w 336"/>
              <a:gd name="T3" fmla="*/ 0 h 100"/>
              <a:gd name="T4" fmla="*/ 0 w 336"/>
              <a:gd name="T5" fmla="*/ 252015647 h 100"/>
              <a:gd name="T6" fmla="*/ 0 60000 65536"/>
              <a:gd name="T7" fmla="*/ 0 60000 65536"/>
              <a:gd name="T8" fmla="*/ 0 60000 65536"/>
              <a:gd name="T9" fmla="*/ 0 w 336"/>
              <a:gd name="T10" fmla="*/ 0 h 100"/>
              <a:gd name="T11" fmla="*/ 336 w 336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00">
                <a:moveTo>
                  <a:pt x="336" y="1"/>
                </a:moveTo>
                <a:lnTo>
                  <a:pt x="114" y="0"/>
                </a:lnTo>
                <a:lnTo>
                  <a:pt x="0" y="10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24" name="Freeform 34"/>
          <p:cNvSpPr>
            <a:spLocks/>
          </p:cNvSpPr>
          <p:nvPr/>
        </p:nvSpPr>
        <p:spPr bwMode="auto">
          <a:xfrm>
            <a:off x="2047875" y="1808163"/>
            <a:ext cx="619125" cy="187325"/>
          </a:xfrm>
          <a:custGeom>
            <a:avLst/>
            <a:gdLst>
              <a:gd name="T0" fmla="*/ 982861027 w 390"/>
              <a:gd name="T1" fmla="*/ 0 h 118"/>
              <a:gd name="T2" fmla="*/ 509071602 w 390"/>
              <a:gd name="T3" fmla="*/ 0 h 118"/>
              <a:gd name="T4" fmla="*/ 0 w 390"/>
              <a:gd name="T5" fmla="*/ 297378460 h 118"/>
              <a:gd name="T6" fmla="*/ 0 60000 65536"/>
              <a:gd name="T7" fmla="*/ 0 60000 65536"/>
              <a:gd name="T8" fmla="*/ 0 60000 65536"/>
              <a:gd name="T9" fmla="*/ 0 w 390"/>
              <a:gd name="T10" fmla="*/ 0 h 118"/>
              <a:gd name="T11" fmla="*/ 390 w 390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" h="118">
                <a:moveTo>
                  <a:pt x="390" y="0"/>
                </a:moveTo>
                <a:lnTo>
                  <a:pt x="202" y="0"/>
                </a:lnTo>
                <a:lnTo>
                  <a:pt x="0" y="118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25" name="Freeform 35"/>
          <p:cNvSpPr>
            <a:spLocks/>
          </p:cNvSpPr>
          <p:nvPr/>
        </p:nvSpPr>
        <p:spPr bwMode="auto">
          <a:xfrm>
            <a:off x="1862138" y="1501775"/>
            <a:ext cx="363537" cy="508000"/>
          </a:xfrm>
          <a:custGeom>
            <a:avLst/>
            <a:gdLst>
              <a:gd name="T0" fmla="*/ 0 w 229"/>
              <a:gd name="T1" fmla="*/ 317539666 h 320"/>
              <a:gd name="T2" fmla="*/ 337700482 w 229"/>
              <a:gd name="T3" fmla="*/ 0 h 320"/>
              <a:gd name="T4" fmla="*/ 577114238 w 229"/>
              <a:gd name="T5" fmla="*/ 244454368 h 320"/>
              <a:gd name="T6" fmla="*/ 0 w 229"/>
              <a:gd name="T7" fmla="*/ 806449891 h 320"/>
              <a:gd name="T8" fmla="*/ 0 60000 65536"/>
              <a:gd name="T9" fmla="*/ 0 60000 65536"/>
              <a:gd name="T10" fmla="*/ 0 60000 65536"/>
              <a:gd name="T11" fmla="*/ 0 60000 65536"/>
              <a:gd name="T12" fmla="*/ 0 w 229"/>
              <a:gd name="T13" fmla="*/ 0 h 320"/>
              <a:gd name="T14" fmla="*/ 229 w 229"/>
              <a:gd name="T15" fmla="*/ 320 h 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9" h="320">
                <a:moveTo>
                  <a:pt x="0" y="126"/>
                </a:moveTo>
                <a:lnTo>
                  <a:pt x="134" y="0"/>
                </a:lnTo>
                <a:lnTo>
                  <a:pt x="229" y="97"/>
                </a:lnTo>
                <a:lnTo>
                  <a:pt x="0" y="32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26" name="Line 36"/>
          <p:cNvSpPr>
            <a:spLocks noChangeShapeType="1"/>
          </p:cNvSpPr>
          <p:nvPr/>
        </p:nvSpPr>
        <p:spPr bwMode="auto">
          <a:xfrm>
            <a:off x="5446713" y="2889250"/>
            <a:ext cx="296862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7" name="Freeform 37"/>
          <p:cNvSpPr>
            <a:spLocks/>
          </p:cNvSpPr>
          <p:nvPr/>
        </p:nvSpPr>
        <p:spPr bwMode="auto">
          <a:xfrm>
            <a:off x="1954213" y="4916488"/>
            <a:ext cx="188912" cy="176212"/>
          </a:xfrm>
          <a:custGeom>
            <a:avLst/>
            <a:gdLst>
              <a:gd name="T0" fmla="*/ 214211965 w 119"/>
              <a:gd name="T1" fmla="*/ 0 h 111"/>
              <a:gd name="T2" fmla="*/ 299897029 w 119"/>
              <a:gd name="T3" fmla="*/ 161289548 h 111"/>
              <a:gd name="T4" fmla="*/ 35282097 w 119"/>
              <a:gd name="T5" fmla="*/ 279735779 h 111"/>
              <a:gd name="T6" fmla="*/ 0 w 119"/>
              <a:gd name="T7" fmla="*/ 201611922 h 111"/>
              <a:gd name="T8" fmla="*/ 0 60000 65536"/>
              <a:gd name="T9" fmla="*/ 0 60000 65536"/>
              <a:gd name="T10" fmla="*/ 0 60000 65536"/>
              <a:gd name="T11" fmla="*/ 0 60000 65536"/>
              <a:gd name="T12" fmla="*/ 0 w 119"/>
              <a:gd name="T13" fmla="*/ 0 h 111"/>
              <a:gd name="T14" fmla="*/ 119 w 119"/>
              <a:gd name="T15" fmla="*/ 111 h 1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9" h="111">
                <a:moveTo>
                  <a:pt x="85" y="0"/>
                </a:moveTo>
                <a:lnTo>
                  <a:pt x="119" y="64"/>
                </a:lnTo>
                <a:lnTo>
                  <a:pt x="14" y="111"/>
                </a:lnTo>
                <a:lnTo>
                  <a:pt x="0" y="8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28" name="Freeform 38"/>
          <p:cNvSpPr>
            <a:spLocks/>
          </p:cNvSpPr>
          <p:nvPr/>
        </p:nvSpPr>
        <p:spPr bwMode="auto">
          <a:xfrm>
            <a:off x="2060575" y="5056188"/>
            <a:ext cx="604838" cy="185737"/>
          </a:xfrm>
          <a:custGeom>
            <a:avLst/>
            <a:gdLst>
              <a:gd name="T0" fmla="*/ 0 w 381"/>
              <a:gd name="T1" fmla="*/ 0 h 117"/>
              <a:gd name="T2" fmla="*/ 483870443 w 381"/>
              <a:gd name="T3" fmla="*/ 294856716 h 117"/>
              <a:gd name="T4" fmla="*/ 960181208 w 381"/>
              <a:gd name="T5" fmla="*/ 294856716 h 117"/>
              <a:gd name="T6" fmla="*/ 0 60000 65536"/>
              <a:gd name="T7" fmla="*/ 0 60000 65536"/>
              <a:gd name="T8" fmla="*/ 0 60000 65536"/>
              <a:gd name="T9" fmla="*/ 0 w 381"/>
              <a:gd name="T10" fmla="*/ 0 h 117"/>
              <a:gd name="T11" fmla="*/ 381 w 381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117">
                <a:moveTo>
                  <a:pt x="0" y="0"/>
                </a:moveTo>
                <a:lnTo>
                  <a:pt x="192" y="117"/>
                </a:lnTo>
                <a:lnTo>
                  <a:pt x="381" y="117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29" name="Freeform 39"/>
          <p:cNvSpPr>
            <a:spLocks/>
          </p:cNvSpPr>
          <p:nvPr/>
        </p:nvSpPr>
        <p:spPr bwMode="auto">
          <a:xfrm>
            <a:off x="4522788" y="1390650"/>
            <a:ext cx="111125" cy="1166813"/>
          </a:xfrm>
          <a:custGeom>
            <a:avLst/>
            <a:gdLst>
              <a:gd name="T0" fmla="*/ 0 w 70"/>
              <a:gd name="T1" fmla="*/ 1852316610 h 735"/>
              <a:gd name="T2" fmla="*/ 0 w 70"/>
              <a:gd name="T3" fmla="*/ 0 h 735"/>
              <a:gd name="T4" fmla="*/ 176410910 w 70"/>
              <a:gd name="T5" fmla="*/ 0 h 735"/>
              <a:gd name="T6" fmla="*/ 0 60000 65536"/>
              <a:gd name="T7" fmla="*/ 0 60000 65536"/>
              <a:gd name="T8" fmla="*/ 0 60000 65536"/>
              <a:gd name="T9" fmla="*/ 0 w 70"/>
              <a:gd name="T10" fmla="*/ 0 h 735"/>
              <a:gd name="T11" fmla="*/ 70 w 70"/>
              <a:gd name="T12" fmla="*/ 735 h 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" h="735">
                <a:moveTo>
                  <a:pt x="0" y="735"/>
                </a:moveTo>
                <a:lnTo>
                  <a:pt x="0" y="0"/>
                </a:lnTo>
                <a:lnTo>
                  <a:pt x="7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30" name="Freeform 40"/>
          <p:cNvSpPr>
            <a:spLocks/>
          </p:cNvSpPr>
          <p:nvPr/>
        </p:nvSpPr>
        <p:spPr bwMode="auto">
          <a:xfrm>
            <a:off x="5492750" y="1390650"/>
            <a:ext cx="2128838" cy="868363"/>
          </a:xfrm>
          <a:custGeom>
            <a:avLst/>
            <a:gdLst>
              <a:gd name="T0" fmla="*/ 2147483647 w 1341"/>
              <a:gd name="T1" fmla="*/ 0 h 547"/>
              <a:gd name="T2" fmla="*/ 2147483647 w 1341"/>
              <a:gd name="T3" fmla="*/ 0 h 547"/>
              <a:gd name="T4" fmla="*/ 0 w 1341"/>
              <a:gd name="T5" fmla="*/ 1378526838 h 547"/>
              <a:gd name="T6" fmla="*/ 0 60000 65536"/>
              <a:gd name="T7" fmla="*/ 0 60000 65536"/>
              <a:gd name="T8" fmla="*/ 0 60000 65536"/>
              <a:gd name="T9" fmla="*/ 0 w 1341"/>
              <a:gd name="T10" fmla="*/ 0 h 547"/>
              <a:gd name="T11" fmla="*/ 1341 w 1341"/>
              <a:gd name="T12" fmla="*/ 547 h 5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1" h="547">
                <a:moveTo>
                  <a:pt x="1341" y="0"/>
                </a:moveTo>
                <a:lnTo>
                  <a:pt x="1135" y="0"/>
                </a:lnTo>
                <a:lnTo>
                  <a:pt x="0" y="54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31" name="Freeform 41"/>
          <p:cNvSpPr>
            <a:spLocks/>
          </p:cNvSpPr>
          <p:nvPr/>
        </p:nvSpPr>
        <p:spPr bwMode="auto">
          <a:xfrm>
            <a:off x="6446838" y="1576388"/>
            <a:ext cx="1174750" cy="533400"/>
          </a:xfrm>
          <a:custGeom>
            <a:avLst/>
            <a:gdLst>
              <a:gd name="T0" fmla="*/ 1864915803 w 740"/>
              <a:gd name="T1" fmla="*/ 0 h 336"/>
              <a:gd name="T2" fmla="*/ 1340723080 w 740"/>
              <a:gd name="T3" fmla="*/ 0 h 336"/>
              <a:gd name="T4" fmla="*/ 0 w 740"/>
              <a:gd name="T5" fmla="*/ 846772589 h 336"/>
              <a:gd name="T6" fmla="*/ 0 60000 65536"/>
              <a:gd name="T7" fmla="*/ 0 60000 65536"/>
              <a:gd name="T8" fmla="*/ 0 60000 65536"/>
              <a:gd name="T9" fmla="*/ 0 w 740"/>
              <a:gd name="T10" fmla="*/ 0 h 336"/>
              <a:gd name="T11" fmla="*/ 740 w 740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0" h="336">
                <a:moveTo>
                  <a:pt x="740" y="0"/>
                </a:moveTo>
                <a:lnTo>
                  <a:pt x="532" y="0"/>
                </a:lnTo>
                <a:lnTo>
                  <a:pt x="0" y="33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32" name="Freeform 42"/>
          <p:cNvSpPr>
            <a:spLocks/>
          </p:cNvSpPr>
          <p:nvPr/>
        </p:nvSpPr>
        <p:spPr bwMode="auto">
          <a:xfrm>
            <a:off x="5461000" y="2570163"/>
            <a:ext cx="95250" cy="261937"/>
          </a:xfrm>
          <a:custGeom>
            <a:avLst/>
            <a:gdLst>
              <a:gd name="T0" fmla="*/ 0 w 60"/>
              <a:gd name="T1" fmla="*/ 0 h 165"/>
              <a:gd name="T2" fmla="*/ 151209386 w 60"/>
              <a:gd name="T3" fmla="*/ 0 h 165"/>
              <a:gd name="T4" fmla="*/ 151209386 w 60"/>
              <a:gd name="T5" fmla="*/ 415824139 h 165"/>
              <a:gd name="T6" fmla="*/ 0 w 60"/>
              <a:gd name="T7" fmla="*/ 415824139 h 165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165"/>
              <a:gd name="T14" fmla="*/ 60 w 60"/>
              <a:gd name="T15" fmla="*/ 165 h 1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165">
                <a:moveTo>
                  <a:pt x="0" y="0"/>
                </a:moveTo>
                <a:lnTo>
                  <a:pt x="60" y="0"/>
                </a:lnTo>
                <a:lnTo>
                  <a:pt x="60" y="165"/>
                </a:lnTo>
                <a:lnTo>
                  <a:pt x="0" y="16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33" name="Freeform 43"/>
          <p:cNvSpPr>
            <a:spLocks/>
          </p:cNvSpPr>
          <p:nvPr/>
        </p:nvSpPr>
        <p:spPr bwMode="auto">
          <a:xfrm>
            <a:off x="5556250" y="1770063"/>
            <a:ext cx="2065338" cy="930275"/>
          </a:xfrm>
          <a:custGeom>
            <a:avLst/>
            <a:gdLst>
              <a:gd name="T0" fmla="*/ 2147483647 w 1301"/>
              <a:gd name="T1" fmla="*/ 0 h 586"/>
              <a:gd name="T2" fmla="*/ 2147483647 w 1301"/>
              <a:gd name="T3" fmla="*/ 0 h 586"/>
              <a:gd name="T4" fmla="*/ 0 w 1301"/>
              <a:gd name="T5" fmla="*/ 1476811344 h 586"/>
              <a:gd name="T6" fmla="*/ 0 60000 65536"/>
              <a:gd name="T7" fmla="*/ 0 60000 65536"/>
              <a:gd name="T8" fmla="*/ 0 60000 65536"/>
              <a:gd name="T9" fmla="*/ 0 w 1301"/>
              <a:gd name="T10" fmla="*/ 0 h 586"/>
              <a:gd name="T11" fmla="*/ 1301 w 1301"/>
              <a:gd name="T12" fmla="*/ 586 h 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1" h="586">
                <a:moveTo>
                  <a:pt x="1301" y="0"/>
                </a:moveTo>
                <a:lnTo>
                  <a:pt x="1093" y="0"/>
                </a:lnTo>
                <a:lnTo>
                  <a:pt x="0" y="58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34" name="Freeform 44"/>
          <p:cNvSpPr>
            <a:spLocks/>
          </p:cNvSpPr>
          <p:nvPr/>
        </p:nvSpPr>
        <p:spPr bwMode="auto">
          <a:xfrm>
            <a:off x="7105650" y="2087563"/>
            <a:ext cx="515938" cy="174625"/>
          </a:xfrm>
          <a:custGeom>
            <a:avLst/>
            <a:gdLst>
              <a:gd name="T0" fmla="*/ 819052260 w 325"/>
              <a:gd name="T1" fmla="*/ 0 h 110"/>
              <a:gd name="T2" fmla="*/ 294859349 w 325"/>
              <a:gd name="T3" fmla="*/ 0 h 110"/>
              <a:gd name="T4" fmla="*/ 0 w 325"/>
              <a:gd name="T5" fmla="*/ 277217210 h 110"/>
              <a:gd name="T6" fmla="*/ 0 60000 65536"/>
              <a:gd name="T7" fmla="*/ 0 60000 65536"/>
              <a:gd name="T8" fmla="*/ 0 60000 65536"/>
              <a:gd name="T9" fmla="*/ 0 w 325"/>
              <a:gd name="T10" fmla="*/ 0 h 110"/>
              <a:gd name="T11" fmla="*/ 325 w 325"/>
              <a:gd name="T12" fmla="*/ 110 h 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" h="110">
                <a:moveTo>
                  <a:pt x="325" y="0"/>
                </a:moveTo>
                <a:lnTo>
                  <a:pt x="117" y="0"/>
                </a:lnTo>
                <a:lnTo>
                  <a:pt x="0" y="11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35" name="Line 45"/>
          <p:cNvSpPr>
            <a:spLocks noChangeShapeType="1"/>
          </p:cNvSpPr>
          <p:nvPr/>
        </p:nvSpPr>
        <p:spPr bwMode="auto">
          <a:xfrm flipV="1">
            <a:off x="7742238" y="3419475"/>
            <a:ext cx="1587" cy="11223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6" name="Freeform 46"/>
          <p:cNvSpPr>
            <a:spLocks/>
          </p:cNvSpPr>
          <p:nvPr/>
        </p:nvSpPr>
        <p:spPr bwMode="auto">
          <a:xfrm>
            <a:off x="7234238" y="4491038"/>
            <a:ext cx="179387" cy="473075"/>
          </a:xfrm>
          <a:custGeom>
            <a:avLst/>
            <a:gdLst>
              <a:gd name="T0" fmla="*/ 284776091 w 113"/>
              <a:gd name="T1" fmla="*/ 0 h 298"/>
              <a:gd name="T2" fmla="*/ 108365643 w 113"/>
              <a:gd name="T3" fmla="*/ 751006453 h 298"/>
              <a:gd name="T4" fmla="*/ 0 w 113"/>
              <a:gd name="T5" fmla="*/ 0 h 298"/>
              <a:gd name="T6" fmla="*/ 0 60000 65536"/>
              <a:gd name="T7" fmla="*/ 0 60000 65536"/>
              <a:gd name="T8" fmla="*/ 0 60000 65536"/>
              <a:gd name="T9" fmla="*/ 0 w 113"/>
              <a:gd name="T10" fmla="*/ 0 h 298"/>
              <a:gd name="T11" fmla="*/ 113 w 113"/>
              <a:gd name="T12" fmla="*/ 298 h 2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" h="298">
                <a:moveTo>
                  <a:pt x="113" y="0"/>
                </a:moveTo>
                <a:lnTo>
                  <a:pt x="43" y="298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37" name="Freeform 47"/>
          <p:cNvSpPr>
            <a:spLocks/>
          </p:cNvSpPr>
          <p:nvPr/>
        </p:nvSpPr>
        <p:spPr bwMode="auto">
          <a:xfrm>
            <a:off x="7072313" y="4494213"/>
            <a:ext cx="558800" cy="469900"/>
          </a:xfrm>
          <a:custGeom>
            <a:avLst/>
            <a:gdLst>
              <a:gd name="T0" fmla="*/ 0 w 352"/>
              <a:gd name="T1" fmla="*/ 0 h 296"/>
              <a:gd name="T2" fmla="*/ 365423422 w 352"/>
              <a:gd name="T3" fmla="*/ 745966141 h 296"/>
              <a:gd name="T4" fmla="*/ 887095089 w 352"/>
              <a:gd name="T5" fmla="*/ 745966141 h 296"/>
              <a:gd name="T6" fmla="*/ 0 60000 65536"/>
              <a:gd name="T7" fmla="*/ 0 60000 65536"/>
              <a:gd name="T8" fmla="*/ 0 60000 65536"/>
              <a:gd name="T9" fmla="*/ 0 w 352"/>
              <a:gd name="T10" fmla="*/ 0 h 296"/>
              <a:gd name="T11" fmla="*/ 352 w 352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296">
                <a:moveTo>
                  <a:pt x="0" y="0"/>
                </a:moveTo>
                <a:lnTo>
                  <a:pt x="145" y="296"/>
                </a:lnTo>
                <a:lnTo>
                  <a:pt x="352" y="29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38" name="Freeform 48"/>
          <p:cNvSpPr>
            <a:spLocks/>
          </p:cNvSpPr>
          <p:nvPr/>
        </p:nvSpPr>
        <p:spPr bwMode="auto">
          <a:xfrm>
            <a:off x="6323013" y="5264150"/>
            <a:ext cx="1301750" cy="76200"/>
          </a:xfrm>
          <a:custGeom>
            <a:avLst/>
            <a:gdLst>
              <a:gd name="T0" fmla="*/ 2066528303 w 820"/>
              <a:gd name="T1" fmla="*/ 120967511 h 48"/>
              <a:gd name="T2" fmla="*/ 1537295252 w 820"/>
              <a:gd name="T3" fmla="*/ 120967511 h 48"/>
              <a:gd name="T4" fmla="*/ 0 w 820"/>
              <a:gd name="T5" fmla="*/ 0 h 48"/>
              <a:gd name="T6" fmla="*/ 0 60000 65536"/>
              <a:gd name="T7" fmla="*/ 0 60000 65536"/>
              <a:gd name="T8" fmla="*/ 0 60000 65536"/>
              <a:gd name="T9" fmla="*/ 0 w 820"/>
              <a:gd name="T10" fmla="*/ 0 h 48"/>
              <a:gd name="T11" fmla="*/ 820 w 820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0" h="48">
                <a:moveTo>
                  <a:pt x="820" y="48"/>
                </a:moveTo>
                <a:lnTo>
                  <a:pt x="610" y="48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39" name="Line 49"/>
          <p:cNvSpPr>
            <a:spLocks noChangeShapeType="1"/>
          </p:cNvSpPr>
          <p:nvPr/>
        </p:nvSpPr>
        <p:spPr bwMode="auto">
          <a:xfrm flipH="1">
            <a:off x="1557338" y="4395788"/>
            <a:ext cx="11080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0" name="Freeform 50"/>
          <p:cNvSpPr>
            <a:spLocks/>
          </p:cNvSpPr>
          <p:nvPr/>
        </p:nvSpPr>
        <p:spPr bwMode="auto">
          <a:xfrm>
            <a:off x="2193925" y="4481513"/>
            <a:ext cx="479425" cy="325437"/>
          </a:xfrm>
          <a:custGeom>
            <a:avLst/>
            <a:gdLst>
              <a:gd name="T0" fmla="*/ 761087078 w 302"/>
              <a:gd name="T1" fmla="*/ 516630488 h 205"/>
              <a:gd name="T2" fmla="*/ 272176864 w 302"/>
              <a:gd name="T3" fmla="*/ 516630488 h 205"/>
              <a:gd name="T4" fmla="*/ 0 w 302"/>
              <a:gd name="T5" fmla="*/ 0 h 205"/>
              <a:gd name="T6" fmla="*/ 0 60000 65536"/>
              <a:gd name="T7" fmla="*/ 0 60000 65536"/>
              <a:gd name="T8" fmla="*/ 0 60000 65536"/>
              <a:gd name="T9" fmla="*/ 0 w 302"/>
              <a:gd name="T10" fmla="*/ 0 h 205"/>
              <a:gd name="T11" fmla="*/ 302 w 302"/>
              <a:gd name="T12" fmla="*/ 205 h 2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" h="205">
                <a:moveTo>
                  <a:pt x="302" y="205"/>
                </a:moveTo>
                <a:lnTo>
                  <a:pt x="108" y="205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41" name="Freeform 51"/>
          <p:cNvSpPr>
            <a:spLocks/>
          </p:cNvSpPr>
          <p:nvPr/>
        </p:nvSpPr>
        <p:spPr bwMode="auto">
          <a:xfrm>
            <a:off x="2454275" y="3998913"/>
            <a:ext cx="211138" cy="100012"/>
          </a:xfrm>
          <a:custGeom>
            <a:avLst/>
            <a:gdLst>
              <a:gd name="T0" fmla="*/ 335182314 w 133"/>
              <a:gd name="T1" fmla="*/ 0 h 63"/>
              <a:gd name="T2" fmla="*/ 126008103 w 133"/>
              <a:gd name="T3" fmla="*/ 0 h 63"/>
              <a:gd name="T4" fmla="*/ 0 w 133"/>
              <a:gd name="T5" fmla="*/ 158768267 h 63"/>
              <a:gd name="T6" fmla="*/ 0 60000 65536"/>
              <a:gd name="T7" fmla="*/ 0 60000 65536"/>
              <a:gd name="T8" fmla="*/ 0 60000 65536"/>
              <a:gd name="T9" fmla="*/ 0 w 133"/>
              <a:gd name="T10" fmla="*/ 0 h 63"/>
              <a:gd name="T11" fmla="*/ 133 w 133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" h="63">
                <a:moveTo>
                  <a:pt x="133" y="0"/>
                </a:moveTo>
                <a:lnTo>
                  <a:pt x="50" y="0"/>
                </a:lnTo>
                <a:lnTo>
                  <a:pt x="0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42" name="Line 52"/>
          <p:cNvSpPr>
            <a:spLocks noChangeShapeType="1"/>
          </p:cNvSpPr>
          <p:nvPr/>
        </p:nvSpPr>
        <p:spPr bwMode="auto">
          <a:xfrm flipH="1">
            <a:off x="2036763" y="3189288"/>
            <a:ext cx="6286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3" name="Freeform 53"/>
          <p:cNvSpPr>
            <a:spLocks/>
          </p:cNvSpPr>
          <p:nvPr/>
        </p:nvSpPr>
        <p:spPr bwMode="auto">
          <a:xfrm>
            <a:off x="2046288" y="2127250"/>
            <a:ext cx="619125" cy="304800"/>
          </a:xfrm>
          <a:custGeom>
            <a:avLst/>
            <a:gdLst>
              <a:gd name="T0" fmla="*/ 982861027 w 390"/>
              <a:gd name="T1" fmla="*/ 483870045 h 192"/>
              <a:gd name="T2" fmla="*/ 496470031 w 390"/>
              <a:gd name="T3" fmla="*/ 483870045 h 192"/>
              <a:gd name="T4" fmla="*/ 0 w 390"/>
              <a:gd name="T5" fmla="*/ 0 h 192"/>
              <a:gd name="T6" fmla="*/ 0 60000 65536"/>
              <a:gd name="T7" fmla="*/ 0 60000 65536"/>
              <a:gd name="T8" fmla="*/ 0 60000 65536"/>
              <a:gd name="T9" fmla="*/ 0 w 390"/>
              <a:gd name="T10" fmla="*/ 0 h 192"/>
              <a:gd name="T11" fmla="*/ 390 w 39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" h="192">
                <a:moveTo>
                  <a:pt x="390" y="192"/>
                </a:moveTo>
                <a:lnTo>
                  <a:pt x="197" y="192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44" name="Line 54"/>
          <p:cNvSpPr>
            <a:spLocks noChangeShapeType="1"/>
          </p:cNvSpPr>
          <p:nvPr/>
        </p:nvSpPr>
        <p:spPr bwMode="auto">
          <a:xfrm flipH="1">
            <a:off x="2193925" y="2106613"/>
            <a:ext cx="4714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5" name="Freeform 55"/>
          <p:cNvSpPr>
            <a:spLocks/>
          </p:cNvSpPr>
          <p:nvPr/>
        </p:nvSpPr>
        <p:spPr bwMode="auto">
          <a:xfrm>
            <a:off x="2143125" y="1393825"/>
            <a:ext cx="519113" cy="171450"/>
          </a:xfrm>
          <a:custGeom>
            <a:avLst/>
            <a:gdLst>
              <a:gd name="T0" fmla="*/ 824092572 w 327"/>
              <a:gd name="T1" fmla="*/ 0 h 108"/>
              <a:gd name="T2" fmla="*/ 307459343 w 327"/>
              <a:gd name="T3" fmla="*/ 0 h 108"/>
              <a:gd name="T4" fmla="*/ 0 w 327"/>
              <a:gd name="T5" fmla="*/ 272176897 h 108"/>
              <a:gd name="T6" fmla="*/ 0 60000 65536"/>
              <a:gd name="T7" fmla="*/ 0 60000 65536"/>
              <a:gd name="T8" fmla="*/ 0 60000 65536"/>
              <a:gd name="T9" fmla="*/ 0 w 327"/>
              <a:gd name="T10" fmla="*/ 0 h 108"/>
              <a:gd name="T11" fmla="*/ 327 w 327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7" h="108">
                <a:moveTo>
                  <a:pt x="327" y="0"/>
                </a:moveTo>
                <a:lnTo>
                  <a:pt x="122" y="0"/>
                </a:lnTo>
                <a:lnTo>
                  <a:pt x="0" y="10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46" name="Freeform 56"/>
          <p:cNvSpPr>
            <a:spLocks/>
          </p:cNvSpPr>
          <p:nvPr/>
        </p:nvSpPr>
        <p:spPr bwMode="auto">
          <a:xfrm>
            <a:off x="2039938" y="1798638"/>
            <a:ext cx="622300" cy="188912"/>
          </a:xfrm>
          <a:custGeom>
            <a:avLst/>
            <a:gdLst>
              <a:gd name="T0" fmla="*/ 987901339 w 392"/>
              <a:gd name="T1" fmla="*/ 0 h 119"/>
              <a:gd name="T2" fmla="*/ 506550653 w 392"/>
              <a:gd name="T3" fmla="*/ 0 h 119"/>
              <a:gd name="T4" fmla="*/ 0 w 392"/>
              <a:gd name="T5" fmla="*/ 299897029 h 119"/>
              <a:gd name="T6" fmla="*/ 0 60000 65536"/>
              <a:gd name="T7" fmla="*/ 0 60000 65536"/>
              <a:gd name="T8" fmla="*/ 0 60000 65536"/>
              <a:gd name="T9" fmla="*/ 0 w 392"/>
              <a:gd name="T10" fmla="*/ 0 h 119"/>
              <a:gd name="T11" fmla="*/ 392 w 392"/>
              <a:gd name="T12" fmla="*/ 119 h 1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" h="119">
                <a:moveTo>
                  <a:pt x="392" y="0"/>
                </a:moveTo>
                <a:lnTo>
                  <a:pt x="201" y="0"/>
                </a:lnTo>
                <a:lnTo>
                  <a:pt x="0" y="11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47" name="Freeform 57"/>
          <p:cNvSpPr>
            <a:spLocks/>
          </p:cNvSpPr>
          <p:nvPr/>
        </p:nvSpPr>
        <p:spPr bwMode="auto">
          <a:xfrm>
            <a:off x="1854200" y="1493838"/>
            <a:ext cx="361950" cy="508000"/>
          </a:xfrm>
          <a:custGeom>
            <a:avLst/>
            <a:gdLst>
              <a:gd name="T0" fmla="*/ 0 w 228"/>
              <a:gd name="T1" fmla="*/ 317539666 h 320"/>
              <a:gd name="T2" fmla="*/ 335181584 w 228"/>
              <a:gd name="T3" fmla="*/ 0 h 320"/>
              <a:gd name="T4" fmla="*/ 574595670 w 228"/>
              <a:gd name="T5" fmla="*/ 249494679 h 320"/>
              <a:gd name="T6" fmla="*/ 0 w 228"/>
              <a:gd name="T7" fmla="*/ 806449891 h 320"/>
              <a:gd name="T8" fmla="*/ 0 60000 65536"/>
              <a:gd name="T9" fmla="*/ 0 60000 65536"/>
              <a:gd name="T10" fmla="*/ 0 60000 65536"/>
              <a:gd name="T11" fmla="*/ 0 60000 65536"/>
              <a:gd name="T12" fmla="*/ 0 w 228"/>
              <a:gd name="T13" fmla="*/ 0 h 320"/>
              <a:gd name="T14" fmla="*/ 228 w 228"/>
              <a:gd name="T15" fmla="*/ 320 h 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" h="320">
                <a:moveTo>
                  <a:pt x="0" y="126"/>
                </a:moveTo>
                <a:lnTo>
                  <a:pt x="133" y="0"/>
                </a:lnTo>
                <a:lnTo>
                  <a:pt x="228" y="99"/>
                </a:lnTo>
                <a:lnTo>
                  <a:pt x="0" y="32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48" name="Line 58"/>
          <p:cNvSpPr>
            <a:spLocks noChangeShapeType="1"/>
          </p:cNvSpPr>
          <p:nvPr/>
        </p:nvSpPr>
        <p:spPr bwMode="auto">
          <a:xfrm>
            <a:off x="5438775" y="2881313"/>
            <a:ext cx="2968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9" name="Freeform 59"/>
          <p:cNvSpPr>
            <a:spLocks/>
          </p:cNvSpPr>
          <p:nvPr/>
        </p:nvSpPr>
        <p:spPr bwMode="auto">
          <a:xfrm>
            <a:off x="1947863" y="4910138"/>
            <a:ext cx="185737" cy="174625"/>
          </a:xfrm>
          <a:custGeom>
            <a:avLst/>
            <a:gdLst>
              <a:gd name="T0" fmla="*/ 209171657 w 117"/>
              <a:gd name="T1" fmla="*/ 0 h 110"/>
              <a:gd name="T2" fmla="*/ 294856716 w 117"/>
              <a:gd name="T3" fmla="*/ 158769056 h 110"/>
              <a:gd name="T4" fmla="*/ 37801451 w 117"/>
              <a:gd name="T5" fmla="*/ 277217210 h 110"/>
              <a:gd name="T6" fmla="*/ 0 w 117"/>
              <a:gd name="T7" fmla="*/ 199093132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110"/>
              <a:gd name="T14" fmla="*/ 117 w 117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110">
                <a:moveTo>
                  <a:pt x="83" y="0"/>
                </a:moveTo>
                <a:lnTo>
                  <a:pt x="117" y="63"/>
                </a:lnTo>
                <a:lnTo>
                  <a:pt x="15" y="110"/>
                </a:lnTo>
                <a:lnTo>
                  <a:pt x="0" y="7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50" name="Freeform 60"/>
          <p:cNvSpPr>
            <a:spLocks/>
          </p:cNvSpPr>
          <p:nvPr/>
        </p:nvSpPr>
        <p:spPr bwMode="auto">
          <a:xfrm>
            <a:off x="2054225" y="5046663"/>
            <a:ext cx="604838" cy="185737"/>
          </a:xfrm>
          <a:custGeom>
            <a:avLst/>
            <a:gdLst>
              <a:gd name="T0" fmla="*/ 0 w 381"/>
              <a:gd name="T1" fmla="*/ 0 h 117"/>
              <a:gd name="T2" fmla="*/ 483870443 w 381"/>
              <a:gd name="T3" fmla="*/ 294856716 h 117"/>
              <a:gd name="T4" fmla="*/ 960181208 w 381"/>
              <a:gd name="T5" fmla="*/ 294856716 h 117"/>
              <a:gd name="T6" fmla="*/ 0 60000 65536"/>
              <a:gd name="T7" fmla="*/ 0 60000 65536"/>
              <a:gd name="T8" fmla="*/ 0 60000 65536"/>
              <a:gd name="T9" fmla="*/ 0 w 381"/>
              <a:gd name="T10" fmla="*/ 0 h 117"/>
              <a:gd name="T11" fmla="*/ 381 w 381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117">
                <a:moveTo>
                  <a:pt x="0" y="0"/>
                </a:moveTo>
                <a:lnTo>
                  <a:pt x="192" y="117"/>
                </a:lnTo>
                <a:lnTo>
                  <a:pt x="381" y="11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951" name="Text Box 61"/>
          <p:cNvSpPr txBox="1">
            <a:spLocks noChangeArrowheads="1"/>
          </p:cNvSpPr>
          <p:nvPr/>
        </p:nvSpPr>
        <p:spPr bwMode="auto">
          <a:xfrm>
            <a:off x="2689225" y="1330325"/>
            <a:ext cx="17367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Posterior and anterior rootlets</a:t>
            </a:r>
          </a:p>
          <a:p>
            <a:pPr eaLnBrk="1" hangingPunct="1"/>
            <a:r>
              <a:rPr lang="en-US" sz="900" b="1">
                <a:latin typeface="Arial" charset="0"/>
              </a:rPr>
              <a:t>of spinal nerve</a:t>
            </a:r>
          </a:p>
        </p:txBody>
      </p:sp>
      <p:sp>
        <p:nvSpPr>
          <p:cNvPr id="37952" name="Text Box 62"/>
          <p:cNvSpPr txBox="1">
            <a:spLocks noChangeArrowheads="1"/>
          </p:cNvSpPr>
          <p:nvPr/>
        </p:nvSpPr>
        <p:spPr bwMode="auto">
          <a:xfrm>
            <a:off x="2689225" y="3927475"/>
            <a:ext cx="9112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Anterior ramus</a:t>
            </a:r>
          </a:p>
          <a:p>
            <a:pPr eaLnBrk="1" hangingPunct="1"/>
            <a:r>
              <a:rPr lang="en-US" sz="900" b="1">
                <a:latin typeface="Arial" charset="0"/>
              </a:rPr>
              <a:t>of spinal nerve</a:t>
            </a:r>
          </a:p>
        </p:txBody>
      </p:sp>
      <p:sp>
        <p:nvSpPr>
          <p:cNvPr id="37953" name="Text Box 63"/>
          <p:cNvSpPr txBox="1">
            <a:spLocks noChangeArrowheads="1"/>
          </p:cNvSpPr>
          <p:nvPr/>
        </p:nvSpPr>
        <p:spPr bwMode="auto">
          <a:xfrm>
            <a:off x="2689225" y="4321175"/>
            <a:ext cx="11017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Sympathetic chain</a:t>
            </a:r>
          </a:p>
          <a:p>
            <a:pPr eaLnBrk="1" hangingPunct="1"/>
            <a:r>
              <a:rPr lang="en-US" sz="900" b="1">
                <a:latin typeface="Arial" charset="0"/>
              </a:rPr>
              <a:t>ganglion</a:t>
            </a:r>
          </a:p>
        </p:txBody>
      </p:sp>
      <p:sp>
        <p:nvSpPr>
          <p:cNvPr id="37954" name="Text Box 64"/>
          <p:cNvSpPr txBox="1">
            <a:spLocks noChangeArrowheads="1"/>
          </p:cNvSpPr>
          <p:nvPr/>
        </p:nvSpPr>
        <p:spPr bwMode="auto">
          <a:xfrm>
            <a:off x="2695575" y="4740275"/>
            <a:ext cx="9683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Posterior ramus</a:t>
            </a:r>
          </a:p>
          <a:p>
            <a:pPr eaLnBrk="1" hangingPunct="1"/>
            <a:r>
              <a:rPr lang="en-US" sz="900" b="1">
                <a:latin typeface="Arial" charset="0"/>
              </a:rPr>
              <a:t>of spinal nerve</a:t>
            </a:r>
          </a:p>
        </p:txBody>
      </p:sp>
      <p:sp>
        <p:nvSpPr>
          <p:cNvPr id="37955" name="Text Box 65"/>
          <p:cNvSpPr txBox="1">
            <a:spLocks noChangeArrowheads="1"/>
          </p:cNvSpPr>
          <p:nvPr/>
        </p:nvSpPr>
        <p:spPr bwMode="auto">
          <a:xfrm>
            <a:off x="5773738" y="2825750"/>
            <a:ext cx="8985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Sympathetic</a:t>
            </a:r>
          </a:p>
          <a:p>
            <a:pPr eaLnBrk="1" hangingPunct="1"/>
            <a:r>
              <a:rPr lang="en-US" sz="900" b="1">
                <a:latin typeface="Arial" charset="0"/>
              </a:rPr>
              <a:t>chain ganglion</a:t>
            </a:r>
          </a:p>
        </p:txBody>
      </p:sp>
      <p:sp>
        <p:nvSpPr>
          <p:cNvPr id="37956" name="Text Box 66"/>
          <p:cNvSpPr txBox="1">
            <a:spLocks noChangeArrowheads="1"/>
          </p:cNvSpPr>
          <p:nvPr/>
        </p:nvSpPr>
        <p:spPr bwMode="auto">
          <a:xfrm>
            <a:off x="7656513" y="1704975"/>
            <a:ext cx="9556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Communicating</a:t>
            </a:r>
          </a:p>
          <a:p>
            <a:pPr eaLnBrk="1" hangingPunct="1"/>
            <a:r>
              <a:rPr lang="en-US" sz="900" b="1">
                <a:latin typeface="Arial" charset="0"/>
              </a:rPr>
              <a:t>rami</a:t>
            </a:r>
          </a:p>
        </p:txBody>
      </p:sp>
      <p:sp>
        <p:nvSpPr>
          <p:cNvPr id="37957" name="Text Box 67"/>
          <p:cNvSpPr txBox="1">
            <a:spLocks noChangeArrowheads="1"/>
          </p:cNvSpPr>
          <p:nvPr/>
        </p:nvSpPr>
        <p:spPr bwMode="auto">
          <a:xfrm>
            <a:off x="7650163" y="4537075"/>
            <a:ext cx="10001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Lateral</a:t>
            </a:r>
          </a:p>
          <a:p>
            <a:pPr eaLnBrk="1" hangingPunct="1"/>
            <a:r>
              <a:rPr lang="en-US" sz="900" b="1">
                <a:latin typeface="Arial" charset="0"/>
              </a:rPr>
              <a:t>cutaneous nerve</a:t>
            </a:r>
          </a:p>
        </p:txBody>
      </p:sp>
      <p:sp>
        <p:nvSpPr>
          <p:cNvPr id="37958" name="Text Box 68"/>
          <p:cNvSpPr txBox="1">
            <a:spLocks noChangeArrowheads="1"/>
          </p:cNvSpPr>
          <p:nvPr/>
        </p:nvSpPr>
        <p:spPr bwMode="auto">
          <a:xfrm>
            <a:off x="7658100" y="4892675"/>
            <a:ext cx="6699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Intercostal</a:t>
            </a:r>
          </a:p>
          <a:p>
            <a:pPr eaLnBrk="1" hangingPunct="1"/>
            <a:r>
              <a:rPr lang="en-US" sz="900" b="1">
                <a:latin typeface="Arial" charset="0"/>
              </a:rPr>
              <a:t>muscles</a:t>
            </a:r>
          </a:p>
        </p:txBody>
      </p:sp>
      <p:sp>
        <p:nvSpPr>
          <p:cNvPr id="37959" name="Text Box 69"/>
          <p:cNvSpPr txBox="1">
            <a:spLocks noChangeArrowheads="1"/>
          </p:cNvSpPr>
          <p:nvPr/>
        </p:nvSpPr>
        <p:spPr bwMode="auto">
          <a:xfrm>
            <a:off x="7658100" y="5278438"/>
            <a:ext cx="10001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Anterior</a:t>
            </a:r>
          </a:p>
          <a:p>
            <a:pPr eaLnBrk="1" hangingPunct="1"/>
            <a:r>
              <a:rPr lang="en-US" sz="900" b="1">
                <a:latin typeface="Arial" charset="0"/>
              </a:rPr>
              <a:t>cutaneous 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A7F410AC-650B-462B-87A3-1AFBA5A36C73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Nerve Plexuses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791200"/>
          </a:xfrm>
        </p:spPr>
        <p:txBody>
          <a:bodyPr/>
          <a:lstStyle/>
          <a:p>
            <a:pPr eaLnBrk="1" hangingPunct="1"/>
            <a:r>
              <a:rPr lang="en-US" sz="2000" b="0" smtClean="0"/>
              <a:t>anterior rami  branch and anastomose repeatedly to form five nerve plexuses:</a:t>
            </a:r>
          </a:p>
          <a:p>
            <a:pPr lvl="1" eaLnBrk="1" hangingPunct="1"/>
            <a:r>
              <a:rPr lang="en-US" sz="1800" smtClean="0"/>
              <a:t>cervical plexus </a:t>
            </a:r>
            <a:r>
              <a:rPr lang="en-US" sz="1800" b="0" smtClean="0"/>
              <a:t>in the neck, C1 to C5 </a:t>
            </a:r>
          </a:p>
          <a:p>
            <a:pPr lvl="2" eaLnBrk="1" hangingPunct="1"/>
            <a:r>
              <a:rPr lang="en-US" sz="1600" b="0" smtClean="0"/>
              <a:t>supplies neck and </a:t>
            </a:r>
            <a:r>
              <a:rPr lang="en-US" sz="1600" smtClean="0"/>
              <a:t>phrenic nerve </a:t>
            </a:r>
            <a:r>
              <a:rPr lang="en-US" sz="1600" b="0" smtClean="0"/>
              <a:t>to the diaphragm</a:t>
            </a:r>
          </a:p>
          <a:p>
            <a:pPr lvl="1" eaLnBrk="1" hangingPunct="1"/>
            <a:r>
              <a:rPr lang="en-US" sz="1800" smtClean="0"/>
              <a:t>brachial plexus </a:t>
            </a:r>
            <a:r>
              <a:rPr lang="en-US" sz="1800" b="0" smtClean="0"/>
              <a:t>near the shoulder, C5 to T1</a:t>
            </a:r>
          </a:p>
          <a:p>
            <a:pPr lvl="2" eaLnBrk="1" hangingPunct="1"/>
            <a:r>
              <a:rPr lang="en-US" sz="1600" b="0" smtClean="0"/>
              <a:t>supplies upper limb and some of shoulder and neck</a:t>
            </a:r>
          </a:p>
          <a:p>
            <a:pPr lvl="2" eaLnBrk="1" hangingPunct="1"/>
            <a:r>
              <a:rPr lang="en-US" sz="1600" b="0" smtClean="0"/>
              <a:t>median nerve – carpal tunnel syndrome</a:t>
            </a:r>
          </a:p>
          <a:p>
            <a:pPr lvl="1" eaLnBrk="1" hangingPunct="1"/>
            <a:r>
              <a:rPr lang="en-US" sz="1800" smtClean="0"/>
              <a:t>lumbar plexus </a:t>
            </a:r>
            <a:r>
              <a:rPr lang="en-US" sz="1800" b="0" smtClean="0"/>
              <a:t>in the lower back, L1 to L4</a:t>
            </a:r>
          </a:p>
          <a:p>
            <a:pPr lvl="2" eaLnBrk="1" hangingPunct="1"/>
            <a:r>
              <a:rPr lang="en-US" sz="1600" b="0" smtClean="0"/>
              <a:t>supplies abdominal wall, anterior thigh and genitalia</a:t>
            </a:r>
          </a:p>
          <a:p>
            <a:pPr lvl="1" eaLnBrk="1" hangingPunct="1"/>
            <a:r>
              <a:rPr lang="en-US" sz="1800" smtClean="0"/>
              <a:t>sacral plexus </a:t>
            </a:r>
            <a:r>
              <a:rPr lang="en-US" sz="1800" b="0" smtClean="0"/>
              <a:t>in the pelvis, L4, L5 and S1 to S4</a:t>
            </a:r>
          </a:p>
          <a:p>
            <a:pPr lvl="2" eaLnBrk="1" hangingPunct="1"/>
            <a:r>
              <a:rPr lang="en-US" sz="1600" b="0" smtClean="0"/>
              <a:t>supplies remainder of lower trunk and lower limb</a:t>
            </a:r>
          </a:p>
          <a:p>
            <a:pPr lvl="1" eaLnBrk="1" hangingPunct="1"/>
            <a:r>
              <a:rPr lang="en-US" sz="1800" smtClean="0"/>
              <a:t>coccygeal plexus</a:t>
            </a:r>
            <a:r>
              <a:rPr lang="en-US" sz="1800" b="0" smtClean="0"/>
              <a:t>, S4, S5 and C0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somatosensory function </a:t>
            </a:r>
            <a:r>
              <a:rPr lang="en-US" sz="2000" b="0" smtClean="0"/>
              <a:t>– carry sensory signals from bones, joints, muscles, and the skin</a:t>
            </a:r>
          </a:p>
          <a:p>
            <a:pPr lvl="1" eaLnBrk="1" hangingPunct="1"/>
            <a:r>
              <a:rPr lang="en-US" sz="1800" smtClean="0"/>
              <a:t>proprioception</a:t>
            </a:r>
            <a:r>
              <a:rPr lang="en-US" sz="1800" b="0" smtClean="0"/>
              <a:t> –brain receives information about body position and movements from nerve endings in muscles, tendons, and joints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motor function </a:t>
            </a:r>
            <a:r>
              <a:rPr lang="en-US" sz="2000" b="0" smtClean="0"/>
              <a:t>– primarily to stimulate muscle contraction</a:t>
            </a:r>
            <a:endParaRPr lang="en-US" sz="2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02AAEF7A-61BF-4C86-99B1-4FD24C492F7B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Cervical Plexus</a:t>
            </a:r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3686175" y="6181725"/>
            <a:ext cx="17557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13.14</a:t>
            </a:r>
          </a:p>
        </p:txBody>
      </p:sp>
      <p:sp>
        <p:nvSpPr>
          <p:cNvPr id="39941" name="TextBox 24"/>
          <p:cNvSpPr txBox="1">
            <a:spLocks noChangeArrowheads="1"/>
          </p:cNvSpPr>
          <p:nvPr/>
        </p:nvSpPr>
        <p:spPr bwMode="auto">
          <a:xfrm>
            <a:off x="1476375" y="1168400"/>
            <a:ext cx="61785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8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39942" name="Picture 4" descr="sal25693_13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1452563"/>
            <a:ext cx="63992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7191375" y="2886075"/>
            <a:ext cx="1200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Lesser occipital nerve</a:t>
            </a:r>
            <a:endParaRPr lang="en-US" sz="900" b="1">
              <a:latin typeface="Arial" charset="0"/>
            </a:endParaRPr>
          </a:p>
        </p:txBody>
      </p:sp>
      <p:sp>
        <p:nvSpPr>
          <p:cNvPr id="39944" name="Rectangle 6"/>
          <p:cNvSpPr>
            <a:spLocks noChangeArrowheads="1"/>
          </p:cNvSpPr>
          <p:nvPr/>
        </p:nvSpPr>
        <p:spPr bwMode="auto">
          <a:xfrm>
            <a:off x="7262813" y="4121150"/>
            <a:ext cx="698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Anterior root</a:t>
            </a:r>
            <a:endParaRPr lang="en-US" sz="900" b="1">
              <a:latin typeface="Arial" charset="0"/>
            </a:endParaRPr>
          </a:p>
        </p:txBody>
      </p:sp>
      <p:sp>
        <p:nvSpPr>
          <p:cNvPr id="39945" name="Rectangle 7"/>
          <p:cNvSpPr>
            <a:spLocks noChangeArrowheads="1"/>
          </p:cNvSpPr>
          <p:nvPr/>
        </p:nvSpPr>
        <p:spPr bwMode="auto">
          <a:xfrm>
            <a:off x="3694113" y="4857750"/>
            <a:ext cx="323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Roots</a:t>
            </a:r>
            <a:endParaRPr lang="en-US" sz="900" b="1">
              <a:latin typeface="Arial" charset="0"/>
            </a:endParaRPr>
          </a:p>
        </p:txBody>
      </p:sp>
      <p:sp>
        <p:nvSpPr>
          <p:cNvPr id="39946" name="Line 8"/>
          <p:cNvSpPr>
            <a:spLocks noChangeShapeType="1"/>
          </p:cNvSpPr>
          <p:nvPr/>
        </p:nvSpPr>
        <p:spPr bwMode="auto">
          <a:xfrm>
            <a:off x="5721350" y="1993900"/>
            <a:ext cx="1588" cy="4381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9"/>
          <p:cNvSpPr>
            <a:spLocks noChangeShapeType="1"/>
          </p:cNvSpPr>
          <p:nvPr/>
        </p:nvSpPr>
        <p:spPr bwMode="auto">
          <a:xfrm flipH="1">
            <a:off x="5738813" y="2949575"/>
            <a:ext cx="13731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Line 10"/>
          <p:cNvSpPr>
            <a:spLocks noChangeShapeType="1"/>
          </p:cNvSpPr>
          <p:nvPr/>
        </p:nvSpPr>
        <p:spPr bwMode="auto">
          <a:xfrm>
            <a:off x="6697663" y="4184650"/>
            <a:ext cx="5111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Rectangle 11"/>
          <p:cNvSpPr>
            <a:spLocks noChangeArrowheads="1"/>
          </p:cNvSpPr>
          <p:nvPr/>
        </p:nvSpPr>
        <p:spPr bwMode="auto">
          <a:xfrm>
            <a:off x="7191375" y="3251200"/>
            <a:ext cx="11493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Great auricular nerve</a:t>
            </a:r>
            <a:endParaRPr lang="en-US" sz="900" b="1">
              <a:latin typeface="Arial" charset="0"/>
            </a:endParaRPr>
          </a:p>
        </p:txBody>
      </p:sp>
      <p:sp>
        <p:nvSpPr>
          <p:cNvPr id="39950" name="Line 12"/>
          <p:cNvSpPr>
            <a:spLocks noChangeShapeType="1"/>
          </p:cNvSpPr>
          <p:nvPr/>
        </p:nvSpPr>
        <p:spPr bwMode="auto">
          <a:xfrm flipH="1">
            <a:off x="6007100" y="3327400"/>
            <a:ext cx="10985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1" name="Rectangle 13"/>
          <p:cNvSpPr>
            <a:spLocks noChangeArrowheads="1"/>
          </p:cNvSpPr>
          <p:nvPr/>
        </p:nvSpPr>
        <p:spPr bwMode="auto">
          <a:xfrm>
            <a:off x="7162800" y="4332288"/>
            <a:ext cx="850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   Posterior root</a:t>
            </a:r>
            <a:endParaRPr lang="en-US" sz="900" b="1">
              <a:latin typeface="Arial" charset="0"/>
            </a:endParaRPr>
          </a:p>
        </p:txBody>
      </p:sp>
      <p:sp>
        <p:nvSpPr>
          <p:cNvPr id="39952" name="Rectangle 14"/>
          <p:cNvSpPr>
            <a:spLocks noChangeArrowheads="1"/>
          </p:cNvSpPr>
          <p:nvPr/>
        </p:nvSpPr>
        <p:spPr bwMode="auto">
          <a:xfrm>
            <a:off x="7191375" y="5110163"/>
            <a:ext cx="1250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Supraclavicular nerves</a:t>
            </a:r>
            <a:endParaRPr lang="en-US" sz="900" b="1">
              <a:latin typeface="Arial" charset="0"/>
            </a:endParaRPr>
          </a:p>
        </p:txBody>
      </p:sp>
      <p:sp>
        <p:nvSpPr>
          <p:cNvPr id="39953" name="Freeform 15"/>
          <p:cNvSpPr>
            <a:spLocks/>
          </p:cNvSpPr>
          <p:nvPr/>
        </p:nvSpPr>
        <p:spPr bwMode="auto">
          <a:xfrm>
            <a:off x="5927725" y="4394200"/>
            <a:ext cx="1281113" cy="1588"/>
          </a:xfrm>
          <a:custGeom>
            <a:avLst/>
            <a:gdLst>
              <a:gd name="T0" fmla="*/ 2033766272 w 807"/>
              <a:gd name="T1" fmla="*/ 2521744 h 1"/>
              <a:gd name="T2" fmla="*/ 1567537722 w 807"/>
              <a:gd name="T3" fmla="*/ 2521744 h 1"/>
              <a:gd name="T4" fmla="*/ 0 w 807"/>
              <a:gd name="T5" fmla="*/ 0 h 1"/>
              <a:gd name="T6" fmla="*/ 0 60000 65536"/>
              <a:gd name="T7" fmla="*/ 0 60000 65536"/>
              <a:gd name="T8" fmla="*/ 0 60000 65536"/>
              <a:gd name="T9" fmla="*/ 0 w 807"/>
              <a:gd name="T10" fmla="*/ 0 h 1"/>
              <a:gd name="T11" fmla="*/ 807 w 80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7" h="1">
                <a:moveTo>
                  <a:pt x="807" y="1"/>
                </a:moveTo>
                <a:lnTo>
                  <a:pt x="622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9954" name="Rectangle 16"/>
          <p:cNvSpPr>
            <a:spLocks noChangeArrowheads="1"/>
          </p:cNvSpPr>
          <p:nvPr/>
        </p:nvSpPr>
        <p:spPr bwMode="auto">
          <a:xfrm>
            <a:off x="4460875" y="1573213"/>
            <a:ext cx="146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C1</a:t>
            </a:r>
            <a:endParaRPr lang="en-US" sz="900" b="1">
              <a:latin typeface="Arial" charset="0"/>
            </a:endParaRPr>
          </a:p>
        </p:txBody>
      </p:sp>
      <p:sp>
        <p:nvSpPr>
          <p:cNvPr id="39955" name="Rectangle 17"/>
          <p:cNvSpPr>
            <a:spLocks noChangeArrowheads="1"/>
          </p:cNvSpPr>
          <p:nvPr/>
        </p:nvSpPr>
        <p:spPr bwMode="auto">
          <a:xfrm>
            <a:off x="4460875" y="2293938"/>
            <a:ext cx="146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C2</a:t>
            </a:r>
            <a:endParaRPr lang="en-US" sz="900" b="1">
              <a:latin typeface="Arial" charset="0"/>
            </a:endParaRPr>
          </a:p>
        </p:txBody>
      </p:sp>
      <p:sp>
        <p:nvSpPr>
          <p:cNvPr id="39956" name="Rectangle 18"/>
          <p:cNvSpPr>
            <a:spLocks noChangeArrowheads="1"/>
          </p:cNvSpPr>
          <p:nvPr/>
        </p:nvSpPr>
        <p:spPr bwMode="auto">
          <a:xfrm>
            <a:off x="4460875" y="3048000"/>
            <a:ext cx="146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C3</a:t>
            </a:r>
            <a:endParaRPr lang="en-US" sz="900" b="1">
              <a:latin typeface="Arial" charset="0"/>
            </a:endParaRPr>
          </a:p>
        </p:txBody>
      </p:sp>
      <p:sp>
        <p:nvSpPr>
          <p:cNvPr id="39957" name="Rectangle 19"/>
          <p:cNvSpPr>
            <a:spLocks noChangeArrowheads="1"/>
          </p:cNvSpPr>
          <p:nvPr/>
        </p:nvSpPr>
        <p:spPr bwMode="auto">
          <a:xfrm>
            <a:off x="4460875" y="3957638"/>
            <a:ext cx="146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C4</a:t>
            </a:r>
            <a:endParaRPr lang="en-US" sz="900" b="1">
              <a:latin typeface="Arial" charset="0"/>
            </a:endParaRPr>
          </a:p>
        </p:txBody>
      </p:sp>
      <p:sp>
        <p:nvSpPr>
          <p:cNvPr id="39958" name="Rectangle 20"/>
          <p:cNvSpPr>
            <a:spLocks noChangeArrowheads="1"/>
          </p:cNvSpPr>
          <p:nvPr/>
        </p:nvSpPr>
        <p:spPr bwMode="auto">
          <a:xfrm>
            <a:off x="4460875" y="4864100"/>
            <a:ext cx="146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C5</a:t>
            </a:r>
            <a:endParaRPr lang="en-US" sz="900" b="1">
              <a:latin typeface="Arial" charset="0"/>
            </a:endParaRPr>
          </a:p>
        </p:txBody>
      </p:sp>
      <p:sp>
        <p:nvSpPr>
          <p:cNvPr id="39959" name="Rectangle 21"/>
          <p:cNvSpPr>
            <a:spLocks noChangeArrowheads="1"/>
          </p:cNvSpPr>
          <p:nvPr/>
        </p:nvSpPr>
        <p:spPr bwMode="auto">
          <a:xfrm>
            <a:off x="7191375" y="3629025"/>
            <a:ext cx="14033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Transverse cervical nerve</a:t>
            </a:r>
          </a:p>
        </p:txBody>
      </p:sp>
      <p:sp>
        <p:nvSpPr>
          <p:cNvPr id="39960" name="Line 22"/>
          <p:cNvSpPr>
            <a:spLocks noChangeShapeType="1"/>
          </p:cNvSpPr>
          <p:nvPr/>
        </p:nvSpPr>
        <p:spPr bwMode="auto">
          <a:xfrm flipH="1">
            <a:off x="6153150" y="3702050"/>
            <a:ext cx="9525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1" name="Rectangle 23"/>
          <p:cNvSpPr>
            <a:spLocks noChangeArrowheads="1"/>
          </p:cNvSpPr>
          <p:nvPr/>
        </p:nvSpPr>
        <p:spPr bwMode="auto">
          <a:xfrm>
            <a:off x="7191375" y="5751513"/>
            <a:ext cx="755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Phrenic nerve</a:t>
            </a:r>
            <a:endParaRPr lang="en-US" sz="900" b="1">
              <a:latin typeface="Arial" charset="0"/>
            </a:endParaRPr>
          </a:p>
        </p:txBody>
      </p:sp>
      <p:sp>
        <p:nvSpPr>
          <p:cNvPr id="39962" name="Line 24"/>
          <p:cNvSpPr>
            <a:spLocks noChangeShapeType="1"/>
          </p:cNvSpPr>
          <p:nvPr/>
        </p:nvSpPr>
        <p:spPr bwMode="auto">
          <a:xfrm>
            <a:off x="5838825" y="5808663"/>
            <a:ext cx="12668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3" name="Line 25"/>
          <p:cNvSpPr>
            <a:spLocks noChangeShapeType="1"/>
          </p:cNvSpPr>
          <p:nvPr/>
        </p:nvSpPr>
        <p:spPr bwMode="auto">
          <a:xfrm flipH="1">
            <a:off x="6194425" y="5186363"/>
            <a:ext cx="493713" cy="4937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4" name="Line 26"/>
          <p:cNvSpPr>
            <a:spLocks noChangeShapeType="1"/>
          </p:cNvSpPr>
          <p:nvPr/>
        </p:nvSpPr>
        <p:spPr bwMode="auto">
          <a:xfrm flipV="1">
            <a:off x="6191250" y="5187950"/>
            <a:ext cx="261938" cy="255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5" name="Line 27"/>
          <p:cNvSpPr>
            <a:spLocks noChangeShapeType="1"/>
          </p:cNvSpPr>
          <p:nvPr/>
        </p:nvSpPr>
        <p:spPr bwMode="auto">
          <a:xfrm>
            <a:off x="6176963" y="5186363"/>
            <a:ext cx="9382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6" name="Rectangle 28"/>
          <p:cNvSpPr>
            <a:spLocks noChangeArrowheads="1"/>
          </p:cNvSpPr>
          <p:nvPr/>
        </p:nvSpPr>
        <p:spPr bwMode="auto">
          <a:xfrm>
            <a:off x="7191375" y="3932238"/>
            <a:ext cx="869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Ansa cervicalis:</a:t>
            </a:r>
            <a:endParaRPr lang="en-US" sz="900" b="1">
              <a:latin typeface="Arial" charset="0"/>
            </a:endParaRPr>
          </a:p>
        </p:txBody>
      </p:sp>
      <p:sp>
        <p:nvSpPr>
          <p:cNvPr id="39967" name="Text Box 29"/>
          <p:cNvSpPr txBox="1">
            <a:spLocks noChangeArrowheads="1"/>
          </p:cNvSpPr>
          <p:nvPr/>
        </p:nvSpPr>
        <p:spPr bwMode="auto">
          <a:xfrm>
            <a:off x="5472113" y="1706563"/>
            <a:ext cx="7715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900" b="1">
                <a:latin typeface="Arial" charset="0"/>
              </a:rPr>
              <a:t>Hypoglossal</a:t>
            </a:r>
          </a:p>
          <a:p>
            <a:pPr algn="ctr" eaLnBrk="1" hangingPunct="1"/>
            <a:r>
              <a:rPr lang="en-US" sz="900" b="1">
                <a:latin typeface="Arial" charset="0"/>
              </a:rPr>
              <a:t>nerve (XII)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D57BE2BF-D6B5-4FA4-B009-FEF94525067D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Brachial Plexus</a:t>
            </a:r>
          </a:p>
        </p:txBody>
      </p:sp>
      <p:sp>
        <p:nvSpPr>
          <p:cNvPr id="40964" name="Text Box 9"/>
          <p:cNvSpPr txBox="1">
            <a:spLocks noChangeArrowheads="1"/>
          </p:cNvSpPr>
          <p:nvPr/>
        </p:nvSpPr>
        <p:spPr bwMode="auto">
          <a:xfrm>
            <a:off x="3683000" y="6342063"/>
            <a:ext cx="17557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13.15</a:t>
            </a:r>
          </a:p>
        </p:txBody>
      </p:sp>
      <p:sp>
        <p:nvSpPr>
          <p:cNvPr id="40965" name="TextBox 24"/>
          <p:cNvSpPr txBox="1">
            <a:spLocks noChangeArrowheads="1"/>
          </p:cNvSpPr>
          <p:nvPr/>
        </p:nvSpPr>
        <p:spPr bwMode="auto">
          <a:xfrm>
            <a:off x="1816100" y="908050"/>
            <a:ext cx="54879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8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40966" name="Picture 4" descr="sal25693_13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" y="1146175"/>
            <a:ext cx="7202488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Rectangle 5"/>
          <p:cNvSpPr>
            <a:spLocks noChangeArrowheads="1"/>
          </p:cNvSpPr>
          <p:nvPr/>
        </p:nvSpPr>
        <p:spPr bwMode="auto">
          <a:xfrm>
            <a:off x="7016750" y="2571750"/>
            <a:ext cx="749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Axillary nerve</a:t>
            </a:r>
            <a:endParaRPr lang="en-US" sz="900" b="1">
              <a:latin typeface="Arial" charset="0"/>
            </a:endParaRPr>
          </a:p>
        </p:txBody>
      </p:sp>
      <p:sp>
        <p:nvSpPr>
          <p:cNvPr id="40968" name="Rectangle 6"/>
          <p:cNvSpPr>
            <a:spLocks noChangeArrowheads="1"/>
          </p:cNvSpPr>
          <p:nvPr/>
        </p:nvSpPr>
        <p:spPr bwMode="auto">
          <a:xfrm>
            <a:off x="7016750" y="3548063"/>
            <a:ext cx="679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Radial nerve</a:t>
            </a:r>
            <a:endParaRPr lang="en-US" sz="900" b="1">
              <a:latin typeface="Arial" charset="0"/>
            </a:endParaRPr>
          </a:p>
        </p:txBody>
      </p:sp>
      <p:sp>
        <p:nvSpPr>
          <p:cNvPr id="40969" name="Rectangle 7"/>
          <p:cNvSpPr>
            <a:spLocks noChangeArrowheads="1"/>
          </p:cNvSpPr>
          <p:nvPr/>
        </p:nvSpPr>
        <p:spPr bwMode="auto">
          <a:xfrm>
            <a:off x="5672138" y="4716463"/>
            <a:ext cx="679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Radial nerve</a:t>
            </a:r>
            <a:endParaRPr lang="en-US" sz="900" b="1">
              <a:latin typeface="Arial" charset="0"/>
            </a:endParaRPr>
          </a:p>
        </p:txBody>
      </p:sp>
      <p:sp>
        <p:nvSpPr>
          <p:cNvPr id="40970" name="Rectangle 8"/>
          <p:cNvSpPr>
            <a:spLocks noChangeArrowheads="1"/>
          </p:cNvSpPr>
          <p:nvPr/>
        </p:nvSpPr>
        <p:spPr bwMode="auto">
          <a:xfrm>
            <a:off x="7016750" y="3252788"/>
            <a:ext cx="730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Median nerve</a:t>
            </a:r>
            <a:endParaRPr lang="en-US" sz="900" b="1">
              <a:latin typeface="Arial" charset="0"/>
            </a:endParaRPr>
          </a:p>
        </p:txBody>
      </p:sp>
      <p:sp>
        <p:nvSpPr>
          <p:cNvPr id="40971" name="Rectangle 9"/>
          <p:cNvSpPr>
            <a:spLocks noChangeArrowheads="1"/>
          </p:cNvSpPr>
          <p:nvPr/>
        </p:nvSpPr>
        <p:spPr bwMode="auto">
          <a:xfrm>
            <a:off x="5672138" y="4511675"/>
            <a:ext cx="730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Median nerve</a:t>
            </a:r>
            <a:endParaRPr lang="en-US" sz="900" b="1">
              <a:latin typeface="Arial" charset="0"/>
            </a:endParaRPr>
          </a:p>
        </p:txBody>
      </p:sp>
      <p:sp>
        <p:nvSpPr>
          <p:cNvPr id="40972" name="Rectangle 10"/>
          <p:cNvSpPr>
            <a:spLocks noChangeArrowheads="1"/>
          </p:cNvSpPr>
          <p:nvPr/>
        </p:nvSpPr>
        <p:spPr bwMode="auto">
          <a:xfrm>
            <a:off x="5672138" y="4292600"/>
            <a:ext cx="628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Ulnar nerve</a:t>
            </a:r>
            <a:endParaRPr lang="en-US" sz="900" b="1">
              <a:latin typeface="Arial" charset="0"/>
            </a:endParaRPr>
          </a:p>
        </p:txBody>
      </p:sp>
      <p:sp>
        <p:nvSpPr>
          <p:cNvPr id="40973" name="Rectangle 11"/>
          <p:cNvSpPr>
            <a:spLocks noChangeArrowheads="1"/>
          </p:cNvSpPr>
          <p:nvPr/>
        </p:nvSpPr>
        <p:spPr bwMode="auto">
          <a:xfrm>
            <a:off x="5672138" y="409416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Ulna</a:t>
            </a:r>
            <a:endParaRPr lang="en-US" sz="900" b="1">
              <a:latin typeface="Arial" charset="0"/>
            </a:endParaRPr>
          </a:p>
        </p:txBody>
      </p:sp>
      <p:sp>
        <p:nvSpPr>
          <p:cNvPr id="40974" name="Rectangle 12"/>
          <p:cNvSpPr>
            <a:spLocks noChangeArrowheads="1"/>
          </p:cNvSpPr>
          <p:nvPr/>
        </p:nvSpPr>
        <p:spPr bwMode="auto">
          <a:xfrm>
            <a:off x="5672138" y="4953000"/>
            <a:ext cx="381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Radius</a:t>
            </a:r>
            <a:endParaRPr lang="en-US" sz="900" b="1">
              <a:latin typeface="Arial" charset="0"/>
            </a:endParaRPr>
          </a:p>
        </p:txBody>
      </p:sp>
      <p:sp>
        <p:nvSpPr>
          <p:cNvPr id="40975" name="Rectangle 13"/>
          <p:cNvSpPr>
            <a:spLocks noChangeArrowheads="1"/>
          </p:cNvSpPr>
          <p:nvPr/>
        </p:nvSpPr>
        <p:spPr bwMode="auto">
          <a:xfrm>
            <a:off x="7016750" y="2109788"/>
            <a:ext cx="654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Lateral cord</a:t>
            </a:r>
            <a:endParaRPr lang="en-US" sz="900" b="1">
              <a:latin typeface="Arial" charset="0"/>
            </a:endParaRPr>
          </a:p>
        </p:txBody>
      </p:sp>
      <p:sp>
        <p:nvSpPr>
          <p:cNvPr id="40976" name="Line 14"/>
          <p:cNvSpPr>
            <a:spLocks noChangeShapeType="1"/>
          </p:cNvSpPr>
          <p:nvPr/>
        </p:nvSpPr>
        <p:spPr bwMode="auto">
          <a:xfrm>
            <a:off x="6148388" y="2181225"/>
            <a:ext cx="833437" cy="1588"/>
          </a:xfrm>
          <a:custGeom>
            <a:avLst/>
            <a:gdLst>
              <a:gd name="T0" fmla="*/ 0 w 525"/>
              <a:gd name="T1" fmla="*/ 1 h 1"/>
              <a:gd name="T2" fmla="*/ 525 w 525"/>
              <a:gd name="T3" fmla="*/ 0 h 1"/>
              <a:gd name="T4" fmla="*/ 0 60000 65536"/>
              <a:gd name="T5" fmla="*/ 0 60000 65536"/>
              <a:gd name="T6" fmla="*/ 0 w 525"/>
              <a:gd name="T7" fmla="*/ 0 h 1"/>
              <a:gd name="T8" fmla="*/ 525 w 52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5" h="1">
                <a:moveTo>
                  <a:pt x="0" y="1"/>
                </a:moveTo>
                <a:lnTo>
                  <a:pt x="525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7" name="Rectangle 15"/>
          <p:cNvSpPr>
            <a:spLocks noChangeArrowheads="1"/>
          </p:cNvSpPr>
          <p:nvPr/>
        </p:nvSpPr>
        <p:spPr bwMode="auto">
          <a:xfrm>
            <a:off x="7016750" y="2230438"/>
            <a:ext cx="781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Posterior cord</a:t>
            </a:r>
            <a:endParaRPr lang="en-US" sz="900" b="1">
              <a:latin typeface="Arial" charset="0"/>
            </a:endParaRPr>
          </a:p>
        </p:txBody>
      </p:sp>
      <p:sp>
        <p:nvSpPr>
          <p:cNvPr id="40978" name="Line 16"/>
          <p:cNvSpPr>
            <a:spLocks noChangeShapeType="1"/>
          </p:cNvSpPr>
          <p:nvPr/>
        </p:nvSpPr>
        <p:spPr bwMode="auto">
          <a:xfrm>
            <a:off x="6191250" y="2292350"/>
            <a:ext cx="784225" cy="3175"/>
          </a:xfrm>
          <a:custGeom>
            <a:avLst/>
            <a:gdLst>
              <a:gd name="T0" fmla="*/ 0 w 494"/>
              <a:gd name="T1" fmla="*/ 0 h 2"/>
              <a:gd name="T2" fmla="*/ 494 w 494"/>
              <a:gd name="T3" fmla="*/ 2 h 2"/>
              <a:gd name="T4" fmla="*/ 0 60000 65536"/>
              <a:gd name="T5" fmla="*/ 0 60000 65536"/>
              <a:gd name="T6" fmla="*/ 0 w 494"/>
              <a:gd name="T7" fmla="*/ 0 h 2"/>
              <a:gd name="T8" fmla="*/ 494 w 494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4" h="2">
                <a:moveTo>
                  <a:pt x="0" y="0"/>
                </a:moveTo>
                <a:lnTo>
                  <a:pt x="494" y="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Rectangle 17"/>
          <p:cNvSpPr>
            <a:spLocks noChangeArrowheads="1"/>
          </p:cNvSpPr>
          <p:nvPr/>
        </p:nvSpPr>
        <p:spPr bwMode="auto">
          <a:xfrm>
            <a:off x="7016750" y="2366963"/>
            <a:ext cx="63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Medial cord</a:t>
            </a:r>
            <a:endParaRPr lang="en-US" sz="900" b="1">
              <a:latin typeface="Arial" charset="0"/>
            </a:endParaRPr>
          </a:p>
        </p:txBody>
      </p:sp>
      <p:sp>
        <p:nvSpPr>
          <p:cNvPr id="40980" name="Line 18"/>
          <p:cNvSpPr>
            <a:spLocks noChangeShapeType="1"/>
          </p:cNvSpPr>
          <p:nvPr/>
        </p:nvSpPr>
        <p:spPr bwMode="auto">
          <a:xfrm>
            <a:off x="6230938" y="2422525"/>
            <a:ext cx="741362" cy="1588"/>
          </a:xfrm>
          <a:custGeom>
            <a:avLst/>
            <a:gdLst>
              <a:gd name="T0" fmla="*/ 0 w 467"/>
              <a:gd name="T1" fmla="*/ 0 h 1"/>
              <a:gd name="T2" fmla="*/ 467 w 467"/>
              <a:gd name="T3" fmla="*/ 0 h 1"/>
              <a:gd name="T4" fmla="*/ 0 60000 65536"/>
              <a:gd name="T5" fmla="*/ 0 60000 65536"/>
              <a:gd name="T6" fmla="*/ 0 w 467"/>
              <a:gd name="T7" fmla="*/ 0 h 1"/>
              <a:gd name="T8" fmla="*/ 467 w 46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7" h="1">
                <a:moveTo>
                  <a:pt x="0" y="0"/>
                </a:moveTo>
                <a:lnTo>
                  <a:pt x="46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1" name="Line 19"/>
          <p:cNvSpPr>
            <a:spLocks noChangeShapeType="1"/>
          </p:cNvSpPr>
          <p:nvPr/>
        </p:nvSpPr>
        <p:spPr bwMode="auto">
          <a:xfrm>
            <a:off x="6686550" y="2636838"/>
            <a:ext cx="301625" cy="1587"/>
          </a:xfrm>
          <a:custGeom>
            <a:avLst/>
            <a:gdLst>
              <a:gd name="T0" fmla="*/ 0 w 190"/>
              <a:gd name="T1" fmla="*/ 0 h 1"/>
              <a:gd name="T2" fmla="*/ 190 w 190"/>
              <a:gd name="T3" fmla="*/ 1 h 1"/>
              <a:gd name="T4" fmla="*/ 0 60000 65536"/>
              <a:gd name="T5" fmla="*/ 0 60000 65536"/>
              <a:gd name="T6" fmla="*/ 0 w 190"/>
              <a:gd name="T7" fmla="*/ 0 h 1"/>
              <a:gd name="T8" fmla="*/ 190 w 19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" h="1">
                <a:moveTo>
                  <a:pt x="0" y="0"/>
                </a:moveTo>
                <a:lnTo>
                  <a:pt x="19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2" name="Line 20"/>
          <p:cNvSpPr>
            <a:spLocks noChangeShapeType="1"/>
          </p:cNvSpPr>
          <p:nvPr/>
        </p:nvSpPr>
        <p:spPr bwMode="auto">
          <a:xfrm>
            <a:off x="6607175" y="2849563"/>
            <a:ext cx="384175" cy="1587"/>
          </a:xfrm>
          <a:custGeom>
            <a:avLst/>
            <a:gdLst>
              <a:gd name="T0" fmla="*/ 0 w 242"/>
              <a:gd name="T1" fmla="*/ 0 h 1"/>
              <a:gd name="T2" fmla="*/ 242 w 242"/>
              <a:gd name="T3" fmla="*/ 1 h 1"/>
              <a:gd name="T4" fmla="*/ 0 60000 65536"/>
              <a:gd name="T5" fmla="*/ 0 60000 65536"/>
              <a:gd name="T6" fmla="*/ 0 w 242"/>
              <a:gd name="T7" fmla="*/ 0 h 1"/>
              <a:gd name="T8" fmla="*/ 242 w 24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2" h="1">
                <a:moveTo>
                  <a:pt x="0" y="0"/>
                </a:moveTo>
                <a:lnTo>
                  <a:pt x="242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3" name="Line 21"/>
          <p:cNvSpPr>
            <a:spLocks noChangeShapeType="1"/>
          </p:cNvSpPr>
          <p:nvPr/>
        </p:nvSpPr>
        <p:spPr bwMode="auto">
          <a:xfrm>
            <a:off x="6561138" y="3319463"/>
            <a:ext cx="430212" cy="1587"/>
          </a:xfrm>
          <a:custGeom>
            <a:avLst/>
            <a:gdLst>
              <a:gd name="T0" fmla="*/ 0 w 271"/>
              <a:gd name="T1" fmla="*/ 0 h 1"/>
              <a:gd name="T2" fmla="*/ 271 w 271"/>
              <a:gd name="T3" fmla="*/ 1 h 1"/>
              <a:gd name="T4" fmla="*/ 0 60000 65536"/>
              <a:gd name="T5" fmla="*/ 0 60000 65536"/>
              <a:gd name="T6" fmla="*/ 0 w 271"/>
              <a:gd name="T7" fmla="*/ 0 h 1"/>
              <a:gd name="T8" fmla="*/ 271 w 27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1" h="1">
                <a:moveTo>
                  <a:pt x="0" y="0"/>
                </a:moveTo>
                <a:lnTo>
                  <a:pt x="271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4" name="Line 22"/>
          <p:cNvSpPr>
            <a:spLocks noChangeShapeType="1"/>
          </p:cNvSpPr>
          <p:nvPr/>
        </p:nvSpPr>
        <p:spPr bwMode="auto">
          <a:xfrm>
            <a:off x="6761163" y="3609975"/>
            <a:ext cx="239712" cy="1588"/>
          </a:xfrm>
          <a:custGeom>
            <a:avLst/>
            <a:gdLst>
              <a:gd name="T0" fmla="*/ 0 w 151"/>
              <a:gd name="T1" fmla="*/ 1 h 1"/>
              <a:gd name="T2" fmla="*/ 151 w 151"/>
              <a:gd name="T3" fmla="*/ 0 h 1"/>
              <a:gd name="T4" fmla="*/ 0 60000 65536"/>
              <a:gd name="T5" fmla="*/ 0 60000 65536"/>
              <a:gd name="T6" fmla="*/ 0 w 151"/>
              <a:gd name="T7" fmla="*/ 0 h 1"/>
              <a:gd name="T8" fmla="*/ 151 w 15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1" h="1">
                <a:moveTo>
                  <a:pt x="0" y="1"/>
                </a:moveTo>
                <a:lnTo>
                  <a:pt x="151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5" name="Line 23"/>
          <p:cNvSpPr>
            <a:spLocks noChangeShapeType="1"/>
          </p:cNvSpPr>
          <p:nvPr/>
        </p:nvSpPr>
        <p:spPr bwMode="auto">
          <a:xfrm>
            <a:off x="6329363" y="4364038"/>
            <a:ext cx="3968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6" name="Line 24"/>
          <p:cNvSpPr>
            <a:spLocks noChangeShapeType="1"/>
          </p:cNvSpPr>
          <p:nvPr/>
        </p:nvSpPr>
        <p:spPr bwMode="auto">
          <a:xfrm>
            <a:off x="6421438" y="4586288"/>
            <a:ext cx="5238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7" name="Line 25"/>
          <p:cNvSpPr>
            <a:spLocks noChangeShapeType="1"/>
          </p:cNvSpPr>
          <p:nvPr/>
        </p:nvSpPr>
        <p:spPr bwMode="auto">
          <a:xfrm>
            <a:off x="6724650" y="5359400"/>
            <a:ext cx="512763" cy="3175"/>
          </a:xfrm>
          <a:custGeom>
            <a:avLst/>
            <a:gdLst>
              <a:gd name="T0" fmla="*/ 0 w 323"/>
              <a:gd name="T1" fmla="*/ 0 h 2"/>
              <a:gd name="T2" fmla="*/ 323 w 323"/>
              <a:gd name="T3" fmla="*/ 2 h 2"/>
              <a:gd name="T4" fmla="*/ 0 60000 65536"/>
              <a:gd name="T5" fmla="*/ 0 60000 65536"/>
              <a:gd name="T6" fmla="*/ 0 w 323"/>
              <a:gd name="T7" fmla="*/ 0 h 2"/>
              <a:gd name="T8" fmla="*/ 323 w 323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3" h="2">
                <a:moveTo>
                  <a:pt x="0" y="0"/>
                </a:moveTo>
                <a:lnTo>
                  <a:pt x="323" y="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8" name="Line 26"/>
          <p:cNvSpPr>
            <a:spLocks noChangeShapeType="1"/>
          </p:cNvSpPr>
          <p:nvPr/>
        </p:nvSpPr>
        <p:spPr bwMode="auto">
          <a:xfrm>
            <a:off x="6477000" y="5613400"/>
            <a:ext cx="712788" cy="1588"/>
          </a:xfrm>
          <a:custGeom>
            <a:avLst/>
            <a:gdLst>
              <a:gd name="T0" fmla="*/ 0 w 449"/>
              <a:gd name="T1" fmla="*/ 0 h 1"/>
              <a:gd name="T2" fmla="*/ 449 w 449"/>
              <a:gd name="T3" fmla="*/ 0 h 1"/>
              <a:gd name="T4" fmla="*/ 0 60000 65536"/>
              <a:gd name="T5" fmla="*/ 0 60000 65536"/>
              <a:gd name="T6" fmla="*/ 0 w 449"/>
              <a:gd name="T7" fmla="*/ 0 h 1"/>
              <a:gd name="T8" fmla="*/ 449 w 44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9" h="1">
                <a:moveTo>
                  <a:pt x="0" y="0"/>
                </a:moveTo>
                <a:lnTo>
                  <a:pt x="44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9" name="Line 27"/>
          <p:cNvSpPr>
            <a:spLocks noChangeShapeType="1"/>
          </p:cNvSpPr>
          <p:nvPr/>
        </p:nvSpPr>
        <p:spPr bwMode="auto">
          <a:xfrm>
            <a:off x="6378575" y="4789488"/>
            <a:ext cx="8016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0" name="Line 28"/>
          <p:cNvSpPr>
            <a:spLocks noChangeShapeType="1"/>
          </p:cNvSpPr>
          <p:nvPr/>
        </p:nvSpPr>
        <p:spPr bwMode="auto">
          <a:xfrm>
            <a:off x="5973763" y="4167188"/>
            <a:ext cx="73660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1" name="Line 29"/>
          <p:cNvSpPr>
            <a:spLocks noChangeShapeType="1"/>
          </p:cNvSpPr>
          <p:nvPr/>
        </p:nvSpPr>
        <p:spPr bwMode="auto">
          <a:xfrm flipH="1">
            <a:off x="6078538" y="5021263"/>
            <a:ext cx="11715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2" name="Rectangle 30"/>
          <p:cNvSpPr>
            <a:spLocks noChangeArrowheads="1"/>
          </p:cNvSpPr>
          <p:nvPr/>
        </p:nvSpPr>
        <p:spPr bwMode="auto">
          <a:xfrm>
            <a:off x="2787650" y="1882775"/>
            <a:ext cx="133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Posterior scapular nerve</a:t>
            </a:r>
            <a:endParaRPr lang="en-US" sz="900" b="1">
              <a:latin typeface="Arial" charset="0"/>
            </a:endParaRPr>
          </a:p>
        </p:txBody>
      </p:sp>
      <p:sp>
        <p:nvSpPr>
          <p:cNvPr id="40993" name="Rectangle 31"/>
          <p:cNvSpPr>
            <a:spLocks noChangeArrowheads="1"/>
          </p:cNvSpPr>
          <p:nvPr/>
        </p:nvSpPr>
        <p:spPr bwMode="auto">
          <a:xfrm>
            <a:off x="2787650" y="2133600"/>
            <a:ext cx="1130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Suprascapular nerve</a:t>
            </a:r>
            <a:endParaRPr lang="en-US" sz="900" b="1">
              <a:latin typeface="Arial" charset="0"/>
            </a:endParaRPr>
          </a:p>
        </p:txBody>
      </p:sp>
      <p:sp>
        <p:nvSpPr>
          <p:cNvPr id="40994" name="Line 32"/>
          <p:cNvSpPr>
            <a:spLocks noChangeShapeType="1"/>
          </p:cNvSpPr>
          <p:nvPr/>
        </p:nvSpPr>
        <p:spPr bwMode="auto">
          <a:xfrm flipH="1">
            <a:off x="1304925" y="1966913"/>
            <a:ext cx="1449388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5" name="Freeform 33"/>
          <p:cNvSpPr>
            <a:spLocks/>
          </p:cNvSpPr>
          <p:nvPr/>
        </p:nvSpPr>
        <p:spPr bwMode="auto">
          <a:xfrm>
            <a:off x="2363788" y="2224088"/>
            <a:ext cx="390525" cy="206375"/>
          </a:xfrm>
          <a:custGeom>
            <a:avLst/>
            <a:gdLst>
              <a:gd name="T0" fmla="*/ 619959045 w 277"/>
              <a:gd name="T1" fmla="*/ 0 h 146"/>
              <a:gd name="T2" fmla="*/ 346908791 w 277"/>
              <a:gd name="T3" fmla="*/ 0 h 146"/>
              <a:gd name="T4" fmla="*/ 0 w 277"/>
              <a:gd name="T5" fmla="*/ 327620264 h 146"/>
              <a:gd name="T6" fmla="*/ 0 60000 65536"/>
              <a:gd name="T7" fmla="*/ 0 60000 65536"/>
              <a:gd name="T8" fmla="*/ 0 60000 65536"/>
              <a:gd name="T9" fmla="*/ 0 w 277"/>
              <a:gd name="T10" fmla="*/ 0 h 146"/>
              <a:gd name="T11" fmla="*/ 277 w 277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7" h="146">
                <a:moveTo>
                  <a:pt x="277" y="0"/>
                </a:moveTo>
                <a:lnTo>
                  <a:pt x="155" y="0"/>
                </a:lnTo>
                <a:lnTo>
                  <a:pt x="0" y="14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6" name="Freeform 34"/>
          <p:cNvSpPr>
            <a:spLocks/>
          </p:cNvSpPr>
          <p:nvPr/>
        </p:nvSpPr>
        <p:spPr bwMode="auto">
          <a:xfrm>
            <a:off x="2711450" y="2967038"/>
            <a:ext cx="527050" cy="314325"/>
          </a:xfrm>
          <a:custGeom>
            <a:avLst/>
            <a:gdLst>
              <a:gd name="T0" fmla="*/ 836691954 w 374"/>
              <a:gd name="T1" fmla="*/ 0 h 223"/>
              <a:gd name="T2" fmla="*/ 510068853 w 374"/>
              <a:gd name="T3" fmla="*/ 0 h 223"/>
              <a:gd name="T4" fmla="*/ 0 w 374"/>
              <a:gd name="T5" fmla="*/ 498990272 h 223"/>
              <a:gd name="T6" fmla="*/ 0 60000 65536"/>
              <a:gd name="T7" fmla="*/ 0 60000 65536"/>
              <a:gd name="T8" fmla="*/ 0 60000 65536"/>
              <a:gd name="T9" fmla="*/ 0 w 374"/>
              <a:gd name="T10" fmla="*/ 0 h 223"/>
              <a:gd name="T11" fmla="*/ 374 w 374"/>
              <a:gd name="T12" fmla="*/ 223 h 2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4" h="223">
                <a:moveTo>
                  <a:pt x="374" y="0"/>
                </a:moveTo>
                <a:lnTo>
                  <a:pt x="228" y="0"/>
                </a:lnTo>
                <a:lnTo>
                  <a:pt x="0" y="2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7" name="Freeform 35"/>
          <p:cNvSpPr>
            <a:spLocks/>
          </p:cNvSpPr>
          <p:nvPr/>
        </p:nvSpPr>
        <p:spPr bwMode="auto">
          <a:xfrm>
            <a:off x="2579688" y="3170238"/>
            <a:ext cx="658812" cy="590550"/>
          </a:xfrm>
          <a:custGeom>
            <a:avLst/>
            <a:gdLst>
              <a:gd name="T0" fmla="*/ 1045864129 w 468"/>
              <a:gd name="T1" fmla="*/ 0 h 419"/>
              <a:gd name="T2" fmla="*/ 719590211 w 468"/>
              <a:gd name="T3" fmla="*/ 0 h 419"/>
              <a:gd name="T4" fmla="*/ 0 w 468"/>
              <a:gd name="T5" fmla="*/ 937497500 h 419"/>
              <a:gd name="T6" fmla="*/ 0 60000 65536"/>
              <a:gd name="T7" fmla="*/ 0 60000 65536"/>
              <a:gd name="T8" fmla="*/ 0 60000 65536"/>
              <a:gd name="T9" fmla="*/ 0 w 468"/>
              <a:gd name="T10" fmla="*/ 0 h 419"/>
              <a:gd name="T11" fmla="*/ 468 w 468"/>
              <a:gd name="T12" fmla="*/ 419 h 4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" h="419">
                <a:moveTo>
                  <a:pt x="468" y="0"/>
                </a:moveTo>
                <a:lnTo>
                  <a:pt x="322" y="0"/>
                </a:lnTo>
                <a:lnTo>
                  <a:pt x="0" y="41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8" name="Freeform 36"/>
          <p:cNvSpPr>
            <a:spLocks/>
          </p:cNvSpPr>
          <p:nvPr/>
        </p:nvSpPr>
        <p:spPr bwMode="auto">
          <a:xfrm>
            <a:off x="2527300" y="3376613"/>
            <a:ext cx="711200" cy="955675"/>
          </a:xfrm>
          <a:custGeom>
            <a:avLst/>
            <a:gdLst>
              <a:gd name="T0" fmla="*/ 1129030783 w 505"/>
              <a:gd name="T1" fmla="*/ 0 h 678"/>
              <a:gd name="T2" fmla="*/ 802618229 w 505"/>
              <a:gd name="T3" fmla="*/ 0 h 678"/>
              <a:gd name="T4" fmla="*/ 0 w 505"/>
              <a:gd name="T5" fmla="*/ 1517134221 h 678"/>
              <a:gd name="T6" fmla="*/ 0 60000 65536"/>
              <a:gd name="T7" fmla="*/ 0 60000 65536"/>
              <a:gd name="T8" fmla="*/ 0 60000 65536"/>
              <a:gd name="T9" fmla="*/ 0 w 505"/>
              <a:gd name="T10" fmla="*/ 0 h 678"/>
              <a:gd name="T11" fmla="*/ 505 w 505"/>
              <a:gd name="T12" fmla="*/ 678 h 6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678">
                <a:moveTo>
                  <a:pt x="505" y="0"/>
                </a:moveTo>
                <a:lnTo>
                  <a:pt x="359" y="0"/>
                </a:lnTo>
                <a:lnTo>
                  <a:pt x="0" y="67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9" name="Line 37"/>
          <p:cNvSpPr>
            <a:spLocks noChangeShapeType="1"/>
          </p:cNvSpPr>
          <p:nvPr/>
        </p:nvSpPr>
        <p:spPr bwMode="auto">
          <a:xfrm flipV="1">
            <a:off x="1393825" y="4110038"/>
            <a:ext cx="0" cy="2317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0" name="Rectangle 38"/>
          <p:cNvSpPr>
            <a:spLocks noChangeArrowheads="1"/>
          </p:cNvSpPr>
          <p:nvPr/>
        </p:nvSpPr>
        <p:spPr bwMode="auto">
          <a:xfrm>
            <a:off x="3298825" y="3098800"/>
            <a:ext cx="781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Posterior cord</a:t>
            </a:r>
            <a:endParaRPr lang="en-US" sz="900" b="1">
              <a:latin typeface="Arial" charset="0"/>
            </a:endParaRPr>
          </a:p>
        </p:txBody>
      </p:sp>
      <p:sp>
        <p:nvSpPr>
          <p:cNvPr id="41001" name="Rectangle 39"/>
          <p:cNvSpPr>
            <a:spLocks noChangeArrowheads="1"/>
          </p:cNvSpPr>
          <p:nvPr/>
        </p:nvSpPr>
        <p:spPr bwMode="auto">
          <a:xfrm>
            <a:off x="4049713" y="4040188"/>
            <a:ext cx="1371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Musculocutaneous nerve</a:t>
            </a:r>
            <a:endParaRPr lang="en-US" sz="900" b="1">
              <a:latin typeface="Arial" charset="0"/>
            </a:endParaRPr>
          </a:p>
        </p:txBody>
      </p:sp>
      <p:sp>
        <p:nvSpPr>
          <p:cNvPr id="41002" name="Rectangle 40"/>
          <p:cNvSpPr>
            <a:spLocks noChangeArrowheads="1"/>
          </p:cNvSpPr>
          <p:nvPr/>
        </p:nvSpPr>
        <p:spPr bwMode="auto">
          <a:xfrm>
            <a:off x="895350" y="2008188"/>
            <a:ext cx="146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C5</a:t>
            </a:r>
            <a:endParaRPr lang="en-US" sz="900" b="1">
              <a:latin typeface="Arial" charset="0"/>
            </a:endParaRPr>
          </a:p>
        </p:txBody>
      </p:sp>
      <p:sp>
        <p:nvSpPr>
          <p:cNvPr id="41003" name="Rectangle 41"/>
          <p:cNvSpPr>
            <a:spLocks noChangeArrowheads="1"/>
          </p:cNvSpPr>
          <p:nvPr/>
        </p:nvSpPr>
        <p:spPr bwMode="auto">
          <a:xfrm>
            <a:off x="895350" y="2451100"/>
            <a:ext cx="146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C6</a:t>
            </a:r>
            <a:endParaRPr lang="en-US" sz="900" b="1">
              <a:latin typeface="Arial" charset="0"/>
            </a:endParaRPr>
          </a:p>
        </p:txBody>
      </p:sp>
      <p:sp>
        <p:nvSpPr>
          <p:cNvPr id="41004" name="Rectangle 42"/>
          <p:cNvSpPr>
            <a:spLocks noChangeArrowheads="1"/>
          </p:cNvSpPr>
          <p:nvPr/>
        </p:nvSpPr>
        <p:spPr bwMode="auto">
          <a:xfrm>
            <a:off x="895350" y="2909888"/>
            <a:ext cx="146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C7</a:t>
            </a:r>
            <a:endParaRPr lang="en-US" sz="900" b="1">
              <a:latin typeface="Arial" charset="0"/>
            </a:endParaRPr>
          </a:p>
        </p:txBody>
      </p:sp>
      <p:sp>
        <p:nvSpPr>
          <p:cNvPr id="41005" name="Rectangle 43"/>
          <p:cNvSpPr>
            <a:spLocks noChangeArrowheads="1"/>
          </p:cNvSpPr>
          <p:nvPr/>
        </p:nvSpPr>
        <p:spPr bwMode="auto">
          <a:xfrm>
            <a:off x="895350" y="3414713"/>
            <a:ext cx="146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C8</a:t>
            </a:r>
            <a:endParaRPr lang="en-US" sz="900" b="1">
              <a:latin typeface="Arial" charset="0"/>
            </a:endParaRPr>
          </a:p>
        </p:txBody>
      </p:sp>
      <p:sp>
        <p:nvSpPr>
          <p:cNvPr id="41006" name="Rectangle 44"/>
          <p:cNvSpPr>
            <a:spLocks noChangeArrowheads="1"/>
          </p:cNvSpPr>
          <p:nvPr/>
        </p:nvSpPr>
        <p:spPr bwMode="auto">
          <a:xfrm>
            <a:off x="895350" y="3902075"/>
            <a:ext cx="1333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T1</a:t>
            </a:r>
            <a:endParaRPr lang="en-US" sz="900" b="1">
              <a:latin typeface="Arial" charset="0"/>
            </a:endParaRPr>
          </a:p>
        </p:txBody>
      </p:sp>
      <p:sp>
        <p:nvSpPr>
          <p:cNvPr id="41007" name="Rectangle 45"/>
          <p:cNvSpPr>
            <a:spLocks noChangeArrowheads="1"/>
          </p:cNvSpPr>
          <p:nvPr/>
        </p:nvSpPr>
        <p:spPr bwMode="auto">
          <a:xfrm>
            <a:off x="4049713" y="4321175"/>
            <a:ext cx="749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Axillary nerve</a:t>
            </a:r>
            <a:endParaRPr lang="en-US" sz="900" b="1">
              <a:latin typeface="Arial" charset="0"/>
            </a:endParaRPr>
          </a:p>
        </p:txBody>
      </p:sp>
      <p:sp>
        <p:nvSpPr>
          <p:cNvPr id="41008" name="Rectangle 46"/>
          <p:cNvSpPr>
            <a:spLocks noChangeArrowheads="1"/>
          </p:cNvSpPr>
          <p:nvPr/>
        </p:nvSpPr>
        <p:spPr bwMode="auto">
          <a:xfrm>
            <a:off x="3298825" y="2894013"/>
            <a:ext cx="654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Lateral cord</a:t>
            </a:r>
            <a:endParaRPr lang="en-US" sz="900" b="1">
              <a:latin typeface="Arial" charset="0"/>
            </a:endParaRPr>
          </a:p>
        </p:txBody>
      </p:sp>
      <p:sp>
        <p:nvSpPr>
          <p:cNvPr id="41009" name="Rectangle 47"/>
          <p:cNvSpPr>
            <a:spLocks noChangeArrowheads="1"/>
          </p:cNvSpPr>
          <p:nvPr/>
        </p:nvSpPr>
        <p:spPr bwMode="auto">
          <a:xfrm>
            <a:off x="4049713" y="4489450"/>
            <a:ext cx="679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Radial nerve</a:t>
            </a:r>
            <a:endParaRPr lang="en-US" sz="900" b="1">
              <a:latin typeface="Arial" charset="0"/>
            </a:endParaRPr>
          </a:p>
        </p:txBody>
      </p:sp>
      <p:sp>
        <p:nvSpPr>
          <p:cNvPr id="41010" name="Rectangle 48"/>
          <p:cNvSpPr>
            <a:spLocks noChangeArrowheads="1"/>
          </p:cNvSpPr>
          <p:nvPr/>
        </p:nvSpPr>
        <p:spPr bwMode="auto">
          <a:xfrm>
            <a:off x="4049713" y="4800600"/>
            <a:ext cx="730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Median nerve</a:t>
            </a:r>
            <a:endParaRPr lang="en-US" sz="900" b="1">
              <a:latin typeface="Arial" charset="0"/>
            </a:endParaRPr>
          </a:p>
        </p:txBody>
      </p:sp>
      <p:sp>
        <p:nvSpPr>
          <p:cNvPr id="41011" name="Rectangle 49"/>
          <p:cNvSpPr>
            <a:spLocks noChangeArrowheads="1"/>
          </p:cNvSpPr>
          <p:nvPr/>
        </p:nvSpPr>
        <p:spPr bwMode="auto">
          <a:xfrm>
            <a:off x="3298825" y="3305175"/>
            <a:ext cx="63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Medial cord</a:t>
            </a:r>
            <a:endParaRPr lang="en-US" sz="900" b="1">
              <a:latin typeface="Arial" charset="0"/>
            </a:endParaRPr>
          </a:p>
        </p:txBody>
      </p:sp>
      <p:sp>
        <p:nvSpPr>
          <p:cNvPr id="41012" name="Rectangle 50"/>
          <p:cNvSpPr>
            <a:spLocks noChangeArrowheads="1"/>
          </p:cNvSpPr>
          <p:nvPr/>
        </p:nvSpPr>
        <p:spPr bwMode="auto">
          <a:xfrm>
            <a:off x="4049713" y="5148263"/>
            <a:ext cx="628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Ulnar nerve</a:t>
            </a:r>
            <a:endParaRPr lang="en-US" sz="900" b="1">
              <a:latin typeface="Arial" charset="0"/>
            </a:endParaRPr>
          </a:p>
        </p:txBody>
      </p:sp>
      <p:sp>
        <p:nvSpPr>
          <p:cNvPr id="41013" name="Line 51"/>
          <p:cNvSpPr>
            <a:spLocks noChangeShapeType="1"/>
          </p:cNvSpPr>
          <p:nvPr/>
        </p:nvSpPr>
        <p:spPr bwMode="auto">
          <a:xfrm>
            <a:off x="6496050" y="5886450"/>
            <a:ext cx="1133475" cy="3175"/>
          </a:xfrm>
          <a:custGeom>
            <a:avLst/>
            <a:gdLst>
              <a:gd name="T0" fmla="*/ 0 w 714"/>
              <a:gd name="T1" fmla="*/ 0 h 2"/>
              <a:gd name="T2" fmla="*/ 714 w 714"/>
              <a:gd name="T3" fmla="*/ 2 h 2"/>
              <a:gd name="T4" fmla="*/ 0 60000 65536"/>
              <a:gd name="T5" fmla="*/ 0 60000 65536"/>
              <a:gd name="T6" fmla="*/ 0 w 714"/>
              <a:gd name="T7" fmla="*/ 0 h 2"/>
              <a:gd name="T8" fmla="*/ 714 w 714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4" h="2">
                <a:moveTo>
                  <a:pt x="0" y="0"/>
                </a:moveTo>
                <a:lnTo>
                  <a:pt x="714" y="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4" name="Rectangle 52"/>
          <p:cNvSpPr>
            <a:spLocks noChangeArrowheads="1"/>
          </p:cNvSpPr>
          <p:nvPr/>
        </p:nvSpPr>
        <p:spPr bwMode="auto">
          <a:xfrm>
            <a:off x="2014538" y="4822825"/>
            <a:ext cx="323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Roots</a:t>
            </a:r>
            <a:endParaRPr lang="en-US" sz="900" b="1">
              <a:latin typeface="Arial" charset="0"/>
            </a:endParaRPr>
          </a:p>
        </p:txBody>
      </p:sp>
      <p:sp>
        <p:nvSpPr>
          <p:cNvPr id="41015" name="Rectangle 53"/>
          <p:cNvSpPr>
            <a:spLocks noChangeArrowheads="1"/>
          </p:cNvSpPr>
          <p:nvPr/>
        </p:nvSpPr>
        <p:spPr bwMode="auto">
          <a:xfrm>
            <a:off x="2014538" y="5094288"/>
            <a:ext cx="381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Trunks</a:t>
            </a:r>
          </a:p>
        </p:txBody>
      </p:sp>
      <p:sp>
        <p:nvSpPr>
          <p:cNvPr id="41016" name="Rectangle 54"/>
          <p:cNvSpPr>
            <a:spLocks noChangeArrowheads="1"/>
          </p:cNvSpPr>
          <p:nvPr/>
        </p:nvSpPr>
        <p:spPr bwMode="auto">
          <a:xfrm>
            <a:off x="2014538" y="5638800"/>
            <a:ext cx="1028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Posterior divisions</a:t>
            </a:r>
            <a:endParaRPr lang="en-US" sz="900" b="1">
              <a:latin typeface="Arial" charset="0"/>
            </a:endParaRPr>
          </a:p>
        </p:txBody>
      </p:sp>
      <p:sp>
        <p:nvSpPr>
          <p:cNvPr id="41017" name="Rectangle 55"/>
          <p:cNvSpPr>
            <a:spLocks noChangeArrowheads="1"/>
          </p:cNvSpPr>
          <p:nvPr/>
        </p:nvSpPr>
        <p:spPr bwMode="auto">
          <a:xfrm>
            <a:off x="2014538" y="5910263"/>
            <a:ext cx="330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Cords</a:t>
            </a:r>
            <a:endParaRPr lang="en-US" sz="900" b="1">
              <a:latin typeface="Arial" charset="0"/>
            </a:endParaRPr>
          </a:p>
        </p:txBody>
      </p:sp>
      <p:sp>
        <p:nvSpPr>
          <p:cNvPr id="41018" name="Rectangle 56"/>
          <p:cNvSpPr>
            <a:spLocks noChangeArrowheads="1"/>
          </p:cNvSpPr>
          <p:nvPr/>
        </p:nvSpPr>
        <p:spPr bwMode="auto">
          <a:xfrm>
            <a:off x="2014538" y="5367338"/>
            <a:ext cx="971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Anterior divisions</a:t>
            </a:r>
            <a:endParaRPr lang="en-US" sz="900" b="1">
              <a:latin typeface="Arial" charset="0"/>
            </a:endParaRPr>
          </a:p>
        </p:txBody>
      </p:sp>
      <p:sp>
        <p:nvSpPr>
          <p:cNvPr id="41019" name="Line 57"/>
          <p:cNvSpPr>
            <a:spLocks noChangeShapeType="1"/>
          </p:cNvSpPr>
          <p:nvPr/>
        </p:nvSpPr>
        <p:spPr bwMode="auto">
          <a:xfrm flipH="1">
            <a:off x="3735388" y="4103688"/>
            <a:ext cx="2524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0" name="Line 58"/>
          <p:cNvSpPr>
            <a:spLocks noChangeShapeType="1"/>
          </p:cNvSpPr>
          <p:nvPr/>
        </p:nvSpPr>
        <p:spPr bwMode="auto">
          <a:xfrm flipH="1">
            <a:off x="3735388" y="4383088"/>
            <a:ext cx="2524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1" name="Line 59"/>
          <p:cNvSpPr>
            <a:spLocks noChangeShapeType="1"/>
          </p:cNvSpPr>
          <p:nvPr/>
        </p:nvSpPr>
        <p:spPr bwMode="auto">
          <a:xfrm flipH="1">
            <a:off x="3735388" y="4551363"/>
            <a:ext cx="2524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2" name="Line 60"/>
          <p:cNvSpPr>
            <a:spLocks noChangeShapeType="1"/>
          </p:cNvSpPr>
          <p:nvPr/>
        </p:nvSpPr>
        <p:spPr bwMode="auto">
          <a:xfrm flipH="1">
            <a:off x="3703638" y="4868863"/>
            <a:ext cx="2841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3" name="Line 61"/>
          <p:cNvSpPr>
            <a:spLocks noChangeShapeType="1"/>
          </p:cNvSpPr>
          <p:nvPr/>
        </p:nvSpPr>
        <p:spPr bwMode="auto">
          <a:xfrm flipH="1">
            <a:off x="3522663" y="5202238"/>
            <a:ext cx="4651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4" name="Text Box 62"/>
          <p:cNvSpPr txBox="1">
            <a:spLocks noChangeArrowheads="1"/>
          </p:cNvSpPr>
          <p:nvPr/>
        </p:nvSpPr>
        <p:spPr bwMode="auto">
          <a:xfrm>
            <a:off x="7016750" y="2787650"/>
            <a:ext cx="11271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Musculocutaneous</a:t>
            </a:r>
          </a:p>
          <a:p>
            <a:pPr eaLnBrk="1" hangingPunct="1"/>
            <a:r>
              <a:rPr lang="en-US" sz="900" b="1">
                <a:latin typeface="Arial" charset="0"/>
              </a:rPr>
              <a:t>nerve</a:t>
            </a:r>
          </a:p>
        </p:txBody>
      </p:sp>
      <p:sp>
        <p:nvSpPr>
          <p:cNvPr id="41025" name="Text Box 63"/>
          <p:cNvSpPr txBox="1">
            <a:spLocks noChangeArrowheads="1"/>
          </p:cNvSpPr>
          <p:nvPr/>
        </p:nvSpPr>
        <p:spPr bwMode="auto">
          <a:xfrm>
            <a:off x="5672138" y="5818188"/>
            <a:ext cx="9683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Digital branch</a:t>
            </a:r>
          </a:p>
          <a:p>
            <a:pPr eaLnBrk="1" hangingPunct="1"/>
            <a:r>
              <a:rPr lang="en-US" sz="900" b="1">
                <a:latin typeface="Arial" charset="0"/>
              </a:rPr>
              <a:t>of median nerve</a:t>
            </a:r>
          </a:p>
        </p:txBody>
      </p:sp>
      <p:sp>
        <p:nvSpPr>
          <p:cNvPr id="41026" name="Text Box 64"/>
          <p:cNvSpPr txBox="1">
            <a:spLocks noChangeArrowheads="1"/>
          </p:cNvSpPr>
          <p:nvPr/>
        </p:nvSpPr>
        <p:spPr bwMode="auto">
          <a:xfrm>
            <a:off x="5672138" y="5541963"/>
            <a:ext cx="8540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Digital branch</a:t>
            </a:r>
          </a:p>
          <a:p>
            <a:pPr eaLnBrk="1" hangingPunct="1"/>
            <a:r>
              <a:rPr lang="en-US" sz="900" b="1">
                <a:latin typeface="Arial" charset="0"/>
              </a:rPr>
              <a:t>of ulnar nerve</a:t>
            </a:r>
          </a:p>
        </p:txBody>
      </p:sp>
      <p:sp>
        <p:nvSpPr>
          <p:cNvPr id="41027" name="Text Box 65"/>
          <p:cNvSpPr txBox="1">
            <a:spLocks noChangeArrowheads="1"/>
          </p:cNvSpPr>
          <p:nvPr/>
        </p:nvSpPr>
        <p:spPr bwMode="auto">
          <a:xfrm>
            <a:off x="5672138" y="5267325"/>
            <a:ext cx="10890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Superficial branch</a:t>
            </a:r>
          </a:p>
          <a:p>
            <a:pPr eaLnBrk="1" hangingPunct="1"/>
            <a:r>
              <a:rPr lang="en-US" sz="900" b="1">
                <a:latin typeface="Arial" charset="0"/>
              </a:rPr>
              <a:t>of ulnar nerve</a:t>
            </a:r>
          </a:p>
        </p:txBody>
      </p:sp>
      <p:sp>
        <p:nvSpPr>
          <p:cNvPr id="41028" name="Text Box 66"/>
          <p:cNvSpPr txBox="1">
            <a:spLocks noChangeArrowheads="1"/>
          </p:cNvSpPr>
          <p:nvPr/>
        </p:nvSpPr>
        <p:spPr bwMode="auto">
          <a:xfrm>
            <a:off x="1009650" y="4430713"/>
            <a:ext cx="8477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Long thoracic</a:t>
            </a:r>
          </a:p>
          <a:p>
            <a:pPr eaLnBrk="1" hangingPunct="1"/>
            <a:r>
              <a:rPr lang="en-US" sz="900" b="1">
                <a:latin typeface="Arial" charset="0"/>
              </a:rPr>
              <a:t>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59C89FC0-5712-41F9-8D4B-931897A4AA19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Dissection of Brachial Plexus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3001963" y="6049963"/>
            <a:ext cx="17557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13.16</a:t>
            </a:r>
          </a:p>
        </p:txBody>
      </p:sp>
      <p:sp>
        <p:nvSpPr>
          <p:cNvPr id="41989" name="TextBox 24"/>
          <p:cNvSpPr txBox="1">
            <a:spLocks noChangeArrowheads="1"/>
          </p:cNvSpPr>
          <p:nvPr/>
        </p:nvSpPr>
        <p:spPr bwMode="auto">
          <a:xfrm>
            <a:off x="1468438" y="1076325"/>
            <a:ext cx="61785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8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41990" name="Picture 4" descr="sal25693_13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1322388"/>
            <a:ext cx="6919913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Line 5"/>
          <p:cNvSpPr>
            <a:spLocks noChangeShapeType="1"/>
          </p:cNvSpPr>
          <p:nvPr/>
        </p:nvSpPr>
        <p:spPr bwMode="auto">
          <a:xfrm>
            <a:off x="5213350" y="4567238"/>
            <a:ext cx="2235200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Line 6"/>
          <p:cNvSpPr>
            <a:spLocks noChangeShapeType="1"/>
          </p:cNvSpPr>
          <p:nvPr/>
        </p:nvSpPr>
        <p:spPr bwMode="auto">
          <a:xfrm>
            <a:off x="5213350" y="4560888"/>
            <a:ext cx="22352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Line 7"/>
          <p:cNvSpPr>
            <a:spLocks noChangeShapeType="1"/>
          </p:cNvSpPr>
          <p:nvPr/>
        </p:nvSpPr>
        <p:spPr bwMode="auto">
          <a:xfrm>
            <a:off x="3778250" y="3998913"/>
            <a:ext cx="3670300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Line 8"/>
          <p:cNvSpPr>
            <a:spLocks noChangeShapeType="1"/>
          </p:cNvSpPr>
          <p:nvPr/>
        </p:nvSpPr>
        <p:spPr bwMode="auto">
          <a:xfrm>
            <a:off x="3778250" y="3989388"/>
            <a:ext cx="36703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>
            <a:off x="4699000" y="3659188"/>
            <a:ext cx="2749550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Line 10"/>
          <p:cNvSpPr>
            <a:spLocks noChangeShapeType="1"/>
          </p:cNvSpPr>
          <p:nvPr/>
        </p:nvSpPr>
        <p:spPr bwMode="auto">
          <a:xfrm>
            <a:off x="4699000" y="3662363"/>
            <a:ext cx="27495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Line 11"/>
          <p:cNvSpPr>
            <a:spLocks noChangeShapeType="1"/>
          </p:cNvSpPr>
          <p:nvPr/>
        </p:nvSpPr>
        <p:spPr bwMode="auto">
          <a:xfrm>
            <a:off x="5170488" y="4324350"/>
            <a:ext cx="2278062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Line 12"/>
          <p:cNvSpPr>
            <a:spLocks noChangeShapeType="1"/>
          </p:cNvSpPr>
          <p:nvPr/>
        </p:nvSpPr>
        <p:spPr bwMode="auto">
          <a:xfrm>
            <a:off x="5170488" y="4318000"/>
            <a:ext cx="22780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Line 13"/>
          <p:cNvSpPr>
            <a:spLocks noChangeShapeType="1"/>
          </p:cNvSpPr>
          <p:nvPr/>
        </p:nvSpPr>
        <p:spPr bwMode="auto">
          <a:xfrm>
            <a:off x="4643438" y="4787900"/>
            <a:ext cx="2805112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0" name="Line 14"/>
          <p:cNvSpPr>
            <a:spLocks noChangeShapeType="1"/>
          </p:cNvSpPr>
          <p:nvPr/>
        </p:nvSpPr>
        <p:spPr bwMode="auto">
          <a:xfrm>
            <a:off x="4643438" y="4778375"/>
            <a:ext cx="28051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1" name="Line 15"/>
          <p:cNvSpPr>
            <a:spLocks noChangeShapeType="1"/>
          </p:cNvSpPr>
          <p:nvPr/>
        </p:nvSpPr>
        <p:spPr bwMode="auto">
          <a:xfrm>
            <a:off x="4500563" y="5087938"/>
            <a:ext cx="2947987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2" name="Line 16"/>
          <p:cNvSpPr>
            <a:spLocks noChangeShapeType="1"/>
          </p:cNvSpPr>
          <p:nvPr/>
        </p:nvSpPr>
        <p:spPr bwMode="auto">
          <a:xfrm>
            <a:off x="4500563" y="5081588"/>
            <a:ext cx="29479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3" name="Freeform 17"/>
          <p:cNvSpPr>
            <a:spLocks/>
          </p:cNvSpPr>
          <p:nvPr/>
        </p:nvSpPr>
        <p:spPr bwMode="auto">
          <a:xfrm>
            <a:off x="3446463" y="2589213"/>
            <a:ext cx="4002087" cy="771525"/>
          </a:xfrm>
          <a:custGeom>
            <a:avLst/>
            <a:gdLst>
              <a:gd name="T0" fmla="*/ 0 w 2521"/>
              <a:gd name="T1" fmla="*/ 1224796027 h 486"/>
              <a:gd name="T2" fmla="*/ 1479332152 w 2521"/>
              <a:gd name="T3" fmla="*/ 0 h 486"/>
              <a:gd name="T4" fmla="*/ 2147483647 w 2521"/>
              <a:gd name="T5" fmla="*/ 0 h 486"/>
              <a:gd name="T6" fmla="*/ 0 60000 65536"/>
              <a:gd name="T7" fmla="*/ 0 60000 65536"/>
              <a:gd name="T8" fmla="*/ 0 60000 65536"/>
              <a:gd name="T9" fmla="*/ 0 w 2521"/>
              <a:gd name="T10" fmla="*/ 0 h 486"/>
              <a:gd name="T11" fmla="*/ 2521 w 2521"/>
              <a:gd name="T12" fmla="*/ 486 h 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1" h="486">
                <a:moveTo>
                  <a:pt x="0" y="486"/>
                </a:moveTo>
                <a:lnTo>
                  <a:pt x="587" y="0"/>
                </a:lnTo>
                <a:lnTo>
                  <a:pt x="2521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000" b="1">
              <a:latin typeface="Arial" charset="0"/>
            </a:endParaRPr>
          </a:p>
        </p:txBody>
      </p:sp>
      <p:sp>
        <p:nvSpPr>
          <p:cNvPr id="42004" name="Freeform 18"/>
          <p:cNvSpPr>
            <a:spLocks/>
          </p:cNvSpPr>
          <p:nvPr/>
        </p:nvSpPr>
        <p:spPr bwMode="auto">
          <a:xfrm>
            <a:off x="3452813" y="2584450"/>
            <a:ext cx="3995737" cy="773113"/>
          </a:xfrm>
          <a:custGeom>
            <a:avLst/>
            <a:gdLst>
              <a:gd name="T0" fmla="*/ 0 w 2517"/>
              <a:gd name="T1" fmla="*/ 1227316183 h 487"/>
              <a:gd name="T2" fmla="*/ 1469251530 w 2517"/>
              <a:gd name="T3" fmla="*/ 0 h 487"/>
              <a:gd name="T4" fmla="*/ 2147483647 w 2517"/>
              <a:gd name="T5" fmla="*/ 0 h 487"/>
              <a:gd name="T6" fmla="*/ 0 60000 65536"/>
              <a:gd name="T7" fmla="*/ 0 60000 65536"/>
              <a:gd name="T8" fmla="*/ 0 60000 65536"/>
              <a:gd name="T9" fmla="*/ 0 w 2517"/>
              <a:gd name="T10" fmla="*/ 0 h 487"/>
              <a:gd name="T11" fmla="*/ 2517 w 2517"/>
              <a:gd name="T12" fmla="*/ 487 h 4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7" h="487">
                <a:moveTo>
                  <a:pt x="0" y="487"/>
                </a:moveTo>
                <a:lnTo>
                  <a:pt x="583" y="0"/>
                </a:lnTo>
                <a:lnTo>
                  <a:pt x="251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000" b="1">
              <a:latin typeface="Arial" charset="0"/>
            </a:endParaRPr>
          </a:p>
        </p:txBody>
      </p:sp>
      <p:sp>
        <p:nvSpPr>
          <p:cNvPr id="42005" name="Freeform 19"/>
          <p:cNvSpPr>
            <a:spLocks/>
          </p:cNvSpPr>
          <p:nvPr/>
        </p:nvSpPr>
        <p:spPr bwMode="auto">
          <a:xfrm>
            <a:off x="3424238" y="2063750"/>
            <a:ext cx="4024312" cy="1193800"/>
          </a:xfrm>
          <a:custGeom>
            <a:avLst/>
            <a:gdLst>
              <a:gd name="T0" fmla="*/ 0 w 2535"/>
              <a:gd name="T1" fmla="*/ 1895157678 h 752"/>
              <a:gd name="T2" fmla="*/ 1514614325 w 2535"/>
              <a:gd name="T3" fmla="*/ 0 h 752"/>
              <a:gd name="T4" fmla="*/ 2147483647 w 2535"/>
              <a:gd name="T5" fmla="*/ 0 h 752"/>
              <a:gd name="T6" fmla="*/ 0 60000 65536"/>
              <a:gd name="T7" fmla="*/ 0 60000 65536"/>
              <a:gd name="T8" fmla="*/ 0 60000 65536"/>
              <a:gd name="T9" fmla="*/ 0 w 2535"/>
              <a:gd name="T10" fmla="*/ 0 h 752"/>
              <a:gd name="T11" fmla="*/ 2535 w 2535"/>
              <a:gd name="T12" fmla="*/ 752 h 7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35" h="752">
                <a:moveTo>
                  <a:pt x="0" y="752"/>
                </a:moveTo>
                <a:lnTo>
                  <a:pt x="601" y="0"/>
                </a:lnTo>
                <a:lnTo>
                  <a:pt x="2535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000" b="1">
              <a:latin typeface="Arial" charset="0"/>
            </a:endParaRPr>
          </a:p>
        </p:txBody>
      </p:sp>
      <p:sp>
        <p:nvSpPr>
          <p:cNvPr id="42006" name="Freeform 20"/>
          <p:cNvSpPr>
            <a:spLocks/>
          </p:cNvSpPr>
          <p:nvPr/>
        </p:nvSpPr>
        <p:spPr bwMode="auto">
          <a:xfrm>
            <a:off x="3424238" y="2057400"/>
            <a:ext cx="4024312" cy="1195388"/>
          </a:xfrm>
          <a:custGeom>
            <a:avLst/>
            <a:gdLst>
              <a:gd name="T0" fmla="*/ 0 w 2535"/>
              <a:gd name="T1" fmla="*/ 1897677835 h 753"/>
              <a:gd name="T2" fmla="*/ 1514614325 w 2535"/>
              <a:gd name="T3" fmla="*/ 0 h 753"/>
              <a:gd name="T4" fmla="*/ 2147483647 w 2535"/>
              <a:gd name="T5" fmla="*/ 0 h 753"/>
              <a:gd name="T6" fmla="*/ 0 60000 65536"/>
              <a:gd name="T7" fmla="*/ 0 60000 65536"/>
              <a:gd name="T8" fmla="*/ 0 60000 65536"/>
              <a:gd name="T9" fmla="*/ 0 w 2535"/>
              <a:gd name="T10" fmla="*/ 0 h 753"/>
              <a:gd name="T11" fmla="*/ 2535 w 2535"/>
              <a:gd name="T12" fmla="*/ 753 h 7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35" h="753">
                <a:moveTo>
                  <a:pt x="0" y="753"/>
                </a:moveTo>
                <a:lnTo>
                  <a:pt x="601" y="0"/>
                </a:lnTo>
                <a:lnTo>
                  <a:pt x="2535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000" b="1">
              <a:latin typeface="Arial" charset="0"/>
            </a:endParaRPr>
          </a:p>
        </p:txBody>
      </p:sp>
      <p:sp>
        <p:nvSpPr>
          <p:cNvPr id="42007" name="Freeform 21"/>
          <p:cNvSpPr>
            <a:spLocks/>
          </p:cNvSpPr>
          <p:nvPr/>
        </p:nvSpPr>
        <p:spPr bwMode="auto">
          <a:xfrm>
            <a:off x="4421188" y="2981325"/>
            <a:ext cx="3027362" cy="388938"/>
          </a:xfrm>
          <a:custGeom>
            <a:avLst/>
            <a:gdLst>
              <a:gd name="T0" fmla="*/ 0 w 1907"/>
              <a:gd name="T1" fmla="*/ 617438326 h 245"/>
              <a:gd name="T2" fmla="*/ 2147483647 w 1907"/>
              <a:gd name="T3" fmla="*/ 0 h 245"/>
              <a:gd name="T4" fmla="*/ 2147483647 w 1907"/>
              <a:gd name="T5" fmla="*/ 0 h 245"/>
              <a:gd name="T6" fmla="*/ 0 60000 65536"/>
              <a:gd name="T7" fmla="*/ 0 60000 65536"/>
              <a:gd name="T8" fmla="*/ 0 60000 65536"/>
              <a:gd name="T9" fmla="*/ 0 w 1907"/>
              <a:gd name="T10" fmla="*/ 0 h 245"/>
              <a:gd name="T11" fmla="*/ 1907 w 1907"/>
              <a:gd name="T12" fmla="*/ 245 h 2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7" h="245">
                <a:moveTo>
                  <a:pt x="0" y="245"/>
                </a:moveTo>
                <a:lnTo>
                  <a:pt x="994" y="0"/>
                </a:lnTo>
                <a:lnTo>
                  <a:pt x="1907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000" b="1">
              <a:latin typeface="Arial" charset="0"/>
            </a:endParaRPr>
          </a:p>
        </p:txBody>
      </p:sp>
      <p:sp>
        <p:nvSpPr>
          <p:cNvPr id="42008" name="Freeform 22"/>
          <p:cNvSpPr>
            <a:spLocks/>
          </p:cNvSpPr>
          <p:nvPr/>
        </p:nvSpPr>
        <p:spPr bwMode="auto">
          <a:xfrm>
            <a:off x="4424363" y="2981325"/>
            <a:ext cx="3027362" cy="388938"/>
          </a:xfrm>
          <a:custGeom>
            <a:avLst/>
            <a:gdLst>
              <a:gd name="T0" fmla="*/ 0 w 1907"/>
              <a:gd name="T1" fmla="*/ 617438326 h 245"/>
              <a:gd name="T2" fmla="*/ 2147483647 w 1907"/>
              <a:gd name="T3" fmla="*/ 0 h 245"/>
              <a:gd name="T4" fmla="*/ 2147483647 w 1907"/>
              <a:gd name="T5" fmla="*/ 0 h 245"/>
              <a:gd name="T6" fmla="*/ 0 60000 65536"/>
              <a:gd name="T7" fmla="*/ 0 60000 65536"/>
              <a:gd name="T8" fmla="*/ 0 60000 65536"/>
              <a:gd name="T9" fmla="*/ 0 w 1907"/>
              <a:gd name="T10" fmla="*/ 0 h 245"/>
              <a:gd name="T11" fmla="*/ 1907 w 1907"/>
              <a:gd name="T12" fmla="*/ 245 h 2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7" h="245">
                <a:moveTo>
                  <a:pt x="0" y="245"/>
                </a:moveTo>
                <a:lnTo>
                  <a:pt x="994" y="0"/>
                </a:lnTo>
                <a:lnTo>
                  <a:pt x="190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000" b="1">
              <a:latin typeface="Arial" charset="0"/>
            </a:endParaRPr>
          </a:p>
        </p:txBody>
      </p:sp>
      <p:sp>
        <p:nvSpPr>
          <p:cNvPr id="42009" name="Rectangle 23"/>
          <p:cNvSpPr>
            <a:spLocks noChangeArrowheads="1"/>
          </p:cNvSpPr>
          <p:nvPr/>
        </p:nvSpPr>
        <p:spPr bwMode="auto">
          <a:xfrm>
            <a:off x="7518400" y="4481513"/>
            <a:ext cx="8080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charset="0"/>
              </a:rPr>
              <a:t>Median nerve</a:t>
            </a:r>
            <a:endParaRPr lang="en-US" sz="1000" b="1">
              <a:latin typeface="Arial" charset="0"/>
            </a:endParaRPr>
          </a:p>
        </p:txBody>
      </p:sp>
      <p:sp>
        <p:nvSpPr>
          <p:cNvPr id="42010" name="Rectangle 24"/>
          <p:cNvSpPr>
            <a:spLocks noChangeArrowheads="1"/>
          </p:cNvSpPr>
          <p:nvPr/>
        </p:nvSpPr>
        <p:spPr bwMode="auto">
          <a:xfrm>
            <a:off x="7518400" y="3916363"/>
            <a:ext cx="703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charset="0"/>
              </a:rPr>
              <a:t>Medial cord</a:t>
            </a:r>
            <a:endParaRPr lang="en-US" sz="1000" b="1">
              <a:latin typeface="Arial" charset="0"/>
            </a:endParaRPr>
          </a:p>
        </p:txBody>
      </p:sp>
      <p:sp>
        <p:nvSpPr>
          <p:cNvPr id="42011" name="Rectangle 25"/>
          <p:cNvSpPr>
            <a:spLocks noChangeArrowheads="1"/>
          </p:cNvSpPr>
          <p:nvPr/>
        </p:nvSpPr>
        <p:spPr bwMode="auto">
          <a:xfrm>
            <a:off x="7518400" y="3573463"/>
            <a:ext cx="8270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charset="0"/>
              </a:rPr>
              <a:t>Axillary nerve</a:t>
            </a:r>
            <a:endParaRPr lang="en-US" sz="1000" b="1">
              <a:latin typeface="Arial" charset="0"/>
            </a:endParaRPr>
          </a:p>
        </p:txBody>
      </p:sp>
      <p:sp>
        <p:nvSpPr>
          <p:cNvPr id="42012" name="Rectangle 26"/>
          <p:cNvSpPr>
            <a:spLocks noChangeArrowheads="1"/>
          </p:cNvSpPr>
          <p:nvPr/>
        </p:nvSpPr>
        <p:spPr bwMode="auto">
          <a:xfrm>
            <a:off x="7518400" y="4241800"/>
            <a:ext cx="750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charset="0"/>
              </a:rPr>
              <a:t>Radial nerve</a:t>
            </a:r>
            <a:endParaRPr lang="en-US" sz="1000" b="1">
              <a:latin typeface="Arial" charset="0"/>
            </a:endParaRPr>
          </a:p>
        </p:txBody>
      </p:sp>
      <p:sp>
        <p:nvSpPr>
          <p:cNvPr id="42013" name="Rectangle 27"/>
          <p:cNvSpPr>
            <a:spLocks noChangeArrowheads="1"/>
          </p:cNvSpPr>
          <p:nvPr/>
        </p:nvSpPr>
        <p:spPr bwMode="auto">
          <a:xfrm>
            <a:off x="7518400" y="1982788"/>
            <a:ext cx="723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charset="0"/>
              </a:rPr>
              <a:t>Lateral cord</a:t>
            </a:r>
            <a:endParaRPr lang="en-US" sz="1000" b="1">
              <a:latin typeface="Arial" charset="0"/>
            </a:endParaRPr>
          </a:p>
        </p:txBody>
      </p:sp>
      <p:sp>
        <p:nvSpPr>
          <p:cNvPr id="42014" name="Rectangle 28"/>
          <p:cNvSpPr>
            <a:spLocks noChangeArrowheads="1"/>
          </p:cNvSpPr>
          <p:nvPr/>
        </p:nvSpPr>
        <p:spPr bwMode="auto">
          <a:xfrm>
            <a:off x="7518400" y="2503488"/>
            <a:ext cx="865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charset="0"/>
              </a:rPr>
              <a:t>Posterior cord</a:t>
            </a:r>
            <a:endParaRPr lang="en-US" sz="1000" b="1">
              <a:latin typeface="Arial" charset="0"/>
            </a:endParaRPr>
          </a:p>
        </p:txBody>
      </p:sp>
      <p:sp>
        <p:nvSpPr>
          <p:cNvPr id="42015" name="Rectangle 29"/>
          <p:cNvSpPr>
            <a:spLocks noChangeArrowheads="1"/>
          </p:cNvSpPr>
          <p:nvPr/>
        </p:nvSpPr>
        <p:spPr bwMode="auto">
          <a:xfrm>
            <a:off x="7518400" y="4705350"/>
            <a:ext cx="695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charset="0"/>
              </a:rPr>
              <a:t>Ulnar nerve</a:t>
            </a:r>
            <a:endParaRPr lang="en-US" sz="1000" b="1">
              <a:latin typeface="Arial" charset="0"/>
            </a:endParaRPr>
          </a:p>
        </p:txBody>
      </p:sp>
      <p:sp>
        <p:nvSpPr>
          <p:cNvPr id="42016" name="Text Box 30"/>
          <p:cNvSpPr txBox="1">
            <a:spLocks noChangeArrowheads="1"/>
          </p:cNvSpPr>
          <p:nvPr/>
        </p:nvSpPr>
        <p:spPr bwMode="auto">
          <a:xfrm>
            <a:off x="7518400" y="4997450"/>
            <a:ext cx="930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Long thoracic</a:t>
            </a:r>
          </a:p>
          <a:p>
            <a:pPr eaLnBrk="1" hangingPunct="1"/>
            <a:r>
              <a:rPr lang="en-US" sz="1000" b="1">
                <a:latin typeface="Arial" charset="0"/>
              </a:rPr>
              <a:t>nerve</a:t>
            </a:r>
          </a:p>
        </p:txBody>
      </p:sp>
      <p:sp>
        <p:nvSpPr>
          <p:cNvPr id="42017" name="Text Box 31"/>
          <p:cNvSpPr txBox="1">
            <a:spLocks noChangeArrowheads="1"/>
          </p:cNvSpPr>
          <p:nvPr/>
        </p:nvSpPr>
        <p:spPr bwMode="auto">
          <a:xfrm>
            <a:off x="7518400" y="2901950"/>
            <a:ext cx="123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Musculocutaneous</a:t>
            </a:r>
          </a:p>
          <a:p>
            <a:pPr eaLnBrk="1" hangingPunct="1"/>
            <a:r>
              <a:rPr lang="en-US" sz="1000" b="1">
                <a:latin typeface="Arial" charset="0"/>
              </a:rPr>
              <a:t>nerve</a:t>
            </a:r>
          </a:p>
        </p:txBody>
      </p:sp>
      <p:sp>
        <p:nvSpPr>
          <p:cNvPr id="42018" name="TextBox 24"/>
          <p:cNvSpPr txBox="1">
            <a:spLocks noChangeArrowheads="1"/>
          </p:cNvSpPr>
          <p:nvPr/>
        </p:nvSpPr>
        <p:spPr bwMode="auto">
          <a:xfrm>
            <a:off x="1476375" y="5729288"/>
            <a:ext cx="6178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8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© The McGraw-Hill Companies, Inc./Photo and Dissection by Chrstine Eckel</a:t>
            </a:r>
            <a:r>
              <a:rPr lang="en-US" sz="800">
                <a:latin typeface="Arial" charset="0"/>
                <a:ea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1A2B337E-E873-46F0-9574-B4D249A7177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Surface Anatomy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spinal cord </a:t>
            </a:r>
            <a:r>
              <a:rPr lang="en-US" sz="2400" b="0" smtClean="0"/>
              <a:t>– cylinder of nervous tissue that arises from the brainstem at the foramen magnum of the skull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passes through the </a:t>
            </a:r>
            <a:r>
              <a:rPr lang="en-US" sz="2400" smtClean="0"/>
              <a:t>vertebral canal</a:t>
            </a:r>
          </a:p>
          <a:p>
            <a:pPr lvl="1" eaLnBrk="1" hangingPunct="1">
              <a:lnSpc>
                <a:spcPct val="90000"/>
              </a:lnSpc>
            </a:pPr>
            <a:endParaRPr lang="en-US" sz="8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inferior margin </a:t>
            </a:r>
            <a:r>
              <a:rPr lang="en-US" sz="2400" smtClean="0"/>
              <a:t>ends at L1 </a:t>
            </a:r>
            <a:r>
              <a:rPr lang="en-US" sz="2400" b="0" smtClean="0"/>
              <a:t>or a little beyond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averages 1.8 cm thick and 45 cm long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occupies the </a:t>
            </a:r>
            <a:r>
              <a:rPr lang="en-US" sz="2400" smtClean="0"/>
              <a:t>upper two-thirds of the vertebral canal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gives rise to </a:t>
            </a:r>
            <a:r>
              <a:rPr lang="en-US" sz="2400" smtClean="0"/>
              <a:t>31 pair of spinal nerves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first pair passes between the skull and C1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rest pass through </a:t>
            </a:r>
            <a:r>
              <a:rPr lang="en-US" sz="2000" smtClean="0"/>
              <a:t>intervertebral foramina</a:t>
            </a:r>
          </a:p>
          <a:p>
            <a:pPr lvl="2" eaLnBrk="1" hangingPunct="1">
              <a:lnSpc>
                <a:spcPct val="90000"/>
              </a:lnSpc>
            </a:pPr>
            <a:endParaRPr lang="en-US" sz="8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segment</a:t>
            </a:r>
            <a:r>
              <a:rPr lang="en-US" sz="2400" b="0" smtClean="0"/>
              <a:t> – part of the spinal cord supplied by each pair of spinal nerves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FBF94B18-92B1-49E9-BFE5-CEC6BC07BF3F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Lumbar Plexus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3505200" y="6308725"/>
            <a:ext cx="17557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13.17</a:t>
            </a:r>
          </a:p>
        </p:txBody>
      </p:sp>
      <p:sp>
        <p:nvSpPr>
          <p:cNvPr id="43013" name="TextBox 24"/>
          <p:cNvSpPr txBox="1">
            <a:spLocks noChangeArrowheads="1"/>
          </p:cNvSpPr>
          <p:nvPr/>
        </p:nvSpPr>
        <p:spPr bwMode="auto">
          <a:xfrm>
            <a:off x="1992313" y="920750"/>
            <a:ext cx="51323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43014" name="Picture 4" descr="sal25693_13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6675" y="1111250"/>
            <a:ext cx="6438900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Rectangle 5"/>
          <p:cNvSpPr>
            <a:spLocks noChangeArrowheads="1"/>
          </p:cNvSpPr>
          <p:nvPr/>
        </p:nvSpPr>
        <p:spPr bwMode="auto">
          <a:xfrm>
            <a:off x="5740400" y="1308100"/>
            <a:ext cx="4349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Hip bone</a:t>
            </a:r>
            <a:endParaRPr lang="en-US" sz="800" b="1">
              <a:latin typeface="Arial" charset="0"/>
            </a:endParaRPr>
          </a:p>
        </p:txBody>
      </p:sp>
      <p:sp>
        <p:nvSpPr>
          <p:cNvPr id="43016" name="Rectangle 6"/>
          <p:cNvSpPr>
            <a:spLocks noChangeArrowheads="1"/>
          </p:cNvSpPr>
          <p:nvPr/>
        </p:nvSpPr>
        <p:spPr bwMode="auto">
          <a:xfrm>
            <a:off x="5740400" y="1612900"/>
            <a:ext cx="3746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Sacrum</a:t>
            </a:r>
            <a:endParaRPr lang="en-US" sz="800" b="1">
              <a:latin typeface="Arial" charset="0"/>
            </a:endParaRPr>
          </a:p>
        </p:txBody>
      </p:sp>
      <p:sp>
        <p:nvSpPr>
          <p:cNvPr id="43017" name="Rectangle 7"/>
          <p:cNvSpPr>
            <a:spLocks noChangeArrowheads="1"/>
          </p:cNvSpPr>
          <p:nvPr/>
        </p:nvSpPr>
        <p:spPr bwMode="auto">
          <a:xfrm>
            <a:off x="5740400" y="2032000"/>
            <a:ext cx="7604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Pudendal nerve</a:t>
            </a:r>
            <a:endParaRPr lang="en-US" sz="800" b="1">
              <a:latin typeface="Arial" charset="0"/>
            </a:endParaRPr>
          </a:p>
        </p:txBody>
      </p:sp>
      <p:sp>
        <p:nvSpPr>
          <p:cNvPr id="43018" name="Rectangle 8"/>
          <p:cNvSpPr>
            <a:spLocks noChangeArrowheads="1"/>
          </p:cNvSpPr>
          <p:nvPr/>
        </p:nvSpPr>
        <p:spPr bwMode="auto">
          <a:xfrm>
            <a:off x="5740400" y="1795463"/>
            <a:ext cx="6985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Femoral nerve</a:t>
            </a:r>
            <a:endParaRPr lang="en-US" sz="800" b="1">
              <a:latin typeface="Arial" charset="0"/>
            </a:endParaRPr>
          </a:p>
        </p:txBody>
      </p:sp>
      <p:sp>
        <p:nvSpPr>
          <p:cNvPr id="43019" name="Rectangle 9"/>
          <p:cNvSpPr>
            <a:spLocks noChangeArrowheads="1"/>
          </p:cNvSpPr>
          <p:nvPr/>
        </p:nvSpPr>
        <p:spPr bwMode="auto">
          <a:xfrm>
            <a:off x="5740400" y="2560638"/>
            <a:ext cx="6318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Sciatic nerve</a:t>
            </a:r>
            <a:endParaRPr lang="en-US" sz="800" b="1">
              <a:latin typeface="Arial" charset="0"/>
            </a:endParaRPr>
          </a:p>
        </p:txBody>
      </p:sp>
      <p:sp>
        <p:nvSpPr>
          <p:cNvPr id="43020" name="Rectangle 10"/>
          <p:cNvSpPr>
            <a:spLocks noChangeArrowheads="1"/>
          </p:cNvSpPr>
          <p:nvPr/>
        </p:nvSpPr>
        <p:spPr bwMode="auto">
          <a:xfrm>
            <a:off x="5740400" y="2725738"/>
            <a:ext cx="311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Femur</a:t>
            </a:r>
            <a:endParaRPr lang="en-US" sz="800" b="1">
              <a:latin typeface="Arial" charset="0"/>
            </a:endParaRPr>
          </a:p>
        </p:txBody>
      </p:sp>
      <p:sp>
        <p:nvSpPr>
          <p:cNvPr id="43021" name="Rectangle 11"/>
          <p:cNvSpPr>
            <a:spLocks noChangeArrowheads="1"/>
          </p:cNvSpPr>
          <p:nvPr/>
        </p:nvSpPr>
        <p:spPr bwMode="auto">
          <a:xfrm>
            <a:off x="5740400" y="3836988"/>
            <a:ext cx="10810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Common fibular nerve</a:t>
            </a:r>
            <a:endParaRPr lang="en-US" sz="800" b="1">
              <a:latin typeface="Arial" charset="0"/>
            </a:endParaRPr>
          </a:p>
        </p:txBody>
      </p:sp>
      <p:sp>
        <p:nvSpPr>
          <p:cNvPr id="43022" name="Rectangle 12"/>
          <p:cNvSpPr>
            <a:spLocks noChangeArrowheads="1"/>
          </p:cNvSpPr>
          <p:nvPr/>
        </p:nvSpPr>
        <p:spPr bwMode="auto">
          <a:xfrm>
            <a:off x="5740400" y="5068888"/>
            <a:ext cx="2381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Tibia</a:t>
            </a:r>
          </a:p>
        </p:txBody>
      </p:sp>
      <p:sp>
        <p:nvSpPr>
          <p:cNvPr id="43023" name="Rectangle 13"/>
          <p:cNvSpPr>
            <a:spLocks noChangeArrowheads="1"/>
          </p:cNvSpPr>
          <p:nvPr/>
        </p:nvSpPr>
        <p:spPr bwMode="auto">
          <a:xfrm>
            <a:off x="5740400" y="4943475"/>
            <a:ext cx="3000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Fibula</a:t>
            </a:r>
            <a:endParaRPr lang="en-US" sz="800" b="1">
              <a:latin typeface="Arial" charset="0"/>
            </a:endParaRPr>
          </a:p>
        </p:txBody>
      </p:sp>
      <p:sp>
        <p:nvSpPr>
          <p:cNvPr id="43024" name="Rectangle 14"/>
          <p:cNvSpPr>
            <a:spLocks noChangeArrowheads="1"/>
          </p:cNvSpPr>
          <p:nvPr/>
        </p:nvSpPr>
        <p:spPr bwMode="auto">
          <a:xfrm>
            <a:off x="5740400" y="4105275"/>
            <a:ext cx="11636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Superficial fibular nerve</a:t>
            </a:r>
            <a:endParaRPr lang="en-US" sz="800" b="1">
              <a:latin typeface="Arial" charset="0"/>
            </a:endParaRPr>
          </a:p>
        </p:txBody>
      </p:sp>
      <p:sp>
        <p:nvSpPr>
          <p:cNvPr id="43025" name="Rectangle 15"/>
          <p:cNvSpPr>
            <a:spLocks noChangeArrowheads="1"/>
          </p:cNvSpPr>
          <p:nvPr/>
        </p:nvSpPr>
        <p:spPr bwMode="auto">
          <a:xfrm>
            <a:off x="5740400" y="4567238"/>
            <a:ext cx="8905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Deep fibular nerve</a:t>
            </a:r>
            <a:endParaRPr lang="en-US" sz="800" b="1">
              <a:latin typeface="Arial" charset="0"/>
            </a:endParaRPr>
          </a:p>
        </p:txBody>
      </p:sp>
      <p:sp>
        <p:nvSpPr>
          <p:cNvPr id="43026" name="Rectangle 16"/>
          <p:cNvSpPr>
            <a:spLocks noChangeArrowheads="1"/>
          </p:cNvSpPr>
          <p:nvPr/>
        </p:nvSpPr>
        <p:spPr bwMode="auto">
          <a:xfrm>
            <a:off x="5740400" y="5457825"/>
            <a:ext cx="9874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Medial plantar nerve</a:t>
            </a:r>
            <a:endParaRPr lang="en-US" sz="800" b="1">
              <a:latin typeface="Arial" charset="0"/>
            </a:endParaRPr>
          </a:p>
        </p:txBody>
      </p:sp>
      <p:sp>
        <p:nvSpPr>
          <p:cNvPr id="43027" name="Rectangle 17"/>
          <p:cNvSpPr>
            <a:spLocks noChangeArrowheads="1"/>
          </p:cNvSpPr>
          <p:nvPr/>
        </p:nvSpPr>
        <p:spPr bwMode="auto">
          <a:xfrm>
            <a:off x="5740400" y="5608638"/>
            <a:ext cx="1004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Lateral plantar nerve</a:t>
            </a:r>
            <a:endParaRPr lang="en-US" sz="800" b="1">
              <a:latin typeface="Arial" charset="0"/>
            </a:endParaRPr>
          </a:p>
        </p:txBody>
      </p:sp>
      <p:sp>
        <p:nvSpPr>
          <p:cNvPr id="43028" name="Rectangle 18"/>
          <p:cNvSpPr>
            <a:spLocks noChangeArrowheads="1"/>
          </p:cNvSpPr>
          <p:nvPr/>
        </p:nvSpPr>
        <p:spPr bwMode="auto">
          <a:xfrm>
            <a:off x="5740400" y="5207000"/>
            <a:ext cx="568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Tibial nerve</a:t>
            </a:r>
          </a:p>
        </p:txBody>
      </p:sp>
      <p:sp>
        <p:nvSpPr>
          <p:cNvPr id="43029" name="Line 19"/>
          <p:cNvSpPr>
            <a:spLocks noChangeShapeType="1"/>
          </p:cNvSpPr>
          <p:nvPr/>
        </p:nvSpPr>
        <p:spPr bwMode="auto">
          <a:xfrm>
            <a:off x="6211888" y="1374775"/>
            <a:ext cx="6858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0" name="Line 20"/>
          <p:cNvSpPr>
            <a:spLocks noChangeShapeType="1"/>
          </p:cNvSpPr>
          <p:nvPr/>
        </p:nvSpPr>
        <p:spPr bwMode="auto">
          <a:xfrm>
            <a:off x="2857500" y="3303588"/>
            <a:ext cx="17621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1" name="Line 21"/>
          <p:cNvSpPr>
            <a:spLocks noChangeShapeType="1"/>
          </p:cNvSpPr>
          <p:nvPr/>
        </p:nvSpPr>
        <p:spPr bwMode="auto">
          <a:xfrm>
            <a:off x="2770188" y="3005138"/>
            <a:ext cx="2635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2" name="Line 22"/>
          <p:cNvSpPr>
            <a:spLocks noChangeShapeType="1"/>
          </p:cNvSpPr>
          <p:nvPr/>
        </p:nvSpPr>
        <p:spPr bwMode="auto">
          <a:xfrm>
            <a:off x="2638425" y="3716338"/>
            <a:ext cx="3952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3" name="Line 23"/>
          <p:cNvSpPr>
            <a:spLocks noChangeShapeType="1"/>
          </p:cNvSpPr>
          <p:nvPr/>
        </p:nvSpPr>
        <p:spPr bwMode="auto">
          <a:xfrm>
            <a:off x="2827338" y="4505325"/>
            <a:ext cx="2063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4" name="Line 24"/>
          <p:cNvSpPr>
            <a:spLocks noChangeShapeType="1"/>
          </p:cNvSpPr>
          <p:nvPr/>
        </p:nvSpPr>
        <p:spPr bwMode="auto">
          <a:xfrm>
            <a:off x="2847975" y="5162550"/>
            <a:ext cx="6731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5" name="Line 25"/>
          <p:cNvSpPr>
            <a:spLocks noChangeShapeType="1"/>
          </p:cNvSpPr>
          <p:nvPr/>
        </p:nvSpPr>
        <p:spPr bwMode="auto">
          <a:xfrm>
            <a:off x="2293938" y="5495925"/>
            <a:ext cx="122713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6" name="Line 26"/>
          <p:cNvSpPr>
            <a:spLocks noChangeShapeType="1"/>
          </p:cNvSpPr>
          <p:nvPr/>
        </p:nvSpPr>
        <p:spPr bwMode="auto">
          <a:xfrm>
            <a:off x="2022475" y="5648325"/>
            <a:ext cx="14986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7" name="Line 27"/>
          <p:cNvSpPr>
            <a:spLocks noChangeShapeType="1"/>
          </p:cNvSpPr>
          <p:nvPr/>
        </p:nvSpPr>
        <p:spPr bwMode="auto">
          <a:xfrm>
            <a:off x="6157913" y="1674813"/>
            <a:ext cx="12160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8" name="Line 28"/>
          <p:cNvSpPr>
            <a:spLocks noChangeShapeType="1"/>
          </p:cNvSpPr>
          <p:nvPr/>
        </p:nvSpPr>
        <p:spPr bwMode="auto">
          <a:xfrm>
            <a:off x="6410325" y="2625725"/>
            <a:ext cx="676275" cy="1588"/>
          </a:xfrm>
          <a:custGeom>
            <a:avLst/>
            <a:gdLst>
              <a:gd name="T0" fmla="*/ 0 w 426"/>
              <a:gd name="T1" fmla="*/ 0 h 1"/>
              <a:gd name="T2" fmla="*/ 426 w 426"/>
              <a:gd name="T3" fmla="*/ 0 h 1"/>
              <a:gd name="T4" fmla="*/ 0 60000 65536"/>
              <a:gd name="T5" fmla="*/ 0 60000 65536"/>
              <a:gd name="T6" fmla="*/ 0 w 426"/>
              <a:gd name="T7" fmla="*/ 0 h 1"/>
              <a:gd name="T8" fmla="*/ 426 w 42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6" h="1">
                <a:moveTo>
                  <a:pt x="0" y="0"/>
                </a:moveTo>
                <a:lnTo>
                  <a:pt x="426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9" name="Line 29"/>
          <p:cNvSpPr>
            <a:spLocks noChangeShapeType="1"/>
          </p:cNvSpPr>
          <p:nvPr/>
        </p:nvSpPr>
        <p:spPr bwMode="auto">
          <a:xfrm>
            <a:off x="6538913" y="2097088"/>
            <a:ext cx="701675" cy="3175"/>
          </a:xfrm>
          <a:custGeom>
            <a:avLst/>
            <a:gdLst>
              <a:gd name="T0" fmla="*/ 0 w 442"/>
              <a:gd name="T1" fmla="*/ 0 h 2"/>
              <a:gd name="T2" fmla="*/ 442 w 442"/>
              <a:gd name="T3" fmla="*/ 2 h 2"/>
              <a:gd name="T4" fmla="*/ 0 60000 65536"/>
              <a:gd name="T5" fmla="*/ 0 60000 65536"/>
              <a:gd name="T6" fmla="*/ 0 w 442"/>
              <a:gd name="T7" fmla="*/ 0 h 2"/>
              <a:gd name="T8" fmla="*/ 442 w 442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2" h="2">
                <a:moveTo>
                  <a:pt x="0" y="0"/>
                </a:moveTo>
                <a:lnTo>
                  <a:pt x="442" y="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0" name="Line 30"/>
          <p:cNvSpPr>
            <a:spLocks noChangeShapeType="1"/>
          </p:cNvSpPr>
          <p:nvPr/>
        </p:nvSpPr>
        <p:spPr bwMode="auto">
          <a:xfrm>
            <a:off x="6477000" y="1863725"/>
            <a:ext cx="615950" cy="3175"/>
          </a:xfrm>
          <a:custGeom>
            <a:avLst/>
            <a:gdLst>
              <a:gd name="T0" fmla="*/ 0 w 388"/>
              <a:gd name="T1" fmla="*/ 0 h 2"/>
              <a:gd name="T2" fmla="*/ 388 w 388"/>
              <a:gd name="T3" fmla="*/ 2 h 2"/>
              <a:gd name="T4" fmla="*/ 0 60000 65536"/>
              <a:gd name="T5" fmla="*/ 0 60000 65536"/>
              <a:gd name="T6" fmla="*/ 0 w 388"/>
              <a:gd name="T7" fmla="*/ 0 h 2"/>
              <a:gd name="T8" fmla="*/ 388 w 388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8" h="2">
                <a:moveTo>
                  <a:pt x="0" y="0"/>
                </a:moveTo>
                <a:lnTo>
                  <a:pt x="388" y="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1" name="Line 31"/>
          <p:cNvSpPr>
            <a:spLocks noChangeShapeType="1"/>
          </p:cNvSpPr>
          <p:nvPr/>
        </p:nvSpPr>
        <p:spPr bwMode="auto">
          <a:xfrm>
            <a:off x="6099175" y="2789238"/>
            <a:ext cx="8699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2" name="Line 32"/>
          <p:cNvSpPr>
            <a:spLocks noChangeShapeType="1"/>
          </p:cNvSpPr>
          <p:nvPr/>
        </p:nvSpPr>
        <p:spPr bwMode="auto">
          <a:xfrm>
            <a:off x="6353175" y="3549650"/>
            <a:ext cx="835025" cy="3175"/>
          </a:xfrm>
          <a:custGeom>
            <a:avLst/>
            <a:gdLst>
              <a:gd name="T0" fmla="*/ 0 w 526"/>
              <a:gd name="T1" fmla="*/ 0 h 2"/>
              <a:gd name="T2" fmla="*/ 526 w 526"/>
              <a:gd name="T3" fmla="*/ 2 h 2"/>
              <a:gd name="T4" fmla="*/ 0 60000 65536"/>
              <a:gd name="T5" fmla="*/ 0 60000 65536"/>
              <a:gd name="T6" fmla="*/ 0 w 526"/>
              <a:gd name="T7" fmla="*/ 0 h 2"/>
              <a:gd name="T8" fmla="*/ 526 w 526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6" h="2">
                <a:moveTo>
                  <a:pt x="0" y="0"/>
                </a:moveTo>
                <a:lnTo>
                  <a:pt x="526" y="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3" name="Line 33"/>
          <p:cNvSpPr>
            <a:spLocks noChangeShapeType="1"/>
          </p:cNvSpPr>
          <p:nvPr/>
        </p:nvSpPr>
        <p:spPr bwMode="auto">
          <a:xfrm>
            <a:off x="6858000" y="3898900"/>
            <a:ext cx="174625" cy="3175"/>
          </a:xfrm>
          <a:custGeom>
            <a:avLst/>
            <a:gdLst>
              <a:gd name="T0" fmla="*/ 0 w 110"/>
              <a:gd name="T1" fmla="*/ 2 h 2"/>
              <a:gd name="T2" fmla="*/ 110 w 110"/>
              <a:gd name="T3" fmla="*/ 0 h 2"/>
              <a:gd name="T4" fmla="*/ 0 60000 65536"/>
              <a:gd name="T5" fmla="*/ 0 60000 65536"/>
              <a:gd name="T6" fmla="*/ 0 w 110"/>
              <a:gd name="T7" fmla="*/ 0 h 2"/>
              <a:gd name="T8" fmla="*/ 110 w 110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0" h="2">
                <a:moveTo>
                  <a:pt x="0" y="2"/>
                </a:moveTo>
                <a:lnTo>
                  <a:pt x="11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4" name="Line 34"/>
          <p:cNvSpPr>
            <a:spLocks noChangeShapeType="1"/>
          </p:cNvSpPr>
          <p:nvPr/>
        </p:nvSpPr>
        <p:spPr bwMode="auto">
          <a:xfrm>
            <a:off x="6919913" y="4168775"/>
            <a:ext cx="123825" cy="1588"/>
          </a:xfrm>
          <a:custGeom>
            <a:avLst/>
            <a:gdLst>
              <a:gd name="T0" fmla="*/ 0 w 78"/>
              <a:gd name="T1" fmla="*/ 0 h 1"/>
              <a:gd name="T2" fmla="*/ 78 w 78"/>
              <a:gd name="T3" fmla="*/ 1 h 1"/>
              <a:gd name="T4" fmla="*/ 0 60000 65536"/>
              <a:gd name="T5" fmla="*/ 0 60000 65536"/>
              <a:gd name="T6" fmla="*/ 0 w 78"/>
              <a:gd name="T7" fmla="*/ 0 h 1"/>
              <a:gd name="T8" fmla="*/ 78 w 7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" h="1">
                <a:moveTo>
                  <a:pt x="0" y="0"/>
                </a:moveTo>
                <a:lnTo>
                  <a:pt x="78" y="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5" name="Line 35"/>
          <p:cNvSpPr>
            <a:spLocks noChangeShapeType="1"/>
          </p:cNvSpPr>
          <p:nvPr/>
        </p:nvSpPr>
        <p:spPr bwMode="auto">
          <a:xfrm>
            <a:off x="6672263" y="4625975"/>
            <a:ext cx="515937" cy="1588"/>
          </a:xfrm>
          <a:custGeom>
            <a:avLst/>
            <a:gdLst>
              <a:gd name="T0" fmla="*/ 0 w 325"/>
              <a:gd name="T1" fmla="*/ 0 h 1"/>
              <a:gd name="T2" fmla="*/ 325 w 325"/>
              <a:gd name="T3" fmla="*/ 1 h 1"/>
              <a:gd name="T4" fmla="*/ 0 60000 65536"/>
              <a:gd name="T5" fmla="*/ 0 60000 65536"/>
              <a:gd name="T6" fmla="*/ 0 w 325"/>
              <a:gd name="T7" fmla="*/ 0 h 1"/>
              <a:gd name="T8" fmla="*/ 325 w 32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5" h="1">
                <a:moveTo>
                  <a:pt x="0" y="0"/>
                </a:moveTo>
                <a:lnTo>
                  <a:pt x="325" y="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6" name="Line 36"/>
          <p:cNvSpPr>
            <a:spLocks noChangeShapeType="1"/>
          </p:cNvSpPr>
          <p:nvPr/>
        </p:nvSpPr>
        <p:spPr bwMode="auto">
          <a:xfrm>
            <a:off x="6091238" y="5006975"/>
            <a:ext cx="1081087" cy="1588"/>
          </a:xfrm>
          <a:custGeom>
            <a:avLst/>
            <a:gdLst>
              <a:gd name="T0" fmla="*/ 0 w 681"/>
              <a:gd name="T1" fmla="*/ 0 h 1"/>
              <a:gd name="T2" fmla="*/ 681 w 681"/>
              <a:gd name="T3" fmla="*/ 1 h 1"/>
              <a:gd name="T4" fmla="*/ 0 60000 65536"/>
              <a:gd name="T5" fmla="*/ 0 60000 65536"/>
              <a:gd name="T6" fmla="*/ 0 w 681"/>
              <a:gd name="T7" fmla="*/ 0 h 1"/>
              <a:gd name="T8" fmla="*/ 681 w 68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1" h="1">
                <a:moveTo>
                  <a:pt x="0" y="0"/>
                </a:moveTo>
                <a:lnTo>
                  <a:pt x="681" y="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7" name="Line 37"/>
          <p:cNvSpPr>
            <a:spLocks noChangeShapeType="1"/>
          </p:cNvSpPr>
          <p:nvPr/>
        </p:nvSpPr>
        <p:spPr bwMode="auto">
          <a:xfrm>
            <a:off x="6015038" y="5140325"/>
            <a:ext cx="1220787" cy="1588"/>
          </a:xfrm>
          <a:custGeom>
            <a:avLst/>
            <a:gdLst>
              <a:gd name="T0" fmla="*/ 0 w 769"/>
              <a:gd name="T1" fmla="*/ 0 h 1"/>
              <a:gd name="T2" fmla="*/ 769 w 769"/>
              <a:gd name="T3" fmla="*/ 1 h 1"/>
              <a:gd name="T4" fmla="*/ 0 60000 65536"/>
              <a:gd name="T5" fmla="*/ 0 60000 65536"/>
              <a:gd name="T6" fmla="*/ 0 w 769"/>
              <a:gd name="T7" fmla="*/ 0 h 1"/>
              <a:gd name="T8" fmla="*/ 769 w 7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9" h="1">
                <a:moveTo>
                  <a:pt x="0" y="0"/>
                </a:moveTo>
                <a:lnTo>
                  <a:pt x="769" y="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8" name="Line 38"/>
          <p:cNvSpPr>
            <a:spLocks noChangeShapeType="1"/>
          </p:cNvSpPr>
          <p:nvPr/>
        </p:nvSpPr>
        <p:spPr bwMode="auto">
          <a:xfrm>
            <a:off x="6353175" y="5273675"/>
            <a:ext cx="971550" cy="4763"/>
          </a:xfrm>
          <a:custGeom>
            <a:avLst/>
            <a:gdLst>
              <a:gd name="T0" fmla="*/ 0 w 612"/>
              <a:gd name="T1" fmla="*/ 0 h 3"/>
              <a:gd name="T2" fmla="*/ 612 w 612"/>
              <a:gd name="T3" fmla="*/ 3 h 3"/>
              <a:gd name="T4" fmla="*/ 0 60000 65536"/>
              <a:gd name="T5" fmla="*/ 0 60000 65536"/>
              <a:gd name="T6" fmla="*/ 0 w 612"/>
              <a:gd name="T7" fmla="*/ 0 h 3"/>
              <a:gd name="T8" fmla="*/ 612 w 612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2" h="3">
                <a:moveTo>
                  <a:pt x="0" y="0"/>
                </a:moveTo>
                <a:lnTo>
                  <a:pt x="612" y="3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49" name="Line 39"/>
          <p:cNvSpPr>
            <a:spLocks noChangeShapeType="1"/>
          </p:cNvSpPr>
          <p:nvPr/>
        </p:nvSpPr>
        <p:spPr bwMode="auto">
          <a:xfrm>
            <a:off x="6781800" y="5678488"/>
            <a:ext cx="385763" cy="3175"/>
          </a:xfrm>
          <a:custGeom>
            <a:avLst/>
            <a:gdLst>
              <a:gd name="T0" fmla="*/ 0 w 243"/>
              <a:gd name="T1" fmla="*/ 0 h 2"/>
              <a:gd name="T2" fmla="*/ 243 w 243"/>
              <a:gd name="T3" fmla="*/ 2 h 2"/>
              <a:gd name="T4" fmla="*/ 0 60000 65536"/>
              <a:gd name="T5" fmla="*/ 0 60000 65536"/>
              <a:gd name="T6" fmla="*/ 0 w 243"/>
              <a:gd name="T7" fmla="*/ 0 h 2"/>
              <a:gd name="T8" fmla="*/ 243 w 243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3" h="2">
                <a:moveTo>
                  <a:pt x="0" y="0"/>
                </a:moveTo>
                <a:lnTo>
                  <a:pt x="243" y="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50" name="Rectangle 40"/>
          <p:cNvSpPr>
            <a:spLocks noChangeArrowheads="1"/>
          </p:cNvSpPr>
          <p:nvPr/>
        </p:nvSpPr>
        <p:spPr bwMode="auto">
          <a:xfrm>
            <a:off x="4754563" y="3154363"/>
            <a:ext cx="6461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Anterior view</a:t>
            </a:r>
            <a:endParaRPr lang="en-US" sz="800" b="1">
              <a:latin typeface="Arial" charset="0"/>
            </a:endParaRPr>
          </a:p>
        </p:txBody>
      </p:sp>
      <p:sp>
        <p:nvSpPr>
          <p:cNvPr id="43051" name="Rectangle 41"/>
          <p:cNvSpPr>
            <a:spLocks noChangeArrowheads="1"/>
          </p:cNvSpPr>
          <p:nvPr/>
        </p:nvSpPr>
        <p:spPr bwMode="auto">
          <a:xfrm>
            <a:off x="6337300" y="6092825"/>
            <a:ext cx="6985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Posterior view</a:t>
            </a:r>
            <a:endParaRPr lang="en-US" sz="800" b="1">
              <a:latin typeface="Arial" charset="0"/>
            </a:endParaRPr>
          </a:p>
        </p:txBody>
      </p:sp>
      <p:sp>
        <p:nvSpPr>
          <p:cNvPr id="43052" name="Rectangle 42"/>
          <p:cNvSpPr>
            <a:spLocks noChangeArrowheads="1"/>
          </p:cNvSpPr>
          <p:nvPr/>
        </p:nvSpPr>
        <p:spPr bwMode="auto">
          <a:xfrm>
            <a:off x="3074988" y="3251200"/>
            <a:ext cx="8397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Ilioinguinal nerve</a:t>
            </a:r>
            <a:endParaRPr lang="en-US" sz="800" b="1">
              <a:latin typeface="Arial" charset="0"/>
            </a:endParaRPr>
          </a:p>
        </p:txBody>
      </p:sp>
      <p:sp>
        <p:nvSpPr>
          <p:cNvPr id="43053" name="Rectangle 43"/>
          <p:cNvSpPr>
            <a:spLocks noChangeArrowheads="1"/>
          </p:cNvSpPr>
          <p:nvPr/>
        </p:nvSpPr>
        <p:spPr bwMode="auto">
          <a:xfrm>
            <a:off x="3074988" y="3662363"/>
            <a:ext cx="9921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Genitofemoral nerve</a:t>
            </a:r>
            <a:endParaRPr lang="en-US" sz="800" b="1">
              <a:latin typeface="Arial" charset="0"/>
            </a:endParaRPr>
          </a:p>
        </p:txBody>
      </p:sp>
      <p:sp>
        <p:nvSpPr>
          <p:cNvPr id="43054" name="Line 44"/>
          <p:cNvSpPr>
            <a:spLocks noChangeShapeType="1"/>
          </p:cNvSpPr>
          <p:nvPr/>
        </p:nvSpPr>
        <p:spPr bwMode="auto">
          <a:xfrm>
            <a:off x="1881188" y="3911600"/>
            <a:ext cx="1152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55" name="Rectangle 45"/>
          <p:cNvSpPr>
            <a:spLocks noChangeArrowheads="1"/>
          </p:cNvSpPr>
          <p:nvPr/>
        </p:nvSpPr>
        <p:spPr bwMode="auto">
          <a:xfrm>
            <a:off x="3074988" y="3857625"/>
            <a:ext cx="7699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Obturator nerve</a:t>
            </a:r>
            <a:endParaRPr lang="en-US" sz="800" b="1">
              <a:latin typeface="Arial" charset="0"/>
            </a:endParaRPr>
          </a:p>
        </p:txBody>
      </p:sp>
      <p:sp>
        <p:nvSpPr>
          <p:cNvPr id="43056" name="Rectangle 46"/>
          <p:cNvSpPr>
            <a:spLocks noChangeArrowheads="1"/>
          </p:cNvSpPr>
          <p:nvPr/>
        </p:nvSpPr>
        <p:spPr bwMode="auto">
          <a:xfrm>
            <a:off x="3074988" y="4443413"/>
            <a:ext cx="15716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Lateral femoral cutaneous nerve</a:t>
            </a:r>
            <a:endParaRPr lang="en-US" sz="800" b="1">
              <a:latin typeface="Arial" charset="0"/>
            </a:endParaRPr>
          </a:p>
        </p:txBody>
      </p:sp>
      <p:sp>
        <p:nvSpPr>
          <p:cNvPr id="43057" name="Rectangle 47"/>
          <p:cNvSpPr>
            <a:spLocks noChangeArrowheads="1"/>
          </p:cNvSpPr>
          <p:nvPr/>
        </p:nvSpPr>
        <p:spPr bwMode="auto">
          <a:xfrm>
            <a:off x="2446338" y="2124075"/>
            <a:ext cx="9191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Posterior divisions</a:t>
            </a:r>
            <a:endParaRPr lang="en-US" sz="800" b="1">
              <a:latin typeface="Arial" charset="0"/>
            </a:endParaRPr>
          </a:p>
        </p:txBody>
      </p:sp>
      <p:sp>
        <p:nvSpPr>
          <p:cNvPr id="43058" name="Rectangle 48"/>
          <p:cNvSpPr>
            <a:spLocks noChangeArrowheads="1"/>
          </p:cNvSpPr>
          <p:nvPr/>
        </p:nvSpPr>
        <p:spPr bwMode="auto">
          <a:xfrm>
            <a:off x="2446338" y="1627188"/>
            <a:ext cx="2873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Roots</a:t>
            </a:r>
            <a:endParaRPr lang="en-US" sz="800" b="1">
              <a:latin typeface="Arial" charset="0"/>
            </a:endParaRPr>
          </a:p>
        </p:txBody>
      </p:sp>
      <p:sp>
        <p:nvSpPr>
          <p:cNvPr id="43059" name="Rectangle 49"/>
          <p:cNvSpPr>
            <a:spLocks noChangeArrowheads="1"/>
          </p:cNvSpPr>
          <p:nvPr/>
        </p:nvSpPr>
        <p:spPr bwMode="auto">
          <a:xfrm>
            <a:off x="2446338" y="1871663"/>
            <a:ext cx="8667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Anterior divisions</a:t>
            </a:r>
            <a:endParaRPr lang="en-US" sz="800" b="1">
              <a:latin typeface="Arial" charset="0"/>
            </a:endParaRPr>
          </a:p>
        </p:txBody>
      </p:sp>
      <p:sp>
        <p:nvSpPr>
          <p:cNvPr id="43060" name="Rectangle 50"/>
          <p:cNvSpPr>
            <a:spLocks noChangeArrowheads="1"/>
          </p:cNvSpPr>
          <p:nvPr/>
        </p:nvSpPr>
        <p:spPr bwMode="auto">
          <a:xfrm>
            <a:off x="4513263" y="3417888"/>
            <a:ext cx="9747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From lumbar plexus</a:t>
            </a:r>
            <a:endParaRPr lang="en-US" sz="800" b="1">
              <a:latin typeface="Arial" charset="0"/>
            </a:endParaRPr>
          </a:p>
        </p:txBody>
      </p:sp>
      <p:sp>
        <p:nvSpPr>
          <p:cNvPr id="43061" name="Rectangle 51"/>
          <p:cNvSpPr>
            <a:spLocks noChangeArrowheads="1"/>
          </p:cNvSpPr>
          <p:nvPr/>
        </p:nvSpPr>
        <p:spPr bwMode="auto">
          <a:xfrm>
            <a:off x="4513263" y="3602038"/>
            <a:ext cx="9318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From sacral plexus</a:t>
            </a:r>
            <a:endParaRPr lang="en-US" sz="800" b="1">
              <a:latin typeface="Arial" charset="0"/>
            </a:endParaRPr>
          </a:p>
        </p:txBody>
      </p:sp>
      <p:sp>
        <p:nvSpPr>
          <p:cNvPr id="43062" name="Rectangle 52"/>
          <p:cNvSpPr>
            <a:spLocks noChangeArrowheads="1"/>
          </p:cNvSpPr>
          <p:nvPr/>
        </p:nvSpPr>
        <p:spPr bwMode="auto">
          <a:xfrm>
            <a:off x="3554413" y="5097463"/>
            <a:ext cx="6985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Femoral nerve</a:t>
            </a:r>
            <a:endParaRPr lang="en-US" sz="800" b="1">
              <a:latin typeface="Arial" charset="0"/>
            </a:endParaRPr>
          </a:p>
        </p:txBody>
      </p:sp>
      <p:sp>
        <p:nvSpPr>
          <p:cNvPr id="43063" name="Rectangle 53"/>
          <p:cNvSpPr>
            <a:spLocks noChangeArrowheads="1"/>
          </p:cNvSpPr>
          <p:nvPr/>
        </p:nvSpPr>
        <p:spPr bwMode="auto">
          <a:xfrm>
            <a:off x="3554413" y="5438775"/>
            <a:ext cx="7699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Obturator nerve</a:t>
            </a:r>
            <a:endParaRPr lang="en-US" sz="800" b="1">
              <a:latin typeface="Arial" charset="0"/>
            </a:endParaRPr>
          </a:p>
        </p:txBody>
      </p:sp>
      <p:sp>
        <p:nvSpPr>
          <p:cNvPr id="43064" name="Rectangle 54"/>
          <p:cNvSpPr>
            <a:spLocks noChangeArrowheads="1"/>
          </p:cNvSpPr>
          <p:nvPr/>
        </p:nvSpPr>
        <p:spPr bwMode="auto">
          <a:xfrm>
            <a:off x="3554413" y="5595938"/>
            <a:ext cx="9175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Lumbosacral trunk</a:t>
            </a:r>
            <a:endParaRPr lang="en-US" sz="800" b="1">
              <a:latin typeface="Arial" charset="0"/>
            </a:endParaRPr>
          </a:p>
        </p:txBody>
      </p:sp>
      <p:sp>
        <p:nvSpPr>
          <p:cNvPr id="43065" name="Rectangle 55"/>
          <p:cNvSpPr>
            <a:spLocks noChangeArrowheads="1"/>
          </p:cNvSpPr>
          <p:nvPr/>
        </p:nvSpPr>
        <p:spPr bwMode="auto">
          <a:xfrm>
            <a:off x="1371600" y="2103438"/>
            <a:ext cx="1190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L1</a:t>
            </a:r>
            <a:endParaRPr lang="en-US" sz="800" b="1">
              <a:latin typeface="Arial" charset="0"/>
            </a:endParaRPr>
          </a:p>
        </p:txBody>
      </p:sp>
      <p:sp>
        <p:nvSpPr>
          <p:cNvPr id="43066" name="Rectangle 56"/>
          <p:cNvSpPr>
            <a:spLocks noChangeArrowheads="1"/>
          </p:cNvSpPr>
          <p:nvPr/>
        </p:nvSpPr>
        <p:spPr bwMode="auto">
          <a:xfrm>
            <a:off x="1371600" y="2794000"/>
            <a:ext cx="1190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L2</a:t>
            </a:r>
            <a:endParaRPr lang="en-US" sz="800" b="1">
              <a:latin typeface="Arial" charset="0"/>
            </a:endParaRPr>
          </a:p>
        </p:txBody>
      </p:sp>
      <p:sp>
        <p:nvSpPr>
          <p:cNvPr id="43067" name="Rectangle 57"/>
          <p:cNvSpPr>
            <a:spLocks noChangeArrowheads="1"/>
          </p:cNvSpPr>
          <p:nvPr/>
        </p:nvSpPr>
        <p:spPr bwMode="auto">
          <a:xfrm>
            <a:off x="1371600" y="3544888"/>
            <a:ext cx="1190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L3</a:t>
            </a:r>
            <a:endParaRPr lang="en-US" sz="800" b="1">
              <a:latin typeface="Arial" charset="0"/>
            </a:endParaRPr>
          </a:p>
        </p:txBody>
      </p:sp>
      <p:sp>
        <p:nvSpPr>
          <p:cNvPr id="43068" name="Rectangle 58"/>
          <p:cNvSpPr>
            <a:spLocks noChangeArrowheads="1"/>
          </p:cNvSpPr>
          <p:nvPr/>
        </p:nvSpPr>
        <p:spPr bwMode="auto">
          <a:xfrm>
            <a:off x="1371600" y="4164013"/>
            <a:ext cx="1190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L4</a:t>
            </a:r>
            <a:endParaRPr lang="en-US" sz="800" b="1">
              <a:latin typeface="Arial" charset="0"/>
            </a:endParaRPr>
          </a:p>
        </p:txBody>
      </p:sp>
      <p:sp>
        <p:nvSpPr>
          <p:cNvPr id="43069" name="Rectangle 59"/>
          <p:cNvSpPr>
            <a:spLocks noChangeArrowheads="1"/>
          </p:cNvSpPr>
          <p:nvPr/>
        </p:nvSpPr>
        <p:spPr bwMode="auto">
          <a:xfrm>
            <a:off x="1371600" y="4937125"/>
            <a:ext cx="1190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L5</a:t>
            </a:r>
            <a:endParaRPr lang="en-US" sz="800" b="1">
              <a:latin typeface="Arial" charset="0"/>
            </a:endParaRPr>
          </a:p>
        </p:txBody>
      </p:sp>
      <p:sp>
        <p:nvSpPr>
          <p:cNvPr id="43070" name="Line 60"/>
          <p:cNvSpPr>
            <a:spLocks noChangeShapeType="1"/>
          </p:cNvSpPr>
          <p:nvPr/>
        </p:nvSpPr>
        <p:spPr bwMode="auto">
          <a:xfrm>
            <a:off x="6762750" y="5530850"/>
            <a:ext cx="582613" cy="3175"/>
          </a:xfrm>
          <a:custGeom>
            <a:avLst/>
            <a:gdLst>
              <a:gd name="T0" fmla="*/ 0 w 367"/>
              <a:gd name="T1" fmla="*/ 0 h 2"/>
              <a:gd name="T2" fmla="*/ 367 w 367"/>
              <a:gd name="T3" fmla="*/ 2 h 2"/>
              <a:gd name="T4" fmla="*/ 0 60000 65536"/>
              <a:gd name="T5" fmla="*/ 0 60000 65536"/>
              <a:gd name="T6" fmla="*/ 0 w 367"/>
              <a:gd name="T7" fmla="*/ 0 h 2"/>
              <a:gd name="T8" fmla="*/ 367 w 367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7" h="2">
                <a:moveTo>
                  <a:pt x="0" y="0"/>
                </a:moveTo>
                <a:lnTo>
                  <a:pt x="367" y="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71" name="Text Box 61"/>
          <p:cNvSpPr txBox="1">
            <a:spLocks noChangeArrowheads="1"/>
          </p:cNvSpPr>
          <p:nvPr/>
        </p:nvSpPr>
        <p:spPr bwMode="auto">
          <a:xfrm>
            <a:off x="3074988" y="2946400"/>
            <a:ext cx="817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Iliohypogastric</a:t>
            </a:r>
          </a:p>
          <a:p>
            <a:pPr eaLnBrk="1" hangingPunct="1"/>
            <a:r>
              <a:rPr lang="en-US" sz="800" b="1">
                <a:latin typeface="Arial" charset="0"/>
              </a:rPr>
              <a:t>nerve</a:t>
            </a:r>
          </a:p>
        </p:txBody>
      </p:sp>
      <p:sp>
        <p:nvSpPr>
          <p:cNvPr id="43072" name="Text Box 62"/>
          <p:cNvSpPr txBox="1">
            <a:spLocks noChangeArrowheads="1"/>
          </p:cNvSpPr>
          <p:nvPr/>
        </p:nvSpPr>
        <p:spPr bwMode="auto">
          <a:xfrm>
            <a:off x="5740400" y="3484563"/>
            <a:ext cx="6604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Tibial 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87D2EC89-8E70-446A-85BB-EFB84FCCA170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Sacral and Coccygeal Plexuses</a:t>
            </a:r>
          </a:p>
        </p:txBody>
      </p:sp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3683000" y="6251575"/>
            <a:ext cx="17557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13.18</a:t>
            </a:r>
          </a:p>
        </p:txBody>
      </p:sp>
      <p:pic>
        <p:nvPicPr>
          <p:cNvPr id="44037" name="Picture 2" descr="T:\Graphics\Powerpoint-MH_DCM-TEXTEDIT\MH_DCM TEXT EDIT\SALADIN-TEXT EDIT\Final files\chapt13\ch13_textedit\line\sal25693_13_18.jpg"/>
          <p:cNvPicPr>
            <a:picLocks noChangeAspect="1" noChangeArrowheads="1"/>
          </p:cNvPicPr>
          <p:nvPr/>
        </p:nvPicPr>
        <p:blipFill>
          <a:blip r:embed="rId2" cstate="print"/>
          <a:srcRect l="2296" r="3378" b="9586"/>
          <a:stretch>
            <a:fillRect/>
          </a:stretch>
        </p:blipFill>
        <p:spPr bwMode="auto">
          <a:xfrm>
            <a:off x="338138" y="1239838"/>
            <a:ext cx="8443912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7721" name="Rectangle 9"/>
          <p:cNvSpPr>
            <a:spLocks noChangeArrowheads="1"/>
          </p:cNvSpPr>
          <p:nvPr/>
        </p:nvSpPr>
        <p:spPr bwMode="auto">
          <a:xfrm>
            <a:off x="7031038" y="3122613"/>
            <a:ext cx="13350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00"/>
                </a:solidFill>
                <a:latin typeface="+mj-lt"/>
              </a:rPr>
              <a:t>Superior gluteal nerve</a:t>
            </a:r>
            <a:endParaRPr lang="en-US" b="1">
              <a:latin typeface="+mj-lt"/>
            </a:endParaRPr>
          </a:p>
        </p:txBody>
      </p:sp>
      <p:sp>
        <p:nvSpPr>
          <p:cNvPr id="627722" name="Rectangle 10"/>
          <p:cNvSpPr>
            <a:spLocks noChangeArrowheads="1"/>
          </p:cNvSpPr>
          <p:nvPr/>
        </p:nvSpPr>
        <p:spPr bwMode="auto">
          <a:xfrm>
            <a:off x="7031038" y="3703638"/>
            <a:ext cx="1250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000" b="1" dirty="0">
                <a:solidFill>
                  <a:srgbClr val="000000"/>
                </a:solidFill>
                <a:latin typeface="+mj-lt"/>
              </a:rPr>
              <a:t>Inferior </a:t>
            </a:r>
            <a:r>
              <a:rPr lang="en-US" sz="1000" b="1" dirty="0" err="1">
                <a:solidFill>
                  <a:srgbClr val="000000"/>
                </a:solidFill>
                <a:latin typeface="+mj-lt"/>
              </a:rPr>
              <a:t>gluteal</a:t>
            </a:r>
            <a:r>
              <a:rPr lang="en-US" sz="1000" b="1" dirty="0">
                <a:solidFill>
                  <a:srgbClr val="000000"/>
                </a:solidFill>
                <a:latin typeface="+mj-lt"/>
              </a:rPr>
              <a:t> nerve</a:t>
            </a:r>
            <a:endParaRPr lang="en-US" b="1" dirty="0">
              <a:latin typeface="+mj-lt"/>
            </a:endParaRPr>
          </a:p>
        </p:txBody>
      </p:sp>
      <p:sp>
        <p:nvSpPr>
          <p:cNvPr id="627725" name="Rectangle 13"/>
          <p:cNvSpPr>
            <a:spLocks noChangeArrowheads="1"/>
          </p:cNvSpPr>
          <p:nvPr/>
        </p:nvSpPr>
        <p:spPr bwMode="auto">
          <a:xfrm>
            <a:off x="6994525" y="5695950"/>
            <a:ext cx="9413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00"/>
                </a:solidFill>
                <a:latin typeface="+mj-lt"/>
              </a:rPr>
              <a:t>Pudendal nerve</a:t>
            </a:r>
            <a:endParaRPr lang="en-US" b="1">
              <a:latin typeface="+mj-lt"/>
            </a:endParaRPr>
          </a:p>
        </p:txBody>
      </p:sp>
      <p:sp>
        <p:nvSpPr>
          <p:cNvPr id="627726" name="Rectangle 14"/>
          <p:cNvSpPr>
            <a:spLocks noChangeArrowheads="1"/>
          </p:cNvSpPr>
          <p:nvPr/>
        </p:nvSpPr>
        <p:spPr bwMode="auto">
          <a:xfrm>
            <a:off x="4217988" y="2613025"/>
            <a:ext cx="1492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00"/>
                </a:solidFill>
                <a:latin typeface="+mj-lt"/>
              </a:rPr>
              <a:t>L5</a:t>
            </a:r>
            <a:endParaRPr lang="en-US" b="1">
              <a:latin typeface="+mj-lt"/>
            </a:endParaRPr>
          </a:p>
        </p:txBody>
      </p:sp>
      <p:sp>
        <p:nvSpPr>
          <p:cNvPr id="627727" name="Rectangle 15"/>
          <p:cNvSpPr>
            <a:spLocks noChangeArrowheads="1"/>
          </p:cNvSpPr>
          <p:nvPr/>
        </p:nvSpPr>
        <p:spPr bwMode="auto">
          <a:xfrm>
            <a:off x="4217988" y="2106613"/>
            <a:ext cx="1492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000" b="1" dirty="0">
                <a:solidFill>
                  <a:srgbClr val="000000"/>
                </a:solidFill>
                <a:latin typeface="+mj-lt"/>
              </a:rPr>
              <a:t>L4</a:t>
            </a:r>
            <a:endParaRPr lang="en-US" b="1" dirty="0">
              <a:latin typeface="+mj-lt"/>
            </a:endParaRPr>
          </a:p>
        </p:txBody>
      </p:sp>
      <p:sp>
        <p:nvSpPr>
          <p:cNvPr id="627728" name="Rectangle 16"/>
          <p:cNvSpPr>
            <a:spLocks noChangeArrowheads="1"/>
          </p:cNvSpPr>
          <p:nvPr/>
        </p:nvSpPr>
        <p:spPr bwMode="auto">
          <a:xfrm>
            <a:off x="4217988" y="3065463"/>
            <a:ext cx="155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00"/>
                </a:solidFill>
                <a:latin typeface="+mj-lt"/>
              </a:rPr>
              <a:t>S1</a:t>
            </a:r>
            <a:endParaRPr lang="en-US" b="1">
              <a:latin typeface="+mj-lt"/>
            </a:endParaRPr>
          </a:p>
        </p:txBody>
      </p:sp>
      <p:sp>
        <p:nvSpPr>
          <p:cNvPr id="627729" name="Rectangle 17"/>
          <p:cNvSpPr>
            <a:spLocks noChangeArrowheads="1"/>
          </p:cNvSpPr>
          <p:nvPr/>
        </p:nvSpPr>
        <p:spPr bwMode="auto">
          <a:xfrm>
            <a:off x="4217988" y="3609975"/>
            <a:ext cx="1555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00"/>
                </a:solidFill>
                <a:latin typeface="+mj-lt"/>
              </a:rPr>
              <a:t>S2</a:t>
            </a:r>
            <a:endParaRPr lang="en-US" b="1">
              <a:latin typeface="+mj-lt"/>
            </a:endParaRPr>
          </a:p>
        </p:txBody>
      </p:sp>
      <p:sp>
        <p:nvSpPr>
          <p:cNvPr id="627730" name="Rectangle 18"/>
          <p:cNvSpPr>
            <a:spLocks noChangeArrowheads="1"/>
          </p:cNvSpPr>
          <p:nvPr/>
        </p:nvSpPr>
        <p:spPr bwMode="auto">
          <a:xfrm>
            <a:off x="4217988" y="4206875"/>
            <a:ext cx="1555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00"/>
                </a:solidFill>
                <a:latin typeface="+mj-lt"/>
              </a:rPr>
              <a:t>S3</a:t>
            </a:r>
            <a:endParaRPr lang="en-US" b="1">
              <a:latin typeface="+mj-lt"/>
            </a:endParaRPr>
          </a:p>
        </p:txBody>
      </p:sp>
      <p:sp>
        <p:nvSpPr>
          <p:cNvPr id="627731" name="Rectangle 19"/>
          <p:cNvSpPr>
            <a:spLocks noChangeArrowheads="1"/>
          </p:cNvSpPr>
          <p:nvPr/>
        </p:nvSpPr>
        <p:spPr bwMode="auto">
          <a:xfrm>
            <a:off x="4217988" y="4656138"/>
            <a:ext cx="155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00"/>
                </a:solidFill>
                <a:latin typeface="+mj-lt"/>
              </a:rPr>
              <a:t>S4</a:t>
            </a:r>
            <a:endParaRPr lang="en-US" b="1">
              <a:latin typeface="+mj-lt"/>
            </a:endParaRPr>
          </a:p>
        </p:txBody>
      </p:sp>
      <p:sp>
        <p:nvSpPr>
          <p:cNvPr id="627732" name="Rectangle 20"/>
          <p:cNvSpPr>
            <a:spLocks noChangeArrowheads="1"/>
          </p:cNvSpPr>
          <p:nvPr/>
        </p:nvSpPr>
        <p:spPr bwMode="auto">
          <a:xfrm>
            <a:off x="4217988" y="4995863"/>
            <a:ext cx="155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00"/>
                </a:solidFill>
                <a:latin typeface="+mj-lt"/>
              </a:rPr>
              <a:t>S5</a:t>
            </a:r>
            <a:endParaRPr lang="en-US" b="1">
              <a:latin typeface="+mj-lt"/>
            </a:endParaRPr>
          </a:p>
        </p:txBody>
      </p:sp>
      <p:sp>
        <p:nvSpPr>
          <p:cNvPr id="627733" name="Rectangle 21"/>
          <p:cNvSpPr>
            <a:spLocks noChangeArrowheads="1"/>
          </p:cNvSpPr>
          <p:nvPr/>
        </p:nvSpPr>
        <p:spPr bwMode="auto">
          <a:xfrm>
            <a:off x="4217988" y="5237163"/>
            <a:ext cx="2413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00"/>
                </a:solidFill>
                <a:latin typeface="+mj-lt"/>
              </a:rPr>
              <a:t>Co1</a:t>
            </a:r>
            <a:endParaRPr lang="en-US" b="1">
              <a:latin typeface="+mj-lt"/>
            </a:endParaRPr>
          </a:p>
        </p:txBody>
      </p:sp>
      <p:sp>
        <p:nvSpPr>
          <p:cNvPr id="627734" name="Rectangle 22"/>
          <p:cNvSpPr>
            <a:spLocks noChangeArrowheads="1"/>
          </p:cNvSpPr>
          <p:nvPr/>
        </p:nvSpPr>
        <p:spPr bwMode="auto">
          <a:xfrm>
            <a:off x="7270750" y="2116138"/>
            <a:ext cx="11382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00"/>
                </a:solidFill>
                <a:latin typeface="+mj-lt"/>
              </a:rPr>
              <a:t>Posterior divisions</a:t>
            </a:r>
            <a:endParaRPr lang="en-US" b="1">
              <a:latin typeface="+mj-lt"/>
            </a:endParaRPr>
          </a:p>
        </p:txBody>
      </p:sp>
      <p:sp>
        <p:nvSpPr>
          <p:cNvPr id="627735" name="Rectangle 23"/>
          <p:cNvSpPr>
            <a:spLocks noChangeArrowheads="1"/>
          </p:cNvSpPr>
          <p:nvPr/>
        </p:nvSpPr>
        <p:spPr bwMode="auto">
          <a:xfrm>
            <a:off x="7270750" y="1497013"/>
            <a:ext cx="360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000" b="1" dirty="0">
                <a:solidFill>
                  <a:srgbClr val="000000"/>
                </a:solidFill>
                <a:latin typeface="+mj-lt"/>
              </a:rPr>
              <a:t>Roots</a:t>
            </a:r>
            <a:endParaRPr lang="en-US" b="1" dirty="0">
              <a:latin typeface="+mj-lt"/>
            </a:endParaRPr>
          </a:p>
        </p:txBody>
      </p:sp>
      <p:sp>
        <p:nvSpPr>
          <p:cNvPr id="627736" name="Rectangle 24"/>
          <p:cNvSpPr>
            <a:spLocks noChangeArrowheads="1"/>
          </p:cNvSpPr>
          <p:nvPr/>
        </p:nvSpPr>
        <p:spPr bwMode="auto">
          <a:xfrm>
            <a:off x="7270750" y="1808163"/>
            <a:ext cx="1076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000" b="1" dirty="0">
                <a:solidFill>
                  <a:srgbClr val="000000"/>
                </a:solidFill>
                <a:latin typeface="+mj-lt"/>
              </a:rPr>
              <a:t>Anterior divisions</a:t>
            </a:r>
            <a:endParaRPr lang="en-US" b="1" dirty="0">
              <a:latin typeface="+mj-lt"/>
            </a:endParaRPr>
          </a:p>
        </p:txBody>
      </p:sp>
      <p:sp>
        <p:nvSpPr>
          <p:cNvPr id="627737" name="Line 25"/>
          <p:cNvSpPr>
            <a:spLocks noChangeShapeType="1"/>
          </p:cNvSpPr>
          <p:nvPr/>
        </p:nvSpPr>
        <p:spPr bwMode="auto">
          <a:xfrm>
            <a:off x="6565900" y="3197225"/>
            <a:ext cx="403225" cy="158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</a:endParaRPr>
          </a:p>
        </p:txBody>
      </p:sp>
      <p:sp>
        <p:nvSpPr>
          <p:cNvPr id="627738" name="Line 26"/>
          <p:cNvSpPr>
            <a:spLocks noChangeShapeType="1"/>
          </p:cNvSpPr>
          <p:nvPr/>
        </p:nvSpPr>
        <p:spPr bwMode="auto">
          <a:xfrm>
            <a:off x="6811963" y="3781425"/>
            <a:ext cx="160337" cy="158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</a:endParaRPr>
          </a:p>
        </p:txBody>
      </p:sp>
      <p:sp>
        <p:nvSpPr>
          <p:cNvPr id="627739" name="Line 27"/>
          <p:cNvSpPr>
            <a:spLocks noChangeShapeType="1"/>
          </p:cNvSpPr>
          <p:nvPr/>
        </p:nvSpPr>
        <p:spPr bwMode="auto">
          <a:xfrm>
            <a:off x="6337300" y="4935538"/>
            <a:ext cx="735013" cy="1587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</a:endParaRPr>
          </a:p>
        </p:txBody>
      </p:sp>
      <p:sp>
        <p:nvSpPr>
          <p:cNvPr id="627740" name="Line 28"/>
          <p:cNvSpPr>
            <a:spLocks noChangeShapeType="1"/>
          </p:cNvSpPr>
          <p:nvPr/>
        </p:nvSpPr>
        <p:spPr bwMode="auto">
          <a:xfrm>
            <a:off x="6151563" y="5086350"/>
            <a:ext cx="920750" cy="158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</a:endParaRPr>
          </a:p>
        </p:txBody>
      </p:sp>
      <p:sp>
        <p:nvSpPr>
          <p:cNvPr id="627741" name="Line 29"/>
          <p:cNvSpPr>
            <a:spLocks noChangeShapeType="1"/>
          </p:cNvSpPr>
          <p:nvPr/>
        </p:nvSpPr>
        <p:spPr bwMode="auto">
          <a:xfrm flipH="1">
            <a:off x="5575300" y="5435600"/>
            <a:ext cx="1387475" cy="158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</a:endParaRPr>
          </a:p>
        </p:txBody>
      </p:sp>
      <p:sp>
        <p:nvSpPr>
          <p:cNvPr id="627742" name="Line 30"/>
          <p:cNvSpPr>
            <a:spLocks noChangeShapeType="1"/>
          </p:cNvSpPr>
          <p:nvPr/>
        </p:nvSpPr>
        <p:spPr bwMode="auto">
          <a:xfrm flipH="1">
            <a:off x="5251450" y="5772150"/>
            <a:ext cx="1711325" cy="158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</a:endParaRPr>
          </a:p>
        </p:txBody>
      </p:sp>
      <p:sp>
        <p:nvSpPr>
          <p:cNvPr id="627743" name="Line 31"/>
          <p:cNvSpPr>
            <a:spLocks noChangeShapeType="1"/>
          </p:cNvSpPr>
          <p:nvPr/>
        </p:nvSpPr>
        <p:spPr bwMode="auto">
          <a:xfrm flipV="1">
            <a:off x="5029200" y="1884363"/>
            <a:ext cx="1588" cy="385762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>
              <a:latin typeface="+mj-lt"/>
            </a:endParaRPr>
          </a:p>
        </p:txBody>
      </p:sp>
      <p:sp>
        <p:nvSpPr>
          <p:cNvPr id="627744" name="Rectangle 32"/>
          <p:cNvSpPr>
            <a:spLocks noChangeArrowheads="1"/>
          </p:cNvSpPr>
          <p:nvPr/>
        </p:nvSpPr>
        <p:spPr bwMode="auto">
          <a:xfrm>
            <a:off x="6986588" y="4722813"/>
            <a:ext cx="8207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000" b="1">
                <a:solidFill>
                  <a:srgbClr val="000000"/>
                </a:solidFill>
                <a:latin typeface="+mj-lt"/>
              </a:rPr>
              <a:t>Sciatic nerve:</a:t>
            </a:r>
            <a:endParaRPr lang="en-US" b="1">
              <a:latin typeface="+mj-lt"/>
            </a:endParaRPr>
          </a:p>
        </p:txBody>
      </p:sp>
      <p:sp>
        <p:nvSpPr>
          <p:cNvPr id="44060" name="Rectangle 33"/>
          <p:cNvSpPr>
            <a:spLocks noChangeArrowheads="1"/>
          </p:cNvSpPr>
          <p:nvPr/>
        </p:nvSpPr>
        <p:spPr bwMode="auto">
          <a:xfrm>
            <a:off x="7085013" y="4870450"/>
            <a:ext cx="13446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charset="0"/>
              </a:rPr>
              <a:t>Common fibular nerve</a:t>
            </a:r>
            <a:endParaRPr lang="en-US" b="1">
              <a:latin typeface="Arial" charset="0"/>
            </a:endParaRPr>
          </a:p>
        </p:txBody>
      </p:sp>
      <p:sp>
        <p:nvSpPr>
          <p:cNvPr id="44061" name="Text Box 30"/>
          <p:cNvSpPr txBox="1">
            <a:spLocks noChangeArrowheads="1"/>
          </p:cNvSpPr>
          <p:nvPr/>
        </p:nvSpPr>
        <p:spPr bwMode="auto">
          <a:xfrm>
            <a:off x="4622800" y="1568450"/>
            <a:ext cx="879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1000" b="1">
                <a:latin typeface="Arial" charset="0"/>
              </a:rPr>
              <a:t>Lumbosacral</a:t>
            </a:r>
          </a:p>
          <a:p>
            <a:pPr algn="ctr" eaLnBrk="1" hangingPunct="1"/>
            <a:r>
              <a:rPr lang="en-US" sz="1000" b="1">
                <a:latin typeface="Arial" charset="0"/>
              </a:rPr>
              <a:t>trunk</a:t>
            </a:r>
          </a:p>
        </p:txBody>
      </p:sp>
      <p:sp>
        <p:nvSpPr>
          <p:cNvPr id="44062" name="Rectangle 28"/>
          <p:cNvSpPr>
            <a:spLocks noChangeArrowheads="1"/>
          </p:cNvSpPr>
          <p:nvPr/>
        </p:nvSpPr>
        <p:spPr bwMode="auto">
          <a:xfrm>
            <a:off x="7085013" y="5014913"/>
            <a:ext cx="7016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charset="0"/>
              </a:rPr>
              <a:t>Tibial nerve</a:t>
            </a:r>
          </a:p>
        </p:txBody>
      </p:sp>
      <p:sp>
        <p:nvSpPr>
          <p:cNvPr id="44063" name="Text Box 29"/>
          <p:cNvSpPr txBox="1">
            <a:spLocks noChangeArrowheads="1"/>
          </p:cNvSpPr>
          <p:nvPr/>
        </p:nvSpPr>
        <p:spPr bwMode="auto">
          <a:xfrm>
            <a:off x="6994525" y="5359400"/>
            <a:ext cx="1316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Posterior cutaneous</a:t>
            </a:r>
          </a:p>
          <a:p>
            <a:pPr eaLnBrk="1" hangingPunct="1"/>
            <a:r>
              <a:rPr lang="en-US" sz="1000" b="1">
                <a:latin typeface="Arial" charset="0"/>
              </a:rPr>
              <a:t>nerve</a:t>
            </a:r>
          </a:p>
        </p:txBody>
      </p:sp>
      <p:sp>
        <p:nvSpPr>
          <p:cNvPr id="44064" name="TextBox 24"/>
          <p:cNvSpPr txBox="1">
            <a:spLocks noChangeArrowheads="1"/>
          </p:cNvSpPr>
          <p:nvPr/>
        </p:nvSpPr>
        <p:spPr bwMode="auto">
          <a:xfrm>
            <a:off x="1473200" y="995363"/>
            <a:ext cx="6178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8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4419713A-7635-465B-9688-AFA6F9E81ED3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Spinal Nerve Injuries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315200" cy="4983163"/>
          </a:xfrm>
        </p:spPr>
        <p:txBody>
          <a:bodyPr/>
          <a:lstStyle/>
          <a:p>
            <a:pPr eaLnBrk="1" hangingPunct="1"/>
            <a:r>
              <a:rPr lang="en-US" sz="2800" b="0" smtClean="0"/>
              <a:t>radial nerve injury</a:t>
            </a:r>
          </a:p>
          <a:p>
            <a:pPr lvl="1" eaLnBrk="1" hangingPunct="1"/>
            <a:r>
              <a:rPr lang="en-US" sz="2000" b="0" smtClean="0"/>
              <a:t>passes through axilla</a:t>
            </a:r>
          </a:p>
          <a:p>
            <a:pPr lvl="1" eaLnBrk="1" hangingPunct="1"/>
            <a:r>
              <a:rPr lang="en-US" sz="2000" i="1" smtClean="0"/>
              <a:t>crutch paralysis</a:t>
            </a:r>
          </a:p>
          <a:p>
            <a:pPr lvl="1" eaLnBrk="1" hangingPunct="1"/>
            <a:r>
              <a:rPr lang="en-US" sz="2000" i="1" smtClean="0"/>
              <a:t>wrist drop</a:t>
            </a:r>
            <a:endParaRPr lang="en-US" sz="1000" i="1" smtClean="0"/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800" b="0" smtClean="0"/>
              <a:t>sciatic nerve injury</a:t>
            </a:r>
          </a:p>
          <a:p>
            <a:pPr lvl="1" eaLnBrk="1" hangingPunct="1"/>
            <a:r>
              <a:rPr lang="en-US" sz="2000" i="1" smtClean="0"/>
              <a:t>sciatica </a:t>
            </a:r>
            <a:r>
              <a:rPr lang="en-US" sz="2000" b="0" smtClean="0"/>
              <a:t>– sharp pain that travels from gluteal region along the posterior side of the thigh and leg to ankle</a:t>
            </a:r>
          </a:p>
          <a:p>
            <a:pPr lvl="1" eaLnBrk="1" hangingPunct="1"/>
            <a:r>
              <a:rPr lang="en-US" sz="2000" b="0" smtClean="0"/>
              <a:t>ninety percent of cases result from herniated intervertebral disc or osteoporosis of lower spine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86ED1CC0-CCFE-4918-9440-538972C85A21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Shingles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983163"/>
          </a:xfrm>
        </p:spPr>
        <p:txBody>
          <a:bodyPr/>
          <a:lstStyle/>
          <a:p>
            <a:pPr eaLnBrk="1" hangingPunct="1"/>
            <a:r>
              <a:rPr lang="en-US" sz="2400" smtClean="0"/>
              <a:t>chickenpox </a:t>
            </a:r>
            <a:r>
              <a:rPr lang="en-US" sz="2400" b="0" smtClean="0"/>
              <a:t>-</a:t>
            </a:r>
            <a:r>
              <a:rPr lang="en-US" sz="2400" smtClean="0"/>
              <a:t> </a:t>
            </a:r>
            <a:r>
              <a:rPr lang="en-US" sz="2400" b="0" smtClean="0"/>
              <a:t>common disease of early childhood</a:t>
            </a:r>
          </a:p>
          <a:p>
            <a:pPr lvl="1" eaLnBrk="1" hangingPunct="1"/>
            <a:r>
              <a:rPr lang="en-US" sz="2000" b="0" smtClean="0"/>
              <a:t>caused by </a:t>
            </a:r>
            <a:r>
              <a:rPr lang="en-US" sz="2000" smtClean="0"/>
              <a:t>varicella-zoster virus</a:t>
            </a:r>
          </a:p>
          <a:p>
            <a:pPr lvl="1" eaLnBrk="1" hangingPunct="1"/>
            <a:r>
              <a:rPr lang="en-US" sz="2000" b="0" smtClean="0"/>
              <a:t>produces itchy rash that clears up without complications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virus remains for life in the posterior root ganglia</a:t>
            </a:r>
          </a:p>
          <a:p>
            <a:pPr lvl="1" eaLnBrk="1" hangingPunct="1"/>
            <a:r>
              <a:rPr lang="en-US" sz="2000" b="0" smtClean="0"/>
              <a:t>kept in check by the immune system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shingles</a:t>
            </a:r>
            <a:r>
              <a:rPr lang="en-US" sz="2400" b="0" smtClean="0"/>
              <a:t> (herpes zoster) – localized disease caused by the virus traveling down the sensory nerves by fast axonal transport when immune system is compromised</a:t>
            </a:r>
          </a:p>
          <a:p>
            <a:pPr lvl="1" eaLnBrk="1" hangingPunct="1"/>
            <a:r>
              <a:rPr lang="en-US" sz="2000" b="0" smtClean="0"/>
              <a:t>common after age of 50</a:t>
            </a:r>
          </a:p>
          <a:p>
            <a:pPr lvl="1" eaLnBrk="1" hangingPunct="1"/>
            <a:r>
              <a:rPr lang="en-US" sz="2000" b="0" smtClean="0"/>
              <a:t>painful trail of skin discoloration and fluid-filled vesicles along path of nerve</a:t>
            </a:r>
          </a:p>
          <a:p>
            <a:pPr lvl="1" eaLnBrk="1" hangingPunct="1"/>
            <a:r>
              <a:rPr lang="en-US" sz="2000" b="0" smtClean="0"/>
              <a:t>usually in chest and waist on one side of the body</a:t>
            </a:r>
          </a:p>
          <a:p>
            <a:pPr lvl="1" eaLnBrk="1" hangingPunct="1"/>
            <a:r>
              <a:rPr lang="en-US" sz="2000" b="0" smtClean="0"/>
              <a:t>pain and itching</a:t>
            </a:r>
          </a:p>
          <a:p>
            <a:pPr lvl="1" eaLnBrk="1" hangingPunct="1"/>
            <a:r>
              <a:rPr lang="en-US" sz="2000" b="0" smtClean="0"/>
              <a:t>childhood chicken pox vaccinations reduce the risk of shingles later in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11BF8551-B235-4A3C-8075-B6C8F98DAEC1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Cutaneous Innervation and Dermatomes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4648200" cy="5105400"/>
          </a:xfrm>
        </p:spPr>
        <p:txBody>
          <a:bodyPr/>
          <a:lstStyle/>
          <a:p>
            <a:pPr eaLnBrk="1" hangingPunct="1"/>
            <a:r>
              <a:rPr lang="en-US" sz="2000" smtClean="0"/>
              <a:t>dermatome</a:t>
            </a:r>
            <a:r>
              <a:rPr lang="en-US" sz="2000" b="0" smtClean="0"/>
              <a:t> – a specific area of the skin that receives sensory input from a pair of spinal nerves</a:t>
            </a:r>
          </a:p>
          <a:p>
            <a:pPr eaLnBrk="1" hangingPunct="1"/>
            <a:endParaRPr lang="en-US" sz="1200" b="0" smtClean="0"/>
          </a:p>
          <a:p>
            <a:pPr eaLnBrk="1" hangingPunct="1"/>
            <a:r>
              <a:rPr lang="en-US" sz="2000" smtClean="0"/>
              <a:t>dermatome map </a:t>
            </a:r>
            <a:r>
              <a:rPr lang="en-US" sz="2000" b="0" smtClean="0"/>
              <a:t>– a diagram of the cutaneous regions innervated by each spinal nerve</a:t>
            </a:r>
          </a:p>
          <a:p>
            <a:pPr eaLnBrk="1" hangingPunct="1"/>
            <a:endParaRPr lang="en-US" sz="1200" b="0" smtClean="0"/>
          </a:p>
          <a:p>
            <a:pPr eaLnBrk="1" hangingPunct="1"/>
            <a:r>
              <a:rPr lang="en-US" sz="2000" b="0" smtClean="0"/>
              <a:t>dermatomes overlap their edges as much as 50%</a:t>
            </a:r>
          </a:p>
          <a:p>
            <a:pPr lvl="1" eaLnBrk="1" hangingPunct="1"/>
            <a:r>
              <a:rPr lang="en-US" sz="1800" b="0" smtClean="0"/>
              <a:t>necessary to sever or anesthetize three successive spinal nerves to produce a total loss of sensation in one dermatome</a:t>
            </a:r>
          </a:p>
        </p:txBody>
      </p:sp>
      <p:sp>
        <p:nvSpPr>
          <p:cNvPr id="47109" name="TextBox 24"/>
          <p:cNvSpPr txBox="1">
            <a:spLocks noChangeArrowheads="1"/>
          </p:cNvSpPr>
          <p:nvPr/>
        </p:nvSpPr>
        <p:spPr bwMode="auto">
          <a:xfrm>
            <a:off x="4949825" y="1536700"/>
            <a:ext cx="38306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47110" name="Picture 4" descr="sal25693_13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4663" y="1706563"/>
            <a:ext cx="19018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Rectangle 5"/>
          <p:cNvSpPr>
            <a:spLocks noChangeArrowheads="1"/>
          </p:cNvSpPr>
          <p:nvPr/>
        </p:nvSpPr>
        <p:spPr bwMode="auto">
          <a:xfrm>
            <a:off x="6149975" y="2224088"/>
            <a:ext cx="1301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C2</a:t>
            </a:r>
            <a:endParaRPr lang="en-US" sz="800" b="1">
              <a:latin typeface="Arial" charset="0"/>
            </a:endParaRPr>
          </a:p>
        </p:txBody>
      </p:sp>
      <p:sp>
        <p:nvSpPr>
          <p:cNvPr id="47112" name="Rectangle 6"/>
          <p:cNvSpPr>
            <a:spLocks noChangeArrowheads="1"/>
          </p:cNvSpPr>
          <p:nvPr/>
        </p:nvSpPr>
        <p:spPr bwMode="auto">
          <a:xfrm>
            <a:off x="6427788" y="2359025"/>
            <a:ext cx="130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C3</a:t>
            </a:r>
            <a:endParaRPr lang="en-US" sz="800" b="1">
              <a:latin typeface="Arial" charset="0"/>
            </a:endParaRPr>
          </a:p>
        </p:txBody>
      </p:sp>
      <p:sp>
        <p:nvSpPr>
          <p:cNvPr id="47113" name="Rectangle 7"/>
          <p:cNvSpPr>
            <a:spLocks noChangeArrowheads="1"/>
          </p:cNvSpPr>
          <p:nvPr/>
        </p:nvSpPr>
        <p:spPr bwMode="auto">
          <a:xfrm>
            <a:off x="6297613" y="2419350"/>
            <a:ext cx="130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C4</a:t>
            </a:r>
            <a:endParaRPr lang="en-US" sz="800" b="1">
              <a:latin typeface="Arial" charset="0"/>
            </a:endParaRPr>
          </a:p>
        </p:txBody>
      </p:sp>
      <p:sp>
        <p:nvSpPr>
          <p:cNvPr id="47114" name="Line 8"/>
          <p:cNvSpPr>
            <a:spLocks noChangeShapeType="1"/>
          </p:cNvSpPr>
          <p:nvPr/>
        </p:nvSpPr>
        <p:spPr bwMode="auto">
          <a:xfrm>
            <a:off x="6291263" y="2274888"/>
            <a:ext cx="809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Rectangle 9"/>
          <p:cNvSpPr>
            <a:spLocks noChangeArrowheads="1"/>
          </p:cNvSpPr>
          <p:nvPr/>
        </p:nvSpPr>
        <p:spPr bwMode="auto">
          <a:xfrm>
            <a:off x="6410325" y="2570163"/>
            <a:ext cx="1301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C5</a:t>
            </a:r>
            <a:endParaRPr lang="en-US" sz="800" b="1">
              <a:latin typeface="Arial" charset="0"/>
            </a:endParaRPr>
          </a:p>
        </p:txBody>
      </p:sp>
      <p:sp>
        <p:nvSpPr>
          <p:cNvPr id="47116" name="Rectangle 10"/>
          <p:cNvSpPr>
            <a:spLocks noChangeArrowheads="1"/>
          </p:cNvSpPr>
          <p:nvPr/>
        </p:nvSpPr>
        <p:spPr bwMode="auto">
          <a:xfrm>
            <a:off x="5580063" y="3168650"/>
            <a:ext cx="130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C6</a:t>
            </a:r>
            <a:endParaRPr lang="en-US" sz="800" b="1">
              <a:latin typeface="Arial" charset="0"/>
            </a:endParaRPr>
          </a:p>
        </p:txBody>
      </p:sp>
      <p:sp>
        <p:nvSpPr>
          <p:cNvPr id="47117" name="Line 11"/>
          <p:cNvSpPr>
            <a:spLocks noChangeShapeType="1"/>
          </p:cNvSpPr>
          <p:nvPr/>
        </p:nvSpPr>
        <p:spPr bwMode="auto">
          <a:xfrm>
            <a:off x="5718175" y="3219450"/>
            <a:ext cx="841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Rectangle 12"/>
          <p:cNvSpPr>
            <a:spLocks noChangeArrowheads="1"/>
          </p:cNvSpPr>
          <p:nvPr/>
        </p:nvSpPr>
        <p:spPr bwMode="auto">
          <a:xfrm>
            <a:off x="5580063" y="3432175"/>
            <a:ext cx="130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C8</a:t>
            </a:r>
            <a:endParaRPr lang="en-US" sz="800" b="1">
              <a:latin typeface="Arial" charset="0"/>
            </a:endParaRPr>
          </a:p>
        </p:txBody>
      </p:sp>
      <p:sp>
        <p:nvSpPr>
          <p:cNvPr id="47119" name="Line 13"/>
          <p:cNvSpPr>
            <a:spLocks noChangeShapeType="1"/>
          </p:cNvSpPr>
          <p:nvPr/>
        </p:nvSpPr>
        <p:spPr bwMode="auto">
          <a:xfrm>
            <a:off x="5718175" y="3486150"/>
            <a:ext cx="2571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Rectangle 14"/>
          <p:cNvSpPr>
            <a:spLocks noChangeArrowheads="1"/>
          </p:cNvSpPr>
          <p:nvPr/>
        </p:nvSpPr>
        <p:spPr bwMode="auto">
          <a:xfrm>
            <a:off x="5680075" y="4297363"/>
            <a:ext cx="1301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C7</a:t>
            </a:r>
            <a:endParaRPr lang="en-US" sz="800" b="1">
              <a:latin typeface="Arial" charset="0"/>
            </a:endParaRPr>
          </a:p>
        </p:txBody>
      </p:sp>
      <p:sp>
        <p:nvSpPr>
          <p:cNvPr id="47121" name="Rectangle 15"/>
          <p:cNvSpPr>
            <a:spLocks noChangeArrowheads="1"/>
          </p:cNvSpPr>
          <p:nvPr/>
        </p:nvSpPr>
        <p:spPr bwMode="auto">
          <a:xfrm>
            <a:off x="5937250" y="4557713"/>
            <a:ext cx="1254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S2</a:t>
            </a:r>
            <a:endParaRPr lang="en-US" sz="800" b="1">
              <a:latin typeface="Arial" charset="0"/>
            </a:endParaRPr>
          </a:p>
        </p:txBody>
      </p:sp>
      <p:sp>
        <p:nvSpPr>
          <p:cNvPr id="47122" name="Rectangle 16"/>
          <p:cNvSpPr>
            <a:spLocks noChangeArrowheads="1"/>
          </p:cNvSpPr>
          <p:nvPr/>
        </p:nvSpPr>
        <p:spPr bwMode="auto">
          <a:xfrm>
            <a:off x="6716713" y="3854450"/>
            <a:ext cx="1190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L1</a:t>
            </a:r>
            <a:endParaRPr lang="en-US" sz="800" b="1">
              <a:latin typeface="Arial" charset="0"/>
            </a:endParaRPr>
          </a:p>
        </p:txBody>
      </p:sp>
      <p:sp>
        <p:nvSpPr>
          <p:cNvPr id="47123" name="Rectangle 17"/>
          <p:cNvSpPr>
            <a:spLocks noChangeArrowheads="1"/>
          </p:cNvSpPr>
          <p:nvPr/>
        </p:nvSpPr>
        <p:spPr bwMode="auto">
          <a:xfrm>
            <a:off x="6419850" y="2671763"/>
            <a:ext cx="1190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T1</a:t>
            </a:r>
            <a:endParaRPr lang="en-US" sz="800" b="1">
              <a:latin typeface="Arial" charset="0"/>
            </a:endParaRPr>
          </a:p>
        </p:txBody>
      </p:sp>
      <p:sp>
        <p:nvSpPr>
          <p:cNvPr id="47124" name="Rectangle 18"/>
          <p:cNvSpPr>
            <a:spLocks noChangeArrowheads="1"/>
          </p:cNvSpPr>
          <p:nvPr/>
        </p:nvSpPr>
        <p:spPr bwMode="auto">
          <a:xfrm>
            <a:off x="6419850" y="2784475"/>
            <a:ext cx="1190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T2</a:t>
            </a:r>
            <a:endParaRPr lang="en-US" sz="800" b="1">
              <a:latin typeface="Arial" charset="0"/>
            </a:endParaRPr>
          </a:p>
        </p:txBody>
      </p:sp>
      <p:sp>
        <p:nvSpPr>
          <p:cNvPr id="47125" name="Rectangle 19"/>
          <p:cNvSpPr>
            <a:spLocks noChangeArrowheads="1"/>
          </p:cNvSpPr>
          <p:nvPr/>
        </p:nvSpPr>
        <p:spPr bwMode="auto">
          <a:xfrm>
            <a:off x="6419850" y="2898775"/>
            <a:ext cx="1190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T3</a:t>
            </a:r>
            <a:endParaRPr lang="en-US" sz="800" b="1">
              <a:latin typeface="Arial" charset="0"/>
            </a:endParaRPr>
          </a:p>
        </p:txBody>
      </p:sp>
      <p:sp>
        <p:nvSpPr>
          <p:cNvPr id="47126" name="Rectangle 20"/>
          <p:cNvSpPr>
            <a:spLocks noChangeArrowheads="1"/>
          </p:cNvSpPr>
          <p:nvPr/>
        </p:nvSpPr>
        <p:spPr bwMode="auto">
          <a:xfrm>
            <a:off x="6429375" y="3011488"/>
            <a:ext cx="1190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T4</a:t>
            </a:r>
            <a:endParaRPr lang="en-US" sz="800" b="1">
              <a:latin typeface="Arial" charset="0"/>
            </a:endParaRPr>
          </a:p>
        </p:txBody>
      </p:sp>
      <p:sp>
        <p:nvSpPr>
          <p:cNvPr id="47127" name="Rectangle 21"/>
          <p:cNvSpPr>
            <a:spLocks noChangeArrowheads="1"/>
          </p:cNvSpPr>
          <p:nvPr/>
        </p:nvSpPr>
        <p:spPr bwMode="auto">
          <a:xfrm>
            <a:off x="6429375" y="3106738"/>
            <a:ext cx="1190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T5</a:t>
            </a:r>
            <a:endParaRPr lang="en-US" sz="800" b="1">
              <a:latin typeface="Arial" charset="0"/>
            </a:endParaRPr>
          </a:p>
        </p:txBody>
      </p:sp>
      <p:sp>
        <p:nvSpPr>
          <p:cNvPr id="47128" name="Rectangle 22"/>
          <p:cNvSpPr>
            <a:spLocks noChangeArrowheads="1"/>
          </p:cNvSpPr>
          <p:nvPr/>
        </p:nvSpPr>
        <p:spPr bwMode="auto">
          <a:xfrm>
            <a:off x="6429375" y="3197225"/>
            <a:ext cx="1190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T6</a:t>
            </a:r>
            <a:endParaRPr lang="en-US" sz="800" b="1">
              <a:latin typeface="Arial" charset="0"/>
            </a:endParaRPr>
          </a:p>
        </p:txBody>
      </p:sp>
      <p:sp>
        <p:nvSpPr>
          <p:cNvPr id="47129" name="Rectangle 23"/>
          <p:cNvSpPr>
            <a:spLocks noChangeArrowheads="1"/>
          </p:cNvSpPr>
          <p:nvPr/>
        </p:nvSpPr>
        <p:spPr bwMode="auto">
          <a:xfrm>
            <a:off x="6430963" y="3292475"/>
            <a:ext cx="1190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T7</a:t>
            </a:r>
            <a:endParaRPr lang="en-US" sz="800" b="1">
              <a:latin typeface="Arial" charset="0"/>
            </a:endParaRPr>
          </a:p>
        </p:txBody>
      </p:sp>
      <p:sp>
        <p:nvSpPr>
          <p:cNvPr id="47130" name="Rectangle 24"/>
          <p:cNvSpPr>
            <a:spLocks noChangeArrowheads="1"/>
          </p:cNvSpPr>
          <p:nvPr/>
        </p:nvSpPr>
        <p:spPr bwMode="auto">
          <a:xfrm>
            <a:off x="6430963" y="3389313"/>
            <a:ext cx="1190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T8</a:t>
            </a:r>
            <a:endParaRPr lang="en-US" sz="800" b="1">
              <a:latin typeface="Arial" charset="0"/>
            </a:endParaRPr>
          </a:p>
        </p:txBody>
      </p:sp>
      <p:sp>
        <p:nvSpPr>
          <p:cNvPr id="47131" name="Rectangle 25"/>
          <p:cNvSpPr>
            <a:spLocks noChangeArrowheads="1"/>
          </p:cNvSpPr>
          <p:nvPr/>
        </p:nvSpPr>
        <p:spPr bwMode="auto">
          <a:xfrm>
            <a:off x="6430963" y="3487738"/>
            <a:ext cx="1190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T9</a:t>
            </a:r>
            <a:endParaRPr lang="en-US" sz="800" b="1">
              <a:latin typeface="Arial" charset="0"/>
            </a:endParaRPr>
          </a:p>
        </p:txBody>
      </p:sp>
      <p:sp>
        <p:nvSpPr>
          <p:cNvPr id="47132" name="Rectangle 26"/>
          <p:cNvSpPr>
            <a:spLocks noChangeArrowheads="1"/>
          </p:cNvSpPr>
          <p:nvPr/>
        </p:nvSpPr>
        <p:spPr bwMode="auto">
          <a:xfrm>
            <a:off x="6408738" y="3578225"/>
            <a:ext cx="1762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T10</a:t>
            </a:r>
            <a:endParaRPr lang="en-US" sz="800" b="1">
              <a:latin typeface="Arial" charset="0"/>
            </a:endParaRPr>
          </a:p>
        </p:txBody>
      </p:sp>
      <p:sp>
        <p:nvSpPr>
          <p:cNvPr id="47133" name="Rectangle 27"/>
          <p:cNvSpPr>
            <a:spLocks noChangeArrowheads="1"/>
          </p:cNvSpPr>
          <p:nvPr/>
        </p:nvSpPr>
        <p:spPr bwMode="auto">
          <a:xfrm>
            <a:off x="6408738" y="3695700"/>
            <a:ext cx="1762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T11</a:t>
            </a:r>
          </a:p>
        </p:txBody>
      </p:sp>
      <p:sp>
        <p:nvSpPr>
          <p:cNvPr id="47134" name="Rectangle 28"/>
          <p:cNvSpPr>
            <a:spLocks noChangeArrowheads="1"/>
          </p:cNvSpPr>
          <p:nvPr/>
        </p:nvSpPr>
        <p:spPr bwMode="auto">
          <a:xfrm>
            <a:off x="6424613" y="3822700"/>
            <a:ext cx="1762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T12</a:t>
            </a:r>
            <a:endParaRPr lang="en-US" sz="800" b="1">
              <a:latin typeface="Arial" charset="0"/>
            </a:endParaRPr>
          </a:p>
        </p:txBody>
      </p:sp>
      <p:sp>
        <p:nvSpPr>
          <p:cNvPr id="47135" name="Freeform 29"/>
          <p:cNvSpPr>
            <a:spLocks/>
          </p:cNvSpPr>
          <p:nvPr/>
        </p:nvSpPr>
        <p:spPr bwMode="auto">
          <a:xfrm>
            <a:off x="6078538" y="4171950"/>
            <a:ext cx="468312" cy="446088"/>
          </a:xfrm>
          <a:custGeom>
            <a:avLst/>
            <a:gdLst>
              <a:gd name="T0" fmla="*/ 0 w 381"/>
              <a:gd name="T1" fmla="*/ 708164155 h 363"/>
              <a:gd name="T2" fmla="*/ 210740409 w 381"/>
              <a:gd name="T3" fmla="*/ 708164155 h 363"/>
              <a:gd name="T4" fmla="*/ 743445984 w 381"/>
              <a:gd name="T5" fmla="*/ 0 h 363"/>
              <a:gd name="T6" fmla="*/ 0 60000 65536"/>
              <a:gd name="T7" fmla="*/ 0 60000 65536"/>
              <a:gd name="T8" fmla="*/ 0 60000 65536"/>
              <a:gd name="T9" fmla="*/ 0 w 381"/>
              <a:gd name="T10" fmla="*/ 0 h 363"/>
              <a:gd name="T11" fmla="*/ 381 w 381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363">
                <a:moveTo>
                  <a:pt x="0" y="363"/>
                </a:moveTo>
                <a:lnTo>
                  <a:pt x="108" y="363"/>
                </a:lnTo>
                <a:lnTo>
                  <a:pt x="38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47136" name="Rectangle 30"/>
          <p:cNvSpPr>
            <a:spLocks noChangeArrowheads="1"/>
          </p:cNvSpPr>
          <p:nvPr/>
        </p:nvSpPr>
        <p:spPr bwMode="auto">
          <a:xfrm>
            <a:off x="6716713" y="4054475"/>
            <a:ext cx="1190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L2</a:t>
            </a:r>
            <a:endParaRPr lang="en-US" sz="800" b="1">
              <a:latin typeface="Arial" charset="0"/>
            </a:endParaRPr>
          </a:p>
        </p:txBody>
      </p:sp>
      <p:sp>
        <p:nvSpPr>
          <p:cNvPr id="47137" name="Rectangle 31"/>
          <p:cNvSpPr>
            <a:spLocks noChangeArrowheads="1"/>
          </p:cNvSpPr>
          <p:nvPr/>
        </p:nvSpPr>
        <p:spPr bwMode="auto">
          <a:xfrm>
            <a:off x="6716713" y="4402138"/>
            <a:ext cx="1190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L3</a:t>
            </a:r>
            <a:endParaRPr lang="en-US" sz="800" b="1">
              <a:latin typeface="Arial" charset="0"/>
            </a:endParaRPr>
          </a:p>
        </p:txBody>
      </p:sp>
      <p:sp>
        <p:nvSpPr>
          <p:cNvPr id="47138" name="Rectangle 32"/>
          <p:cNvSpPr>
            <a:spLocks noChangeArrowheads="1"/>
          </p:cNvSpPr>
          <p:nvPr/>
        </p:nvSpPr>
        <p:spPr bwMode="auto">
          <a:xfrm>
            <a:off x="6716713" y="4749800"/>
            <a:ext cx="1190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L4</a:t>
            </a:r>
            <a:endParaRPr lang="en-US" sz="800" b="1">
              <a:latin typeface="Arial" charset="0"/>
            </a:endParaRPr>
          </a:p>
        </p:txBody>
      </p:sp>
      <p:sp>
        <p:nvSpPr>
          <p:cNvPr id="47139" name="Rectangle 33"/>
          <p:cNvSpPr>
            <a:spLocks noChangeArrowheads="1"/>
          </p:cNvSpPr>
          <p:nvPr/>
        </p:nvSpPr>
        <p:spPr bwMode="auto">
          <a:xfrm>
            <a:off x="6707188" y="5278438"/>
            <a:ext cx="1190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L5</a:t>
            </a:r>
            <a:endParaRPr lang="en-US" sz="800" b="1">
              <a:latin typeface="Arial" charset="0"/>
            </a:endParaRPr>
          </a:p>
        </p:txBody>
      </p:sp>
      <p:sp>
        <p:nvSpPr>
          <p:cNvPr id="47140" name="Rectangle 34"/>
          <p:cNvSpPr>
            <a:spLocks noChangeArrowheads="1"/>
          </p:cNvSpPr>
          <p:nvPr/>
        </p:nvSpPr>
        <p:spPr bwMode="auto">
          <a:xfrm>
            <a:off x="5937250" y="4668838"/>
            <a:ext cx="1254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S3</a:t>
            </a:r>
            <a:endParaRPr lang="en-US" sz="800" b="1">
              <a:latin typeface="Arial" charset="0"/>
            </a:endParaRPr>
          </a:p>
        </p:txBody>
      </p:sp>
      <p:sp>
        <p:nvSpPr>
          <p:cNvPr id="47141" name="Freeform 35"/>
          <p:cNvSpPr>
            <a:spLocks/>
          </p:cNvSpPr>
          <p:nvPr/>
        </p:nvSpPr>
        <p:spPr bwMode="auto">
          <a:xfrm>
            <a:off x="6067425" y="4273550"/>
            <a:ext cx="528638" cy="446088"/>
          </a:xfrm>
          <a:custGeom>
            <a:avLst/>
            <a:gdLst>
              <a:gd name="T0" fmla="*/ 0 w 430"/>
              <a:gd name="T1" fmla="*/ 708165384 h 363"/>
              <a:gd name="T2" fmla="*/ 210779052 w 430"/>
              <a:gd name="T3" fmla="*/ 708165384 h 363"/>
              <a:gd name="T4" fmla="*/ 839212894 w 430"/>
              <a:gd name="T5" fmla="*/ 0 h 363"/>
              <a:gd name="T6" fmla="*/ 0 60000 65536"/>
              <a:gd name="T7" fmla="*/ 0 60000 65536"/>
              <a:gd name="T8" fmla="*/ 0 60000 65536"/>
              <a:gd name="T9" fmla="*/ 0 w 430"/>
              <a:gd name="T10" fmla="*/ 0 h 363"/>
              <a:gd name="T11" fmla="*/ 430 w 430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" h="363">
                <a:moveTo>
                  <a:pt x="0" y="363"/>
                </a:moveTo>
                <a:lnTo>
                  <a:pt x="108" y="363"/>
                </a:lnTo>
                <a:lnTo>
                  <a:pt x="43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47142" name="Rectangle 36"/>
          <p:cNvSpPr>
            <a:spLocks noChangeArrowheads="1"/>
          </p:cNvSpPr>
          <p:nvPr/>
        </p:nvSpPr>
        <p:spPr bwMode="auto">
          <a:xfrm>
            <a:off x="5946775" y="5753100"/>
            <a:ext cx="1254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S1</a:t>
            </a:r>
            <a:endParaRPr lang="en-US" sz="800" b="1">
              <a:latin typeface="Arial" charset="0"/>
            </a:endParaRPr>
          </a:p>
        </p:txBody>
      </p:sp>
      <p:sp>
        <p:nvSpPr>
          <p:cNvPr id="47143" name="Line 37"/>
          <p:cNvSpPr>
            <a:spLocks noChangeShapeType="1"/>
          </p:cNvSpPr>
          <p:nvPr/>
        </p:nvSpPr>
        <p:spPr bwMode="auto">
          <a:xfrm>
            <a:off x="6080125" y="5802313"/>
            <a:ext cx="1539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4" name="Rectangle 38"/>
          <p:cNvSpPr>
            <a:spLocks noChangeArrowheads="1"/>
          </p:cNvSpPr>
          <p:nvPr/>
        </p:nvSpPr>
        <p:spPr bwMode="auto">
          <a:xfrm>
            <a:off x="7391400" y="4924425"/>
            <a:ext cx="7572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Cervical nerves</a:t>
            </a:r>
            <a:endParaRPr lang="en-US" sz="800" b="1">
              <a:latin typeface="Arial" charset="0"/>
            </a:endParaRPr>
          </a:p>
        </p:txBody>
      </p:sp>
      <p:sp>
        <p:nvSpPr>
          <p:cNvPr id="47145" name="Rectangle 39"/>
          <p:cNvSpPr>
            <a:spLocks noChangeArrowheads="1"/>
          </p:cNvSpPr>
          <p:nvPr/>
        </p:nvSpPr>
        <p:spPr bwMode="auto">
          <a:xfrm>
            <a:off x="7391400" y="5194300"/>
            <a:ext cx="784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Thoracic nerves</a:t>
            </a:r>
            <a:endParaRPr lang="en-US" sz="800" b="1">
              <a:latin typeface="Arial" charset="0"/>
            </a:endParaRPr>
          </a:p>
        </p:txBody>
      </p:sp>
      <p:sp>
        <p:nvSpPr>
          <p:cNvPr id="47146" name="Rectangle 40"/>
          <p:cNvSpPr>
            <a:spLocks noChangeArrowheads="1"/>
          </p:cNvSpPr>
          <p:nvPr/>
        </p:nvSpPr>
        <p:spPr bwMode="auto">
          <a:xfrm>
            <a:off x="7391400" y="5446713"/>
            <a:ext cx="7318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Lumbar nerves</a:t>
            </a:r>
            <a:endParaRPr lang="en-US" sz="800" b="1">
              <a:latin typeface="Arial" charset="0"/>
            </a:endParaRPr>
          </a:p>
        </p:txBody>
      </p:sp>
      <p:sp>
        <p:nvSpPr>
          <p:cNvPr id="47147" name="Rectangle 41"/>
          <p:cNvSpPr>
            <a:spLocks noChangeArrowheads="1"/>
          </p:cNvSpPr>
          <p:nvPr/>
        </p:nvSpPr>
        <p:spPr bwMode="auto">
          <a:xfrm>
            <a:off x="7391400" y="5699125"/>
            <a:ext cx="6667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Sacral nerves</a:t>
            </a:r>
            <a:endParaRPr lang="en-US" sz="800" b="1">
              <a:latin typeface="Arial" charset="0"/>
            </a:endParaRPr>
          </a:p>
        </p:txBody>
      </p:sp>
      <p:sp>
        <p:nvSpPr>
          <p:cNvPr id="47148" name="Rectangle 42"/>
          <p:cNvSpPr>
            <a:spLocks noChangeArrowheads="1"/>
          </p:cNvSpPr>
          <p:nvPr/>
        </p:nvSpPr>
        <p:spPr bwMode="auto">
          <a:xfrm>
            <a:off x="5818188" y="3306763"/>
            <a:ext cx="1301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C5</a:t>
            </a:r>
            <a:endParaRPr lang="en-US" sz="800" b="1">
              <a:latin typeface="Arial" charset="0"/>
            </a:endParaRPr>
          </a:p>
        </p:txBody>
      </p:sp>
      <p:sp>
        <p:nvSpPr>
          <p:cNvPr id="47149" name="Rectangle 43"/>
          <p:cNvSpPr>
            <a:spLocks noChangeArrowheads="1"/>
          </p:cNvSpPr>
          <p:nvPr/>
        </p:nvSpPr>
        <p:spPr bwMode="auto">
          <a:xfrm>
            <a:off x="5853113" y="3611563"/>
            <a:ext cx="1190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T1</a:t>
            </a:r>
            <a:endParaRPr lang="en-US" sz="800" b="1">
              <a:latin typeface="Arial" charset="0"/>
            </a:endParaRPr>
          </a:p>
        </p:txBody>
      </p:sp>
      <p:sp>
        <p:nvSpPr>
          <p:cNvPr id="47150" name="Text Box 9"/>
          <p:cNvSpPr txBox="1">
            <a:spLocks noChangeArrowheads="1"/>
          </p:cNvSpPr>
          <p:nvPr/>
        </p:nvSpPr>
        <p:spPr bwMode="auto">
          <a:xfrm>
            <a:off x="7239000" y="2089150"/>
            <a:ext cx="17557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04D16041-F776-4550-A7C0-DD38796003C2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Nature of Reflexes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reflexes</a:t>
            </a:r>
            <a:r>
              <a:rPr lang="en-US" sz="2800" b="0" smtClean="0"/>
              <a:t> - quick, involuntary, stereotyped reactions of glands or muscle to stimulation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automatic responses to sensory input that occur without our intent or often even our awareness</a:t>
            </a:r>
          </a:p>
          <a:p>
            <a:pPr lvl="1" eaLnBrk="1" hangingPunct="1">
              <a:lnSpc>
                <a:spcPct val="90000"/>
              </a:lnSpc>
            </a:pPr>
            <a:endParaRPr lang="en-US" sz="1000" b="0" smtClean="0"/>
          </a:p>
          <a:p>
            <a:pPr eaLnBrk="1" hangingPunct="1">
              <a:lnSpc>
                <a:spcPct val="90000"/>
              </a:lnSpc>
            </a:pPr>
            <a:r>
              <a:rPr lang="en-US" sz="2800" b="0" smtClean="0"/>
              <a:t>four important properties of a reflex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reflexes </a:t>
            </a:r>
            <a:r>
              <a:rPr lang="en-US" sz="2400" i="1" smtClean="0"/>
              <a:t>require stimulation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not spontaneous actions, but responses to sensory input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reflexes are </a:t>
            </a:r>
            <a:r>
              <a:rPr lang="en-US" sz="2400" i="1" smtClean="0"/>
              <a:t>quick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involve few if any interneurons and minimum synaptic delay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reflexes are </a:t>
            </a:r>
            <a:r>
              <a:rPr lang="en-US" sz="2400" i="1" smtClean="0"/>
              <a:t>involuntary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occur without intent and difficult to suppress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automatic response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reflexes are </a:t>
            </a:r>
            <a:r>
              <a:rPr lang="en-US" sz="2400" i="1" smtClean="0"/>
              <a:t>stereotyped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occur essentially the same way every time</a:t>
            </a:r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8FB6F495-E343-4103-BDB1-3B58D9209EA4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Nature of Reflexes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534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reflexes </a:t>
            </a:r>
            <a:r>
              <a:rPr lang="en-US" sz="2800" b="0" smtClean="0"/>
              <a:t>include glandular secretion and contraction of all three types of muscle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include some learned responses – </a:t>
            </a:r>
            <a:r>
              <a:rPr lang="en-US" sz="2000" smtClean="0"/>
              <a:t>conditioned reflexes</a:t>
            </a:r>
          </a:p>
          <a:p>
            <a:pPr lvl="1"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b="0" smtClean="0"/>
              <a:t>we are dealing with unlearned skeletal muscle reflexes mediated by the brainstem and spinal cord</a:t>
            </a:r>
          </a:p>
          <a:p>
            <a:pPr eaLnBrk="1" hangingPunct="1">
              <a:lnSpc>
                <a:spcPct val="90000"/>
              </a:lnSpc>
            </a:pPr>
            <a:endParaRPr lang="en-US" sz="12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somatic reflexes </a:t>
            </a:r>
            <a:r>
              <a:rPr lang="en-US" sz="2800" b="0" smtClean="0"/>
              <a:t>– since they involve the somatic nervous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84E8722A-F409-4EB1-860C-A1ADB07A6DBF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Nature of Reflexes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76962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pathway of reflex arc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somatic receptors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in skin, muscles, or tendons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afferent nerve fibers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carry information from receptors to posterior horn of spinal cord or the brainstem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integrating center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a point of synaptic contact between neurons in the gray matter of the spinal cord or brainstem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determines whether the efferent neurons issue a signal to the muscles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efferent nerve fibers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carry motor impulses to skeletal muscle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skeletal muscles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the somatic effectors carry out the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5E7DD290-D779-4938-B180-CB6B298B547F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Muscle Spindle</a:t>
            </a:r>
          </a:p>
        </p:txBody>
      </p:sp>
      <p:pic>
        <p:nvPicPr>
          <p:cNvPr id="51204" name="Picture 2" descr="sal25693_13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157288"/>
            <a:ext cx="5376863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2016125" y="3257550"/>
            <a:ext cx="1262063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2282825" y="4672013"/>
            <a:ext cx="150812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2206625" y="4956175"/>
            <a:ext cx="1871663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H="1" flipV="1">
            <a:off x="2832100" y="3257550"/>
            <a:ext cx="558800" cy="42545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1985963" y="5595938"/>
            <a:ext cx="647700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1887538" y="5746750"/>
            <a:ext cx="763587" cy="369888"/>
          </a:xfrm>
          <a:custGeom>
            <a:avLst/>
            <a:gdLst>
              <a:gd name="T0" fmla="*/ 0 w 520"/>
              <a:gd name="T1" fmla="*/ 0 h 252"/>
              <a:gd name="T2" fmla="*/ 699343673 w 520"/>
              <a:gd name="T3" fmla="*/ 0 h 252"/>
              <a:gd name="T4" fmla="*/ 1212195748 w 520"/>
              <a:gd name="T5" fmla="*/ 587197241 h 252"/>
              <a:gd name="T6" fmla="*/ 0 60000 65536"/>
              <a:gd name="T7" fmla="*/ 0 60000 65536"/>
              <a:gd name="T8" fmla="*/ 0 60000 65536"/>
              <a:gd name="T9" fmla="*/ 0 w 520"/>
              <a:gd name="T10" fmla="*/ 0 h 252"/>
              <a:gd name="T11" fmla="*/ 520 w 520"/>
              <a:gd name="T12" fmla="*/ 252 h 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" h="252">
                <a:moveTo>
                  <a:pt x="0" y="0"/>
                </a:moveTo>
                <a:lnTo>
                  <a:pt x="300" y="0"/>
                </a:lnTo>
                <a:lnTo>
                  <a:pt x="520" y="252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900" b="1">
              <a:latin typeface="Arial" charset="0"/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2052638" y="2817813"/>
            <a:ext cx="170497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1974850" y="3254375"/>
            <a:ext cx="1303338" cy="3175"/>
          </a:xfrm>
          <a:custGeom>
            <a:avLst/>
            <a:gdLst>
              <a:gd name="T0" fmla="*/ 0 w 821"/>
              <a:gd name="T1" fmla="*/ 0 h 2"/>
              <a:gd name="T2" fmla="*/ 821 w 821"/>
              <a:gd name="T3" fmla="*/ 2 h 2"/>
              <a:gd name="T4" fmla="*/ 0 60000 65536"/>
              <a:gd name="T5" fmla="*/ 0 60000 65536"/>
              <a:gd name="T6" fmla="*/ 0 w 821"/>
              <a:gd name="T7" fmla="*/ 0 h 2"/>
              <a:gd name="T8" fmla="*/ 821 w 821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1" h="2">
                <a:moveTo>
                  <a:pt x="0" y="0"/>
                </a:moveTo>
                <a:lnTo>
                  <a:pt x="821" y="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2309813" y="4670425"/>
            <a:ext cx="1477962" cy="1588"/>
          </a:xfrm>
          <a:custGeom>
            <a:avLst/>
            <a:gdLst>
              <a:gd name="T0" fmla="*/ 0 w 931"/>
              <a:gd name="T1" fmla="*/ 0 h 1"/>
              <a:gd name="T2" fmla="*/ 931 w 931"/>
              <a:gd name="T3" fmla="*/ 1 h 1"/>
              <a:gd name="T4" fmla="*/ 0 60000 65536"/>
              <a:gd name="T5" fmla="*/ 0 60000 65536"/>
              <a:gd name="T6" fmla="*/ 0 w 931"/>
              <a:gd name="T7" fmla="*/ 0 h 1"/>
              <a:gd name="T8" fmla="*/ 931 w 93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1" h="1">
                <a:moveTo>
                  <a:pt x="0" y="0"/>
                </a:moveTo>
                <a:lnTo>
                  <a:pt x="931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2378075" y="3852863"/>
            <a:ext cx="150812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2408238" y="3848100"/>
            <a:ext cx="1474787" cy="3175"/>
          </a:xfrm>
          <a:custGeom>
            <a:avLst/>
            <a:gdLst>
              <a:gd name="T0" fmla="*/ 0 w 929"/>
              <a:gd name="T1" fmla="*/ 0 h 2"/>
              <a:gd name="T2" fmla="*/ 929 w 929"/>
              <a:gd name="T3" fmla="*/ 2 h 2"/>
              <a:gd name="T4" fmla="*/ 0 60000 65536"/>
              <a:gd name="T5" fmla="*/ 0 60000 65536"/>
              <a:gd name="T6" fmla="*/ 0 w 929"/>
              <a:gd name="T7" fmla="*/ 0 h 2"/>
              <a:gd name="T8" fmla="*/ 929 w 929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9" h="2">
                <a:moveTo>
                  <a:pt x="0" y="0"/>
                </a:moveTo>
                <a:lnTo>
                  <a:pt x="929" y="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2217738" y="4953000"/>
            <a:ext cx="1857375" cy="4763"/>
          </a:xfrm>
          <a:custGeom>
            <a:avLst/>
            <a:gdLst>
              <a:gd name="T0" fmla="*/ 0 w 1170"/>
              <a:gd name="T1" fmla="*/ 0 h 3"/>
              <a:gd name="T2" fmla="*/ 1170 w 1170"/>
              <a:gd name="T3" fmla="*/ 3 h 3"/>
              <a:gd name="T4" fmla="*/ 0 60000 65536"/>
              <a:gd name="T5" fmla="*/ 0 60000 65536"/>
              <a:gd name="T6" fmla="*/ 0 w 1170"/>
              <a:gd name="T7" fmla="*/ 0 h 3"/>
              <a:gd name="T8" fmla="*/ 1170 w 1170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70" h="3">
                <a:moveTo>
                  <a:pt x="0" y="0"/>
                </a:moveTo>
                <a:lnTo>
                  <a:pt x="1170" y="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7" name="Freeform 17"/>
          <p:cNvSpPr>
            <a:spLocks/>
          </p:cNvSpPr>
          <p:nvPr/>
        </p:nvSpPr>
        <p:spPr bwMode="auto">
          <a:xfrm>
            <a:off x="5900738" y="5776913"/>
            <a:ext cx="427037" cy="39687"/>
          </a:xfrm>
          <a:custGeom>
            <a:avLst/>
            <a:gdLst>
              <a:gd name="T0" fmla="*/ 0 w 291"/>
              <a:gd name="T1" fmla="*/ 63002383 h 27"/>
              <a:gd name="T2" fmla="*/ 507859681 w 291"/>
              <a:gd name="T3" fmla="*/ 0 h 27"/>
              <a:gd name="T4" fmla="*/ 677923458 w 291"/>
              <a:gd name="T5" fmla="*/ 0 h 27"/>
              <a:gd name="T6" fmla="*/ 0 60000 65536"/>
              <a:gd name="T7" fmla="*/ 0 60000 65536"/>
              <a:gd name="T8" fmla="*/ 0 60000 65536"/>
              <a:gd name="T9" fmla="*/ 0 w 291"/>
              <a:gd name="T10" fmla="*/ 0 h 27"/>
              <a:gd name="T11" fmla="*/ 291 w 291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1" h="27">
                <a:moveTo>
                  <a:pt x="0" y="27"/>
                </a:moveTo>
                <a:lnTo>
                  <a:pt x="218" y="0"/>
                </a:lnTo>
                <a:lnTo>
                  <a:pt x="291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900" b="1">
              <a:latin typeface="Arial" charset="0"/>
            </a:endParaRP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>
            <a:off x="6099175" y="2141538"/>
            <a:ext cx="1036638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6099175" y="2682875"/>
            <a:ext cx="1036638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0" name="Freeform 20"/>
          <p:cNvSpPr>
            <a:spLocks/>
          </p:cNvSpPr>
          <p:nvPr/>
        </p:nvSpPr>
        <p:spPr bwMode="auto">
          <a:xfrm>
            <a:off x="6070600" y="5876925"/>
            <a:ext cx="263525" cy="246063"/>
          </a:xfrm>
          <a:custGeom>
            <a:avLst/>
            <a:gdLst>
              <a:gd name="T0" fmla="*/ 0 w 179"/>
              <a:gd name="T1" fmla="*/ 390624317 h 167"/>
              <a:gd name="T2" fmla="*/ 247735591 w 179"/>
              <a:gd name="T3" fmla="*/ 0 h 167"/>
              <a:gd name="T4" fmla="*/ 418346715 w 179"/>
              <a:gd name="T5" fmla="*/ 0 h 167"/>
              <a:gd name="T6" fmla="*/ 0 60000 65536"/>
              <a:gd name="T7" fmla="*/ 0 60000 65536"/>
              <a:gd name="T8" fmla="*/ 0 60000 65536"/>
              <a:gd name="T9" fmla="*/ 0 w 179"/>
              <a:gd name="T10" fmla="*/ 0 h 167"/>
              <a:gd name="T11" fmla="*/ 179 w 179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67">
                <a:moveTo>
                  <a:pt x="0" y="167"/>
                </a:moveTo>
                <a:lnTo>
                  <a:pt x="106" y="0"/>
                </a:lnTo>
                <a:lnTo>
                  <a:pt x="179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900" b="1">
              <a:latin typeface="Arial" charset="0"/>
            </a:endParaRPr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6432550" y="3000375"/>
            <a:ext cx="703263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2" name="Freeform 22"/>
          <p:cNvSpPr>
            <a:spLocks/>
          </p:cNvSpPr>
          <p:nvPr/>
        </p:nvSpPr>
        <p:spPr bwMode="auto">
          <a:xfrm>
            <a:off x="5900738" y="5778500"/>
            <a:ext cx="428625" cy="39688"/>
          </a:xfrm>
          <a:custGeom>
            <a:avLst/>
            <a:gdLst>
              <a:gd name="T0" fmla="*/ 0 w 292"/>
              <a:gd name="T1" fmla="*/ 63005440 h 27"/>
              <a:gd name="T2" fmla="*/ 508001330 w 292"/>
              <a:gd name="T3" fmla="*/ 0 h 27"/>
              <a:gd name="T4" fmla="*/ 680442087 w 292"/>
              <a:gd name="T5" fmla="*/ 0 h 27"/>
              <a:gd name="T6" fmla="*/ 0 60000 65536"/>
              <a:gd name="T7" fmla="*/ 0 60000 65536"/>
              <a:gd name="T8" fmla="*/ 0 60000 65536"/>
              <a:gd name="T9" fmla="*/ 0 w 292"/>
              <a:gd name="T10" fmla="*/ 0 h 27"/>
              <a:gd name="T11" fmla="*/ 292 w 29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" h="27">
                <a:moveTo>
                  <a:pt x="0" y="27"/>
                </a:moveTo>
                <a:lnTo>
                  <a:pt x="218" y="0"/>
                </a:lnTo>
                <a:lnTo>
                  <a:pt x="29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900" b="1">
              <a:latin typeface="Arial" charset="0"/>
            </a:endParaRPr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1371600" y="5376863"/>
            <a:ext cx="1035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Motor nerve fibers:</a:t>
            </a:r>
            <a:endParaRPr lang="en-US" sz="900" b="1">
              <a:latin typeface="Arial" charset="0"/>
            </a:endParaRPr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1508125" y="5521325"/>
            <a:ext cx="419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Gamma</a:t>
            </a:r>
            <a:endParaRPr lang="en-US" sz="900" b="1">
              <a:latin typeface="Arial" charset="0"/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1508125" y="5672138"/>
            <a:ext cx="317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Alpha</a:t>
            </a:r>
            <a:endParaRPr lang="en-US" sz="900" b="1">
              <a:latin typeface="Arial" charset="0"/>
            </a:endParaRPr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>
            <a:off x="5168900" y="2101850"/>
            <a:ext cx="3873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7191375" y="2935288"/>
            <a:ext cx="857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Skeletal muscle</a:t>
            </a:r>
            <a:endParaRPr lang="en-US" sz="900" b="1">
              <a:latin typeface="Arial" charset="0"/>
            </a:endParaRPr>
          </a:p>
        </p:txBody>
      </p:sp>
      <p:sp>
        <p:nvSpPr>
          <p:cNvPr id="51228" name="Rectangle 28"/>
          <p:cNvSpPr>
            <a:spLocks noChangeArrowheads="1"/>
          </p:cNvSpPr>
          <p:nvPr/>
        </p:nvSpPr>
        <p:spPr bwMode="auto">
          <a:xfrm>
            <a:off x="6311900" y="5564188"/>
            <a:ext cx="1168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Sensory nerve fibers:</a:t>
            </a:r>
            <a:endParaRPr lang="en-US" sz="900" b="1">
              <a:latin typeface="Arial" charset="0"/>
            </a:endParaRPr>
          </a:p>
        </p:txBody>
      </p:sp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6384925" y="5705475"/>
            <a:ext cx="425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Primary</a:t>
            </a:r>
            <a:endParaRPr lang="en-US" sz="900" b="1">
              <a:latin typeface="Arial" charset="0"/>
            </a:endParaRPr>
          </a:p>
        </p:txBody>
      </p:sp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6384925" y="5848350"/>
            <a:ext cx="584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Secondary</a:t>
            </a:r>
            <a:endParaRPr lang="en-US" sz="900" b="1">
              <a:latin typeface="Arial" charset="0"/>
            </a:endParaRPr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>
            <a:off x="6107113" y="1509713"/>
            <a:ext cx="10255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2" name="Rectangle 32"/>
          <p:cNvSpPr>
            <a:spLocks noChangeArrowheads="1"/>
          </p:cNvSpPr>
          <p:nvPr/>
        </p:nvSpPr>
        <p:spPr bwMode="auto">
          <a:xfrm>
            <a:off x="7191375" y="1452563"/>
            <a:ext cx="285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Bone</a:t>
            </a:r>
            <a:endParaRPr lang="en-US" sz="900" b="1">
              <a:latin typeface="Arial" charset="0"/>
            </a:endParaRPr>
          </a:p>
        </p:txBody>
      </p:sp>
      <p:sp>
        <p:nvSpPr>
          <p:cNvPr id="51233" name="Line 33"/>
          <p:cNvSpPr>
            <a:spLocks noChangeShapeType="1"/>
          </p:cNvSpPr>
          <p:nvPr/>
        </p:nvSpPr>
        <p:spPr bwMode="auto">
          <a:xfrm>
            <a:off x="6097588" y="2138363"/>
            <a:ext cx="10350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4" name="Line 34"/>
          <p:cNvSpPr>
            <a:spLocks noChangeShapeType="1"/>
          </p:cNvSpPr>
          <p:nvPr/>
        </p:nvSpPr>
        <p:spPr bwMode="auto">
          <a:xfrm>
            <a:off x="6097588" y="2679700"/>
            <a:ext cx="10350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5" name="Rectangle 35"/>
          <p:cNvSpPr>
            <a:spLocks noChangeArrowheads="1"/>
          </p:cNvSpPr>
          <p:nvPr/>
        </p:nvSpPr>
        <p:spPr bwMode="auto">
          <a:xfrm>
            <a:off x="7191375" y="2079625"/>
            <a:ext cx="412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Tendon</a:t>
            </a:r>
          </a:p>
        </p:txBody>
      </p:sp>
      <p:sp>
        <p:nvSpPr>
          <p:cNvPr id="51236" name="Rectangle 36"/>
          <p:cNvSpPr>
            <a:spLocks noChangeArrowheads="1"/>
          </p:cNvSpPr>
          <p:nvPr/>
        </p:nvSpPr>
        <p:spPr bwMode="auto">
          <a:xfrm>
            <a:off x="7191375" y="2620963"/>
            <a:ext cx="819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charset="0"/>
              </a:rPr>
              <a:t>Muscle spindle</a:t>
            </a:r>
            <a:endParaRPr lang="en-US" sz="900" b="1">
              <a:latin typeface="Arial" charset="0"/>
            </a:endParaRPr>
          </a:p>
        </p:txBody>
      </p:sp>
      <p:sp>
        <p:nvSpPr>
          <p:cNvPr id="51237" name="Line 37"/>
          <p:cNvSpPr>
            <a:spLocks noChangeShapeType="1"/>
          </p:cNvSpPr>
          <p:nvPr/>
        </p:nvSpPr>
        <p:spPr bwMode="auto">
          <a:xfrm flipH="1" flipV="1">
            <a:off x="2819400" y="3255963"/>
            <a:ext cx="569913" cy="4302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8" name="Line 38"/>
          <p:cNvSpPr>
            <a:spLocks noChangeShapeType="1"/>
          </p:cNvSpPr>
          <p:nvPr/>
        </p:nvSpPr>
        <p:spPr bwMode="auto">
          <a:xfrm>
            <a:off x="1990725" y="5595938"/>
            <a:ext cx="6461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9" name="Freeform 39"/>
          <p:cNvSpPr>
            <a:spLocks/>
          </p:cNvSpPr>
          <p:nvPr/>
        </p:nvSpPr>
        <p:spPr bwMode="auto">
          <a:xfrm>
            <a:off x="1885950" y="5743575"/>
            <a:ext cx="762000" cy="369888"/>
          </a:xfrm>
          <a:custGeom>
            <a:avLst/>
            <a:gdLst>
              <a:gd name="T0" fmla="*/ 0 w 520"/>
              <a:gd name="T1" fmla="*/ 0 h 252"/>
              <a:gd name="T2" fmla="*/ 697889279 w 520"/>
              <a:gd name="T3" fmla="*/ 0 h 252"/>
              <a:gd name="T4" fmla="*/ 1209674798 w 520"/>
              <a:gd name="T5" fmla="*/ 587197241 h 252"/>
              <a:gd name="T6" fmla="*/ 0 60000 65536"/>
              <a:gd name="T7" fmla="*/ 0 60000 65536"/>
              <a:gd name="T8" fmla="*/ 0 60000 65536"/>
              <a:gd name="T9" fmla="*/ 0 w 520"/>
              <a:gd name="T10" fmla="*/ 0 h 252"/>
              <a:gd name="T11" fmla="*/ 520 w 520"/>
              <a:gd name="T12" fmla="*/ 252 h 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" h="252">
                <a:moveTo>
                  <a:pt x="0" y="0"/>
                </a:moveTo>
                <a:lnTo>
                  <a:pt x="300" y="0"/>
                </a:lnTo>
                <a:lnTo>
                  <a:pt x="520" y="2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900" b="1">
              <a:latin typeface="Arial" charset="0"/>
            </a:endParaRPr>
          </a:p>
        </p:txBody>
      </p:sp>
      <p:sp>
        <p:nvSpPr>
          <p:cNvPr id="51240" name="Freeform 40"/>
          <p:cNvSpPr>
            <a:spLocks/>
          </p:cNvSpPr>
          <p:nvPr/>
        </p:nvSpPr>
        <p:spPr bwMode="auto">
          <a:xfrm>
            <a:off x="6064250" y="5886450"/>
            <a:ext cx="265113" cy="244475"/>
          </a:xfrm>
          <a:custGeom>
            <a:avLst/>
            <a:gdLst>
              <a:gd name="T0" fmla="*/ 0 w 180"/>
              <a:gd name="T1" fmla="*/ 388103372 h 167"/>
              <a:gd name="T2" fmla="*/ 247842907 w 180"/>
              <a:gd name="T3" fmla="*/ 0 h 167"/>
              <a:gd name="T4" fmla="*/ 420865341 w 180"/>
              <a:gd name="T5" fmla="*/ 0 h 167"/>
              <a:gd name="T6" fmla="*/ 0 60000 65536"/>
              <a:gd name="T7" fmla="*/ 0 60000 65536"/>
              <a:gd name="T8" fmla="*/ 0 60000 65536"/>
              <a:gd name="T9" fmla="*/ 0 w 180"/>
              <a:gd name="T10" fmla="*/ 0 h 167"/>
              <a:gd name="T11" fmla="*/ 180 w 180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67">
                <a:moveTo>
                  <a:pt x="0" y="167"/>
                </a:moveTo>
                <a:lnTo>
                  <a:pt x="106" y="0"/>
                </a:lnTo>
                <a:lnTo>
                  <a:pt x="18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900" b="1">
              <a:latin typeface="Arial" charset="0"/>
            </a:endParaRPr>
          </a:p>
        </p:txBody>
      </p:sp>
      <p:sp>
        <p:nvSpPr>
          <p:cNvPr id="51241" name="Line 41"/>
          <p:cNvSpPr>
            <a:spLocks noChangeShapeType="1"/>
          </p:cNvSpPr>
          <p:nvPr/>
        </p:nvSpPr>
        <p:spPr bwMode="auto">
          <a:xfrm>
            <a:off x="2012950" y="2811463"/>
            <a:ext cx="1741488" cy="4762"/>
          </a:xfrm>
          <a:custGeom>
            <a:avLst/>
            <a:gdLst>
              <a:gd name="T0" fmla="*/ 0 w 1097"/>
              <a:gd name="T1" fmla="*/ 0 h 3"/>
              <a:gd name="T2" fmla="*/ 1097 w 1097"/>
              <a:gd name="T3" fmla="*/ 3 h 3"/>
              <a:gd name="T4" fmla="*/ 0 60000 65536"/>
              <a:gd name="T5" fmla="*/ 0 60000 65536"/>
              <a:gd name="T6" fmla="*/ 0 w 1097"/>
              <a:gd name="T7" fmla="*/ 0 h 3"/>
              <a:gd name="T8" fmla="*/ 1097 w 1097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7" h="3">
                <a:moveTo>
                  <a:pt x="0" y="0"/>
                </a:moveTo>
                <a:lnTo>
                  <a:pt x="1097" y="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2" name="Line 42"/>
          <p:cNvSpPr>
            <a:spLocks noChangeShapeType="1"/>
          </p:cNvSpPr>
          <p:nvPr/>
        </p:nvSpPr>
        <p:spPr bwMode="auto">
          <a:xfrm>
            <a:off x="6429375" y="2997200"/>
            <a:ext cx="7032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>
            <a:off x="4224338" y="2025650"/>
            <a:ext cx="11588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Peripheral nerve</a:t>
            </a:r>
          </a:p>
          <a:p>
            <a:pPr eaLnBrk="1" hangingPunct="1"/>
            <a:r>
              <a:rPr lang="en-US" sz="900" b="1">
                <a:latin typeface="Arial" charset="0"/>
              </a:rPr>
              <a:t>(motor and sensory</a:t>
            </a:r>
          </a:p>
          <a:p>
            <a:pPr eaLnBrk="1" hangingPunct="1"/>
            <a:r>
              <a:rPr lang="en-US" sz="900" b="1">
                <a:latin typeface="Arial" charset="0"/>
              </a:rPr>
              <a:t>nerve fibers)</a:t>
            </a:r>
          </a:p>
        </p:txBody>
      </p:sp>
      <p:sp>
        <p:nvSpPr>
          <p:cNvPr id="51244" name="Text Box 44"/>
          <p:cNvSpPr txBox="1">
            <a:spLocks noChangeArrowheads="1"/>
          </p:cNvSpPr>
          <p:nvPr/>
        </p:nvSpPr>
        <p:spPr bwMode="auto">
          <a:xfrm>
            <a:off x="1371600" y="2752725"/>
            <a:ext cx="7905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Secondary</a:t>
            </a:r>
          </a:p>
          <a:p>
            <a:pPr eaLnBrk="1" hangingPunct="1"/>
            <a:r>
              <a:rPr lang="en-US" sz="900" b="1">
                <a:latin typeface="Arial" charset="0"/>
              </a:rPr>
              <a:t>afferent fiber</a:t>
            </a:r>
          </a:p>
        </p:txBody>
      </p:sp>
      <p:sp>
        <p:nvSpPr>
          <p:cNvPr id="51245" name="Text Box 45"/>
          <p:cNvSpPr txBox="1">
            <a:spLocks noChangeArrowheads="1"/>
          </p:cNvSpPr>
          <p:nvPr/>
        </p:nvSpPr>
        <p:spPr bwMode="auto">
          <a:xfrm>
            <a:off x="1371600" y="3187700"/>
            <a:ext cx="8286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Extrafusal</a:t>
            </a:r>
          </a:p>
          <a:p>
            <a:pPr eaLnBrk="1" hangingPunct="1"/>
            <a:r>
              <a:rPr lang="en-US" sz="900" b="1">
                <a:latin typeface="Arial" charset="0"/>
              </a:rPr>
              <a:t>muscle fibers</a:t>
            </a:r>
          </a:p>
        </p:txBody>
      </p:sp>
      <p:sp>
        <p:nvSpPr>
          <p:cNvPr id="51246" name="Text Box 46"/>
          <p:cNvSpPr txBox="1">
            <a:spLocks noChangeArrowheads="1"/>
          </p:cNvSpPr>
          <p:nvPr/>
        </p:nvSpPr>
        <p:spPr bwMode="auto">
          <a:xfrm>
            <a:off x="1371600" y="3786188"/>
            <a:ext cx="10699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Connective tissue</a:t>
            </a:r>
          </a:p>
          <a:p>
            <a:pPr eaLnBrk="1" hangingPunct="1"/>
            <a:r>
              <a:rPr lang="en-US" sz="900" b="1">
                <a:latin typeface="Arial" charset="0"/>
              </a:rPr>
              <a:t>sheath (cut open)</a:t>
            </a:r>
          </a:p>
        </p:txBody>
      </p:sp>
      <p:sp>
        <p:nvSpPr>
          <p:cNvPr id="51247" name="Text Box 47"/>
          <p:cNvSpPr txBox="1">
            <a:spLocks noChangeArrowheads="1"/>
          </p:cNvSpPr>
          <p:nvPr/>
        </p:nvSpPr>
        <p:spPr bwMode="auto">
          <a:xfrm>
            <a:off x="1371600" y="4332288"/>
            <a:ext cx="8667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Intrafusal</a:t>
            </a:r>
          </a:p>
          <a:p>
            <a:pPr eaLnBrk="1" hangingPunct="1"/>
            <a:r>
              <a:rPr lang="en-US" sz="900" b="1">
                <a:latin typeface="Arial" charset="0"/>
              </a:rPr>
              <a:t>muscle fibers:</a:t>
            </a:r>
          </a:p>
        </p:txBody>
      </p:sp>
      <p:sp>
        <p:nvSpPr>
          <p:cNvPr id="51248" name="Text Box 48"/>
          <p:cNvSpPr txBox="1">
            <a:spLocks noChangeArrowheads="1"/>
          </p:cNvSpPr>
          <p:nvPr/>
        </p:nvSpPr>
        <p:spPr bwMode="auto">
          <a:xfrm>
            <a:off x="1508125" y="4598988"/>
            <a:ext cx="8413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Nuclear chain</a:t>
            </a:r>
          </a:p>
          <a:p>
            <a:pPr eaLnBrk="1" hangingPunct="1"/>
            <a:r>
              <a:rPr lang="en-US" sz="900" b="1">
                <a:latin typeface="Arial" charset="0"/>
              </a:rPr>
              <a:t>fiber</a:t>
            </a:r>
          </a:p>
        </p:txBody>
      </p:sp>
      <p:sp>
        <p:nvSpPr>
          <p:cNvPr id="51249" name="Text Box 49"/>
          <p:cNvSpPr txBox="1">
            <a:spLocks noChangeArrowheads="1"/>
          </p:cNvSpPr>
          <p:nvPr/>
        </p:nvSpPr>
        <p:spPr bwMode="auto">
          <a:xfrm>
            <a:off x="1508125" y="4881563"/>
            <a:ext cx="7461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900" b="1">
                <a:latin typeface="Arial" charset="0"/>
              </a:rPr>
              <a:t>Nuclear bag</a:t>
            </a:r>
          </a:p>
          <a:p>
            <a:pPr eaLnBrk="1" hangingPunct="1"/>
            <a:r>
              <a:rPr lang="en-US" sz="900" b="1">
                <a:latin typeface="Arial" charset="0"/>
              </a:rPr>
              <a:t>fiber</a:t>
            </a:r>
          </a:p>
        </p:txBody>
      </p:sp>
      <p:sp>
        <p:nvSpPr>
          <p:cNvPr id="51250" name="TextBox 24"/>
          <p:cNvSpPr txBox="1">
            <a:spLocks noChangeArrowheads="1"/>
          </p:cNvSpPr>
          <p:nvPr/>
        </p:nvSpPr>
        <p:spPr bwMode="auto">
          <a:xfrm>
            <a:off x="1854200" y="900113"/>
            <a:ext cx="57134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7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51251" name="Text Box 9"/>
          <p:cNvSpPr txBox="1">
            <a:spLocks noChangeArrowheads="1"/>
          </p:cNvSpPr>
          <p:nvPr/>
        </p:nvSpPr>
        <p:spPr bwMode="auto">
          <a:xfrm>
            <a:off x="609600" y="1524000"/>
            <a:ext cx="17557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AC3CCEEF-677D-4803-B50A-9C45543DD766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Muscle Spindle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muscle spindle </a:t>
            </a:r>
            <a:r>
              <a:rPr lang="en-US" sz="2400" b="0" smtClean="0"/>
              <a:t>– stretch receptors embedded in skeletal muscles</a:t>
            </a:r>
          </a:p>
          <a:p>
            <a:pPr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proprioceptors</a:t>
            </a:r>
            <a:r>
              <a:rPr lang="en-US" sz="2400" b="0" smtClean="0"/>
              <a:t> – specialized sense organs to monitor the position and movement of the body parts</a:t>
            </a:r>
          </a:p>
          <a:p>
            <a:pPr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400" b="0" smtClean="0"/>
              <a:t>muscle spindles inform the brain of muscle length and body movement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400" b="0" smtClean="0"/>
              <a:t>enables brain to send motor commands back to the muscles that control coordinated movement, corrective reflexes, muscle tone, and posture</a:t>
            </a:r>
          </a:p>
          <a:p>
            <a:pPr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intrafusal fibers </a:t>
            </a:r>
            <a:r>
              <a:rPr lang="en-US" sz="2400" b="0" smtClean="0"/>
              <a:t>– muscle fibers within spindle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nuclear chain fibers	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nuclear bag fibers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nerve fibers </a:t>
            </a:r>
            <a:r>
              <a:rPr lang="en-US" sz="2400" b="0" smtClean="0"/>
              <a:t>in muscle spindle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primary afferent (group Ia) fiber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secondary afferent (group II) fibers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gamma motor neurons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2CD293A7-F9DA-45F7-BDA1-91E62CE1EA3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Surface Anatomy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410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longitudinal grooves on anterior and posterior sides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anterior median fissure </a:t>
            </a:r>
            <a:r>
              <a:rPr lang="en-US" sz="1800" b="0" smtClean="0"/>
              <a:t>and </a:t>
            </a:r>
            <a:r>
              <a:rPr lang="en-US" sz="1800" smtClean="0"/>
              <a:t>posterior median sulcus</a:t>
            </a:r>
          </a:p>
          <a:p>
            <a:pPr lvl="2" eaLnBrk="1" hangingPunct="1">
              <a:lnSpc>
                <a:spcPct val="90000"/>
              </a:lnSpc>
            </a:pPr>
            <a:endParaRPr lang="en-US" sz="8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spinal cord divided into the </a:t>
            </a:r>
            <a:r>
              <a:rPr lang="en-US" sz="2400" smtClean="0"/>
              <a:t>cervical</a:t>
            </a:r>
            <a:r>
              <a:rPr lang="en-US" sz="2400" b="0" smtClean="0"/>
              <a:t>, </a:t>
            </a:r>
            <a:r>
              <a:rPr lang="en-US" sz="2400" smtClean="0"/>
              <a:t>thoracic</a:t>
            </a:r>
            <a:r>
              <a:rPr lang="en-US" sz="2400" b="0" smtClean="0"/>
              <a:t>,</a:t>
            </a:r>
            <a:r>
              <a:rPr lang="en-US" sz="2400" smtClean="0"/>
              <a:t> lumbar</a:t>
            </a:r>
            <a:r>
              <a:rPr lang="en-US" sz="2400" b="0" smtClean="0"/>
              <a:t>, and </a:t>
            </a:r>
            <a:r>
              <a:rPr lang="en-US" sz="2400" smtClean="0"/>
              <a:t>sacral </a:t>
            </a:r>
            <a:r>
              <a:rPr lang="en-US" sz="2400" b="0" smtClean="0"/>
              <a:t>regions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two areas of the cord are thicker than elsewhere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cervical enlargement – </a:t>
            </a:r>
            <a:r>
              <a:rPr lang="en-US" sz="1800" b="0" smtClean="0"/>
              <a:t>nerves to upper limb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lumbar enlargement – </a:t>
            </a:r>
            <a:r>
              <a:rPr lang="en-US" sz="1800" b="0" smtClean="0"/>
              <a:t>nerves to pelvic region and lower limbs</a:t>
            </a:r>
          </a:p>
          <a:p>
            <a:pPr lvl="2" eaLnBrk="1" hangingPunct="1">
              <a:lnSpc>
                <a:spcPct val="90000"/>
              </a:lnSpc>
            </a:pPr>
            <a:endParaRPr lang="en-US" sz="8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medullary cone (conus medullaris) </a:t>
            </a:r>
            <a:r>
              <a:rPr lang="en-US" sz="2400" b="0" smtClean="0"/>
              <a:t>– cord tapers to a point inferior to lumbar enlargement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cauda equina </a:t>
            </a:r>
            <a:r>
              <a:rPr lang="en-US" sz="2400" b="0" smtClean="0"/>
              <a:t>– bundle of nerve roots that occupy the vertebral canal from L2 to S5</a:t>
            </a: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BA97F393-4399-4CDF-8D34-FFE9DF518F9B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Stretch Reflex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stretch (myotatic) reflex </a:t>
            </a:r>
            <a:r>
              <a:rPr lang="en-US" sz="2000" b="0" smtClean="0"/>
              <a:t>- when a muscle is stretched, it ‘fights back’ and contracts which maintains increased tonus, making it stiffer than unstretched muscle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helps maintain equilibrium and posture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head starts to tip forward as you fall asleep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muscles contract to raise the head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stabilize joints by balancing tension in extensors and flexors smoothing muscle actions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stretch reflex is mediated primarily by the brain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not strictly a spinal reflex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tendon reflex </a:t>
            </a:r>
            <a:r>
              <a:rPr lang="en-US" sz="2000" b="0" smtClean="0"/>
              <a:t>– reflexive contraction of a muscle when its tendon is tapped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knee-jerk (patellar) reflex </a:t>
            </a:r>
            <a:r>
              <a:rPr lang="en-US" sz="1800" b="0" smtClean="0"/>
              <a:t>is monosynaptic reflex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one synapse between the afferent and efferent neurons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testing somatic reflexes helps diagnose many diseases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reciprocal inhibition  </a:t>
            </a:r>
            <a:r>
              <a:rPr lang="en-US" sz="2000" b="0" smtClean="0"/>
              <a:t>- reflex phenomenon that prevents muscles from working against each other by inhibiting the antagonist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EBEBAC26-B204-4C22-9D42-878638ABC84A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1143000"/>
          </a:xfrm>
        </p:spPr>
        <p:txBody>
          <a:bodyPr/>
          <a:lstStyle/>
          <a:p>
            <a:pPr eaLnBrk="1" hangingPunct="1"/>
            <a:r>
              <a:rPr lang="en-US" smtClean="0"/>
              <a:t>Patellar Tendon Reflex Arc</a:t>
            </a:r>
          </a:p>
        </p:txBody>
      </p:sp>
      <p:sp>
        <p:nvSpPr>
          <p:cNvPr id="54276" name="TextBox 24"/>
          <p:cNvSpPr txBox="1">
            <a:spLocks noChangeArrowheads="1"/>
          </p:cNvSpPr>
          <p:nvPr/>
        </p:nvSpPr>
        <p:spPr bwMode="auto">
          <a:xfrm>
            <a:off x="1244600" y="992188"/>
            <a:ext cx="6178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8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54277" name="Picture 4" descr="sal25693_13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193800"/>
            <a:ext cx="81819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Freeform 5"/>
          <p:cNvSpPr>
            <a:spLocks/>
          </p:cNvSpPr>
          <p:nvPr/>
        </p:nvSpPr>
        <p:spPr bwMode="auto">
          <a:xfrm>
            <a:off x="1536700" y="3829050"/>
            <a:ext cx="254000" cy="152400"/>
          </a:xfrm>
          <a:custGeom>
            <a:avLst/>
            <a:gdLst>
              <a:gd name="T0" fmla="*/ 0 w 160"/>
              <a:gd name="T1" fmla="*/ 241935022 h 96"/>
              <a:gd name="T2" fmla="*/ 168851248 w 160"/>
              <a:gd name="T3" fmla="*/ 241935022 h 96"/>
              <a:gd name="T4" fmla="*/ 403224945 w 160"/>
              <a:gd name="T5" fmla="*/ 0 h 96"/>
              <a:gd name="T6" fmla="*/ 0 60000 65536"/>
              <a:gd name="T7" fmla="*/ 0 60000 65536"/>
              <a:gd name="T8" fmla="*/ 0 60000 65536"/>
              <a:gd name="T9" fmla="*/ 0 w 160"/>
              <a:gd name="T10" fmla="*/ 0 h 96"/>
              <a:gd name="T11" fmla="*/ 160 w 160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96">
                <a:moveTo>
                  <a:pt x="0" y="96"/>
                </a:moveTo>
                <a:lnTo>
                  <a:pt x="67" y="96"/>
                </a:lnTo>
                <a:lnTo>
                  <a:pt x="16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000" b="1">
              <a:latin typeface="Arial" charset="0"/>
            </a:endParaRPr>
          </a:p>
        </p:txBody>
      </p:sp>
      <p:sp>
        <p:nvSpPr>
          <p:cNvPr id="54279" name="Freeform 6"/>
          <p:cNvSpPr>
            <a:spLocks/>
          </p:cNvSpPr>
          <p:nvPr/>
        </p:nvSpPr>
        <p:spPr bwMode="auto">
          <a:xfrm>
            <a:off x="1558925" y="1820863"/>
            <a:ext cx="1568450" cy="517525"/>
          </a:xfrm>
          <a:custGeom>
            <a:avLst/>
            <a:gdLst>
              <a:gd name="T0" fmla="*/ 0 w 988"/>
              <a:gd name="T1" fmla="*/ 0 h 326"/>
              <a:gd name="T2" fmla="*/ 778729081 w 988"/>
              <a:gd name="T3" fmla="*/ 0 h 326"/>
              <a:gd name="T4" fmla="*/ 2147483647 w 988"/>
              <a:gd name="T5" fmla="*/ 821570828 h 326"/>
              <a:gd name="T6" fmla="*/ 0 60000 65536"/>
              <a:gd name="T7" fmla="*/ 0 60000 65536"/>
              <a:gd name="T8" fmla="*/ 0 60000 65536"/>
              <a:gd name="T9" fmla="*/ 0 w 988"/>
              <a:gd name="T10" fmla="*/ 0 h 326"/>
              <a:gd name="T11" fmla="*/ 988 w 988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8" h="326">
                <a:moveTo>
                  <a:pt x="0" y="0"/>
                </a:moveTo>
                <a:lnTo>
                  <a:pt x="309" y="0"/>
                </a:lnTo>
                <a:lnTo>
                  <a:pt x="988" y="32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000" b="1">
              <a:latin typeface="Arial" charset="0"/>
            </a:endParaRPr>
          </a:p>
        </p:txBody>
      </p:sp>
      <p:sp>
        <p:nvSpPr>
          <p:cNvPr id="54280" name="Rectangle 7"/>
          <p:cNvSpPr>
            <a:spLocks noChangeArrowheads="1"/>
          </p:cNvSpPr>
          <p:nvPr/>
        </p:nvSpPr>
        <p:spPr bwMode="auto">
          <a:xfrm>
            <a:off x="2625725" y="1423988"/>
            <a:ext cx="500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charset="0"/>
              </a:rPr>
              <a:t>To brain</a:t>
            </a:r>
          </a:p>
        </p:txBody>
      </p:sp>
      <p:sp>
        <p:nvSpPr>
          <p:cNvPr id="54281" name="Freeform 8"/>
          <p:cNvSpPr>
            <a:spLocks/>
          </p:cNvSpPr>
          <p:nvPr/>
        </p:nvSpPr>
        <p:spPr bwMode="auto">
          <a:xfrm>
            <a:off x="1476375" y="5391150"/>
            <a:ext cx="1028700" cy="368300"/>
          </a:xfrm>
          <a:custGeom>
            <a:avLst/>
            <a:gdLst>
              <a:gd name="T0" fmla="*/ 0 w 648"/>
              <a:gd name="T1" fmla="*/ 584676295 h 232"/>
              <a:gd name="T2" fmla="*/ 786288652 w 648"/>
              <a:gd name="T3" fmla="*/ 584676295 h 232"/>
              <a:gd name="T4" fmla="*/ 1633061032 w 648"/>
              <a:gd name="T5" fmla="*/ 0 h 232"/>
              <a:gd name="T6" fmla="*/ 0 60000 65536"/>
              <a:gd name="T7" fmla="*/ 0 60000 65536"/>
              <a:gd name="T8" fmla="*/ 0 60000 65536"/>
              <a:gd name="T9" fmla="*/ 0 w 648"/>
              <a:gd name="T10" fmla="*/ 0 h 232"/>
              <a:gd name="T11" fmla="*/ 648 w 648"/>
              <a:gd name="T12" fmla="*/ 232 h 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8" h="232">
                <a:moveTo>
                  <a:pt x="0" y="232"/>
                </a:moveTo>
                <a:lnTo>
                  <a:pt x="312" y="232"/>
                </a:lnTo>
                <a:lnTo>
                  <a:pt x="64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000" b="1">
              <a:latin typeface="Arial" charset="0"/>
            </a:endParaRPr>
          </a:p>
        </p:txBody>
      </p:sp>
      <p:sp>
        <p:nvSpPr>
          <p:cNvPr id="54282" name="Freeform 9"/>
          <p:cNvSpPr>
            <a:spLocks/>
          </p:cNvSpPr>
          <p:nvPr/>
        </p:nvSpPr>
        <p:spPr bwMode="auto">
          <a:xfrm>
            <a:off x="2176463" y="5613400"/>
            <a:ext cx="1255712" cy="709613"/>
          </a:xfrm>
          <a:custGeom>
            <a:avLst/>
            <a:gdLst>
              <a:gd name="T0" fmla="*/ 0 w 791"/>
              <a:gd name="T1" fmla="*/ 1126511520 h 447"/>
              <a:gd name="T2" fmla="*/ 594756653 w 791"/>
              <a:gd name="T3" fmla="*/ 1126511520 h 447"/>
              <a:gd name="T4" fmla="*/ 1993442185 w 791"/>
              <a:gd name="T5" fmla="*/ 0 h 447"/>
              <a:gd name="T6" fmla="*/ 0 60000 65536"/>
              <a:gd name="T7" fmla="*/ 0 60000 65536"/>
              <a:gd name="T8" fmla="*/ 0 60000 65536"/>
              <a:gd name="T9" fmla="*/ 0 w 791"/>
              <a:gd name="T10" fmla="*/ 0 h 447"/>
              <a:gd name="T11" fmla="*/ 791 w 791"/>
              <a:gd name="T12" fmla="*/ 447 h 4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1" h="447">
                <a:moveTo>
                  <a:pt x="0" y="447"/>
                </a:moveTo>
                <a:lnTo>
                  <a:pt x="236" y="447"/>
                </a:lnTo>
                <a:lnTo>
                  <a:pt x="791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000" b="1">
              <a:latin typeface="Arial" charset="0"/>
            </a:endParaRPr>
          </a:p>
        </p:txBody>
      </p:sp>
      <p:sp>
        <p:nvSpPr>
          <p:cNvPr id="54283" name="Freeform 10"/>
          <p:cNvSpPr>
            <a:spLocks/>
          </p:cNvSpPr>
          <p:nvPr/>
        </p:nvSpPr>
        <p:spPr bwMode="auto">
          <a:xfrm>
            <a:off x="3667125" y="1290638"/>
            <a:ext cx="914400" cy="936625"/>
          </a:xfrm>
          <a:custGeom>
            <a:avLst/>
            <a:gdLst>
              <a:gd name="T0" fmla="*/ 1451609782 w 576"/>
              <a:gd name="T1" fmla="*/ 0 h 590"/>
              <a:gd name="T2" fmla="*/ 932457814 w 576"/>
              <a:gd name="T3" fmla="*/ 0 h 590"/>
              <a:gd name="T4" fmla="*/ 0 w 576"/>
              <a:gd name="T5" fmla="*/ 1486891969 h 590"/>
              <a:gd name="T6" fmla="*/ 0 60000 65536"/>
              <a:gd name="T7" fmla="*/ 0 60000 65536"/>
              <a:gd name="T8" fmla="*/ 0 60000 65536"/>
              <a:gd name="T9" fmla="*/ 0 w 576"/>
              <a:gd name="T10" fmla="*/ 0 h 590"/>
              <a:gd name="T11" fmla="*/ 576 w 576"/>
              <a:gd name="T12" fmla="*/ 590 h 5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590">
                <a:moveTo>
                  <a:pt x="576" y="0"/>
                </a:moveTo>
                <a:lnTo>
                  <a:pt x="370" y="0"/>
                </a:lnTo>
                <a:lnTo>
                  <a:pt x="0" y="59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000" b="1">
              <a:latin typeface="Arial" charset="0"/>
            </a:endParaRPr>
          </a:p>
        </p:txBody>
      </p:sp>
      <p:sp>
        <p:nvSpPr>
          <p:cNvPr id="54284" name="Line 11"/>
          <p:cNvSpPr>
            <a:spLocks noChangeShapeType="1"/>
          </p:cNvSpPr>
          <p:nvPr/>
        </p:nvSpPr>
        <p:spPr bwMode="auto">
          <a:xfrm flipH="1">
            <a:off x="3619500" y="2687638"/>
            <a:ext cx="15462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5" name="Freeform 12"/>
          <p:cNvSpPr>
            <a:spLocks/>
          </p:cNvSpPr>
          <p:nvPr/>
        </p:nvSpPr>
        <p:spPr bwMode="auto">
          <a:xfrm>
            <a:off x="4886325" y="6080125"/>
            <a:ext cx="774700" cy="217488"/>
          </a:xfrm>
          <a:custGeom>
            <a:avLst/>
            <a:gdLst>
              <a:gd name="T0" fmla="*/ 1229836339 w 488"/>
              <a:gd name="T1" fmla="*/ 345262939 h 137"/>
              <a:gd name="T2" fmla="*/ 713205033 w 488"/>
              <a:gd name="T3" fmla="*/ 345262939 h 137"/>
              <a:gd name="T4" fmla="*/ 0 w 488"/>
              <a:gd name="T5" fmla="*/ 0 h 137"/>
              <a:gd name="T6" fmla="*/ 0 60000 65536"/>
              <a:gd name="T7" fmla="*/ 0 60000 65536"/>
              <a:gd name="T8" fmla="*/ 0 60000 65536"/>
              <a:gd name="T9" fmla="*/ 0 w 488"/>
              <a:gd name="T10" fmla="*/ 0 h 137"/>
              <a:gd name="T11" fmla="*/ 488 w 488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8" h="137">
                <a:moveTo>
                  <a:pt x="488" y="137"/>
                </a:moveTo>
                <a:lnTo>
                  <a:pt x="283" y="137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000" b="1">
              <a:latin typeface="Arial" charset="0"/>
            </a:endParaRPr>
          </a:p>
        </p:txBody>
      </p:sp>
      <p:sp>
        <p:nvSpPr>
          <p:cNvPr id="54286" name="Freeform 13"/>
          <p:cNvSpPr>
            <a:spLocks/>
          </p:cNvSpPr>
          <p:nvPr/>
        </p:nvSpPr>
        <p:spPr bwMode="auto">
          <a:xfrm>
            <a:off x="3789363" y="3665538"/>
            <a:ext cx="889000" cy="1190625"/>
          </a:xfrm>
          <a:custGeom>
            <a:avLst/>
            <a:gdLst>
              <a:gd name="T0" fmla="*/ 0 w 560"/>
              <a:gd name="T1" fmla="*/ 1890117366 h 750"/>
              <a:gd name="T2" fmla="*/ 1098788043 w 560"/>
              <a:gd name="T3" fmla="*/ 0 h 750"/>
              <a:gd name="T4" fmla="*/ 1411287282 w 560"/>
              <a:gd name="T5" fmla="*/ 0 h 750"/>
              <a:gd name="T6" fmla="*/ 0 60000 65536"/>
              <a:gd name="T7" fmla="*/ 0 60000 65536"/>
              <a:gd name="T8" fmla="*/ 0 60000 65536"/>
              <a:gd name="T9" fmla="*/ 0 w 560"/>
              <a:gd name="T10" fmla="*/ 0 h 750"/>
              <a:gd name="T11" fmla="*/ 560 w 560"/>
              <a:gd name="T12" fmla="*/ 750 h 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0" h="750">
                <a:moveTo>
                  <a:pt x="0" y="750"/>
                </a:moveTo>
                <a:lnTo>
                  <a:pt x="436" y="0"/>
                </a:lnTo>
                <a:lnTo>
                  <a:pt x="56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000" b="1">
              <a:latin typeface="Arial" charset="0"/>
            </a:endParaRPr>
          </a:p>
        </p:txBody>
      </p:sp>
      <p:sp>
        <p:nvSpPr>
          <p:cNvPr id="54287" name="Rectangle 14"/>
          <p:cNvSpPr>
            <a:spLocks noChangeArrowheads="1"/>
          </p:cNvSpPr>
          <p:nvPr/>
        </p:nvSpPr>
        <p:spPr bwMode="auto">
          <a:xfrm>
            <a:off x="331788" y="17462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charset="0"/>
              </a:rPr>
              <a:t>4</a:t>
            </a:r>
            <a:endParaRPr lang="en-US" sz="1000" b="1">
              <a:latin typeface="Arial" charset="0"/>
            </a:endParaRPr>
          </a:p>
        </p:txBody>
      </p:sp>
      <p:sp>
        <p:nvSpPr>
          <p:cNvPr id="54288" name="Rectangle 15"/>
          <p:cNvSpPr>
            <a:spLocks noChangeArrowheads="1"/>
          </p:cNvSpPr>
          <p:nvPr/>
        </p:nvSpPr>
        <p:spPr bwMode="auto">
          <a:xfrm>
            <a:off x="322263" y="38925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charset="0"/>
              </a:rPr>
              <a:t>3</a:t>
            </a:r>
            <a:endParaRPr lang="en-US" sz="1000" b="1">
              <a:latin typeface="Arial" charset="0"/>
            </a:endParaRPr>
          </a:p>
        </p:txBody>
      </p:sp>
      <p:sp>
        <p:nvSpPr>
          <p:cNvPr id="54289" name="Rectangle 16"/>
          <p:cNvSpPr>
            <a:spLocks noChangeArrowheads="1"/>
          </p:cNvSpPr>
          <p:nvPr/>
        </p:nvSpPr>
        <p:spPr bwMode="auto">
          <a:xfrm>
            <a:off x="4749800" y="36258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charset="0"/>
              </a:rPr>
              <a:t>5</a:t>
            </a:r>
            <a:endParaRPr lang="en-US" sz="1000" b="1">
              <a:latin typeface="Arial" charset="0"/>
            </a:endParaRPr>
          </a:p>
        </p:txBody>
      </p:sp>
      <p:sp>
        <p:nvSpPr>
          <p:cNvPr id="54290" name="Rectangle 17"/>
          <p:cNvSpPr>
            <a:spLocks noChangeArrowheads="1"/>
          </p:cNvSpPr>
          <p:nvPr/>
        </p:nvSpPr>
        <p:spPr bwMode="auto">
          <a:xfrm>
            <a:off x="5734050" y="62484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charset="0"/>
              </a:rPr>
              <a:t>8</a:t>
            </a:r>
            <a:endParaRPr lang="en-US" sz="1000" b="1">
              <a:latin typeface="Arial" charset="0"/>
            </a:endParaRPr>
          </a:p>
        </p:txBody>
      </p:sp>
      <p:sp>
        <p:nvSpPr>
          <p:cNvPr id="54291" name="Rectangle 18"/>
          <p:cNvSpPr>
            <a:spLocks noChangeArrowheads="1"/>
          </p:cNvSpPr>
          <p:nvPr/>
        </p:nvSpPr>
        <p:spPr bwMode="auto">
          <a:xfrm>
            <a:off x="5235575" y="26352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charset="0"/>
              </a:rPr>
              <a:t>7</a:t>
            </a:r>
            <a:endParaRPr lang="en-US" sz="1000" b="1">
              <a:latin typeface="Arial" charset="0"/>
            </a:endParaRPr>
          </a:p>
        </p:txBody>
      </p:sp>
      <p:sp>
        <p:nvSpPr>
          <p:cNvPr id="54292" name="Rectangle 19"/>
          <p:cNvSpPr>
            <a:spLocks noChangeArrowheads="1"/>
          </p:cNvSpPr>
          <p:nvPr/>
        </p:nvSpPr>
        <p:spPr bwMode="auto">
          <a:xfrm>
            <a:off x="4665663" y="122713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charset="0"/>
              </a:rPr>
              <a:t>6</a:t>
            </a:r>
            <a:endParaRPr lang="en-US" sz="1000" b="1">
              <a:latin typeface="Arial" charset="0"/>
            </a:endParaRPr>
          </a:p>
        </p:txBody>
      </p:sp>
      <p:sp>
        <p:nvSpPr>
          <p:cNvPr id="54293" name="Rectangle 20"/>
          <p:cNvSpPr>
            <a:spLocks noChangeArrowheads="1"/>
          </p:cNvSpPr>
          <p:nvPr/>
        </p:nvSpPr>
        <p:spPr bwMode="auto">
          <a:xfrm>
            <a:off x="331788" y="568801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en-US" sz="1000" b="1">
              <a:latin typeface="Arial" charset="0"/>
            </a:endParaRPr>
          </a:p>
        </p:txBody>
      </p:sp>
      <p:sp>
        <p:nvSpPr>
          <p:cNvPr id="54294" name="Rectangle 21"/>
          <p:cNvSpPr>
            <a:spLocks noChangeArrowheads="1"/>
          </p:cNvSpPr>
          <p:nvPr/>
        </p:nvSpPr>
        <p:spPr bwMode="auto">
          <a:xfrm>
            <a:off x="904875" y="625633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charset="0"/>
              </a:rPr>
              <a:t>1</a:t>
            </a:r>
            <a:endParaRPr lang="en-US" sz="1000" b="1">
              <a:latin typeface="Arial" charset="0"/>
            </a:endParaRPr>
          </a:p>
        </p:txBody>
      </p:sp>
      <p:sp>
        <p:nvSpPr>
          <p:cNvPr id="54295" name="Text Box 22"/>
          <p:cNvSpPr txBox="1">
            <a:spLocks noChangeArrowheads="1"/>
          </p:cNvSpPr>
          <p:nvPr/>
        </p:nvSpPr>
        <p:spPr bwMode="auto">
          <a:xfrm>
            <a:off x="512763" y="1735138"/>
            <a:ext cx="1317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Primary afferent</a:t>
            </a:r>
          </a:p>
          <a:p>
            <a:pPr eaLnBrk="1" hangingPunct="1"/>
            <a:r>
              <a:rPr lang="en-US" sz="1000" b="1">
                <a:latin typeface="Arial" charset="0"/>
              </a:rPr>
              <a:t>neuron stimulates </a:t>
            </a:r>
          </a:p>
          <a:p>
            <a:pPr eaLnBrk="1" hangingPunct="1"/>
            <a:r>
              <a:rPr lang="en-US" sz="1000" b="1">
                <a:latin typeface="Arial" charset="0"/>
              </a:rPr>
              <a:t>alpha motor neuron </a:t>
            </a:r>
          </a:p>
          <a:p>
            <a:pPr eaLnBrk="1" hangingPunct="1"/>
            <a:r>
              <a:rPr lang="en-US" sz="1000" b="1">
                <a:latin typeface="Arial" charset="0"/>
              </a:rPr>
              <a:t>to extensor muscle</a:t>
            </a:r>
          </a:p>
        </p:txBody>
      </p:sp>
      <p:sp>
        <p:nvSpPr>
          <p:cNvPr id="54296" name="Text Box 23"/>
          <p:cNvSpPr txBox="1">
            <a:spLocks noChangeArrowheads="1"/>
          </p:cNvSpPr>
          <p:nvPr/>
        </p:nvSpPr>
        <p:spPr bwMode="auto">
          <a:xfrm>
            <a:off x="512763" y="3892550"/>
            <a:ext cx="1062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Primary afferent</a:t>
            </a:r>
          </a:p>
          <a:p>
            <a:pPr eaLnBrk="1" hangingPunct="1"/>
            <a:r>
              <a:rPr lang="en-US" sz="1000" b="1">
                <a:latin typeface="Arial" charset="0"/>
              </a:rPr>
              <a:t>neuron excited</a:t>
            </a:r>
          </a:p>
        </p:txBody>
      </p:sp>
      <p:sp>
        <p:nvSpPr>
          <p:cNvPr id="54297" name="Text Box 24"/>
          <p:cNvSpPr txBox="1">
            <a:spLocks noChangeArrowheads="1"/>
          </p:cNvSpPr>
          <p:nvPr/>
        </p:nvSpPr>
        <p:spPr bwMode="auto">
          <a:xfrm>
            <a:off x="512763" y="5676900"/>
            <a:ext cx="998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Muscle spindle</a:t>
            </a:r>
          </a:p>
          <a:p>
            <a:pPr eaLnBrk="1" hangingPunct="1"/>
            <a:r>
              <a:rPr lang="en-US" sz="1000" b="1">
                <a:latin typeface="Arial" charset="0"/>
              </a:rPr>
              <a:t>stimulated</a:t>
            </a:r>
          </a:p>
        </p:txBody>
      </p:sp>
      <p:sp>
        <p:nvSpPr>
          <p:cNvPr id="54298" name="Text Box 25"/>
          <p:cNvSpPr txBox="1">
            <a:spLocks noChangeArrowheads="1"/>
          </p:cNvSpPr>
          <p:nvPr/>
        </p:nvSpPr>
        <p:spPr bwMode="auto">
          <a:xfrm>
            <a:off x="1106488" y="6240463"/>
            <a:ext cx="1103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Extensor muscle</a:t>
            </a:r>
          </a:p>
          <a:p>
            <a:pPr eaLnBrk="1" hangingPunct="1"/>
            <a:r>
              <a:rPr lang="en-US" sz="1000" b="1">
                <a:latin typeface="Arial" charset="0"/>
              </a:rPr>
              <a:t>stretched</a:t>
            </a:r>
          </a:p>
        </p:txBody>
      </p:sp>
      <p:sp>
        <p:nvSpPr>
          <p:cNvPr id="54299" name="Text Box 26"/>
          <p:cNvSpPr txBox="1">
            <a:spLocks noChangeArrowheads="1"/>
          </p:cNvSpPr>
          <p:nvPr/>
        </p:nvSpPr>
        <p:spPr bwMode="auto">
          <a:xfrm>
            <a:off x="5905500" y="6223000"/>
            <a:ext cx="1287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Flexor muscle</a:t>
            </a:r>
          </a:p>
          <a:p>
            <a:pPr eaLnBrk="1" hangingPunct="1"/>
            <a:r>
              <a:rPr lang="en-US" sz="1000" b="1">
                <a:latin typeface="Arial" charset="0"/>
              </a:rPr>
              <a:t>(antagonist) relaxes</a:t>
            </a:r>
          </a:p>
        </p:txBody>
      </p:sp>
      <p:sp>
        <p:nvSpPr>
          <p:cNvPr id="54300" name="Text Box 27"/>
          <p:cNvSpPr txBox="1">
            <a:spLocks noChangeArrowheads="1"/>
          </p:cNvSpPr>
          <p:nvPr/>
        </p:nvSpPr>
        <p:spPr bwMode="auto">
          <a:xfrm>
            <a:off x="4927600" y="3597275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Alpha motor neuron</a:t>
            </a:r>
          </a:p>
          <a:p>
            <a:pPr eaLnBrk="1" hangingPunct="1"/>
            <a:r>
              <a:rPr lang="en-US" sz="1000" b="1">
                <a:latin typeface="Arial" charset="0"/>
              </a:rPr>
              <a:t>stimulates extensor</a:t>
            </a:r>
          </a:p>
          <a:p>
            <a:pPr eaLnBrk="1" hangingPunct="1"/>
            <a:r>
              <a:rPr lang="en-US" sz="1000" b="1">
                <a:latin typeface="Arial" charset="0"/>
              </a:rPr>
              <a:t>muscle to contract</a:t>
            </a:r>
          </a:p>
        </p:txBody>
      </p:sp>
      <p:sp>
        <p:nvSpPr>
          <p:cNvPr id="54301" name="Text Box 28"/>
          <p:cNvSpPr txBox="1">
            <a:spLocks noChangeArrowheads="1"/>
          </p:cNvSpPr>
          <p:nvPr/>
        </p:nvSpPr>
        <p:spPr bwMode="auto">
          <a:xfrm>
            <a:off x="5410200" y="2616200"/>
            <a:ext cx="131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Interneuron inhibits</a:t>
            </a:r>
          </a:p>
          <a:p>
            <a:pPr eaLnBrk="1" hangingPunct="1"/>
            <a:r>
              <a:rPr lang="en-US" sz="1000" b="1">
                <a:latin typeface="Arial" charset="0"/>
              </a:rPr>
              <a:t>alpha motor neuron </a:t>
            </a:r>
          </a:p>
          <a:p>
            <a:pPr eaLnBrk="1" hangingPunct="1"/>
            <a:r>
              <a:rPr lang="en-US" sz="1000" b="1">
                <a:latin typeface="Arial" charset="0"/>
              </a:rPr>
              <a:t>to flexor muscle</a:t>
            </a:r>
          </a:p>
        </p:txBody>
      </p:sp>
      <p:sp>
        <p:nvSpPr>
          <p:cNvPr id="54302" name="Text Box 29"/>
          <p:cNvSpPr txBox="1">
            <a:spLocks noChangeArrowheads="1"/>
          </p:cNvSpPr>
          <p:nvPr/>
        </p:nvSpPr>
        <p:spPr bwMode="auto">
          <a:xfrm>
            <a:off x="4851400" y="1206500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Primary afferent</a:t>
            </a:r>
          </a:p>
          <a:p>
            <a:pPr eaLnBrk="1" hangingPunct="1"/>
            <a:r>
              <a:rPr lang="en-US" sz="1000" b="1">
                <a:latin typeface="Arial" charset="0"/>
              </a:rPr>
              <a:t>neuron stimulates</a:t>
            </a:r>
          </a:p>
          <a:p>
            <a:pPr eaLnBrk="1" hangingPunct="1"/>
            <a:r>
              <a:rPr lang="en-US" sz="1000" b="1">
                <a:latin typeface="Arial" charset="0"/>
              </a:rPr>
              <a:t>inhibitory interneuron</a:t>
            </a:r>
          </a:p>
        </p:txBody>
      </p:sp>
      <p:sp>
        <p:nvSpPr>
          <p:cNvPr id="54303" name="Text Box 9"/>
          <p:cNvSpPr txBox="1">
            <a:spLocks noChangeArrowheads="1"/>
          </p:cNvSpPr>
          <p:nvPr/>
        </p:nvSpPr>
        <p:spPr bwMode="auto">
          <a:xfrm>
            <a:off x="7261225" y="5803900"/>
            <a:ext cx="17557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ED753179-73B0-402E-8B88-C6CDB1C9DBD0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The Flexor (Withdrawal) Reflexes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447800"/>
            <a:ext cx="3657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flexor reflex </a:t>
            </a:r>
            <a:r>
              <a:rPr lang="en-US" sz="2000" b="0" smtClean="0"/>
              <a:t>– the quick contraction of flexor muscles resulting in the withdrawal of a limb from an injurious stimulus</a:t>
            </a:r>
          </a:p>
          <a:p>
            <a:pPr eaLnBrk="1" hangingPunct="1">
              <a:lnSpc>
                <a:spcPct val="90000"/>
              </a:lnSpc>
            </a:pPr>
            <a:endParaRPr lang="en-US" sz="20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requires contraction of the flexors and relaxation of the extensors in that limb</a:t>
            </a:r>
          </a:p>
          <a:p>
            <a:pPr eaLnBrk="1" hangingPunct="1">
              <a:lnSpc>
                <a:spcPct val="90000"/>
              </a:lnSpc>
            </a:pPr>
            <a:endParaRPr lang="en-US" sz="20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polysynaptic reflex arc </a:t>
            </a:r>
            <a:r>
              <a:rPr lang="en-US" sz="2000" b="0" smtClean="0"/>
              <a:t>– pathway in which signals travel over many synapses on their way back to the muscle</a:t>
            </a:r>
          </a:p>
        </p:txBody>
      </p:sp>
      <p:sp>
        <p:nvSpPr>
          <p:cNvPr id="55301" name="Text Box 16"/>
          <p:cNvSpPr txBox="1">
            <a:spLocks noChangeArrowheads="1"/>
          </p:cNvSpPr>
          <p:nvPr/>
        </p:nvSpPr>
        <p:spPr bwMode="auto">
          <a:xfrm>
            <a:off x="1603375" y="6350000"/>
            <a:ext cx="17557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13.22</a:t>
            </a:r>
          </a:p>
        </p:txBody>
      </p:sp>
      <p:sp>
        <p:nvSpPr>
          <p:cNvPr id="55302" name="TextBox 24"/>
          <p:cNvSpPr txBox="1">
            <a:spLocks noChangeArrowheads="1"/>
          </p:cNvSpPr>
          <p:nvPr/>
        </p:nvSpPr>
        <p:spPr bwMode="auto">
          <a:xfrm>
            <a:off x="738188" y="971550"/>
            <a:ext cx="391001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55303" name="Picture 2" descr="sal25693_13_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1209675"/>
            <a:ext cx="407035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Text Box 29"/>
          <p:cNvSpPr txBox="1">
            <a:spLocks noChangeArrowheads="1"/>
          </p:cNvSpPr>
          <p:nvPr/>
        </p:nvSpPr>
        <p:spPr bwMode="auto">
          <a:xfrm>
            <a:off x="4133850" y="2586038"/>
            <a:ext cx="809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Contralateral</a:t>
            </a:r>
          </a:p>
          <a:p>
            <a:pPr eaLnBrk="1" hangingPunct="1"/>
            <a:r>
              <a:rPr lang="en-US" sz="800" b="1">
                <a:latin typeface="Arial" charset="0"/>
              </a:rPr>
              <a:t>motor neurons</a:t>
            </a:r>
          </a:p>
          <a:p>
            <a:pPr eaLnBrk="1" hangingPunct="1"/>
            <a:r>
              <a:rPr lang="en-US" sz="800" b="1">
                <a:latin typeface="Arial" charset="0"/>
              </a:rPr>
              <a:t>to extensor</a:t>
            </a:r>
          </a:p>
          <a:p>
            <a:pPr eaLnBrk="1" hangingPunct="1"/>
            <a:r>
              <a:rPr lang="en-US" sz="800" b="1">
                <a:latin typeface="Arial" charset="0"/>
              </a:rPr>
              <a:t>excited</a:t>
            </a:r>
          </a:p>
        </p:txBody>
      </p:sp>
      <p:sp>
        <p:nvSpPr>
          <p:cNvPr id="55305" name="Rectangle 5"/>
          <p:cNvSpPr>
            <a:spLocks noChangeArrowheads="1"/>
          </p:cNvSpPr>
          <p:nvPr/>
        </p:nvSpPr>
        <p:spPr bwMode="auto">
          <a:xfrm>
            <a:off x="625475" y="1387475"/>
            <a:ext cx="57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2</a:t>
            </a:r>
            <a:endParaRPr lang="en-US" sz="800" b="1">
              <a:latin typeface="Arial" charset="0"/>
            </a:endParaRPr>
          </a:p>
        </p:txBody>
      </p:sp>
      <p:sp>
        <p:nvSpPr>
          <p:cNvPr id="55306" name="Rectangle 6"/>
          <p:cNvSpPr>
            <a:spLocks noChangeArrowheads="1"/>
          </p:cNvSpPr>
          <p:nvPr/>
        </p:nvSpPr>
        <p:spPr bwMode="auto">
          <a:xfrm>
            <a:off x="1749425" y="2579688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3</a:t>
            </a:r>
            <a:endParaRPr lang="en-US" sz="800" b="1">
              <a:latin typeface="Arial" charset="0"/>
            </a:endParaRPr>
          </a:p>
        </p:txBody>
      </p:sp>
      <p:sp>
        <p:nvSpPr>
          <p:cNvPr id="55307" name="Rectangle 7"/>
          <p:cNvSpPr>
            <a:spLocks noChangeArrowheads="1"/>
          </p:cNvSpPr>
          <p:nvPr/>
        </p:nvSpPr>
        <p:spPr bwMode="auto">
          <a:xfrm>
            <a:off x="4156075" y="2439988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5</a:t>
            </a:r>
            <a:endParaRPr lang="en-US" sz="800" b="1">
              <a:latin typeface="Arial" charset="0"/>
            </a:endParaRPr>
          </a:p>
        </p:txBody>
      </p:sp>
      <p:sp>
        <p:nvSpPr>
          <p:cNvPr id="55308" name="Rectangle 8"/>
          <p:cNvSpPr>
            <a:spLocks noChangeArrowheads="1"/>
          </p:cNvSpPr>
          <p:nvPr/>
        </p:nvSpPr>
        <p:spPr bwMode="auto">
          <a:xfrm>
            <a:off x="4029075" y="4637088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6</a:t>
            </a:r>
            <a:endParaRPr lang="en-US" sz="800" b="1">
              <a:latin typeface="Arial" charset="0"/>
            </a:endParaRPr>
          </a:p>
        </p:txBody>
      </p:sp>
      <p:sp>
        <p:nvSpPr>
          <p:cNvPr id="55309" name="Rectangle 9"/>
          <p:cNvSpPr>
            <a:spLocks noChangeArrowheads="1"/>
          </p:cNvSpPr>
          <p:nvPr/>
        </p:nvSpPr>
        <p:spPr bwMode="auto">
          <a:xfrm>
            <a:off x="1735138" y="4070350"/>
            <a:ext cx="57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4</a:t>
            </a:r>
            <a:endParaRPr lang="en-US" sz="800" b="1">
              <a:latin typeface="Arial" charset="0"/>
            </a:endParaRPr>
          </a:p>
        </p:txBody>
      </p:sp>
      <p:sp>
        <p:nvSpPr>
          <p:cNvPr id="55310" name="Rectangle 10"/>
          <p:cNvSpPr>
            <a:spLocks noChangeArrowheads="1"/>
          </p:cNvSpPr>
          <p:nvPr/>
        </p:nvSpPr>
        <p:spPr bwMode="auto">
          <a:xfrm>
            <a:off x="1738313" y="5665788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charset="0"/>
              </a:rPr>
              <a:t>1</a:t>
            </a:r>
            <a:endParaRPr lang="en-US" sz="800" b="1">
              <a:latin typeface="Arial" charset="0"/>
            </a:endParaRPr>
          </a:p>
        </p:txBody>
      </p:sp>
      <p:sp>
        <p:nvSpPr>
          <p:cNvPr id="55311" name="Rectangle 11"/>
          <p:cNvSpPr>
            <a:spLocks noChangeArrowheads="1"/>
          </p:cNvSpPr>
          <p:nvPr/>
        </p:nvSpPr>
        <p:spPr bwMode="auto">
          <a:xfrm>
            <a:off x="1346200" y="4367213"/>
            <a:ext cx="587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FFFFFF"/>
                </a:solidFill>
                <a:latin typeface="Arial" charset="0"/>
              </a:rPr>
              <a:t>+</a:t>
            </a:r>
            <a:endParaRPr lang="en-US" sz="800" b="1">
              <a:latin typeface="Arial" charset="0"/>
            </a:endParaRPr>
          </a:p>
        </p:txBody>
      </p:sp>
      <p:sp>
        <p:nvSpPr>
          <p:cNvPr id="55312" name="Rectangle 12"/>
          <p:cNvSpPr>
            <a:spLocks noChangeArrowheads="1"/>
          </p:cNvSpPr>
          <p:nvPr/>
        </p:nvSpPr>
        <p:spPr bwMode="auto">
          <a:xfrm>
            <a:off x="2103438" y="1492250"/>
            <a:ext cx="587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FFFFFF"/>
                </a:solidFill>
                <a:latin typeface="Arial" charset="0"/>
              </a:rPr>
              <a:t>+</a:t>
            </a:r>
            <a:endParaRPr lang="en-US" sz="800" b="1">
              <a:latin typeface="Arial" charset="0"/>
            </a:endParaRPr>
          </a:p>
        </p:txBody>
      </p:sp>
      <p:sp>
        <p:nvSpPr>
          <p:cNvPr id="55313" name="Rectangle 13"/>
          <p:cNvSpPr>
            <a:spLocks noChangeArrowheads="1"/>
          </p:cNvSpPr>
          <p:nvPr/>
        </p:nvSpPr>
        <p:spPr bwMode="auto">
          <a:xfrm>
            <a:off x="2120900" y="1736725"/>
            <a:ext cx="587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FFFFFF"/>
                </a:solidFill>
                <a:latin typeface="Arial" charset="0"/>
              </a:rPr>
              <a:t>+</a:t>
            </a:r>
            <a:endParaRPr lang="en-US" sz="800" b="1">
              <a:latin typeface="Arial" charset="0"/>
            </a:endParaRPr>
          </a:p>
        </p:txBody>
      </p:sp>
      <p:sp>
        <p:nvSpPr>
          <p:cNvPr id="55314" name="Rectangle 14"/>
          <p:cNvSpPr>
            <a:spLocks noChangeArrowheads="1"/>
          </p:cNvSpPr>
          <p:nvPr/>
        </p:nvSpPr>
        <p:spPr bwMode="auto">
          <a:xfrm>
            <a:off x="2071688" y="1870075"/>
            <a:ext cx="587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FFFFFF"/>
                </a:solidFill>
                <a:latin typeface="Arial" charset="0"/>
              </a:rPr>
              <a:t>+</a:t>
            </a:r>
            <a:endParaRPr lang="en-US" sz="800" b="1">
              <a:latin typeface="Arial" charset="0"/>
            </a:endParaRPr>
          </a:p>
        </p:txBody>
      </p:sp>
      <p:sp>
        <p:nvSpPr>
          <p:cNvPr id="55315" name="Rectangle 15"/>
          <p:cNvSpPr>
            <a:spLocks noChangeArrowheads="1"/>
          </p:cNvSpPr>
          <p:nvPr/>
        </p:nvSpPr>
        <p:spPr bwMode="auto">
          <a:xfrm>
            <a:off x="3482975" y="4714875"/>
            <a:ext cx="587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FFFFFF"/>
                </a:solidFill>
                <a:latin typeface="Arial" charset="0"/>
              </a:rPr>
              <a:t>+</a:t>
            </a:r>
            <a:endParaRPr lang="en-US" sz="800" b="1">
              <a:latin typeface="Arial" charset="0"/>
            </a:endParaRPr>
          </a:p>
        </p:txBody>
      </p:sp>
      <p:sp>
        <p:nvSpPr>
          <p:cNvPr id="55316" name="Rectangle 16"/>
          <p:cNvSpPr>
            <a:spLocks noChangeArrowheads="1"/>
          </p:cNvSpPr>
          <p:nvPr/>
        </p:nvSpPr>
        <p:spPr bwMode="auto">
          <a:xfrm>
            <a:off x="2405063" y="1770063"/>
            <a:ext cx="587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FFFFFF"/>
                </a:solidFill>
                <a:latin typeface="Arial" charset="0"/>
              </a:rPr>
              <a:t>+</a:t>
            </a:r>
            <a:endParaRPr lang="en-US" sz="800" b="1">
              <a:latin typeface="Arial" charset="0"/>
            </a:endParaRPr>
          </a:p>
        </p:txBody>
      </p:sp>
      <p:sp>
        <p:nvSpPr>
          <p:cNvPr id="55317" name="Rectangle 17"/>
          <p:cNvSpPr>
            <a:spLocks noChangeArrowheads="1"/>
          </p:cNvSpPr>
          <p:nvPr/>
        </p:nvSpPr>
        <p:spPr bwMode="auto">
          <a:xfrm>
            <a:off x="2751138" y="1608138"/>
            <a:ext cx="587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FFFFFF"/>
                </a:solidFill>
                <a:latin typeface="Arial" charset="0"/>
              </a:rPr>
              <a:t>+</a:t>
            </a:r>
            <a:endParaRPr lang="en-US" sz="800" b="1">
              <a:latin typeface="Arial" charset="0"/>
            </a:endParaRPr>
          </a:p>
        </p:txBody>
      </p:sp>
      <p:sp>
        <p:nvSpPr>
          <p:cNvPr id="55318" name="Rectangle 18"/>
          <p:cNvSpPr>
            <a:spLocks noChangeArrowheads="1"/>
          </p:cNvSpPr>
          <p:nvPr/>
        </p:nvSpPr>
        <p:spPr bwMode="auto">
          <a:xfrm>
            <a:off x="3038475" y="1763713"/>
            <a:ext cx="587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FFFFFF"/>
                </a:solidFill>
                <a:latin typeface="Arial" charset="0"/>
              </a:rPr>
              <a:t>+</a:t>
            </a:r>
            <a:endParaRPr lang="en-US" sz="800" b="1">
              <a:latin typeface="Arial" charset="0"/>
            </a:endParaRPr>
          </a:p>
        </p:txBody>
      </p:sp>
      <p:sp>
        <p:nvSpPr>
          <p:cNvPr id="55319" name="Rectangle 19"/>
          <p:cNvSpPr>
            <a:spLocks noChangeArrowheads="1"/>
          </p:cNvSpPr>
          <p:nvPr/>
        </p:nvSpPr>
        <p:spPr bwMode="auto">
          <a:xfrm>
            <a:off x="2997200" y="1966913"/>
            <a:ext cx="587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FFFFFF"/>
                </a:solidFill>
                <a:latin typeface="Arial" charset="0"/>
              </a:rPr>
              <a:t>+</a:t>
            </a:r>
            <a:endParaRPr lang="en-US" sz="800" b="1">
              <a:latin typeface="Arial" charset="0"/>
            </a:endParaRPr>
          </a:p>
        </p:txBody>
      </p:sp>
      <p:sp>
        <p:nvSpPr>
          <p:cNvPr id="55320" name="Freeform 20"/>
          <p:cNvSpPr>
            <a:spLocks/>
          </p:cNvSpPr>
          <p:nvPr/>
        </p:nvSpPr>
        <p:spPr bwMode="auto">
          <a:xfrm>
            <a:off x="2732088" y="1976438"/>
            <a:ext cx="53975" cy="9525"/>
          </a:xfrm>
          <a:custGeom>
            <a:avLst/>
            <a:gdLst>
              <a:gd name="T0" fmla="*/ 85684694 w 43"/>
              <a:gd name="T1" fmla="*/ 15120935 h 8"/>
              <a:gd name="T2" fmla="*/ 85684694 w 43"/>
              <a:gd name="T3" fmla="*/ 0 h 8"/>
              <a:gd name="T4" fmla="*/ 0 w 43"/>
              <a:gd name="T5" fmla="*/ 0 h 8"/>
              <a:gd name="T6" fmla="*/ 0 w 43"/>
              <a:gd name="T7" fmla="*/ 15120935 h 8"/>
              <a:gd name="T8" fmla="*/ 85684694 w 43"/>
              <a:gd name="T9" fmla="*/ 15120935 h 8"/>
              <a:gd name="T10" fmla="*/ 85684694 w 43"/>
              <a:gd name="T11" fmla="*/ 15120935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8"/>
              <a:gd name="T20" fmla="*/ 43 w 43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8">
                <a:moveTo>
                  <a:pt x="43" y="8"/>
                </a:moveTo>
                <a:lnTo>
                  <a:pt x="43" y="0"/>
                </a:lnTo>
                <a:lnTo>
                  <a:pt x="0" y="0"/>
                </a:lnTo>
                <a:lnTo>
                  <a:pt x="0" y="8"/>
                </a:lnTo>
                <a:lnTo>
                  <a:pt x="43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55321" name="Freeform 21"/>
          <p:cNvSpPr>
            <a:spLocks/>
          </p:cNvSpPr>
          <p:nvPr/>
        </p:nvSpPr>
        <p:spPr bwMode="auto">
          <a:xfrm>
            <a:off x="2408238" y="1976438"/>
            <a:ext cx="49212" cy="9525"/>
          </a:xfrm>
          <a:custGeom>
            <a:avLst/>
            <a:gdLst>
              <a:gd name="T0" fmla="*/ 78124039 w 40"/>
              <a:gd name="T1" fmla="*/ 15120935 h 8"/>
              <a:gd name="T2" fmla="*/ 78124039 w 40"/>
              <a:gd name="T3" fmla="*/ 0 h 8"/>
              <a:gd name="T4" fmla="*/ 0 w 40"/>
              <a:gd name="T5" fmla="*/ 0 h 8"/>
              <a:gd name="T6" fmla="*/ 0 w 40"/>
              <a:gd name="T7" fmla="*/ 15120935 h 8"/>
              <a:gd name="T8" fmla="*/ 78124039 w 40"/>
              <a:gd name="T9" fmla="*/ 15120935 h 8"/>
              <a:gd name="T10" fmla="*/ 78124039 w 40"/>
              <a:gd name="T11" fmla="*/ 15120935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"/>
              <a:gd name="T19" fmla="*/ 0 h 8"/>
              <a:gd name="T20" fmla="*/ 40 w 40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" h="8">
                <a:moveTo>
                  <a:pt x="40" y="8"/>
                </a:moveTo>
                <a:lnTo>
                  <a:pt x="40" y="0"/>
                </a:lnTo>
                <a:lnTo>
                  <a:pt x="0" y="0"/>
                </a:lnTo>
                <a:lnTo>
                  <a:pt x="0" y="8"/>
                </a:lnTo>
                <a:lnTo>
                  <a:pt x="40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55322" name="Rectangle 22"/>
          <p:cNvSpPr>
            <a:spLocks noChangeArrowheads="1"/>
          </p:cNvSpPr>
          <p:nvPr/>
        </p:nvSpPr>
        <p:spPr bwMode="auto">
          <a:xfrm>
            <a:off x="2763838" y="1789113"/>
            <a:ext cx="587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FFFFFF"/>
                </a:solidFill>
                <a:latin typeface="Arial" charset="0"/>
              </a:rPr>
              <a:t>+</a:t>
            </a:r>
            <a:endParaRPr lang="en-US" sz="800" b="1">
              <a:latin typeface="Arial" charset="0"/>
            </a:endParaRPr>
          </a:p>
        </p:txBody>
      </p:sp>
      <p:sp>
        <p:nvSpPr>
          <p:cNvPr id="55323" name="Line 23"/>
          <p:cNvSpPr>
            <a:spLocks noChangeShapeType="1"/>
          </p:cNvSpPr>
          <p:nvPr/>
        </p:nvSpPr>
        <p:spPr bwMode="auto">
          <a:xfrm flipH="1">
            <a:off x="1044575" y="2633663"/>
            <a:ext cx="6572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4" name="Line 24"/>
          <p:cNvSpPr>
            <a:spLocks noChangeShapeType="1"/>
          </p:cNvSpPr>
          <p:nvPr/>
        </p:nvSpPr>
        <p:spPr bwMode="auto">
          <a:xfrm flipH="1">
            <a:off x="3514725" y="4691063"/>
            <a:ext cx="4794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5" name="Freeform 25"/>
          <p:cNvSpPr>
            <a:spLocks/>
          </p:cNvSpPr>
          <p:nvPr/>
        </p:nvSpPr>
        <p:spPr bwMode="auto">
          <a:xfrm>
            <a:off x="1404938" y="4124325"/>
            <a:ext cx="309562" cy="255588"/>
          </a:xfrm>
          <a:custGeom>
            <a:avLst/>
            <a:gdLst>
              <a:gd name="T0" fmla="*/ 491429710 w 248"/>
              <a:gd name="T1" fmla="*/ 0 h 205"/>
              <a:gd name="T2" fmla="*/ 307144173 w 248"/>
              <a:gd name="T3" fmla="*/ 0 h 205"/>
              <a:gd name="T4" fmla="*/ 0 w 248"/>
              <a:gd name="T5" fmla="*/ 405745362 h 205"/>
              <a:gd name="T6" fmla="*/ 0 60000 65536"/>
              <a:gd name="T7" fmla="*/ 0 60000 65536"/>
              <a:gd name="T8" fmla="*/ 0 60000 65536"/>
              <a:gd name="T9" fmla="*/ 0 w 248"/>
              <a:gd name="T10" fmla="*/ 0 h 205"/>
              <a:gd name="T11" fmla="*/ 248 w 248"/>
              <a:gd name="T12" fmla="*/ 205 h 2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205">
                <a:moveTo>
                  <a:pt x="248" y="0"/>
                </a:moveTo>
                <a:lnTo>
                  <a:pt x="155" y="0"/>
                </a:lnTo>
                <a:lnTo>
                  <a:pt x="0" y="205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800" b="1">
              <a:latin typeface="Arial" charset="0"/>
            </a:endParaRPr>
          </a:p>
        </p:txBody>
      </p:sp>
      <p:sp>
        <p:nvSpPr>
          <p:cNvPr id="55326" name="Line 26"/>
          <p:cNvSpPr>
            <a:spLocks noChangeShapeType="1"/>
          </p:cNvSpPr>
          <p:nvPr/>
        </p:nvSpPr>
        <p:spPr bwMode="auto">
          <a:xfrm flipH="1">
            <a:off x="4056063" y="2492375"/>
            <a:ext cx="635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7" name="Text Box 27"/>
          <p:cNvSpPr txBox="1">
            <a:spLocks noChangeArrowheads="1"/>
          </p:cNvSpPr>
          <p:nvPr/>
        </p:nvSpPr>
        <p:spPr bwMode="auto">
          <a:xfrm>
            <a:off x="739775" y="1381125"/>
            <a:ext cx="94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fr-FR" sz="800" b="1">
                <a:latin typeface="Arial" charset="0"/>
              </a:rPr>
              <a:t>Sensory neuron</a:t>
            </a:r>
          </a:p>
          <a:p>
            <a:pPr eaLnBrk="1" hangingPunct="1"/>
            <a:r>
              <a:rPr lang="fr-FR" sz="800" b="1">
                <a:latin typeface="Arial" charset="0"/>
              </a:rPr>
              <a:t>activates multiple</a:t>
            </a:r>
          </a:p>
          <a:p>
            <a:pPr eaLnBrk="1" hangingPunct="1"/>
            <a:r>
              <a:rPr lang="fr-FR" sz="800" b="1">
                <a:latin typeface="Arial" charset="0"/>
              </a:rPr>
              <a:t>interneurons</a:t>
            </a:r>
            <a:endParaRPr lang="en-US" sz="800" b="1">
              <a:latin typeface="Arial" charset="0"/>
            </a:endParaRPr>
          </a:p>
        </p:txBody>
      </p:sp>
      <p:sp>
        <p:nvSpPr>
          <p:cNvPr id="55328" name="Text Box 28"/>
          <p:cNvSpPr txBox="1">
            <a:spLocks noChangeArrowheads="1"/>
          </p:cNvSpPr>
          <p:nvPr/>
        </p:nvSpPr>
        <p:spPr bwMode="auto">
          <a:xfrm>
            <a:off x="1855788" y="2581275"/>
            <a:ext cx="923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Ipsilateral motor</a:t>
            </a:r>
          </a:p>
          <a:p>
            <a:pPr eaLnBrk="1" hangingPunct="1"/>
            <a:r>
              <a:rPr lang="en-US" sz="800" b="1">
                <a:latin typeface="Arial" charset="0"/>
              </a:rPr>
              <a:t>neurons to flexor</a:t>
            </a:r>
          </a:p>
          <a:p>
            <a:pPr eaLnBrk="1" hangingPunct="1"/>
            <a:r>
              <a:rPr lang="en-US" sz="800" b="1">
                <a:latin typeface="Arial" charset="0"/>
              </a:rPr>
              <a:t>excited</a:t>
            </a:r>
          </a:p>
        </p:txBody>
      </p:sp>
      <p:sp>
        <p:nvSpPr>
          <p:cNvPr id="55329" name="Text Box 30"/>
          <p:cNvSpPr txBox="1">
            <a:spLocks noChangeArrowheads="1"/>
          </p:cNvSpPr>
          <p:nvPr/>
        </p:nvSpPr>
        <p:spPr bwMode="auto">
          <a:xfrm>
            <a:off x="1855788" y="4070350"/>
            <a:ext cx="876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Ipsilateral flexor</a:t>
            </a:r>
          </a:p>
          <a:p>
            <a:pPr eaLnBrk="1" hangingPunct="1"/>
            <a:r>
              <a:rPr lang="en-US" sz="800" b="1">
                <a:latin typeface="Arial" charset="0"/>
              </a:rPr>
              <a:t>contracts</a:t>
            </a:r>
          </a:p>
        </p:txBody>
      </p:sp>
      <p:sp>
        <p:nvSpPr>
          <p:cNvPr id="55330" name="Text Box 31"/>
          <p:cNvSpPr txBox="1">
            <a:spLocks noChangeArrowheads="1"/>
          </p:cNvSpPr>
          <p:nvPr/>
        </p:nvSpPr>
        <p:spPr bwMode="auto">
          <a:xfrm>
            <a:off x="4125913" y="463708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Contralateral</a:t>
            </a:r>
          </a:p>
          <a:p>
            <a:pPr eaLnBrk="1" hangingPunct="1"/>
            <a:r>
              <a:rPr lang="en-US" sz="800" b="1">
                <a:latin typeface="Arial" charset="0"/>
              </a:rPr>
              <a:t>extensor</a:t>
            </a:r>
          </a:p>
          <a:p>
            <a:pPr eaLnBrk="1" hangingPunct="1"/>
            <a:r>
              <a:rPr lang="en-US" sz="800" b="1">
                <a:latin typeface="Arial" charset="0"/>
              </a:rPr>
              <a:t>contracts</a:t>
            </a:r>
          </a:p>
        </p:txBody>
      </p:sp>
      <p:sp>
        <p:nvSpPr>
          <p:cNvPr id="55331" name="Text Box 32"/>
          <p:cNvSpPr txBox="1">
            <a:spLocks noChangeArrowheads="1"/>
          </p:cNvSpPr>
          <p:nvPr/>
        </p:nvSpPr>
        <p:spPr bwMode="auto">
          <a:xfrm>
            <a:off x="1855788" y="5665788"/>
            <a:ext cx="1328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Stepping on glass</a:t>
            </a:r>
          </a:p>
          <a:p>
            <a:pPr eaLnBrk="1" hangingPunct="1"/>
            <a:r>
              <a:rPr lang="en-US" sz="800" b="1">
                <a:latin typeface="Arial" charset="0"/>
              </a:rPr>
              <a:t>stimulates pain receptors</a:t>
            </a:r>
          </a:p>
          <a:p>
            <a:pPr eaLnBrk="1" hangingPunct="1"/>
            <a:r>
              <a:rPr lang="en-US" sz="800" b="1">
                <a:latin typeface="Arial" charset="0"/>
              </a:rPr>
              <a:t>in right foot</a:t>
            </a:r>
          </a:p>
        </p:txBody>
      </p:sp>
      <p:sp>
        <p:nvSpPr>
          <p:cNvPr id="55332" name="Text Box 33"/>
          <p:cNvSpPr txBox="1">
            <a:spLocks noChangeArrowheads="1"/>
          </p:cNvSpPr>
          <p:nvPr/>
        </p:nvSpPr>
        <p:spPr bwMode="auto">
          <a:xfrm>
            <a:off x="3122613" y="6094413"/>
            <a:ext cx="13573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800" b="1">
                <a:latin typeface="Arial" charset="0"/>
              </a:rPr>
              <a:t>Extension of left leg</a:t>
            </a:r>
          </a:p>
          <a:p>
            <a:pPr algn="ctr" eaLnBrk="1" hangingPunct="1"/>
            <a:r>
              <a:rPr lang="en-US" sz="800" b="1">
                <a:latin typeface="Arial" charset="0"/>
              </a:rPr>
              <a:t>(crossed extension reflex)</a:t>
            </a:r>
          </a:p>
        </p:txBody>
      </p:sp>
      <p:sp>
        <p:nvSpPr>
          <p:cNvPr id="55333" name="Text Box 34"/>
          <p:cNvSpPr txBox="1">
            <a:spLocks noChangeArrowheads="1"/>
          </p:cNvSpPr>
          <p:nvPr/>
        </p:nvSpPr>
        <p:spPr bwMode="auto">
          <a:xfrm>
            <a:off x="809625" y="6092825"/>
            <a:ext cx="1093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charset="0"/>
              </a:rPr>
              <a:t>ithdrawal of right leg</a:t>
            </a:r>
          </a:p>
          <a:p>
            <a:pPr eaLnBrk="1" hangingPunct="1"/>
            <a:r>
              <a:rPr lang="en-US" sz="800" b="1">
                <a:latin typeface="Arial" charset="0"/>
              </a:rPr>
              <a:t>(flexor reflex)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95759283-4D44-4926-AB84-43DC44BD0CAB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The Crossed Extensor Reflex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914400"/>
            <a:ext cx="4800600" cy="5943600"/>
          </a:xfrm>
        </p:spPr>
        <p:txBody>
          <a:bodyPr/>
          <a:lstStyle/>
          <a:p>
            <a:pPr eaLnBrk="1" hangingPunct="1"/>
            <a:r>
              <a:rPr lang="en-US" sz="2000" smtClean="0"/>
              <a:t>crossed extension reflex </a:t>
            </a:r>
            <a:r>
              <a:rPr lang="en-US" sz="2000" b="0" smtClean="0"/>
              <a:t>- the contraction of extensor muscles in the limb opposite of the one that is withdrawn</a:t>
            </a:r>
          </a:p>
          <a:p>
            <a:pPr lvl="1" eaLnBrk="1" hangingPunct="1"/>
            <a:r>
              <a:rPr lang="en-US" sz="1600" b="0" smtClean="0"/>
              <a:t>maintains balance by extending other leg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ipsilateral reflex arc </a:t>
            </a:r>
            <a:r>
              <a:rPr lang="en-US" sz="2000" b="0" smtClean="0"/>
              <a:t>– one in which the sensory input and the motor output are on the same sides of the spinal cord</a:t>
            </a:r>
          </a:p>
          <a:p>
            <a:pPr lvl="1" eaLnBrk="1" hangingPunct="1"/>
            <a:r>
              <a:rPr lang="en-US" sz="1600" b="0" smtClean="0"/>
              <a:t>flexor reflex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contralateral reflex arc </a:t>
            </a:r>
            <a:r>
              <a:rPr lang="en-US" sz="2000" b="0" smtClean="0"/>
              <a:t>– one in which the input and output are on opposite sides</a:t>
            </a:r>
          </a:p>
          <a:p>
            <a:pPr lvl="1" eaLnBrk="1" hangingPunct="1"/>
            <a:r>
              <a:rPr lang="en-US" sz="1600" b="0" smtClean="0"/>
              <a:t>crossed extension reflex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intersegmental reflex </a:t>
            </a:r>
            <a:r>
              <a:rPr lang="en-US" sz="2000" b="0" smtClean="0"/>
              <a:t>– one in which the input and output occur at different levels  (segments) of the spinal cord</a:t>
            </a:r>
          </a:p>
        </p:txBody>
      </p:sp>
      <p:sp>
        <p:nvSpPr>
          <p:cNvPr id="56325" name="Text Box 18"/>
          <p:cNvSpPr txBox="1">
            <a:spLocks noChangeArrowheads="1"/>
          </p:cNvSpPr>
          <p:nvPr/>
        </p:nvSpPr>
        <p:spPr bwMode="auto">
          <a:xfrm>
            <a:off x="1008063" y="6076950"/>
            <a:ext cx="17557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13.22</a:t>
            </a:r>
          </a:p>
        </p:txBody>
      </p:sp>
      <p:sp>
        <p:nvSpPr>
          <p:cNvPr id="56326" name="TextBox 24"/>
          <p:cNvSpPr txBox="1">
            <a:spLocks noChangeArrowheads="1"/>
          </p:cNvSpPr>
          <p:nvPr/>
        </p:nvSpPr>
        <p:spPr bwMode="auto">
          <a:xfrm>
            <a:off x="311150" y="933450"/>
            <a:ext cx="3641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56327" name="Picture 2" descr="sal25693_13_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1155700"/>
            <a:ext cx="3790950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Text Box 29"/>
          <p:cNvSpPr txBox="1">
            <a:spLocks noChangeArrowheads="1"/>
          </p:cNvSpPr>
          <p:nvPr/>
        </p:nvSpPr>
        <p:spPr bwMode="auto">
          <a:xfrm>
            <a:off x="3490913" y="2436813"/>
            <a:ext cx="7191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Contralateral</a:t>
            </a:r>
          </a:p>
          <a:p>
            <a:pPr eaLnBrk="1" hangingPunct="1"/>
            <a:r>
              <a:rPr lang="en-US" sz="700" b="1">
                <a:latin typeface="Arial" charset="0"/>
              </a:rPr>
              <a:t>motor neurons</a:t>
            </a:r>
          </a:p>
          <a:p>
            <a:pPr eaLnBrk="1" hangingPunct="1"/>
            <a:r>
              <a:rPr lang="en-US" sz="700" b="1">
                <a:latin typeface="Arial" charset="0"/>
              </a:rPr>
              <a:t>to extensor</a:t>
            </a:r>
          </a:p>
          <a:p>
            <a:pPr eaLnBrk="1" hangingPunct="1"/>
            <a:r>
              <a:rPr lang="en-US" sz="700" b="1">
                <a:latin typeface="Arial" charset="0"/>
              </a:rPr>
              <a:t>excited</a:t>
            </a:r>
          </a:p>
        </p:txBody>
      </p:sp>
      <p:sp>
        <p:nvSpPr>
          <p:cNvPr id="56329" name="Rectangle 5"/>
          <p:cNvSpPr>
            <a:spLocks noChangeArrowheads="1"/>
          </p:cNvSpPr>
          <p:nvPr/>
        </p:nvSpPr>
        <p:spPr bwMode="auto">
          <a:xfrm>
            <a:off x="230188" y="1320800"/>
            <a:ext cx="492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2</a:t>
            </a:r>
            <a:endParaRPr lang="en-US" sz="700" b="1">
              <a:latin typeface="Arial" charset="0"/>
            </a:endParaRPr>
          </a:p>
        </p:txBody>
      </p:sp>
      <p:sp>
        <p:nvSpPr>
          <p:cNvPr id="56330" name="Rectangle 6"/>
          <p:cNvSpPr>
            <a:spLocks noChangeArrowheads="1"/>
          </p:cNvSpPr>
          <p:nvPr/>
        </p:nvSpPr>
        <p:spPr bwMode="auto">
          <a:xfrm>
            <a:off x="1270000" y="2430463"/>
            <a:ext cx="492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3</a:t>
            </a:r>
            <a:endParaRPr lang="en-US" sz="700" b="1">
              <a:latin typeface="Arial" charset="0"/>
            </a:endParaRPr>
          </a:p>
        </p:txBody>
      </p:sp>
      <p:sp>
        <p:nvSpPr>
          <p:cNvPr id="56331" name="Rectangle 7"/>
          <p:cNvSpPr>
            <a:spLocks noChangeArrowheads="1"/>
          </p:cNvSpPr>
          <p:nvPr/>
        </p:nvSpPr>
        <p:spPr bwMode="auto">
          <a:xfrm>
            <a:off x="3516313" y="2308225"/>
            <a:ext cx="492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5</a:t>
            </a:r>
            <a:endParaRPr lang="en-US" sz="700" b="1">
              <a:latin typeface="Arial" charset="0"/>
            </a:endParaRPr>
          </a:p>
        </p:txBody>
      </p:sp>
      <p:sp>
        <p:nvSpPr>
          <p:cNvPr id="56332" name="Rectangle 8"/>
          <p:cNvSpPr>
            <a:spLocks noChangeArrowheads="1"/>
          </p:cNvSpPr>
          <p:nvPr/>
        </p:nvSpPr>
        <p:spPr bwMode="auto">
          <a:xfrm>
            <a:off x="3395663" y="4348163"/>
            <a:ext cx="492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6</a:t>
            </a:r>
            <a:endParaRPr lang="en-US" sz="700" b="1">
              <a:latin typeface="Arial" charset="0"/>
            </a:endParaRPr>
          </a:p>
        </p:txBody>
      </p:sp>
      <p:sp>
        <p:nvSpPr>
          <p:cNvPr id="56333" name="Rectangle 9"/>
          <p:cNvSpPr>
            <a:spLocks noChangeArrowheads="1"/>
          </p:cNvSpPr>
          <p:nvPr/>
        </p:nvSpPr>
        <p:spPr bwMode="auto">
          <a:xfrm>
            <a:off x="1262063" y="3811588"/>
            <a:ext cx="492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4</a:t>
            </a:r>
            <a:endParaRPr lang="en-US" sz="700" b="1">
              <a:latin typeface="Arial" charset="0"/>
            </a:endParaRPr>
          </a:p>
        </p:txBody>
      </p:sp>
      <p:sp>
        <p:nvSpPr>
          <p:cNvPr id="56334" name="Rectangle 10"/>
          <p:cNvSpPr>
            <a:spLocks noChangeArrowheads="1"/>
          </p:cNvSpPr>
          <p:nvPr/>
        </p:nvSpPr>
        <p:spPr bwMode="auto">
          <a:xfrm>
            <a:off x="1265238" y="5303838"/>
            <a:ext cx="492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1</a:t>
            </a:r>
            <a:endParaRPr lang="en-US" sz="700" b="1">
              <a:latin typeface="Arial" charset="0"/>
            </a:endParaRPr>
          </a:p>
        </p:txBody>
      </p:sp>
      <p:sp>
        <p:nvSpPr>
          <p:cNvPr id="56335" name="Rectangle 11"/>
          <p:cNvSpPr>
            <a:spLocks noChangeArrowheads="1"/>
          </p:cNvSpPr>
          <p:nvPr/>
        </p:nvSpPr>
        <p:spPr bwMode="auto">
          <a:xfrm>
            <a:off x="893763" y="4094163"/>
            <a:ext cx="523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FFFFFF"/>
                </a:solidFill>
                <a:latin typeface="Arial" charset="0"/>
              </a:rPr>
              <a:t>+</a:t>
            </a:r>
            <a:endParaRPr lang="en-US" sz="700" b="1">
              <a:latin typeface="Arial" charset="0"/>
            </a:endParaRPr>
          </a:p>
        </p:txBody>
      </p:sp>
      <p:sp>
        <p:nvSpPr>
          <p:cNvPr id="56336" name="Rectangle 12"/>
          <p:cNvSpPr>
            <a:spLocks noChangeArrowheads="1"/>
          </p:cNvSpPr>
          <p:nvPr/>
        </p:nvSpPr>
        <p:spPr bwMode="auto">
          <a:xfrm>
            <a:off x="1598613" y="1417638"/>
            <a:ext cx="523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FFFFFF"/>
                </a:solidFill>
                <a:latin typeface="Arial" charset="0"/>
              </a:rPr>
              <a:t>+</a:t>
            </a:r>
            <a:endParaRPr lang="en-US" sz="700" b="1">
              <a:latin typeface="Arial" charset="0"/>
            </a:endParaRPr>
          </a:p>
        </p:txBody>
      </p:sp>
      <p:sp>
        <p:nvSpPr>
          <p:cNvPr id="56337" name="Rectangle 13"/>
          <p:cNvSpPr>
            <a:spLocks noChangeArrowheads="1"/>
          </p:cNvSpPr>
          <p:nvPr/>
        </p:nvSpPr>
        <p:spPr bwMode="auto">
          <a:xfrm>
            <a:off x="1616075" y="1646238"/>
            <a:ext cx="523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FFFFFF"/>
                </a:solidFill>
                <a:latin typeface="Arial" charset="0"/>
              </a:rPr>
              <a:t>+</a:t>
            </a:r>
            <a:endParaRPr lang="en-US" sz="700" b="1">
              <a:latin typeface="Arial" charset="0"/>
            </a:endParaRPr>
          </a:p>
        </p:txBody>
      </p:sp>
      <p:sp>
        <p:nvSpPr>
          <p:cNvPr id="56338" name="Rectangle 14"/>
          <p:cNvSpPr>
            <a:spLocks noChangeArrowheads="1"/>
          </p:cNvSpPr>
          <p:nvPr/>
        </p:nvSpPr>
        <p:spPr bwMode="auto">
          <a:xfrm>
            <a:off x="1570038" y="1770063"/>
            <a:ext cx="523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FFFFFF"/>
                </a:solidFill>
                <a:latin typeface="Arial" charset="0"/>
              </a:rPr>
              <a:t>+</a:t>
            </a:r>
            <a:endParaRPr lang="en-US" sz="700" b="1">
              <a:latin typeface="Arial" charset="0"/>
            </a:endParaRPr>
          </a:p>
        </p:txBody>
      </p:sp>
      <p:sp>
        <p:nvSpPr>
          <p:cNvPr id="56339" name="Rectangle 15"/>
          <p:cNvSpPr>
            <a:spLocks noChangeArrowheads="1"/>
          </p:cNvSpPr>
          <p:nvPr/>
        </p:nvSpPr>
        <p:spPr bwMode="auto">
          <a:xfrm>
            <a:off x="2884488" y="4418013"/>
            <a:ext cx="523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FFFFFF"/>
                </a:solidFill>
                <a:latin typeface="Arial" charset="0"/>
              </a:rPr>
              <a:t>+</a:t>
            </a:r>
            <a:endParaRPr lang="en-US" sz="700" b="1">
              <a:latin typeface="Arial" charset="0"/>
            </a:endParaRPr>
          </a:p>
        </p:txBody>
      </p:sp>
      <p:sp>
        <p:nvSpPr>
          <p:cNvPr id="56340" name="Rectangle 16"/>
          <p:cNvSpPr>
            <a:spLocks noChangeArrowheads="1"/>
          </p:cNvSpPr>
          <p:nvPr/>
        </p:nvSpPr>
        <p:spPr bwMode="auto">
          <a:xfrm>
            <a:off x="1879600" y="1676400"/>
            <a:ext cx="523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FFFFFF"/>
                </a:solidFill>
                <a:latin typeface="Arial" charset="0"/>
              </a:rPr>
              <a:t>+</a:t>
            </a:r>
            <a:endParaRPr lang="en-US" sz="700" b="1">
              <a:latin typeface="Arial" charset="0"/>
            </a:endParaRPr>
          </a:p>
        </p:txBody>
      </p:sp>
      <p:sp>
        <p:nvSpPr>
          <p:cNvPr id="56341" name="Rectangle 17"/>
          <p:cNvSpPr>
            <a:spLocks noChangeArrowheads="1"/>
          </p:cNvSpPr>
          <p:nvPr/>
        </p:nvSpPr>
        <p:spPr bwMode="auto">
          <a:xfrm>
            <a:off x="2201863" y="1525588"/>
            <a:ext cx="523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FFFFFF"/>
                </a:solidFill>
                <a:latin typeface="Arial" charset="0"/>
              </a:rPr>
              <a:t>+</a:t>
            </a:r>
            <a:endParaRPr lang="en-US" sz="700" b="1">
              <a:latin typeface="Arial" charset="0"/>
            </a:endParaRPr>
          </a:p>
        </p:txBody>
      </p:sp>
      <p:sp>
        <p:nvSpPr>
          <p:cNvPr id="56342" name="Rectangle 18"/>
          <p:cNvSpPr>
            <a:spLocks noChangeArrowheads="1"/>
          </p:cNvSpPr>
          <p:nvPr/>
        </p:nvSpPr>
        <p:spPr bwMode="auto">
          <a:xfrm>
            <a:off x="2470150" y="1671638"/>
            <a:ext cx="523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FFFFFF"/>
                </a:solidFill>
                <a:latin typeface="Arial" charset="0"/>
              </a:rPr>
              <a:t>+</a:t>
            </a:r>
            <a:endParaRPr lang="en-US" sz="700" b="1">
              <a:latin typeface="Arial" charset="0"/>
            </a:endParaRPr>
          </a:p>
        </p:txBody>
      </p:sp>
      <p:sp>
        <p:nvSpPr>
          <p:cNvPr id="56343" name="Rectangle 19"/>
          <p:cNvSpPr>
            <a:spLocks noChangeArrowheads="1"/>
          </p:cNvSpPr>
          <p:nvPr/>
        </p:nvSpPr>
        <p:spPr bwMode="auto">
          <a:xfrm>
            <a:off x="2432050" y="1860550"/>
            <a:ext cx="523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FFFFFF"/>
                </a:solidFill>
                <a:latin typeface="Arial" charset="0"/>
              </a:rPr>
              <a:t>+</a:t>
            </a:r>
            <a:endParaRPr lang="en-US" sz="700" b="1">
              <a:latin typeface="Arial" charset="0"/>
            </a:endParaRPr>
          </a:p>
        </p:txBody>
      </p:sp>
      <p:sp>
        <p:nvSpPr>
          <p:cNvPr id="56344" name="Freeform 20"/>
          <p:cNvSpPr>
            <a:spLocks/>
          </p:cNvSpPr>
          <p:nvPr/>
        </p:nvSpPr>
        <p:spPr bwMode="auto">
          <a:xfrm>
            <a:off x="2184400" y="1868488"/>
            <a:ext cx="50800" cy="9525"/>
          </a:xfrm>
          <a:custGeom>
            <a:avLst/>
            <a:gdLst>
              <a:gd name="T0" fmla="*/ 80644418 w 43"/>
              <a:gd name="T1" fmla="*/ 15120935 h 8"/>
              <a:gd name="T2" fmla="*/ 80644418 w 43"/>
              <a:gd name="T3" fmla="*/ 0 h 8"/>
              <a:gd name="T4" fmla="*/ 0 w 43"/>
              <a:gd name="T5" fmla="*/ 0 h 8"/>
              <a:gd name="T6" fmla="*/ 0 w 43"/>
              <a:gd name="T7" fmla="*/ 15120935 h 8"/>
              <a:gd name="T8" fmla="*/ 80644418 w 43"/>
              <a:gd name="T9" fmla="*/ 15120935 h 8"/>
              <a:gd name="T10" fmla="*/ 80644418 w 43"/>
              <a:gd name="T11" fmla="*/ 15120935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8"/>
              <a:gd name="T20" fmla="*/ 43 w 43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8">
                <a:moveTo>
                  <a:pt x="43" y="8"/>
                </a:moveTo>
                <a:lnTo>
                  <a:pt x="43" y="0"/>
                </a:lnTo>
                <a:lnTo>
                  <a:pt x="0" y="0"/>
                </a:lnTo>
                <a:lnTo>
                  <a:pt x="0" y="8"/>
                </a:lnTo>
                <a:lnTo>
                  <a:pt x="43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56345" name="Freeform 21"/>
          <p:cNvSpPr>
            <a:spLocks/>
          </p:cNvSpPr>
          <p:nvPr/>
        </p:nvSpPr>
        <p:spPr bwMode="auto">
          <a:xfrm>
            <a:off x="1882775" y="1868488"/>
            <a:ext cx="46038" cy="9525"/>
          </a:xfrm>
          <a:custGeom>
            <a:avLst/>
            <a:gdLst>
              <a:gd name="T0" fmla="*/ 73085315 w 40"/>
              <a:gd name="T1" fmla="*/ 15120935 h 8"/>
              <a:gd name="T2" fmla="*/ 73085315 w 40"/>
              <a:gd name="T3" fmla="*/ 0 h 8"/>
              <a:gd name="T4" fmla="*/ 0 w 40"/>
              <a:gd name="T5" fmla="*/ 0 h 8"/>
              <a:gd name="T6" fmla="*/ 0 w 40"/>
              <a:gd name="T7" fmla="*/ 15120935 h 8"/>
              <a:gd name="T8" fmla="*/ 73085315 w 40"/>
              <a:gd name="T9" fmla="*/ 15120935 h 8"/>
              <a:gd name="T10" fmla="*/ 73085315 w 40"/>
              <a:gd name="T11" fmla="*/ 15120935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"/>
              <a:gd name="T19" fmla="*/ 0 h 8"/>
              <a:gd name="T20" fmla="*/ 40 w 40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" h="8">
                <a:moveTo>
                  <a:pt x="40" y="8"/>
                </a:moveTo>
                <a:lnTo>
                  <a:pt x="40" y="0"/>
                </a:lnTo>
                <a:lnTo>
                  <a:pt x="0" y="0"/>
                </a:lnTo>
                <a:lnTo>
                  <a:pt x="0" y="8"/>
                </a:lnTo>
                <a:lnTo>
                  <a:pt x="40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56346" name="Rectangle 22"/>
          <p:cNvSpPr>
            <a:spLocks noChangeArrowheads="1"/>
          </p:cNvSpPr>
          <p:nvPr/>
        </p:nvSpPr>
        <p:spPr bwMode="auto">
          <a:xfrm>
            <a:off x="2214563" y="1693863"/>
            <a:ext cx="523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FFFFFF"/>
                </a:solidFill>
                <a:latin typeface="Arial" charset="0"/>
              </a:rPr>
              <a:t>+</a:t>
            </a:r>
            <a:endParaRPr lang="en-US" sz="700" b="1">
              <a:latin typeface="Arial" charset="0"/>
            </a:endParaRPr>
          </a:p>
        </p:txBody>
      </p:sp>
      <p:sp>
        <p:nvSpPr>
          <p:cNvPr id="56347" name="Line 23"/>
          <p:cNvSpPr>
            <a:spLocks noChangeShapeType="1"/>
          </p:cNvSpPr>
          <p:nvPr/>
        </p:nvSpPr>
        <p:spPr bwMode="auto">
          <a:xfrm flipH="1">
            <a:off x="612775" y="2481263"/>
            <a:ext cx="6127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8" name="Line 24"/>
          <p:cNvSpPr>
            <a:spLocks noChangeShapeType="1"/>
          </p:cNvSpPr>
          <p:nvPr/>
        </p:nvSpPr>
        <p:spPr bwMode="auto">
          <a:xfrm flipH="1">
            <a:off x="2913063" y="4395788"/>
            <a:ext cx="4476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9" name="Freeform 25"/>
          <p:cNvSpPr>
            <a:spLocks/>
          </p:cNvSpPr>
          <p:nvPr/>
        </p:nvSpPr>
        <p:spPr bwMode="auto">
          <a:xfrm>
            <a:off x="949325" y="3868738"/>
            <a:ext cx="287338" cy="238125"/>
          </a:xfrm>
          <a:custGeom>
            <a:avLst/>
            <a:gdLst>
              <a:gd name="T0" fmla="*/ 456149108 w 248"/>
              <a:gd name="T1" fmla="*/ 0 h 205"/>
              <a:gd name="T2" fmla="*/ 285093753 w 248"/>
              <a:gd name="T3" fmla="*/ 0 h 205"/>
              <a:gd name="T4" fmla="*/ 0 w 248"/>
              <a:gd name="T5" fmla="*/ 378022889 h 205"/>
              <a:gd name="T6" fmla="*/ 0 60000 65536"/>
              <a:gd name="T7" fmla="*/ 0 60000 65536"/>
              <a:gd name="T8" fmla="*/ 0 60000 65536"/>
              <a:gd name="T9" fmla="*/ 0 w 248"/>
              <a:gd name="T10" fmla="*/ 0 h 205"/>
              <a:gd name="T11" fmla="*/ 248 w 248"/>
              <a:gd name="T12" fmla="*/ 205 h 2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205">
                <a:moveTo>
                  <a:pt x="248" y="0"/>
                </a:moveTo>
                <a:lnTo>
                  <a:pt x="155" y="0"/>
                </a:lnTo>
                <a:lnTo>
                  <a:pt x="0" y="205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56350" name="Line 26"/>
          <p:cNvSpPr>
            <a:spLocks noChangeShapeType="1"/>
          </p:cNvSpPr>
          <p:nvPr/>
        </p:nvSpPr>
        <p:spPr bwMode="auto">
          <a:xfrm flipH="1">
            <a:off x="3417888" y="2349500"/>
            <a:ext cx="5873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1" name="Text Box 27"/>
          <p:cNvSpPr txBox="1">
            <a:spLocks noChangeArrowheads="1"/>
          </p:cNvSpPr>
          <p:nvPr/>
        </p:nvSpPr>
        <p:spPr bwMode="auto">
          <a:xfrm>
            <a:off x="339725" y="1314450"/>
            <a:ext cx="8413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fr-FR" sz="700" b="1">
                <a:latin typeface="Arial" charset="0"/>
              </a:rPr>
              <a:t>Sensory neuron</a:t>
            </a:r>
          </a:p>
          <a:p>
            <a:pPr eaLnBrk="1" hangingPunct="1"/>
            <a:r>
              <a:rPr lang="fr-FR" sz="700" b="1">
                <a:latin typeface="Arial" charset="0"/>
              </a:rPr>
              <a:t>activates multiple</a:t>
            </a:r>
          </a:p>
          <a:p>
            <a:pPr eaLnBrk="1" hangingPunct="1"/>
            <a:r>
              <a:rPr lang="fr-FR" sz="700" b="1">
                <a:latin typeface="Arial" charset="0"/>
              </a:rPr>
              <a:t>interneurons</a:t>
            </a:r>
            <a:endParaRPr lang="en-US" sz="700" b="1">
              <a:latin typeface="Arial" charset="0"/>
            </a:endParaRPr>
          </a:p>
        </p:txBody>
      </p:sp>
      <p:sp>
        <p:nvSpPr>
          <p:cNvPr id="56352" name="Text Box 28"/>
          <p:cNvSpPr txBox="1">
            <a:spLocks noChangeArrowheads="1"/>
          </p:cNvSpPr>
          <p:nvPr/>
        </p:nvSpPr>
        <p:spPr bwMode="auto">
          <a:xfrm>
            <a:off x="1379538" y="2432050"/>
            <a:ext cx="8191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Ipsilateral motor</a:t>
            </a:r>
          </a:p>
          <a:p>
            <a:pPr eaLnBrk="1" hangingPunct="1"/>
            <a:r>
              <a:rPr lang="en-US" sz="700" b="1">
                <a:latin typeface="Arial" charset="0"/>
              </a:rPr>
              <a:t>neurons to flexor</a:t>
            </a:r>
          </a:p>
          <a:p>
            <a:pPr eaLnBrk="1" hangingPunct="1"/>
            <a:r>
              <a:rPr lang="en-US" sz="700" b="1">
                <a:latin typeface="Arial" charset="0"/>
              </a:rPr>
              <a:t>excited</a:t>
            </a:r>
          </a:p>
        </p:txBody>
      </p:sp>
      <p:sp>
        <p:nvSpPr>
          <p:cNvPr id="56353" name="Text Box 30"/>
          <p:cNvSpPr txBox="1">
            <a:spLocks noChangeArrowheads="1"/>
          </p:cNvSpPr>
          <p:nvPr/>
        </p:nvSpPr>
        <p:spPr bwMode="auto">
          <a:xfrm>
            <a:off x="1379538" y="3817938"/>
            <a:ext cx="7778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Ipsilateral flexor</a:t>
            </a:r>
          </a:p>
          <a:p>
            <a:pPr eaLnBrk="1" hangingPunct="1"/>
            <a:r>
              <a:rPr lang="en-US" sz="700" b="1">
                <a:latin typeface="Arial" charset="0"/>
              </a:rPr>
              <a:t>contracts</a:t>
            </a:r>
          </a:p>
        </p:txBody>
      </p:sp>
      <p:sp>
        <p:nvSpPr>
          <p:cNvPr id="56354" name="Text Box 31"/>
          <p:cNvSpPr txBox="1">
            <a:spLocks noChangeArrowheads="1"/>
          </p:cNvSpPr>
          <p:nvPr/>
        </p:nvSpPr>
        <p:spPr bwMode="auto">
          <a:xfrm>
            <a:off x="3489325" y="4346575"/>
            <a:ext cx="6413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Contralateral</a:t>
            </a:r>
          </a:p>
          <a:p>
            <a:pPr eaLnBrk="1" hangingPunct="1"/>
            <a:r>
              <a:rPr lang="en-US" sz="700" b="1">
                <a:latin typeface="Arial" charset="0"/>
              </a:rPr>
              <a:t>extensor</a:t>
            </a:r>
          </a:p>
          <a:p>
            <a:pPr eaLnBrk="1" hangingPunct="1"/>
            <a:r>
              <a:rPr lang="en-US" sz="700" b="1">
                <a:latin typeface="Arial" charset="0"/>
              </a:rPr>
              <a:t>contracts</a:t>
            </a:r>
          </a:p>
        </p:txBody>
      </p:sp>
      <p:sp>
        <p:nvSpPr>
          <p:cNvPr id="56355" name="Text Box 32"/>
          <p:cNvSpPr txBox="1">
            <a:spLocks noChangeArrowheads="1"/>
          </p:cNvSpPr>
          <p:nvPr/>
        </p:nvSpPr>
        <p:spPr bwMode="auto">
          <a:xfrm>
            <a:off x="1379538" y="5303838"/>
            <a:ext cx="117157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Stepping on glass</a:t>
            </a:r>
          </a:p>
          <a:p>
            <a:pPr eaLnBrk="1" hangingPunct="1"/>
            <a:r>
              <a:rPr lang="en-US" sz="700" b="1">
                <a:latin typeface="Arial" charset="0"/>
              </a:rPr>
              <a:t>stimulates pain receptors</a:t>
            </a:r>
          </a:p>
          <a:p>
            <a:pPr eaLnBrk="1" hangingPunct="1"/>
            <a:r>
              <a:rPr lang="en-US" sz="700" b="1">
                <a:latin typeface="Arial" charset="0"/>
              </a:rPr>
              <a:t>in right foot</a:t>
            </a:r>
          </a:p>
        </p:txBody>
      </p:sp>
      <p:sp>
        <p:nvSpPr>
          <p:cNvPr id="56356" name="Text Box 33"/>
          <p:cNvSpPr txBox="1">
            <a:spLocks noChangeArrowheads="1"/>
          </p:cNvSpPr>
          <p:nvPr/>
        </p:nvSpPr>
        <p:spPr bwMode="auto">
          <a:xfrm>
            <a:off x="2582863" y="5702300"/>
            <a:ext cx="11953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700" b="1">
                <a:latin typeface="Arial" charset="0"/>
              </a:rPr>
              <a:t>Extension of left leg</a:t>
            </a:r>
          </a:p>
          <a:p>
            <a:pPr algn="ctr" eaLnBrk="1" hangingPunct="1"/>
            <a:r>
              <a:rPr lang="en-US" sz="700" b="1">
                <a:latin typeface="Arial" charset="0"/>
              </a:rPr>
              <a:t>(crossed extension reflex)</a:t>
            </a:r>
          </a:p>
        </p:txBody>
      </p:sp>
      <p:sp>
        <p:nvSpPr>
          <p:cNvPr id="56357" name="Text Box 34"/>
          <p:cNvSpPr txBox="1">
            <a:spLocks noChangeArrowheads="1"/>
          </p:cNvSpPr>
          <p:nvPr/>
        </p:nvSpPr>
        <p:spPr bwMode="auto">
          <a:xfrm>
            <a:off x="393700" y="5700713"/>
            <a:ext cx="9715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ithdrawal of right leg</a:t>
            </a:r>
          </a:p>
          <a:p>
            <a:pPr eaLnBrk="1" hangingPunct="1"/>
            <a:r>
              <a:rPr lang="en-US" sz="700" b="1">
                <a:latin typeface="Arial" charset="0"/>
              </a:rPr>
              <a:t>(flexor reflex)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A37D3C55-8A0F-481F-9D26-3D61D52B028D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The Tendon Reflex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1148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tendon organs </a:t>
            </a:r>
            <a:r>
              <a:rPr lang="en-US" sz="2400" b="0" smtClean="0"/>
              <a:t>– proprioceptors in a tendon near its junction with a muscle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Golgi tendon organ - 1mm long, nerve fibers entwined in collagen fibers of the tendon</a:t>
            </a:r>
          </a:p>
          <a:p>
            <a:pPr lvl="1" eaLnBrk="1" hangingPunct="1">
              <a:lnSpc>
                <a:spcPct val="80000"/>
              </a:lnSpc>
            </a:pPr>
            <a:endParaRPr lang="en-US" sz="2000" b="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tendon reflex </a:t>
            </a:r>
            <a:r>
              <a:rPr lang="en-US" sz="2400" b="0" smtClean="0"/>
              <a:t>– in response to excessive tension on the tendon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inhibits muscle from contracting strongly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moderates muscle contraction before it tears a tendon or pulls it loose from the muscle or bone</a:t>
            </a:r>
          </a:p>
        </p:txBody>
      </p:sp>
      <p:sp>
        <p:nvSpPr>
          <p:cNvPr id="57349" name="TextBox 24"/>
          <p:cNvSpPr txBox="1">
            <a:spLocks noChangeArrowheads="1"/>
          </p:cNvSpPr>
          <p:nvPr/>
        </p:nvSpPr>
        <p:spPr bwMode="auto">
          <a:xfrm>
            <a:off x="4387850" y="827088"/>
            <a:ext cx="45164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8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57350" name="Picture 4" descr="sal25693_13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8075" y="1077913"/>
            <a:ext cx="345598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Rectangle 5"/>
          <p:cNvSpPr>
            <a:spLocks noChangeArrowheads="1"/>
          </p:cNvSpPr>
          <p:nvPr/>
        </p:nvSpPr>
        <p:spPr bwMode="auto">
          <a:xfrm>
            <a:off x="5043488" y="3394075"/>
            <a:ext cx="8064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Nerve fibers</a:t>
            </a:r>
            <a:endParaRPr lang="en-US" sz="1100" b="1">
              <a:latin typeface="Arial" charset="0"/>
            </a:endParaRPr>
          </a:p>
        </p:txBody>
      </p:sp>
      <p:sp>
        <p:nvSpPr>
          <p:cNvPr id="57352" name="Rectangle 6"/>
          <p:cNvSpPr>
            <a:spLocks noChangeArrowheads="1"/>
          </p:cNvSpPr>
          <p:nvPr/>
        </p:nvSpPr>
        <p:spPr bwMode="auto">
          <a:xfrm>
            <a:off x="5043488" y="3989388"/>
            <a:ext cx="9334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Tendon organ</a:t>
            </a:r>
          </a:p>
        </p:txBody>
      </p:sp>
      <p:sp>
        <p:nvSpPr>
          <p:cNvPr id="57353" name="Rectangle 7"/>
          <p:cNvSpPr>
            <a:spLocks noChangeArrowheads="1"/>
          </p:cNvSpPr>
          <p:nvPr/>
        </p:nvSpPr>
        <p:spPr bwMode="auto">
          <a:xfrm>
            <a:off x="5043488" y="4583113"/>
            <a:ext cx="10810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Tendon bundles</a:t>
            </a:r>
          </a:p>
        </p:txBody>
      </p:sp>
      <p:sp>
        <p:nvSpPr>
          <p:cNvPr id="57354" name="Rectangle 8"/>
          <p:cNvSpPr>
            <a:spLocks noChangeArrowheads="1"/>
          </p:cNvSpPr>
          <p:nvPr/>
        </p:nvSpPr>
        <p:spPr bwMode="auto">
          <a:xfrm>
            <a:off x="5043488" y="5048250"/>
            <a:ext cx="8905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Muscle fibers</a:t>
            </a:r>
            <a:endParaRPr lang="en-US" sz="1100" b="1">
              <a:latin typeface="Arial" charset="0"/>
            </a:endParaRPr>
          </a:p>
        </p:txBody>
      </p:sp>
      <p:sp>
        <p:nvSpPr>
          <p:cNvPr id="57355" name="Line 9"/>
          <p:cNvSpPr>
            <a:spLocks noChangeShapeType="1"/>
          </p:cNvSpPr>
          <p:nvPr/>
        </p:nvSpPr>
        <p:spPr bwMode="auto">
          <a:xfrm>
            <a:off x="5924550" y="3479800"/>
            <a:ext cx="13239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6" name="Line 10"/>
          <p:cNvSpPr>
            <a:spLocks noChangeShapeType="1"/>
          </p:cNvSpPr>
          <p:nvPr/>
        </p:nvSpPr>
        <p:spPr bwMode="auto">
          <a:xfrm>
            <a:off x="6019800" y="4075113"/>
            <a:ext cx="6667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7" name="Line 11"/>
          <p:cNvSpPr>
            <a:spLocks noChangeShapeType="1"/>
          </p:cNvSpPr>
          <p:nvPr/>
        </p:nvSpPr>
        <p:spPr bwMode="auto">
          <a:xfrm>
            <a:off x="6154738" y="4673600"/>
            <a:ext cx="5349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8" name="Line 12"/>
          <p:cNvSpPr>
            <a:spLocks noChangeShapeType="1"/>
          </p:cNvSpPr>
          <p:nvPr/>
        </p:nvSpPr>
        <p:spPr bwMode="auto">
          <a:xfrm>
            <a:off x="6877050" y="3479800"/>
            <a:ext cx="523875" cy="1873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9" name="Line 13"/>
          <p:cNvSpPr>
            <a:spLocks noChangeShapeType="1"/>
          </p:cNvSpPr>
          <p:nvPr/>
        </p:nvSpPr>
        <p:spPr bwMode="auto">
          <a:xfrm>
            <a:off x="6253163" y="4673600"/>
            <a:ext cx="255587" cy="920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0" name="Line 14"/>
          <p:cNvSpPr>
            <a:spLocks noChangeShapeType="1"/>
          </p:cNvSpPr>
          <p:nvPr/>
        </p:nvSpPr>
        <p:spPr bwMode="auto">
          <a:xfrm>
            <a:off x="5995988" y="5140325"/>
            <a:ext cx="7651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1" name="Line 15"/>
          <p:cNvSpPr>
            <a:spLocks noChangeShapeType="1"/>
          </p:cNvSpPr>
          <p:nvPr/>
        </p:nvSpPr>
        <p:spPr bwMode="auto">
          <a:xfrm>
            <a:off x="6094413" y="5140325"/>
            <a:ext cx="461962" cy="1603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2" name="Text Box 11"/>
          <p:cNvSpPr txBox="1">
            <a:spLocks noChangeArrowheads="1"/>
          </p:cNvSpPr>
          <p:nvPr/>
        </p:nvSpPr>
        <p:spPr bwMode="auto">
          <a:xfrm>
            <a:off x="7307263" y="4945063"/>
            <a:ext cx="17557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9E153091-A0EF-4716-9212-F320EB451028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Spinal Cord Trauma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pPr eaLnBrk="1" hangingPunct="1"/>
            <a:r>
              <a:rPr lang="en-US" sz="2400" b="0" smtClean="0"/>
              <a:t>10,000 -12,000 people paralyzed each year by spinal cord trauma</a:t>
            </a:r>
          </a:p>
          <a:p>
            <a:pPr lvl="1" eaLnBrk="1" hangingPunct="1"/>
            <a:r>
              <a:rPr lang="en-US" sz="2000" b="0" smtClean="0"/>
              <a:t>usually by vertebral fractures</a:t>
            </a:r>
          </a:p>
          <a:p>
            <a:pPr lvl="1" eaLnBrk="1" hangingPunct="1"/>
            <a:r>
              <a:rPr lang="en-US" sz="2000" b="0" smtClean="0"/>
              <a:t>highest risk group – males 16 – 30 years old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400" b="0" smtClean="0"/>
              <a:t>55% occur in automobile or motorcycle accidents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400" smtClean="0"/>
              <a:t>complete transection</a:t>
            </a:r>
            <a:r>
              <a:rPr lang="en-US" sz="2400" b="0" smtClean="0"/>
              <a:t> – complete severance of cord</a:t>
            </a:r>
          </a:p>
          <a:p>
            <a:pPr lvl="1" eaLnBrk="1" hangingPunct="1"/>
            <a:r>
              <a:rPr lang="en-US" sz="2000" b="0" smtClean="0"/>
              <a:t>immediate loss of motor control below level of injury</a:t>
            </a:r>
          </a:p>
          <a:p>
            <a:pPr lvl="1" eaLnBrk="1" hangingPunct="1"/>
            <a:r>
              <a:rPr lang="en-US" sz="2000" b="0" smtClean="0"/>
              <a:t>above C4 poses the threat of respiratory failure</a:t>
            </a:r>
          </a:p>
          <a:p>
            <a:pPr lvl="1" eaLnBrk="1" hangingPunct="1"/>
            <a:r>
              <a:rPr lang="en-US" sz="2000" b="0" smtClean="0"/>
              <a:t>spinal shock</a:t>
            </a:r>
          </a:p>
          <a:p>
            <a:pPr lvl="1" eaLnBrk="1" hangingPunct="1"/>
            <a:r>
              <a:rPr lang="en-US" sz="2000" smtClean="0"/>
              <a:t>paralysis</a:t>
            </a:r>
          </a:p>
          <a:p>
            <a:pPr lvl="2" eaLnBrk="1" hangingPunct="1"/>
            <a:r>
              <a:rPr lang="en-US" sz="1800" smtClean="0"/>
              <a:t>paraplegia </a:t>
            </a:r>
            <a:r>
              <a:rPr lang="en-US" sz="1800" b="0" smtClean="0"/>
              <a:t>– paralysis of both lower limbs</a:t>
            </a:r>
          </a:p>
          <a:p>
            <a:pPr lvl="2" eaLnBrk="1" hangingPunct="1"/>
            <a:r>
              <a:rPr lang="en-US" sz="1800" smtClean="0"/>
              <a:t>quadriplegia</a:t>
            </a:r>
            <a:r>
              <a:rPr lang="en-US" sz="1800" b="0" smtClean="0"/>
              <a:t> – paralysis of all four limbs</a:t>
            </a:r>
          </a:p>
          <a:p>
            <a:pPr lvl="2" eaLnBrk="1" hangingPunct="1"/>
            <a:r>
              <a:rPr lang="en-US" sz="1800" smtClean="0"/>
              <a:t>hemiplegia</a:t>
            </a:r>
            <a:r>
              <a:rPr lang="en-US" sz="1800" b="0" smtClean="0"/>
              <a:t> – paralysis on one side of the body</a:t>
            </a:r>
          </a:p>
          <a:p>
            <a:pPr lvl="2" eaLnBrk="1" hangingPunct="1"/>
            <a:r>
              <a:rPr lang="en-US" sz="1800" smtClean="0"/>
              <a:t>paresis</a:t>
            </a:r>
            <a:r>
              <a:rPr lang="en-US" sz="1800" b="0" smtClean="0"/>
              <a:t> – partial paralysis or weakness of the limbs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C9EFD26B-E687-4830-84EF-EB4ADE69C62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Anatomy of Lower Spinal Cord</a:t>
            </a:r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3756025" y="6216650"/>
            <a:ext cx="1600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13.1</a:t>
            </a:r>
          </a:p>
        </p:txBody>
      </p:sp>
      <p:sp>
        <p:nvSpPr>
          <p:cNvPr id="8197" name="TextBox 24"/>
          <p:cNvSpPr txBox="1">
            <a:spLocks noChangeArrowheads="1"/>
          </p:cNvSpPr>
          <p:nvPr/>
        </p:nvSpPr>
        <p:spPr bwMode="auto">
          <a:xfrm>
            <a:off x="2093913" y="1030288"/>
            <a:ext cx="49434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5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8198" name="Picture 4" descr="sal25693_13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825" y="1190625"/>
            <a:ext cx="4938713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Freeform 8"/>
          <p:cNvSpPr>
            <a:spLocks/>
          </p:cNvSpPr>
          <p:nvPr/>
        </p:nvSpPr>
        <p:spPr bwMode="auto">
          <a:xfrm>
            <a:off x="3479800" y="1303338"/>
            <a:ext cx="133350" cy="755650"/>
          </a:xfrm>
          <a:custGeom>
            <a:avLst/>
            <a:gdLst>
              <a:gd name="T0" fmla="*/ 0 w 105"/>
              <a:gd name="T1" fmla="*/ 1199593565 h 595"/>
              <a:gd name="T2" fmla="*/ 211692508 w 105"/>
              <a:gd name="T3" fmla="*/ 1199593565 h 595"/>
              <a:gd name="T4" fmla="*/ 211692508 w 105"/>
              <a:gd name="T5" fmla="*/ 0 h 595"/>
              <a:gd name="T6" fmla="*/ 0 w 105"/>
              <a:gd name="T7" fmla="*/ 0 h 595"/>
              <a:gd name="T8" fmla="*/ 0 60000 65536"/>
              <a:gd name="T9" fmla="*/ 0 60000 65536"/>
              <a:gd name="T10" fmla="*/ 0 60000 65536"/>
              <a:gd name="T11" fmla="*/ 0 60000 65536"/>
              <a:gd name="T12" fmla="*/ 0 w 105"/>
              <a:gd name="T13" fmla="*/ 0 h 595"/>
              <a:gd name="T14" fmla="*/ 105 w 105"/>
              <a:gd name="T15" fmla="*/ 595 h 5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" h="595">
                <a:moveTo>
                  <a:pt x="0" y="595"/>
                </a:moveTo>
                <a:lnTo>
                  <a:pt x="105" y="595"/>
                </a:lnTo>
                <a:lnTo>
                  <a:pt x="105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00" name="Freeform 9"/>
          <p:cNvSpPr>
            <a:spLocks/>
          </p:cNvSpPr>
          <p:nvPr/>
        </p:nvSpPr>
        <p:spPr bwMode="auto">
          <a:xfrm>
            <a:off x="3117850" y="1433513"/>
            <a:ext cx="131763" cy="511175"/>
          </a:xfrm>
          <a:custGeom>
            <a:avLst/>
            <a:gdLst>
              <a:gd name="T0" fmla="*/ 209173780 w 104"/>
              <a:gd name="T1" fmla="*/ 811490384 h 402"/>
              <a:gd name="T2" fmla="*/ 0 w 104"/>
              <a:gd name="T3" fmla="*/ 811490384 h 402"/>
              <a:gd name="T4" fmla="*/ 0 w 104"/>
              <a:gd name="T5" fmla="*/ 0 h 402"/>
              <a:gd name="T6" fmla="*/ 209173780 w 104"/>
              <a:gd name="T7" fmla="*/ 0 h 402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402"/>
              <a:gd name="T14" fmla="*/ 104 w 104"/>
              <a:gd name="T15" fmla="*/ 402 h 4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402">
                <a:moveTo>
                  <a:pt x="104" y="402"/>
                </a:moveTo>
                <a:lnTo>
                  <a:pt x="0" y="402"/>
                </a:lnTo>
                <a:lnTo>
                  <a:pt x="0" y="0"/>
                </a:lnTo>
                <a:lnTo>
                  <a:pt x="104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01" name="Freeform 10"/>
          <p:cNvSpPr>
            <a:spLocks/>
          </p:cNvSpPr>
          <p:nvPr/>
        </p:nvSpPr>
        <p:spPr bwMode="auto">
          <a:xfrm>
            <a:off x="3479800" y="2081213"/>
            <a:ext cx="133350" cy="1836737"/>
          </a:xfrm>
          <a:custGeom>
            <a:avLst/>
            <a:gdLst>
              <a:gd name="T0" fmla="*/ 0 w 105"/>
              <a:gd name="T1" fmla="*/ 2147483647 h 1447"/>
              <a:gd name="T2" fmla="*/ 211692508 w 105"/>
              <a:gd name="T3" fmla="*/ 2147483647 h 1447"/>
              <a:gd name="T4" fmla="*/ 211692508 w 105"/>
              <a:gd name="T5" fmla="*/ 0 h 1447"/>
              <a:gd name="T6" fmla="*/ 0 w 105"/>
              <a:gd name="T7" fmla="*/ 0 h 1447"/>
              <a:gd name="T8" fmla="*/ 0 60000 65536"/>
              <a:gd name="T9" fmla="*/ 0 60000 65536"/>
              <a:gd name="T10" fmla="*/ 0 60000 65536"/>
              <a:gd name="T11" fmla="*/ 0 60000 65536"/>
              <a:gd name="T12" fmla="*/ 0 w 105"/>
              <a:gd name="T13" fmla="*/ 0 h 1447"/>
              <a:gd name="T14" fmla="*/ 105 w 105"/>
              <a:gd name="T15" fmla="*/ 1447 h 14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" h="1447">
                <a:moveTo>
                  <a:pt x="0" y="1447"/>
                </a:moveTo>
                <a:lnTo>
                  <a:pt x="105" y="1447"/>
                </a:lnTo>
                <a:lnTo>
                  <a:pt x="105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02" name="Freeform 11"/>
          <p:cNvSpPr>
            <a:spLocks/>
          </p:cNvSpPr>
          <p:nvPr/>
        </p:nvSpPr>
        <p:spPr bwMode="auto">
          <a:xfrm>
            <a:off x="3479800" y="3941763"/>
            <a:ext cx="133350" cy="941387"/>
          </a:xfrm>
          <a:custGeom>
            <a:avLst/>
            <a:gdLst>
              <a:gd name="T0" fmla="*/ 0 w 105"/>
              <a:gd name="T1" fmla="*/ 1494452005 h 742"/>
              <a:gd name="T2" fmla="*/ 211692508 w 105"/>
              <a:gd name="T3" fmla="*/ 1494452005 h 742"/>
              <a:gd name="T4" fmla="*/ 211692508 w 105"/>
              <a:gd name="T5" fmla="*/ 0 h 742"/>
              <a:gd name="T6" fmla="*/ 0 w 105"/>
              <a:gd name="T7" fmla="*/ 0 h 742"/>
              <a:gd name="T8" fmla="*/ 0 60000 65536"/>
              <a:gd name="T9" fmla="*/ 0 60000 65536"/>
              <a:gd name="T10" fmla="*/ 0 60000 65536"/>
              <a:gd name="T11" fmla="*/ 0 60000 65536"/>
              <a:gd name="T12" fmla="*/ 0 w 105"/>
              <a:gd name="T13" fmla="*/ 0 h 742"/>
              <a:gd name="T14" fmla="*/ 105 w 105"/>
              <a:gd name="T15" fmla="*/ 742 h 7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" h="742">
                <a:moveTo>
                  <a:pt x="0" y="742"/>
                </a:moveTo>
                <a:lnTo>
                  <a:pt x="105" y="742"/>
                </a:lnTo>
                <a:lnTo>
                  <a:pt x="105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03" name="Freeform 12"/>
          <p:cNvSpPr>
            <a:spLocks/>
          </p:cNvSpPr>
          <p:nvPr/>
        </p:nvSpPr>
        <p:spPr bwMode="auto">
          <a:xfrm>
            <a:off x="3097213" y="3438525"/>
            <a:ext cx="176212" cy="325438"/>
          </a:xfrm>
          <a:custGeom>
            <a:avLst/>
            <a:gdLst>
              <a:gd name="T0" fmla="*/ 225004828 w 138"/>
              <a:gd name="T1" fmla="*/ 516632738 h 256"/>
              <a:gd name="T2" fmla="*/ 0 w 138"/>
              <a:gd name="T3" fmla="*/ 516632738 h 256"/>
              <a:gd name="T4" fmla="*/ 0 w 138"/>
              <a:gd name="T5" fmla="*/ 0 h 256"/>
              <a:gd name="T6" fmla="*/ 279736506 w 138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138"/>
              <a:gd name="T13" fmla="*/ 0 h 256"/>
              <a:gd name="T14" fmla="*/ 138 w 138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" h="256">
                <a:moveTo>
                  <a:pt x="111" y="256"/>
                </a:moveTo>
                <a:lnTo>
                  <a:pt x="0" y="256"/>
                </a:lnTo>
                <a:lnTo>
                  <a:pt x="0" y="0"/>
                </a:lnTo>
                <a:lnTo>
                  <a:pt x="138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04" name="Freeform 13"/>
          <p:cNvSpPr>
            <a:spLocks/>
          </p:cNvSpPr>
          <p:nvPr/>
        </p:nvSpPr>
        <p:spPr bwMode="auto">
          <a:xfrm>
            <a:off x="3479800" y="4919663"/>
            <a:ext cx="133350" cy="804862"/>
          </a:xfrm>
          <a:custGeom>
            <a:avLst/>
            <a:gdLst>
              <a:gd name="T0" fmla="*/ 0 w 105"/>
              <a:gd name="T1" fmla="*/ 1277718250 h 634"/>
              <a:gd name="T2" fmla="*/ 211692508 w 105"/>
              <a:gd name="T3" fmla="*/ 1277718250 h 634"/>
              <a:gd name="T4" fmla="*/ 211692508 w 105"/>
              <a:gd name="T5" fmla="*/ 0 h 634"/>
              <a:gd name="T6" fmla="*/ 0 w 105"/>
              <a:gd name="T7" fmla="*/ 0 h 634"/>
              <a:gd name="T8" fmla="*/ 0 60000 65536"/>
              <a:gd name="T9" fmla="*/ 0 60000 65536"/>
              <a:gd name="T10" fmla="*/ 0 60000 65536"/>
              <a:gd name="T11" fmla="*/ 0 60000 65536"/>
              <a:gd name="T12" fmla="*/ 0 w 105"/>
              <a:gd name="T13" fmla="*/ 0 h 634"/>
              <a:gd name="T14" fmla="*/ 105 w 105"/>
              <a:gd name="T15" fmla="*/ 634 h 6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" h="634">
                <a:moveTo>
                  <a:pt x="0" y="634"/>
                </a:moveTo>
                <a:lnTo>
                  <a:pt x="105" y="634"/>
                </a:lnTo>
                <a:lnTo>
                  <a:pt x="105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05" name="Rectangle 19"/>
          <p:cNvSpPr>
            <a:spLocks noChangeArrowheads="1"/>
          </p:cNvSpPr>
          <p:nvPr/>
        </p:nvSpPr>
        <p:spPr bwMode="auto">
          <a:xfrm>
            <a:off x="6305550" y="3109913"/>
            <a:ext cx="4841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Spinal cord</a:t>
            </a:r>
            <a:endParaRPr lang="en-US" sz="700" b="1">
              <a:latin typeface="Arial" charset="0"/>
            </a:endParaRPr>
          </a:p>
        </p:txBody>
      </p:sp>
      <p:sp>
        <p:nvSpPr>
          <p:cNvPr id="8206" name="Rectangle 20"/>
          <p:cNvSpPr>
            <a:spLocks noChangeArrowheads="1"/>
          </p:cNvSpPr>
          <p:nvPr/>
        </p:nvSpPr>
        <p:spPr bwMode="auto">
          <a:xfrm>
            <a:off x="6305550" y="3875088"/>
            <a:ext cx="8810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Spinal nerve rootlets</a:t>
            </a:r>
            <a:endParaRPr lang="en-US" sz="700" b="1">
              <a:latin typeface="Arial" charset="0"/>
            </a:endParaRPr>
          </a:p>
        </p:txBody>
      </p:sp>
      <p:sp>
        <p:nvSpPr>
          <p:cNvPr id="8207" name="Rectangle 21"/>
          <p:cNvSpPr>
            <a:spLocks noChangeArrowheads="1"/>
          </p:cNvSpPr>
          <p:nvPr/>
        </p:nvSpPr>
        <p:spPr bwMode="auto">
          <a:xfrm>
            <a:off x="6305550" y="3654425"/>
            <a:ext cx="5286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Spinal nerve</a:t>
            </a:r>
            <a:endParaRPr lang="en-US" sz="700" b="1">
              <a:latin typeface="Arial" charset="0"/>
            </a:endParaRPr>
          </a:p>
        </p:txBody>
      </p:sp>
      <p:sp>
        <p:nvSpPr>
          <p:cNvPr id="8208" name="Rectangle 22"/>
          <p:cNvSpPr>
            <a:spLocks noChangeArrowheads="1"/>
          </p:cNvSpPr>
          <p:nvPr/>
        </p:nvSpPr>
        <p:spPr bwMode="auto">
          <a:xfrm>
            <a:off x="6305550" y="4211638"/>
            <a:ext cx="8667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Subarachnoid space</a:t>
            </a:r>
            <a:endParaRPr lang="en-US" sz="700" b="1">
              <a:latin typeface="Arial" charset="0"/>
            </a:endParaRPr>
          </a:p>
        </p:txBody>
      </p:sp>
      <p:sp>
        <p:nvSpPr>
          <p:cNvPr id="8209" name="Rectangle 23"/>
          <p:cNvSpPr>
            <a:spLocks noChangeArrowheads="1"/>
          </p:cNvSpPr>
          <p:nvPr/>
        </p:nvSpPr>
        <p:spPr bwMode="auto">
          <a:xfrm>
            <a:off x="6305550" y="4040188"/>
            <a:ext cx="10334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Posterior median sulcus</a:t>
            </a:r>
            <a:endParaRPr lang="en-US" sz="700" b="1">
              <a:latin typeface="Arial" charset="0"/>
            </a:endParaRPr>
          </a:p>
        </p:txBody>
      </p:sp>
      <p:sp>
        <p:nvSpPr>
          <p:cNvPr id="8210" name="Rectangle 24"/>
          <p:cNvSpPr>
            <a:spLocks noChangeArrowheads="1"/>
          </p:cNvSpPr>
          <p:nvPr/>
        </p:nvSpPr>
        <p:spPr bwMode="auto">
          <a:xfrm>
            <a:off x="6305550" y="4548188"/>
            <a:ext cx="9842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Posterior root ganglion</a:t>
            </a:r>
            <a:endParaRPr lang="en-US" sz="700" b="1">
              <a:latin typeface="Arial" charset="0"/>
            </a:endParaRPr>
          </a:p>
        </p:txBody>
      </p:sp>
      <p:sp>
        <p:nvSpPr>
          <p:cNvPr id="8211" name="Rectangle 25"/>
          <p:cNvSpPr>
            <a:spLocks noChangeArrowheads="1"/>
          </p:cNvSpPr>
          <p:nvPr/>
        </p:nvSpPr>
        <p:spPr bwMode="auto">
          <a:xfrm>
            <a:off x="6305550" y="4722813"/>
            <a:ext cx="1428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Rib</a:t>
            </a:r>
            <a:endParaRPr lang="en-US" sz="700" b="1">
              <a:latin typeface="Arial" charset="0"/>
            </a:endParaRPr>
          </a:p>
        </p:txBody>
      </p:sp>
      <p:sp>
        <p:nvSpPr>
          <p:cNvPr id="8212" name="Rectangle 26"/>
          <p:cNvSpPr>
            <a:spLocks noChangeArrowheads="1"/>
          </p:cNvSpPr>
          <p:nvPr/>
        </p:nvSpPr>
        <p:spPr bwMode="auto">
          <a:xfrm>
            <a:off x="6305550" y="5011738"/>
            <a:ext cx="4699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Dura mater</a:t>
            </a:r>
            <a:endParaRPr lang="en-US" sz="700" b="1">
              <a:latin typeface="Arial" charset="0"/>
            </a:endParaRPr>
          </a:p>
        </p:txBody>
      </p:sp>
      <p:sp>
        <p:nvSpPr>
          <p:cNvPr id="8213" name="Rectangle 27"/>
          <p:cNvSpPr>
            <a:spLocks noChangeArrowheads="1"/>
          </p:cNvSpPr>
          <p:nvPr/>
        </p:nvSpPr>
        <p:spPr bwMode="auto">
          <a:xfrm>
            <a:off x="6305550" y="4864100"/>
            <a:ext cx="7064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Arachnoid mater</a:t>
            </a:r>
            <a:endParaRPr lang="en-US" sz="700" b="1">
              <a:latin typeface="Arial" charset="0"/>
            </a:endParaRPr>
          </a:p>
        </p:txBody>
      </p:sp>
      <p:sp>
        <p:nvSpPr>
          <p:cNvPr id="8214" name="Line 37"/>
          <p:cNvSpPr>
            <a:spLocks noChangeShapeType="1"/>
          </p:cNvSpPr>
          <p:nvPr/>
        </p:nvSpPr>
        <p:spPr bwMode="auto">
          <a:xfrm flipH="1">
            <a:off x="2184400" y="1684338"/>
            <a:ext cx="931863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38"/>
          <p:cNvSpPr>
            <a:spLocks noChangeShapeType="1"/>
          </p:cNvSpPr>
          <p:nvPr/>
        </p:nvSpPr>
        <p:spPr bwMode="auto">
          <a:xfrm flipH="1">
            <a:off x="3613150" y="1684338"/>
            <a:ext cx="204788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41"/>
          <p:cNvSpPr>
            <a:spLocks noChangeShapeType="1"/>
          </p:cNvSpPr>
          <p:nvPr/>
        </p:nvSpPr>
        <p:spPr bwMode="auto">
          <a:xfrm flipH="1">
            <a:off x="2095500" y="2320925"/>
            <a:ext cx="11430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42"/>
          <p:cNvSpPr>
            <a:spLocks noChangeShapeType="1"/>
          </p:cNvSpPr>
          <p:nvPr/>
        </p:nvSpPr>
        <p:spPr bwMode="auto">
          <a:xfrm flipH="1">
            <a:off x="3613150" y="2944813"/>
            <a:ext cx="20955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43"/>
          <p:cNvSpPr>
            <a:spLocks noChangeShapeType="1"/>
          </p:cNvSpPr>
          <p:nvPr/>
        </p:nvSpPr>
        <p:spPr bwMode="auto">
          <a:xfrm flipH="1">
            <a:off x="5781675" y="3511550"/>
            <a:ext cx="4889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9" name="Freeform 44"/>
          <p:cNvSpPr>
            <a:spLocks/>
          </p:cNvSpPr>
          <p:nvPr/>
        </p:nvSpPr>
        <p:spPr bwMode="auto">
          <a:xfrm>
            <a:off x="5456238" y="3152775"/>
            <a:ext cx="814387" cy="106363"/>
          </a:xfrm>
          <a:custGeom>
            <a:avLst/>
            <a:gdLst>
              <a:gd name="T0" fmla="*/ 1292839823 w 641"/>
              <a:gd name="T1" fmla="*/ 0 h 84"/>
              <a:gd name="T2" fmla="*/ 516328943 w 641"/>
              <a:gd name="T3" fmla="*/ 0 h 84"/>
              <a:gd name="T4" fmla="*/ 0 w 641"/>
              <a:gd name="T5" fmla="*/ 168851280 h 84"/>
              <a:gd name="T6" fmla="*/ 0 60000 65536"/>
              <a:gd name="T7" fmla="*/ 0 60000 65536"/>
              <a:gd name="T8" fmla="*/ 0 60000 65536"/>
              <a:gd name="T9" fmla="*/ 0 w 641"/>
              <a:gd name="T10" fmla="*/ 0 h 84"/>
              <a:gd name="T11" fmla="*/ 641 w 641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1" h="84">
                <a:moveTo>
                  <a:pt x="641" y="0"/>
                </a:moveTo>
                <a:lnTo>
                  <a:pt x="256" y="0"/>
                </a:lnTo>
                <a:lnTo>
                  <a:pt x="0" y="8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20" name="Line 45"/>
          <p:cNvSpPr>
            <a:spLocks noChangeShapeType="1"/>
          </p:cNvSpPr>
          <p:nvPr/>
        </p:nvSpPr>
        <p:spPr bwMode="auto">
          <a:xfrm flipH="1">
            <a:off x="5934075" y="3708400"/>
            <a:ext cx="3365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46"/>
          <p:cNvSpPr>
            <a:spLocks noChangeShapeType="1"/>
          </p:cNvSpPr>
          <p:nvPr/>
        </p:nvSpPr>
        <p:spPr bwMode="auto">
          <a:xfrm flipH="1">
            <a:off x="5575300" y="3927475"/>
            <a:ext cx="7016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47"/>
          <p:cNvSpPr>
            <a:spLocks noChangeShapeType="1"/>
          </p:cNvSpPr>
          <p:nvPr/>
        </p:nvSpPr>
        <p:spPr bwMode="auto">
          <a:xfrm flipH="1">
            <a:off x="5462588" y="4092575"/>
            <a:ext cx="8080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48"/>
          <p:cNvSpPr>
            <a:spLocks noChangeShapeType="1"/>
          </p:cNvSpPr>
          <p:nvPr/>
        </p:nvSpPr>
        <p:spPr bwMode="auto">
          <a:xfrm flipH="1">
            <a:off x="5619750" y="4259263"/>
            <a:ext cx="647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49"/>
          <p:cNvSpPr>
            <a:spLocks noChangeShapeType="1"/>
          </p:cNvSpPr>
          <p:nvPr/>
        </p:nvSpPr>
        <p:spPr bwMode="auto">
          <a:xfrm flipH="1">
            <a:off x="5810250" y="4610100"/>
            <a:ext cx="4603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" name="Rectangle 50"/>
          <p:cNvSpPr>
            <a:spLocks noChangeArrowheads="1"/>
          </p:cNvSpPr>
          <p:nvPr/>
        </p:nvSpPr>
        <p:spPr bwMode="auto">
          <a:xfrm>
            <a:off x="6305550" y="4360863"/>
            <a:ext cx="6318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Epidural space</a:t>
            </a:r>
            <a:endParaRPr lang="en-US" sz="700" b="1">
              <a:latin typeface="Arial" charset="0"/>
            </a:endParaRPr>
          </a:p>
        </p:txBody>
      </p:sp>
      <p:sp>
        <p:nvSpPr>
          <p:cNvPr id="8226" name="Line 51"/>
          <p:cNvSpPr>
            <a:spLocks noChangeShapeType="1"/>
          </p:cNvSpPr>
          <p:nvPr/>
        </p:nvSpPr>
        <p:spPr bwMode="auto">
          <a:xfrm flipH="1">
            <a:off x="5688013" y="4424363"/>
            <a:ext cx="5826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7" name="Line 52"/>
          <p:cNvSpPr>
            <a:spLocks noChangeShapeType="1"/>
          </p:cNvSpPr>
          <p:nvPr/>
        </p:nvSpPr>
        <p:spPr bwMode="auto">
          <a:xfrm flipH="1">
            <a:off x="5678488" y="5067300"/>
            <a:ext cx="592137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8" name="Line 53"/>
          <p:cNvSpPr>
            <a:spLocks noChangeShapeType="1"/>
          </p:cNvSpPr>
          <p:nvPr/>
        </p:nvSpPr>
        <p:spPr bwMode="auto">
          <a:xfrm flipH="1">
            <a:off x="5670550" y="4927600"/>
            <a:ext cx="6032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9" name="Line 56"/>
          <p:cNvSpPr>
            <a:spLocks noChangeShapeType="1"/>
          </p:cNvSpPr>
          <p:nvPr/>
        </p:nvSpPr>
        <p:spPr bwMode="auto">
          <a:xfrm>
            <a:off x="2193925" y="3600450"/>
            <a:ext cx="903288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0" name="Freeform 57"/>
          <p:cNvSpPr>
            <a:spLocks/>
          </p:cNvSpPr>
          <p:nvPr/>
        </p:nvSpPr>
        <p:spPr bwMode="auto">
          <a:xfrm>
            <a:off x="3092450" y="3436938"/>
            <a:ext cx="177800" cy="322262"/>
          </a:xfrm>
          <a:custGeom>
            <a:avLst/>
            <a:gdLst>
              <a:gd name="T0" fmla="*/ 227821470 w 140"/>
              <a:gd name="T1" fmla="*/ 511590961 h 254"/>
              <a:gd name="T2" fmla="*/ 0 w 140"/>
              <a:gd name="T3" fmla="*/ 511590961 h 254"/>
              <a:gd name="T4" fmla="*/ 0 w 140"/>
              <a:gd name="T5" fmla="*/ 0 h 254"/>
              <a:gd name="T6" fmla="*/ 282257456 w 140"/>
              <a:gd name="T7" fmla="*/ 0 h 254"/>
              <a:gd name="T8" fmla="*/ 0 60000 65536"/>
              <a:gd name="T9" fmla="*/ 0 60000 65536"/>
              <a:gd name="T10" fmla="*/ 0 60000 65536"/>
              <a:gd name="T11" fmla="*/ 0 60000 65536"/>
              <a:gd name="T12" fmla="*/ 0 w 140"/>
              <a:gd name="T13" fmla="*/ 0 h 254"/>
              <a:gd name="T14" fmla="*/ 140 w 140"/>
              <a:gd name="T15" fmla="*/ 254 h 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" h="254">
                <a:moveTo>
                  <a:pt x="113" y="254"/>
                </a:moveTo>
                <a:lnTo>
                  <a:pt x="0" y="254"/>
                </a:lnTo>
                <a:lnTo>
                  <a:pt x="0" y="0"/>
                </a:lnTo>
                <a:lnTo>
                  <a:pt x="14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31" name="Line 58"/>
          <p:cNvSpPr>
            <a:spLocks noChangeShapeType="1"/>
          </p:cNvSpPr>
          <p:nvPr/>
        </p:nvSpPr>
        <p:spPr bwMode="auto">
          <a:xfrm>
            <a:off x="2181225" y="3598863"/>
            <a:ext cx="91122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2" name="Line 59"/>
          <p:cNvSpPr>
            <a:spLocks noChangeShapeType="1"/>
          </p:cNvSpPr>
          <p:nvPr/>
        </p:nvSpPr>
        <p:spPr bwMode="auto">
          <a:xfrm>
            <a:off x="2441575" y="2560638"/>
            <a:ext cx="814388" cy="1587"/>
          </a:xfrm>
          <a:custGeom>
            <a:avLst/>
            <a:gdLst>
              <a:gd name="T0" fmla="*/ 0 w 513"/>
              <a:gd name="T1" fmla="*/ 0 h 1"/>
              <a:gd name="T2" fmla="*/ 513 w 513"/>
              <a:gd name="T3" fmla="*/ 1 h 1"/>
              <a:gd name="T4" fmla="*/ 0 60000 65536"/>
              <a:gd name="T5" fmla="*/ 0 60000 65536"/>
              <a:gd name="T6" fmla="*/ 0 w 513"/>
              <a:gd name="T7" fmla="*/ 0 h 1"/>
              <a:gd name="T8" fmla="*/ 513 w 5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3" h="1">
                <a:moveTo>
                  <a:pt x="0" y="0"/>
                </a:moveTo>
                <a:lnTo>
                  <a:pt x="513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3" name="Line 64"/>
          <p:cNvSpPr>
            <a:spLocks noChangeShapeType="1"/>
          </p:cNvSpPr>
          <p:nvPr/>
        </p:nvSpPr>
        <p:spPr bwMode="auto">
          <a:xfrm flipH="1">
            <a:off x="3616325" y="5324475"/>
            <a:ext cx="201613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4" name="Rectangle 65"/>
          <p:cNvSpPr>
            <a:spLocks noChangeArrowheads="1"/>
          </p:cNvSpPr>
          <p:nvPr/>
        </p:nvSpPr>
        <p:spPr bwMode="auto">
          <a:xfrm>
            <a:off x="1806575" y="4406900"/>
            <a:ext cx="5810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Cauda equina</a:t>
            </a:r>
            <a:endParaRPr lang="en-US" sz="700" b="1">
              <a:latin typeface="Arial" charset="0"/>
            </a:endParaRPr>
          </a:p>
        </p:txBody>
      </p:sp>
      <p:sp>
        <p:nvSpPr>
          <p:cNvPr id="8235" name="Line 66"/>
          <p:cNvSpPr>
            <a:spLocks noChangeShapeType="1"/>
          </p:cNvSpPr>
          <p:nvPr/>
        </p:nvSpPr>
        <p:spPr bwMode="auto">
          <a:xfrm flipH="1">
            <a:off x="2214563" y="5295900"/>
            <a:ext cx="1084262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6" name="Line 67"/>
          <p:cNvSpPr>
            <a:spLocks noChangeShapeType="1"/>
          </p:cNvSpPr>
          <p:nvPr/>
        </p:nvSpPr>
        <p:spPr bwMode="auto">
          <a:xfrm flipH="1">
            <a:off x="2214563" y="5295900"/>
            <a:ext cx="108426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7" name="Line 71"/>
          <p:cNvSpPr>
            <a:spLocks noChangeShapeType="1"/>
          </p:cNvSpPr>
          <p:nvPr/>
        </p:nvSpPr>
        <p:spPr bwMode="auto">
          <a:xfrm>
            <a:off x="3014663" y="2320925"/>
            <a:ext cx="227012" cy="1603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8" name="Line 72"/>
          <p:cNvSpPr>
            <a:spLocks noChangeShapeType="1"/>
          </p:cNvSpPr>
          <p:nvPr/>
        </p:nvSpPr>
        <p:spPr bwMode="auto">
          <a:xfrm>
            <a:off x="2252663" y="3927475"/>
            <a:ext cx="1050925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" name="Line 73"/>
          <p:cNvSpPr>
            <a:spLocks noChangeShapeType="1"/>
          </p:cNvSpPr>
          <p:nvPr/>
        </p:nvSpPr>
        <p:spPr bwMode="auto">
          <a:xfrm>
            <a:off x="2241550" y="3924300"/>
            <a:ext cx="1062038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0" name="Line 76"/>
          <p:cNvSpPr>
            <a:spLocks noChangeShapeType="1"/>
          </p:cNvSpPr>
          <p:nvPr/>
        </p:nvSpPr>
        <p:spPr bwMode="auto">
          <a:xfrm flipH="1">
            <a:off x="3613150" y="4367213"/>
            <a:ext cx="20637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1" name="Freeform 77"/>
          <p:cNvSpPr>
            <a:spLocks/>
          </p:cNvSpPr>
          <p:nvPr/>
        </p:nvSpPr>
        <p:spPr bwMode="auto">
          <a:xfrm>
            <a:off x="2411413" y="4413250"/>
            <a:ext cx="887412" cy="47625"/>
          </a:xfrm>
          <a:custGeom>
            <a:avLst/>
            <a:gdLst>
              <a:gd name="T0" fmla="*/ 0 w 698"/>
              <a:gd name="T1" fmla="*/ 75604677 h 38"/>
              <a:gd name="T2" fmla="*/ 1408766693 w 698"/>
              <a:gd name="T3" fmla="*/ 71625484 h 38"/>
              <a:gd name="T4" fmla="*/ 1408766693 w 698"/>
              <a:gd name="T5" fmla="*/ 0 h 38"/>
              <a:gd name="T6" fmla="*/ 0 60000 65536"/>
              <a:gd name="T7" fmla="*/ 0 60000 65536"/>
              <a:gd name="T8" fmla="*/ 0 60000 65536"/>
              <a:gd name="T9" fmla="*/ 0 w 698"/>
              <a:gd name="T10" fmla="*/ 0 h 38"/>
              <a:gd name="T11" fmla="*/ 698 w 69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8" h="38">
                <a:moveTo>
                  <a:pt x="0" y="38"/>
                </a:moveTo>
                <a:lnTo>
                  <a:pt x="698" y="36"/>
                </a:lnTo>
                <a:lnTo>
                  <a:pt x="698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42" name="Freeform 78"/>
          <p:cNvSpPr>
            <a:spLocks/>
          </p:cNvSpPr>
          <p:nvPr/>
        </p:nvSpPr>
        <p:spPr bwMode="auto">
          <a:xfrm>
            <a:off x="3224213" y="4327525"/>
            <a:ext cx="149225" cy="82550"/>
          </a:xfrm>
          <a:custGeom>
            <a:avLst/>
            <a:gdLst>
              <a:gd name="T0" fmla="*/ 236894068 w 117"/>
              <a:gd name="T1" fmla="*/ 0 h 65"/>
              <a:gd name="T2" fmla="*/ 236894068 w 117"/>
              <a:gd name="T3" fmla="*/ 131048738 h 65"/>
              <a:gd name="T4" fmla="*/ 0 w 117"/>
              <a:gd name="T5" fmla="*/ 131048738 h 65"/>
              <a:gd name="T6" fmla="*/ 0 w 117"/>
              <a:gd name="T7" fmla="*/ 0 h 65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65"/>
              <a:gd name="T14" fmla="*/ 117 w 117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65">
                <a:moveTo>
                  <a:pt x="117" y="0"/>
                </a:moveTo>
                <a:lnTo>
                  <a:pt x="117" y="65"/>
                </a:lnTo>
                <a:lnTo>
                  <a:pt x="0" y="65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43" name="Freeform 79"/>
          <p:cNvSpPr>
            <a:spLocks/>
          </p:cNvSpPr>
          <p:nvPr/>
        </p:nvSpPr>
        <p:spPr bwMode="auto">
          <a:xfrm>
            <a:off x="5937250" y="4781550"/>
            <a:ext cx="333375" cy="79375"/>
          </a:xfrm>
          <a:custGeom>
            <a:avLst/>
            <a:gdLst>
              <a:gd name="T0" fmla="*/ 0 w 263"/>
              <a:gd name="T1" fmla="*/ 126007191 h 63"/>
              <a:gd name="T2" fmla="*/ 160983330 w 263"/>
              <a:gd name="T3" fmla="*/ 0 h 63"/>
              <a:gd name="T4" fmla="*/ 529233359 w 263"/>
              <a:gd name="T5" fmla="*/ 0 h 63"/>
              <a:gd name="T6" fmla="*/ 0 60000 65536"/>
              <a:gd name="T7" fmla="*/ 0 60000 65536"/>
              <a:gd name="T8" fmla="*/ 0 60000 65536"/>
              <a:gd name="T9" fmla="*/ 0 w 263"/>
              <a:gd name="T10" fmla="*/ 0 h 63"/>
              <a:gd name="T11" fmla="*/ 263 w 263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3" h="63">
                <a:moveTo>
                  <a:pt x="0" y="63"/>
                </a:moveTo>
                <a:lnTo>
                  <a:pt x="80" y="0"/>
                </a:lnTo>
                <a:lnTo>
                  <a:pt x="263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44" name="Rectangle 80"/>
          <p:cNvSpPr>
            <a:spLocks noChangeArrowheads="1"/>
          </p:cNvSpPr>
          <p:nvPr/>
        </p:nvSpPr>
        <p:spPr bwMode="auto">
          <a:xfrm>
            <a:off x="1851025" y="6008688"/>
            <a:ext cx="10953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(a)</a:t>
            </a:r>
            <a:endParaRPr lang="en-US" sz="700" b="1">
              <a:latin typeface="Arial" charset="0"/>
            </a:endParaRPr>
          </a:p>
        </p:txBody>
      </p:sp>
      <p:sp>
        <p:nvSpPr>
          <p:cNvPr id="8245" name="Rectangle 81"/>
          <p:cNvSpPr>
            <a:spLocks noChangeArrowheads="1"/>
          </p:cNvSpPr>
          <p:nvPr/>
        </p:nvSpPr>
        <p:spPr bwMode="auto">
          <a:xfrm>
            <a:off x="4735513" y="5392738"/>
            <a:ext cx="1143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(b)</a:t>
            </a:r>
            <a:endParaRPr lang="en-US" sz="700" b="1">
              <a:latin typeface="Arial" charset="0"/>
            </a:endParaRPr>
          </a:p>
        </p:txBody>
      </p:sp>
      <p:sp>
        <p:nvSpPr>
          <p:cNvPr id="8246" name="Line 82"/>
          <p:cNvSpPr>
            <a:spLocks noChangeShapeType="1"/>
          </p:cNvSpPr>
          <p:nvPr/>
        </p:nvSpPr>
        <p:spPr bwMode="auto">
          <a:xfrm flipH="1" flipV="1">
            <a:off x="5578475" y="3740150"/>
            <a:ext cx="317500" cy="1841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7" name="Freeform 83"/>
          <p:cNvSpPr>
            <a:spLocks/>
          </p:cNvSpPr>
          <p:nvPr/>
        </p:nvSpPr>
        <p:spPr bwMode="auto">
          <a:xfrm>
            <a:off x="5313363" y="3262313"/>
            <a:ext cx="288925" cy="46037"/>
          </a:xfrm>
          <a:custGeom>
            <a:avLst/>
            <a:gdLst>
              <a:gd name="T0" fmla="*/ 0 w 227"/>
              <a:gd name="T1" fmla="*/ 73083727 h 36"/>
              <a:gd name="T2" fmla="*/ 0 w 227"/>
              <a:gd name="T3" fmla="*/ 0 h 36"/>
              <a:gd name="T4" fmla="*/ 458667837 w 227"/>
              <a:gd name="T5" fmla="*/ 0 h 36"/>
              <a:gd name="T6" fmla="*/ 458667837 w 227"/>
              <a:gd name="T7" fmla="*/ 7308372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227"/>
              <a:gd name="T13" fmla="*/ 0 h 36"/>
              <a:gd name="T14" fmla="*/ 227 w 227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" h="36">
                <a:moveTo>
                  <a:pt x="0" y="36"/>
                </a:moveTo>
                <a:lnTo>
                  <a:pt x="0" y="0"/>
                </a:lnTo>
                <a:lnTo>
                  <a:pt x="227" y="0"/>
                </a:lnTo>
                <a:lnTo>
                  <a:pt x="227" y="3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48" name="Freeform 84"/>
          <p:cNvSpPr>
            <a:spLocks/>
          </p:cNvSpPr>
          <p:nvPr/>
        </p:nvSpPr>
        <p:spPr bwMode="auto">
          <a:xfrm>
            <a:off x="3502025" y="1350963"/>
            <a:ext cx="53975" cy="61912"/>
          </a:xfrm>
          <a:custGeom>
            <a:avLst/>
            <a:gdLst>
              <a:gd name="T0" fmla="*/ 55082773 w 42"/>
              <a:gd name="T1" fmla="*/ 76221249 h 49"/>
              <a:gd name="T2" fmla="*/ 55082773 w 42"/>
              <a:gd name="T3" fmla="*/ 76221249 h 49"/>
              <a:gd name="T4" fmla="*/ 51002521 w 42"/>
              <a:gd name="T5" fmla="*/ 80232893 h 49"/>
              <a:gd name="T6" fmla="*/ 44882787 w 42"/>
              <a:gd name="T7" fmla="*/ 80232893 h 49"/>
              <a:gd name="T8" fmla="*/ 44882787 w 42"/>
              <a:gd name="T9" fmla="*/ 80232893 h 49"/>
              <a:gd name="T10" fmla="*/ 32642022 w 42"/>
              <a:gd name="T11" fmla="*/ 80232893 h 49"/>
              <a:gd name="T12" fmla="*/ 26521002 w 42"/>
              <a:gd name="T13" fmla="*/ 72209605 h 49"/>
              <a:gd name="T14" fmla="*/ 26521002 w 42"/>
              <a:gd name="T15" fmla="*/ 72209605 h 49"/>
              <a:gd name="T16" fmla="*/ 22440751 w 42"/>
              <a:gd name="T17" fmla="*/ 62181128 h 49"/>
              <a:gd name="T18" fmla="*/ 18361779 w 42"/>
              <a:gd name="T19" fmla="*/ 48139744 h 49"/>
              <a:gd name="T20" fmla="*/ 18361779 w 42"/>
              <a:gd name="T21" fmla="*/ 48139744 h 49"/>
              <a:gd name="T22" fmla="*/ 22440751 w 42"/>
              <a:gd name="T23" fmla="*/ 34099613 h 49"/>
              <a:gd name="T24" fmla="*/ 26521002 w 42"/>
              <a:gd name="T25" fmla="*/ 26076325 h 49"/>
              <a:gd name="T26" fmla="*/ 26521002 w 42"/>
              <a:gd name="T27" fmla="*/ 26076325 h 49"/>
              <a:gd name="T28" fmla="*/ 32642022 w 42"/>
              <a:gd name="T29" fmla="*/ 18053033 h 49"/>
              <a:gd name="T30" fmla="*/ 44882787 w 42"/>
              <a:gd name="T31" fmla="*/ 16046580 h 49"/>
              <a:gd name="T32" fmla="*/ 44882787 w 42"/>
              <a:gd name="T33" fmla="*/ 16046580 h 49"/>
              <a:gd name="T34" fmla="*/ 51002521 w 42"/>
              <a:gd name="T35" fmla="*/ 18053033 h 49"/>
              <a:gd name="T36" fmla="*/ 55082773 w 42"/>
              <a:gd name="T37" fmla="*/ 22064682 h 49"/>
              <a:gd name="T38" fmla="*/ 55082773 w 42"/>
              <a:gd name="T39" fmla="*/ 22064682 h 49"/>
              <a:gd name="T40" fmla="*/ 63243276 w 42"/>
              <a:gd name="T41" fmla="*/ 26076325 h 49"/>
              <a:gd name="T42" fmla="*/ 63243276 w 42"/>
              <a:gd name="T43" fmla="*/ 34099613 h 49"/>
              <a:gd name="T44" fmla="*/ 81605050 w 42"/>
              <a:gd name="T45" fmla="*/ 30087969 h 49"/>
              <a:gd name="T46" fmla="*/ 81605050 w 42"/>
              <a:gd name="T47" fmla="*/ 30087969 h 49"/>
              <a:gd name="T48" fmla="*/ 77524798 w 42"/>
              <a:gd name="T49" fmla="*/ 18053033 h 49"/>
              <a:gd name="T50" fmla="*/ 73444547 w 42"/>
              <a:gd name="T51" fmla="*/ 12034936 h 49"/>
              <a:gd name="T52" fmla="*/ 73444547 w 42"/>
              <a:gd name="T53" fmla="*/ 12034936 h 49"/>
              <a:gd name="T54" fmla="*/ 59163024 w 42"/>
              <a:gd name="T55" fmla="*/ 4011645 h 49"/>
              <a:gd name="T56" fmla="*/ 44882787 w 42"/>
              <a:gd name="T57" fmla="*/ 0 h 49"/>
              <a:gd name="T58" fmla="*/ 44882787 w 42"/>
              <a:gd name="T59" fmla="*/ 0 h 49"/>
              <a:gd name="T60" fmla="*/ 26521002 w 42"/>
              <a:gd name="T61" fmla="*/ 4011645 h 49"/>
              <a:gd name="T62" fmla="*/ 12240760 w 42"/>
              <a:gd name="T63" fmla="*/ 16046580 h 49"/>
              <a:gd name="T64" fmla="*/ 12240760 w 42"/>
              <a:gd name="T65" fmla="*/ 16046580 h 49"/>
              <a:gd name="T66" fmla="*/ 4080253 w 42"/>
              <a:gd name="T67" fmla="*/ 30087969 h 49"/>
              <a:gd name="T68" fmla="*/ 0 w 42"/>
              <a:gd name="T69" fmla="*/ 52151387 h 49"/>
              <a:gd name="T70" fmla="*/ 0 w 42"/>
              <a:gd name="T71" fmla="*/ 52151387 h 49"/>
              <a:gd name="T72" fmla="*/ 4080253 w 42"/>
              <a:gd name="T73" fmla="*/ 70204415 h 49"/>
              <a:gd name="T74" fmla="*/ 12240760 w 42"/>
              <a:gd name="T75" fmla="*/ 84244556 h 49"/>
              <a:gd name="T76" fmla="*/ 12240760 w 42"/>
              <a:gd name="T77" fmla="*/ 84244556 h 49"/>
              <a:gd name="T78" fmla="*/ 26521002 w 42"/>
              <a:gd name="T79" fmla="*/ 94274297 h 49"/>
              <a:gd name="T80" fmla="*/ 44882787 w 42"/>
              <a:gd name="T81" fmla="*/ 98285941 h 49"/>
              <a:gd name="T82" fmla="*/ 44882787 w 42"/>
              <a:gd name="T83" fmla="*/ 98285941 h 49"/>
              <a:gd name="T84" fmla="*/ 59163024 w 42"/>
              <a:gd name="T85" fmla="*/ 94274297 h 49"/>
              <a:gd name="T86" fmla="*/ 69364295 w 42"/>
              <a:gd name="T87" fmla="*/ 90262653 h 49"/>
              <a:gd name="T88" fmla="*/ 69364295 w 42"/>
              <a:gd name="T89" fmla="*/ 90262653 h 49"/>
              <a:gd name="T90" fmla="*/ 77524798 w 42"/>
              <a:gd name="T91" fmla="*/ 80232893 h 49"/>
              <a:gd name="T92" fmla="*/ 85685322 w 42"/>
              <a:gd name="T93" fmla="*/ 66192772 h 49"/>
              <a:gd name="T94" fmla="*/ 67324812 w 42"/>
              <a:gd name="T95" fmla="*/ 62181128 h 49"/>
              <a:gd name="T96" fmla="*/ 67324812 w 42"/>
              <a:gd name="T97" fmla="*/ 62181128 h 49"/>
              <a:gd name="T98" fmla="*/ 63243276 w 42"/>
              <a:gd name="T99" fmla="*/ 70204415 h 49"/>
              <a:gd name="T100" fmla="*/ 55082773 w 42"/>
              <a:gd name="T101" fmla="*/ 76221249 h 49"/>
              <a:gd name="T102" fmla="*/ 55082773 w 42"/>
              <a:gd name="T103" fmla="*/ 76221249 h 4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2"/>
              <a:gd name="T157" fmla="*/ 0 h 49"/>
              <a:gd name="T158" fmla="*/ 42 w 42"/>
              <a:gd name="T159" fmla="*/ 49 h 4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2" h="49">
                <a:moveTo>
                  <a:pt x="27" y="38"/>
                </a:moveTo>
                <a:lnTo>
                  <a:pt x="27" y="38"/>
                </a:lnTo>
                <a:lnTo>
                  <a:pt x="25" y="40"/>
                </a:lnTo>
                <a:lnTo>
                  <a:pt x="22" y="40"/>
                </a:lnTo>
                <a:lnTo>
                  <a:pt x="16" y="40"/>
                </a:lnTo>
                <a:lnTo>
                  <a:pt x="13" y="36"/>
                </a:lnTo>
                <a:lnTo>
                  <a:pt x="11" y="31"/>
                </a:lnTo>
                <a:lnTo>
                  <a:pt x="9" y="24"/>
                </a:lnTo>
                <a:lnTo>
                  <a:pt x="11" y="17"/>
                </a:lnTo>
                <a:lnTo>
                  <a:pt x="13" y="13"/>
                </a:lnTo>
                <a:lnTo>
                  <a:pt x="16" y="9"/>
                </a:lnTo>
                <a:lnTo>
                  <a:pt x="22" y="8"/>
                </a:lnTo>
                <a:lnTo>
                  <a:pt x="25" y="9"/>
                </a:lnTo>
                <a:lnTo>
                  <a:pt x="27" y="11"/>
                </a:lnTo>
                <a:lnTo>
                  <a:pt x="31" y="13"/>
                </a:lnTo>
                <a:lnTo>
                  <a:pt x="31" y="17"/>
                </a:lnTo>
                <a:lnTo>
                  <a:pt x="40" y="15"/>
                </a:lnTo>
                <a:lnTo>
                  <a:pt x="38" y="9"/>
                </a:lnTo>
                <a:lnTo>
                  <a:pt x="36" y="6"/>
                </a:lnTo>
                <a:lnTo>
                  <a:pt x="29" y="2"/>
                </a:lnTo>
                <a:lnTo>
                  <a:pt x="22" y="0"/>
                </a:lnTo>
                <a:lnTo>
                  <a:pt x="13" y="2"/>
                </a:lnTo>
                <a:lnTo>
                  <a:pt x="6" y="8"/>
                </a:lnTo>
                <a:lnTo>
                  <a:pt x="2" y="15"/>
                </a:lnTo>
                <a:lnTo>
                  <a:pt x="0" y="26"/>
                </a:lnTo>
                <a:lnTo>
                  <a:pt x="2" y="35"/>
                </a:lnTo>
                <a:lnTo>
                  <a:pt x="6" y="42"/>
                </a:lnTo>
                <a:lnTo>
                  <a:pt x="13" y="47"/>
                </a:lnTo>
                <a:lnTo>
                  <a:pt x="22" y="49"/>
                </a:lnTo>
                <a:lnTo>
                  <a:pt x="29" y="47"/>
                </a:lnTo>
                <a:lnTo>
                  <a:pt x="34" y="45"/>
                </a:lnTo>
                <a:lnTo>
                  <a:pt x="38" y="40"/>
                </a:lnTo>
                <a:lnTo>
                  <a:pt x="42" y="33"/>
                </a:lnTo>
                <a:lnTo>
                  <a:pt x="33" y="31"/>
                </a:lnTo>
                <a:lnTo>
                  <a:pt x="31" y="35"/>
                </a:lnTo>
                <a:lnTo>
                  <a:pt x="27" y="38"/>
                </a:lnTo>
                <a:close/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49" name="Freeform 85"/>
          <p:cNvSpPr>
            <a:spLocks/>
          </p:cNvSpPr>
          <p:nvPr/>
        </p:nvSpPr>
        <p:spPr bwMode="auto">
          <a:xfrm>
            <a:off x="3563938" y="1350963"/>
            <a:ext cx="26987" cy="60325"/>
          </a:xfrm>
          <a:custGeom>
            <a:avLst/>
            <a:gdLst>
              <a:gd name="T0" fmla="*/ 42842510 w 21"/>
              <a:gd name="T1" fmla="*/ 0 h 47"/>
              <a:gd name="T2" fmla="*/ 28561241 w 21"/>
              <a:gd name="T3" fmla="*/ 0 h 47"/>
              <a:gd name="T4" fmla="*/ 28561241 w 21"/>
              <a:gd name="T5" fmla="*/ 0 h 47"/>
              <a:gd name="T6" fmla="*/ 22441620 w 21"/>
              <a:gd name="T7" fmla="*/ 12225440 h 47"/>
              <a:gd name="T8" fmla="*/ 14281263 w 21"/>
              <a:gd name="T9" fmla="*/ 18338799 h 47"/>
              <a:gd name="T10" fmla="*/ 14281263 w 21"/>
              <a:gd name="T11" fmla="*/ 18338799 h 47"/>
              <a:gd name="T12" fmla="*/ 0 w 21"/>
              <a:gd name="T13" fmla="*/ 26489094 h 47"/>
              <a:gd name="T14" fmla="*/ 0 w 21"/>
              <a:gd name="T15" fmla="*/ 40751460 h 47"/>
              <a:gd name="T16" fmla="*/ 0 w 21"/>
              <a:gd name="T17" fmla="*/ 40751460 h 47"/>
              <a:gd name="T18" fmla="*/ 14281263 w 21"/>
              <a:gd name="T19" fmla="*/ 36676315 h 47"/>
              <a:gd name="T20" fmla="*/ 24481065 w 21"/>
              <a:gd name="T21" fmla="*/ 30564239 h 47"/>
              <a:gd name="T22" fmla="*/ 24481065 w 21"/>
              <a:gd name="T23" fmla="*/ 95766588 h 47"/>
              <a:gd name="T24" fmla="*/ 42842510 w 21"/>
              <a:gd name="T25" fmla="*/ 95766588 h 47"/>
              <a:gd name="T26" fmla="*/ 42842510 w 21"/>
              <a:gd name="T27" fmla="*/ 0 h 47"/>
              <a:gd name="T28" fmla="*/ 42842510 w 21"/>
              <a:gd name="T29" fmla="*/ 0 h 4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"/>
              <a:gd name="T46" fmla="*/ 0 h 47"/>
              <a:gd name="T47" fmla="*/ 21 w 21"/>
              <a:gd name="T48" fmla="*/ 47 h 4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" h="47">
                <a:moveTo>
                  <a:pt x="21" y="0"/>
                </a:moveTo>
                <a:lnTo>
                  <a:pt x="14" y="0"/>
                </a:lnTo>
                <a:lnTo>
                  <a:pt x="11" y="6"/>
                </a:lnTo>
                <a:lnTo>
                  <a:pt x="7" y="9"/>
                </a:lnTo>
                <a:lnTo>
                  <a:pt x="0" y="13"/>
                </a:lnTo>
                <a:lnTo>
                  <a:pt x="0" y="20"/>
                </a:lnTo>
                <a:lnTo>
                  <a:pt x="7" y="18"/>
                </a:lnTo>
                <a:lnTo>
                  <a:pt x="12" y="15"/>
                </a:lnTo>
                <a:lnTo>
                  <a:pt x="12" y="47"/>
                </a:lnTo>
                <a:lnTo>
                  <a:pt x="21" y="47"/>
                </a:lnTo>
                <a:lnTo>
                  <a:pt x="21" y="0"/>
                </a:lnTo>
                <a:close/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50" name="Rectangle 86"/>
          <p:cNvSpPr>
            <a:spLocks noChangeArrowheads="1"/>
          </p:cNvSpPr>
          <p:nvPr/>
        </p:nvSpPr>
        <p:spPr bwMode="auto">
          <a:xfrm>
            <a:off x="3497263" y="1335088"/>
            <a:ext cx="1127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C1</a:t>
            </a:r>
            <a:endParaRPr lang="en-US" sz="700" b="1">
              <a:latin typeface="Arial" charset="0"/>
            </a:endParaRPr>
          </a:p>
        </p:txBody>
      </p:sp>
      <p:sp>
        <p:nvSpPr>
          <p:cNvPr id="8251" name="Freeform 87"/>
          <p:cNvSpPr>
            <a:spLocks/>
          </p:cNvSpPr>
          <p:nvPr/>
        </p:nvSpPr>
        <p:spPr bwMode="auto">
          <a:xfrm>
            <a:off x="3481388" y="1927225"/>
            <a:ext cx="50800" cy="60325"/>
          </a:xfrm>
          <a:custGeom>
            <a:avLst/>
            <a:gdLst>
              <a:gd name="T0" fmla="*/ 54434739 w 40"/>
              <a:gd name="T1" fmla="*/ 77427774 h 47"/>
              <a:gd name="T2" fmla="*/ 54434739 w 40"/>
              <a:gd name="T3" fmla="*/ 77427774 h 47"/>
              <a:gd name="T4" fmla="*/ 50402491 w 40"/>
              <a:gd name="T5" fmla="*/ 81502919 h 47"/>
              <a:gd name="T6" fmla="*/ 44354753 w 40"/>
              <a:gd name="T7" fmla="*/ 81502919 h 47"/>
              <a:gd name="T8" fmla="*/ 44354753 w 40"/>
              <a:gd name="T9" fmla="*/ 81502919 h 47"/>
              <a:gd name="T10" fmla="*/ 32257998 w 40"/>
              <a:gd name="T11" fmla="*/ 77427774 h 47"/>
              <a:gd name="T12" fmla="*/ 26208990 w 40"/>
              <a:gd name="T13" fmla="*/ 73352629 h 47"/>
              <a:gd name="T14" fmla="*/ 26208990 w 40"/>
              <a:gd name="T15" fmla="*/ 73352629 h 47"/>
              <a:gd name="T16" fmla="*/ 22176741 w 40"/>
              <a:gd name="T17" fmla="*/ 63165409 h 47"/>
              <a:gd name="T18" fmla="*/ 18145758 w 40"/>
              <a:gd name="T19" fmla="*/ 46864829 h 47"/>
              <a:gd name="T20" fmla="*/ 18145758 w 40"/>
              <a:gd name="T21" fmla="*/ 46864829 h 47"/>
              <a:gd name="T22" fmla="*/ 22176741 w 40"/>
              <a:gd name="T23" fmla="*/ 32601170 h 47"/>
              <a:gd name="T24" fmla="*/ 26208990 w 40"/>
              <a:gd name="T25" fmla="*/ 22413949 h 47"/>
              <a:gd name="T26" fmla="*/ 26208990 w 40"/>
              <a:gd name="T27" fmla="*/ 22413949 h 47"/>
              <a:gd name="T28" fmla="*/ 32257998 w 40"/>
              <a:gd name="T29" fmla="*/ 18338799 h 47"/>
              <a:gd name="T30" fmla="*/ 44354753 w 40"/>
              <a:gd name="T31" fmla="*/ 14263654 h 47"/>
              <a:gd name="T32" fmla="*/ 44354753 w 40"/>
              <a:gd name="T33" fmla="*/ 14263654 h 47"/>
              <a:gd name="T34" fmla="*/ 50402491 w 40"/>
              <a:gd name="T35" fmla="*/ 18338799 h 47"/>
              <a:gd name="T36" fmla="*/ 54434739 w 40"/>
              <a:gd name="T37" fmla="*/ 18338799 h 47"/>
              <a:gd name="T38" fmla="*/ 54434739 w 40"/>
              <a:gd name="T39" fmla="*/ 18338799 h 47"/>
              <a:gd name="T40" fmla="*/ 58466988 w 40"/>
              <a:gd name="T41" fmla="*/ 26489094 h 47"/>
              <a:gd name="T42" fmla="*/ 62499236 w 40"/>
              <a:gd name="T43" fmla="*/ 32601170 h 47"/>
              <a:gd name="T44" fmla="*/ 80644989 w 40"/>
              <a:gd name="T45" fmla="*/ 26489094 h 47"/>
              <a:gd name="T46" fmla="*/ 80644989 w 40"/>
              <a:gd name="T47" fmla="*/ 26489094 h 47"/>
              <a:gd name="T48" fmla="*/ 76612741 w 40"/>
              <a:gd name="T49" fmla="*/ 18338799 h 47"/>
              <a:gd name="T50" fmla="*/ 72580492 w 40"/>
              <a:gd name="T51" fmla="*/ 10188507 h 47"/>
              <a:gd name="T52" fmla="*/ 72580492 w 40"/>
              <a:gd name="T53" fmla="*/ 10188507 h 47"/>
              <a:gd name="T54" fmla="*/ 58466988 w 40"/>
              <a:gd name="T55" fmla="*/ 0 h 47"/>
              <a:gd name="T56" fmla="*/ 44354753 w 40"/>
              <a:gd name="T57" fmla="*/ 0 h 47"/>
              <a:gd name="T58" fmla="*/ 44354753 w 40"/>
              <a:gd name="T59" fmla="*/ 0 h 47"/>
              <a:gd name="T60" fmla="*/ 26208990 w 40"/>
              <a:gd name="T61" fmla="*/ 4075146 h 47"/>
              <a:gd name="T62" fmla="*/ 10081259 w 40"/>
              <a:gd name="T63" fmla="*/ 10188507 h 47"/>
              <a:gd name="T64" fmla="*/ 10081259 w 40"/>
              <a:gd name="T65" fmla="*/ 10188507 h 47"/>
              <a:gd name="T66" fmla="*/ 4032250 w 40"/>
              <a:gd name="T67" fmla="*/ 28526025 h 47"/>
              <a:gd name="T68" fmla="*/ 0 w 40"/>
              <a:gd name="T69" fmla="*/ 46864829 h 47"/>
              <a:gd name="T70" fmla="*/ 0 w 40"/>
              <a:gd name="T71" fmla="*/ 46864829 h 47"/>
              <a:gd name="T72" fmla="*/ 4032250 w 40"/>
              <a:gd name="T73" fmla="*/ 69277484 h 47"/>
              <a:gd name="T74" fmla="*/ 10081259 w 40"/>
              <a:gd name="T75" fmla="*/ 83541133 h 47"/>
              <a:gd name="T76" fmla="*/ 10081259 w 40"/>
              <a:gd name="T77" fmla="*/ 83541133 h 47"/>
              <a:gd name="T78" fmla="*/ 26208990 w 40"/>
              <a:gd name="T79" fmla="*/ 95766588 h 47"/>
              <a:gd name="T80" fmla="*/ 44354753 w 40"/>
              <a:gd name="T81" fmla="*/ 95766588 h 47"/>
              <a:gd name="T82" fmla="*/ 44354753 w 40"/>
              <a:gd name="T83" fmla="*/ 95766588 h 47"/>
              <a:gd name="T84" fmla="*/ 54434739 w 40"/>
              <a:gd name="T85" fmla="*/ 95766588 h 47"/>
              <a:gd name="T86" fmla="*/ 68548244 w 40"/>
              <a:gd name="T87" fmla="*/ 87616298 h 47"/>
              <a:gd name="T88" fmla="*/ 68548244 w 40"/>
              <a:gd name="T89" fmla="*/ 87616298 h 47"/>
              <a:gd name="T90" fmla="*/ 76612741 w 40"/>
              <a:gd name="T91" fmla="*/ 81502919 h 47"/>
              <a:gd name="T92" fmla="*/ 80644989 w 40"/>
              <a:gd name="T93" fmla="*/ 65202339 h 47"/>
              <a:gd name="T94" fmla="*/ 62499236 w 40"/>
              <a:gd name="T95" fmla="*/ 59090264 h 47"/>
              <a:gd name="T96" fmla="*/ 62499236 w 40"/>
              <a:gd name="T97" fmla="*/ 59090264 h 47"/>
              <a:gd name="T98" fmla="*/ 58466988 w 40"/>
              <a:gd name="T99" fmla="*/ 69277484 h 47"/>
              <a:gd name="T100" fmla="*/ 54434739 w 40"/>
              <a:gd name="T101" fmla="*/ 77427774 h 47"/>
              <a:gd name="T102" fmla="*/ 54434739 w 40"/>
              <a:gd name="T103" fmla="*/ 77427774 h 4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"/>
              <a:gd name="T157" fmla="*/ 0 h 47"/>
              <a:gd name="T158" fmla="*/ 40 w 40"/>
              <a:gd name="T159" fmla="*/ 47 h 4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" h="47">
                <a:moveTo>
                  <a:pt x="27" y="38"/>
                </a:moveTo>
                <a:lnTo>
                  <a:pt x="27" y="38"/>
                </a:lnTo>
                <a:lnTo>
                  <a:pt x="25" y="40"/>
                </a:lnTo>
                <a:lnTo>
                  <a:pt x="22" y="40"/>
                </a:lnTo>
                <a:lnTo>
                  <a:pt x="16" y="38"/>
                </a:lnTo>
                <a:lnTo>
                  <a:pt x="13" y="36"/>
                </a:lnTo>
                <a:lnTo>
                  <a:pt x="11" y="31"/>
                </a:lnTo>
                <a:lnTo>
                  <a:pt x="9" y="23"/>
                </a:lnTo>
                <a:lnTo>
                  <a:pt x="11" y="16"/>
                </a:lnTo>
                <a:lnTo>
                  <a:pt x="13" y="11"/>
                </a:lnTo>
                <a:lnTo>
                  <a:pt x="16" y="9"/>
                </a:lnTo>
                <a:lnTo>
                  <a:pt x="22" y="7"/>
                </a:lnTo>
                <a:lnTo>
                  <a:pt x="25" y="9"/>
                </a:lnTo>
                <a:lnTo>
                  <a:pt x="27" y="9"/>
                </a:lnTo>
                <a:lnTo>
                  <a:pt x="29" y="13"/>
                </a:lnTo>
                <a:lnTo>
                  <a:pt x="31" y="16"/>
                </a:lnTo>
                <a:lnTo>
                  <a:pt x="40" y="13"/>
                </a:lnTo>
                <a:lnTo>
                  <a:pt x="38" y="9"/>
                </a:lnTo>
                <a:lnTo>
                  <a:pt x="36" y="5"/>
                </a:lnTo>
                <a:lnTo>
                  <a:pt x="29" y="0"/>
                </a:lnTo>
                <a:lnTo>
                  <a:pt x="22" y="0"/>
                </a:lnTo>
                <a:lnTo>
                  <a:pt x="13" y="2"/>
                </a:lnTo>
                <a:lnTo>
                  <a:pt x="5" y="5"/>
                </a:lnTo>
                <a:lnTo>
                  <a:pt x="2" y="14"/>
                </a:lnTo>
                <a:lnTo>
                  <a:pt x="0" y="23"/>
                </a:lnTo>
                <a:lnTo>
                  <a:pt x="2" y="34"/>
                </a:lnTo>
                <a:lnTo>
                  <a:pt x="5" y="41"/>
                </a:lnTo>
                <a:lnTo>
                  <a:pt x="13" y="47"/>
                </a:lnTo>
                <a:lnTo>
                  <a:pt x="22" y="47"/>
                </a:lnTo>
                <a:lnTo>
                  <a:pt x="27" y="47"/>
                </a:lnTo>
                <a:lnTo>
                  <a:pt x="34" y="43"/>
                </a:lnTo>
                <a:lnTo>
                  <a:pt x="38" y="40"/>
                </a:lnTo>
                <a:lnTo>
                  <a:pt x="40" y="32"/>
                </a:lnTo>
                <a:lnTo>
                  <a:pt x="31" y="29"/>
                </a:lnTo>
                <a:lnTo>
                  <a:pt x="29" y="34"/>
                </a:lnTo>
                <a:lnTo>
                  <a:pt x="27" y="38"/>
                </a:lnTo>
                <a:close/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52" name="Freeform 88"/>
          <p:cNvSpPr>
            <a:spLocks/>
          </p:cNvSpPr>
          <p:nvPr/>
        </p:nvSpPr>
        <p:spPr bwMode="auto">
          <a:xfrm>
            <a:off x="3541713" y="1930400"/>
            <a:ext cx="38100" cy="57150"/>
          </a:xfrm>
          <a:custGeom>
            <a:avLst/>
            <a:gdLst>
              <a:gd name="T0" fmla="*/ 40322500 w 30"/>
              <a:gd name="T1" fmla="*/ 14113510 h 45"/>
              <a:gd name="T2" fmla="*/ 40322500 w 30"/>
              <a:gd name="T3" fmla="*/ 14113510 h 45"/>
              <a:gd name="T4" fmla="*/ 28225753 w 30"/>
              <a:gd name="T5" fmla="*/ 32257999 h 45"/>
              <a:gd name="T6" fmla="*/ 18145760 w 30"/>
              <a:gd name="T7" fmla="*/ 50403763 h 45"/>
              <a:gd name="T8" fmla="*/ 18145760 w 30"/>
              <a:gd name="T9" fmla="*/ 50403763 h 45"/>
              <a:gd name="T10" fmla="*/ 14113511 w 30"/>
              <a:gd name="T11" fmla="*/ 72580495 h 45"/>
              <a:gd name="T12" fmla="*/ 10081260 w 30"/>
              <a:gd name="T13" fmla="*/ 90726269 h 45"/>
              <a:gd name="T14" fmla="*/ 28225753 w 30"/>
              <a:gd name="T15" fmla="*/ 90726269 h 45"/>
              <a:gd name="T16" fmla="*/ 28225753 w 30"/>
              <a:gd name="T17" fmla="*/ 90726269 h 45"/>
              <a:gd name="T18" fmla="*/ 32258002 w 30"/>
              <a:gd name="T19" fmla="*/ 60483749 h 45"/>
              <a:gd name="T20" fmla="*/ 32258002 w 30"/>
              <a:gd name="T21" fmla="*/ 60483749 h 45"/>
              <a:gd name="T22" fmla="*/ 42339269 w 30"/>
              <a:gd name="T23" fmla="*/ 32257999 h 45"/>
              <a:gd name="T24" fmla="*/ 42339269 w 30"/>
              <a:gd name="T25" fmla="*/ 32257999 h 45"/>
              <a:gd name="T26" fmla="*/ 60483754 w 30"/>
              <a:gd name="T27" fmla="*/ 10081259 h 45"/>
              <a:gd name="T28" fmla="*/ 60483754 w 30"/>
              <a:gd name="T29" fmla="*/ 0 h 45"/>
              <a:gd name="T30" fmla="*/ 0 w 30"/>
              <a:gd name="T31" fmla="*/ 0 h 45"/>
              <a:gd name="T32" fmla="*/ 0 w 30"/>
              <a:gd name="T33" fmla="*/ 14113510 h 45"/>
              <a:gd name="T34" fmla="*/ 40322500 w 30"/>
              <a:gd name="T35" fmla="*/ 14113510 h 45"/>
              <a:gd name="T36" fmla="*/ 40322500 w 30"/>
              <a:gd name="T37" fmla="*/ 14113510 h 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0"/>
              <a:gd name="T58" fmla="*/ 0 h 45"/>
              <a:gd name="T59" fmla="*/ 30 w 30"/>
              <a:gd name="T60" fmla="*/ 45 h 4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0" h="45">
                <a:moveTo>
                  <a:pt x="20" y="7"/>
                </a:moveTo>
                <a:lnTo>
                  <a:pt x="20" y="7"/>
                </a:lnTo>
                <a:lnTo>
                  <a:pt x="14" y="16"/>
                </a:lnTo>
                <a:lnTo>
                  <a:pt x="9" y="25"/>
                </a:lnTo>
                <a:lnTo>
                  <a:pt x="7" y="36"/>
                </a:lnTo>
                <a:lnTo>
                  <a:pt x="5" y="45"/>
                </a:lnTo>
                <a:lnTo>
                  <a:pt x="14" y="45"/>
                </a:lnTo>
                <a:lnTo>
                  <a:pt x="16" y="30"/>
                </a:lnTo>
                <a:lnTo>
                  <a:pt x="21" y="16"/>
                </a:lnTo>
                <a:lnTo>
                  <a:pt x="30" y="5"/>
                </a:lnTo>
                <a:lnTo>
                  <a:pt x="30" y="0"/>
                </a:lnTo>
                <a:lnTo>
                  <a:pt x="0" y="0"/>
                </a:lnTo>
                <a:lnTo>
                  <a:pt x="0" y="7"/>
                </a:lnTo>
                <a:lnTo>
                  <a:pt x="20" y="7"/>
                </a:lnTo>
                <a:close/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53" name="Rectangle 89"/>
          <p:cNvSpPr>
            <a:spLocks noChangeArrowheads="1"/>
          </p:cNvSpPr>
          <p:nvPr/>
        </p:nvSpPr>
        <p:spPr bwMode="auto">
          <a:xfrm>
            <a:off x="3476625" y="1909763"/>
            <a:ext cx="1127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C7</a:t>
            </a:r>
            <a:endParaRPr lang="en-US" sz="700" b="1">
              <a:latin typeface="Arial" charset="0"/>
            </a:endParaRPr>
          </a:p>
        </p:txBody>
      </p:sp>
      <p:sp>
        <p:nvSpPr>
          <p:cNvPr id="8254" name="Freeform 90"/>
          <p:cNvSpPr>
            <a:spLocks/>
          </p:cNvSpPr>
          <p:nvPr/>
        </p:nvSpPr>
        <p:spPr bwMode="auto">
          <a:xfrm>
            <a:off x="3495675" y="5584825"/>
            <a:ext cx="47625" cy="61913"/>
          </a:xfrm>
          <a:custGeom>
            <a:avLst/>
            <a:gdLst>
              <a:gd name="T0" fmla="*/ 9947357 w 38"/>
              <a:gd name="T1" fmla="*/ 90264111 h 49"/>
              <a:gd name="T2" fmla="*/ 35812742 w 38"/>
              <a:gd name="T3" fmla="*/ 98287528 h 49"/>
              <a:gd name="T4" fmla="*/ 57697684 w 38"/>
              <a:gd name="T5" fmla="*/ 94275820 h 49"/>
              <a:gd name="T6" fmla="*/ 63667099 w 38"/>
              <a:gd name="T7" fmla="*/ 90264111 h 49"/>
              <a:gd name="T8" fmla="*/ 67646292 w 38"/>
              <a:gd name="T9" fmla="*/ 84245917 h 49"/>
              <a:gd name="T10" fmla="*/ 75604677 w 38"/>
              <a:gd name="T11" fmla="*/ 68199063 h 49"/>
              <a:gd name="T12" fmla="*/ 71625484 w 38"/>
              <a:gd name="T13" fmla="*/ 54158716 h 49"/>
              <a:gd name="T14" fmla="*/ 59687907 w 38"/>
              <a:gd name="T15" fmla="*/ 44128813 h 49"/>
              <a:gd name="T16" fmla="*/ 39791935 w 38"/>
              <a:gd name="T17" fmla="*/ 36105386 h 49"/>
              <a:gd name="T18" fmla="*/ 21884942 w 38"/>
              <a:gd name="T19" fmla="*/ 32093677 h 49"/>
              <a:gd name="T20" fmla="*/ 21884942 w 38"/>
              <a:gd name="T21" fmla="*/ 26076747 h 49"/>
              <a:gd name="T22" fmla="*/ 21884942 w 38"/>
              <a:gd name="T23" fmla="*/ 18053325 h 49"/>
              <a:gd name="T24" fmla="*/ 35812742 w 38"/>
              <a:gd name="T25" fmla="*/ 18053325 h 49"/>
              <a:gd name="T26" fmla="*/ 45760106 w 38"/>
              <a:gd name="T27" fmla="*/ 18053325 h 49"/>
              <a:gd name="T28" fmla="*/ 53718491 w 38"/>
              <a:gd name="T29" fmla="*/ 30088455 h 49"/>
              <a:gd name="T30" fmla="*/ 71625484 w 38"/>
              <a:gd name="T31" fmla="*/ 30088455 h 49"/>
              <a:gd name="T32" fmla="*/ 59687907 w 38"/>
              <a:gd name="T33" fmla="*/ 8023419 h 49"/>
              <a:gd name="T34" fmla="*/ 49739299 w 38"/>
              <a:gd name="T35" fmla="*/ 4011710 h 49"/>
              <a:gd name="T36" fmla="*/ 35812742 w 38"/>
              <a:gd name="T37" fmla="*/ 0 h 49"/>
              <a:gd name="T38" fmla="*/ 17906998 w 38"/>
              <a:gd name="T39" fmla="*/ 4011710 h 49"/>
              <a:gd name="T40" fmla="*/ 5968165 w 38"/>
              <a:gd name="T41" fmla="*/ 14041616 h 49"/>
              <a:gd name="T42" fmla="*/ 3979194 w 38"/>
              <a:gd name="T43" fmla="*/ 26076747 h 49"/>
              <a:gd name="T44" fmla="*/ 3979194 w 38"/>
              <a:gd name="T45" fmla="*/ 36105386 h 49"/>
              <a:gd name="T46" fmla="*/ 9947357 w 38"/>
              <a:gd name="T47" fmla="*/ 48140521 h 49"/>
              <a:gd name="T48" fmla="*/ 31833550 w 38"/>
              <a:gd name="T49" fmla="*/ 54158716 h 49"/>
              <a:gd name="T50" fmla="*/ 45760106 w 38"/>
              <a:gd name="T51" fmla="*/ 58170424 h 49"/>
              <a:gd name="T52" fmla="*/ 53718491 w 38"/>
              <a:gd name="T53" fmla="*/ 62182132 h 49"/>
              <a:gd name="T54" fmla="*/ 53718491 w 38"/>
              <a:gd name="T55" fmla="*/ 68199063 h 49"/>
              <a:gd name="T56" fmla="*/ 53718491 w 38"/>
              <a:gd name="T57" fmla="*/ 72210772 h 49"/>
              <a:gd name="T58" fmla="*/ 49739299 w 38"/>
              <a:gd name="T59" fmla="*/ 76222480 h 49"/>
              <a:gd name="T60" fmla="*/ 35812742 w 38"/>
              <a:gd name="T61" fmla="*/ 80234189 h 49"/>
              <a:gd name="T62" fmla="*/ 27854357 w 38"/>
              <a:gd name="T63" fmla="*/ 80234189 h 49"/>
              <a:gd name="T64" fmla="*/ 23875165 w 38"/>
              <a:gd name="T65" fmla="*/ 76222480 h 49"/>
              <a:gd name="T66" fmla="*/ 17906998 w 38"/>
              <a:gd name="T67" fmla="*/ 66193841 h 49"/>
              <a:gd name="T68" fmla="*/ 0 w 38"/>
              <a:gd name="T69" fmla="*/ 66193841 h 49"/>
              <a:gd name="T70" fmla="*/ 9947357 w 38"/>
              <a:gd name="T71" fmla="*/ 90264111 h 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8"/>
              <a:gd name="T109" fmla="*/ 0 h 49"/>
              <a:gd name="T110" fmla="*/ 38 w 38"/>
              <a:gd name="T111" fmla="*/ 49 h 4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8" h="49">
                <a:moveTo>
                  <a:pt x="5" y="45"/>
                </a:moveTo>
                <a:lnTo>
                  <a:pt x="5" y="45"/>
                </a:lnTo>
                <a:lnTo>
                  <a:pt x="11" y="47"/>
                </a:lnTo>
                <a:lnTo>
                  <a:pt x="18" y="49"/>
                </a:lnTo>
                <a:lnTo>
                  <a:pt x="29" y="47"/>
                </a:lnTo>
                <a:lnTo>
                  <a:pt x="32" y="45"/>
                </a:lnTo>
                <a:lnTo>
                  <a:pt x="34" y="42"/>
                </a:lnTo>
                <a:lnTo>
                  <a:pt x="36" y="38"/>
                </a:lnTo>
                <a:lnTo>
                  <a:pt x="38" y="34"/>
                </a:lnTo>
                <a:lnTo>
                  <a:pt x="36" y="27"/>
                </a:lnTo>
                <a:lnTo>
                  <a:pt x="30" y="22"/>
                </a:lnTo>
                <a:lnTo>
                  <a:pt x="20" y="18"/>
                </a:lnTo>
                <a:lnTo>
                  <a:pt x="11" y="16"/>
                </a:lnTo>
                <a:lnTo>
                  <a:pt x="11" y="13"/>
                </a:lnTo>
                <a:lnTo>
                  <a:pt x="11" y="9"/>
                </a:lnTo>
                <a:lnTo>
                  <a:pt x="18" y="9"/>
                </a:lnTo>
                <a:lnTo>
                  <a:pt x="23" y="9"/>
                </a:lnTo>
                <a:lnTo>
                  <a:pt x="27" y="15"/>
                </a:lnTo>
                <a:lnTo>
                  <a:pt x="36" y="15"/>
                </a:lnTo>
                <a:lnTo>
                  <a:pt x="34" y="9"/>
                </a:lnTo>
                <a:lnTo>
                  <a:pt x="30" y="4"/>
                </a:lnTo>
                <a:lnTo>
                  <a:pt x="25" y="2"/>
                </a:lnTo>
                <a:lnTo>
                  <a:pt x="18" y="0"/>
                </a:lnTo>
                <a:lnTo>
                  <a:pt x="9" y="2"/>
                </a:lnTo>
                <a:lnTo>
                  <a:pt x="5" y="4"/>
                </a:lnTo>
                <a:lnTo>
                  <a:pt x="3" y="7"/>
                </a:lnTo>
                <a:lnTo>
                  <a:pt x="2" y="13"/>
                </a:lnTo>
                <a:lnTo>
                  <a:pt x="2" y="18"/>
                </a:lnTo>
                <a:lnTo>
                  <a:pt x="5" y="24"/>
                </a:lnTo>
                <a:lnTo>
                  <a:pt x="9" y="25"/>
                </a:lnTo>
                <a:lnTo>
                  <a:pt x="16" y="27"/>
                </a:lnTo>
                <a:lnTo>
                  <a:pt x="23" y="29"/>
                </a:lnTo>
                <a:lnTo>
                  <a:pt x="27" y="31"/>
                </a:lnTo>
                <a:lnTo>
                  <a:pt x="27" y="34"/>
                </a:lnTo>
                <a:lnTo>
                  <a:pt x="27" y="36"/>
                </a:lnTo>
                <a:lnTo>
                  <a:pt x="25" y="38"/>
                </a:lnTo>
                <a:lnTo>
                  <a:pt x="21" y="40"/>
                </a:lnTo>
                <a:lnTo>
                  <a:pt x="18" y="40"/>
                </a:lnTo>
                <a:lnTo>
                  <a:pt x="14" y="40"/>
                </a:lnTo>
                <a:lnTo>
                  <a:pt x="12" y="38"/>
                </a:lnTo>
                <a:lnTo>
                  <a:pt x="9" y="36"/>
                </a:lnTo>
                <a:lnTo>
                  <a:pt x="9" y="33"/>
                </a:lnTo>
                <a:lnTo>
                  <a:pt x="0" y="33"/>
                </a:lnTo>
                <a:lnTo>
                  <a:pt x="2" y="40"/>
                </a:lnTo>
                <a:lnTo>
                  <a:pt x="5" y="45"/>
                </a:lnTo>
                <a:close/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55" name="Freeform 91"/>
          <p:cNvSpPr>
            <a:spLocks/>
          </p:cNvSpPr>
          <p:nvPr/>
        </p:nvSpPr>
        <p:spPr bwMode="auto">
          <a:xfrm>
            <a:off x="3549650" y="5588000"/>
            <a:ext cx="39688" cy="58738"/>
          </a:xfrm>
          <a:custGeom>
            <a:avLst/>
            <a:gdLst>
              <a:gd name="T0" fmla="*/ 10161408 w 31"/>
              <a:gd name="T1" fmla="*/ 85311333 h 47"/>
              <a:gd name="T2" fmla="*/ 10161408 w 31"/>
              <a:gd name="T3" fmla="*/ 85311333 h 47"/>
              <a:gd name="T4" fmla="*/ 18291047 w 31"/>
              <a:gd name="T5" fmla="*/ 89279271 h 47"/>
              <a:gd name="T6" fmla="*/ 28453738 w 31"/>
              <a:gd name="T7" fmla="*/ 93247209 h 47"/>
              <a:gd name="T8" fmla="*/ 28453738 w 31"/>
              <a:gd name="T9" fmla="*/ 93247209 h 47"/>
              <a:gd name="T10" fmla="*/ 44713022 w 31"/>
              <a:gd name="T11" fmla="*/ 89279271 h 47"/>
              <a:gd name="T12" fmla="*/ 54874428 w 31"/>
              <a:gd name="T13" fmla="*/ 79358781 h 47"/>
              <a:gd name="T14" fmla="*/ 54874428 w 31"/>
              <a:gd name="T15" fmla="*/ 79358781 h 47"/>
              <a:gd name="T16" fmla="*/ 63004064 w 31"/>
              <a:gd name="T17" fmla="*/ 71422905 h 47"/>
              <a:gd name="T18" fmla="*/ 63004064 w 31"/>
              <a:gd name="T19" fmla="*/ 61503685 h 47"/>
              <a:gd name="T20" fmla="*/ 63004064 w 31"/>
              <a:gd name="T21" fmla="*/ 61503685 h 47"/>
              <a:gd name="T22" fmla="*/ 63004064 w 31"/>
              <a:gd name="T23" fmla="*/ 45631932 h 47"/>
              <a:gd name="T24" fmla="*/ 54874428 w 31"/>
              <a:gd name="T25" fmla="*/ 39679390 h 47"/>
              <a:gd name="T26" fmla="*/ 54874428 w 31"/>
              <a:gd name="T27" fmla="*/ 39679390 h 47"/>
              <a:gd name="T28" fmla="*/ 44713022 w 31"/>
              <a:gd name="T29" fmla="*/ 31743514 h 47"/>
              <a:gd name="T30" fmla="*/ 32518557 w 31"/>
              <a:gd name="T31" fmla="*/ 27775576 h 47"/>
              <a:gd name="T32" fmla="*/ 32518557 w 31"/>
              <a:gd name="T33" fmla="*/ 27775576 h 47"/>
              <a:gd name="T34" fmla="*/ 22355871 w 31"/>
              <a:gd name="T35" fmla="*/ 31743514 h 47"/>
              <a:gd name="T36" fmla="*/ 26420689 w 31"/>
              <a:gd name="T37" fmla="*/ 17856351 h 47"/>
              <a:gd name="T38" fmla="*/ 58939246 w 31"/>
              <a:gd name="T39" fmla="*/ 17856351 h 47"/>
              <a:gd name="T40" fmla="*/ 58939246 w 31"/>
              <a:gd name="T41" fmla="*/ 0 h 47"/>
              <a:gd name="T42" fmla="*/ 10161408 w 31"/>
              <a:gd name="T43" fmla="*/ 0 h 47"/>
              <a:gd name="T44" fmla="*/ 4064820 w 31"/>
              <a:gd name="T45" fmla="*/ 45631932 h 47"/>
              <a:gd name="T46" fmla="*/ 18291047 w 31"/>
              <a:gd name="T47" fmla="*/ 49599870 h 47"/>
              <a:gd name="T48" fmla="*/ 18291047 w 31"/>
              <a:gd name="T49" fmla="*/ 49599870 h 47"/>
              <a:gd name="T50" fmla="*/ 22355871 w 31"/>
              <a:gd name="T51" fmla="*/ 45631932 h 47"/>
              <a:gd name="T52" fmla="*/ 28453738 w 31"/>
              <a:gd name="T53" fmla="*/ 43647338 h 47"/>
              <a:gd name="T54" fmla="*/ 28453738 w 31"/>
              <a:gd name="T55" fmla="*/ 43647338 h 47"/>
              <a:gd name="T56" fmla="*/ 36583375 w 31"/>
              <a:gd name="T57" fmla="*/ 43647338 h 47"/>
              <a:gd name="T58" fmla="*/ 40648194 w 31"/>
              <a:gd name="T59" fmla="*/ 45631932 h 47"/>
              <a:gd name="T60" fmla="*/ 40648194 w 31"/>
              <a:gd name="T61" fmla="*/ 45631932 h 47"/>
              <a:gd name="T62" fmla="*/ 44713022 w 31"/>
              <a:gd name="T63" fmla="*/ 53567808 h 47"/>
              <a:gd name="T64" fmla="*/ 44713022 w 31"/>
              <a:gd name="T65" fmla="*/ 61503685 h 47"/>
              <a:gd name="T66" fmla="*/ 44713022 w 31"/>
              <a:gd name="T67" fmla="*/ 61503685 h 47"/>
              <a:gd name="T68" fmla="*/ 44713022 w 31"/>
              <a:gd name="T69" fmla="*/ 67454967 h 47"/>
              <a:gd name="T70" fmla="*/ 40648194 w 31"/>
              <a:gd name="T71" fmla="*/ 75390843 h 47"/>
              <a:gd name="T72" fmla="*/ 40648194 w 31"/>
              <a:gd name="T73" fmla="*/ 75390843 h 47"/>
              <a:gd name="T74" fmla="*/ 36583375 w 31"/>
              <a:gd name="T75" fmla="*/ 79358781 h 47"/>
              <a:gd name="T76" fmla="*/ 32518557 w 31"/>
              <a:gd name="T77" fmla="*/ 79358781 h 47"/>
              <a:gd name="T78" fmla="*/ 32518557 w 31"/>
              <a:gd name="T79" fmla="*/ 79358781 h 47"/>
              <a:gd name="T80" fmla="*/ 22355871 w 31"/>
              <a:gd name="T81" fmla="*/ 75390843 h 47"/>
              <a:gd name="T82" fmla="*/ 22355871 w 31"/>
              <a:gd name="T83" fmla="*/ 75390843 h 47"/>
              <a:gd name="T84" fmla="*/ 18291047 w 31"/>
              <a:gd name="T85" fmla="*/ 63487029 h 47"/>
              <a:gd name="T86" fmla="*/ 0 w 31"/>
              <a:gd name="T87" fmla="*/ 67454967 h 47"/>
              <a:gd name="T88" fmla="*/ 0 w 31"/>
              <a:gd name="T89" fmla="*/ 67454967 h 47"/>
              <a:gd name="T90" fmla="*/ 4064820 w 31"/>
              <a:gd name="T91" fmla="*/ 79358781 h 47"/>
              <a:gd name="T92" fmla="*/ 10161408 w 31"/>
              <a:gd name="T93" fmla="*/ 85311333 h 47"/>
              <a:gd name="T94" fmla="*/ 10161408 w 31"/>
              <a:gd name="T95" fmla="*/ 85311333 h 4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1"/>
              <a:gd name="T145" fmla="*/ 0 h 47"/>
              <a:gd name="T146" fmla="*/ 31 w 31"/>
              <a:gd name="T147" fmla="*/ 47 h 4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1" h="47">
                <a:moveTo>
                  <a:pt x="5" y="43"/>
                </a:moveTo>
                <a:lnTo>
                  <a:pt x="5" y="43"/>
                </a:lnTo>
                <a:lnTo>
                  <a:pt x="9" y="45"/>
                </a:lnTo>
                <a:lnTo>
                  <a:pt x="14" y="47"/>
                </a:lnTo>
                <a:lnTo>
                  <a:pt x="22" y="45"/>
                </a:lnTo>
                <a:lnTo>
                  <a:pt x="27" y="40"/>
                </a:lnTo>
                <a:lnTo>
                  <a:pt x="31" y="36"/>
                </a:lnTo>
                <a:lnTo>
                  <a:pt x="31" y="31"/>
                </a:lnTo>
                <a:lnTo>
                  <a:pt x="31" y="23"/>
                </a:lnTo>
                <a:lnTo>
                  <a:pt x="27" y="20"/>
                </a:lnTo>
                <a:lnTo>
                  <a:pt x="22" y="16"/>
                </a:lnTo>
                <a:lnTo>
                  <a:pt x="16" y="14"/>
                </a:lnTo>
                <a:lnTo>
                  <a:pt x="11" y="16"/>
                </a:lnTo>
                <a:lnTo>
                  <a:pt x="13" y="9"/>
                </a:lnTo>
                <a:lnTo>
                  <a:pt x="29" y="9"/>
                </a:lnTo>
                <a:lnTo>
                  <a:pt x="29" y="0"/>
                </a:lnTo>
                <a:lnTo>
                  <a:pt x="5" y="0"/>
                </a:lnTo>
                <a:lnTo>
                  <a:pt x="2" y="23"/>
                </a:lnTo>
                <a:lnTo>
                  <a:pt x="9" y="25"/>
                </a:lnTo>
                <a:lnTo>
                  <a:pt x="11" y="23"/>
                </a:lnTo>
                <a:lnTo>
                  <a:pt x="14" y="22"/>
                </a:lnTo>
                <a:lnTo>
                  <a:pt x="18" y="22"/>
                </a:lnTo>
                <a:lnTo>
                  <a:pt x="20" y="23"/>
                </a:lnTo>
                <a:lnTo>
                  <a:pt x="22" y="27"/>
                </a:lnTo>
                <a:lnTo>
                  <a:pt x="22" y="31"/>
                </a:lnTo>
                <a:lnTo>
                  <a:pt x="22" y="34"/>
                </a:lnTo>
                <a:lnTo>
                  <a:pt x="20" y="38"/>
                </a:lnTo>
                <a:lnTo>
                  <a:pt x="18" y="40"/>
                </a:lnTo>
                <a:lnTo>
                  <a:pt x="16" y="40"/>
                </a:lnTo>
                <a:lnTo>
                  <a:pt x="11" y="38"/>
                </a:lnTo>
                <a:lnTo>
                  <a:pt x="9" y="32"/>
                </a:lnTo>
                <a:lnTo>
                  <a:pt x="0" y="34"/>
                </a:lnTo>
                <a:lnTo>
                  <a:pt x="2" y="40"/>
                </a:lnTo>
                <a:lnTo>
                  <a:pt x="5" y="43"/>
                </a:lnTo>
                <a:close/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56" name="Rectangle 92"/>
          <p:cNvSpPr>
            <a:spLocks noChangeArrowheads="1"/>
          </p:cNvSpPr>
          <p:nvPr/>
        </p:nvSpPr>
        <p:spPr bwMode="auto">
          <a:xfrm>
            <a:off x="3487738" y="5567363"/>
            <a:ext cx="1079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S5</a:t>
            </a:r>
            <a:endParaRPr lang="en-US" sz="700" b="1">
              <a:latin typeface="Arial" charset="0"/>
            </a:endParaRPr>
          </a:p>
        </p:txBody>
      </p:sp>
      <p:sp>
        <p:nvSpPr>
          <p:cNvPr id="8257" name="Freeform 93"/>
          <p:cNvSpPr>
            <a:spLocks/>
          </p:cNvSpPr>
          <p:nvPr/>
        </p:nvSpPr>
        <p:spPr bwMode="auto">
          <a:xfrm>
            <a:off x="3479800" y="5764213"/>
            <a:ext cx="50800" cy="58737"/>
          </a:xfrm>
          <a:custGeom>
            <a:avLst/>
            <a:gdLst>
              <a:gd name="T0" fmla="*/ 54434739 w 40"/>
              <a:gd name="T1" fmla="*/ 72974334 h 46"/>
              <a:gd name="T2" fmla="*/ 54434739 w 40"/>
              <a:gd name="T3" fmla="*/ 72974334 h 46"/>
              <a:gd name="T4" fmla="*/ 48387001 w 40"/>
              <a:gd name="T5" fmla="*/ 75002037 h 46"/>
              <a:gd name="T6" fmla="*/ 40322495 w 40"/>
              <a:gd name="T7" fmla="*/ 79056165 h 46"/>
              <a:gd name="T8" fmla="*/ 40322495 w 40"/>
              <a:gd name="T9" fmla="*/ 79056165 h 46"/>
              <a:gd name="T10" fmla="*/ 32257998 w 40"/>
              <a:gd name="T11" fmla="*/ 75002037 h 46"/>
              <a:gd name="T12" fmla="*/ 26208990 w 40"/>
              <a:gd name="T13" fmla="*/ 72974334 h 46"/>
              <a:gd name="T14" fmla="*/ 26208990 w 40"/>
              <a:gd name="T15" fmla="*/ 72974334 h 46"/>
              <a:gd name="T16" fmla="*/ 22176741 w 40"/>
              <a:gd name="T17" fmla="*/ 60811948 h 46"/>
              <a:gd name="T18" fmla="*/ 18145758 w 40"/>
              <a:gd name="T19" fmla="*/ 46623137 h 46"/>
              <a:gd name="T20" fmla="*/ 18145758 w 40"/>
              <a:gd name="T21" fmla="*/ 46623137 h 46"/>
              <a:gd name="T22" fmla="*/ 22176741 w 40"/>
              <a:gd name="T23" fmla="*/ 32433038 h 46"/>
              <a:gd name="T24" fmla="*/ 26208990 w 40"/>
              <a:gd name="T25" fmla="*/ 20270648 h 46"/>
              <a:gd name="T26" fmla="*/ 26208990 w 40"/>
              <a:gd name="T27" fmla="*/ 20270648 h 46"/>
              <a:gd name="T28" fmla="*/ 32257998 w 40"/>
              <a:gd name="T29" fmla="*/ 14188816 h 46"/>
              <a:gd name="T30" fmla="*/ 44354753 w 40"/>
              <a:gd name="T31" fmla="*/ 14188816 h 46"/>
              <a:gd name="T32" fmla="*/ 44354753 w 40"/>
              <a:gd name="T33" fmla="*/ 14188816 h 46"/>
              <a:gd name="T34" fmla="*/ 48387001 w 40"/>
              <a:gd name="T35" fmla="*/ 14188816 h 46"/>
              <a:gd name="T36" fmla="*/ 54434739 w 40"/>
              <a:gd name="T37" fmla="*/ 18244222 h 46"/>
              <a:gd name="T38" fmla="*/ 54434739 w 40"/>
              <a:gd name="T39" fmla="*/ 18244222 h 46"/>
              <a:gd name="T40" fmla="*/ 58466988 w 40"/>
              <a:gd name="T41" fmla="*/ 20270648 h 46"/>
              <a:gd name="T42" fmla="*/ 62499236 w 40"/>
              <a:gd name="T43" fmla="*/ 28378910 h 46"/>
              <a:gd name="T44" fmla="*/ 80644989 w 40"/>
              <a:gd name="T45" fmla="*/ 24324781 h 46"/>
              <a:gd name="T46" fmla="*/ 80644989 w 40"/>
              <a:gd name="T47" fmla="*/ 24324781 h 46"/>
              <a:gd name="T48" fmla="*/ 76612741 w 40"/>
              <a:gd name="T49" fmla="*/ 14188816 h 46"/>
              <a:gd name="T50" fmla="*/ 72580492 w 40"/>
              <a:gd name="T51" fmla="*/ 6080557 h 46"/>
              <a:gd name="T52" fmla="*/ 72580492 w 40"/>
              <a:gd name="T53" fmla="*/ 6080557 h 46"/>
              <a:gd name="T54" fmla="*/ 58466988 w 40"/>
              <a:gd name="T55" fmla="*/ 0 h 46"/>
              <a:gd name="T56" fmla="*/ 44354753 w 40"/>
              <a:gd name="T57" fmla="*/ 0 h 46"/>
              <a:gd name="T58" fmla="*/ 44354753 w 40"/>
              <a:gd name="T59" fmla="*/ 0 h 46"/>
              <a:gd name="T60" fmla="*/ 26208990 w 40"/>
              <a:gd name="T61" fmla="*/ 0 h 46"/>
              <a:gd name="T62" fmla="*/ 12096750 w 40"/>
              <a:gd name="T63" fmla="*/ 10135962 h 46"/>
              <a:gd name="T64" fmla="*/ 12096750 w 40"/>
              <a:gd name="T65" fmla="*/ 10135962 h 46"/>
              <a:gd name="T66" fmla="*/ 4032250 w 40"/>
              <a:gd name="T67" fmla="*/ 24324781 h 46"/>
              <a:gd name="T68" fmla="*/ 0 w 40"/>
              <a:gd name="T69" fmla="*/ 46623137 h 46"/>
              <a:gd name="T70" fmla="*/ 0 w 40"/>
              <a:gd name="T71" fmla="*/ 46623137 h 46"/>
              <a:gd name="T72" fmla="*/ 4032250 w 40"/>
              <a:gd name="T73" fmla="*/ 68920205 h 46"/>
              <a:gd name="T74" fmla="*/ 12096750 w 40"/>
              <a:gd name="T75" fmla="*/ 83110294 h 46"/>
              <a:gd name="T76" fmla="*/ 12096750 w 40"/>
              <a:gd name="T77" fmla="*/ 83110294 h 46"/>
              <a:gd name="T78" fmla="*/ 26208990 w 40"/>
              <a:gd name="T79" fmla="*/ 91218571 h 46"/>
              <a:gd name="T80" fmla="*/ 44354753 w 40"/>
              <a:gd name="T81" fmla="*/ 93244996 h 46"/>
              <a:gd name="T82" fmla="*/ 44354753 w 40"/>
              <a:gd name="T83" fmla="*/ 93244996 h 46"/>
              <a:gd name="T84" fmla="*/ 54434739 w 40"/>
              <a:gd name="T85" fmla="*/ 93244996 h 46"/>
              <a:gd name="T86" fmla="*/ 66532754 w 40"/>
              <a:gd name="T87" fmla="*/ 87164442 h 46"/>
              <a:gd name="T88" fmla="*/ 66532754 w 40"/>
              <a:gd name="T89" fmla="*/ 87164442 h 46"/>
              <a:gd name="T90" fmla="*/ 76612741 w 40"/>
              <a:gd name="T91" fmla="*/ 75002037 h 46"/>
              <a:gd name="T92" fmla="*/ 80644989 w 40"/>
              <a:gd name="T93" fmla="*/ 64866077 h 46"/>
              <a:gd name="T94" fmla="*/ 62499236 w 40"/>
              <a:gd name="T95" fmla="*/ 56757820 h 46"/>
              <a:gd name="T96" fmla="*/ 62499236 w 40"/>
              <a:gd name="T97" fmla="*/ 56757820 h 46"/>
              <a:gd name="T98" fmla="*/ 58466988 w 40"/>
              <a:gd name="T99" fmla="*/ 68920205 h 46"/>
              <a:gd name="T100" fmla="*/ 54434739 w 40"/>
              <a:gd name="T101" fmla="*/ 72974334 h 46"/>
              <a:gd name="T102" fmla="*/ 54434739 w 40"/>
              <a:gd name="T103" fmla="*/ 72974334 h 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"/>
              <a:gd name="T157" fmla="*/ 0 h 46"/>
              <a:gd name="T158" fmla="*/ 40 w 40"/>
              <a:gd name="T159" fmla="*/ 46 h 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" h="46">
                <a:moveTo>
                  <a:pt x="27" y="36"/>
                </a:moveTo>
                <a:lnTo>
                  <a:pt x="27" y="36"/>
                </a:lnTo>
                <a:lnTo>
                  <a:pt x="24" y="37"/>
                </a:lnTo>
                <a:lnTo>
                  <a:pt x="20" y="39"/>
                </a:lnTo>
                <a:lnTo>
                  <a:pt x="16" y="37"/>
                </a:lnTo>
                <a:lnTo>
                  <a:pt x="13" y="36"/>
                </a:lnTo>
                <a:lnTo>
                  <a:pt x="11" y="30"/>
                </a:lnTo>
                <a:lnTo>
                  <a:pt x="9" y="23"/>
                </a:lnTo>
                <a:lnTo>
                  <a:pt x="11" y="16"/>
                </a:lnTo>
                <a:lnTo>
                  <a:pt x="13" y="10"/>
                </a:lnTo>
                <a:lnTo>
                  <a:pt x="16" y="7"/>
                </a:lnTo>
                <a:lnTo>
                  <a:pt x="22" y="7"/>
                </a:lnTo>
                <a:lnTo>
                  <a:pt x="24" y="7"/>
                </a:lnTo>
                <a:lnTo>
                  <a:pt x="27" y="9"/>
                </a:lnTo>
                <a:lnTo>
                  <a:pt x="29" y="10"/>
                </a:lnTo>
                <a:lnTo>
                  <a:pt x="31" y="14"/>
                </a:lnTo>
                <a:lnTo>
                  <a:pt x="40" y="12"/>
                </a:lnTo>
                <a:lnTo>
                  <a:pt x="38" y="7"/>
                </a:lnTo>
                <a:lnTo>
                  <a:pt x="36" y="3"/>
                </a:lnTo>
                <a:lnTo>
                  <a:pt x="29" y="0"/>
                </a:lnTo>
                <a:lnTo>
                  <a:pt x="22" y="0"/>
                </a:lnTo>
                <a:lnTo>
                  <a:pt x="13" y="0"/>
                </a:lnTo>
                <a:lnTo>
                  <a:pt x="6" y="5"/>
                </a:lnTo>
                <a:lnTo>
                  <a:pt x="2" y="12"/>
                </a:lnTo>
                <a:lnTo>
                  <a:pt x="0" y="23"/>
                </a:lnTo>
                <a:lnTo>
                  <a:pt x="2" y="34"/>
                </a:lnTo>
                <a:lnTo>
                  <a:pt x="6" y="41"/>
                </a:lnTo>
                <a:lnTo>
                  <a:pt x="13" y="45"/>
                </a:lnTo>
                <a:lnTo>
                  <a:pt x="22" y="46"/>
                </a:lnTo>
                <a:lnTo>
                  <a:pt x="27" y="46"/>
                </a:lnTo>
                <a:lnTo>
                  <a:pt x="33" y="43"/>
                </a:lnTo>
                <a:lnTo>
                  <a:pt x="38" y="37"/>
                </a:lnTo>
                <a:lnTo>
                  <a:pt x="40" y="32"/>
                </a:lnTo>
                <a:lnTo>
                  <a:pt x="31" y="28"/>
                </a:lnTo>
                <a:lnTo>
                  <a:pt x="29" y="34"/>
                </a:lnTo>
                <a:lnTo>
                  <a:pt x="27" y="36"/>
                </a:lnTo>
                <a:close/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58" name="Freeform 94"/>
          <p:cNvSpPr>
            <a:spLocks noEditPoints="1"/>
          </p:cNvSpPr>
          <p:nvPr/>
        </p:nvSpPr>
        <p:spPr bwMode="auto">
          <a:xfrm>
            <a:off x="3536950" y="5778500"/>
            <a:ext cx="44450" cy="44450"/>
          </a:xfrm>
          <a:custGeom>
            <a:avLst/>
            <a:gdLst>
              <a:gd name="T0" fmla="*/ 7840485 w 36"/>
              <a:gd name="T1" fmla="*/ 56035757 h 34"/>
              <a:gd name="T2" fmla="*/ 7840485 w 36"/>
              <a:gd name="T3" fmla="*/ 56035757 h 34"/>
              <a:gd name="T4" fmla="*/ 11760729 w 36"/>
              <a:gd name="T5" fmla="*/ 64337444 h 34"/>
              <a:gd name="T6" fmla="*/ 17641708 w 36"/>
              <a:gd name="T7" fmla="*/ 68489596 h 34"/>
              <a:gd name="T8" fmla="*/ 17641708 w 36"/>
              <a:gd name="T9" fmla="*/ 68489596 h 34"/>
              <a:gd name="T10" fmla="*/ 35282182 w 36"/>
              <a:gd name="T11" fmla="*/ 70564364 h 34"/>
              <a:gd name="T12" fmla="*/ 35282182 w 36"/>
              <a:gd name="T13" fmla="*/ 70564364 h 34"/>
              <a:gd name="T14" fmla="*/ 49002419 w 36"/>
              <a:gd name="T15" fmla="*/ 68489596 h 34"/>
              <a:gd name="T16" fmla="*/ 60763144 w 36"/>
              <a:gd name="T17" fmla="*/ 60186601 h 34"/>
              <a:gd name="T18" fmla="*/ 60763144 w 36"/>
              <a:gd name="T19" fmla="*/ 60186601 h 34"/>
              <a:gd name="T20" fmla="*/ 66644123 w 36"/>
              <a:gd name="T21" fmla="*/ 49810145 h 34"/>
              <a:gd name="T22" fmla="*/ 70564364 w 36"/>
              <a:gd name="T23" fmla="*/ 33206760 h 34"/>
              <a:gd name="T24" fmla="*/ 70564364 w 36"/>
              <a:gd name="T25" fmla="*/ 33206760 h 34"/>
              <a:gd name="T26" fmla="*/ 66644123 w 36"/>
              <a:gd name="T27" fmla="*/ 22828997 h 34"/>
              <a:gd name="T28" fmla="*/ 60763144 w 36"/>
              <a:gd name="T29" fmla="*/ 8301690 h 34"/>
              <a:gd name="T30" fmla="*/ 60763144 w 36"/>
              <a:gd name="T31" fmla="*/ 8301690 h 34"/>
              <a:gd name="T32" fmla="*/ 49002419 w 36"/>
              <a:gd name="T33" fmla="*/ 0 h 34"/>
              <a:gd name="T34" fmla="*/ 35282182 w 36"/>
              <a:gd name="T35" fmla="*/ 0 h 34"/>
              <a:gd name="T36" fmla="*/ 35282182 w 36"/>
              <a:gd name="T37" fmla="*/ 0 h 34"/>
              <a:gd name="T38" fmla="*/ 25480961 w 36"/>
              <a:gd name="T39" fmla="*/ 0 h 34"/>
              <a:gd name="T40" fmla="*/ 17641708 w 36"/>
              <a:gd name="T41" fmla="*/ 4150845 h 34"/>
              <a:gd name="T42" fmla="*/ 17641708 w 36"/>
              <a:gd name="T43" fmla="*/ 4150845 h 34"/>
              <a:gd name="T44" fmla="*/ 11760729 w 36"/>
              <a:gd name="T45" fmla="*/ 8301690 h 34"/>
              <a:gd name="T46" fmla="*/ 7840485 w 36"/>
              <a:gd name="T47" fmla="*/ 14527304 h 34"/>
              <a:gd name="T48" fmla="*/ 7840485 w 36"/>
              <a:gd name="T49" fmla="*/ 14527304 h 34"/>
              <a:gd name="T50" fmla="*/ 3920243 w 36"/>
              <a:gd name="T51" fmla="*/ 26979841 h 34"/>
              <a:gd name="T52" fmla="*/ 0 w 36"/>
              <a:gd name="T53" fmla="*/ 33206760 h 34"/>
              <a:gd name="T54" fmla="*/ 0 w 36"/>
              <a:gd name="T55" fmla="*/ 33206760 h 34"/>
              <a:gd name="T56" fmla="*/ 3920243 w 36"/>
              <a:gd name="T57" fmla="*/ 45659301 h 34"/>
              <a:gd name="T58" fmla="*/ 7840485 w 36"/>
              <a:gd name="T59" fmla="*/ 56035757 h 34"/>
              <a:gd name="T60" fmla="*/ 7840485 w 36"/>
              <a:gd name="T61" fmla="*/ 56035757 h 34"/>
              <a:gd name="T62" fmla="*/ 25480961 w 36"/>
              <a:gd name="T63" fmla="*/ 18678148 h 34"/>
              <a:gd name="T64" fmla="*/ 25480961 w 36"/>
              <a:gd name="T65" fmla="*/ 18678148 h 34"/>
              <a:gd name="T66" fmla="*/ 29401203 w 36"/>
              <a:gd name="T67" fmla="*/ 14527304 h 34"/>
              <a:gd name="T68" fmla="*/ 35282182 w 36"/>
              <a:gd name="T69" fmla="*/ 14527304 h 34"/>
              <a:gd name="T70" fmla="*/ 35282182 w 36"/>
              <a:gd name="T71" fmla="*/ 14527304 h 34"/>
              <a:gd name="T72" fmla="*/ 43122675 w 36"/>
              <a:gd name="T73" fmla="*/ 14527304 h 34"/>
              <a:gd name="T74" fmla="*/ 47042916 w 36"/>
              <a:gd name="T75" fmla="*/ 18678148 h 34"/>
              <a:gd name="T76" fmla="*/ 47042916 w 36"/>
              <a:gd name="T77" fmla="*/ 18678148 h 34"/>
              <a:gd name="T78" fmla="*/ 49002419 w 36"/>
              <a:gd name="T79" fmla="*/ 26979841 h 34"/>
              <a:gd name="T80" fmla="*/ 52922661 w 36"/>
              <a:gd name="T81" fmla="*/ 33206760 h 34"/>
              <a:gd name="T82" fmla="*/ 52922661 w 36"/>
              <a:gd name="T83" fmla="*/ 33206760 h 34"/>
              <a:gd name="T84" fmla="*/ 49002419 w 36"/>
              <a:gd name="T85" fmla="*/ 45659301 h 34"/>
              <a:gd name="T86" fmla="*/ 47042916 w 36"/>
              <a:gd name="T87" fmla="*/ 51884913 h 34"/>
              <a:gd name="T88" fmla="*/ 47042916 w 36"/>
              <a:gd name="T89" fmla="*/ 51884913 h 34"/>
              <a:gd name="T90" fmla="*/ 43122675 w 36"/>
              <a:gd name="T91" fmla="*/ 56035757 h 34"/>
              <a:gd name="T92" fmla="*/ 35282182 w 36"/>
              <a:gd name="T93" fmla="*/ 56035757 h 34"/>
              <a:gd name="T94" fmla="*/ 35282182 w 36"/>
              <a:gd name="T95" fmla="*/ 56035757 h 34"/>
              <a:gd name="T96" fmla="*/ 29401203 w 36"/>
              <a:gd name="T97" fmla="*/ 56035757 h 34"/>
              <a:gd name="T98" fmla="*/ 25480961 w 36"/>
              <a:gd name="T99" fmla="*/ 51884913 h 34"/>
              <a:gd name="T100" fmla="*/ 25480961 w 36"/>
              <a:gd name="T101" fmla="*/ 51884913 h 34"/>
              <a:gd name="T102" fmla="*/ 21560720 w 36"/>
              <a:gd name="T103" fmla="*/ 45659301 h 34"/>
              <a:gd name="T104" fmla="*/ 21560720 w 36"/>
              <a:gd name="T105" fmla="*/ 33206760 h 34"/>
              <a:gd name="T106" fmla="*/ 21560720 w 36"/>
              <a:gd name="T107" fmla="*/ 33206760 h 34"/>
              <a:gd name="T108" fmla="*/ 21560720 w 36"/>
              <a:gd name="T109" fmla="*/ 26979841 h 34"/>
              <a:gd name="T110" fmla="*/ 25480961 w 36"/>
              <a:gd name="T111" fmla="*/ 18678148 h 34"/>
              <a:gd name="T112" fmla="*/ 25480961 w 36"/>
              <a:gd name="T113" fmla="*/ 18678148 h 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6"/>
              <a:gd name="T172" fmla="*/ 0 h 34"/>
              <a:gd name="T173" fmla="*/ 36 w 36"/>
              <a:gd name="T174" fmla="*/ 34 h 3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6" h="34">
                <a:moveTo>
                  <a:pt x="4" y="27"/>
                </a:moveTo>
                <a:lnTo>
                  <a:pt x="4" y="27"/>
                </a:lnTo>
                <a:lnTo>
                  <a:pt x="6" y="31"/>
                </a:lnTo>
                <a:lnTo>
                  <a:pt x="9" y="33"/>
                </a:lnTo>
                <a:lnTo>
                  <a:pt x="18" y="34"/>
                </a:lnTo>
                <a:lnTo>
                  <a:pt x="25" y="33"/>
                </a:lnTo>
                <a:lnTo>
                  <a:pt x="31" y="29"/>
                </a:lnTo>
                <a:lnTo>
                  <a:pt x="34" y="24"/>
                </a:lnTo>
                <a:lnTo>
                  <a:pt x="36" y="16"/>
                </a:lnTo>
                <a:lnTo>
                  <a:pt x="34" y="11"/>
                </a:lnTo>
                <a:lnTo>
                  <a:pt x="31" y="4"/>
                </a:lnTo>
                <a:lnTo>
                  <a:pt x="25" y="0"/>
                </a:lnTo>
                <a:lnTo>
                  <a:pt x="18" y="0"/>
                </a:lnTo>
                <a:lnTo>
                  <a:pt x="13" y="0"/>
                </a:lnTo>
                <a:lnTo>
                  <a:pt x="9" y="2"/>
                </a:lnTo>
                <a:lnTo>
                  <a:pt x="6" y="4"/>
                </a:lnTo>
                <a:lnTo>
                  <a:pt x="4" y="7"/>
                </a:lnTo>
                <a:lnTo>
                  <a:pt x="2" y="13"/>
                </a:lnTo>
                <a:lnTo>
                  <a:pt x="0" y="16"/>
                </a:lnTo>
                <a:lnTo>
                  <a:pt x="2" y="22"/>
                </a:lnTo>
                <a:lnTo>
                  <a:pt x="4" y="27"/>
                </a:lnTo>
                <a:close/>
                <a:moveTo>
                  <a:pt x="13" y="9"/>
                </a:moveTo>
                <a:lnTo>
                  <a:pt x="13" y="9"/>
                </a:lnTo>
                <a:lnTo>
                  <a:pt x="15" y="7"/>
                </a:lnTo>
                <a:lnTo>
                  <a:pt x="18" y="7"/>
                </a:lnTo>
                <a:lnTo>
                  <a:pt x="22" y="7"/>
                </a:lnTo>
                <a:lnTo>
                  <a:pt x="24" y="9"/>
                </a:lnTo>
                <a:lnTo>
                  <a:pt x="25" y="13"/>
                </a:lnTo>
                <a:lnTo>
                  <a:pt x="27" y="16"/>
                </a:lnTo>
                <a:lnTo>
                  <a:pt x="25" y="22"/>
                </a:lnTo>
                <a:lnTo>
                  <a:pt x="24" y="25"/>
                </a:lnTo>
                <a:lnTo>
                  <a:pt x="22" y="27"/>
                </a:lnTo>
                <a:lnTo>
                  <a:pt x="18" y="27"/>
                </a:lnTo>
                <a:lnTo>
                  <a:pt x="15" y="27"/>
                </a:lnTo>
                <a:lnTo>
                  <a:pt x="13" y="25"/>
                </a:lnTo>
                <a:lnTo>
                  <a:pt x="11" y="22"/>
                </a:lnTo>
                <a:lnTo>
                  <a:pt x="11" y="16"/>
                </a:lnTo>
                <a:lnTo>
                  <a:pt x="11" y="13"/>
                </a:lnTo>
                <a:lnTo>
                  <a:pt x="13" y="9"/>
                </a:lnTo>
                <a:close/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59" name="Freeform 95"/>
          <p:cNvSpPr>
            <a:spLocks/>
          </p:cNvSpPr>
          <p:nvPr/>
        </p:nvSpPr>
        <p:spPr bwMode="auto">
          <a:xfrm>
            <a:off x="3590925" y="5764213"/>
            <a:ext cx="11113" cy="58737"/>
          </a:xfrm>
          <a:custGeom>
            <a:avLst/>
            <a:gdLst>
              <a:gd name="T0" fmla="*/ 17641267 w 9"/>
              <a:gd name="T1" fmla="*/ 93244996 h 46"/>
              <a:gd name="T2" fmla="*/ 17641267 w 9"/>
              <a:gd name="T3" fmla="*/ 0 h 46"/>
              <a:gd name="T4" fmla="*/ 0 w 9"/>
              <a:gd name="T5" fmla="*/ 0 h 46"/>
              <a:gd name="T6" fmla="*/ 0 w 9"/>
              <a:gd name="T7" fmla="*/ 93244996 h 46"/>
              <a:gd name="T8" fmla="*/ 17641267 w 9"/>
              <a:gd name="T9" fmla="*/ 93244996 h 46"/>
              <a:gd name="T10" fmla="*/ 17641267 w 9"/>
              <a:gd name="T11" fmla="*/ 93244996 h 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46"/>
              <a:gd name="T20" fmla="*/ 9 w 9"/>
              <a:gd name="T21" fmla="*/ 46 h 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46">
                <a:moveTo>
                  <a:pt x="9" y="46"/>
                </a:moveTo>
                <a:lnTo>
                  <a:pt x="9" y="0"/>
                </a:lnTo>
                <a:lnTo>
                  <a:pt x="0" y="0"/>
                </a:lnTo>
                <a:lnTo>
                  <a:pt x="0" y="46"/>
                </a:lnTo>
                <a:lnTo>
                  <a:pt x="9" y="46"/>
                </a:lnTo>
                <a:close/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60" name="Rectangle 96"/>
          <p:cNvSpPr>
            <a:spLocks noChangeArrowheads="1"/>
          </p:cNvSpPr>
          <p:nvPr/>
        </p:nvSpPr>
        <p:spPr bwMode="auto">
          <a:xfrm>
            <a:off x="3471863" y="5745163"/>
            <a:ext cx="1428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Col</a:t>
            </a:r>
            <a:endParaRPr lang="en-US" sz="700" b="1">
              <a:latin typeface="Arial" charset="0"/>
            </a:endParaRPr>
          </a:p>
        </p:txBody>
      </p:sp>
      <p:sp>
        <p:nvSpPr>
          <p:cNvPr id="8261" name="Freeform 97"/>
          <p:cNvSpPr>
            <a:spLocks/>
          </p:cNvSpPr>
          <p:nvPr/>
        </p:nvSpPr>
        <p:spPr bwMode="auto">
          <a:xfrm>
            <a:off x="3452813" y="3713163"/>
            <a:ext cx="49212" cy="58737"/>
          </a:xfrm>
          <a:custGeom>
            <a:avLst/>
            <a:gdLst>
              <a:gd name="T0" fmla="*/ 49341506 w 38"/>
              <a:gd name="T1" fmla="*/ 93245621 h 47"/>
              <a:gd name="T2" fmla="*/ 49341506 w 38"/>
              <a:gd name="T3" fmla="*/ 13888177 h 47"/>
              <a:gd name="T4" fmla="*/ 78124039 w 38"/>
              <a:gd name="T5" fmla="*/ 13888177 h 47"/>
              <a:gd name="T6" fmla="*/ 78124039 w 38"/>
              <a:gd name="T7" fmla="*/ 0 h 47"/>
              <a:gd name="T8" fmla="*/ 0 w 38"/>
              <a:gd name="T9" fmla="*/ 0 h 47"/>
              <a:gd name="T10" fmla="*/ 0 w 38"/>
              <a:gd name="T11" fmla="*/ 13888177 h 47"/>
              <a:gd name="T12" fmla="*/ 30837791 w 38"/>
              <a:gd name="T13" fmla="*/ 13888177 h 47"/>
              <a:gd name="T14" fmla="*/ 30837791 w 38"/>
              <a:gd name="T15" fmla="*/ 93245621 h 47"/>
              <a:gd name="T16" fmla="*/ 49341506 w 38"/>
              <a:gd name="T17" fmla="*/ 93245621 h 47"/>
              <a:gd name="T18" fmla="*/ 49341506 w 38"/>
              <a:gd name="T19" fmla="*/ 93245621 h 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"/>
              <a:gd name="T31" fmla="*/ 0 h 47"/>
              <a:gd name="T32" fmla="*/ 38 w 38"/>
              <a:gd name="T33" fmla="*/ 47 h 4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" h="47">
                <a:moveTo>
                  <a:pt x="24" y="47"/>
                </a:moveTo>
                <a:lnTo>
                  <a:pt x="24" y="7"/>
                </a:lnTo>
                <a:lnTo>
                  <a:pt x="38" y="7"/>
                </a:lnTo>
                <a:lnTo>
                  <a:pt x="38" y="0"/>
                </a:lnTo>
                <a:lnTo>
                  <a:pt x="0" y="0"/>
                </a:lnTo>
                <a:lnTo>
                  <a:pt x="0" y="7"/>
                </a:lnTo>
                <a:lnTo>
                  <a:pt x="15" y="7"/>
                </a:lnTo>
                <a:lnTo>
                  <a:pt x="15" y="47"/>
                </a:lnTo>
                <a:lnTo>
                  <a:pt x="24" y="47"/>
                </a:lnTo>
                <a:close/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62" name="Freeform 98"/>
          <p:cNvSpPr>
            <a:spLocks/>
          </p:cNvSpPr>
          <p:nvPr/>
        </p:nvSpPr>
        <p:spPr bwMode="auto">
          <a:xfrm>
            <a:off x="3509963" y="3713163"/>
            <a:ext cx="23812" cy="58737"/>
          </a:xfrm>
          <a:custGeom>
            <a:avLst/>
            <a:gdLst>
              <a:gd name="T0" fmla="*/ 37800918 w 19"/>
              <a:gd name="T1" fmla="*/ 0 h 47"/>
              <a:gd name="T2" fmla="*/ 23874663 w 19"/>
              <a:gd name="T3" fmla="*/ 0 h 47"/>
              <a:gd name="T4" fmla="*/ 23874663 w 19"/>
              <a:gd name="T5" fmla="*/ 0 h 47"/>
              <a:gd name="T6" fmla="*/ 19895550 w 19"/>
              <a:gd name="T7" fmla="*/ 5952433 h 47"/>
              <a:gd name="T8" fmla="*/ 13926260 w 19"/>
              <a:gd name="T9" fmla="*/ 13888177 h 47"/>
              <a:gd name="T10" fmla="*/ 13926260 w 19"/>
              <a:gd name="T11" fmla="*/ 13888177 h 47"/>
              <a:gd name="T12" fmla="*/ 0 w 19"/>
              <a:gd name="T13" fmla="*/ 21823922 h 47"/>
              <a:gd name="T14" fmla="*/ 0 w 19"/>
              <a:gd name="T15" fmla="*/ 39678715 h 47"/>
              <a:gd name="T16" fmla="*/ 0 w 19"/>
              <a:gd name="T17" fmla="*/ 39678715 h 47"/>
              <a:gd name="T18" fmla="*/ 13926260 w 19"/>
              <a:gd name="T19" fmla="*/ 31742974 h 47"/>
              <a:gd name="T20" fmla="*/ 23874663 w 19"/>
              <a:gd name="T21" fmla="*/ 23807233 h 47"/>
              <a:gd name="T22" fmla="*/ 23874663 w 19"/>
              <a:gd name="T23" fmla="*/ 93245621 h 47"/>
              <a:gd name="T24" fmla="*/ 37800918 w 19"/>
              <a:gd name="T25" fmla="*/ 93245621 h 47"/>
              <a:gd name="T26" fmla="*/ 37800918 w 19"/>
              <a:gd name="T27" fmla="*/ 0 h 47"/>
              <a:gd name="T28" fmla="*/ 37800918 w 19"/>
              <a:gd name="T29" fmla="*/ 0 h 4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"/>
              <a:gd name="T46" fmla="*/ 0 h 47"/>
              <a:gd name="T47" fmla="*/ 19 w 19"/>
              <a:gd name="T48" fmla="*/ 47 h 4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" h="47">
                <a:moveTo>
                  <a:pt x="19" y="0"/>
                </a:moveTo>
                <a:lnTo>
                  <a:pt x="12" y="0"/>
                </a:lnTo>
                <a:lnTo>
                  <a:pt x="10" y="3"/>
                </a:lnTo>
                <a:lnTo>
                  <a:pt x="7" y="7"/>
                </a:lnTo>
                <a:lnTo>
                  <a:pt x="0" y="11"/>
                </a:lnTo>
                <a:lnTo>
                  <a:pt x="0" y="20"/>
                </a:lnTo>
                <a:lnTo>
                  <a:pt x="7" y="16"/>
                </a:lnTo>
                <a:lnTo>
                  <a:pt x="12" y="12"/>
                </a:lnTo>
                <a:lnTo>
                  <a:pt x="12" y="47"/>
                </a:lnTo>
                <a:lnTo>
                  <a:pt x="19" y="47"/>
                </a:lnTo>
                <a:lnTo>
                  <a:pt x="19" y="0"/>
                </a:lnTo>
                <a:close/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63" name="Freeform 99"/>
          <p:cNvSpPr>
            <a:spLocks/>
          </p:cNvSpPr>
          <p:nvPr/>
        </p:nvSpPr>
        <p:spPr bwMode="auto">
          <a:xfrm>
            <a:off x="3549650" y="3713163"/>
            <a:ext cx="41275" cy="58737"/>
          </a:xfrm>
          <a:custGeom>
            <a:avLst/>
            <a:gdLst>
              <a:gd name="T0" fmla="*/ 28666774 w 32"/>
              <a:gd name="T1" fmla="*/ 75389559 h 47"/>
              <a:gd name="T2" fmla="*/ 28666774 w 32"/>
              <a:gd name="T3" fmla="*/ 75389559 h 47"/>
              <a:gd name="T4" fmla="*/ 32762026 w 32"/>
              <a:gd name="T5" fmla="*/ 71421689 h 47"/>
              <a:gd name="T6" fmla="*/ 32762026 w 32"/>
              <a:gd name="T7" fmla="*/ 71421689 h 47"/>
              <a:gd name="T8" fmla="*/ 45047792 w 32"/>
              <a:gd name="T9" fmla="*/ 59518077 h 47"/>
              <a:gd name="T10" fmla="*/ 45047792 w 32"/>
              <a:gd name="T11" fmla="*/ 59518077 h 47"/>
              <a:gd name="T12" fmla="*/ 55285277 w 32"/>
              <a:gd name="T13" fmla="*/ 49599026 h 47"/>
              <a:gd name="T14" fmla="*/ 55285277 w 32"/>
              <a:gd name="T15" fmla="*/ 49599026 h 47"/>
              <a:gd name="T16" fmla="*/ 63475781 w 32"/>
              <a:gd name="T17" fmla="*/ 35710844 h 47"/>
              <a:gd name="T18" fmla="*/ 63475781 w 32"/>
              <a:gd name="T19" fmla="*/ 35710844 h 47"/>
              <a:gd name="T20" fmla="*/ 65524051 w 32"/>
              <a:gd name="T21" fmla="*/ 23807233 h 47"/>
              <a:gd name="T22" fmla="*/ 65524051 w 32"/>
              <a:gd name="T23" fmla="*/ 23807233 h 47"/>
              <a:gd name="T24" fmla="*/ 63475781 w 32"/>
              <a:gd name="T25" fmla="*/ 13888177 h 47"/>
              <a:gd name="T26" fmla="*/ 55285277 w 32"/>
              <a:gd name="T27" fmla="*/ 5952433 h 47"/>
              <a:gd name="T28" fmla="*/ 55285277 w 32"/>
              <a:gd name="T29" fmla="*/ 5952433 h 47"/>
              <a:gd name="T30" fmla="*/ 47094773 w 32"/>
              <a:gd name="T31" fmla="*/ 0 h 47"/>
              <a:gd name="T32" fmla="*/ 32762026 w 32"/>
              <a:gd name="T33" fmla="*/ 0 h 47"/>
              <a:gd name="T34" fmla="*/ 32762026 w 32"/>
              <a:gd name="T35" fmla="*/ 0 h 47"/>
              <a:gd name="T36" fmla="*/ 22523251 w 32"/>
              <a:gd name="T37" fmla="*/ 0 h 47"/>
              <a:gd name="T38" fmla="*/ 14332742 w 32"/>
              <a:gd name="T39" fmla="*/ 5952433 h 47"/>
              <a:gd name="T40" fmla="*/ 14332742 w 32"/>
              <a:gd name="T41" fmla="*/ 5952433 h 47"/>
              <a:gd name="T42" fmla="*/ 8190506 w 32"/>
              <a:gd name="T43" fmla="*/ 13888177 h 47"/>
              <a:gd name="T44" fmla="*/ 4095253 w 32"/>
              <a:gd name="T45" fmla="*/ 23807233 h 47"/>
              <a:gd name="T46" fmla="*/ 22523251 w 32"/>
              <a:gd name="T47" fmla="*/ 27775103 h 47"/>
              <a:gd name="T48" fmla="*/ 22523251 w 32"/>
              <a:gd name="T49" fmla="*/ 27775103 h 47"/>
              <a:gd name="T50" fmla="*/ 26618503 w 32"/>
              <a:gd name="T51" fmla="*/ 17856047 h 47"/>
              <a:gd name="T52" fmla="*/ 26618503 w 32"/>
              <a:gd name="T53" fmla="*/ 17856047 h 47"/>
              <a:gd name="T54" fmla="*/ 32762026 w 32"/>
              <a:gd name="T55" fmla="*/ 13888177 h 47"/>
              <a:gd name="T56" fmla="*/ 32762026 w 32"/>
              <a:gd name="T57" fmla="*/ 13888177 h 47"/>
              <a:gd name="T58" fmla="*/ 45047792 w 32"/>
              <a:gd name="T59" fmla="*/ 17856047 h 47"/>
              <a:gd name="T60" fmla="*/ 45047792 w 32"/>
              <a:gd name="T61" fmla="*/ 17856047 h 47"/>
              <a:gd name="T62" fmla="*/ 47094773 w 32"/>
              <a:gd name="T63" fmla="*/ 23807233 h 47"/>
              <a:gd name="T64" fmla="*/ 47094773 w 32"/>
              <a:gd name="T65" fmla="*/ 23807233 h 47"/>
              <a:gd name="T66" fmla="*/ 45047792 w 32"/>
              <a:gd name="T67" fmla="*/ 35710844 h 47"/>
              <a:gd name="T68" fmla="*/ 45047792 w 32"/>
              <a:gd name="T69" fmla="*/ 35710844 h 47"/>
              <a:gd name="T70" fmla="*/ 26618503 w 32"/>
              <a:gd name="T71" fmla="*/ 53566896 h 47"/>
              <a:gd name="T72" fmla="*/ 26618503 w 32"/>
              <a:gd name="T73" fmla="*/ 53566896 h 47"/>
              <a:gd name="T74" fmla="*/ 8190506 w 32"/>
              <a:gd name="T75" fmla="*/ 75389559 h 47"/>
              <a:gd name="T76" fmla="*/ 8190506 w 32"/>
              <a:gd name="T77" fmla="*/ 75389559 h 47"/>
              <a:gd name="T78" fmla="*/ 0 w 32"/>
              <a:gd name="T79" fmla="*/ 93245621 h 47"/>
              <a:gd name="T80" fmla="*/ 65524051 w 32"/>
              <a:gd name="T81" fmla="*/ 93245621 h 47"/>
              <a:gd name="T82" fmla="*/ 65524051 w 32"/>
              <a:gd name="T83" fmla="*/ 75389559 h 47"/>
              <a:gd name="T84" fmla="*/ 28666774 w 32"/>
              <a:gd name="T85" fmla="*/ 75389559 h 47"/>
              <a:gd name="T86" fmla="*/ 28666774 w 32"/>
              <a:gd name="T87" fmla="*/ 75389559 h 4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2"/>
              <a:gd name="T133" fmla="*/ 0 h 47"/>
              <a:gd name="T134" fmla="*/ 32 w 32"/>
              <a:gd name="T135" fmla="*/ 47 h 4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2" h="47">
                <a:moveTo>
                  <a:pt x="14" y="38"/>
                </a:moveTo>
                <a:lnTo>
                  <a:pt x="14" y="38"/>
                </a:lnTo>
                <a:lnTo>
                  <a:pt x="16" y="36"/>
                </a:lnTo>
                <a:lnTo>
                  <a:pt x="22" y="30"/>
                </a:lnTo>
                <a:lnTo>
                  <a:pt x="27" y="25"/>
                </a:lnTo>
                <a:lnTo>
                  <a:pt x="31" y="18"/>
                </a:lnTo>
                <a:lnTo>
                  <a:pt x="32" y="12"/>
                </a:lnTo>
                <a:lnTo>
                  <a:pt x="31" y="7"/>
                </a:lnTo>
                <a:lnTo>
                  <a:pt x="27" y="3"/>
                </a:lnTo>
                <a:lnTo>
                  <a:pt x="23" y="0"/>
                </a:lnTo>
                <a:lnTo>
                  <a:pt x="16" y="0"/>
                </a:lnTo>
                <a:lnTo>
                  <a:pt x="11" y="0"/>
                </a:lnTo>
                <a:lnTo>
                  <a:pt x="7" y="3"/>
                </a:lnTo>
                <a:lnTo>
                  <a:pt x="4" y="7"/>
                </a:lnTo>
                <a:lnTo>
                  <a:pt x="2" y="12"/>
                </a:lnTo>
                <a:lnTo>
                  <a:pt x="11" y="14"/>
                </a:lnTo>
                <a:lnTo>
                  <a:pt x="13" y="9"/>
                </a:lnTo>
                <a:lnTo>
                  <a:pt x="16" y="7"/>
                </a:lnTo>
                <a:lnTo>
                  <a:pt x="22" y="9"/>
                </a:lnTo>
                <a:lnTo>
                  <a:pt x="23" y="12"/>
                </a:lnTo>
                <a:lnTo>
                  <a:pt x="22" y="18"/>
                </a:lnTo>
                <a:lnTo>
                  <a:pt x="13" y="27"/>
                </a:lnTo>
                <a:lnTo>
                  <a:pt x="4" y="38"/>
                </a:lnTo>
                <a:lnTo>
                  <a:pt x="0" y="47"/>
                </a:lnTo>
                <a:lnTo>
                  <a:pt x="32" y="47"/>
                </a:lnTo>
                <a:lnTo>
                  <a:pt x="32" y="38"/>
                </a:lnTo>
                <a:lnTo>
                  <a:pt x="14" y="38"/>
                </a:lnTo>
                <a:close/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64" name="Freeform 100"/>
          <p:cNvSpPr>
            <a:spLocks/>
          </p:cNvSpPr>
          <p:nvPr/>
        </p:nvSpPr>
        <p:spPr bwMode="auto">
          <a:xfrm>
            <a:off x="3506788" y="4778375"/>
            <a:ext cx="41275" cy="60325"/>
          </a:xfrm>
          <a:custGeom>
            <a:avLst/>
            <a:gdLst>
              <a:gd name="T0" fmla="*/ 65524051 w 32"/>
              <a:gd name="T1" fmla="*/ 95765305 h 47"/>
              <a:gd name="T2" fmla="*/ 65524051 w 32"/>
              <a:gd name="T3" fmla="*/ 77427774 h 47"/>
              <a:gd name="T4" fmla="*/ 18427994 w 32"/>
              <a:gd name="T5" fmla="*/ 77427774 h 47"/>
              <a:gd name="T6" fmla="*/ 18427994 w 32"/>
              <a:gd name="T7" fmla="*/ 0 h 47"/>
              <a:gd name="T8" fmla="*/ 0 w 32"/>
              <a:gd name="T9" fmla="*/ 0 h 47"/>
              <a:gd name="T10" fmla="*/ 0 w 32"/>
              <a:gd name="T11" fmla="*/ 95765305 h 47"/>
              <a:gd name="T12" fmla="*/ 65524051 w 32"/>
              <a:gd name="T13" fmla="*/ 95765305 h 47"/>
              <a:gd name="T14" fmla="*/ 65524051 w 32"/>
              <a:gd name="T15" fmla="*/ 95765305 h 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"/>
              <a:gd name="T25" fmla="*/ 0 h 47"/>
              <a:gd name="T26" fmla="*/ 32 w 32"/>
              <a:gd name="T27" fmla="*/ 47 h 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" h="47">
                <a:moveTo>
                  <a:pt x="32" y="47"/>
                </a:moveTo>
                <a:lnTo>
                  <a:pt x="32" y="38"/>
                </a:lnTo>
                <a:lnTo>
                  <a:pt x="9" y="38"/>
                </a:lnTo>
                <a:lnTo>
                  <a:pt x="9" y="0"/>
                </a:lnTo>
                <a:lnTo>
                  <a:pt x="0" y="0"/>
                </a:lnTo>
                <a:lnTo>
                  <a:pt x="0" y="47"/>
                </a:lnTo>
                <a:lnTo>
                  <a:pt x="32" y="47"/>
                </a:lnTo>
                <a:close/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65" name="Freeform 101"/>
          <p:cNvSpPr>
            <a:spLocks/>
          </p:cNvSpPr>
          <p:nvPr/>
        </p:nvSpPr>
        <p:spPr bwMode="auto">
          <a:xfrm>
            <a:off x="3552825" y="4778375"/>
            <a:ext cx="41275" cy="60325"/>
          </a:xfrm>
          <a:custGeom>
            <a:avLst/>
            <a:gdLst>
              <a:gd name="T0" fmla="*/ 10237487 w 32"/>
              <a:gd name="T1" fmla="*/ 87615015 h 47"/>
              <a:gd name="T2" fmla="*/ 10237487 w 32"/>
              <a:gd name="T3" fmla="*/ 87615015 h 47"/>
              <a:gd name="T4" fmla="*/ 22523251 w 32"/>
              <a:gd name="T5" fmla="*/ 95765305 h 47"/>
              <a:gd name="T6" fmla="*/ 32762026 w 32"/>
              <a:gd name="T7" fmla="*/ 95765305 h 47"/>
              <a:gd name="T8" fmla="*/ 32762026 w 32"/>
              <a:gd name="T9" fmla="*/ 95765305 h 47"/>
              <a:gd name="T10" fmla="*/ 47094773 w 32"/>
              <a:gd name="T11" fmla="*/ 91690160 h 47"/>
              <a:gd name="T12" fmla="*/ 59380529 w 32"/>
              <a:gd name="T13" fmla="*/ 83539850 h 47"/>
              <a:gd name="T14" fmla="*/ 59380529 w 32"/>
              <a:gd name="T15" fmla="*/ 83539850 h 47"/>
              <a:gd name="T16" fmla="*/ 61428799 w 32"/>
              <a:gd name="T17" fmla="*/ 73352629 h 47"/>
              <a:gd name="T18" fmla="*/ 65524051 w 32"/>
              <a:gd name="T19" fmla="*/ 61127194 h 47"/>
              <a:gd name="T20" fmla="*/ 65524051 w 32"/>
              <a:gd name="T21" fmla="*/ 61127194 h 47"/>
              <a:gd name="T22" fmla="*/ 61428799 w 32"/>
              <a:gd name="T23" fmla="*/ 50938690 h 47"/>
              <a:gd name="T24" fmla="*/ 55285277 w 32"/>
              <a:gd name="T25" fmla="*/ 40751460 h 47"/>
              <a:gd name="T26" fmla="*/ 55285277 w 32"/>
              <a:gd name="T27" fmla="*/ 40751460 h 47"/>
              <a:gd name="T28" fmla="*/ 47094773 w 32"/>
              <a:gd name="T29" fmla="*/ 32601170 h 47"/>
              <a:gd name="T30" fmla="*/ 36857278 w 32"/>
              <a:gd name="T31" fmla="*/ 32601170 h 47"/>
              <a:gd name="T32" fmla="*/ 36857278 w 32"/>
              <a:gd name="T33" fmla="*/ 32601170 h 47"/>
              <a:gd name="T34" fmla="*/ 22523251 w 32"/>
              <a:gd name="T35" fmla="*/ 32601170 h 47"/>
              <a:gd name="T36" fmla="*/ 24571522 w 32"/>
              <a:gd name="T37" fmla="*/ 18337516 h 47"/>
              <a:gd name="T38" fmla="*/ 61428799 w 32"/>
              <a:gd name="T39" fmla="*/ 18337516 h 47"/>
              <a:gd name="T40" fmla="*/ 61428799 w 32"/>
              <a:gd name="T41" fmla="*/ 0 h 47"/>
              <a:gd name="T42" fmla="*/ 10237487 w 32"/>
              <a:gd name="T43" fmla="*/ 0 h 47"/>
              <a:gd name="T44" fmla="*/ 4095253 w 32"/>
              <a:gd name="T45" fmla="*/ 50938690 h 47"/>
              <a:gd name="T46" fmla="*/ 18427994 w 32"/>
              <a:gd name="T47" fmla="*/ 50938690 h 47"/>
              <a:gd name="T48" fmla="*/ 18427994 w 32"/>
              <a:gd name="T49" fmla="*/ 50938690 h 47"/>
              <a:gd name="T50" fmla="*/ 24571522 w 32"/>
              <a:gd name="T51" fmla="*/ 46863545 h 47"/>
              <a:gd name="T52" fmla="*/ 32762026 w 32"/>
              <a:gd name="T53" fmla="*/ 42788400 h 47"/>
              <a:gd name="T54" fmla="*/ 32762026 w 32"/>
              <a:gd name="T55" fmla="*/ 42788400 h 47"/>
              <a:gd name="T56" fmla="*/ 36857278 w 32"/>
              <a:gd name="T57" fmla="*/ 46863545 h 47"/>
              <a:gd name="T58" fmla="*/ 42999521 w 32"/>
              <a:gd name="T59" fmla="*/ 50938690 h 47"/>
              <a:gd name="T60" fmla="*/ 42999521 w 32"/>
              <a:gd name="T61" fmla="*/ 50938690 h 47"/>
              <a:gd name="T62" fmla="*/ 42999521 w 32"/>
              <a:gd name="T63" fmla="*/ 55013835 h 47"/>
              <a:gd name="T64" fmla="*/ 47094773 w 32"/>
              <a:gd name="T65" fmla="*/ 61127194 h 47"/>
              <a:gd name="T66" fmla="*/ 47094773 w 32"/>
              <a:gd name="T67" fmla="*/ 61127194 h 47"/>
              <a:gd name="T68" fmla="*/ 42999521 w 32"/>
              <a:gd name="T69" fmla="*/ 69277484 h 47"/>
              <a:gd name="T70" fmla="*/ 42999521 w 32"/>
              <a:gd name="T71" fmla="*/ 77427774 h 47"/>
              <a:gd name="T72" fmla="*/ 42999521 w 32"/>
              <a:gd name="T73" fmla="*/ 77427774 h 47"/>
              <a:gd name="T74" fmla="*/ 36857278 w 32"/>
              <a:gd name="T75" fmla="*/ 79464705 h 47"/>
              <a:gd name="T76" fmla="*/ 32762026 w 32"/>
              <a:gd name="T77" fmla="*/ 79464705 h 47"/>
              <a:gd name="T78" fmla="*/ 32762026 w 32"/>
              <a:gd name="T79" fmla="*/ 79464705 h 47"/>
              <a:gd name="T80" fmla="*/ 24571522 w 32"/>
              <a:gd name="T81" fmla="*/ 77427774 h 47"/>
              <a:gd name="T82" fmla="*/ 24571522 w 32"/>
              <a:gd name="T83" fmla="*/ 77427774 h 47"/>
              <a:gd name="T84" fmla="*/ 18427994 w 32"/>
              <a:gd name="T85" fmla="*/ 69277484 h 47"/>
              <a:gd name="T86" fmla="*/ 0 w 32"/>
              <a:gd name="T87" fmla="*/ 69277484 h 47"/>
              <a:gd name="T88" fmla="*/ 0 w 32"/>
              <a:gd name="T89" fmla="*/ 69277484 h 47"/>
              <a:gd name="T90" fmla="*/ 4095253 w 32"/>
              <a:gd name="T91" fmla="*/ 79464705 h 47"/>
              <a:gd name="T92" fmla="*/ 10237487 w 32"/>
              <a:gd name="T93" fmla="*/ 87615015 h 47"/>
              <a:gd name="T94" fmla="*/ 10237487 w 32"/>
              <a:gd name="T95" fmla="*/ 87615015 h 4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"/>
              <a:gd name="T145" fmla="*/ 0 h 47"/>
              <a:gd name="T146" fmla="*/ 32 w 32"/>
              <a:gd name="T147" fmla="*/ 47 h 4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" h="47">
                <a:moveTo>
                  <a:pt x="5" y="43"/>
                </a:moveTo>
                <a:lnTo>
                  <a:pt x="5" y="43"/>
                </a:lnTo>
                <a:lnTo>
                  <a:pt x="11" y="47"/>
                </a:lnTo>
                <a:lnTo>
                  <a:pt x="16" y="47"/>
                </a:lnTo>
                <a:lnTo>
                  <a:pt x="23" y="45"/>
                </a:lnTo>
                <a:lnTo>
                  <a:pt x="29" y="41"/>
                </a:lnTo>
                <a:lnTo>
                  <a:pt x="30" y="36"/>
                </a:lnTo>
                <a:lnTo>
                  <a:pt x="32" y="30"/>
                </a:lnTo>
                <a:lnTo>
                  <a:pt x="30" y="25"/>
                </a:lnTo>
                <a:lnTo>
                  <a:pt x="27" y="20"/>
                </a:lnTo>
                <a:lnTo>
                  <a:pt x="23" y="16"/>
                </a:lnTo>
                <a:lnTo>
                  <a:pt x="18" y="16"/>
                </a:lnTo>
                <a:lnTo>
                  <a:pt x="11" y="16"/>
                </a:lnTo>
                <a:lnTo>
                  <a:pt x="12" y="9"/>
                </a:lnTo>
                <a:lnTo>
                  <a:pt x="30" y="9"/>
                </a:lnTo>
                <a:lnTo>
                  <a:pt x="30" y="0"/>
                </a:lnTo>
                <a:lnTo>
                  <a:pt x="5" y="0"/>
                </a:lnTo>
                <a:lnTo>
                  <a:pt x="2" y="25"/>
                </a:lnTo>
                <a:lnTo>
                  <a:pt x="9" y="25"/>
                </a:lnTo>
                <a:lnTo>
                  <a:pt x="12" y="23"/>
                </a:lnTo>
                <a:lnTo>
                  <a:pt x="16" y="21"/>
                </a:lnTo>
                <a:lnTo>
                  <a:pt x="18" y="23"/>
                </a:lnTo>
                <a:lnTo>
                  <a:pt x="21" y="25"/>
                </a:lnTo>
                <a:lnTo>
                  <a:pt x="21" y="27"/>
                </a:lnTo>
                <a:lnTo>
                  <a:pt x="23" y="30"/>
                </a:lnTo>
                <a:lnTo>
                  <a:pt x="21" y="34"/>
                </a:lnTo>
                <a:lnTo>
                  <a:pt x="21" y="38"/>
                </a:lnTo>
                <a:lnTo>
                  <a:pt x="18" y="39"/>
                </a:lnTo>
                <a:lnTo>
                  <a:pt x="16" y="39"/>
                </a:lnTo>
                <a:lnTo>
                  <a:pt x="12" y="38"/>
                </a:lnTo>
                <a:lnTo>
                  <a:pt x="9" y="34"/>
                </a:lnTo>
                <a:lnTo>
                  <a:pt x="0" y="34"/>
                </a:lnTo>
                <a:lnTo>
                  <a:pt x="2" y="39"/>
                </a:lnTo>
                <a:lnTo>
                  <a:pt x="5" y="43"/>
                </a:lnTo>
                <a:close/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 b="1">
              <a:latin typeface="Arial" charset="0"/>
            </a:endParaRPr>
          </a:p>
        </p:txBody>
      </p:sp>
      <p:sp>
        <p:nvSpPr>
          <p:cNvPr id="8266" name="Rectangle 102"/>
          <p:cNvSpPr>
            <a:spLocks noChangeArrowheads="1"/>
          </p:cNvSpPr>
          <p:nvPr/>
        </p:nvSpPr>
        <p:spPr bwMode="auto">
          <a:xfrm>
            <a:off x="3503613" y="4756150"/>
            <a:ext cx="1031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L5</a:t>
            </a:r>
            <a:endParaRPr lang="en-US" sz="700" b="1">
              <a:latin typeface="Arial" charset="0"/>
            </a:endParaRPr>
          </a:p>
        </p:txBody>
      </p:sp>
      <p:sp>
        <p:nvSpPr>
          <p:cNvPr id="8267" name="Rectangle 103"/>
          <p:cNvSpPr>
            <a:spLocks noChangeArrowheads="1"/>
          </p:cNvSpPr>
          <p:nvPr/>
        </p:nvSpPr>
        <p:spPr bwMode="auto">
          <a:xfrm>
            <a:off x="3452813" y="3690938"/>
            <a:ext cx="1524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charset="0"/>
              </a:rPr>
              <a:t>T12</a:t>
            </a:r>
            <a:endParaRPr lang="en-US" sz="700" b="1">
              <a:latin typeface="Arial" charset="0"/>
            </a:endParaRPr>
          </a:p>
        </p:txBody>
      </p:sp>
      <p:sp>
        <p:nvSpPr>
          <p:cNvPr id="8268" name="Text Box 104"/>
          <p:cNvSpPr txBox="1">
            <a:spLocks noChangeArrowheads="1"/>
          </p:cNvSpPr>
          <p:nvPr/>
        </p:nvSpPr>
        <p:spPr bwMode="auto">
          <a:xfrm>
            <a:off x="1809750" y="1635125"/>
            <a:ext cx="6207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Cervical</a:t>
            </a:r>
          </a:p>
          <a:p>
            <a:pPr eaLnBrk="1" hangingPunct="1"/>
            <a:r>
              <a:rPr lang="en-US" sz="700" b="1">
                <a:latin typeface="Arial" charset="0"/>
              </a:rPr>
              <a:t>enlargement</a:t>
            </a:r>
          </a:p>
        </p:txBody>
      </p:sp>
      <p:sp>
        <p:nvSpPr>
          <p:cNvPr id="8269" name="Text Box 105"/>
          <p:cNvSpPr txBox="1">
            <a:spLocks noChangeArrowheads="1"/>
          </p:cNvSpPr>
          <p:nvPr/>
        </p:nvSpPr>
        <p:spPr bwMode="auto">
          <a:xfrm>
            <a:off x="1814513" y="2270125"/>
            <a:ext cx="377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Dural</a:t>
            </a:r>
          </a:p>
          <a:p>
            <a:pPr eaLnBrk="1" hangingPunct="1"/>
            <a:r>
              <a:rPr lang="en-US" sz="700" b="1">
                <a:latin typeface="Arial" charset="0"/>
              </a:rPr>
              <a:t>sheath</a:t>
            </a:r>
          </a:p>
        </p:txBody>
      </p:sp>
      <p:sp>
        <p:nvSpPr>
          <p:cNvPr id="8270" name="Text Box 106"/>
          <p:cNvSpPr txBox="1">
            <a:spLocks noChangeArrowheads="1"/>
          </p:cNvSpPr>
          <p:nvPr/>
        </p:nvSpPr>
        <p:spPr bwMode="auto">
          <a:xfrm>
            <a:off x="1814513" y="2511425"/>
            <a:ext cx="682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Subarachnoid</a:t>
            </a:r>
          </a:p>
          <a:p>
            <a:pPr eaLnBrk="1" hangingPunct="1"/>
            <a:r>
              <a:rPr lang="en-US" sz="700" b="1">
                <a:latin typeface="Arial" charset="0"/>
              </a:rPr>
              <a:t>space</a:t>
            </a:r>
          </a:p>
        </p:txBody>
      </p:sp>
      <p:sp>
        <p:nvSpPr>
          <p:cNvPr id="8271" name="Text Box 107"/>
          <p:cNvSpPr txBox="1">
            <a:spLocks noChangeArrowheads="1"/>
          </p:cNvSpPr>
          <p:nvPr/>
        </p:nvSpPr>
        <p:spPr bwMode="auto">
          <a:xfrm>
            <a:off x="1806575" y="3543300"/>
            <a:ext cx="6207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Lumbar</a:t>
            </a:r>
          </a:p>
          <a:p>
            <a:pPr eaLnBrk="1" hangingPunct="1"/>
            <a:r>
              <a:rPr lang="en-US" sz="700" b="1">
                <a:latin typeface="Arial" charset="0"/>
              </a:rPr>
              <a:t>enlargement</a:t>
            </a:r>
          </a:p>
        </p:txBody>
      </p:sp>
      <p:sp>
        <p:nvSpPr>
          <p:cNvPr id="8272" name="Text Box 108"/>
          <p:cNvSpPr txBox="1">
            <a:spLocks noChangeArrowheads="1"/>
          </p:cNvSpPr>
          <p:nvPr/>
        </p:nvSpPr>
        <p:spPr bwMode="auto">
          <a:xfrm>
            <a:off x="1806575" y="3873500"/>
            <a:ext cx="508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Medullary</a:t>
            </a:r>
          </a:p>
          <a:p>
            <a:pPr eaLnBrk="1" hangingPunct="1"/>
            <a:r>
              <a:rPr lang="en-US" sz="700" b="1">
                <a:latin typeface="Arial" charset="0"/>
              </a:rPr>
              <a:t>cone</a:t>
            </a:r>
          </a:p>
        </p:txBody>
      </p:sp>
      <p:sp>
        <p:nvSpPr>
          <p:cNvPr id="8273" name="Text Box 109"/>
          <p:cNvSpPr txBox="1">
            <a:spLocks noChangeArrowheads="1"/>
          </p:cNvSpPr>
          <p:nvPr/>
        </p:nvSpPr>
        <p:spPr bwMode="auto">
          <a:xfrm>
            <a:off x="1806575" y="5249863"/>
            <a:ext cx="4635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Terminal</a:t>
            </a:r>
          </a:p>
          <a:p>
            <a:pPr eaLnBrk="1" hangingPunct="1"/>
            <a:r>
              <a:rPr lang="en-US" sz="700" b="1">
                <a:latin typeface="Arial" charset="0"/>
              </a:rPr>
              <a:t>filum</a:t>
            </a:r>
          </a:p>
        </p:txBody>
      </p:sp>
      <p:sp>
        <p:nvSpPr>
          <p:cNvPr id="8274" name="Text Box 110"/>
          <p:cNvSpPr txBox="1">
            <a:spLocks noChangeArrowheads="1"/>
          </p:cNvSpPr>
          <p:nvPr/>
        </p:nvSpPr>
        <p:spPr bwMode="auto">
          <a:xfrm>
            <a:off x="3859213" y="1638300"/>
            <a:ext cx="4381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Cervical</a:t>
            </a:r>
          </a:p>
          <a:p>
            <a:pPr eaLnBrk="1" hangingPunct="1"/>
            <a:r>
              <a:rPr lang="en-US" sz="700" b="1">
                <a:latin typeface="Arial" charset="0"/>
              </a:rPr>
              <a:t>spinal</a:t>
            </a:r>
          </a:p>
          <a:p>
            <a:pPr eaLnBrk="1" hangingPunct="1"/>
            <a:r>
              <a:rPr lang="en-US" sz="700" b="1">
                <a:latin typeface="Arial" charset="0"/>
              </a:rPr>
              <a:t>nerves</a:t>
            </a:r>
          </a:p>
        </p:txBody>
      </p:sp>
      <p:sp>
        <p:nvSpPr>
          <p:cNvPr id="8275" name="Text Box 111"/>
          <p:cNvSpPr txBox="1">
            <a:spLocks noChangeArrowheads="1"/>
          </p:cNvSpPr>
          <p:nvPr/>
        </p:nvSpPr>
        <p:spPr bwMode="auto">
          <a:xfrm>
            <a:off x="3859213" y="2887663"/>
            <a:ext cx="461962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Thoracic</a:t>
            </a:r>
          </a:p>
          <a:p>
            <a:pPr eaLnBrk="1" hangingPunct="1"/>
            <a:r>
              <a:rPr lang="en-US" sz="700" b="1">
                <a:latin typeface="Arial" charset="0"/>
              </a:rPr>
              <a:t>spinal</a:t>
            </a:r>
          </a:p>
          <a:p>
            <a:pPr eaLnBrk="1" hangingPunct="1"/>
            <a:r>
              <a:rPr lang="en-US" sz="700" b="1">
                <a:latin typeface="Arial" charset="0"/>
              </a:rPr>
              <a:t>nerves</a:t>
            </a:r>
          </a:p>
        </p:txBody>
      </p:sp>
      <p:sp>
        <p:nvSpPr>
          <p:cNvPr id="8276" name="Text Box 112"/>
          <p:cNvSpPr txBox="1">
            <a:spLocks noChangeArrowheads="1"/>
          </p:cNvSpPr>
          <p:nvPr/>
        </p:nvSpPr>
        <p:spPr bwMode="auto">
          <a:xfrm>
            <a:off x="3859213" y="4310063"/>
            <a:ext cx="417512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Lumbar</a:t>
            </a:r>
          </a:p>
          <a:p>
            <a:pPr eaLnBrk="1" hangingPunct="1"/>
            <a:r>
              <a:rPr lang="en-US" sz="700" b="1">
                <a:latin typeface="Arial" charset="0"/>
              </a:rPr>
              <a:t>spinal</a:t>
            </a:r>
          </a:p>
          <a:p>
            <a:pPr eaLnBrk="1" hangingPunct="1"/>
            <a:r>
              <a:rPr lang="en-US" sz="700" b="1">
                <a:latin typeface="Arial" charset="0"/>
              </a:rPr>
              <a:t>nerves</a:t>
            </a:r>
          </a:p>
        </p:txBody>
      </p:sp>
      <p:sp>
        <p:nvSpPr>
          <p:cNvPr id="8277" name="Text Box 113"/>
          <p:cNvSpPr txBox="1">
            <a:spLocks noChangeArrowheads="1"/>
          </p:cNvSpPr>
          <p:nvPr/>
        </p:nvSpPr>
        <p:spPr bwMode="auto">
          <a:xfrm>
            <a:off x="3859213" y="5275263"/>
            <a:ext cx="37782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Sacral</a:t>
            </a:r>
          </a:p>
          <a:p>
            <a:pPr eaLnBrk="1" hangingPunct="1"/>
            <a:r>
              <a:rPr lang="en-US" sz="700" b="1">
                <a:latin typeface="Arial" charset="0"/>
              </a:rPr>
              <a:t>spinal</a:t>
            </a:r>
          </a:p>
          <a:p>
            <a:pPr eaLnBrk="1" hangingPunct="1"/>
            <a:r>
              <a:rPr lang="en-US" sz="700" b="1">
                <a:latin typeface="Arial" charset="0"/>
              </a:rPr>
              <a:t>nerves</a:t>
            </a:r>
          </a:p>
        </p:txBody>
      </p:sp>
      <p:sp>
        <p:nvSpPr>
          <p:cNvPr id="8278" name="Text Box 114"/>
          <p:cNvSpPr txBox="1">
            <a:spLocks noChangeArrowheads="1"/>
          </p:cNvSpPr>
          <p:nvPr/>
        </p:nvSpPr>
        <p:spPr bwMode="auto">
          <a:xfrm>
            <a:off x="6305550" y="3454400"/>
            <a:ext cx="6715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charset="0"/>
              </a:rPr>
              <a:t>Vertebra (cut)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13-</a:t>
            </a:r>
            <a:fld id="{D8F3A11A-E5A9-488E-AD58-4BD890787FE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600200"/>
          </a:xfrm>
        </p:spPr>
        <p:txBody>
          <a:bodyPr/>
          <a:lstStyle/>
          <a:p>
            <a:pPr eaLnBrk="1" hangingPunct="1"/>
            <a:r>
              <a:rPr lang="en-US" smtClean="0"/>
              <a:t>Meninges of the Spinal Cord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3058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meninges</a:t>
            </a:r>
            <a:r>
              <a:rPr lang="en-US" sz="2800" b="0" smtClean="0"/>
              <a:t> – three fibrous connective tissue membranes that enclose the brain and spinal cord</a:t>
            </a:r>
          </a:p>
          <a:p>
            <a:pPr eaLnBrk="1" hangingPunct="1">
              <a:lnSpc>
                <a:spcPct val="90000"/>
              </a:lnSpc>
            </a:pPr>
            <a:endParaRPr lang="en-US" sz="10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separate soft tissue of central nervous system from bones of cranium and vertebral canal</a:t>
            </a:r>
          </a:p>
          <a:p>
            <a:pPr lvl="1" eaLnBrk="1" hangingPunct="1">
              <a:lnSpc>
                <a:spcPct val="90000"/>
              </a:lnSpc>
            </a:pPr>
            <a:endParaRPr lang="en-US" sz="24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from superficial to deep – </a:t>
            </a:r>
            <a:r>
              <a:rPr lang="en-US" sz="2400" smtClean="0"/>
              <a:t>dura mater</a:t>
            </a:r>
            <a:r>
              <a:rPr lang="en-US" sz="2400" b="0" smtClean="0"/>
              <a:t>, </a:t>
            </a:r>
            <a:r>
              <a:rPr lang="en-US" sz="2400" smtClean="0"/>
              <a:t>arachnoid mater</a:t>
            </a:r>
            <a:r>
              <a:rPr lang="en-US" sz="2400" b="0" smtClean="0"/>
              <a:t>, and </a:t>
            </a:r>
            <a:r>
              <a:rPr lang="en-US" sz="2400" smtClean="0"/>
              <a:t>pia mater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13-</a:t>
            </a:r>
            <a:fld id="{B09F98BC-B3D2-4297-9FC3-7860F8AEEF5D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Meninges of the Spinal Cord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21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dura mater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forms loose-fitting sleeve around spinal cord – </a:t>
            </a:r>
            <a:r>
              <a:rPr lang="en-US" sz="1800" smtClean="0"/>
              <a:t>dural sheath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tough, collagenous membrane surrounded by </a:t>
            </a:r>
            <a:r>
              <a:rPr lang="en-US" sz="1800" smtClean="0"/>
              <a:t>epidural space </a:t>
            </a:r>
            <a:r>
              <a:rPr lang="en-US" sz="1800" b="0" smtClean="0"/>
              <a:t>filled with fat, blood vessels, and loose connective tissue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epidural anesthesia </a:t>
            </a:r>
            <a:r>
              <a:rPr lang="en-US" sz="1600" b="0" smtClean="0"/>
              <a:t>utilized during childbirth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arachnoid mater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arachnoid membrane </a:t>
            </a:r>
            <a:r>
              <a:rPr lang="en-US" sz="1800" b="0" smtClean="0"/>
              <a:t>- layer of simple squamous epithelium lining dura mater and a loose mesh of collagenous and elastic </a:t>
            </a:r>
            <a:r>
              <a:rPr lang="en-US" sz="1800" smtClean="0"/>
              <a:t>fibers</a:t>
            </a:r>
            <a:r>
              <a:rPr lang="en-US" sz="1800" b="0" smtClean="0"/>
              <a:t> spanning the gap between the arachnoid membrane and the pia mater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subarachnoid space </a:t>
            </a:r>
            <a:r>
              <a:rPr lang="en-US" sz="1800" b="0" smtClean="0"/>
              <a:t>– gap between arachnoid membrane and the pia mater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filled with </a:t>
            </a:r>
            <a:r>
              <a:rPr lang="en-US" sz="1600" smtClean="0"/>
              <a:t>cerebrospinal fluid (CSF)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lumbar cistern </a:t>
            </a:r>
            <a:r>
              <a:rPr lang="en-US" sz="1600" b="0" smtClean="0"/>
              <a:t>– subarachnoid space inferior to medullary cone that contains cauda equina and CSF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pia mater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delicate, translucent membrane that follows the contours of the spinal cord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terminal filum </a:t>
            </a:r>
            <a:r>
              <a:rPr lang="en-US" sz="1800" b="0" smtClean="0"/>
              <a:t>– fibrous strand of pia mater that extends beyond the medullary cone within the lumbar cistern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coccygeal ligament </a:t>
            </a:r>
            <a:r>
              <a:rPr lang="en-US" sz="1800" b="0" smtClean="0"/>
              <a:t>– formed from fusion of terminal filum and dura mater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anchors the cord and meninges to vertebra Co1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denticulate ligaments </a:t>
            </a:r>
            <a:r>
              <a:rPr lang="en-US" sz="1800" b="0" smtClean="0"/>
              <a:t>– extend through the arachnoid to the dura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anchors spinal cord to limit side to side movement</a:t>
            </a:r>
            <a:endParaRPr lang="en-US" sz="1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13-</a:t>
            </a:r>
            <a:fld id="{FBE5B2DD-0579-4F89-987F-AB35184F11D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Meninges of Vertebra and Spinal Cord</a:t>
            </a:r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3733800" y="6096000"/>
            <a:ext cx="17557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Arial" charset="0"/>
              </a:rPr>
              <a:t>Figure 13.2a</a:t>
            </a:r>
          </a:p>
        </p:txBody>
      </p:sp>
      <p:sp>
        <p:nvSpPr>
          <p:cNvPr id="11269" name="TextBox 24"/>
          <p:cNvSpPr txBox="1">
            <a:spLocks noChangeArrowheads="1"/>
          </p:cNvSpPr>
          <p:nvPr/>
        </p:nvSpPr>
        <p:spPr bwMode="auto">
          <a:xfrm>
            <a:off x="1998663" y="1055688"/>
            <a:ext cx="51339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8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11270" name="Picture 4" descr="sal25693_13_0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963" y="1457325"/>
            <a:ext cx="6084887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Line 8"/>
          <p:cNvSpPr>
            <a:spLocks noChangeShapeType="1"/>
          </p:cNvSpPr>
          <p:nvPr/>
        </p:nvSpPr>
        <p:spPr bwMode="auto">
          <a:xfrm>
            <a:off x="2222500" y="2792413"/>
            <a:ext cx="2997200" cy="3175"/>
          </a:xfrm>
          <a:custGeom>
            <a:avLst/>
            <a:gdLst>
              <a:gd name="T0" fmla="*/ 1888 w 1888"/>
              <a:gd name="T1" fmla="*/ 0 h 2"/>
              <a:gd name="T2" fmla="*/ 0 w 1888"/>
              <a:gd name="T3" fmla="*/ 2 h 2"/>
              <a:gd name="T4" fmla="*/ 0 60000 65536"/>
              <a:gd name="T5" fmla="*/ 0 60000 65536"/>
              <a:gd name="T6" fmla="*/ 0 w 1888"/>
              <a:gd name="T7" fmla="*/ 0 h 2"/>
              <a:gd name="T8" fmla="*/ 1888 w 1888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88" h="2">
                <a:moveTo>
                  <a:pt x="1888" y="0"/>
                </a:moveTo>
                <a:lnTo>
                  <a:pt x="0" y="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790575" y="2684463"/>
            <a:ext cx="13874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Fat in epidural space</a:t>
            </a:r>
            <a:endParaRPr lang="en-US" sz="1100" b="1">
              <a:latin typeface="Arial" charset="0"/>
            </a:endParaRPr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790575" y="2159000"/>
            <a:ext cx="18859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Spinous process of vertebra</a:t>
            </a:r>
            <a:endParaRPr lang="en-US" sz="1100" b="1">
              <a:latin typeface="Arial" charset="0"/>
            </a:endParaRPr>
          </a:p>
        </p:txBody>
      </p:sp>
      <p:sp>
        <p:nvSpPr>
          <p:cNvPr id="11274" name="Rectangle 12"/>
          <p:cNvSpPr>
            <a:spLocks noChangeArrowheads="1"/>
          </p:cNvSpPr>
          <p:nvPr/>
        </p:nvSpPr>
        <p:spPr bwMode="auto">
          <a:xfrm>
            <a:off x="790575" y="4271963"/>
            <a:ext cx="830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Spinal nerve</a:t>
            </a:r>
            <a:endParaRPr lang="en-US" sz="1100" b="1">
              <a:latin typeface="Arial" charset="0"/>
            </a:endParaRPr>
          </a:p>
        </p:txBody>
      </p:sp>
      <p:sp>
        <p:nvSpPr>
          <p:cNvPr id="11275" name="Line 13"/>
          <p:cNvSpPr>
            <a:spLocks noChangeShapeType="1"/>
          </p:cNvSpPr>
          <p:nvPr/>
        </p:nvSpPr>
        <p:spPr bwMode="auto">
          <a:xfrm>
            <a:off x="2365375" y="4029075"/>
            <a:ext cx="1447800" cy="7938"/>
          </a:xfrm>
          <a:custGeom>
            <a:avLst/>
            <a:gdLst>
              <a:gd name="T0" fmla="*/ 0 w 912"/>
              <a:gd name="T1" fmla="*/ 0 h 5"/>
              <a:gd name="T2" fmla="*/ 912 w 912"/>
              <a:gd name="T3" fmla="*/ 5 h 5"/>
              <a:gd name="T4" fmla="*/ 0 60000 65536"/>
              <a:gd name="T5" fmla="*/ 0 60000 65536"/>
              <a:gd name="T6" fmla="*/ 0 w 912"/>
              <a:gd name="T7" fmla="*/ 0 h 5"/>
              <a:gd name="T8" fmla="*/ 912 w 912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2" h="5">
                <a:moveTo>
                  <a:pt x="0" y="0"/>
                </a:moveTo>
                <a:lnTo>
                  <a:pt x="912" y="5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14"/>
          <p:cNvSpPr>
            <a:spLocks noChangeShapeType="1"/>
          </p:cNvSpPr>
          <p:nvPr/>
        </p:nvSpPr>
        <p:spPr bwMode="auto">
          <a:xfrm>
            <a:off x="2730500" y="2249488"/>
            <a:ext cx="246856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Freeform 15"/>
          <p:cNvSpPr>
            <a:spLocks/>
          </p:cNvSpPr>
          <p:nvPr/>
        </p:nvSpPr>
        <p:spPr bwMode="auto">
          <a:xfrm>
            <a:off x="5594350" y="2419350"/>
            <a:ext cx="781050" cy="582613"/>
          </a:xfrm>
          <a:custGeom>
            <a:avLst/>
            <a:gdLst>
              <a:gd name="T0" fmla="*/ 1239916693 w 592"/>
              <a:gd name="T1" fmla="*/ 0 h 442"/>
              <a:gd name="T2" fmla="*/ 797986384 w 592"/>
              <a:gd name="T3" fmla="*/ 0 h 442"/>
              <a:gd name="T4" fmla="*/ 0 w 592"/>
              <a:gd name="T5" fmla="*/ 924898212 h 442"/>
              <a:gd name="T6" fmla="*/ 0 60000 65536"/>
              <a:gd name="T7" fmla="*/ 0 60000 65536"/>
              <a:gd name="T8" fmla="*/ 0 60000 65536"/>
              <a:gd name="T9" fmla="*/ 0 w 592"/>
              <a:gd name="T10" fmla="*/ 0 h 442"/>
              <a:gd name="T11" fmla="*/ 592 w 592"/>
              <a:gd name="T12" fmla="*/ 442 h 4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2" h="442">
                <a:moveTo>
                  <a:pt x="592" y="0"/>
                </a:moveTo>
                <a:lnTo>
                  <a:pt x="381" y="0"/>
                </a:lnTo>
                <a:lnTo>
                  <a:pt x="0" y="44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100" b="1">
              <a:latin typeface="Arial" charset="0"/>
            </a:endParaRPr>
          </a:p>
        </p:txBody>
      </p:sp>
      <p:sp>
        <p:nvSpPr>
          <p:cNvPr id="11278" name="Freeform 16"/>
          <p:cNvSpPr>
            <a:spLocks/>
          </p:cNvSpPr>
          <p:nvPr/>
        </p:nvSpPr>
        <p:spPr bwMode="auto">
          <a:xfrm>
            <a:off x="5661025" y="2582863"/>
            <a:ext cx="714375" cy="512762"/>
          </a:xfrm>
          <a:custGeom>
            <a:avLst/>
            <a:gdLst>
              <a:gd name="T0" fmla="*/ 1134070791 w 541"/>
              <a:gd name="T1" fmla="*/ 0 h 388"/>
              <a:gd name="T2" fmla="*/ 691761781 w 541"/>
              <a:gd name="T3" fmla="*/ 0 h 388"/>
              <a:gd name="T4" fmla="*/ 0 w 541"/>
              <a:gd name="T5" fmla="*/ 814009749 h 388"/>
              <a:gd name="T6" fmla="*/ 0 60000 65536"/>
              <a:gd name="T7" fmla="*/ 0 60000 65536"/>
              <a:gd name="T8" fmla="*/ 0 60000 65536"/>
              <a:gd name="T9" fmla="*/ 0 w 541"/>
              <a:gd name="T10" fmla="*/ 0 h 388"/>
              <a:gd name="T11" fmla="*/ 541 w 541"/>
              <a:gd name="T12" fmla="*/ 388 h 3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1" h="388">
                <a:moveTo>
                  <a:pt x="541" y="0"/>
                </a:moveTo>
                <a:lnTo>
                  <a:pt x="330" y="0"/>
                </a:lnTo>
                <a:lnTo>
                  <a:pt x="0" y="38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100" b="1">
              <a:latin typeface="Arial" charset="0"/>
            </a:endParaRPr>
          </a:p>
        </p:txBody>
      </p:sp>
      <p:sp>
        <p:nvSpPr>
          <p:cNvPr id="11279" name="Freeform 17"/>
          <p:cNvSpPr>
            <a:spLocks/>
          </p:cNvSpPr>
          <p:nvPr/>
        </p:nvSpPr>
        <p:spPr bwMode="auto">
          <a:xfrm>
            <a:off x="5668963" y="2725738"/>
            <a:ext cx="708025" cy="519112"/>
          </a:xfrm>
          <a:custGeom>
            <a:avLst/>
            <a:gdLst>
              <a:gd name="T0" fmla="*/ 1123990165 w 537"/>
              <a:gd name="T1" fmla="*/ 0 h 394"/>
              <a:gd name="T2" fmla="*/ 682347412 w 537"/>
              <a:gd name="T3" fmla="*/ 0 h 394"/>
              <a:gd name="T4" fmla="*/ 0 w 537"/>
              <a:gd name="T5" fmla="*/ 824090374 h 394"/>
              <a:gd name="T6" fmla="*/ 0 60000 65536"/>
              <a:gd name="T7" fmla="*/ 0 60000 65536"/>
              <a:gd name="T8" fmla="*/ 0 60000 65536"/>
              <a:gd name="T9" fmla="*/ 0 w 537"/>
              <a:gd name="T10" fmla="*/ 0 h 394"/>
              <a:gd name="T11" fmla="*/ 537 w 537"/>
              <a:gd name="T12" fmla="*/ 394 h 3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7" h="394">
                <a:moveTo>
                  <a:pt x="537" y="0"/>
                </a:moveTo>
                <a:lnTo>
                  <a:pt x="326" y="0"/>
                </a:lnTo>
                <a:lnTo>
                  <a:pt x="0" y="39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100" b="1">
              <a:latin typeface="Arial" charset="0"/>
            </a:endParaRPr>
          </a:p>
        </p:txBody>
      </p:sp>
      <p:sp>
        <p:nvSpPr>
          <p:cNvPr id="11280" name="Rectangle 18"/>
          <p:cNvSpPr>
            <a:spLocks noChangeArrowheads="1"/>
          </p:cNvSpPr>
          <p:nvPr/>
        </p:nvSpPr>
        <p:spPr bwMode="auto">
          <a:xfrm>
            <a:off x="790575" y="3930650"/>
            <a:ext cx="1543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Posterior root ganglion</a:t>
            </a:r>
            <a:endParaRPr lang="en-US" sz="1100" b="1">
              <a:latin typeface="Arial" charset="0"/>
            </a:endParaRPr>
          </a:p>
        </p:txBody>
      </p:sp>
      <p:sp>
        <p:nvSpPr>
          <p:cNvPr id="11281" name="Line 19"/>
          <p:cNvSpPr>
            <a:spLocks noChangeShapeType="1"/>
          </p:cNvSpPr>
          <p:nvPr/>
        </p:nvSpPr>
        <p:spPr bwMode="auto">
          <a:xfrm>
            <a:off x="1812925" y="4748213"/>
            <a:ext cx="3008313" cy="9525"/>
          </a:xfrm>
          <a:custGeom>
            <a:avLst/>
            <a:gdLst>
              <a:gd name="T0" fmla="*/ 1895 w 1895"/>
              <a:gd name="T1" fmla="*/ 6 h 6"/>
              <a:gd name="T2" fmla="*/ 0 w 1895"/>
              <a:gd name="T3" fmla="*/ 0 h 6"/>
              <a:gd name="T4" fmla="*/ 0 60000 65536"/>
              <a:gd name="T5" fmla="*/ 0 60000 65536"/>
              <a:gd name="T6" fmla="*/ 0 w 1895"/>
              <a:gd name="T7" fmla="*/ 0 h 6"/>
              <a:gd name="T8" fmla="*/ 1895 w 1895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95" h="6">
                <a:moveTo>
                  <a:pt x="1895" y="6"/>
                </a:move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2" name="Line 22"/>
          <p:cNvSpPr>
            <a:spLocks noChangeShapeType="1"/>
          </p:cNvSpPr>
          <p:nvPr/>
        </p:nvSpPr>
        <p:spPr bwMode="auto">
          <a:xfrm>
            <a:off x="1598613" y="3419475"/>
            <a:ext cx="3186112" cy="1588"/>
          </a:xfrm>
          <a:custGeom>
            <a:avLst/>
            <a:gdLst>
              <a:gd name="T0" fmla="*/ 2007 w 2007"/>
              <a:gd name="T1" fmla="*/ 1 h 1"/>
              <a:gd name="T2" fmla="*/ 0 w 2007"/>
              <a:gd name="T3" fmla="*/ 0 h 1"/>
              <a:gd name="T4" fmla="*/ 0 60000 65536"/>
              <a:gd name="T5" fmla="*/ 0 60000 65536"/>
              <a:gd name="T6" fmla="*/ 0 w 2007"/>
              <a:gd name="T7" fmla="*/ 0 h 1"/>
              <a:gd name="T8" fmla="*/ 2007 w 200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07" h="1">
                <a:moveTo>
                  <a:pt x="2007" y="1"/>
                </a:move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Rectangle 23"/>
          <p:cNvSpPr>
            <a:spLocks noChangeArrowheads="1"/>
          </p:cNvSpPr>
          <p:nvPr/>
        </p:nvSpPr>
        <p:spPr bwMode="auto">
          <a:xfrm>
            <a:off x="790575" y="3321050"/>
            <a:ext cx="760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Spinal cord</a:t>
            </a:r>
            <a:endParaRPr lang="en-US" sz="1100" b="1">
              <a:latin typeface="Arial" charset="0"/>
            </a:endParaRPr>
          </a:p>
        </p:txBody>
      </p:sp>
      <p:sp>
        <p:nvSpPr>
          <p:cNvPr id="11284" name="Rectangle 25"/>
          <p:cNvSpPr>
            <a:spLocks noChangeArrowheads="1"/>
          </p:cNvSpPr>
          <p:nvPr/>
        </p:nvSpPr>
        <p:spPr bwMode="auto">
          <a:xfrm>
            <a:off x="790575" y="3617913"/>
            <a:ext cx="13636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Denticulate ligament</a:t>
            </a:r>
            <a:endParaRPr lang="en-US" sz="1100" b="1">
              <a:latin typeface="Arial" charset="0"/>
            </a:endParaRPr>
          </a:p>
        </p:txBody>
      </p:sp>
      <p:sp>
        <p:nvSpPr>
          <p:cNvPr id="11285" name="Line 26"/>
          <p:cNvSpPr>
            <a:spLocks noChangeShapeType="1"/>
          </p:cNvSpPr>
          <p:nvPr/>
        </p:nvSpPr>
        <p:spPr bwMode="auto">
          <a:xfrm>
            <a:off x="2203450" y="3038475"/>
            <a:ext cx="2794000" cy="14288"/>
          </a:xfrm>
          <a:custGeom>
            <a:avLst/>
            <a:gdLst>
              <a:gd name="T0" fmla="*/ 0 w 1760"/>
              <a:gd name="T1" fmla="*/ 0 h 9"/>
              <a:gd name="T2" fmla="*/ 1760 w 1760"/>
              <a:gd name="T3" fmla="*/ 9 h 9"/>
              <a:gd name="T4" fmla="*/ 0 60000 65536"/>
              <a:gd name="T5" fmla="*/ 0 60000 65536"/>
              <a:gd name="T6" fmla="*/ 0 w 1760"/>
              <a:gd name="T7" fmla="*/ 0 h 9"/>
              <a:gd name="T8" fmla="*/ 1760 w 1760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60" h="9">
                <a:moveTo>
                  <a:pt x="0" y="0"/>
                </a:moveTo>
                <a:lnTo>
                  <a:pt x="1760" y="9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Rectangle 27"/>
          <p:cNvSpPr>
            <a:spLocks noChangeArrowheads="1"/>
          </p:cNvSpPr>
          <p:nvPr/>
        </p:nvSpPr>
        <p:spPr bwMode="auto">
          <a:xfrm>
            <a:off x="790575" y="2940050"/>
            <a:ext cx="13684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Subarachnoid space</a:t>
            </a:r>
            <a:endParaRPr lang="en-US" sz="1100" b="1">
              <a:latin typeface="Arial" charset="0"/>
            </a:endParaRPr>
          </a:p>
        </p:txBody>
      </p:sp>
      <p:sp>
        <p:nvSpPr>
          <p:cNvPr id="11287" name="Freeform 28"/>
          <p:cNvSpPr>
            <a:spLocks/>
          </p:cNvSpPr>
          <p:nvPr/>
        </p:nvSpPr>
        <p:spPr bwMode="auto">
          <a:xfrm>
            <a:off x="4997450" y="3011488"/>
            <a:ext cx="53975" cy="80962"/>
          </a:xfrm>
          <a:custGeom>
            <a:avLst/>
            <a:gdLst>
              <a:gd name="T0" fmla="*/ 85684643 w 41"/>
              <a:gd name="T1" fmla="*/ 0 h 61"/>
              <a:gd name="T2" fmla="*/ 0 w 41"/>
              <a:gd name="T3" fmla="*/ 0 h 61"/>
              <a:gd name="T4" fmla="*/ 0 w 41"/>
              <a:gd name="T5" fmla="*/ 128526521 h 61"/>
              <a:gd name="T6" fmla="*/ 85684643 w 41"/>
              <a:gd name="T7" fmla="*/ 128526521 h 61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61"/>
              <a:gd name="T14" fmla="*/ 41 w 41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61">
                <a:moveTo>
                  <a:pt x="41" y="0"/>
                </a:moveTo>
                <a:lnTo>
                  <a:pt x="0" y="0"/>
                </a:lnTo>
                <a:lnTo>
                  <a:pt x="0" y="61"/>
                </a:lnTo>
                <a:lnTo>
                  <a:pt x="41" y="61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100" b="1">
              <a:latin typeface="Arial" charset="0"/>
            </a:endParaRPr>
          </a:p>
        </p:txBody>
      </p:sp>
      <p:sp>
        <p:nvSpPr>
          <p:cNvPr id="11288" name="Rectangle 29"/>
          <p:cNvSpPr>
            <a:spLocks noChangeArrowheads="1"/>
          </p:cNvSpPr>
          <p:nvPr/>
        </p:nvSpPr>
        <p:spPr bwMode="auto">
          <a:xfrm>
            <a:off x="790575" y="5605463"/>
            <a:ext cx="24939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(a) Spinal cord and vertebra (cervical)</a:t>
            </a:r>
            <a:endParaRPr lang="en-US" sz="1100" b="1">
              <a:latin typeface="Arial" charset="0"/>
            </a:endParaRPr>
          </a:p>
        </p:txBody>
      </p:sp>
      <p:sp>
        <p:nvSpPr>
          <p:cNvPr id="11289" name="Rectangle 30"/>
          <p:cNvSpPr>
            <a:spLocks noChangeArrowheads="1"/>
          </p:cNvSpPr>
          <p:nvPr/>
        </p:nvSpPr>
        <p:spPr bwMode="auto">
          <a:xfrm>
            <a:off x="4889500" y="1301750"/>
            <a:ext cx="612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Posterior</a:t>
            </a:r>
            <a:endParaRPr lang="en-US" sz="1100" b="1">
              <a:latin typeface="Arial" charset="0"/>
            </a:endParaRPr>
          </a:p>
        </p:txBody>
      </p:sp>
      <p:sp>
        <p:nvSpPr>
          <p:cNvPr id="11290" name="Rectangle 31"/>
          <p:cNvSpPr>
            <a:spLocks noChangeArrowheads="1"/>
          </p:cNvSpPr>
          <p:nvPr/>
        </p:nvSpPr>
        <p:spPr bwMode="auto">
          <a:xfrm>
            <a:off x="4926013" y="5610225"/>
            <a:ext cx="542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Anterior</a:t>
            </a:r>
            <a:endParaRPr lang="en-US" sz="1100" b="1">
              <a:latin typeface="Arial" charset="0"/>
            </a:endParaRPr>
          </a:p>
        </p:txBody>
      </p:sp>
      <p:sp>
        <p:nvSpPr>
          <p:cNvPr id="11291" name="Rectangle 32"/>
          <p:cNvSpPr>
            <a:spLocks noChangeArrowheads="1"/>
          </p:cNvSpPr>
          <p:nvPr/>
        </p:nvSpPr>
        <p:spPr bwMode="auto">
          <a:xfrm>
            <a:off x="6321425" y="2130425"/>
            <a:ext cx="6905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Meninges:</a:t>
            </a:r>
            <a:endParaRPr lang="en-US" sz="1100" b="1">
              <a:latin typeface="Arial" charset="0"/>
            </a:endParaRPr>
          </a:p>
        </p:txBody>
      </p:sp>
      <p:sp>
        <p:nvSpPr>
          <p:cNvPr id="11292" name="Rectangle 33"/>
          <p:cNvSpPr>
            <a:spLocks noChangeArrowheads="1"/>
          </p:cNvSpPr>
          <p:nvPr/>
        </p:nvSpPr>
        <p:spPr bwMode="auto">
          <a:xfrm>
            <a:off x="6442075" y="2312988"/>
            <a:ext cx="16970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Dura mater (dural sheath)</a:t>
            </a:r>
            <a:endParaRPr lang="en-US" sz="1100" b="1">
              <a:latin typeface="Arial" charset="0"/>
            </a:endParaRPr>
          </a:p>
        </p:txBody>
      </p:sp>
      <p:sp>
        <p:nvSpPr>
          <p:cNvPr id="11293" name="Rectangle 34"/>
          <p:cNvSpPr>
            <a:spLocks noChangeArrowheads="1"/>
          </p:cNvSpPr>
          <p:nvPr/>
        </p:nvSpPr>
        <p:spPr bwMode="auto">
          <a:xfrm>
            <a:off x="6442075" y="2473325"/>
            <a:ext cx="11096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Arachnoid mater</a:t>
            </a:r>
            <a:endParaRPr lang="en-US" sz="1100" b="1">
              <a:latin typeface="Arial" charset="0"/>
            </a:endParaRPr>
          </a:p>
        </p:txBody>
      </p:sp>
      <p:sp>
        <p:nvSpPr>
          <p:cNvPr id="11294" name="Rectangle 35"/>
          <p:cNvSpPr>
            <a:spLocks noChangeArrowheads="1"/>
          </p:cNvSpPr>
          <p:nvPr/>
        </p:nvSpPr>
        <p:spPr bwMode="auto">
          <a:xfrm>
            <a:off x="6442075" y="2636838"/>
            <a:ext cx="6270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Pia mater</a:t>
            </a:r>
            <a:endParaRPr lang="en-US" sz="1100" b="1">
              <a:latin typeface="Arial" charset="0"/>
            </a:endParaRPr>
          </a:p>
        </p:txBody>
      </p:sp>
      <p:sp>
        <p:nvSpPr>
          <p:cNvPr id="11295" name="Text Box 36"/>
          <p:cNvSpPr txBox="1">
            <a:spLocks noChangeArrowheads="1"/>
          </p:cNvSpPr>
          <p:nvPr/>
        </p:nvSpPr>
        <p:spPr bwMode="auto">
          <a:xfrm>
            <a:off x="790575" y="4649788"/>
            <a:ext cx="10699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100" b="1">
                <a:latin typeface="Arial" charset="0"/>
              </a:rPr>
              <a:t>Vertebral body</a:t>
            </a:r>
          </a:p>
        </p:txBody>
      </p:sp>
      <p:sp>
        <p:nvSpPr>
          <p:cNvPr id="11296" name="Line 24"/>
          <p:cNvSpPr>
            <a:spLocks noChangeShapeType="1"/>
          </p:cNvSpPr>
          <p:nvPr/>
        </p:nvSpPr>
        <p:spPr bwMode="auto">
          <a:xfrm>
            <a:off x="1670050" y="4371975"/>
            <a:ext cx="1576388" cy="1588"/>
          </a:xfrm>
          <a:custGeom>
            <a:avLst/>
            <a:gdLst>
              <a:gd name="T0" fmla="*/ 993 w 993"/>
              <a:gd name="T1" fmla="*/ 0 h 1"/>
              <a:gd name="T2" fmla="*/ 0 w 993"/>
              <a:gd name="T3" fmla="*/ 0 h 1"/>
              <a:gd name="T4" fmla="*/ 0 60000 65536"/>
              <a:gd name="T5" fmla="*/ 0 60000 65536"/>
              <a:gd name="T6" fmla="*/ 0 w 993"/>
              <a:gd name="T7" fmla="*/ 0 h 1"/>
              <a:gd name="T8" fmla="*/ 993 w 99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93" h="1">
                <a:moveTo>
                  <a:pt x="993" y="0"/>
                </a:move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6.0&quot;&gt;&lt;object type=&quot;1&quot; unique_id=&quot;10001&quot;&gt;&lt;object type=&quot;8&quot; unique_id=&quot;260534&quot;&gt;&lt;/object&gt;&lt;object type=&quot;2&quot; unique_id=&quot;260535&quot;&gt;&lt;object type=&quot;3&quot; unique_id=&quot;260536&quot;&gt;&lt;property id=&quot;20148&quot; value=&quot;5&quot;/&gt;&lt;property id=&quot;20300&quot; value=&quot;Slide 1&quot;/&gt;&lt;property id=&quot;20307&quot; value=&quot;347&quot;/&gt;&lt;/object&gt;&lt;object type=&quot;3&quot; unique_id=&quot;260537&quot;&gt;&lt;property id=&quot;20148&quot; value=&quot;5&quot;/&gt;&lt;property id=&quot;20300&quot; value=&quot;Slide 2 - &amp;quot;Spinal Cord, Spinal Nerves, and Somatic Reflexes&amp;quot;&quot;/&gt;&lt;property id=&quot;20307&quot; value=&quot;308&quot;/&gt;&lt;/object&gt;&lt;object type=&quot;3&quot; unique_id=&quot;260538&quot;&gt;&lt;property id=&quot;20148&quot; value=&quot;5&quot;/&gt;&lt;property id=&quot;20300&quot; value=&quot;Slide 3 - &amp;quot;Damage to Spinal Cord&amp;quot;&quot;/&gt;&lt;property id=&quot;20307&quot; value=&quot;334&quot;/&gt;&lt;/object&gt;&lt;object type=&quot;3&quot; unique_id=&quot;260539&quot;&gt;&lt;property id=&quot;20148&quot; value=&quot;5&quot;/&gt;&lt;property id=&quot;20300&quot; value=&quot;Slide 4 - &amp;quot;Functions of the Spinal Cord&amp;quot;&quot;/&gt;&lt;property id=&quot;20307&quot; value=&quot;297&quot;/&gt;&lt;/object&gt;&lt;object type=&quot;3&quot; unique_id=&quot;260540&quot;&gt;&lt;property id=&quot;20148&quot; value=&quot;5&quot;/&gt;&lt;property id=&quot;20300&quot; value=&quot;Slide 5 - &amp;quot;Surface Anatomy&amp;quot;&quot;/&gt;&lt;property id=&quot;20307&quot; value=&quot;321&quot;/&gt;&lt;/object&gt;&lt;object type=&quot;3&quot; unique_id=&quot;260541&quot;&gt;&lt;property id=&quot;20148&quot; value=&quot;5&quot;/&gt;&lt;property id=&quot;20300&quot; value=&quot;Slide 6 - &amp;quot;Surface Anatomy&amp;quot;&quot;/&gt;&lt;property id=&quot;20307&quot; value=&quot;300&quot;/&gt;&lt;/object&gt;&lt;object type=&quot;3&quot; unique_id=&quot;260542&quot;&gt;&lt;property id=&quot;20148&quot; value=&quot;5&quot;/&gt;&lt;property id=&quot;20300&quot; value=&quot;Slide 7 - &amp;quot;Anatomy of Lower Spinal Cord&amp;quot;&quot;/&gt;&lt;property id=&quot;20307&quot; value=&quot;311&quot;/&gt;&lt;/object&gt;&lt;object type=&quot;3&quot; unique_id=&quot;260543&quot;&gt;&lt;property id=&quot;20148&quot; value=&quot;5&quot;/&gt;&lt;property id=&quot;20300&quot; value=&quot;Slide 8 - &amp;quot;Meninges of the Spinal Cord&amp;quot;&quot;/&gt;&lt;property id=&quot;20307&quot; value=&quot;309&quot;/&gt;&lt;/object&gt;&lt;object type=&quot;3&quot; unique_id=&quot;260544&quot;&gt;&lt;property id=&quot;20148&quot; value=&quot;5&quot;/&gt;&lt;property id=&quot;20300&quot; value=&quot;Slide 9 - &amp;quot;Meninges of the Spinal Cord&amp;quot;&quot;/&gt;&lt;property id=&quot;20307&quot; value=&quot;336&quot;/&gt;&lt;/object&gt;&lt;object type=&quot;3&quot; unique_id=&quot;260545&quot;&gt;&lt;property id=&quot;20148&quot; value=&quot;5&quot;/&gt;&lt;property id=&quot;20300&quot; value=&quot;Slide 10 - &amp;quot;Meninges of Vertebra and Spinal Cord&amp;quot;&quot;/&gt;&lt;property id=&quot;20307&quot; value=&quot;298&quot;/&gt;&lt;/object&gt;&lt;object type=&quot;3&quot; unique_id=&quot;260546&quot;&gt;&lt;property id=&quot;20148&quot; value=&quot;5&quot;/&gt;&lt;property id=&quot;20300&quot; value=&quot;Slide 11 - &amp;quot;Spina Bifida&amp;quot;&quot;/&gt;&lt;property id=&quot;20307&quot; value=&quot;310&quot;/&gt;&lt;/object&gt;&lt;object type=&quot;3&quot; unique_id=&quot;260547&quot;&gt;&lt;property id=&quot;20148&quot; value=&quot;5&quot;/&gt;&lt;property id=&quot;20300&quot; value=&quot;Slide 12 - &amp;quot;Cross-Sectional Anatomy of the Spinal Cord&amp;quot;&quot;/&gt;&lt;property id=&quot;20307&quot; value=&quot;301&quot;/&gt;&lt;/object&gt;&lt;object type=&quot;3&quot; unique_id=&quot;260548&quot;&gt;&lt;property id=&quot;20148&quot; value=&quot;5&quot;/&gt;&lt;property id=&quot;20300&quot; value=&quot;Slide 13 - &amp;quot;Gray Matter in the Spinal Cord&amp;quot;&quot;/&gt;&lt;property id=&quot;20307&quot; value=&quot;302&quot;/&gt;&lt;/object&gt;&lt;object type=&quot;3&quot; unique_id=&quot;260549&quot;&gt;&lt;property id=&quot;20148&quot; value=&quot;5&quot;/&gt;&lt;property id=&quot;20300&quot; value=&quot;Slide 14 - &amp;quot;White Matter in the Spinal Cord&amp;quot;&quot;/&gt;&lt;property id=&quot;20307&quot; value=&quot;303&quot;/&gt;&lt;/object&gt;&lt;object type=&quot;3&quot; unique_id=&quot;260550&quot;&gt;&lt;property id=&quot;20148&quot; value=&quot;5&quot;/&gt;&lt;property id=&quot;20300&quot; value=&quot;Slide 15 - &amp;quot;Spinal Tracts&amp;quot;&quot;/&gt;&lt;property id=&quot;20307&quot; value=&quot;304&quot;/&gt;&lt;/object&gt;&lt;object type=&quot;3&quot; unique_id=&quot;260551&quot;&gt;&lt;property id=&quot;20148&quot; value=&quot;5&quot;/&gt;&lt;property id=&quot;20300&quot; value=&quot;Slide 16 - &amp;quot;Ascending Tracts&amp;quot;&quot;/&gt;&lt;property id=&quot;20307&quot; value=&quot;337&quot;/&gt;&lt;/object&gt;&lt;object type=&quot;3&quot; unique_id=&quot;260552&quot;&gt;&lt;property id=&quot;20148&quot; value=&quot;5&quot;/&gt;&lt;property id=&quot;20300&quot; value=&quot;Slide 17 - &amp;quot;Major Ascending Tracts&amp;quot;&quot;/&gt;&lt;property id=&quot;20307&quot; value=&quot;338&quot;/&gt;&lt;/object&gt;&lt;object type=&quot;3&quot; unique_id=&quot;260553&quot;&gt;&lt;property id=&quot;20148&quot; value=&quot;5&quot;/&gt;&lt;property id=&quot;20300&quot; value=&quot;Slide 18 - &amp;quot;Gracile Fasciculus&amp;quot;&quot;/&gt;&lt;property id=&quot;20307&quot; value=&quot;305&quot;/&gt;&lt;/object&gt;&lt;object type=&quot;3&quot; unique_id=&quot;260554&quot;&gt;&lt;property id=&quot;20148&quot; value=&quot;5&quot;/&gt;&lt;property id=&quot;20300&quot; value=&quot;Slide 19 - &amp;quot;Cuneate Fasciculus&amp;quot;&quot;/&gt;&lt;property id=&quot;20307&quot; value=&quot;339&quot;/&gt;&lt;/object&gt;&lt;object type=&quot;3&quot; unique_id=&quot;260555&quot;&gt;&lt;property id=&quot;20148&quot; value=&quot;5&quot;/&gt;&lt;property id=&quot;20300&quot; value=&quot;Slide 20 - &amp;quot;Spinothalamic Pathway&amp;quot;&quot;/&gt;&lt;property id=&quot;20307&quot; value=&quot;306&quot;/&gt;&lt;/object&gt;&lt;object type=&quot;3&quot; unique_id=&quot;260556&quot;&gt;&lt;property id=&quot;20148&quot; value=&quot;5&quot;/&gt;&lt;property id=&quot;20300&quot; value=&quot;Slide 21 - &amp;quot;Spinoreticular Tract&amp;quot;&quot;/&gt;&lt;property id=&quot;20307&quot; value=&quot;327&quot;/&gt;&lt;/object&gt;&lt;object type=&quot;3&quot; unique_id=&quot;260557&quot;&gt;&lt;property id=&quot;20148&quot; value=&quot;5&quot;/&gt;&lt;property id=&quot;20300&quot; value=&quot;Slide 22 - &amp;quot;Spinocerebellar Tracts&amp;quot;&quot;/&gt;&lt;property id=&quot;20307&quot; value=&quot;322&quot;/&gt;&lt;/object&gt;&lt;object type=&quot;3&quot; unique_id=&quot;260558&quot;&gt;&lt;property id=&quot;20148&quot; value=&quot;5&quot;/&gt;&lt;property id=&quot;20300&quot; value=&quot;Slide 23 - &amp;quot;Descending Tracts&amp;quot;&quot;/&gt;&lt;property id=&quot;20307&quot; value=&quot;335&quot;/&gt;&lt;/object&gt;&lt;object type=&quot;3&quot; unique_id=&quot;260559&quot;&gt;&lt;property id=&quot;20148&quot; value=&quot;5&quot;/&gt;&lt;property id=&quot;20300&quot; value=&quot;Slide 24 - &amp;quot;Corticospinal Tracts&amp;quot;&quot;/&gt;&lt;property id=&quot;20307&quot; value=&quot;307&quot;/&gt;&lt;/object&gt;&lt;object type=&quot;3&quot; unique_id=&quot;260560&quot;&gt;&lt;property id=&quot;20148&quot; value=&quot;5&quot;/&gt;&lt;property id=&quot;20300&quot; value=&quot;Slide 25 - &amp;quot;Descending Motor Tracts&amp;quot;&quot;/&gt;&lt;property id=&quot;20307&quot; value=&quot;323&quot;/&gt;&lt;/object&gt;&lt;object type=&quot;3&quot; unique_id=&quot;260561&quot;&gt;&lt;property id=&quot;20148&quot; value=&quot;5&quot;/&gt;&lt;property id=&quot;20300&quot; value=&quot;Slide 26 - &amp;quot;Poliomyelitis and ALS&amp;quot;&quot;/&gt;&lt;property id=&quot;20307&quot; value=&quot;312&quot;/&gt;&lt;/object&gt;&lt;object type=&quot;3&quot; unique_id=&quot;260562&quot;&gt;&lt;property id=&quot;20148&quot; value=&quot;5&quot;/&gt;&lt;property id=&quot;20300&quot; value=&quot;Slide 27 - &amp;quot;Anatomy of a Nerve&amp;quot;&quot;/&gt;&lt;property id=&quot;20307&quot; value=&quot;331&quot;/&gt;&lt;/object&gt;&lt;object type=&quot;3&quot; unique_id=&quot;260563&quot;&gt;&lt;property id=&quot;20148&quot; value=&quot;5&quot;/&gt;&lt;property id=&quot;20300&quot; value=&quot;Slide 28 - &amp;quot;General Anatomy of Nerves and Ganglia&amp;quot;&quot;/&gt;&lt;property id=&quot;20307&quot; value=&quot;340&quot;/&gt;&lt;/object&gt;&lt;object type=&quot;3&quot; unique_id=&quot;260564&quot;&gt;&lt;property id=&quot;20148&quot; value=&quot;5&quot;/&gt;&lt;property id=&quot;20300&quot; value=&quot;Slide 29 - &amp;quot;Classification of Nerve Fibers&amp;quot;&quot;/&gt;&lt;property id=&quot;20307&quot; value=&quot;341&quot;/&gt;&lt;/object&gt;&lt;object type=&quot;3&quot; unique_id=&quot;260565&quot;&gt;&lt;property id=&quot;20148&quot; value=&quot;5&quot;/&gt;&lt;property id=&quot;20300&quot; value=&quot;Slide 30 - &amp;quot;Anatomy of Ganglia in the PNS&amp;quot;&quot;/&gt;&lt;property id=&quot;20307&quot; value=&quot;257&quot;/&gt;&lt;/object&gt;&lt;object type=&quot;3&quot; unique_id=&quot;260566&quot;&gt;&lt;property id=&quot;20148&quot; value=&quot;5&quot;/&gt;&lt;property id=&quot;20300&quot; value=&quot;Slide 31 - &amp;quot;Spinal Nerve Roots and Plexuses&amp;quot;&quot;/&gt;&lt;property id=&quot;20307&quot; value=&quot;328&quot;/&gt;&lt;/object&gt;&lt;object type=&quot;3&quot; unique_id=&quot;260567&quot;&gt;&lt;property id=&quot;20148&quot; value=&quot;5&quot;/&gt;&lt;property id=&quot;20300&quot; value=&quot;Slide 32 - &amp;quot;Spinal Nerves&amp;quot;&quot;/&gt;&lt;property id=&quot;20307&quot; value=&quot;342&quot;/&gt;&lt;/object&gt;&lt;object type=&quot;3&quot; unique_id=&quot;260568&quot;&gt;&lt;property id=&quot;20148&quot; value=&quot;5&quot;/&gt;&lt;property id=&quot;20300&quot; value=&quot;Slide 33 - &amp;quot;Spinal Nerves&amp;quot;&quot;/&gt;&lt;property id=&quot;20307&quot; value=&quot;291&quot;/&gt;&lt;/object&gt;&lt;object type=&quot;3&quot; unique_id=&quot;260569&quot;&gt;&lt;property id=&quot;20148&quot; value=&quot;5&quot;/&gt;&lt;property id=&quot;20300&quot; value=&quot;Slide 34 - &amp;quot;Spinal Nerves&amp;quot;&quot;/&gt;&lt;property id=&quot;20307&quot; value=&quot;324&quot;/&gt;&lt;/object&gt;&lt;object type=&quot;3&quot; unique_id=&quot;260570&quot;&gt;&lt;property id=&quot;20148&quot; value=&quot;5&quot;/&gt;&lt;property id=&quot;20300&quot; value=&quot;Slide 35 - &amp;quot;Dissection of Spinal Nerve&amp;quot;&quot;/&gt;&lt;property id=&quot;20307&quot; value=&quot;332&quot;/&gt;&lt;/object&gt;&lt;object type=&quot;3&quot; unique_id=&quot;260571&quot;&gt;&lt;property id=&quot;20148&quot; value=&quot;5&quot;/&gt;&lt;property id=&quot;20300&quot; value=&quot;Slide 36 - &amp;quot;Rami of Spinal Nerves&amp;quot;&quot;/&gt;&lt;property id=&quot;20307&quot; value=&quot;272&quot;/&gt;&lt;/object&gt;&lt;object type=&quot;3&quot; unique_id=&quot;260572&quot;&gt;&lt;property id=&quot;20148&quot; value=&quot;5&quot;/&gt;&lt;property id=&quot;20300&quot; value=&quot;Slide 37 - &amp;quot;Nerve Plexuses&amp;quot;&quot;/&gt;&lt;property id=&quot;20307&quot; value=&quot;292&quot;/&gt;&lt;/object&gt;&lt;object type=&quot;3&quot; unique_id=&quot;260573&quot;&gt;&lt;property id=&quot;20148&quot; value=&quot;5&quot;/&gt;&lt;property id=&quot;20300&quot; value=&quot;Slide 38 - &amp;quot;The Cervical Plexus&amp;quot;&quot;/&gt;&lt;property id=&quot;20307&quot; value=&quot;315&quot;/&gt;&lt;/object&gt;&lt;object type=&quot;3&quot; unique_id=&quot;260574&quot;&gt;&lt;property id=&quot;20148&quot; value=&quot;5&quot;/&gt;&lt;property id=&quot;20300&quot; value=&quot;Slide 39 - &amp;quot;The Brachial Plexus&amp;quot;&quot;/&gt;&lt;property id=&quot;20307&quot; value=&quot;316&quot;/&gt;&lt;/object&gt;&lt;object type=&quot;3&quot; unique_id=&quot;260575&quot;&gt;&lt;property id=&quot;20148&quot; value=&quot;5&quot;/&gt;&lt;property id=&quot;20300&quot; value=&quot;Slide 40 - &amp;quot;Dissection of Brachial Plexus&amp;quot;&quot;/&gt;&lt;property id=&quot;20307&quot; value=&quot;333&quot;/&gt;&lt;/object&gt;&lt;object type=&quot;3&quot; unique_id=&quot;260576&quot;&gt;&lt;property id=&quot;20148&quot; value=&quot;5&quot;/&gt;&lt;property id=&quot;20300&quot; value=&quot;Slide 41 - &amp;quot;The Lumbar Plexus&amp;quot;&quot;/&gt;&lt;property id=&quot;20307&quot; value=&quot;318&quot;/&gt;&lt;/object&gt;&lt;object type=&quot;3&quot; unique_id=&quot;260577&quot;&gt;&lt;property id=&quot;20148&quot; value=&quot;5&quot;/&gt;&lt;property id=&quot;20300&quot; value=&quot;Slide 42 - &amp;quot;Sacral and Coccygeal Plexuses&amp;quot;&quot;/&gt;&lt;property id=&quot;20307&quot; value=&quot;319&quot;/&gt;&lt;/object&gt;&lt;object type=&quot;3&quot; unique_id=&quot;260578&quot;&gt;&lt;property id=&quot;20148&quot; value=&quot;5&quot;/&gt;&lt;property id=&quot;20300&quot; value=&quot;Slide 43 - &amp;quot;Spinal Nerve Injuries&amp;quot;&quot;/&gt;&lt;property id=&quot;20307&quot; value=&quot;314&quot;/&gt;&lt;/object&gt;&lt;object type=&quot;3&quot; unique_id=&quot;260579&quot;&gt;&lt;property id=&quot;20148&quot; value=&quot;5&quot;/&gt;&lt;property id=&quot;20300&quot; value=&quot;Slide 44 - &amp;quot;Shingles&amp;quot;&quot;/&gt;&lt;property id=&quot;20307&quot; value=&quot;343&quot;/&gt;&lt;/object&gt;&lt;object type=&quot;3&quot; unique_id=&quot;260580&quot;&gt;&lt;property id=&quot;20148&quot; value=&quot;5&quot;/&gt;&lt;property id=&quot;20300&quot; value=&quot;Slide 45 - &amp;quot;Cutaneous Innervation and Dermatomes&amp;quot;&quot;/&gt;&lt;property id=&quot;20307&quot; value=&quot;293&quot;/&gt;&lt;/object&gt;&lt;object type=&quot;3&quot; unique_id=&quot;260581&quot;&gt;&lt;property id=&quot;20148&quot; value=&quot;5&quot;/&gt;&lt;property id=&quot;20300&quot; value=&quot;Slide 46 - &amp;quot;Nature of Reflexes&amp;quot;&quot;/&gt;&lt;property id=&quot;20307&quot; value=&quot;294&quot;/&gt;&lt;/object&gt;&lt;object type=&quot;3&quot; unique_id=&quot;260582&quot;&gt;&lt;property id=&quot;20148&quot; value=&quot;5&quot;/&gt;&lt;property id=&quot;20300&quot; value=&quot;Slide 47 - &amp;quot;Nature of Reflexes&amp;quot;&quot;/&gt;&lt;property id=&quot;20307&quot; value=&quot;344&quot;/&gt;&lt;/object&gt;&lt;object type=&quot;3&quot; unique_id=&quot;260583&quot;&gt;&lt;property id=&quot;20148&quot; value=&quot;5&quot;/&gt;&lt;property id=&quot;20300&quot; value=&quot;Slide 48 - &amp;quot;Nature of Reflexes&amp;quot;&quot;/&gt;&lt;property id=&quot;20307&quot; value=&quot;345&quot;/&gt;&lt;/object&gt;&lt;object type=&quot;3&quot; unique_id=&quot;260584&quot;&gt;&lt;property id=&quot;20148&quot; value=&quot;5&quot;/&gt;&lt;property id=&quot;20300&quot; value=&quot;Slide 49 - &amp;quot;Muscle Spindle&amp;quot;&quot;/&gt;&lt;property id=&quot;20307&quot; value=&quot;286&quot;/&gt;&lt;/object&gt;&lt;object type=&quot;3&quot; unique_id=&quot;260585&quot;&gt;&lt;property id=&quot;20148&quot; value=&quot;5&quot;/&gt;&lt;property id=&quot;20300&quot; value=&quot;Slide 50 - &amp;quot;Muscle Spindle&amp;quot;&quot;/&gt;&lt;property id=&quot;20307&quot; value=&quot;346&quot;/&gt;&lt;/object&gt;&lt;object type=&quot;3&quot; unique_id=&quot;260586&quot;&gt;&lt;property id=&quot;20148&quot; value=&quot;5&quot;/&gt;&lt;property id=&quot;20300&quot; value=&quot;Slide 51 - &amp;quot;The Stretch Reflex&amp;quot;&quot;/&gt;&lt;property id=&quot;20307&quot; value=&quot;295&quot;/&gt;&lt;/object&gt;&lt;object type=&quot;3&quot; unique_id=&quot;260587&quot;&gt;&lt;property id=&quot;20148&quot; value=&quot;5&quot;/&gt;&lt;property id=&quot;20300&quot; value=&quot;Slide 52 - &amp;quot;Patellar Tendon Reflex Arc&amp;quot;&quot;/&gt;&lt;property id=&quot;20307&quot; value=&quot;275&quot;/&gt;&lt;/object&gt;&lt;object type=&quot;3&quot; unique_id=&quot;260588&quot;&gt;&lt;property id=&quot;20148&quot; value=&quot;5&quot;/&gt;&lt;property id=&quot;20300&quot; value=&quot;Slide 53 - &amp;quot;The Flexor (Withdrawal) Reflexes&amp;quot;&quot;/&gt;&lt;property id=&quot;20307&quot; value=&quot;325&quot;/&gt;&lt;/object&gt;&lt;object type=&quot;3&quot; unique_id=&quot;260589&quot;&gt;&lt;property id=&quot;20148&quot; value=&quot;5&quot;/&gt;&lt;property id=&quot;20300&quot; value=&quot;Slide 54 - &amp;quot;The Crossed Extensor Reflex&amp;quot;&quot;/&gt;&lt;property id=&quot;20307&quot; value=&quot;326&quot;/&gt;&lt;/object&gt;&lt;object type=&quot;3&quot; unique_id=&quot;260590&quot;&gt;&lt;property id=&quot;20148&quot; value=&quot;5&quot;/&gt;&lt;property id=&quot;20300&quot; value=&quot;Slide 55 - &amp;quot;The Tendon Reflex&amp;quot;&quot;/&gt;&lt;property id=&quot;20307&quot; value=&quot;277&quot;/&gt;&lt;/object&gt;&lt;object type=&quot;3&quot; unique_id=&quot;260591&quot;&gt;&lt;property id=&quot;20148&quot; value=&quot;5&quot;/&gt;&lt;property id=&quot;20300&quot; value=&quot;Slide 56 - &amp;quot;Spinal Cord Trauma&amp;quot;&quot;/&gt;&lt;property id=&quot;20307&quot; value=&quot;320&quot;/&gt;&lt;/object&gt;&lt;/object&gt;&lt;/object&gt;&lt;/database&gt;"/>
</p:tagLst>
</file>

<file path=ppt/theme/theme1.xml><?xml version="1.0" encoding="utf-8"?>
<a:theme xmlns:a="http://schemas.openxmlformats.org/drawingml/2006/main" name="chapt11_lecture">
  <a:themeElements>
    <a:clrScheme name="chapt11_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11_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2" charset="0"/>
          </a:defRPr>
        </a:defPPr>
      </a:lstStyle>
    </a:lnDef>
  </a:objectDefaults>
  <a:extraClrSchemeLst>
    <a:extraClrScheme>
      <a:clrScheme name="chapt11_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11_lect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11_lect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11_lect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11_lect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11_lect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11_lect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11_lect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11_lect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11_lect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11_lect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11_lect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renus_mcintosh:Users:renus_mcintosh:Desktop:chapt11_lecture.pot</Template>
  <TotalTime>2835</TotalTime>
  <Words>5387</Words>
  <Application>Microsoft Office PowerPoint</Application>
  <PresentationFormat>On-screen Show (4:3)</PresentationFormat>
  <Paragraphs>1352</Paragraphs>
  <Slides>55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Times New Roman</vt:lpstr>
      <vt:lpstr>Arial</vt:lpstr>
      <vt:lpstr>chapt11_lecture</vt:lpstr>
      <vt:lpstr>Spinal Cord, Spinal Nerves, and Somatic Reflexes</vt:lpstr>
      <vt:lpstr>Damage to Spinal Cord</vt:lpstr>
      <vt:lpstr>Functions of the Spinal Cord</vt:lpstr>
      <vt:lpstr>Surface Anatomy</vt:lpstr>
      <vt:lpstr>Surface Anatomy</vt:lpstr>
      <vt:lpstr>Anatomy of Lower Spinal Cord</vt:lpstr>
      <vt:lpstr>Meninges of the Spinal Cord</vt:lpstr>
      <vt:lpstr>Meninges of the Spinal Cord</vt:lpstr>
      <vt:lpstr>Meninges of Vertebra and Spinal Cord</vt:lpstr>
      <vt:lpstr>Spina Bifida</vt:lpstr>
      <vt:lpstr>Cross-Sectional Anatomy of the Spinal Cord</vt:lpstr>
      <vt:lpstr>Gray Matter in the Spinal Cord</vt:lpstr>
      <vt:lpstr>White Matter in the Spinal Cord</vt:lpstr>
      <vt:lpstr>Spinal Tracts</vt:lpstr>
      <vt:lpstr>Ascending Tracts</vt:lpstr>
      <vt:lpstr>Major Ascending Tracts</vt:lpstr>
      <vt:lpstr>Gracile Fasciculus</vt:lpstr>
      <vt:lpstr>Cuneate Fasciculus</vt:lpstr>
      <vt:lpstr>Spinothalamic Pathway</vt:lpstr>
      <vt:lpstr>Spinoreticular Tract</vt:lpstr>
      <vt:lpstr>Spinocerebellar Tracts</vt:lpstr>
      <vt:lpstr>Descending Tracts</vt:lpstr>
      <vt:lpstr>Corticospinal Tracts</vt:lpstr>
      <vt:lpstr>Descending Motor Tracts</vt:lpstr>
      <vt:lpstr>Poliomyelitis and ALS</vt:lpstr>
      <vt:lpstr>Anatomy of a Nerve</vt:lpstr>
      <vt:lpstr>General Anatomy of Nerves and Ganglia</vt:lpstr>
      <vt:lpstr>Classification of Nerve Fibers</vt:lpstr>
      <vt:lpstr>Anatomy of Ganglia in the PNS</vt:lpstr>
      <vt:lpstr>Spinal Nerve Roots and Plexuses</vt:lpstr>
      <vt:lpstr>Spinal Nerves</vt:lpstr>
      <vt:lpstr>Spinal Nerves</vt:lpstr>
      <vt:lpstr>Spinal Nerves</vt:lpstr>
      <vt:lpstr>Dissection of Spinal Nerve</vt:lpstr>
      <vt:lpstr>Rami of Spinal Nerves</vt:lpstr>
      <vt:lpstr>Nerve Plexuses</vt:lpstr>
      <vt:lpstr>The Cervical Plexus</vt:lpstr>
      <vt:lpstr>The Brachial Plexus</vt:lpstr>
      <vt:lpstr>Dissection of Brachial Plexus</vt:lpstr>
      <vt:lpstr>The Lumbar Plexus</vt:lpstr>
      <vt:lpstr>Sacral and Coccygeal Plexuses</vt:lpstr>
      <vt:lpstr>Spinal Nerve Injuries</vt:lpstr>
      <vt:lpstr>Shingles</vt:lpstr>
      <vt:lpstr>Cutaneous Innervation and Dermatomes</vt:lpstr>
      <vt:lpstr>Nature of Reflexes</vt:lpstr>
      <vt:lpstr>Nature of Reflexes</vt:lpstr>
      <vt:lpstr>Nature of Reflexes</vt:lpstr>
      <vt:lpstr>Muscle Spindle</vt:lpstr>
      <vt:lpstr>Muscle Spindle</vt:lpstr>
      <vt:lpstr>The Stretch Reflex</vt:lpstr>
      <vt:lpstr>Patellar Tendon Reflex Arc</vt:lpstr>
      <vt:lpstr>The Flexor (Withdrawal) Reflexes</vt:lpstr>
      <vt:lpstr>The Crossed Extensor Reflex</vt:lpstr>
      <vt:lpstr>The Tendon Reflex</vt:lpstr>
      <vt:lpstr>Spinal Cord Trauma</vt:lpstr>
    </vt:vector>
  </TitlesOfParts>
  <Company>Broward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IT SPD</dc:creator>
  <cp:lastModifiedBy>East China School District</cp:lastModifiedBy>
  <cp:revision>268</cp:revision>
  <dcterms:created xsi:type="dcterms:W3CDTF">1999-12-03T01:51:19Z</dcterms:created>
  <dcterms:modified xsi:type="dcterms:W3CDTF">2017-05-30T15:53:12Z</dcterms:modified>
</cp:coreProperties>
</file>