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67.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notesSlides/notesSlide68.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87"/>
  </p:notesMasterIdLst>
  <p:sldIdLst>
    <p:sldId id="387" r:id="rId2"/>
    <p:sldId id="409" r:id="rId3"/>
    <p:sldId id="256" r:id="rId4"/>
    <p:sldId id="393" r:id="rId5"/>
    <p:sldId id="329" r:id="rId6"/>
    <p:sldId id="358" r:id="rId7"/>
    <p:sldId id="359" r:id="rId8"/>
    <p:sldId id="354" r:id="rId9"/>
    <p:sldId id="404" r:id="rId10"/>
    <p:sldId id="423" r:id="rId11"/>
    <p:sldId id="360" r:id="rId12"/>
    <p:sldId id="389" r:id="rId13"/>
    <p:sldId id="388" r:id="rId14"/>
    <p:sldId id="334" r:id="rId15"/>
    <p:sldId id="405" r:id="rId16"/>
    <p:sldId id="333" r:id="rId17"/>
    <p:sldId id="426" r:id="rId18"/>
    <p:sldId id="425" r:id="rId19"/>
    <p:sldId id="424" r:id="rId20"/>
    <p:sldId id="335" r:id="rId21"/>
    <p:sldId id="410" r:id="rId22"/>
    <p:sldId id="337" r:id="rId23"/>
    <p:sldId id="437" r:id="rId24"/>
    <p:sldId id="406" r:id="rId25"/>
    <p:sldId id="407" r:id="rId26"/>
    <p:sldId id="267" r:id="rId27"/>
    <p:sldId id="427" r:id="rId28"/>
    <p:sldId id="411" r:id="rId29"/>
    <p:sldId id="339" r:id="rId30"/>
    <p:sldId id="364" r:id="rId31"/>
    <p:sldId id="365" r:id="rId32"/>
    <p:sldId id="269" r:id="rId33"/>
    <p:sldId id="429" r:id="rId34"/>
    <p:sldId id="430" r:id="rId35"/>
    <p:sldId id="340" r:id="rId36"/>
    <p:sldId id="413" r:id="rId37"/>
    <p:sldId id="397" r:id="rId38"/>
    <p:sldId id="366" r:id="rId39"/>
    <p:sldId id="342" r:id="rId40"/>
    <p:sldId id="343" r:id="rId41"/>
    <p:sldId id="367" r:id="rId42"/>
    <p:sldId id="418" r:id="rId43"/>
    <p:sldId id="419" r:id="rId44"/>
    <p:sldId id="396" r:id="rId45"/>
    <p:sldId id="420" r:id="rId46"/>
    <p:sldId id="369" r:id="rId47"/>
    <p:sldId id="408" r:id="rId48"/>
    <p:sldId id="421" r:id="rId49"/>
    <p:sldId id="370" r:id="rId50"/>
    <p:sldId id="401" r:id="rId51"/>
    <p:sldId id="371" r:id="rId52"/>
    <p:sldId id="372" r:id="rId53"/>
    <p:sldId id="391" r:id="rId54"/>
    <p:sldId id="392" r:id="rId55"/>
    <p:sldId id="422" r:id="rId56"/>
    <p:sldId id="431" r:id="rId57"/>
    <p:sldId id="373" r:id="rId58"/>
    <p:sldId id="345" r:id="rId59"/>
    <p:sldId id="374" r:id="rId60"/>
    <p:sldId id="346" r:id="rId61"/>
    <p:sldId id="375" r:id="rId62"/>
    <p:sldId id="347" r:id="rId63"/>
    <p:sldId id="348" r:id="rId64"/>
    <p:sldId id="376" r:id="rId65"/>
    <p:sldId id="377" r:id="rId66"/>
    <p:sldId id="378" r:id="rId67"/>
    <p:sldId id="379" r:id="rId68"/>
    <p:sldId id="432" r:id="rId69"/>
    <p:sldId id="380" r:id="rId70"/>
    <p:sldId id="414" r:id="rId71"/>
    <p:sldId id="381" r:id="rId72"/>
    <p:sldId id="433" r:id="rId73"/>
    <p:sldId id="382" r:id="rId74"/>
    <p:sldId id="350" r:id="rId75"/>
    <p:sldId id="415" r:id="rId76"/>
    <p:sldId id="383" r:id="rId77"/>
    <p:sldId id="278" r:id="rId78"/>
    <p:sldId id="416" r:id="rId79"/>
    <p:sldId id="434" r:id="rId80"/>
    <p:sldId id="384" r:id="rId81"/>
    <p:sldId id="435" r:id="rId82"/>
    <p:sldId id="436" r:id="rId83"/>
    <p:sldId id="351" r:id="rId84"/>
    <p:sldId id="357" r:id="rId85"/>
    <p:sldId id="417" r:id="rId86"/>
  </p:sldIdLst>
  <p:sldSz cx="9144000" cy="6858000" type="screen4x3"/>
  <p:notesSz cx="6858000" cy="9144000"/>
  <p:custDataLst>
    <p:tags r:id="rId88"/>
  </p:custDataLst>
  <p:defaultTextStyle>
    <a:defPPr>
      <a:defRPr lang="en-US"/>
    </a:defPPr>
    <a:lvl1pPr algn="l" rtl="0" fontAlgn="base">
      <a:spcBef>
        <a:spcPct val="0"/>
      </a:spcBef>
      <a:spcAft>
        <a:spcPct val="0"/>
      </a:spcAft>
      <a:defRPr sz="2000" kern="1200">
        <a:solidFill>
          <a:schemeClr val="tx1"/>
        </a:solidFill>
        <a:latin typeface="Arial" charset="0"/>
        <a:ea typeface="+mn-ea"/>
        <a:cs typeface="+mn-cs"/>
      </a:defRPr>
    </a:lvl1pPr>
    <a:lvl2pPr marL="457200" algn="l" rtl="0" fontAlgn="base">
      <a:spcBef>
        <a:spcPct val="0"/>
      </a:spcBef>
      <a:spcAft>
        <a:spcPct val="0"/>
      </a:spcAft>
      <a:defRPr sz="2000" kern="1200">
        <a:solidFill>
          <a:schemeClr val="tx1"/>
        </a:solidFill>
        <a:latin typeface="Arial" charset="0"/>
        <a:ea typeface="+mn-ea"/>
        <a:cs typeface="+mn-cs"/>
      </a:defRPr>
    </a:lvl2pPr>
    <a:lvl3pPr marL="914400" algn="l" rtl="0" fontAlgn="base">
      <a:spcBef>
        <a:spcPct val="0"/>
      </a:spcBef>
      <a:spcAft>
        <a:spcPct val="0"/>
      </a:spcAft>
      <a:defRPr sz="2000" kern="1200">
        <a:solidFill>
          <a:schemeClr val="tx1"/>
        </a:solidFill>
        <a:latin typeface="Arial" charset="0"/>
        <a:ea typeface="+mn-ea"/>
        <a:cs typeface="+mn-cs"/>
      </a:defRPr>
    </a:lvl3pPr>
    <a:lvl4pPr marL="1371600" algn="l" rtl="0" fontAlgn="base">
      <a:spcBef>
        <a:spcPct val="0"/>
      </a:spcBef>
      <a:spcAft>
        <a:spcPct val="0"/>
      </a:spcAft>
      <a:defRPr sz="2000" kern="1200">
        <a:solidFill>
          <a:schemeClr val="tx1"/>
        </a:solidFill>
        <a:latin typeface="Arial" charset="0"/>
        <a:ea typeface="+mn-ea"/>
        <a:cs typeface="+mn-cs"/>
      </a:defRPr>
    </a:lvl4pPr>
    <a:lvl5pPr marL="1828800" algn="l" rtl="0" fontAlgn="base">
      <a:spcBef>
        <a:spcPct val="0"/>
      </a:spcBef>
      <a:spcAft>
        <a:spcPct val="0"/>
      </a:spcAft>
      <a:defRPr sz="2000" kern="1200">
        <a:solidFill>
          <a:schemeClr val="tx1"/>
        </a:solidFill>
        <a:latin typeface="Arial" charset="0"/>
        <a:ea typeface="+mn-ea"/>
        <a:cs typeface="+mn-cs"/>
      </a:defRPr>
    </a:lvl5pPr>
    <a:lvl6pPr marL="2286000" algn="l" defTabSz="914400" rtl="0" eaLnBrk="1" latinLnBrk="0" hangingPunct="1">
      <a:defRPr sz="2000" kern="1200">
        <a:solidFill>
          <a:schemeClr val="tx1"/>
        </a:solidFill>
        <a:latin typeface="Arial" charset="0"/>
        <a:ea typeface="+mn-ea"/>
        <a:cs typeface="+mn-cs"/>
      </a:defRPr>
    </a:lvl6pPr>
    <a:lvl7pPr marL="2743200" algn="l" defTabSz="914400" rtl="0" eaLnBrk="1" latinLnBrk="0" hangingPunct="1">
      <a:defRPr sz="2000" kern="1200">
        <a:solidFill>
          <a:schemeClr val="tx1"/>
        </a:solidFill>
        <a:latin typeface="Arial" charset="0"/>
        <a:ea typeface="+mn-ea"/>
        <a:cs typeface="+mn-cs"/>
      </a:defRPr>
    </a:lvl7pPr>
    <a:lvl8pPr marL="3200400" algn="l" defTabSz="914400" rtl="0" eaLnBrk="1" latinLnBrk="0" hangingPunct="1">
      <a:defRPr sz="2000" kern="1200">
        <a:solidFill>
          <a:schemeClr val="tx1"/>
        </a:solidFill>
        <a:latin typeface="Arial" charset="0"/>
        <a:ea typeface="+mn-ea"/>
        <a:cs typeface="+mn-cs"/>
      </a:defRPr>
    </a:lvl8pPr>
    <a:lvl9pPr marL="3657600" algn="l" defTabSz="914400" rtl="0" eaLnBrk="1" latinLnBrk="0" hangingPunct="1">
      <a:defRPr sz="20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5D40A"/>
    <a:srgbClr val="FAE05C"/>
    <a:srgbClr val="CC9900"/>
    <a:srgbClr val="FF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68" autoAdjust="0"/>
    <p:restoredTop sz="93625" autoAdjust="0"/>
  </p:normalViewPr>
  <p:slideViewPr>
    <p:cSldViewPr>
      <p:cViewPr varScale="1">
        <p:scale>
          <a:sx n="73" d="100"/>
          <a:sy n="73" d="100"/>
        </p:scale>
        <p:origin x="-43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1" d="100"/>
        <a:sy n="91"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69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16691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94212"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691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691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16691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99F57392-2786-4378-A19F-7F6E555636A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8DA64EA9-0248-4180-B813-3E8B650366B3}" type="slidenum">
              <a:rPr lang="en-US" smtClean="0"/>
              <a:pPr/>
              <a:t>1</a:t>
            </a:fld>
            <a:endParaRPr lang="en-US" smtClean="0"/>
          </a:p>
        </p:txBody>
      </p:sp>
      <p:sp>
        <p:nvSpPr>
          <p:cNvPr id="96259" name="Rectangle 2"/>
          <p:cNvSpPr>
            <a:spLocks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8F42DFB5-BC09-4313-90D8-11D0B9B20CF7}" type="slidenum">
              <a:rPr lang="en-US" smtClean="0"/>
              <a:pPr/>
              <a:t>12</a:t>
            </a:fld>
            <a:endParaRPr lang="en-US" smtClean="0"/>
          </a:p>
        </p:txBody>
      </p:sp>
      <p:sp>
        <p:nvSpPr>
          <p:cNvPr id="105475" name="Rectangle 2"/>
          <p:cNvSpPr>
            <a:spLocks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8EC43B4F-F304-49DF-A3D3-487A2760786C}" type="slidenum">
              <a:rPr lang="en-US" smtClean="0"/>
              <a:pPr/>
              <a:t>13</a:t>
            </a:fld>
            <a:endParaRPr lang="en-US" smtClean="0"/>
          </a:p>
        </p:txBody>
      </p:sp>
      <p:sp>
        <p:nvSpPr>
          <p:cNvPr id="106499" name="Rectangle 2"/>
          <p:cNvSpPr>
            <a:spLocks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5D06C52-3270-4CBC-982C-C328BEF25D18}" type="slidenum">
              <a:rPr lang="en-US" smtClean="0"/>
              <a:pPr/>
              <a:t>14</a:t>
            </a:fld>
            <a:endParaRPr lang="en-US" smtClean="0"/>
          </a:p>
        </p:txBody>
      </p:sp>
      <p:sp>
        <p:nvSpPr>
          <p:cNvPr id="107523" name="Rectangle 2"/>
          <p:cNvSpPr>
            <a:spLocks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p:spPr>
        <p:txBody>
          <a:bodyPr/>
          <a:lstStyle/>
          <a:p>
            <a:endParaRPr lang="en-US" smtClean="0"/>
          </a:p>
        </p:txBody>
      </p:sp>
      <p:sp>
        <p:nvSpPr>
          <p:cNvPr id="108548" name="Slide Number Placeholder 3"/>
          <p:cNvSpPr>
            <a:spLocks noGrp="1"/>
          </p:cNvSpPr>
          <p:nvPr>
            <p:ph type="sldNum" sz="quarter" idx="5"/>
          </p:nvPr>
        </p:nvSpPr>
        <p:spPr>
          <a:noFill/>
        </p:spPr>
        <p:txBody>
          <a:bodyPr/>
          <a:lstStyle/>
          <a:p>
            <a:fld id="{DF2D529A-5382-40F8-8E78-877606FD9940}" type="slidenum">
              <a:rPr lang="en-US" smtClean="0"/>
              <a:pPr/>
              <a:t>15</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42606958-C8A8-4673-8BD4-9E846C8CF654}" type="slidenum">
              <a:rPr lang="en-US" smtClean="0"/>
              <a:pPr/>
              <a:t>16</a:t>
            </a:fld>
            <a:endParaRPr lang="en-US" smtClean="0"/>
          </a:p>
        </p:txBody>
      </p:sp>
      <p:sp>
        <p:nvSpPr>
          <p:cNvPr id="109571" name="Rectangle 2"/>
          <p:cNvSpPr>
            <a:spLocks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a:ln/>
        </p:spPr>
      </p:sp>
      <p:sp>
        <p:nvSpPr>
          <p:cNvPr id="110595" name="Notes Placeholder 2"/>
          <p:cNvSpPr>
            <a:spLocks noGrp="1"/>
          </p:cNvSpPr>
          <p:nvPr>
            <p:ph type="body" idx="1"/>
          </p:nvPr>
        </p:nvSpPr>
        <p:spPr>
          <a:noFill/>
          <a:ln/>
        </p:spPr>
        <p:txBody>
          <a:bodyPr/>
          <a:lstStyle/>
          <a:p>
            <a:endParaRPr lang="en-US" smtClean="0"/>
          </a:p>
        </p:txBody>
      </p:sp>
      <p:sp>
        <p:nvSpPr>
          <p:cNvPr id="110596" name="Slide Number Placeholder 3"/>
          <p:cNvSpPr>
            <a:spLocks noGrp="1"/>
          </p:cNvSpPr>
          <p:nvPr>
            <p:ph type="sldNum" sz="quarter" idx="5"/>
          </p:nvPr>
        </p:nvSpPr>
        <p:spPr>
          <a:noFill/>
        </p:spPr>
        <p:txBody>
          <a:bodyPr/>
          <a:lstStyle/>
          <a:p>
            <a:fld id="{EF70E6DC-98BD-4F1F-B4EC-9C2F3E954121}" type="slidenum">
              <a:rPr lang="en-US" smtClean="0"/>
              <a:pPr/>
              <a:t>17</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p:spPr>
        <p:txBody>
          <a:bodyPr/>
          <a:lstStyle/>
          <a:p>
            <a:endParaRPr lang="en-US" smtClean="0"/>
          </a:p>
        </p:txBody>
      </p:sp>
      <p:sp>
        <p:nvSpPr>
          <p:cNvPr id="111620" name="Slide Number Placeholder 3"/>
          <p:cNvSpPr>
            <a:spLocks noGrp="1"/>
          </p:cNvSpPr>
          <p:nvPr>
            <p:ph type="sldNum" sz="quarter" idx="5"/>
          </p:nvPr>
        </p:nvSpPr>
        <p:spPr>
          <a:noFill/>
        </p:spPr>
        <p:txBody>
          <a:bodyPr/>
          <a:lstStyle/>
          <a:p>
            <a:fld id="{563C9438-EA1A-46C1-BD5E-103E2353CC6A}" type="slidenum">
              <a:rPr lang="en-US" smtClean="0"/>
              <a:pPr/>
              <a:t>18</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5EEEB180-EF0B-4C01-848C-53AB51FFA1A7}" type="slidenum">
              <a:rPr lang="en-US" smtClean="0"/>
              <a:pPr/>
              <a:t>20</a:t>
            </a:fld>
            <a:endParaRPr lang="en-US" smtClean="0"/>
          </a:p>
        </p:txBody>
      </p:sp>
      <p:sp>
        <p:nvSpPr>
          <p:cNvPr id="112643" name="Rectangle 2"/>
          <p:cNvSpPr>
            <a:spLocks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94FA90C4-8F2A-4678-8414-6FBDC3A9F160}" type="slidenum">
              <a:rPr lang="en-US" smtClean="0"/>
              <a:pPr/>
              <a:t>22</a:t>
            </a:fld>
            <a:endParaRPr lang="en-US" smtClean="0"/>
          </a:p>
        </p:txBody>
      </p:sp>
      <p:sp>
        <p:nvSpPr>
          <p:cNvPr id="113667" name="Rectangle 2"/>
          <p:cNvSpPr>
            <a:spLocks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F3C2A20F-68C3-41EB-BF14-6DB0A367CDD7}" type="slidenum">
              <a:rPr lang="en-US" smtClean="0"/>
              <a:pPr/>
              <a:t>26</a:t>
            </a:fld>
            <a:endParaRPr lang="en-US" smtClean="0"/>
          </a:p>
        </p:txBody>
      </p:sp>
      <p:sp>
        <p:nvSpPr>
          <p:cNvPr id="114691" name="Rectangle 2"/>
          <p:cNvSpPr>
            <a:spLocks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9BEE67EC-3FE2-437B-ACE8-4C5F286D6CC7}" type="slidenum">
              <a:rPr lang="en-US" smtClean="0"/>
              <a:pPr/>
              <a:t>3</a:t>
            </a:fld>
            <a:endParaRPr lang="en-US" smtClean="0"/>
          </a:p>
        </p:txBody>
      </p:sp>
      <p:sp>
        <p:nvSpPr>
          <p:cNvPr id="97283" name="Rectangle 2"/>
          <p:cNvSpPr>
            <a:spLocks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58EAB060-48A6-41AF-A9B7-6BFBD7D9D1F8}" type="slidenum">
              <a:rPr lang="en-US" smtClean="0"/>
              <a:pPr/>
              <a:t>27</a:t>
            </a:fld>
            <a:endParaRPr lang="en-US" smtClean="0"/>
          </a:p>
        </p:txBody>
      </p:sp>
      <p:sp>
        <p:nvSpPr>
          <p:cNvPr id="115715" name="Rectangle 2"/>
          <p:cNvSpPr>
            <a:spLocks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7501A992-A46A-48A8-B132-1BE24F0AF77D}" type="slidenum">
              <a:rPr lang="en-US" smtClean="0"/>
              <a:pPr/>
              <a:t>29</a:t>
            </a:fld>
            <a:endParaRPr lang="en-US" smtClean="0"/>
          </a:p>
        </p:txBody>
      </p:sp>
      <p:sp>
        <p:nvSpPr>
          <p:cNvPr id="116739" name="Rectangle 2"/>
          <p:cNvSpPr>
            <a:spLocks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6FCCD70D-157E-4DC1-A3DD-C5C7F32A06C6}" type="slidenum">
              <a:rPr lang="en-US" smtClean="0"/>
              <a:pPr/>
              <a:t>30</a:t>
            </a:fld>
            <a:endParaRPr lang="en-US" smtClean="0"/>
          </a:p>
        </p:txBody>
      </p:sp>
      <p:sp>
        <p:nvSpPr>
          <p:cNvPr id="117763" name="Rectangle 2"/>
          <p:cNvSpPr>
            <a:spLocks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51320B9D-852D-48D7-AFA3-96A02D5BB2B8}" type="slidenum">
              <a:rPr lang="en-US" smtClean="0"/>
              <a:pPr/>
              <a:t>31</a:t>
            </a:fld>
            <a:endParaRPr lang="en-US" smtClean="0"/>
          </a:p>
        </p:txBody>
      </p:sp>
      <p:sp>
        <p:nvSpPr>
          <p:cNvPr id="118787" name="Rectangle 2"/>
          <p:cNvSpPr>
            <a:spLocks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DDA7185C-469E-45FA-802A-3E996A482E5F}" type="slidenum">
              <a:rPr lang="en-US" smtClean="0"/>
              <a:pPr/>
              <a:t>32</a:t>
            </a:fld>
            <a:endParaRPr lang="en-US" smtClean="0"/>
          </a:p>
        </p:txBody>
      </p:sp>
      <p:sp>
        <p:nvSpPr>
          <p:cNvPr id="119811" name="Rectangle 2"/>
          <p:cNvSpPr>
            <a:spLocks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11089767-5319-46AE-9689-7B526FC40CA6}" type="slidenum">
              <a:rPr lang="en-US" smtClean="0"/>
              <a:pPr/>
              <a:t>33</a:t>
            </a:fld>
            <a:endParaRPr lang="en-US" smtClean="0"/>
          </a:p>
        </p:txBody>
      </p:sp>
      <p:sp>
        <p:nvSpPr>
          <p:cNvPr id="120835" name="Rectangle 2"/>
          <p:cNvSpPr>
            <a:spLocks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45AC4D33-97F3-46FE-843B-131A0F8D6AEE}" type="slidenum">
              <a:rPr lang="en-US" smtClean="0"/>
              <a:pPr/>
              <a:t>34</a:t>
            </a:fld>
            <a:endParaRPr lang="en-US" smtClean="0"/>
          </a:p>
        </p:txBody>
      </p:sp>
      <p:sp>
        <p:nvSpPr>
          <p:cNvPr id="121859" name="Rectangle 2"/>
          <p:cNvSpPr>
            <a:spLocks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5382BC13-41D5-4115-A482-2765942062B0}" type="slidenum">
              <a:rPr lang="en-US" smtClean="0"/>
              <a:pPr/>
              <a:t>35</a:t>
            </a:fld>
            <a:endParaRPr lang="en-US" smtClean="0"/>
          </a:p>
        </p:txBody>
      </p:sp>
      <p:sp>
        <p:nvSpPr>
          <p:cNvPr id="122883" name="Rectangle 2"/>
          <p:cNvSpPr>
            <a:spLocks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24AB3CB9-5B6F-4C4C-98A3-49108323FA26}" type="slidenum">
              <a:rPr lang="en-US" smtClean="0"/>
              <a:pPr/>
              <a:t>37</a:t>
            </a:fld>
            <a:endParaRPr lang="en-US" smtClean="0"/>
          </a:p>
        </p:txBody>
      </p:sp>
      <p:sp>
        <p:nvSpPr>
          <p:cNvPr id="123907" name="Rectangle 2"/>
          <p:cNvSpPr>
            <a:spLocks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6E561AAA-D107-417F-A796-3D53DDE9F90B}" type="slidenum">
              <a:rPr lang="en-US" smtClean="0"/>
              <a:pPr/>
              <a:t>38</a:t>
            </a:fld>
            <a:endParaRPr lang="en-US" smtClean="0"/>
          </a:p>
        </p:txBody>
      </p:sp>
      <p:sp>
        <p:nvSpPr>
          <p:cNvPr id="124931" name="Rectangle 2"/>
          <p:cNvSpPr>
            <a:spLocks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03808731-F00B-4603-BEEA-F8A46F79C361}" type="slidenum">
              <a:rPr lang="en-US" smtClean="0"/>
              <a:pPr/>
              <a:t>4</a:t>
            </a:fld>
            <a:endParaRPr lang="en-US" smtClean="0"/>
          </a:p>
        </p:txBody>
      </p:sp>
      <p:sp>
        <p:nvSpPr>
          <p:cNvPr id="98307" name="Rectangle 2"/>
          <p:cNvSpPr>
            <a:spLocks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DE8A2C99-7CE3-4ADA-8634-0E82EED78855}" type="slidenum">
              <a:rPr lang="en-US" smtClean="0"/>
              <a:pPr/>
              <a:t>39</a:t>
            </a:fld>
            <a:endParaRPr lang="en-US" smtClean="0"/>
          </a:p>
        </p:txBody>
      </p:sp>
      <p:sp>
        <p:nvSpPr>
          <p:cNvPr id="125955" name="Rectangle 2"/>
          <p:cNvSpPr>
            <a:spLocks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72331649-6EBE-491B-A893-F462AD0CBBE8}" type="slidenum">
              <a:rPr lang="en-US" smtClean="0"/>
              <a:pPr/>
              <a:t>40</a:t>
            </a:fld>
            <a:endParaRPr lang="en-US" smtClean="0"/>
          </a:p>
        </p:txBody>
      </p:sp>
      <p:sp>
        <p:nvSpPr>
          <p:cNvPr id="126979" name="Rectangle 2"/>
          <p:cNvSpPr>
            <a:spLocks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3A673D62-9DFA-45E6-BF83-07E3C71AC5F8}" type="slidenum">
              <a:rPr lang="en-US" smtClean="0"/>
              <a:pPr/>
              <a:t>41</a:t>
            </a:fld>
            <a:endParaRPr lang="en-US" smtClean="0"/>
          </a:p>
        </p:txBody>
      </p:sp>
      <p:sp>
        <p:nvSpPr>
          <p:cNvPr id="128003" name="Rectangle 2"/>
          <p:cNvSpPr>
            <a:spLocks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p:spPr>
      </p:sp>
      <p:sp>
        <p:nvSpPr>
          <p:cNvPr id="129027" name="Notes Placeholder 2"/>
          <p:cNvSpPr>
            <a:spLocks noGrp="1"/>
          </p:cNvSpPr>
          <p:nvPr>
            <p:ph type="body" idx="1"/>
          </p:nvPr>
        </p:nvSpPr>
        <p:spPr>
          <a:noFill/>
          <a:ln/>
        </p:spPr>
        <p:txBody>
          <a:bodyPr/>
          <a:lstStyle/>
          <a:p>
            <a:endParaRPr lang="en-US" smtClean="0"/>
          </a:p>
        </p:txBody>
      </p:sp>
      <p:sp>
        <p:nvSpPr>
          <p:cNvPr id="129028" name="Slide Number Placeholder 3"/>
          <p:cNvSpPr>
            <a:spLocks noGrp="1"/>
          </p:cNvSpPr>
          <p:nvPr>
            <p:ph type="sldNum" sz="quarter" idx="5"/>
          </p:nvPr>
        </p:nvSpPr>
        <p:spPr>
          <a:noFill/>
        </p:spPr>
        <p:txBody>
          <a:bodyPr/>
          <a:lstStyle/>
          <a:p>
            <a:fld id="{0C5E361A-2266-4118-BB0E-F367ADE8604D}" type="slidenum">
              <a:rPr lang="en-US" smtClean="0"/>
              <a:pPr/>
              <a:t>42</a:t>
            </a:fld>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DEADAF87-C4C8-44B4-83C7-512C5397DE29}" type="slidenum">
              <a:rPr lang="en-US" smtClean="0"/>
              <a:pPr/>
              <a:t>44</a:t>
            </a:fld>
            <a:endParaRPr lang="en-US" smtClean="0"/>
          </a:p>
        </p:txBody>
      </p:sp>
      <p:sp>
        <p:nvSpPr>
          <p:cNvPr id="130051" name="Rectangle 2"/>
          <p:cNvSpPr>
            <a:spLocks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D90DF0A1-73B3-4722-AE9D-E79A44201A7C}" type="slidenum">
              <a:rPr lang="en-US" smtClean="0"/>
              <a:pPr/>
              <a:t>46</a:t>
            </a:fld>
            <a:endParaRPr lang="en-US" smtClean="0"/>
          </a:p>
        </p:txBody>
      </p:sp>
      <p:sp>
        <p:nvSpPr>
          <p:cNvPr id="131075" name="Rectangle 2"/>
          <p:cNvSpPr>
            <a:spLocks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7E69D9CE-692E-4ED2-A3FB-2F9C677E7558}" type="slidenum">
              <a:rPr lang="en-US" smtClean="0"/>
              <a:pPr/>
              <a:t>49</a:t>
            </a:fld>
            <a:endParaRPr lang="en-US" smtClean="0"/>
          </a:p>
        </p:txBody>
      </p:sp>
      <p:sp>
        <p:nvSpPr>
          <p:cNvPr id="132099" name="Rectangle 2"/>
          <p:cNvSpPr>
            <a:spLocks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426C027F-8873-4DBE-BB6D-9110273AC678}" type="slidenum">
              <a:rPr lang="en-US" smtClean="0"/>
              <a:pPr/>
              <a:t>50</a:t>
            </a:fld>
            <a:endParaRPr lang="en-US" smtClean="0"/>
          </a:p>
        </p:txBody>
      </p:sp>
      <p:sp>
        <p:nvSpPr>
          <p:cNvPr id="133123" name="Rectangle 2"/>
          <p:cNvSpPr>
            <a:spLocks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64AEF785-473F-4A31-B5C3-2EDD1510BD67}" type="slidenum">
              <a:rPr lang="en-US" smtClean="0"/>
              <a:pPr/>
              <a:t>51</a:t>
            </a:fld>
            <a:endParaRPr lang="en-US" smtClean="0"/>
          </a:p>
        </p:txBody>
      </p:sp>
      <p:sp>
        <p:nvSpPr>
          <p:cNvPr id="134147" name="Rectangle 2"/>
          <p:cNvSpPr>
            <a:spLocks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C7E47D76-3CC6-4AD4-B74C-135204BCDFED}" type="slidenum">
              <a:rPr lang="en-US" smtClean="0"/>
              <a:pPr/>
              <a:t>52</a:t>
            </a:fld>
            <a:endParaRPr lang="en-US" smtClean="0"/>
          </a:p>
        </p:txBody>
      </p:sp>
      <p:sp>
        <p:nvSpPr>
          <p:cNvPr id="135171" name="Rectangle 2"/>
          <p:cNvSpPr>
            <a:spLocks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7A2EB616-14C6-44A6-BC84-4C3365EE2752}" type="slidenum">
              <a:rPr lang="en-US" smtClean="0"/>
              <a:pPr/>
              <a:t>5</a:t>
            </a:fld>
            <a:endParaRPr lang="en-US" smtClean="0"/>
          </a:p>
        </p:txBody>
      </p:sp>
      <p:sp>
        <p:nvSpPr>
          <p:cNvPr id="99331" name="Rectangle 2"/>
          <p:cNvSpPr>
            <a:spLocks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AE9AC7E2-34C7-4FE4-A9C0-40D22AFCBD93}" type="slidenum">
              <a:rPr lang="en-US" smtClean="0"/>
              <a:pPr/>
              <a:t>53</a:t>
            </a:fld>
            <a:endParaRPr lang="en-US" smtClean="0"/>
          </a:p>
        </p:txBody>
      </p:sp>
      <p:sp>
        <p:nvSpPr>
          <p:cNvPr id="136195" name="Rectangle 2"/>
          <p:cNvSpPr>
            <a:spLocks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3569668A-1263-4119-AD07-AD5054D3BFA1}" type="slidenum">
              <a:rPr lang="en-US" smtClean="0"/>
              <a:pPr/>
              <a:t>54</a:t>
            </a:fld>
            <a:endParaRPr lang="en-US" smtClean="0"/>
          </a:p>
        </p:txBody>
      </p:sp>
      <p:sp>
        <p:nvSpPr>
          <p:cNvPr id="137219" name="Rectangle 2"/>
          <p:cNvSpPr>
            <a:spLocks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11DD0D6C-0283-4306-A1BC-8981A8CD2E2E}" type="slidenum">
              <a:rPr lang="en-US" smtClean="0"/>
              <a:pPr/>
              <a:t>55</a:t>
            </a:fld>
            <a:endParaRPr lang="en-US" smtClean="0"/>
          </a:p>
        </p:txBody>
      </p:sp>
      <p:sp>
        <p:nvSpPr>
          <p:cNvPr id="138243" name="Rectangle 2"/>
          <p:cNvSpPr>
            <a:spLocks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56F0DFD4-CEDF-4902-9D70-67931D0864AB}" type="slidenum">
              <a:rPr lang="en-US" smtClean="0"/>
              <a:pPr/>
              <a:t>56</a:t>
            </a:fld>
            <a:endParaRPr lang="en-US" smtClean="0"/>
          </a:p>
        </p:txBody>
      </p:sp>
      <p:sp>
        <p:nvSpPr>
          <p:cNvPr id="139267" name="Rectangle 2"/>
          <p:cNvSpPr>
            <a:spLocks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EF88C233-CEA8-4681-ACBD-D0F39B80096C}" type="slidenum">
              <a:rPr lang="en-US" smtClean="0"/>
              <a:pPr/>
              <a:t>57</a:t>
            </a:fld>
            <a:endParaRPr lang="en-US" smtClean="0"/>
          </a:p>
        </p:txBody>
      </p:sp>
      <p:sp>
        <p:nvSpPr>
          <p:cNvPr id="140291" name="Rectangle 2"/>
          <p:cNvSpPr>
            <a:spLocks noChangeArrowheads="1" noTextEdit="1"/>
          </p:cNvSpPr>
          <p:nvPr>
            <p:ph type="sldImg"/>
          </p:nvPr>
        </p:nvSpPr>
        <p:spPr>
          <a:ln/>
        </p:spPr>
      </p:sp>
      <p:sp>
        <p:nvSpPr>
          <p:cNvPr id="14029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DDC2FD2A-E18C-4A30-8E9F-76AABA047CE1}" type="slidenum">
              <a:rPr lang="en-US" smtClean="0"/>
              <a:pPr/>
              <a:t>58</a:t>
            </a:fld>
            <a:endParaRPr lang="en-US" smtClean="0"/>
          </a:p>
        </p:txBody>
      </p:sp>
      <p:sp>
        <p:nvSpPr>
          <p:cNvPr id="141315" name="Rectangle 2"/>
          <p:cNvSpPr>
            <a:spLocks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8CFF9901-F19C-435E-ACCE-6DBE98486126}" type="slidenum">
              <a:rPr lang="en-US" smtClean="0"/>
              <a:pPr/>
              <a:t>59</a:t>
            </a:fld>
            <a:endParaRPr lang="en-US" smtClean="0"/>
          </a:p>
        </p:txBody>
      </p:sp>
      <p:sp>
        <p:nvSpPr>
          <p:cNvPr id="142339" name="Rectangle 2"/>
          <p:cNvSpPr>
            <a:spLocks noChangeArrowheads="1" noTextEdit="1"/>
          </p:cNvSpPr>
          <p:nvPr>
            <p:ph type="sldImg"/>
          </p:nvPr>
        </p:nvSpPr>
        <p:spPr>
          <a:ln/>
        </p:spPr>
      </p:sp>
      <p:sp>
        <p:nvSpPr>
          <p:cNvPr id="14234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7F81590E-196F-47B1-A9AA-61034399D010}" type="slidenum">
              <a:rPr lang="en-US" smtClean="0"/>
              <a:pPr/>
              <a:t>60</a:t>
            </a:fld>
            <a:endParaRPr lang="en-US" smtClean="0"/>
          </a:p>
        </p:txBody>
      </p:sp>
      <p:sp>
        <p:nvSpPr>
          <p:cNvPr id="143363" name="Rectangle 2"/>
          <p:cNvSpPr>
            <a:spLocks noChangeArrowheads="1" noTextEdit="1"/>
          </p:cNvSpPr>
          <p:nvPr>
            <p:ph type="sldImg"/>
          </p:nvPr>
        </p:nvSpPr>
        <p:spPr>
          <a:ln/>
        </p:spPr>
      </p:sp>
      <p:sp>
        <p:nvSpPr>
          <p:cNvPr id="14336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0274A56E-926D-4078-8248-665246A53A85}" type="slidenum">
              <a:rPr lang="en-US" smtClean="0"/>
              <a:pPr/>
              <a:t>61</a:t>
            </a:fld>
            <a:endParaRPr lang="en-US" smtClean="0"/>
          </a:p>
        </p:txBody>
      </p:sp>
      <p:sp>
        <p:nvSpPr>
          <p:cNvPr id="144387" name="Rectangle 2"/>
          <p:cNvSpPr>
            <a:spLocks noChangeArrowheads="1" noTextEdit="1"/>
          </p:cNvSpPr>
          <p:nvPr>
            <p:ph type="sldImg"/>
          </p:nvPr>
        </p:nvSpPr>
        <p:spPr>
          <a:ln/>
        </p:spPr>
      </p:sp>
      <p:sp>
        <p:nvSpPr>
          <p:cNvPr id="14438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5AB20432-2E83-4188-880E-806956EADB27}" type="slidenum">
              <a:rPr lang="en-US" smtClean="0"/>
              <a:pPr/>
              <a:t>62</a:t>
            </a:fld>
            <a:endParaRPr lang="en-US" smtClean="0"/>
          </a:p>
        </p:txBody>
      </p:sp>
      <p:sp>
        <p:nvSpPr>
          <p:cNvPr id="145411" name="Rectangle 2"/>
          <p:cNvSpPr>
            <a:spLocks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37F2F437-8A60-47A2-AA8D-F0BF6695AE82}" type="slidenum">
              <a:rPr lang="en-US" smtClean="0"/>
              <a:pPr/>
              <a:t>6</a:t>
            </a:fld>
            <a:endParaRPr lang="en-US" smtClean="0"/>
          </a:p>
        </p:txBody>
      </p:sp>
      <p:sp>
        <p:nvSpPr>
          <p:cNvPr id="100355" name="Rectangle 2"/>
          <p:cNvSpPr>
            <a:spLocks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1ABF8682-90B2-4066-B589-98C023BC24D4}" type="slidenum">
              <a:rPr lang="en-US" smtClean="0"/>
              <a:pPr/>
              <a:t>63</a:t>
            </a:fld>
            <a:endParaRPr lang="en-US" smtClean="0"/>
          </a:p>
        </p:txBody>
      </p:sp>
      <p:sp>
        <p:nvSpPr>
          <p:cNvPr id="146435" name="Rectangle 2"/>
          <p:cNvSpPr>
            <a:spLocks noChangeArrowheads="1" noTextEdit="1"/>
          </p:cNvSpPr>
          <p:nvPr>
            <p:ph type="sldImg"/>
          </p:nvPr>
        </p:nvSpPr>
        <p:spPr>
          <a:ln/>
        </p:spPr>
      </p:sp>
      <p:sp>
        <p:nvSpPr>
          <p:cNvPr id="14643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6EC7ABD0-2EB9-4D28-BD92-5F373E235DFB}" type="slidenum">
              <a:rPr lang="en-US" smtClean="0"/>
              <a:pPr/>
              <a:t>64</a:t>
            </a:fld>
            <a:endParaRPr lang="en-US" smtClean="0"/>
          </a:p>
        </p:txBody>
      </p:sp>
      <p:sp>
        <p:nvSpPr>
          <p:cNvPr id="147459" name="Rectangle 2"/>
          <p:cNvSpPr>
            <a:spLocks noChangeArrowheads="1" noTextEdit="1"/>
          </p:cNvSpPr>
          <p:nvPr>
            <p:ph type="sldImg"/>
          </p:nvPr>
        </p:nvSpPr>
        <p:spPr>
          <a:ln/>
        </p:spPr>
      </p:sp>
      <p:sp>
        <p:nvSpPr>
          <p:cNvPr id="14746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4BA791A9-0FCC-4118-9C77-EB088B87D3A1}" type="slidenum">
              <a:rPr lang="en-US" smtClean="0"/>
              <a:pPr/>
              <a:t>65</a:t>
            </a:fld>
            <a:endParaRPr lang="en-US" smtClean="0"/>
          </a:p>
        </p:txBody>
      </p:sp>
      <p:sp>
        <p:nvSpPr>
          <p:cNvPr id="148483" name="Rectangle 2"/>
          <p:cNvSpPr>
            <a:spLocks noChangeArrowheads="1" noTextEdit="1"/>
          </p:cNvSpPr>
          <p:nvPr>
            <p:ph type="sldImg"/>
          </p:nvPr>
        </p:nvSpPr>
        <p:spPr>
          <a:ln/>
        </p:spPr>
      </p:sp>
      <p:sp>
        <p:nvSpPr>
          <p:cNvPr id="14848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C929C4FA-C94C-4CD0-9B50-8FCEFC8034A5}" type="slidenum">
              <a:rPr lang="en-US" smtClean="0"/>
              <a:pPr/>
              <a:t>66</a:t>
            </a:fld>
            <a:endParaRPr lang="en-US" smtClean="0"/>
          </a:p>
        </p:txBody>
      </p:sp>
      <p:sp>
        <p:nvSpPr>
          <p:cNvPr id="149507" name="Rectangle 2"/>
          <p:cNvSpPr>
            <a:spLocks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6BA20FB9-1289-41A5-A0FB-4646A6C5ACC3}" type="slidenum">
              <a:rPr lang="en-US" smtClean="0"/>
              <a:pPr/>
              <a:t>67</a:t>
            </a:fld>
            <a:endParaRPr lang="en-US" smtClean="0"/>
          </a:p>
        </p:txBody>
      </p:sp>
      <p:sp>
        <p:nvSpPr>
          <p:cNvPr id="150531" name="Rectangle 2"/>
          <p:cNvSpPr>
            <a:spLocks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CF692A2B-A46B-477F-BCF5-E45D83C88059}" type="slidenum">
              <a:rPr lang="en-US" smtClean="0"/>
              <a:pPr/>
              <a:t>68</a:t>
            </a:fld>
            <a:endParaRPr lang="en-US" smtClean="0"/>
          </a:p>
        </p:txBody>
      </p:sp>
      <p:sp>
        <p:nvSpPr>
          <p:cNvPr id="151555" name="Rectangle 2"/>
          <p:cNvSpPr>
            <a:spLocks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FB7CA74C-AC46-4245-82C3-6AC8D66D719E}" type="slidenum">
              <a:rPr lang="en-US" smtClean="0"/>
              <a:pPr/>
              <a:t>69</a:t>
            </a:fld>
            <a:endParaRPr lang="en-US" smtClean="0"/>
          </a:p>
        </p:txBody>
      </p:sp>
      <p:sp>
        <p:nvSpPr>
          <p:cNvPr id="152579" name="Rectangle 2"/>
          <p:cNvSpPr>
            <a:spLocks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a:ln/>
        </p:spPr>
      </p:sp>
      <p:sp>
        <p:nvSpPr>
          <p:cNvPr id="153603" name="Notes Placeholder 2"/>
          <p:cNvSpPr>
            <a:spLocks noGrp="1"/>
          </p:cNvSpPr>
          <p:nvPr>
            <p:ph type="body" idx="1"/>
          </p:nvPr>
        </p:nvSpPr>
        <p:spPr>
          <a:noFill/>
          <a:ln/>
        </p:spPr>
        <p:txBody>
          <a:bodyPr/>
          <a:lstStyle/>
          <a:p>
            <a:endParaRPr lang="en-US" smtClean="0"/>
          </a:p>
        </p:txBody>
      </p:sp>
      <p:sp>
        <p:nvSpPr>
          <p:cNvPr id="153604" name="Slide Number Placeholder 3"/>
          <p:cNvSpPr>
            <a:spLocks noGrp="1"/>
          </p:cNvSpPr>
          <p:nvPr>
            <p:ph type="sldNum" sz="quarter" idx="5"/>
          </p:nvPr>
        </p:nvSpPr>
        <p:spPr>
          <a:noFill/>
        </p:spPr>
        <p:txBody>
          <a:bodyPr/>
          <a:lstStyle/>
          <a:p>
            <a:fld id="{C7953BAD-A480-4F4A-A5D3-4BF036B3F608}" type="slidenum">
              <a:rPr lang="en-US" smtClean="0"/>
              <a:pPr/>
              <a:t>70</a:t>
            </a:fld>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830D6531-B6DC-4DF1-9200-CFA1C0691DC3}" type="slidenum">
              <a:rPr lang="en-US" smtClean="0"/>
              <a:pPr/>
              <a:t>71</a:t>
            </a:fld>
            <a:endParaRPr lang="en-US" smtClean="0"/>
          </a:p>
        </p:txBody>
      </p:sp>
      <p:sp>
        <p:nvSpPr>
          <p:cNvPr id="154627" name="Rectangle 2"/>
          <p:cNvSpPr>
            <a:spLocks noChangeArrowheads="1" noTextEdit="1"/>
          </p:cNvSpPr>
          <p:nvPr>
            <p:ph type="sldImg"/>
          </p:nvPr>
        </p:nvSpPr>
        <p:spPr>
          <a:ln/>
        </p:spPr>
      </p:sp>
      <p:sp>
        <p:nvSpPr>
          <p:cNvPr id="1546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DE1D06F7-8A15-4B6D-801A-C8A7DC94F3CA}" type="slidenum">
              <a:rPr lang="en-US" smtClean="0"/>
              <a:pPr/>
              <a:t>72</a:t>
            </a:fld>
            <a:endParaRPr lang="en-US" smtClean="0"/>
          </a:p>
        </p:txBody>
      </p:sp>
      <p:sp>
        <p:nvSpPr>
          <p:cNvPr id="155651" name="Rectangle 2"/>
          <p:cNvSpPr>
            <a:spLocks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FC0433E8-F6C2-4515-8E72-E1046E8204F5}" type="slidenum">
              <a:rPr lang="en-US" smtClean="0"/>
              <a:pPr/>
              <a:t>7</a:t>
            </a:fld>
            <a:endParaRPr lang="en-US" smtClean="0"/>
          </a:p>
        </p:txBody>
      </p:sp>
      <p:sp>
        <p:nvSpPr>
          <p:cNvPr id="101379" name="Rectangle 2"/>
          <p:cNvSpPr>
            <a:spLocks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4648B306-9541-45C2-84C8-11EA6F3D120E}" type="slidenum">
              <a:rPr lang="en-US" smtClean="0"/>
              <a:pPr/>
              <a:t>73</a:t>
            </a:fld>
            <a:endParaRPr lang="en-US" smtClean="0"/>
          </a:p>
        </p:txBody>
      </p:sp>
      <p:sp>
        <p:nvSpPr>
          <p:cNvPr id="156675" name="Rectangle 2"/>
          <p:cNvSpPr>
            <a:spLocks noChangeArrowheads="1" noTextEdit="1"/>
          </p:cNvSpPr>
          <p:nvPr>
            <p:ph type="sldImg"/>
          </p:nvPr>
        </p:nvSpPr>
        <p:spPr>
          <a:ln/>
        </p:spPr>
      </p:sp>
      <p:sp>
        <p:nvSpPr>
          <p:cNvPr id="1566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33F9F7E4-D5C7-4693-9201-43D1FDAEA646}" type="slidenum">
              <a:rPr lang="en-US" smtClean="0"/>
              <a:pPr/>
              <a:t>74</a:t>
            </a:fld>
            <a:endParaRPr lang="en-US" smtClean="0"/>
          </a:p>
        </p:txBody>
      </p:sp>
      <p:sp>
        <p:nvSpPr>
          <p:cNvPr id="157699" name="Rectangle 2"/>
          <p:cNvSpPr>
            <a:spLocks noChangeArrowheads="1" noTextEdit="1"/>
          </p:cNvSpPr>
          <p:nvPr>
            <p:ph type="sldImg"/>
          </p:nvPr>
        </p:nvSpPr>
        <p:spPr>
          <a:ln/>
        </p:spPr>
      </p:sp>
      <p:sp>
        <p:nvSpPr>
          <p:cNvPr id="15770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F5920E6F-02D9-48E8-AD29-18B6BDA22307}" type="slidenum">
              <a:rPr lang="en-US" smtClean="0"/>
              <a:pPr/>
              <a:t>76</a:t>
            </a:fld>
            <a:endParaRPr lang="en-US" smtClean="0"/>
          </a:p>
        </p:txBody>
      </p:sp>
      <p:sp>
        <p:nvSpPr>
          <p:cNvPr id="158723" name="Rectangle 2"/>
          <p:cNvSpPr>
            <a:spLocks noChangeArrowheads="1" noTextEdit="1"/>
          </p:cNvSpPr>
          <p:nvPr>
            <p:ph type="sldImg"/>
          </p:nvPr>
        </p:nvSpPr>
        <p:spPr>
          <a:ln/>
        </p:spPr>
      </p:sp>
      <p:sp>
        <p:nvSpPr>
          <p:cNvPr id="15872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5F9612DF-918E-4926-BB31-FFAEF953EF9B}" type="slidenum">
              <a:rPr lang="en-US" smtClean="0"/>
              <a:pPr/>
              <a:t>77</a:t>
            </a:fld>
            <a:endParaRPr lang="en-US" smtClean="0"/>
          </a:p>
        </p:txBody>
      </p:sp>
      <p:sp>
        <p:nvSpPr>
          <p:cNvPr id="159747" name="Rectangle 2"/>
          <p:cNvSpPr>
            <a:spLocks noChangeArrowheads="1" noTextEdit="1"/>
          </p:cNvSpPr>
          <p:nvPr>
            <p:ph type="sldImg"/>
          </p:nvPr>
        </p:nvSpPr>
        <p:spPr>
          <a:ln/>
        </p:spPr>
      </p:sp>
      <p:sp>
        <p:nvSpPr>
          <p:cNvPr id="15974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159BC3E5-C22F-4C2C-96AC-A0F0A1DCBEDD}" type="slidenum">
              <a:rPr lang="en-US" smtClean="0"/>
              <a:pPr/>
              <a:t>80</a:t>
            </a:fld>
            <a:endParaRPr lang="en-US" smtClean="0"/>
          </a:p>
        </p:txBody>
      </p:sp>
      <p:sp>
        <p:nvSpPr>
          <p:cNvPr id="160771" name="Rectangle 2"/>
          <p:cNvSpPr>
            <a:spLocks noChangeArrowheads="1" noTextEdit="1"/>
          </p:cNvSpPr>
          <p:nvPr>
            <p:ph type="sldImg"/>
          </p:nvPr>
        </p:nvSpPr>
        <p:spPr>
          <a:ln/>
        </p:spPr>
      </p:sp>
      <p:sp>
        <p:nvSpPr>
          <p:cNvPr id="1607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44AEE78F-573F-4CC6-B014-3F39A9CE7B8D}" type="slidenum">
              <a:rPr lang="en-US" smtClean="0"/>
              <a:pPr/>
              <a:t>81</a:t>
            </a:fld>
            <a:endParaRPr lang="en-US" smtClean="0"/>
          </a:p>
        </p:txBody>
      </p:sp>
      <p:sp>
        <p:nvSpPr>
          <p:cNvPr id="161795" name="Rectangle 2"/>
          <p:cNvSpPr>
            <a:spLocks noChangeArrowheads="1" noTextEdit="1"/>
          </p:cNvSpPr>
          <p:nvPr>
            <p:ph type="sldImg"/>
          </p:nvPr>
        </p:nvSpPr>
        <p:spPr>
          <a:ln/>
        </p:spPr>
      </p:sp>
      <p:sp>
        <p:nvSpPr>
          <p:cNvPr id="16179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45D9E1F3-A4E6-46C0-AE45-BBA25CEC1347}" type="slidenum">
              <a:rPr lang="en-US" smtClean="0"/>
              <a:pPr/>
              <a:t>82</a:t>
            </a:fld>
            <a:endParaRPr lang="en-US" smtClean="0"/>
          </a:p>
        </p:txBody>
      </p:sp>
      <p:sp>
        <p:nvSpPr>
          <p:cNvPr id="162819" name="Rectangle 2"/>
          <p:cNvSpPr>
            <a:spLocks noChangeArrowheads="1" noTextEdit="1"/>
          </p:cNvSpPr>
          <p:nvPr>
            <p:ph type="sldImg"/>
          </p:nvPr>
        </p:nvSpPr>
        <p:spPr>
          <a:ln/>
        </p:spPr>
      </p:sp>
      <p:sp>
        <p:nvSpPr>
          <p:cNvPr id="162820"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CE28B213-D612-49FF-9ECE-8B7B6085DA49}" type="slidenum">
              <a:rPr lang="en-US" smtClean="0"/>
              <a:pPr/>
              <a:t>83</a:t>
            </a:fld>
            <a:endParaRPr lang="en-US" smtClean="0"/>
          </a:p>
        </p:txBody>
      </p:sp>
      <p:sp>
        <p:nvSpPr>
          <p:cNvPr id="163843" name="Rectangle 2"/>
          <p:cNvSpPr>
            <a:spLocks noChangeArrowheads="1" noTextEdit="1"/>
          </p:cNvSpPr>
          <p:nvPr>
            <p:ph type="sldImg"/>
          </p:nvPr>
        </p:nvSpPr>
        <p:spPr>
          <a:ln/>
        </p:spPr>
      </p:sp>
      <p:sp>
        <p:nvSpPr>
          <p:cNvPr id="16384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87D62FBB-B3FB-455B-9C54-7B1BBB47CC55}" type="slidenum">
              <a:rPr lang="en-US" smtClean="0"/>
              <a:pPr/>
              <a:t>84</a:t>
            </a:fld>
            <a:endParaRPr lang="en-US" smtClean="0"/>
          </a:p>
        </p:txBody>
      </p:sp>
      <p:sp>
        <p:nvSpPr>
          <p:cNvPr id="164867" name="Rectangle 2"/>
          <p:cNvSpPr>
            <a:spLocks noChangeArrowheads="1" noTextEdit="1"/>
          </p:cNvSpPr>
          <p:nvPr>
            <p:ph type="sldImg"/>
          </p:nvPr>
        </p:nvSpPr>
        <p:spPr>
          <a:ln/>
        </p:spPr>
      </p:sp>
      <p:sp>
        <p:nvSpPr>
          <p:cNvPr id="16486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792616DE-3102-4C9F-9E46-848FE0EBEB68}" type="slidenum">
              <a:rPr lang="en-US" smtClean="0"/>
              <a:pPr/>
              <a:t>8</a:t>
            </a:fld>
            <a:endParaRPr lang="en-US" smtClean="0"/>
          </a:p>
        </p:txBody>
      </p:sp>
      <p:sp>
        <p:nvSpPr>
          <p:cNvPr id="102403" name="Rectangle 2"/>
          <p:cNvSpPr>
            <a:spLocks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15DE32C3-DD1B-4787-AEAA-FEEF679CF00C}" type="slidenum">
              <a:rPr lang="en-US" smtClean="0"/>
              <a:pPr/>
              <a:t>10</a:t>
            </a:fld>
            <a:endParaRPr lang="en-US" smtClean="0"/>
          </a:p>
        </p:txBody>
      </p:sp>
      <p:sp>
        <p:nvSpPr>
          <p:cNvPr id="103427" name="Rectangle 2"/>
          <p:cNvSpPr>
            <a:spLocks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D9C73870-7D1E-4FA8-923C-697F5F2846A8}" type="slidenum">
              <a:rPr lang="en-US" smtClean="0"/>
              <a:pPr/>
              <a:t>11</a:t>
            </a:fld>
            <a:endParaRPr lang="en-US" smtClean="0"/>
          </a:p>
        </p:txBody>
      </p:sp>
      <p:sp>
        <p:nvSpPr>
          <p:cNvPr id="104451" name="Rectangle 2"/>
          <p:cNvSpPr>
            <a:spLocks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t>23-</a:t>
            </a:r>
            <a:fld id="{9225034E-AC4D-4607-834B-3F8EA4F6B6FC}"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t>23-</a:t>
            </a:r>
            <a:fld id="{25C96542-159C-4C56-BC06-61C485F994F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76200"/>
            <a:ext cx="2286000" cy="6781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76200"/>
            <a:ext cx="6705600" cy="6781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t>23-</a:t>
            </a:r>
            <a:fld id="{C53CEBF9-B837-4198-B5F1-43315EAA82F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447800"/>
            <a:ext cx="4343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447800"/>
            <a:ext cx="43434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r>
              <a:rPr lang="en-US"/>
              <a:t>23-</a:t>
            </a:r>
            <a:fld id="{BCCA027D-6FAE-4602-9F22-BB2CE0ED81A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p:txBody>
          <a:bodyPr/>
          <a:lstStyle>
            <a:lvl1pPr>
              <a:defRPr/>
            </a:lvl1pPr>
          </a:lstStyle>
          <a:p>
            <a:pPr>
              <a:defRPr/>
            </a:pPr>
            <a:endParaRPr lang="en-US"/>
          </a:p>
        </p:txBody>
      </p:sp>
      <p:sp>
        <p:nvSpPr>
          <p:cNvPr id="5" name="Rectangle 5"/>
          <p:cNvSpPr>
            <a:spLocks noGrp="1" noChangeArrowheads="1"/>
          </p:cNvSpPr>
          <p:nvPr>
            <p:ph type="sldNum" sz="quarter" idx="11"/>
          </p:nvPr>
        </p:nvSpPr>
        <p:spPr>
          <a:xfrm>
            <a:off x="8181975" y="6289675"/>
            <a:ext cx="914400" cy="533400"/>
          </a:xfrm>
        </p:spPr>
        <p:txBody>
          <a:bodyPr/>
          <a:lstStyle>
            <a:lvl1pPr>
              <a:defRPr/>
            </a:lvl1pPr>
          </a:lstStyle>
          <a:p>
            <a:pPr>
              <a:defRPr/>
            </a:pPr>
            <a:r>
              <a:rPr lang="en-US"/>
              <a:t>23-</a:t>
            </a:r>
            <a:fld id="{5F51662D-F266-4D70-896B-21E76AB23B8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endParaRPr lang="en-US"/>
          </a:p>
        </p:txBody>
      </p:sp>
      <p:sp>
        <p:nvSpPr>
          <p:cNvPr id="5" name="Rectangle 5"/>
          <p:cNvSpPr>
            <a:spLocks noGrp="1" noChangeArrowheads="1"/>
          </p:cNvSpPr>
          <p:nvPr>
            <p:ph type="sldNum" sz="quarter" idx="11"/>
          </p:nvPr>
        </p:nvSpPr>
        <p:spPr>
          <a:ln/>
        </p:spPr>
        <p:txBody>
          <a:bodyPr/>
          <a:lstStyle>
            <a:lvl1pPr>
              <a:defRPr/>
            </a:lvl1pPr>
          </a:lstStyle>
          <a:p>
            <a:pPr>
              <a:defRPr/>
            </a:pPr>
            <a:r>
              <a:rPr lang="en-US"/>
              <a:t>23-</a:t>
            </a:r>
            <a:fld id="{9D7DC001-00F5-4D4D-A6D3-E1E8B1C0BDE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4478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3434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r>
              <a:rPr lang="en-US"/>
              <a:t>23-</a:t>
            </a:r>
            <a:fld id="{1A358E76-7017-41F6-9145-E41BCF0A632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endParaRPr lang="en-US"/>
          </a:p>
        </p:txBody>
      </p:sp>
      <p:sp>
        <p:nvSpPr>
          <p:cNvPr id="8" name="Rectangle 5"/>
          <p:cNvSpPr>
            <a:spLocks noGrp="1" noChangeArrowheads="1"/>
          </p:cNvSpPr>
          <p:nvPr>
            <p:ph type="sldNum" sz="quarter" idx="11"/>
          </p:nvPr>
        </p:nvSpPr>
        <p:spPr>
          <a:ln/>
        </p:spPr>
        <p:txBody>
          <a:bodyPr/>
          <a:lstStyle>
            <a:lvl1pPr>
              <a:defRPr/>
            </a:lvl1pPr>
          </a:lstStyle>
          <a:p>
            <a:pPr>
              <a:defRPr/>
            </a:pPr>
            <a:r>
              <a:rPr lang="en-US"/>
              <a:t>23-</a:t>
            </a:r>
            <a:fld id="{1C766576-F22D-48AE-AC8C-0110AA2E022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endParaRPr lang="en-US"/>
          </a:p>
        </p:txBody>
      </p:sp>
      <p:sp>
        <p:nvSpPr>
          <p:cNvPr id="4" name="Rectangle 5"/>
          <p:cNvSpPr>
            <a:spLocks noGrp="1" noChangeArrowheads="1"/>
          </p:cNvSpPr>
          <p:nvPr>
            <p:ph type="sldNum" sz="quarter" idx="11"/>
          </p:nvPr>
        </p:nvSpPr>
        <p:spPr>
          <a:ln/>
        </p:spPr>
        <p:txBody>
          <a:bodyPr/>
          <a:lstStyle>
            <a:lvl1pPr>
              <a:defRPr/>
            </a:lvl1pPr>
          </a:lstStyle>
          <a:p>
            <a:pPr>
              <a:defRPr/>
            </a:pPr>
            <a:r>
              <a:rPr lang="en-US"/>
              <a:t>23-</a:t>
            </a:r>
            <a:fld id="{9DA3E107-009F-4A47-8146-46B8081701F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p:txBody>
          <a:bodyPr/>
          <a:lstStyle>
            <a:lvl1pPr>
              <a:defRPr/>
            </a:lvl1pPr>
          </a:lstStyle>
          <a:p>
            <a:pPr>
              <a:defRPr/>
            </a:pPr>
            <a:endParaRPr lang="en-US"/>
          </a:p>
        </p:txBody>
      </p:sp>
      <p:sp>
        <p:nvSpPr>
          <p:cNvPr id="3" name="Rectangle 5"/>
          <p:cNvSpPr>
            <a:spLocks noGrp="1" noChangeArrowheads="1"/>
          </p:cNvSpPr>
          <p:nvPr>
            <p:ph type="sldNum" sz="quarter" idx="11"/>
          </p:nvPr>
        </p:nvSpPr>
        <p:spPr>
          <a:xfrm>
            <a:off x="8194675" y="6300788"/>
            <a:ext cx="914400" cy="533400"/>
          </a:xfrm>
        </p:spPr>
        <p:txBody>
          <a:bodyPr/>
          <a:lstStyle>
            <a:lvl1pPr>
              <a:defRPr/>
            </a:lvl1pPr>
          </a:lstStyle>
          <a:p>
            <a:pPr>
              <a:defRPr/>
            </a:pPr>
            <a:r>
              <a:rPr lang="en-US"/>
              <a:t>23-</a:t>
            </a:r>
            <a:fld id="{BD838FBF-E653-47F7-B6F4-30B5139352FF}"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r>
              <a:rPr lang="en-US"/>
              <a:t>23-</a:t>
            </a:r>
            <a:fld id="{BC7BE7A9-40B5-446F-A15F-88B1A4C6DBD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endParaRPr lang="en-US"/>
          </a:p>
        </p:txBody>
      </p:sp>
      <p:sp>
        <p:nvSpPr>
          <p:cNvPr id="6" name="Rectangle 5"/>
          <p:cNvSpPr>
            <a:spLocks noGrp="1" noChangeArrowheads="1"/>
          </p:cNvSpPr>
          <p:nvPr>
            <p:ph type="sldNum" sz="quarter" idx="11"/>
          </p:nvPr>
        </p:nvSpPr>
        <p:spPr>
          <a:ln/>
        </p:spPr>
        <p:txBody>
          <a:bodyPr/>
          <a:lstStyle>
            <a:lvl1pPr>
              <a:defRPr/>
            </a:lvl1pPr>
          </a:lstStyle>
          <a:p>
            <a:pPr>
              <a:defRPr/>
            </a:pPr>
            <a:r>
              <a:rPr lang="en-US"/>
              <a:t>23-</a:t>
            </a:r>
            <a:fld id="{E7DDD90A-8412-415B-8304-DCD31F0B53F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0" y="76200"/>
            <a:ext cx="9144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152400" y="1447800"/>
            <a:ext cx="8839200" cy="541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4868" name="Rectangle 4"/>
          <p:cNvSpPr>
            <a:spLocks noGrp="1" noChangeArrowheads="1"/>
          </p:cNvSpPr>
          <p:nvPr>
            <p:ph type="ftr" sz="quarter" idx="3"/>
          </p:nvPr>
        </p:nvSpPr>
        <p:spPr bwMode="auto">
          <a:xfrm>
            <a:off x="838200" y="6400800"/>
            <a:ext cx="72390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b="1">
                <a:latin typeface="Arial" charset="0"/>
              </a:defRPr>
            </a:lvl1pPr>
          </a:lstStyle>
          <a:p>
            <a:pPr>
              <a:defRPr/>
            </a:pPr>
            <a:endParaRPr lang="en-US"/>
          </a:p>
        </p:txBody>
      </p:sp>
      <p:sp>
        <p:nvSpPr>
          <p:cNvPr id="164869" name="Rectangle 5"/>
          <p:cNvSpPr>
            <a:spLocks noGrp="1" noChangeArrowheads="1"/>
          </p:cNvSpPr>
          <p:nvPr>
            <p:ph type="sldNum" sz="quarter" idx="4"/>
          </p:nvPr>
        </p:nvSpPr>
        <p:spPr bwMode="auto">
          <a:xfrm>
            <a:off x="8229600" y="6324600"/>
            <a:ext cx="9144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a:latin typeface="Arial" charset="0"/>
              </a:defRPr>
            </a:lvl1pPr>
          </a:lstStyle>
          <a:p>
            <a:pPr>
              <a:defRPr/>
            </a:pPr>
            <a:r>
              <a:rPr lang="en-US"/>
              <a:t>23-</a:t>
            </a:r>
            <a:fld id="{60A20E0C-2C45-4D59-9A81-A0BCD8CCAD8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74" r:id="rId2"/>
    <p:sldLayoutId id="2147483665" r:id="rId3"/>
    <p:sldLayoutId id="2147483666" r:id="rId4"/>
    <p:sldLayoutId id="2147483667" r:id="rId5"/>
    <p:sldLayoutId id="2147483668" r:id="rId6"/>
    <p:sldLayoutId id="2147483675"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Arial" charset="0"/>
        </a:defRPr>
      </a:lvl2pPr>
      <a:lvl3pPr algn="ctr" rtl="0" eaLnBrk="0" fontAlgn="base" hangingPunct="0">
        <a:spcBef>
          <a:spcPct val="0"/>
        </a:spcBef>
        <a:spcAft>
          <a:spcPct val="0"/>
        </a:spcAft>
        <a:defRPr sz="4400" b="1">
          <a:solidFill>
            <a:schemeClr val="tx2"/>
          </a:solidFill>
          <a:latin typeface="Arial" charset="0"/>
        </a:defRPr>
      </a:lvl3pPr>
      <a:lvl4pPr algn="ctr" rtl="0" eaLnBrk="0" fontAlgn="base" hangingPunct="0">
        <a:spcBef>
          <a:spcPct val="0"/>
        </a:spcBef>
        <a:spcAft>
          <a:spcPct val="0"/>
        </a:spcAft>
        <a:defRPr sz="4400" b="1">
          <a:solidFill>
            <a:schemeClr val="tx2"/>
          </a:solidFill>
          <a:latin typeface="Arial" charset="0"/>
        </a:defRPr>
      </a:lvl4pPr>
      <a:lvl5pPr algn="ctr" rtl="0" eaLnBrk="0" fontAlgn="base" hangingPunct="0">
        <a:spcBef>
          <a:spcPct val="0"/>
        </a:spcBef>
        <a:spcAft>
          <a:spcPct val="0"/>
        </a:spcAft>
        <a:defRPr sz="4400" b="1">
          <a:solidFill>
            <a:schemeClr val="tx2"/>
          </a:solidFill>
          <a:latin typeface="Arial" charset="0"/>
        </a:defRPr>
      </a:lvl5pPr>
      <a:lvl6pPr marL="457200" algn="ctr" rtl="0" fontAlgn="base">
        <a:spcBef>
          <a:spcPct val="0"/>
        </a:spcBef>
        <a:spcAft>
          <a:spcPct val="0"/>
        </a:spcAft>
        <a:defRPr sz="4400" b="1">
          <a:solidFill>
            <a:schemeClr val="tx2"/>
          </a:solidFill>
          <a:latin typeface="Arial" charset="0"/>
        </a:defRPr>
      </a:lvl6pPr>
      <a:lvl7pPr marL="914400" algn="ctr" rtl="0" fontAlgn="base">
        <a:spcBef>
          <a:spcPct val="0"/>
        </a:spcBef>
        <a:spcAft>
          <a:spcPct val="0"/>
        </a:spcAft>
        <a:defRPr sz="4400" b="1">
          <a:solidFill>
            <a:schemeClr val="tx2"/>
          </a:solidFill>
          <a:latin typeface="Arial" charset="0"/>
        </a:defRPr>
      </a:lvl7pPr>
      <a:lvl8pPr marL="1371600" algn="ctr" rtl="0" fontAlgn="base">
        <a:spcBef>
          <a:spcPct val="0"/>
        </a:spcBef>
        <a:spcAft>
          <a:spcPct val="0"/>
        </a:spcAft>
        <a:defRPr sz="4400" b="1">
          <a:solidFill>
            <a:schemeClr val="tx2"/>
          </a:solidFill>
          <a:latin typeface="Arial" charset="0"/>
        </a:defRPr>
      </a:lvl8pPr>
      <a:lvl9pPr marL="1828800" algn="ctr" rtl="0" fontAlgn="base">
        <a:spcBef>
          <a:spcPct val="0"/>
        </a:spcBef>
        <a:spcAft>
          <a:spcPct val="0"/>
        </a:spcAft>
        <a:defRPr sz="44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a:spLocks noGrp="1"/>
          </p:cNvSpPr>
          <p:nvPr>
            <p:ph type="sldNum" sz="quarter" idx="11"/>
          </p:nvPr>
        </p:nvSpPr>
        <p:spPr>
          <a:noFill/>
        </p:spPr>
        <p:txBody>
          <a:bodyPr/>
          <a:lstStyle/>
          <a:p>
            <a:r>
              <a:rPr lang="en-US" smtClean="0"/>
              <a:t>23-</a:t>
            </a:r>
            <a:fld id="{555F78D9-68C8-4E33-995A-1BA088541E4A}" type="slidenum">
              <a:rPr lang="en-US" smtClean="0"/>
              <a:pPr/>
              <a:t>1</a:t>
            </a:fld>
            <a:endParaRPr lang="en-US" smtClean="0"/>
          </a:p>
        </p:txBody>
      </p:sp>
      <p:sp>
        <p:nvSpPr>
          <p:cNvPr id="7171" name="Rectangle 2"/>
          <p:cNvSpPr>
            <a:spLocks noGrp="1" noChangeArrowheads="1"/>
          </p:cNvSpPr>
          <p:nvPr>
            <p:ph type="title"/>
          </p:nvPr>
        </p:nvSpPr>
        <p:spPr>
          <a:xfrm>
            <a:off x="0" y="228600"/>
            <a:ext cx="9144000" cy="1143000"/>
          </a:xfrm>
        </p:spPr>
        <p:txBody>
          <a:bodyPr/>
          <a:lstStyle/>
          <a:p>
            <a:pPr eaLnBrk="1" hangingPunct="1"/>
            <a:r>
              <a:rPr lang="en-US" smtClean="0"/>
              <a:t>The Urinary System</a:t>
            </a:r>
          </a:p>
        </p:txBody>
      </p:sp>
      <p:sp>
        <p:nvSpPr>
          <p:cNvPr id="7172" name="Rectangle 3"/>
          <p:cNvSpPr>
            <a:spLocks noGrp="1" noChangeArrowheads="1"/>
          </p:cNvSpPr>
          <p:nvPr>
            <p:ph type="body" idx="1"/>
          </p:nvPr>
        </p:nvSpPr>
        <p:spPr>
          <a:xfrm>
            <a:off x="1447800" y="1524000"/>
            <a:ext cx="7010400" cy="4964113"/>
          </a:xfrm>
        </p:spPr>
        <p:txBody>
          <a:bodyPr/>
          <a:lstStyle/>
          <a:p>
            <a:pPr eaLnBrk="1" hangingPunct="1"/>
            <a:r>
              <a:rPr lang="en-US" smtClean="0"/>
              <a:t>functions of urinary system</a:t>
            </a:r>
          </a:p>
          <a:p>
            <a:pPr eaLnBrk="1" hangingPunct="1"/>
            <a:r>
              <a:rPr lang="en-US" smtClean="0"/>
              <a:t>anatomy of kidney</a:t>
            </a:r>
          </a:p>
          <a:p>
            <a:pPr eaLnBrk="1" hangingPunct="1"/>
            <a:r>
              <a:rPr lang="en-US" smtClean="0"/>
              <a:t>urine formation</a:t>
            </a:r>
          </a:p>
          <a:p>
            <a:pPr lvl="1" eaLnBrk="1" hangingPunct="1"/>
            <a:r>
              <a:rPr lang="en-US" smtClean="0"/>
              <a:t>glomerular filtration</a:t>
            </a:r>
          </a:p>
          <a:p>
            <a:pPr lvl="1" eaLnBrk="1" hangingPunct="1"/>
            <a:r>
              <a:rPr lang="en-US" smtClean="0"/>
              <a:t>tubular reabsorption and secretion</a:t>
            </a:r>
          </a:p>
          <a:p>
            <a:pPr lvl="1" eaLnBrk="1" hangingPunct="1"/>
            <a:r>
              <a:rPr lang="en-US" smtClean="0"/>
              <a:t>water conservation</a:t>
            </a:r>
          </a:p>
          <a:p>
            <a:pPr eaLnBrk="1" hangingPunct="1"/>
            <a:r>
              <a:rPr lang="en-US" smtClean="0"/>
              <a:t>urine and renal function tests</a:t>
            </a:r>
          </a:p>
          <a:p>
            <a:pPr eaLnBrk="1" hangingPunct="1"/>
            <a:r>
              <a:rPr lang="en-US" smtClean="0"/>
              <a:t>urine storage and elimination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a:spLocks noGrp="1"/>
          </p:cNvSpPr>
          <p:nvPr>
            <p:ph type="sldNum" sz="quarter" idx="11"/>
          </p:nvPr>
        </p:nvSpPr>
        <p:spPr>
          <a:noFill/>
        </p:spPr>
        <p:txBody>
          <a:bodyPr/>
          <a:lstStyle/>
          <a:p>
            <a:r>
              <a:rPr lang="en-US" smtClean="0"/>
              <a:t>23-</a:t>
            </a:r>
            <a:fld id="{D794599D-7B61-4CC9-9EFD-2DA79CB82B27}" type="slidenum">
              <a:rPr lang="en-US" smtClean="0"/>
              <a:pPr/>
              <a:t>10</a:t>
            </a:fld>
            <a:endParaRPr lang="en-US" smtClean="0"/>
          </a:p>
        </p:txBody>
      </p:sp>
      <p:sp>
        <p:nvSpPr>
          <p:cNvPr id="16387" name="Rectangle 2"/>
          <p:cNvSpPr>
            <a:spLocks noGrp="1" noChangeArrowheads="1"/>
          </p:cNvSpPr>
          <p:nvPr>
            <p:ph type="title"/>
          </p:nvPr>
        </p:nvSpPr>
        <p:spPr>
          <a:xfrm>
            <a:off x="0" y="0"/>
            <a:ext cx="9144000" cy="838200"/>
          </a:xfrm>
        </p:spPr>
        <p:txBody>
          <a:bodyPr/>
          <a:lstStyle/>
          <a:p>
            <a:pPr eaLnBrk="1" hangingPunct="1"/>
            <a:r>
              <a:rPr lang="en-US" smtClean="0"/>
              <a:t>Anatomy of Kidney</a:t>
            </a:r>
          </a:p>
        </p:txBody>
      </p:sp>
      <p:sp>
        <p:nvSpPr>
          <p:cNvPr id="16388" name="Rectangle 4"/>
          <p:cNvSpPr>
            <a:spLocks noGrp="1" noChangeArrowheads="1"/>
          </p:cNvSpPr>
          <p:nvPr>
            <p:ph type="body" idx="1"/>
          </p:nvPr>
        </p:nvSpPr>
        <p:spPr>
          <a:xfrm>
            <a:off x="304800" y="838200"/>
            <a:ext cx="8610600" cy="5803900"/>
          </a:xfrm>
        </p:spPr>
        <p:txBody>
          <a:bodyPr/>
          <a:lstStyle/>
          <a:p>
            <a:pPr eaLnBrk="1" hangingPunct="1">
              <a:lnSpc>
                <a:spcPct val="90000"/>
              </a:lnSpc>
            </a:pPr>
            <a:r>
              <a:rPr lang="en-US" sz="2000" smtClean="0"/>
              <a:t>renal parenchyma </a:t>
            </a:r>
            <a:r>
              <a:rPr lang="en-US" sz="2000" b="0" smtClean="0"/>
              <a:t>– glandular tissue that forms urine</a:t>
            </a:r>
          </a:p>
          <a:p>
            <a:pPr lvl="1" eaLnBrk="1" hangingPunct="1">
              <a:lnSpc>
                <a:spcPct val="90000"/>
              </a:lnSpc>
            </a:pPr>
            <a:r>
              <a:rPr lang="en-US" sz="1800" b="0" smtClean="0"/>
              <a:t>appears C-shaped in frontal section</a:t>
            </a:r>
          </a:p>
          <a:p>
            <a:pPr lvl="1" eaLnBrk="1" hangingPunct="1">
              <a:lnSpc>
                <a:spcPct val="90000"/>
              </a:lnSpc>
            </a:pPr>
            <a:r>
              <a:rPr lang="en-US" sz="1800" b="0" smtClean="0"/>
              <a:t>encircles the renal sinus</a:t>
            </a:r>
          </a:p>
          <a:p>
            <a:pPr lvl="1" eaLnBrk="1" hangingPunct="1">
              <a:lnSpc>
                <a:spcPct val="90000"/>
              </a:lnSpc>
            </a:pPr>
            <a:r>
              <a:rPr lang="en-US" sz="1800" smtClean="0"/>
              <a:t>renal sinus </a:t>
            </a:r>
            <a:r>
              <a:rPr lang="en-US" sz="1800" b="0" smtClean="0"/>
              <a:t>– contains blood and lymphatic vessels, nerves, and urine- collecting structures</a:t>
            </a:r>
          </a:p>
          <a:p>
            <a:pPr lvl="2" eaLnBrk="1" hangingPunct="1">
              <a:lnSpc>
                <a:spcPct val="90000"/>
              </a:lnSpc>
            </a:pPr>
            <a:r>
              <a:rPr lang="en-US" sz="1600" b="0" smtClean="0"/>
              <a:t>adipose fills the remaining cavity and holds structures into place</a:t>
            </a:r>
          </a:p>
          <a:p>
            <a:pPr lvl="2" eaLnBrk="1" hangingPunct="1">
              <a:lnSpc>
                <a:spcPct val="90000"/>
              </a:lnSpc>
            </a:pPr>
            <a:endParaRPr lang="en-US" sz="1200" b="0" smtClean="0"/>
          </a:p>
          <a:p>
            <a:pPr eaLnBrk="1" hangingPunct="1">
              <a:lnSpc>
                <a:spcPct val="90000"/>
              </a:lnSpc>
            </a:pPr>
            <a:r>
              <a:rPr lang="en-US" sz="2000" smtClean="0"/>
              <a:t>two zones of renal parenchyma</a:t>
            </a:r>
          </a:p>
          <a:p>
            <a:pPr lvl="1" eaLnBrk="1" hangingPunct="1">
              <a:lnSpc>
                <a:spcPct val="90000"/>
              </a:lnSpc>
            </a:pPr>
            <a:r>
              <a:rPr lang="en-US" sz="1800" b="0" smtClean="0"/>
              <a:t>outer </a:t>
            </a:r>
            <a:r>
              <a:rPr lang="en-US" sz="1800" smtClean="0"/>
              <a:t>renal cortex</a:t>
            </a:r>
          </a:p>
          <a:p>
            <a:pPr lvl="1" eaLnBrk="1" hangingPunct="1">
              <a:lnSpc>
                <a:spcPct val="90000"/>
              </a:lnSpc>
            </a:pPr>
            <a:r>
              <a:rPr lang="en-US" sz="1800" b="0" smtClean="0"/>
              <a:t>inner </a:t>
            </a:r>
            <a:r>
              <a:rPr lang="en-US" sz="1800" smtClean="0"/>
              <a:t>renal medulla</a:t>
            </a:r>
          </a:p>
          <a:p>
            <a:pPr lvl="2" eaLnBrk="1" hangingPunct="1">
              <a:lnSpc>
                <a:spcPct val="90000"/>
              </a:lnSpc>
            </a:pPr>
            <a:r>
              <a:rPr lang="en-US" sz="1600" smtClean="0"/>
              <a:t>renal columns </a:t>
            </a:r>
            <a:r>
              <a:rPr lang="en-US" sz="1600" b="0" smtClean="0"/>
              <a:t>– extensions of the cortex that project inward toward sinus</a:t>
            </a:r>
          </a:p>
          <a:p>
            <a:pPr lvl="2" eaLnBrk="1" hangingPunct="1">
              <a:lnSpc>
                <a:spcPct val="90000"/>
              </a:lnSpc>
            </a:pPr>
            <a:r>
              <a:rPr lang="en-US" sz="1600" smtClean="0"/>
              <a:t>renal pyramids </a:t>
            </a:r>
            <a:r>
              <a:rPr lang="en-US" sz="1600" b="0" smtClean="0"/>
              <a:t>– 6 to 10 with broad base facing cortex and renal papilla facing sinus</a:t>
            </a:r>
          </a:p>
          <a:p>
            <a:pPr lvl="1" eaLnBrk="1" hangingPunct="1">
              <a:lnSpc>
                <a:spcPct val="90000"/>
              </a:lnSpc>
            </a:pPr>
            <a:r>
              <a:rPr lang="en-US" sz="1800" smtClean="0"/>
              <a:t>lobe of the kidney </a:t>
            </a:r>
            <a:r>
              <a:rPr lang="en-US" sz="1800" b="0" smtClean="0"/>
              <a:t>– one pyramid and its overlying cortex</a:t>
            </a:r>
          </a:p>
          <a:p>
            <a:pPr lvl="1" eaLnBrk="1" hangingPunct="1">
              <a:lnSpc>
                <a:spcPct val="90000"/>
              </a:lnSpc>
            </a:pPr>
            <a:r>
              <a:rPr lang="en-US" sz="1800" smtClean="0"/>
              <a:t>minor calyx </a:t>
            </a:r>
            <a:r>
              <a:rPr lang="en-US" sz="1800" b="0" smtClean="0"/>
              <a:t>– cup that nestles the papilla of each pyramid</a:t>
            </a:r>
          </a:p>
          <a:p>
            <a:pPr lvl="2" eaLnBrk="1" hangingPunct="1">
              <a:lnSpc>
                <a:spcPct val="90000"/>
              </a:lnSpc>
            </a:pPr>
            <a:r>
              <a:rPr lang="en-US" sz="1600" b="0" smtClean="0"/>
              <a:t>collects its urine</a:t>
            </a:r>
          </a:p>
          <a:p>
            <a:pPr lvl="1" eaLnBrk="1" hangingPunct="1">
              <a:lnSpc>
                <a:spcPct val="90000"/>
              </a:lnSpc>
            </a:pPr>
            <a:r>
              <a:rPr lang="en-US" sz="1800" smtClean="0"/>
              <a:t>major calyces </a:t>
            </a:r>
            <a:r>
              <a:rPr lang="en-US" sz="1800" b="0" smtClean="0"/>
              <a:t>-  formed by convergence of two or three minor calyces</a:t>
            </a:r>
          </a:p>
          <a:p>
            <a:pPr lvl="1" eaLnBrk="1" hangingPunct="1">
              <a:lnSpc>
                <a:spcPct val="90000"/>
              </a:lnSpc>
            </a:pPr>
            <a:r>
              <a:rPr lang="en-US" sz="1800" smtClean="0"/>
              <a:t>renal pelvis </a:t>
            </a:r>
            <a:r>
              <a:rPr lang="en-US" sz="1800" b="0" smtClean="0"/>
              <a:t>– formed by convergence of two or three major calyces</a:t>
            </a:r>
          </a:p>
          <a:p>
            <a:pPr lvl="1" eaLnBrk="1" hangingPunct="1">
              <a:lnSpc>
                <a:spcPct val="90000"/>
              </a:lnSpc>
            </a:pPr>
            <a:r>
              <a:rPr lang="en-US" sz="1800" smtClean="0"/>
              <a:t>ureter </a:t>
            </a:r>
            <a:r>
              <a:rPr lang="en-US" sz="1800" b="0" smtClean="0"/>
              <a:t>- a tubular continuation of the pelvis and drains the urine down to  the  urinary bladder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4"/>
          <p:cNvSpPr>
            <a:spLocks noGrp="1"/>
          </p:cNvSpPr>
          <p:nvPr>
            <p:ph type="sldNum" sz="quarter" idx="11"/>
          </p:nvPr>
        </p:nvSpPr>
        <p:spPr>
          <a:noFill/>
        </p:spPr>
        <p:txBody>
          <a:bodyPr/>
          <a:lstStyle/>
          <a:p>
            <a:r>
              <a:rPr lang="en-US" smtClean="0"/>
              <a:t>23-</a:t>
            </a:r>
            <a:fld id="{559F5ABC-9DD4-4895-8DC8-7258BB21E1B2}" type="slidenum">
              <a:rPr lang="en-US" smtClean="0"/>
              <a:pPr/>
              <a:t>11</a:t>
            </a:fld>
            <a:endParaRPr lang="en-US" smtClean="0"/>
          </a:p>
        </p:txBody>
      </p:sp>
      <p:sp>
        <p:nvSpPr>
          <p:cNvPr id="17411" name="Rectangle 2"/>
          <p:cNvSpPr>
            <a:spLocks noGrp="1" noChangeArrowheads="1"/>
          </p:cNvSpPr>
          <p:nvPr>
            <p:ph type="title"/>
          </p:nvPr>
        </p:nvSpPr>
        <p:spPr>
          <a:xfrm>
            <a:off x="0" y="88900"/>
            <a:ext cx="9144000" cy="762000"/>
          </a:xfrm>
        </p:spPr>
        <p:txBody>
          <a:bodyPr>
            <a:spAutoFit/>
          </a:bodyPr>
          <a:lstStyle/>
          <a:p>
            <a:pPr eaLnBrk="1" hangingPunct="1"/>
            <a:r>
              <a:rPr lang="en-US" smtClean="0"/>
              <a:t>Anatomy of Kidney</a:t>
            </a:r>
          </a:p>
        </p:txBody>
      </p:sp>
      <p:pic>
        <p:nvPicPr>
          <p:cNvPr id="17412" name="Picture 8" descr="sal25693_23_04b"/>
          <p:cNvPicPr>
            <a:picLocks noChangeAspect="1" noChangeArrowheads="1"/>
          </p:cNvPicPr>
          <p:nvPr/>
        </p:nvPicPr>
        <p:blipFill>
          <a:blip r:embed="rId3" cstate="print"/>
          <a:srcRect/>
          <a:stretch>
            <a:fillRect/>
          </a:stretch>
        </p:blipFill>
        <p:spPr bwMode="auto">
          <a:xfrm>
            <a:off x="2971800" y="1049338"/>
            <a:ext cx="5008563" cy="5749925"/>
          </a:xfrm>
          <a:prstGeom prst="rect">
            <a:avLst/>
          </a:prstGeom>
          <a:noFill/>
          <a:ln w="9525">
            <a:noFill/>
            <a:miter lim="800000"/>
            <a:headEnd/>
            <a:tailEnd/>
          </a:ln>
        </p:spPr>
      </p:pic>
      <p:sp>
        <p:nvSpPr>
          <p:cNvPr id="17413" name="TextBox 24"/>
          <p:cNvSpPr txBox="1">
            <a:spLocks noChangeArrowheads="1"/>
          </p:cNvSpPr>
          <p:nvPr/>
        </p:nvSpPr>
        <p:spPr bwMode="auto">
          <a:xfrm>
            <a:off x="2151063" y="838200"/>
            <a:ext cx="4810125" cy="214313"/>
          </a:xfrm>
          <a:prstGeom prst="rect">
            <a:avLst/>
          </a:prstGeom>
          <a:noFill/>
          <a:ln w="9525">
            <a:noFill/>
            <a:miter lim="800000"/>
            <a:headEnd/>
            <a:tailEnd/>
          </a:ln>
        </p:spPr>
        <p:txBody>
          <a:bodyPr>
            <a:spAutoFit/>
          </a:bodyPr>
          <a:lstStyle/>
          <a:p>
            <a:pPr algn="ctr"/>
            <a:r>
              <a:rPr lang="en-US" sz="800">
                <a:solidFill>
                  <a:srgbClr val="000000"/>
                </a:solidFill>
                <a:cs typeface="Arial" charset="0"/>
              </a:rPr>
              <a:t>Copyright © The McGraw-Hill Companies, Inc. Permission required for reproduction or display.</a:t>
            </a:r>
          </a:p>
        </p:txBody>
      </p:sp>
      <p:sp>
        <p:nvSpPr>
          <p:cNvPr id="17414" name="Line 10"/>
          <p:cNvSpPr>
            <a:spLocks noChangeShapeType="1"/>
          </p:cNvSpPr>
          <p:nvPr/>
        </p:nvSpPr>
        <p:spPr bwMode="auto">
          <a:xfrm flipH="1">
            <a:off x="5454650" y="5745163"/>
            <a:ext cx="519113" cy="82550"/>
          </a:xfrm>
          <a:prstGeom prst="line">
            <a:avLst/>
          </a:prstGeom>
          <a:noFill/>
          <a:ln w="25400">
            <a:solidFill>
              <a:srgbClr val="FFFFFF"/>
            </a:solidFill>
            <a:round/>
            <a:headEnd/>
            <a:tailEnd/>
          </a:ln>
        </p:spPr>
        <p:txBody>
          <a:bodyPr/>
          <a:lstStyle/>
          <a:p>
            <a:endParaRPr lang="en-US"/>
          </a:p>
        </p:txBody>
      </p:sp>
      <p:sp>
        <p:nvSpPr>
          <p:cNvPr id="17415" name="Rectangle 11"/>
          <p:cNvSpPr>
            <a:spLocks noChangeArrowheads="1"/>
          </p:cNvSpPr>
          <p:nvPr/>
        </p:nvSpPr>
        <p:spPr bwMode="auto">
          <a:xfrm>
            <a:off x="1282700" y="1138238"/>
            <a:ext cx="1357313" cy="212725"/>
          </a:xfrm>
          <a:prstGeom prst="rect">
            <a:avLst/>
          </a:prstGeom>
          <a:noFill/>
          <a:ln w="9525">
            <a:noFill/>
            <a:miter lim="800000"/>
            <a:headEnd/>
            <a:tailEnd/>
          </a:ln>
        </p:spPr>
        <p:txBody>
          <a:bodyPr wrap="none" lIns="0" tIns="0" rIns="0" bIns="0">
            <a:spAutoFit/>
          </a:bodyPr>
          <a:lstStyle/>
          <a:p>
            <a:r>
              <a:rPr lang="en-US" sz="1400" b="1">
                <a:solidFill>
                  <a:srgbClr val="000000"/>
                </a:solidFill>
              </a:rPr>
              <a:t>Fibrous capsule</a:t>
            </a:r>
            <a:endParaRPr lang="en-US" sz="1800" b="1"/>
          </a:p>
        </p:txBody>
      </p:sp>
      <p:sp>
        <p:nvSpPr>
          <p:cNvPr id="17416" name="Rectangle 12"/>
          <p:cNvSpPr>
            <a:spLocks noChangeArrowheads="1"/>
          </p:cNvSpPr>
          <p:nvPr/>
        </p:nvSpPr>
        <p:spPr bwMode="auto">
          <a:xfrm>
            <a:off x="1449388" y="1463675"/>
            <a:ext cx="106362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Renal cortex</a:t>
            </a:r>
            <a:endParaRPr lang="en-US" sz="1800" b="1"/>
          </a:p>
        </p:txBody>
      </p:sp>
      <p:sp>
        <p:nvSpPr>
          <p:cNvPr id="17417" name="Rectangle 13"/>
          <p:cNvSpPr>
            <a:spLocks noChangeArrowheads="1"/>
          </p:cNvSpPr>
          <p:nvPr/>
        </p:nvSpPr>
        <p:spPr bwMode="auto">
          <a:xfrm>
            <a:off x="1368425" y="2338388"/>
            <a:ext cx="1201738" cy="212725"/>
          </a:xfrm>
          <a:prstGeom prst="rect">
            <a:avLst/>
          </a:prstGeom>
          <a:noFill/>
          <a:ln w="9525">
            <a:noFill/>
            <a:miter lim="800000"/>
            <a:headEnd/>
            <a:tailEnd/>
          </a:ln>
        </p:spPr>
        <p:txBody>
          <a:bodyPr wrap="none" lIns="0" tIns="0" rIns="0" bIns="0">
            <a:spAutoFit/>
          </a:bodyPr>
          <a:lstStyle/>
          <a:p>
            <a:r>
              <a:rPr lang="en-US" sz="1400" b="1">
                <a:solidFill>
                  <a:srgbClr val="000000"/>
                </a:solidFill>
              </a:rPr>
              <a:t>Renal medulla</a:t>
            </a:r>
            <a:endParaRPr lang="en-US" sz="1800" b="1"/>
          </a:p>
        </p:txBody>
      </p:sp>
      <p:sp>
        <p:nvSpPr>
          <p:cNvPr id="17418" name="Rectangle 14"/>
          <p:cNvSpPr>
            <a:spLocks noChangeArrowheads="1"/>
          </p:cNvSpPr>
          <p:nvPr/>
        </p:nvSpPr>
        <p:spPr bwMode="auto">
          <a:xfrm>
            <a:off x="1547813" y="3790950"/>
            <a:ext cx="1033462" cy="212725"/>
          </a:xfrm>
          <a:prstGeom prst="rect">
            <a:avLst/>
          </a:prstGeom>
          <a:noFill/>
          <a:ln w="9525">
            <a:noFill/>
            <a:miter lim="800000"/>
            <a:headEnd/>
            <a:tailEnd/>
          </a:ln>
        </p:spPr>
        <p:txBody>
          <a:bodyPr wrap="none" lIns="0" tIns="0" rIns="0" bIns="0">
            <a:spAutoFit/>
          </a:bodyPr>
          <a:lstStyle/>
          <a:p>
            <a:r>
              <a:rPr lang="en-US" sz="1400" b="1">
                <a:solidFill>
                  <a:srgbClr val="000000"/>
                </a:solidFill>
              </a:rPr>
              <a:t>Renal pelvis</a:t>
            </a:r>
            <a:endParaRPr lang="en-US" sz="1800" b="1"/>
          </a:p>
        </p:txBody>
      </p:sp>
      <p:sp>
        <p:nvSpPr>
          <p:cNvPr id="17419" name="Rectangle 15"/>
          <p:cNvSpPr>
            <a:spLocks noChangeArrowheads="1"/>
          </p:cNvSpPr>
          <p:nvPr/>
        </p:nvSpPr>
        <p:spPr bwMode="auto">
          <a:xfrm>
            <a:off x="1584325" y="4017963"/>
            <a:ext cx="965200" cy="212725"/>
          </a:xfrm>
          <a:prstGeom prst="rect">
            <a:avLst/>
          </a:prstGeom>
          <a:noFill/>
          <a:ln w="9525">
            <a:noFill/>
            <a:miter lim="800000"/>
            <a:headEnd/>
            <a:tailEnd/>
          </a:ln>
        </p:spPr>
        <p:txBody>
          <a:bodyPr wrap="none" lIns="0" tIns="0" rIns="0" bIns="0">
            <a:spAutoFit/>
          </a:bodyPr>
          <a:lstStyle/>
          <a:p>
            <a:r>
              <a:rPr lang="en-US" sz="1400" b="1">
                <a:solidFill>
                  <a:srgbClr val="000000"/>
                </a:solidFill>
              </a:rPr>
              <a:t>Major calyx</a:t>
            </a:r>
            <a:endParaRPr lang="en-US" sz="1800" b="1"/>
          </a:p>
        </p:txBody>
      </p:sp>
      <p:sp>
        <p:nvSpPr>
          <p:cNvPr id="17420" name="Rectangle 16"/>
          <p:cNvSpPr>
            <a:spLocks noChangeArrowheads="1"/>
          </p:cNvSpPr>
          <p:nvPr/>
        </p:nvSpPr>
        <p:spPr bwMode="auto">
          <a:xfrm>
            <a:off x="1579563" y="4427538"/>
            <a:ext cx="97472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Minor calyx</a:t>
            </a:r>
            <a:endParaRPr lang="en-US" sz="1800" b="1"/>
          </a:p>
        </p:txBody>
      </p:sp>
      <p:sp>
        <p:nvSpPr>
          <p:cNvPr id="17421" name="Rectangle 17"/>
          <p:cNvSpPr>
            <a:spLocks noChangeArrowheads="1"/>
          </p:cNvSpPr>
          <p:nvPr/>
        </p:nvSpPr>
        <p:spPr bwMode="auto">
          <a:xfrm>
            <a:off x="1798638" y="5410200"/>
            <a:ext cx="52387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Ureter</a:t>
            </a:r>
            <a:endParaRPr lang="en-US" sz="1800" b="1"/>
          </a:p>
        </p:txBody>
      </p:sp>
      <p:sp>
        <p:nvSpPr>
          <p:cNvPr id="17422" name="Rectangle 18"/>
          <p:cNvSpPr>
            <a:spLocks noChangeArrowheads="1"/>
          </p:cNvSpPr>
          <p:nvPr/>
        </p:nvSpPr>
        <p:spPr bwMode="auto">
          <a:xfrm>
            <a:off x="1441450" y="2690813"/>
            <a:ext cx="1092200" cy="212725"/>
          </a:xfrm>
          <a:prstGeom prst="rect">
            <a:avLst/>
          </a:prstGeom>
          <a:noFill/>
          <a:ln w="9525">
            <a:noFill/>
            <a:miter lim="800000"/>
            <a:headEnd/>
            <a:tailEnd/>
          </a:ln>
        </p:spPr>
        <p:txBody>
          <a:bodyPr wrap="none" lIns="0" tIns="0" rIns="0" bIns="0">
            <a:spAutoFit/>
          </a:bodyPr>
          <a:lstStyle/>
          <a:p>
            <a:r>
              <a:rPr lang="en-US" sz="1400" b="1">
                <a:solidFill>
                  <a:srgbClr val="000000"/>
                </a:solidFill>
              </a:rPr>
              <a:t>Renal papilla</a:t>
            </a:r>
            <a:endParaRPr lang="en-US" sz="1800" b="1"/>
          </a:p>
        </p:txBody>
      </p:sp>
      <p:sp>
        <p:nvSpPr>
          <p:cNvPr id="17423" name="Line 19"/>
          <p:cNvSpPr>
            <a:spLocks noChangeShapeType="1"/>
          </p:cNvSpPr>
          <p:nvPr/>
        </p:nvSpPr>
        <p:spPr bwMode="auto">
          <a:xfrm flipH="1">
            <a:off x="2374900" y="5527675"/>
            <a:ext cx="4914900" cy="1588"/>
          </a:xfrm>
          <a:prstGeom prst="line">
            <a:avLst/>
          </a:prstGeom>
          <a:noFill/>
          <a:ln w="25400">
            <a:solidFill>
              <a:srgbClr val="FFFFFF"/>
            </a:solidFill>
            <a:round/>
            <a:headEnd/>
            <a:tailEnd/>
          </a:ln>
        </p:spPr>
        <p:txBody>
          <a:bodyPr/>
          <a:lstStyle/>
          <a:p>
            <a:endParaRPr lang="en-US"/>
          </a:p>
        </p:txBody>
      </p:sp>
      <p:sp>
        <p:nvSpPr>
          <p:cNvPr id="17424" name="Line 20"/>
          <p:cNvSpPr>
            <a:spLocks noChangeShapeType="1"/>
          </p:cNvSpPr>
          <p:nvPr/>
        </p:nvSpPr>
        <p:spPr bwMode="auto">
          <a:xfrm flipH="1">
            <a:off x="2363788" y="5521325"/>
            <a:ext cx="4919662" cy="1588"/>
          </a:xfrm>
          <a:prstGeom prst="line">
            <a:avLst/>
          </a:prstGeom>
          <a:noFill/>
          <a:ln w="14288">
            <a:solidFill>
              <a:srgbClr val="000000"/>
            </a:solidFill>
            <a:round/>
            <a:headEnd/>
            <a:tailEnd/>
          </a:ln>
        </p:spPr>
        <p:txBody>
          <a:bodyPr/>
          <a:lstStyle/>
          <a:p>
            <a:endParaRPr lang="en-US"/>
          </a:p>
        </p:txBody>
      </p:sp>
      <p:sp>
        <p:nvSpPr>
          <p:cNvPr id="17425" name="Line 21"/>
          <p:cNvSpPr>
            <a:spLocks noChangeShapeType="1"/>
          </p:cNvSpPr>
          <p:nvPr/>
        </p:nvSpPr>
        <p:spPr bwMode="auto">
          <a:xfrm flipH="1">
            <a:off x="2633663" y="5307013"/>
            <a:ext cx="2973387" cy="1587"/>
          </a:xfrm>
          <a:prstGeom prst="line">
            <a:avLst/>
          </a:prstGeom>
          <a:noFill/>
          <a:ln w="25400">
            <a:solidFill>
              <a:srgbClr val="FFFFFF"/>
            </a:solidFill>
            <a:round/>
            <a:headEnd/>
            <a:tailEnd/>
          </a:ln>
        </p:spPr>
        <p:txBody>
          <a:bodyPr/>
          <a:lstStyle/>
          <a:p>
            <a:endParaRPr lang="en-US"/>
          </a:p>
        </p:txBody>
      </p:sp>
      <p:sp>
        <p:nvSpPr>
          <p:cNvPr id="17426" name="Line 22"/>
          <p:cNvSpPr>
            <a:spLocks noChangeShapeType="1"/>
          </p:cNvSpPr>
          <p:nvPr/>
        </p:nvSpPr>
        <p:spPr bwMode="auto">
          <a:xfrm flipH="1">
            <a:off x="2622550" y="5300663"/>
            <a:ext cx="2974975" cy="1587"/>
          </a:xfrm>
          <a:prstGeom prst="line">
            <a:avLst/>
          </a:prstGeom>
          <a:noFill/>
          <a:ln w="14288">
            <a:solidFill>
              <a:srgbClr val="000000"/>
            </a:solidFill>
            <a:round/>
            <a:headEnd/>
            <a:tailEnd/>
          </a:ln>
        </p:spPr>
        <p:txBody>
          <a:bodyPr/>
          <a:lstStyle/>
          <a:p>
            <a:endParaRPr lang="en-US"/>
          </a:p>
        </p:txBody>
      </p:sp>
      <p:sp>
        <p:nvSpPr>
          <p:cNvPr id="17427" name="Freeform 23"/>
          <p:cNvSpPr>
            <a:spLocks/>
          </p:cNvSpPr>
          <p:nvPr/>
        </p:nvSpPr>
        <p:spPr bwMode="auto">
          <a:xfrm>
            <a:off x="2633663" y="4899025"/>
            <a:ext cx="2546350" cy="92075"/>
          </a:xfrm>
          <a:custGeom>
            <a:avLst/>
            <a:gdLst>
              <a:gd name="T0" fmla="*/ 0 w 1604"/>
              <a:gd name="T1" fmla="*/ 58 h 58"/>
              <a:gd name="T2" fmla="*/ 1479 w 1604"/>
              <a:gd name="T3" fmla="*/ 58 h 58"/>
              <a:gd name="T4" fmla="*/ 1604 w 1604"/>
              <a:gd name="T5" fmla="*/ 0 h 58"/>
              <a:gd name="T6" fmla="*/ 0 60000 65536"/>
              <a:gd name="T7" fmla="*/ 0 60000 65536"/>
              <a:gd name="T8" fmla="*/ 0 60000 65536"/>
              <a:gd name="T9" fmla="*/ 0 w 1604"/>
              <a:gd name="T10" fmla="*/ 0 h 58"/>
              <a:gd name="T11" fmla="*/ 1604 w 1604"/>
              <a:gd name="T12" fmla="*/ 58 h 58"/>
            </a:gdLst>
            <a:ahLst/>
            <a:cxnLst>
              <a:cxn ang="T6">
                <a:pos x="T0" y="T1"/>
              </a:cxn>
              <a:cxn ang="T7">
                <a:pos x="T2" y="T3"/>
              </a:cxn>
              <a:cxn ang="T8">
                <a:pos x="T4" y="T5"/>
              </a:cxn>
            </a:cxnLst>
            <a:rect l="T9" t="T10" r="T11" b="T12"/>
            <a:pathLst>
              <a:path w="1604" h="58">
                <a:moveTo>
                  <a:pt x="0" y="58"/>
                </a:moveTo>
                <a:lnTo>
                  <a:pt x="1479" y="58"/>
                </a:lnTo>
                <a:lnTo>
                  <a:pt x="1604" y="0"/>
                </a:lnTo>
              </a:path>
            </a:pathLst>
          </a:custGeom>
          <a:noFill/>
          <a:ln w="25400">
            <a:solidFill>
              <a:srgbClr val="FFFFFF"/>
            </a:solidFill>
            <a:round/>
            <a:headEnd/>
            <a:tailEnd/>
          </a:ln>
        </p:spPr>
        <p:txBody>
          <a:bodyPr/>
          <a:lstStyle/>
          <a:p>
            <a:endParaRPr lang="en-US"/>
          </a:p>
        </p:txBody>
      </p:sp>
      <p:sp>
        <p:nvSpPr>
          <p:cNvPr id="17428" name="Freeform 24"/>
          <p:cNvSpPr>
            <a:spLocks/>
          </p:cNvSpPr>
          <p:nvPr/>
        </p:nvSpPr>
        <p:spPr bwMode="auto">
          <a:xfrm>
            <a:off x="2622550" y="4884738"/>
            <a:ext cx="2565400" cy="95250"/>
          </a:xfrm>
          <a:custGeom>
            <a:avLst/>
            <a:gdLst>
              <a:gd name="T0" fmla="*/ 0 w 1616"/>
              <a:gd name="T1" fmla="*/ 60 h 60"/>
              <a:gd name="T2" fmla="*/ 1479 w 1616"/>
              <a:gd name="T3" fmla="*/ 60 h 60"/>
              <a:gd name="T4" fmla="*/ 1616 w 1616"/>
              <a:gd name="T5" fmla="*/ 0 h 60"/>
              <a:gd name="T6" fmla="*/ 0 60000 65536"/>
              <a:gd name="T7" fmla="*/ 0 60000 65536"/>
              <a:gd name="T8" fmla="*/ 0 60000 65536"/>
              <a:gd name="T9" fmla="*/ 0 w 1616"/>
              <a:gd name="T10" fmla="*/ 0 h 60"/>
              <a:gd name="T11" fmla="*/ 1616 w 1616"/>
              <a:gd name="T12" fmla="*/ 60 h 60"/>
            </a:gdLst>
            <a:ahLst/>
            <a:cxnLst>
              <a:cxn ang="T6">
                <a:pos x="T0" y="T1"/>
              </a:cxn>
              <a:cxn ang="T7">
                <a:pos x="T2" y="T3"/>
              </a:cxn>
              <a:cxn ang="T8">
                <a:pos x="T4" y="T5"/>
              </a:cxn>
            </a:cxnLst>
            <a:rect l="T9" t="T10" r="T11" b="T12"/>
            <a:pathLst>
              <a:path w="1616" h="60">
                <a:moveTo>
                  <a:pt x="0" y="60"/>
                </a:moveTo>
                <a:lnTo>
                  <a:pt x="1479" y="60"/>
                </a:lnTo>
                <a:lnTo>
                  <a:pt x="1616" y="0"/>
                </a:lnTo>
              </a:path>
            </a:pathLst>
          </a:custGeom>
          <a:noFill/>
          <a:ln w="14288">
            <a:solidFill>
              <a:srgbClr val="000000"/>
            </a:solidFill>
            <a:round/>
            <a:headEnd/>
            <a:tailEnd/>
          </a:ln>
        </p:spPr>
        <p:txBody>
          <a:bodyPr/>
          <a:lstStyle/>
          <a:p>
            <a:endParaRPr lang="en-US"/>
          </a:p>
        </p:txBody>
      </p:sp>
      <p:sp>
        <p:nvSpPr>
          <p:cNvPr id="17429" name="Rectangle 25"/>
          <p:cNvSpPr>
            <a:spLocks noChangeArrowheads="1"/>
          </p:cNvSpPr>
          <p:nvPr/>
        </p:nvSpPr>
        <p:spPr bwMode="auto">
          <a:xfrm>
            <a:off x="1560513" y="2955925"/>
            <a:ext cx="99377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Renal sinus</a:t>
            </a:r>
            <a:endParaRPr lang="en-US" sz="1800" b="1"/>
          </a:p>
        </p:txBody>
      </p:sp>
      <p:sp>
        <p:nvSpPr>
          <p:cNvPr id="17430" name="Rectangle 26"/>
          <p:cNvSpPr>
            <a:spLocks noChangeArrowheads="1"/>
          </p:cNvSpPr>
          <p:nvPr/>
        </p:nvSpPr>
        <p:spPr bwMode="auto">
          <a:xfrm>
            <a:off x="1428750" y="4864100"/>
            <a:ext cx="1162050" cy="212725"/>
          </a:xfrm>
          <a:prstGeom prst="rect">
            <a:avLst/>
          </a:prstGeom>
          <a:noFill/>
          <a:ln w="9525">
            <a:noFill/>
            <a:miter lim="800000"/>
            <a:headEnd/>
            <a:tailEnd/>
          </a:ln>
        </p:spPr>
        <p:txBody>
          <a:bodyPr wrap="none" lIns="0" tIns="0" rIns="0" bIns="0">
            <a:spAutoFit/>
          </a:bodyPr>
          <a:lstStyle/>
          <a:p>
            <a:r>
              <a:rPr lang="en-US" sz="1400" b="1">
                <a:solidFill>
                  <a:srgbClr val="000000"/>
                </a:solidFill>
              </a:rPr>
              <a:t>Renal column</a:t>
            </a:r>
            <a:endParaRPr lang="en-US" sz="1800" b="1"/>
          </a:p>
        </p:txBody>
      </p:sp>
      <p:sp>
        <p:nvSpPr>
          <p:cNvPr id="17431" name="Rectangle 27"/>
          <p:cNvSpPr>
            <a:spLocks noChangeArrowheads="1"/>
          </p:cNvSpPr>
          <p:nvPr/>
        </p:nvSpPr>
        <p:spPr bwMode="auto">
          <a:xfrm>
            <a:off x="1384300" y="5191125"/>
            <a:ext cx="122237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Renal pyramid</a:t>
            </a:r>
            <a:endParaRPr lang="en-US" sz="1800" b="1"/>
          </a:p>
        </p:txBody>
      </p:sp>
      <p:sp>
        <p:nvSpPr>
          <p:cNvPr id="17432" name="Line 28"/>
          <p:cNvSpPr>
            <a:spLocks noChangeShapeType="1"/>
          </p:cNvSpPr>
          <p:nvPr/>
        </p:nvSpPr>
        <p:spPr bwMode="auto">
          <a:xfrm>
            <a:off x="2687638" y="1258888"/>
            <a:ext cx="1658937" cy="1587"/>
          </a:xfrm>
          <a:prstGeom prst="line">
            <a:avLst/>
          </a:prstGeom>
          <a:noFill/>
          <a:ln w="20638">
            <a:solidFill>
              <a:srgbClr val="FFFFFF"/>
            </a:solidFill>
            <a:round/>
            <a:headEnd/>
            <a:tailEnd/>
          </a:ln>
        </p:spPr>
        <p:txBody>
          <a:bodyPr/>
          <a:lstStyle/>
          <a:p>
            <a:endParaRPr lang="en-US"/>
          </a:p>
        </p:txBody>
      </p:sp>
      <p:sp>
        <p:nvSpPr>
          <p:cNvPr id="17433" name="Line 29"/>
          <p:cNvSpPr>
            <a:spLocks noChangeShapeType="1"/>
          </p:cNvSpPr>
          <p:nvPr/>
        </p:nvSpPr>
        <p:spPr bwMode="auto">
          <a:xfrm>
            <a:off x="2574925" y="4143375"/>
            <a:ext cx="2987675" cy="1588"/>
          </a:xfrm>
          <a:prstGeom prst="line">
            <a:avLst/>
          </a:prstGeom>
          <a:noFill/>
          <a:ln w="20638">
            <a:solidFill>
              <a:srgbClr val="FFFFFF"/>
            </a:solidFill>
            <a:round/>
            <a:headEnd/>
            <a:tailEnd/>
          </a:ln>
        </p:spPr>
        <p:txBody>
          <a:bodyPr/>
          <a:lstStyle/>
          <a:p>
            <a:endParaRPr lang="en-US"/>
          </a:p>
        </p:txBody>
      </p:sp>
      <p:sp>
        <p:nvSpPr>
          <p:cNvPr id="17434" name="Line 30"/>
          <p:cNvSpPr>
            <a:spLocks noChangeShapeType="1"/>
          </p:cNvSpPr>
          <p:nvPr/>
        </p:nvSpPr>
        <p:spPr bwMode="auto">
          <a:xfrm>
            <a:off x="2552700" y="1600200"/>
            <a:ext cx="1625600" cy="1588"/>
          </a:xfrm>
          <a:prstGeom prst="line">
            <a:avLst/>
          </a:prstGeom>
          <a:noFill/>
          <a:ln w="20638">
            <a:solidFill>
              <a:srgbClr val="FFFFFF"/>
            </a:solidFill>
            <a:round/>
            <a:headEnd/>
            <a:tailEnd/>
          </a:ln>
        </p:spPr>
        <p:txBody>
          <a:bodyPr/>
          <a:lstStyle/>
          <a:p>
            <a:endParaRPr lang="en-US"/>
          </a:p>
        </p:txBody>
      </p:sp>
      <p:sp>
        <p:nvSpPr>
          <p:cNvPr id="17435" name="Freeform 31"/>
          <p:cNvSpPr>
            <a:spLocks/>
          </p:cNvSpPr>
          <p:nvPr/>
        </p:nvSpPr>
        <p:spPr bwMode="auto">
          <a:xfrm>
            <a:off x="2609850" y="3638550"/>
            <a:ext cx="3571875" cy="269875"/>
          </a:xfrm>
          <a:custGeom>
            <a:avLst/>
            <a:gdLst>
              <a:gd name="T0" fmla="*/ 0 w 2250"/>
              <a:gd name="T1" fmla="*/ 170 h 170"/>
              <a:gd name="T2" fmla="*/ 1887 w 2250"/>
              <a:gd name="T3" fmla="*/ 170 h 170"/>
              <a:gd name="T4" fmla="*/ 2250 w 2250"/>
              <a:gd name="T5" fmla="*/ 0 h 170"/>
              <a:gd name="T6" fmla="*/ 0 60000 65536"/>
              <a:gd name="T7" fmla="*/ 0 60000 65536"/>
              <a:gd name="T8" fmla="*/ 0 60000 65536"/>
              <a:gd name="T9" fmla="*/ 0 w 2250"/>
              <a:gd name="T10" fmla="*/ 0 h 170"/>
              <a:gd name="T11" fmla="*/ 2250 w 2250"/>
              <a:gd name="T12" fmla="*/ 170 h 170"/>
            </a:gdLst>
            <a:ahLst/>
            <a:cxnLst>
              <a:cxn ang="T6">
                <a:pos x="T0" y="T1"/>
              </a:cxn>
              <a:cxn ang="T7">
                <a:pos x="T2" y="T3"/>
              </a:cxn>
              <a:cxn ang="T8">
                <a:pos x="T4" y="T5"/>
              </a:cxn>
            </a:cxnLst>
            <a:rect l="T9" t="T10" r="T11" b="T12"/>
            <a:pathLst>
              <a:path w="2250" h="170">
                <a:moveTo>
                  <a:pt x="0" y="170"/>
                </a:moveTo>
                <a:lnTo>
                  <a:pt x="1887" y="170"/>
                </a:lnTo>
                <a:lnTo>
                  <a:pt x="2250" y="0"/>
                </a:lnTo>
              </a:path>
            </a:pathLst>
          </a:custGeom>
          <a:noFill/>
          <a:ln w="20638">
            <a:solidFill>
              <a:srgbClr val="FFFFFF"/>
            </a:solidFill>
            <a:round/>
            <a:headEnd/>
            <a:tailEnd/>
          </a:ln>
        </p:spPr>
        <p:txBody>
          <a:bodyPr/>
          <a:lstStyle/>
          <a:p>
            <a:endParaRPr lang="en-US"/>
          </a:p>
        </p:txBody>
      </p:sp>
      <p:sp>
        <p:nvSpPr>
          <p:cNvPr id="17436" name="Freeform 32"/>
          <p:cNvSpPr>
            <a:spLocks/>
          </p:cNvSpPr>
          <p:nvPr/>
        </p:nvSpPr>
        <p:spPr bwMode="auto">
          <a:xfrm>
            <a:off x="4022725" y="2124075"/>
            <a:ext cx="788988" cy="569913"/>
          </a:xfrm>
          <a:custGeom>
            <a:avLst/>
            <a:gdLst>
              <a:gd name="T0" fmla="*/ 497 w 497"/>
              <a:gd name="T1" fmla="*/ 289 h 359"/>
              <a:gd name="T2" fmla="*/ 452 w 497"/>
              <a:gd name="T3" fmla="*/ 359 h 359"/>
              <a:gd name="T4" fmla="*/ 0 w 497"/>
              <a:gd name="T5" fmla="*/ 70 h 359"/>
              <a:gd name="T6" fmla="*/ 44 w 497"/>
              <a:gd name="T7" fmla="*/ 0 h 359"/>
              <a:gd name="T8" fmla="*/ 0 60000 65536"/>
              <a:gd name="T9" fmla="*/ 0 60000 65536"/>
              <a:gd name="T10" fmla="*/ 0 60000 65536"/>
              <a:gd name="T11" fmla="*/ 0 60000 65536"/>
              <a:gd name="T12" fmla="*/ 0 w 497"/>
              <a:gd name="T13" fmla="*/ 0 h 359"/>
              <a:gd name="T14" fmla="*/ 497 w 497"/>
              <a:gd name="T15" fmla="*/ 359 h 359"/>
            </a:gdLst>
            <a:ahLst/>
            <a:cxnLst>
              <a:cxn ang="T8">
                <a:pos x="T0" y="T1"/>
              </a:cxn>
              <a:cxn ang="T9">
                <a:pos x="T2" y="T3"/>
              </a:cxn>
              <a:cxn ang="T10">
                <a:pos x="T4" y="T5"/>
              </a:cxn>
              <a:cxn ang="T11">
                <a:pos x="T6" y="T7"/>
              </a:cxn>
            </a:cxnLst>
            <a:rect l="T12" t="T13" r="T14" b="T15"/>
            <a:pathLst>
              <a:path w="497" h="359">
                <a:moveTo>
                  <a:pt x="497" y="289"/>
                </a:moveTo>
                <a:lnTo>
                  <a:pt x="452" y="359"/>
                </a:lnTo>
                <a:lnTo>
                  <a:pt x="0" y="70"/>
                </a:lnTo>
                <a:lnTo>
                  <a:pt x="44" y="0"/>
                </a:lnTo>
              </a:path>
            </a:pathLst>
          </a:custGeom>
          <a:noFill/>
          <a:ln w="20638">
            <a:solidFill>
              <a:srgbClr val="FFFFFF"/>
            </a:solidFill>
            <a:round/>
            <a:headEnd/>
            <a:tailEnd/>
          </a:ln>
        </p:spPr>
        <p:txBody>
          <a:bodyPr/>
          <a:lstStyle/>
          <a:p>
            <a:endParaRPr lang="en-US"/>
          </a:p>
        </p:txBody>
      </p:sp>
      <p:sp>
        <p:nvSpPr>
          <p:cNvPr id="17437" name="Freeform 33"/>
          <p:cNvSpPr>
            <a:spLocks/>
          </p:cNvSpPr>
          <p:nvPr/>
        </p:nvSpPr>
        <p:spPr bwMode="auto">
          <a:xfrm>
            <a:off x="4178300" y="1425575"/>
            <a:ext cx="128588" cy="444500"/>
          </a:xfrm>
          <a:custGeom>
            <a:avLst/>
            <a:gdLst>
              <a:gd name="T0" fmla="*/ 81 w 81"/>
              <a:gd name="T1" fmla="*/ 280 h 280"/>
              <a:gd name="T2" fmla="*/ 0 w 81"/>
              <a:gd name="T3" fmla="*/ 280 h 280"/>
              <a:gd name="T4" fmla="*/ 0 w 81"/>
              <a:gd name="T5" fmla="*/ 0 h 280"/>
              <a:gd name="T6" fmla="*/ 81 w 81"/>
              <a:gd name="T7" fmla="*/ 0 h 280"/>
              <a:gd name="T8" fmla="*/ 0 60000 65536"/>
              <a:gd name="T9" fmla="*/ 0 60000 65536"/>
              <a:gd name="T10" fmla="*/ 0 60000 65536"/>
              <a:gd name="T11" fmla="*/ 0 60000 65536"/>
              <a:gd name="T12" fmla="*/ 0 w 81"/>
              <a:gd name="T13" fmla="*/ 0 h 280"/>
              <a:gd name="T14" fmla="*/ 81 w 81"/>
              <a:gd name="T15" fmla="*/ 280 h 280"/>
            </a:gdLst>
            <a:ahLst/>
            <a:cxnLst>
              <a:cxn ang="T8">
                <a:pos x="T0" y="T1"/>
              </a:cxn>
              <a:cxn ang="T9">
                <a:pos x="T2" y="T3"/>
              </a:cxn>
              <a:cxn ang="T10">
                <a:pos x="T4" y="T5"/>
              </a:cxn>
              <a:cxn ang="T11">
                <a:pos x="T6" y="T7"/>
              </a:cxn>
            </a:cxnLst>
            <a:rect l="T12" t="T13" r="T14" b="T15"/>
            <a:pathLst>
              <a:path w="81" h="280">
                <a:moveTo>
                  <a:pt x="81" y="280"/>
                </a:moveTo>
                <a:lnTo>
                  <a:pt x="0" y="280"/>
                </a:lnTo>
                <a:lnTo>
                  <a:pt x="0" y="0"/>
                </a:lnTo>
                <a:lnTo>
                  <a:pt x="81" y="0"/>
                </a:lnTo>
              </a:path>
            </a:pathLst>
          </a:custGeom>
          <a:noFill/>
          <a:ln w="20638">
            <a:solidFill>
              <a:srgbClr val="FFFFFF"/>
            </a:solidFill>
            <a:round/>
            <a:headEnd/>
            <a:tailEnd/>
          </a:ln>
        </p:spPr>
        <p:txBody>
          <a:bodyPr/>
          <a:lstStyle/>
          <a:p>
            <a:endParaRPr lang="en-US"/>
          </a:p>
        </p:txBody>
      </p:sp>
      <p:sp>
        <p:nvSpPr>
          <p:cNvPr id="17438" name="Line 34"/>
          <p:cNvSpPr>
            <a:spLocks noChangeShapeType="1"/>
          </p:cNvSpPr>
          <p:nvPr/>
        </p:nvSpPr>
        <p:spPr bwMode="auto">
          <a:xfrm flipH="1">
            <a:off x="2609850" y="2468563"/>
            <a:ext cx="1792288" cy="1587"/>
          </a:xfrm>
          <a:prstGeom prst="line">
            <a:avLst/>
          </a:prstGeom>
          <a:noFill/>
          <a:ln w="20638">
            <a:solidFill>
              <a:srgbClr val="FFFFFF"/>
            </a:solidFill>
            <a:round/>
            <a:headEnd/>
            <a:tailEnd/>
          </a:ln>
        </p:spPr>
        <p:txBody>
          <a:bodyPr/>
          <a:lstStyle/>
          <a:p>
            <a:endParaRPr lang="en-US"/>
          </a:p>
        </p:txBody>
      </p:sp>
      <p:sp>
        <p:nvSpPr>
          <p:cNvPr id="17439" name="Line 35"/>
          <p:cNvSpPr>
            <a:spLocks noChangeShapeType="1"/>
          </p:cNvSpPr>
          <p:nvPr/>
        </p:nvSpPr>
        <p:spPr bwMode="auto">
          <a:xfrm>
            <a:off x="2678113" y="1254125"/>
            <a:ext cx="1660525" cy="1588"/>
          </a:xfrm>
          <a:prstGeom prst="line">
            <a:avLst/>
          </a:prstGeom>
          <a:noFill/>
          <a:ln w="11113">
            <a:solidFill>
              <a:srgbClr val="000000"/>
            </a:solidFill>
            <a:round/>
            <a:headEnd/>
            <a:tailEnd/>
          </a:ln>
        </p:spPr>
        <p:txBody>
          <a:bodyPr/>
          <a:lstStyle/>
          <a:p>
            <a:endParaRPr lang="en-US"/>
          </a:p>
        </p:txBody>
      </p:sp>
      <p:sp>
        <p:nvSpPr>
          <p:cNvPr id="17440" name="Line 36"/>
          <p:cNvSpPr>
            <a:spLocks noChangeShapeType="1"/>
          </p:cNvSpPr>
          <p:nvPr/>
        </p:nvSpPr>
        <p:spPr bwMode="auto">
          <a:xfrm>
            <a:off x="2566988" y="4135438"/>
            <a:ext cx="2987675" cy="1587"/>
          </a:xfrm>
          <a:prstGeom prst="line">
            <a:avLst/>
          </a:prstGeom>
          <a:noFill/>
          <a:ln w="11113">
            <a:solidFill>
              <a:srgbClr val="000000"/>
            </a:solidFill>
            <a:round/>
            <a:headEnd/>
            <a:tailEnd/>
          </a:ln>
        </p:spPr>
        <p:txBody>
          <a:bodyPr/>
          <a:lstStyle/>
          <a:p>
            <a:endParaRPr lang="en-US"/>
          </a:p>
        </p:txBody>
      </p:sp>
      <p:sp>
        <p:nvSpPr>
          <p:cNvPr id="17441" name="Line 37"/>
          <p:cNvSpPr>
            <a:spLocks noChangeShapeType="1"/>
          </p:cNvSpPr>
          <p:nvPr/>
        </p:nvSpPr>
        <p:spPr bwMode="auto">
          <a:xfrm>
            <a:off x="2566988" y="4552950"/>
            <a:ext cx="2462212" cy="1588"/>
          </a:xfrm>
          <a:prstGeom prst="line">
            <a:avLst/>
          </a:prstGeom>
          <a:noFill/>
          <a:ln w="14288">
            <a:solidFill>
              <a:srgbClr val="FFFFFF"/>
            </a:solidFill>
            <a:round/>
            <a:headEnd/>
            <a:tailEnd/>
          </a:ln>
        </p:spPr>
        <p:txBody>
          <a:bodyPr/>
          <a:lstStyle/>
          <a:p>
            <a:endParaRPr lang="en-US"/>
          </a:p>
        </p:txBody>
      </p:sp>
      <p:sp>
        <p:nvSpPr>
          <p:cNvPr id="17442" name="Line 38"/>
          <p:cNvSpPr>
            <a:spLocks noChangeShapeType="1"/>
          </p:cNvSpPr>
          <p:nvPr/>
        </p:nvSpPr>
        <p:spPr bwMode="auto">
          <a:xfrm>
            <a:off x="2574925" y="4541838"/>
            <a:ext cx="2460625" cy="1587"/>
          </a:xfrm>
          <a:prstGeom prst="line">
            <a:avLst/>
          </a:prstGeom>
          <a:noFill/>
          <a:ln w="11113">
            <a:solidFill>
              <a:srgbClr val="000000"/>
            </a:solidFill>
            <a:round/>
            <a:headEnd/>
            <a:tailEnd/>
          </a:ln>
        </p:spPr>
        <p:txBody>
          <a:bodyPr/>
          <a:lstStyle/>
          <a:p>
            <a:endParaRPr lang="en-US"/>
          </a:p>
        </p:txBody>
      </p:sp>
      <p:sp>
        <p:nvSpPr>
          <p:cNvPr id="17443" name="Line 39"/>
          <p:cNvSpPr>
            <a:spLocks noChangeShapeType="1"/>
          </p:cNvSpPr>
          <p:nvPr/>
        </p:nvSpPr>
        <p:spPr bwMode="auto">
          <a:xfrm>
            <a:off x="2546350" y="1582738"/>
            <a:ext cx="1625600" cy="1587"/>
          </a:xfrm>
          <a:prstGeom prst="line">
            <a:avLst/>
          </a:prstGeom>
          <a:noFill/>
          <a:ln w="11113">
            <a:solidFill>
              <a:srgbClr val="000000"/>
            </a:solidFill>
            <a:round/>
            <a:headEnd/>
            <a:tailEnd/>
          </a:ln>
        </p:spPr>
        <p:txBody>
          <a:bodyPr/>
          <a:lstStyle/>
          <a:p>
            <a:endParaRPr lang="en-US"/>
          </a:p>
        </p:txBody>
      </p:sp>
      <p:sp>
        <p:nvSpPr>
          <p:cNvPr id="17444" name="Freeform 40"/>
          <p:cNvSpPr>
            <a:spLocks/>
          </p:cNvSpPr>
          <p:nvPr/>
        </p:nvSpPr>
        <p:spPr bwMode="auto">
          <a:xfrm>
            <a:off x="2603500" y="3627438"/>
            <a:ext cx="3567113" cy="274637"/>
          </a:xfrm>
          <a:custGeom>
            <a:avLst/>
            <a:gdLst>
              <a:gd name="T0" fmla="*/ 0 w 2247"/>
              <a:gd name="T1" fmla="*/ 173 h 173"/>
              <a:gd name="T2" fmla="*/ 1880 w 2247"/>
              <a:gd name="T3" fmla="*/ 173 h 173"/>
              <a:gd name="T4" fmla="*/ 2247 w 2247"/>
              <a:gd name="T5" fmla="*/ 0 h 173"/>
              <a:gd name="T6" fmla="*/ 0 60000 65536"/>
              <a:gd name="T7" fmla="*/ 0 60000 65536"/>
              <a:gd name="T8" fmla="*/ 0 60000 65536"/>
              <a:gd name="T9" fmla="*/ 0 w 2247"/>
              <a:gd name="T10" fmla="*/ 0 h 173"/>
              <a:gd name="T11" fmla="*/ 2247 w 2247"/>
              <a:gd name="T12" fmla="*/ 173 h 173"/>
            </a:gdLst>
            <a:ahLst/>
            <a:cxnLst>
              <a:cxn ang="T6">
                <a:pos x="T0" y="T1"/>
              </a:cxn>
              <a:cxn ang="T7">
                <a:pos x="T2" y="T3"/>
              </a:cxn>
              <a:cxn ang="T8">
                <a:pos x="T4" y="T5"/>
              </a:cxn>
            </a:cxnLst>
            <a:rect l="T9" t="T10" r="T11" b="T12"/>
            <a:pathLst>
              <a:path w="2247" h="173">
                <a:moveTo>
                  <a:pt x="0" y="173"/>
                </a:moveTo>
                <a:lnTo>
                  <a:pt x="1880" y="173"/>
                </a:lnTo>
                <a:lnTo>
                  <a:pt x="2247" y="0"/>
                </a:lnTo>
              </a:path>
            </a:pathLst>
          </a:custGeom>
          <a:noFill/>
          <a:ln w="11113">
            <a:solidFill>
              <a:srgbClr val="000000"/>
            </a:solidFill>
            <a:round/>
            <a:headEnd/>
            <a:tailEnd/>
          </a:ln>
        </p:spPr>
        <p:txBody>
          <a:bodyPr/>
          <a:lstStyle/>
          <a:p>
            <a:endParaRPr lang="en-US"/>
          </a:p>
        </p:txBody>
      </p:sp>
      <p:sp>
        <p:nvSpPr>
          <p:cNvPr id="17445" name="Freeform 41"/>
          <p:cNvSpPr>
            <a:spLocks/>
          </p:cNvSpPr>
          <p:nvPr/>
        </p:nvSpPr>
        <p:spPr bwMode="auto">
          <a:xfrm>
            <a:off x="4011613" y="2125663"/>
            <a:ext cx="788987" cy="569912"/>
          </a:xfrm>
          <a:custGeom>
            <a:avLst/>
            <a:gdLst>
              <a:gd name="T0" fmla="*/ 497 w 497"/>
              <a:gd name="T1" fmla="*/ 287 h 359"/>
              <a:gd name="T2" fmla="*/ 452 w 497"/>
              <a:gd name="T3" fmla="*/ 359 h 359"/>
              <a:gd name="T4" fmla="*/ 0 w 497"/>
              <a:gd name="T5" fmla="*/ 70 h 359"/>
              <a:gd name="T6" fmla="*/ 45 w 497"/>
              <a:gd name="T7" fmla="*/ 0 h 359"/>
              <a:gd name="T8" fmla="*/ 0 60000 65536"/>
              <a:gd name="T9" fmla="*/ 0 60000 65536"/>
              <a:gd name="T10" fmla="*/ 0 60000 65536"/>
              <a:gd name="T11" fmla="*/ 0 60000 65536"/>
              <a:gd name="T12" fmla="*/ 0 w 497"/>
              <a:gd name="T13" fmla="*/ 0 h 359"/>
              <a:gd name="T14" fmla="*/ 497 w 497"/>
              <a:gd name="T15" fmla="*/ 359 h 359"/>
            </a:gdLst>
            <a:ahLst/>
            <a:cxnLst>
              <a:cxn ang="T8">
                <a:pos x="T0" y="T1"/>
              </a:cxn>
              <a:cxn ang="T9">
                <a:pos x="T2" y="T3"/>
              </a:cxn>
              <a:cxn ang="T10">
                <a:pos x="T4" y="T5"/>
              </a:cxn>
              <a:cxn ang="T11">
                <a:pos x="T6" y="T7"/>
              </a:cxn>
            </a:cxnLst>
            <a:rect l="T12" t="T13" r="T14" b="T15"/>
            <a:pathLst>
              <a:path w="497" h="359">
                <a:moveTo>
                  <a:pt x="497" y="287"/>
                </a:moveTo>
                <a:lnTo>
                  <a:pt x="452" y="359"/>
                </a:lnTo>
                <a:lnTo>
                  <a:pt x="0" y="70"/>
                </a:lnTo>
                <a:lnTo>
                  <a:pt x="45" y="0"/>
                </a:lnTo>
              </a:path>
            </a:pathLst>
          </a:custGeom>
          <a:noFill/>
          <a:ln w="11113">
            <a:solidFill>
              <a:srgbClr val="000000"/>
            </a:solidFill>
            <a:round/>
            <a:headEnd/>
            <a:tailEnd/>
          </a:ln>
        </p:spPr>
        <p:txBody>
          <a:bodyPr/>
          <a:lstStyle/>
          <a:p>
            <a:endParaRPr lang="en-US"/>
          </a:p>
        </p:txBody>
      </p:sp>
      <p:sp>
        <p:nvSpPr>
          <p:cNvPr id="17446" name="Freeform 42"/>
          <p:cNvSpPr>
            <a:spLocks/>
          </p:cNvSpPr>
          <p:nvPr/>
        </p:nvSpPr>
        <p:spPr bwMode="auto">
          <a:xfrm>
            <a:off x="4171950" y="1419225"/>
            <a:ext cx="127000" cy="444500"/>
          </a:xfrm>
          <a:custGeom>
            <a:avLst/>
            <a:gdLst>
              <a:gd name="T0" fmla="*/ 80 w 80"/>
              <a:gd name="T1" fmla="*/ 280 h 280"/>
              <a:gd name="T2" fmla="*/ 0 w 80"/>
              <a:gd name="T3" fmla="*/ 280 h 280"/>
              <a:gd name="T4" fmla="*/ 0 w 80"/>
              <a:gd name="T5" fmla="*/ 0 h 280"/>
              <a:gd name="T6" fmla="*/ 80 w 80"/>
              <a:gd name="T7" fmla="*/ 0 h 280"/>
              <a:gd name="T8" fmla="*/ 0 60000 65536"/>
              <a:gd name="T9" fmla="*/ 0 60000 65536"/>
              <a:gd name="T10" fmla="*/ 0 60000 65536"/>
              <a:gd name="T11" fmla="*/ 0 60000 65536"/>
              <a:gd name="T12" fmla="*/ 0 w 80"/>
              <a:gd name="T13" fmla="*/ 0 h 280"/>
              <a:gd name="T14" fmla="*/ 80 w 80"/>
              <a:gd name="T15" fmla="*/ 280 h 280"/>
            </a:gdLst>
            <a:ahLst/>
            <a:cxnLst>
              <a:cxn ang="T8">
                <a:pos x="T0" y="T1"/>
              </a:cxn>
              <a:cxn ang="T9">
                <a:pos x="T2" y="T3"/>
              </a:cxn>
              <a:cxn ang="T10">
                <a:pos x="T4" y="T5"/>
              </a:cxn>
              <a:cxn ang="T11">
                <a:pos x="T6" y="T7"/>
              </a:cxn>
            </a:cxnLst>
            <a:rect l="T12" t="T13" r="T14" b="T15"/>
            <a:pathLst>
              <a:path w="80" h="280">
                <a:moveTo>
                  <a:pt x="80" y="280"/>
                </a:moveTo>
                <a:lnTo>
                  <a:pt x="0" y="280"/>
                </a:lnTo>
                <a:lnTo>
                  <a:pt x="0" y="0"/>
                </a:lnTo>
                <a:lnTo>
                  <a:pt x="80" y="0"/>
                </a:lnTo>
              </a:path>
            </a:pathLst>
          </a:custGeom>
          <a:noFill/>
          <a:ln w="11113">
            <a:solidFill>
              <a:srgbClr val="000000"/>
            </a:solidFill>
            <a:round/>
            <a:headEnd/>
            <a:tailEnd/>
          </a:ln>
        </p:spPr>
        <p:txBody>
          <a:bodyPr/>
          <a:lstStyle/>
          <a:p>
            <a:endParaRPr lang="en-US"/>
          </a:p>
        </p:txBody>
      </p:sp>
      <p:sp>
        <p:nvSpPr>
          <p:cNvPr id="17447" name="Line 43"/>
          <p:cNvSpPr>
            <a:spLocks noChangeShapeType="1"/>
          </p:cNvSpPr>
          <p:nvPr/>
        </p:nvSpPr>
        <p:spPr bwMode="auto">
          <a:xfrm flipH="1">
            <a:off x="2603500" y="2460625"/>
            <a:ext cx="1792288" cy="1588"/>
          </a:xfrm>
          <a:prstGeom prst="line">
            <a:avLst/>
          </a:prstGeom>
          <a:noFill/>
          <a:ln w="11113">
            <a:solidFill>
              <a:srgbClr val="000000"/>
            </a:solidFill>
            <a:round/>
            <a:headEnd/>
            <a:tailEnd/>
          </a:ln>
        </p:spPr>
        <p:txBody>
          <a:bodyPr/>
          <a:lstStyle/>
          <a:p>
            <a:endParaRPr lang="en-US"/>
          </a:p>
        </p:txBody>
      </p:sp>
      <p:sp>
        <p:nvSpPr>
          <p:cNvPr id="17448" name="Line 44"/>
          <p:cNvSpPr>
            <a:spLocks noChangeShapeType="1"/>
          </p:cNvSpPr>
          <p:nvPr/>
        </p:nvSpPr>
        <p:spPr bwMode="auto">
          <a:xfrm flipH="1">
            <a:off x="2586038" y="3076575"/>
            <a:ext cx="2346325" cy="1588"/>
          </a:xfrm>
          <a:prstGeom prst="line">
            <a:avLst/>
          </a:prstGeom>
          <a:noFill/>
          <a:ln w="20638">
            <a:solidFill>
              <a:srgbClr val="FFFFFF"/>
            </a:solidFill>
            <a:round/>
            <a:headEnd/>
            <a:tailEnd/>
          </a:ln>
        </p:spPr>
        <p:txBody>
          <a:bodyPr/>
          <a:lstStyle/>
          <a:p>
            <a:endParaRPr lang="en-US"/>
          </a:p>
        </p:txBody>
      </p:sp>
      <p:sp>
        <p:nvSpPr>
          <p:cNvPr id="17449" name="Line 45"/>
          <p:cNvSpPr>
            <a:spLocks noChangeShapeType="1"/>
          </p:cNvSpPr>
          <p:nvPr/>
        </p:nvSpPr>
        <p:spPr bwMode="auto">
          <a:xfrm flipH="1">
            <a:off x="2578100" y="3068638"/>
            <a:ext cx="2347913" cy="1587"/>
          </a:xfrm>
          <a:prstGeom prst="line">
            <a:avLst/>
          </a:prstGeom>
          <a:noFill/>
          <a:ln w="11113">
            <a:solidFill>
              <a:srgbClr val="000000"/>
            </a:solidFill>
            <a:round/>
            <a:headEnd/>
            <a:tailEnd/>
          </a:ln>
        </p:spPr>
        <p:txBody>
          <a:bodyPr/>
          <a:lstStyle/>
          <a:p>
            <a:endParaRPr lang="en-US"/>
          </a:p>
        </p:txBody>
      </p:sp>
      <p:sp>
        <p:nvSpPr>
          <p:cNvPr id="17450" name="Freeform 46"/>
          <p:cNvSpPr>
            <a:spLocks/>
          </p:cNvSpPr>
          <p:nvPr/>
        </p:nvSpPr>
        <p:spPr bwMode="auto">
          <a:xfrm>
            <a:off x="2570163" y="2419350"/>
            <a:ext cx="2930525" cy="392113"/>
          </a:xfrm>
          <a:custGeom>
            <a:avLst/>
            <a:gdLst>
              <a:gd name="T0" fmla="*/ 0 w 1846"/>
              <a:gd name="T1" fmla="*/ 247 h 247"/>
              <a:gd name="T2" fmla="*/ 1465 w 1846"/>
              <a:gd name="T3" fmla="*/ 247 h 247"/>
              <a:gd name="T4" fmla="*/ 1846 w 1846"/>
              <a:gd name="T5" fmla="*/ 0 h 247"/>
              <a:gd name="T6" fmla="*/ 0 60000 65536"/>
              <a:gd name="T7" fmla="*/ 0 60000 65536"/>
              <a:gd name="T8" fmla="*/ 0 60000 65536"/>
              <a:gd name="T9" fmla="*/ 0 w 1846"/>
              <a:gd name="T10" fmla="*/ 0 h 247"/>
              <a:gd name="T11" fmla="*/ 1846 w 1846"/>
              <a:gd name="T12" fmla="*/ 247 h 247"/>
            </a:gdLst>
            <a:ahLst/>
            <a:cxnLst>
              <a:cxn ang="T6">
                <a:pos x="T0" y="T1"/>
              </a:cxn>
              <a:cxn ang="T7">
                <a:pos x="T2" y="T3"/>
              </a:cxn>
              <a:cxn ang="T8">
                <a:pos x="T4" y="T5"/>
              </a:cxn>
            </a:cxnLst>
            <a:rect l="T9" t="T10" r="T11" b="T12"/>
            <a:pathLst>
              <a:path w="1846" h="247">
                <a:moveTo>
                  <a:pt x="0" y="247"/>
                </a:moveTo>
                <a:lnTo>
                  <a:pt x="1465" y="247"/>
                </a:lnTo>
                <a:lnTo>
                  <a:pt x="1846" y="0"/>
                </a:lnTo>
              </a:path>
            </a:pathLst>
          </a:custGeom>
          <a:noFill/>
          <a:ln w="20638">
            <a:solidFill>
              <a:srgbClr val="FFFFFF"/>
            </a:solidFill>
            <a:round/>
            <a:headEnd/>
            <a:tailEnd/>
          </a:ln>
        </p:spPr>
        <p:txBody>
          <a:bodyPr/>
          <a:lstStyle/>
          <a:p>
            <a:endParaRPr lang="en-US"/>
          </a:p>
        </p:txBody>
      </p:sp>
      <p:sp>
        <p:nvSpPr>
          <p:cNvPr id="17451" name="Freeform 47"/>
          <p:cNvSpPr>
            <a:spLocks/>
          </p:cNvSpPr>
          <p:nvPr/>
        </p:nvSpPr>
        <p:spPr bwMode="auto">
          <a:xfrm>
            <a:off x="2562225" y="2419350"/>
            <a:ext cx="2930525" cy="388938"/>
          </a:xfrm>
          <a:custGeom>
            <a:avLst/>
            <a:gdLst>
              <a:gd name="T0" fmla="*/ 0 w 1846"/>
              <a:gd name="T1" fmla="*/ 245 h 245"/>
              <a:gd name="T2" fmla="*/ 1466 w 1846"/>
              <a:gd name="T3" fmla="*/ 245 h 245"/>
              <a:gd name="T4" fmla="*/ 1846 w 1846"/>
              <a:gd name="T5" fmla="*/ 0 h 245"/>
              <a:gd name="T6" fmla="*/ 0 60000 65536"/>
              <a:gd name="T7" fmla="*/ 0 60000 65536"/>
              <a:gd name="T8" fmla="*/ 0 60000 65536"/>
              <a:gd name="T9" fmla="*/ 0 w 1846"/>
              <a:gd name="T10" fmla="*/ 0 h 245"/>
              <a:gd name="T11" fmla="*/ 1846 w 1846"/>
              <a:gd name="T12" fmla="*/ 245 h 245"/>
            </a:gdLst>
            <a:ahLst/>
            <a:cxnLst>
              <a:cxn ang="T6">
                <a:pos x="T0" y="T1"/>
              </a:cxn>
              <a:cxn ang="T7">
                <a:pos x="T2" y="T3"/>
              </a:cxn>
              <a:cxn ang="T8">
                <a:pos x="T4" y="T5"/>
              </a:cxn>
            </a:cxnLst>
            <a:rect l="T9" t="T10" r="T11" b="T12"/>
            <a:pathLst>
              <a:path w="1846" h="245">
                <a:moveTo>
                  <a:pt x="0" y="245"/>
                </a:moveTo>
                <a:lnTo>
                  <a:pt x="1466" y="245"/>
                </a:lnTo>
                <a:lnTo>
                  <a:pt x="1846" y="0"/>
                </a:lnTo>
              </a:path>
            </a:pathLst>
          </a:custGeom>
          <a:noFill/>
          <a:ln w="11113">
            <a:solidFill>
              <a:srgbClr val="000000"/>
            </a:solidFill>
            <a:round/>
            <a:headEnd/>
            <a:tailEnd/>
          </a:ln>
        </p:spPr>
        <p:txBody>
          <a:bodyPr/>
          <a:lstStyle/>
          <a:p>
            <a:endParaRPr lang="en-US"/>
          </a:p>
        </p:txBody>
      </p:sp>
      <p:sp>
        <p:nvSpPr>
          <p:cNvPr id="17452" name="Line 48"/>
          <p:cNvSpPr>
            <a:spLocks noChangeShapeType="1"/>
          </p:cNvSpPr>
          <p:nvPr/>
        </p:nvSpPr>
        <p:spPr bwMode="auto">
          <a:xfrm>
            <a:off x="2584450" y="5834063"/>
            <a:ext cx="3214688" cy="1587"/>
          </a:xfrm>
          <a:prstGeom prst="line">
            <a:avLst/>
          </a:prstGeom>
          <a:noFill/>
          <a:ln w="25400">
            <a:solidFill>
              <a:srgbClr val="FFFFFF"/>
            </a:solidFill>
            <a:round/>
            <a:headEnd/>
            <a:tailEnd/>
          </a:ln>
        </p:spPr>
        <p:txBody>
          <a:bodyPr/>
          <a:lstStyle/>
          <a:p>
            <a:endParaRPr lang="en-US"/>
          </a:p>
        </p:txBody>
      </p:sp>
      <p:sp>
        <p:nvSpPr>
          <p:cNvPr id="17453" name="Line 49"/>
          <p:cNvSpPr>
            <a:spLocks noChangeShapeType="1"/>
          </p:cNvSpPr>
          <p:nvPr/>
        </p:nvSpPr>
        <p:spPr bwMode="auto">
          <a:xfrm>
            <a:off x="2581275" y="5822950"/>
            <a:ext cx="3211513" cy="1588"/>
          </a:xfrm>
          <a:prstGeom prst="line">
            <a:avLst/>
          </a:prstGeom>
          <a:noFill/>
          <a:ln w="14288">
            <a:solidFill>
              <a:srgbClr val="000000"/>
            </a:solidFill>
            <a:round/>
            <a:headEnd/>
            <a:tailEnd/>
          </a:ln>
        </p:spPr>
        <p:txBody>
          <a:bodyPr/>
          <a:lstStyle/>
          <a:p>
            <a:endParaRPr lang="en-US"/>
          </a:p>
        </p:txBody>
      </p:sp>
      <p:sp>
        <p:nvSpPr>
          <p:cNvPr id="17454" name="Rectangle 50"/>
          <p:cNvSpPr>
            <a:spLocks noChangeArrowheads="1"/>
          </p:cNvSpPr>
          <p:nvPr/>
        </p:nvSpPr>
        <p:spPr bwMode="auto">
          <a:xfrm>
            <a:off x="3135313" y="6321425"/>
            <a:ext cx="22542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(b)</a:t>
            </a:r>
            <a:endParaRPr lang="en-US" sz="1800" b="1"/>
          </a:p>
        </p:txBody>
      </p:sp>
      <p:sp>
        <p:nvSpPr>
          <p:cNvPr id="17455" name="Line 51"/>
          <p:cNvSpPr>
            <a:spLocks noChangeShapeType="1"/>
          </p:cNvSpPr>
          <p:nvPr/>
        </p:nvSpPr>
        <p:spPr bwMode="auto">
          <a:xfrm flipH="1">
            <a:off x="5437188" y="5734050"/>
            <a:ext cx="536575" cy="88900"/>
          </a:xfrm>
          <a:prstGeom prst="line">
            <a:avLst/>
          </a:prstGeom>
          <a:noFill/>
          <a:ln w="14288">
            <a:solidFill>
              <a:srgbClr val="000000"/>
            </a:solidFill>
            <a:round/>
            <a:headEnd/>
            <a:tailEnd/>
          </a:ln>
        </p:spPr>
        <p:txBody>
          <a:bodyPr/>
          <a:lstStyle/>
          <a:p>
            <a:endParaRPr lang="en-US"/>
          </a:p>
        </p:txBody>
      </p:sp>
      <p:sp>
        <p:nvSpPr>
          <p:cNvPr id="17456" name="Text Box 52"/>
          <p:cNvSpPr txBox="1">
            <a:spLocks noChangeArrowheads="1"/>
          </p:cNvSpPr>
          <p:nvPr/>
        </p:nvSpPr>
        <p:spPr bwMode="auto">
          <a:xfrm>
            <a:off x="1541463" y="5715000"/>
            <a:ext cx="1104900" cy="425450"/>
          </a:xfrm>
          <a:prstGeom prst="rect">
            <a:avLst/>
          </a:prstGeom>
          <a:noFill/>
          <a:ln w="9525">
            <a:noFill/>
            <a:miter lim="800000"/>
            <a:headEnd/>
            <a:tailEnd/>
          </a:ln>
        </p:spPr>
        <p:txBody>
          <a:bodyPr wrap="none" lIns="0" tIns="0" bIns="0">
            <a:spAutoFit/>
          </a:bodyPr>
          <a:lstStyle/>
          <a:p>
            <a:pPr algn="ctr"/>
            <a:r>
              <a:rPr lang="en-US" sz="1400" b="1"/>
              <a:t>Renal blood</a:t>
            </a:r>
          </a:p>
          <a:p>
            <a:pPr algn="ctr"/>
            <a:r>
              <a:rPr lang="en-US" sz="1400" b="1"/>
              <a:t>vessels</a:t>
            </a:r>
          </a:p>
        </p:txBody>
      </p:sp>
      <p:sp>
        <p:nvSpPr>
          <p:cNvPr id="17457" name="Text Box 13"/>
          <p:cNvSpPr txBox="1">
            <a:spLocks noChangeArrowheads="1"/>
          </p:cNvSpPr>
          <p:nvPr/>
        </p:nvSpPr>
        <p:spPr bwMode="auto">
          <a:xfrm>
            <a:off x="6413500" y="6342063"/>
            <a:ext cx="2057400" cy="427037"/>
          </a:xfrm>
          <a:prstGeom prst="rect">
            <a:avLst/>
          </a:prstGeom>
          <a:noFill/>
          <a:ln w="9525" algn="ctr">
            <a:noFill/>
            <a:miter lim="800000"/>
            <a:headEnd/>
            <a:tailEnd/>
          </a:ln>
        </p:spPr>
        <p:txBody>
          <a:bodyPr>
            <a:spAutoFit/>
          </a:bodyPr>
          <a:lstStyle/>
          <a:p>
            <a:pPr algn="ctr">
              <a:spcBef>
                <a:spcPct val="50000"/>
              </a:spcBef>
            </a:pPr>
            <a:r>
              <a:rPr lang="en-US" sz="2200"/>
              <a:t>Figure 23.4b</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1"/>
          </p:nvPr>
        </p:nvSpPr>
        <p:spPr>
          <a:noFill/>
        </p:spPr>
        <p:txBody>
          <a:bodyPr/>
          <a:lstStyle/>
          <a:p>
            <a:r>
              <a:rPr lang="en-US" smtClean="0"/>
              <a:t>23-</a:t>
            </a:r>
            <a:fld id="{280E2EC6-4F55-42A1-8CAC-A1A428E395EB}" type="slidenum">
              <a:rPr lang="en-US" smtClean="0"/>
              <a:pPr/>
              <a:t>12</a:t>
            </a:fld>
            <a:endParaRPr lang="en-US" smtClean="0"/>
          </a:p>
        </p:txBody>
      </p:sp>
      <p:sp>
        <p:nvSpPr>
          <p:cNvPr id="18435" name="Rectangle 2"/>
          <p:cNvSpPr>
            <a:spLocks noGrp="1" noChangeArrowheads="1"/>
          </p:cNvSpPr>
          <p:nvPr>
            <p:ph type="title"/>
          </p:nvPr>
        </p:nvSpPr>
        <p:spPr>
          <a:xfrm>
            <a:off x="0" y="76200"/>
            <a:ext cx="9144000" cy="762000"/>
          </a:xfrm>
        </p:spPr>
        <p:txBody>
          <a:bodyPr>
            <a:spAutoFit/>
          </a:bodyPr>
          <a:lstStyle/>
          <a:p>
            <a:pPr eaLnBrk="1" hangingPunct="1"/>
            <a:r>
              <a:rPr lang="en-US" smtClean="0"/>
              <a:t>Blood Supply Diagram</a:t>
            </a:r>
          </a:p>
        </p:txBody>
      </p:sp>
      <p:sp>
        <p:nvSpPr>
          <p:cNvPr id="18436" name="Text Box 14"/>
          <p:cNvSpPr txBox="1">
            <a:spLocks noChangeArrowheads="1"/>
          </p:cNvSpPr>
          <p:nvPr/>
        </p:nvSpPr>
        <p:spPr bwMode="auto">
          <a:xfrm>
            <a:off x="557213" y="6415088"/>
            <a:ext cx="5257800" cy="427037"/>
          </a:xfrm>
          <a:prstGeom prst="rect">
            <a:avLst/>
          </a:prstGeom>
          <a:noFill/>
          <a:ln w="9525">
            <a:noFill/>
            <a:miter lim="800000"/>
            <a:headEnd/>
            <a:tailEnd/>
          </a:ln>
        </p:spPr>
        <p:txBody>
          <a:bodyPr>
            <a:spAutoFit/>
          </a:bodyPr>
          <a:lstStyle/>
          <a:p>
            <a:pPr algn="ctr">
              <a:spcBef>
                <a:spcPct val="50000"/>
              </a:spcBef>
            </a:pPr>
            <a:r>
              <a:rPr lang="en-US" sz="2200"/>
              <a:t>kidneys receive 21% of cardiac output</a:t>
            </a:r>
          </a:p>
        </p:txBody>
      </p:sp>
      <p:pic>
        <p:nvPicPr>
          <p:cNvPr id="18437" name="Picture 9" descr="sal25693_23_05"/>
          <p:cNvPicPr>
            <a:picLocks noChangeAspect="1" noChangeArrowheads="1"/>
          </p:cNvPicPr>
          <p:nvPr/>
        </p:nvPicPr>
        <p:blipFill>
          <a:blip r:embed="rId3" cstate="print"/>
          <a:srcRect/>
          <a:stretch>
            <a:fillRect/>
          </a:stretch>
        </p:blipFill>
        <p:spPr bwMode="auto">
          <a:xfrm>
            <a:off x="639763" y="877888"/>
            <a:ext cx="8355012" cy="5486400"/>
          </a:xfrm>
          <a:prstGeom prst="rect">
            <a:avLst/>
          </a:prstGeom>
          <a:noFill/>
          <a:ln w="9525">
            <a:noFill/>
            <a:miter lim="800000"/>
            <a:headEnd/>
            <a:tailEnd/>
          </a:ln>
        </p:spPr>
      </p:pic>
      <p:sp>
        <p:nvSpPr>
          <p:cNvPr id="18438" name="TextBox 24"/>
          <p:cNvSpPr txBox="1">
            <a:spLocks noChangeArrowheads="1"/>
          </p:cNvSpPr>
          <p:nvPr/>
        </p:nvSpPr>
        <p:spPr bwMode="auto">
          <a:xfrm>
            <a:off x="1095375" y="831850"/>
            <a:ext cx="4810125" cy="214313"/>
          </a:xfrm>
          <a:prstGeom prst="rect">
            <a:avLst/>
          </a:prstGeom>
          <a:noFill/>
          <a:ln w="9525">
            <a:noFill/>
            <a:miter lim="800000"/>
            <a:headEnd/>
            <a:tailEnd/>
          </a:ln>
        </p:spPr>
        <p:txBody>
          <a:bodyPr>
            <a:spAutoFit/>
          </a:bodyPr>
          <a:lstStyle/>
          <a:p>
            <a:pPr algn="ctr"/>
            <a:r>
              <a:rPr lang="en-US" sz="800">
                <a:solidFill>
                  <a:srgbClr val="000000"/>
                </a:solidFill>
                <a:cs typeface="Arial" charset="0"/>
              </a:rPr>
              <a:t>Copyright © The McGraw-Hill Companies, Inc. Permission required for reproduction or display.</a:t>
            </a:r>
          </a:p>
        </p:txBody>
      </p:sp>
      <p:sp>
        <p:nvSpPr>
          <p:cNvPr id="18439" name="Rectangle 11"/>
          <p:cNvSpPr>
            <a:spLocks noChangeArrowheads="1"/>
          </p:cNvSpPr>
          <p:nvPr/>
        </p:nvSpPr>
        <p:spPr bwMode="auto">
          <a:xfrm>
            <a:off x="6664325" y="2397125"/>
            <a:ext cx="10731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Inferior vena cava</a:t>
            </a:r>
            <a:endParaRPr lang="en-US" sz="1000" b="1"/>
          </a:p>
        </p:txBody>
      </p:sp>
      <p:sp>
        <p:nvSpPr>
          <p:cNvPr id="18440" name="Rectangle 12"/>
          <p:cNvSpPr>
            <a:spLocks noChangeArrowheads="1"/>
          </p:cNvSpPr>
          <p:nvPr/>
        </p:nvSpPr>
        <p:spPr bwMode="auto">
          <a:xfrm>
            <a:off x="6886575" y="4413250"/>
            <a:ext cx="61118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Arcuate v.</a:t>
            </a:r>
            <a:endParaRPr lang="en-US" sz="1000" b="1"/>
          </a:p>
        </p:txBody>
      </p:sp>
      <p:sp>
        <p:nvSpPr>
          <p:cNvPr id="18441" name="Rectangle 13"/>
          <p:cNvSpPr>
            <a:spLocks noChangeArrowheads="1"/>
          </p:cNvSpPr>
          <p:nvPr/>
        </p:nvSpPr>
        <p:spPr bwMode="auto">
          <a:xfrm>
            <a:off x="6518275" y="5414963"/>
            <a:ext cx="131921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Peritubular capillaries</a:t>
            </a:r>
            <a:endParaRPr lang="en-US" sz="1000" b="1"/>
          </a:p>
        </p:txBody>
      </p:sp>
      <p:sp>
        <p:nvSpPr>
          <p:cNvPr id="18442" name="Rectangle 14"/>
          <p:cNvSpPr>
            <a:spLocks noChangeArrowheads="1"/>
          </p:cNvSpPr>
          <p:nvPr/>
        </p:nvSpPr>
        <p:spPr bwMode="auto">
          <a:xfrm>
            <a:off x="8215313" y="5440363"/>
            <a:ext cx="630237" cy="152400"/>
          </a:xfrm>
          <a:prstGeom prst="rect">
            <a:avLst/>
          </a:prstGeom>
          <a:noFill/>
          <a:ln w="9525">
            <a:noFill/>
            <a:miter lim="800000"/>
            <a:headEnd/>
            <a:tailEnd/>
          </a:ln>
        </p:spPr>
        <p:txBody>
          <a:bodyPr wrap="none" lIns="0" tIns="0" rIns="0" bIns="0">
            <a:spAutoFit/>
          </a:bodyPr>
          <a:lstStyle/>
          <a:p>
            <a:r>
              <a:rPr lang="en-US" sz="1000" b="1">
                <a:solidFill>
                  <a:srgbClr val="000000"/>
                </a:solidFill>
              </a:rPr>
              <a:t>Vasa recta</a:t>
            </a:r>
            <a:endParaRPr lang="en-US" sz="1000" b="1"/>
          </a:p>
        </p:txBody>
      </p:sp>
      <p:sp>
        <p:nvSpPr>
          <p:cNvPr id="18443" name="Rectangle 15"/>
          <p:cNvSpPr>
            <a:spLocks noChangeArrowheads="1"/>
          </p:cNvSpPr>
          <p:nvPr/>
        </p:nvSpPr>
        <p:spPr bwMode="auto">
          <a:xfrm>
            <a:off x="6681788" y="5895975"/>
            <a:ext cx="10128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Efferent arteriole</a:t>
            </a:r>
            <a:endParaRPr lang="en-US" sz="1000" b="1"/>
          </a:p>
        </p:txBody>
      </p:sp>
      <p:sp>
        <p:nvSpPr>
          <p:cNvPr id="18444" name="Rectangle 16"/>
          <p:cNvSpPr>
            <a:spLocks noChangeArrowheads="1"/>
          </p:cNvSpPr>
          <p:nvPr/>
        </p:nvSpPr>
        <p:spPr bwMode="auto">
          <a:xfrm>
            <a:off x="5137150" y="5902325"/>
            <a:ext cx="70326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Glomerulus</a:t>
            </a:r>
            <a:endParaRPr lang="en-US" sz="1000" b="1"/>
          </a:p>
        </p:txBody>
      </p:sp>
      <p:sp>
        <p:nvSpPr>
          <p:cNvPr id="18445" name="Rectangle 17"/>
          <p:cNvSpPr>
            <a:spLocks noChangeArrowheads="1"/>
          </p:cNvSpPr>
          <p:nvPr/>
        </p:nvSpPr>
        <p:spPr bwMode="auto">
          <a:xfrm>
            <a:off x="4975225" y="5421313"/>
            <a:ext cx="102076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Afferent arteriole</a:t>
            </a:r>
            <a:endParaRPr lang="en-US" sz="1000" b="1"/>
          </a:p>
        </p:txBody>
      </p:sp>
      <p:sp>
        <p:nvSpPr>
          <p:cNvPr id="18446" name="Rectangle 18"/>
          <p:cNvSpPr>
            <a:spLocks noChangeArrowheads="1"/>
          </p:cNvSpPr>
          <p:nvPr/>
        </p:nvSpPr>
        <p:spPr bwMode="auto">
          <a:xfrm>
            <a:off x="5070475" y="4916488"/>
            <a:ext cx="83661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Interlobular a.</a:t>
            </a:r>
            <a:endParaRPr lang="en-US" sz="1000" b="1"/>
          </a:p>
        </p:txBody>
      </p:sp>
      <p:sp>
        <p:nvSpPr>
          <p:cNvPr id="18447" name="Rectangle 19"/>
          <p:cNvSpPr>
            <a:spLocks noChangeArrowheads="1"/>
          </p:cNvSpPr>
          <p:nvPr/>
        </p:nvSpPr>
        <p:spPr bwMode="auto">
          <a:xfrm>
            <a:off x="5184775" y="4411663"/>
            <a:ext cx="61118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Arcuate a.</a:t>
            </a:r>
            <a:endParaRPr lang="en-US" sz="1000" b="1"/>
          </a:p>
        </p:txBody>
      </p:sp>
      <p:sp>
        <p:nvSpPr>
          <p:cNvPr id="18448" name="Rectangle 20"/>
          <p:cNvSpPr>
            <a:spLocks noChangeArrowheads="1"/>
          </p:cNvSpPr>
          <p:nvPr/>
        </p:nvSpPr>
        <p:spPr bwMode="auto">
          <a:xfrm>
            <a:off x="5126038" y="3916363"/>
            <a:ext cx="72390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Interlobar a.</a:t>
            </a:r>
            <a:endParaRPr lang="en-US" sz="1000" b="1"/>
          </a:p>
        </p:txBody>
      </p:sp>
      <p:sp>
        <p:nvSpPr>
          <p:cNvPr id="18449" name="Rectangle 21"/>
          <p:cNvSpPr>
            <a:spLocks noChangeArrowheads="1"/>
          </p:cNvSpPr>
          <p:nvPr/>
        </p:nvSpPr>
        <p:spPr bwMode="auto">
          <a:xfrm>
            <a:off x="5102225" y="3411538"/>
            <a:ext cx="77946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Segmental a.</a:t>
            </a:r>
            <a:endParaRPr lang="en-US" sz="1000" b="1"/>
          </a:p>
        </p:txBody>
      </p:sp>
      <p:sp>
        <p:nvSpPr>
          <p:cNvPr id="18450" name="Rectangle 22"/>
          <p:cNvSpPr>
            <a:spLocks noChangeArrowheads="1"/>
          </p:cNvSpPr>
          <p:nvPr/>
        </p:nvSpPr>
        <p:spPr bwMode="auto">
          <a:xfrm>
            <a:off x="5243513" y="2909888"/>
            <a:ext cx="484187" cy="152400"/>
          </a:xfrm>
          <a:prstGeom prst="rect">
            <a:avLst/>
          </a:prstGeom>
          <a:noFill/>
          <a:ln w="9525">
            <a:noFill/>
            <a:miter lim="800000"/>
            <a:headEnd/>
            <a:tailEnd/>
          </a:ln>
        </p:spPr>
        <p:txBody>
          <a:bodyPr wrap="none" lIns="0" tIns="0" rIns="0" bIns="0">
            <a:spAutoFit/>
          </a:bodyPr>
          <a:lstStyle/>
          <a:p>
            <a:r>
              <a:rPr lang="en-US" sz="1000" b="1">
                <a:solidFill>
                  <a:srgbClr val="000000"/>
                </a:solidFill>
              </a:rPr>
              <a:t>Renal a.</a:t>
            </a:r>
            <a:endParaRPr lang="en-US" sz="1000" b="1"/>
          </a:p>
        </p:txBody>
      </p:sp>
      <p:sp>
        <p:nvSpPr>
          <p:cNvPr id="18451" name="Rectangle 23"/>
          <p:cNvSpPr>
            <a:spLocks noChangeArrowheads="1"/>
          </p:cNvSpPr>
          <p:nvPr/>
        </p:nvSpPr>
        <p:spPr bwMode="auto">
          <a:xfrm>
            <a:off x="128588" y="6221413"/>
            <a:ext cx="15557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a:t>
            </a:r>
            <a:endParaRPr lang="en-US" sz="1000" b="1"/>
          </a:p>
        </p:txBody>
      </p:sp>
      <p:sp>
        <p:nvSpPr>
          <p:cNvPr id="18452" name="Freeform 24"/>
          <p:cNvSpPr>
            <a:spLocks/>
          </p:cNvSpPr>
          <p:nvPr/>
        </p:nvSpPr>
        <p:spPr bwMode="auto">
          <a:xfrm>
            <a:off x="2887663" y="2182813"/>
            <a:ext cx="563562" cy="93662"/>
          </a:xfrm>
          <a:custGeom>
            <a:avLst/>
            <a:gdLst>
              <a:gd name="T0" fmla="*/ 355 w 355"/>
              <a:gd name="T1" fmla="*/ 0 h 59"/>
              <a:gd name="T2" fmla="*/ 120 w 355"/>
              <a:gd name="T3" fmla="*/ 0 h 59"/>
              <a:gd name="T4" fmla="*/ 0 w 355"/>
              <a:gd name="T5" fmla="*/ 59 h 59"/>
              <a:gd name="T6" fmla="*/ 0 60000 65536"/>
              <a:gd name="T7" fmla="*/ 0 60000 65536"/>
              <a:gd name="T8" fmla="*/ 0 60000 65536"/>
              <a:gd name="T9" fmla="*/ 0 w 355"/>
              <a:gd name="T10" fmla="*/ 0 h 59"/>
              <a:gd name="T11" fmla="*/ 355 w 355"/>
              <a:gd name="T12" fmla="*/ 59 h 59"/>
            </a:gdLst>
            <a:ahLst/>
            <a:cxnLst>
              <a:cxn ang="T6">
                <a:pos x="T0" y="T1"/>
              </a:cxn>
              <a:cxn ang="T7">
                <a:pos x="T2" y="T3"/>
              </a:cxn>
              <a:cxn ang="T8">
                <a:pos x="T4" y="T5"/>
              </a:cxn>
            </a:cxnLst>
            <a:rect l="T9" t="T10" r="T11" b="T12"/>
            <a:pathLst>
              <a:path w="355" h="59">
                <a:moveTo>
                  <a:pt x="355" y="0"/>
                </a:moveTo>
                <a:lnTo>
                  <a:pt x="120" y="0"/>
                </a:lnTo>
                <a:lnTo>
                  <a:pt x="0" y="59"/>
                </a:lnTo>
              </a:path>
            </a:pathLst>
          </a:custGeom>
          <a:noFill/>
          <a:ln w="15875">
            <a:solidFill>
              <a:srgbClr val="FFFFFF"/>
            </a:solidFill>
            <a:round/>
            <a:headEnd/>
            <a:tailEnd/>
          </a:ln>
        </p:spPr>
        <p:txBody>
          <a:bodyPr/>
          <a:lstStyle/>
          <a:p>
            <a:endParaRPr lang="en-US"/>
          </a:p>
        </p:txBody>
      </p:sp>
      <p:sp>
        <p:nvSpPr>
          <p:cNvPr id="18453" name="Freeform 25"/>
          <p:cNvSpPr>
            <a:spLocks/>
          </p:cNvSpPr>
          <p:nvPr/>
        </p:nvSpPr>
        <p:spPr bwMode="auto">
          <a:xfrm>
            <a:off x="2990850" y="5497513"/>
            <a:ext cx="1149350" cy="1587"/>
          </a:xfrm>
          <a:custGeom>
            <a:avLst/>
            <a:gdLst>
              <a:gd name="T0" fmla="*/ 724 w 724"/>
              <a:gd name="T1" fmla="*/ 0 h 1587"/>
              <a:gd name="T2" fmla="*/ 400 w 724"/>
              <a:gd name="T3" fmla="*/ 0 h 1587"/>
              <a:gd name="T4" fmla="*/ 0 w 724"/>
              <a:gd name="T5" fmla="*/ 0 h 1587"/>
              <a:gd name="T6" fmla="*/ 0 60000 65536"/>
              <a:gd name="T7" fmla="*/ 0 60000 65536"/>
              <a:gd name="T8" fmla="*/ 0 60000 65536"/>
              <a:gd name="T9" fmla="*/ 0 w 724"/>
              <a:gd name="T10" fmla="*/ 0 h 1587"/>
              <a:gd name="T11" fmla="*/ 724 w 724"/>
              <a:gd name="T12" fmla="*/ 1587 h 1587"/>
            </a:gdLst>
            <a:ahLst/>
            <a:cxnLst>
              <a:cxn ang="T6">
                <a:pos x="T0" y="T1"/>
              </a:cxn>
              <a:cxn ang="T7">
                <a:pos x="T2" y="T3"/>
              </a:cxn>
              <a:cxn ang="T8">
                <a:pos x="T4" y="T5"/>
              </a:cxn>
            </a:cxnLst>
            <a:rect l="T9" t="T10" r="T11" b="T12"/>
            <a:pathLst>
              <a:path w="724" h="1587">
                <a:moveTo>
                  <a:pt x="724" y="0"/>
                </a:moveTo>
                <a:lnTo>
                  <a:pt x="400" y="0"/>
                </a:lnTo>
                <a:lnTo>
                  <a:pt x="0" y="0"/>
                </a:lnTo>
              </a:path>
            </a:pathLst>
          </a:custGeom>
          <a:noFill/>
          <a:ln w="15875">
            <a:solidFill>
              <a:srgbClr val="FFFFFF"/>
            </a:solidFill>
            <a:round/>
            <a:headEnd/>
            <a:tailEnd/>
          </a:ln>
        </p:spPr>
        <p:txBody>
          <a:bodyPr/>
          <a:lstStyle/>
          <a:p>
            <a:endParaRPr lang="en-US"/>
          </a:p>
        </p:txBody>
      </p:sp>
      <p:sp>
        <p:nvSpPr>
          <p:cNvPr id="18454" name="Line 26"/>
          <p:cNvSpPr>
            <a:spLocks noChangeShapeType="1"/>
          </p:cNvSpPr>
          <p:nvPr/>
        </p:nvSpPr>
        <p:spPr bwMode="auto">
          <a:xfrm flipH="1" flipV="1">
            <a:off x="2638425" y="2176463"/>
            <a:ext cx="423863" cy="3175"/>
          </a:xfrm>
          <a:prstGeom prst="line">
            <a:avLst/>
          </a:prstGeom>
          <a:noFill/>
          <a:ln w="15875">
            <a:solidFill>
              <a:srgbClr val="FFFFFF"/>
            </a:solidFill>
            <a:round/>
            <a:headEnd/>
            <a:tailEnd/>
          </a:ln>
        </p:spPr>
        <p:txBody>
          <a:bodyPr/>
          <a:lstStyle/>
          <a:p>
            <a:endParaRPr lang="en-US"/>
          </a:p>
        </p:txBody>
      </p:sp>
      <p:sp>
        <p:nvSpPr>
          <p:cNvPr id="18455" name="Freeform 27"/>
          <p:cNvSpPr>
            <a:spLocks/>
          </p:cNvSpPr>
          <p:nvPr/>
        </p:nvSpPr>
        <p:spPr bwMode="auto">
          <a:xfrm>
            <a:off x="2865438" y="2584450"/>
            <a:ext cx="588962" cy="446088"/>
          </a:xfrm>
          <a:custGeom>
            <a:avLst/>
            <a:gdLst>
              <a:gd name="T0" fmla="*/ 371 w 371"/>
              <a:gd name="T1" fmla="*/ 0 h 281"/>
              <a:gd name="T2" fmla="*/ 140 w 371"/>
              <a:gd name="T3" fmla="*/ 0 h 281"/>
              <a:gd name="T4" fmla="*/ 0 w 371"/>
              <a:gd name="T5" fmla="*/ 281 h 281"/>
              <a:gd name="T6" fmla="*/ 0 60000 65536"/>
              <a:gd name="T7" fmla="*/ 0 60000 65536"/>
              <a:gd name="T8" fmla="*/ 0 60000 65536"/>
              <a:gd name="T9" fmla="*/ 0 w 371"/>
              <a:gd name="T10" fmla="*/ 0 h 281"/>
              <a:gd name="T11" fmla="*/ 371 w 371"/>
              <a:gd name="T12" fmla="*/ 281 h 281"/>
            </a:gdLst>
            <a:ahLst/>
            <a:cxnLst>
              <a:cxn ang="T6">
                <a:pos x="T0" y="T1"/>
              </a:cxn>
              <a:cxn ang="T7">
                <a:pos x="T2" y="T3"/>
              </a:cxn>
              <a:cxn ang="T8">
                <a:pos x="T4" y="T5"/>
              </a:cxn>
            </a:cxnLst>
            <a:rect l="T9" t="T10" r="T11" b="T12"/>
            <a:pathLst>
              <a:path w="371" h="281">
                <a:moveTo>
                  <a:pt x="371" y="0"/>
                </a:moveTo>
                <a:lnTo>
                  <a:pt x="140" y="0"/>
                </a:lnTo>
                <a:lnTo>
                  <a:pt x="0" y="281"/>
                </a:lnTo>
              </a:path>
            </a:pathLst>
          </a:custGeom>
          <a:noFill/>
          <a:ln w="15875">
            <a:solidFill>
              <a:srgbClr val="FFFFFF"/>
            </a:solidFill>
            <a:round/>
            <a:headEnd/>
            <a:tailEnd/>
          </a:ln>
        </p:spPr>
        <p:txBody>
          <a:bodyPr/>
          <a:lstStyle/>
          <a:p>
            <a:endParaRPr lang="en-US"/>
          </a:p>
        </p:txBody>
      </p:sp>
      <p:sp>
        <p:nvSpPr>
          <p:cNvPr id="18456" name="Freeform 28"/>
          <p:cNvSpPr>
            <a:spLocks/>
          </p:cNvSpPr>
          <p:nvPr/>
        </p:nvSpPr>
        <p:spPr bwMode="auto">
          <a:xfrm>
            <a:off x="3940175" y="3609975"/>
            <a:ext cx="200025" cy="239713"/>
          </a:xfrm>
          <a:custGeom>
            <a:avLst/>
            <a:gdLst>
              <a:gd name="T0" fmla="*/ 126 w 126"/>
              <a:gd name="T1" fmla="*/ 151 h 151"/>
              <a:gd name="T2" fmla="*/ 22 w 126"/>
              <a:gd name="T3" fmla="*/ 151 h 151"/>
              <a:gd name="T4" fmla="*/ 0 w 126"/>
              <a:gd name="T5" fmla="*/ 0 h 151"/>
              <a:gd name="T6" fmla="*/ 0 60000 65536"/>
              <a:gd name="T7" fmla="*/ 0 60000 65536"/>
              <a:gd name="T8" fmla="*/ 0 60000 65536"/>
              <a:gd name="T9" fmla="*/ 0 w 126"/>
              <a:gd name="T10" fmla="*/ 0 h 151"/>
              <a:gd name="T11" fmla="*/ 126 w 126"/>
              <a:gd name="T12" fmla="*/ 151 h 151"/>
            </a:gdLst>
            <a:ahLst/>
            <a:cxnLst>
              <a:cxn ang="T6">
                <a:pos x="T0" y="T1"/>
              </a:cxn>
              <a:cxn ang="T7">
                <a:pos x="T2" y="T3"/>
              </a:cxn>
              <a:cxn ang="T8">
                <a:pos x="T4" y="T5"/>
              </a:cxn>
            </a:cxnLst>
            <a:rect l="T9" t="T10" r="T11" b="T12"/>
            <a:pathLst>
              <a:path w="126" h="151">
                <a:moveTo>
                  <a:pt x="126" y="151"/>
                </a:moveTo>
                <a:lnTo>
                  <a:pt x="22" y="151"/>
                </a:lnTo>
                <a:lnTo>
                  <a:pt x="0" y="0"/>
                </a:lnTo>
              </a:path>
            </a:pathLst>
          </a:custGeom>
          <a:noFill/>
          <a:ln w="15875">
            <a:solidFill>
              <a:srgbClr val="FFFFFF"/>
            </a:solidFill>
            <a:round/>
            <a:headEnd/>
            <a:tailEnd/>
          </a:ln>
        </p:spPr>
        <p:txBody>
          <a:bodyPr/>
          <a:lstStyle/>
          <a:p>
            <a:endParaRPr lang="en-US"/>
          </a:p>
        </p:txBody>
      </p:sp>
      <p:sp>
        <p:nvSpPr>
          <p:cNvPr id="18457" name="Line 29"/>
          <p:cNvSpPr>
            <a:spLocks noChangeShapeType="1"/>
          </p:cNvSpPr>
          <p:nvPr/>
        </p:nvSpPr>
        <p:spPr bwMode="auto">
          <a:xfrm flipH="1">
            <a:off x="2360613" y="2584450"/>
            <a:ext cx="727075" cy="482600"/>
          </a:xfrm>
          <a:prstGeom prst="line">
            <a:avLst/>
          </a:prstGeom>
          <a:noFill/>
          <a:ln w="15875">
            <a:solidFill>
              <a:srgbClr val="FFFFFF"/>
            </a:solidFill>
            <a:round/>
            <a:headEnd/>
            <a:tailEnd/>
          </a:ln>
        </p:spPr>
        <p:txBody>
          <a:bodyPr/>
          <a:lstStyle/>
          <a:p>
            <a:endParaRPr lang="en-US"/>
          </a:p>
        </p:txBody>
      </p:sp>
      <p:sp>
        <p:nvSpPr>
          <p:cNvPr id="18458" name="Freeform 30"/>
          <p:cNvSpPr>
            <a:spLocks/>
          </p:cNvSpPr>
          <p:nvPr/>
        </p:nvSpPr>
        <p:spPr bwMode="auto">
          <a:xfrm>
            <a:off x="534988" y="4454525"/>
            <a:ext cx="627062" cy="55563"/>
          </a:xfrm>
          <a:custGeom>
            <a:avLst/>
            <a:gdLst>
              <a:gd name="T0" fmla="*/ 0 w 395"/>
              <a:gd name="T1" fmla="*/ 0 h 35"/>
              <a:gd name="T2" fmla="*/ 320 w 395"/>
              <a:gd name="T3" fmla="*/ 0 h 35"/>
              <a:gd name="T4" fmla="*/ 395 w 395"/>
              <a:gd name="T5" fmla="*/ 35 h 35"/>
              <a:gd name="T6" fmla="*/ 0 60000 65536"/>
              <a:gd name="T7" fmla="*/ 0 60000 65536"/>
              <a:gd name="T8" fmla="*/ 0 60000 65536"/>
              <a:gd name="T9" fmla="*/ 0 w 395"/>
              <a:gd name="T10" fmla="*/ 0 h 35"/>
              <a:gd name="T11" fmla="*/ 395 w 395"/>
              <a:gd name="T12" fmla="*/ 35 h 35"/>
            </a:gdLst>
            <a:ahLst/>
            <a:cxnLst>
              <a:cxn ang="T6">
                <a:pos x="T0" y="T1"/>
              </a:cxn>
              <a:cxn ang="T7">
                <a:pos x="T2" y="T3"/>
              </a:cxn>
              <a:cxn ang="T8">
                <a:pos x="T4" y="T5"/>
              </a:cxn>
            </a:cxnLst>
            <a:rect l="T9" t="T10" r="T11" b="T12"/>
            <a:pathLst>
              <a:path w="395" h="35">
                <a:moveTo>
                  <a:pt x="0" y="0"/>
                </a:moveTo>
                <a:lnTo>
                  <a:pt x="320" y="0"/>
                </a:lnTo>
                <a:lnTo>
                  <a:pt x="395" y="35"/>
                </a:lnTo>
              </a:path>
            </a:pathLst>
          </a:custGeom>
          <a:noFill/>
          <a:ln w="15875">
            <a:solidFill>
              <a:srgbClr val="FFFFFF"/>
            </a:solidFill>
            <a:round/>
            <a:headEnd/>
            <a:tailEnd/>
          </a:ln>
        </p:spPr>
        <p:txBody>
          <a:bodyPr/>
          <a:lstStyle/>
          <a:p>
            <a:endParaRPr lang="en-US"/>
          </a:p>
        </p:txBody>
      </p:sp>
      <p:sp>
        <p:nvSpPr>
          <p:cNvPr id="18459" name="Line 31"/>
          <p:cNvSpPr>
            <a:spLocks noChangeShapeType="1"/>
          </p:cNvSpPr>
          <p:nvPr/>
        </p:nvSpPr>
        <p:spPr bwMode="auto">
          <a:xfrm flipH="1">
            <a:off x="523875" y="3170238"/>
            <a:ext cx="1185863" cy="1587"/>
          </a:xfrm>
          <a:prstGeom prst="line">
            <a:avLst/>
          </a:prstGeom>
          <a:noFill/>
          <a:ln w="15875">
            <a:solidFill>
              <a:srgbClr val="FFFFFF"/>
            </a:solidFill>
            <a:round/>
            <a:headEnd/>
            <a:tailEnd/>
          </a:ln>
        </p:spPr>
        <p:txBody>
          <a:bodyPr/>
          <a:lstStyle/>
          <a:p>
            <a:endParaRPr lang="en-US"/>
          </a:p>
        </p:txBody>
      </p:sp>
      <p:sp>
        <p:nvSpPr>
          <p:cNvPr id="18460" name="Line 32"/>
          <p:cNvSpPr>
            <a:spLocks noChangeShapeType="1"/>
          </p:cNvSpPr>
          <p:nvPr/>
        </p:nvSpPr>
        <p:spPr bwMode="auto">
          <a:xfrm flipH="1">
            <a:off x="2990850" y="5497513"/>
            <a:ext cx="635000" cy="74612"/>
          </a:xfrm>
          <a:prstGeom prst="line">
            <a:avLst/>
          </a:prstGeom>
          <a:noFill/>
          <a:ln w="15875">
            <a:solidFill>
              <a:srgbClr val="FFFFFF"/>
            </a:solidFill>
            <a:round/>
            <a:headEnd/>
            <a:tailEnd/>
          </a:ln>
        </p:spPr>
        <p:txBody>
          <a:bodyPr/>
          <a:lstStyle/>
          <a:p>
            <a:endParaRPr lang="en-US"/>
          </a:p>
        </p:txBody>
      </p:sp>
      <p:sp>
        <p:nvSpPr>
          <p:cNvPr id="18461" name="Line 33"/>
          <p:cNvSpPr>
            <a:spLocks noChangeShapeType="1"/>
          </p:cNvSpPr>
          <p:nvPr/>
        </p:nvSpPr>
        <p:spPr bwMode="auto">
          <a:xfrm flipH="1" flipV="1">
            <a:off x="3635375" y="3432175"/>
            <a:ext cx="339725" cy="417513"/>
          </a:xfrm>
          <a:prstGeom prst="line">
            <a:avLst/>
          </a:prstGeom>
          <a:noFill/>
          <a:ln w="15875">
            <a:solidFill>
              <a:srgbClr val="FFFFFF"/>
            </a:solidFill>
            <a:round/>
            <a:headEnd/>
            <a:tailEnd/>
          </a:ln>
        </p:spPr>
        <p:txBody>
          <a:bodyPr/>
          <a:lstStyle/>
          <a:p>
            <a:endParaRPr lang="en-US"/>
          </a:p>
        </p:txBody>
      </p:sp>
      <p:sp>
        <p:nvSpPr>
          <p:cNvPr id="18462" name="Freeform 34"/>
          <p:cNvSpPr>
            <a:spLocks/>
          </p:cNvSpPr>
          <p:nvPr/>
        </p:nvSpPr>
        <p:spPr bwMode="auto">
          <a:xfrm>
            <a:off x="2884488" y="2173288"/>
            <a:ext cx="566737" cy="100012"/>
          </a:xfrm>
          <a:custGeom>
            <a:avLst/>
            <a:gdLst>
              <a:gd name="T0" fmla="*/ 357 w 357"/>
              <a:gd name="T1" fmla="*/ 0 h 63"/>
              <a:gd name="T2" fmla="*/ 122 w 357"/>
              <a:gd name="T3" fmla="*/ 0 h 63"/>
              <a:gd name="T4" fmla="*/ 0 w 357"/>
              <a:gd name="T5" fmla="*/ 63 h 63"/>
              <a:gd name="T6" fmla="*/ 0 60000 65536"/>
              <a:gd name="T7" fmla="*/ 0 60000 65536"/>
              <a:gd name="T8" fmla="*/ 0 60000 65536"/>
              <a:gd name="T9" fmla="*/ 0 w 357"/>
              <a:gd name="T10" fmla="*/ 0 h 63"/>
              <a:gd name="T11" fmla="*/ 357 w 357"/>
              <a:gd name="T12" fmla="*/ 63 h 63"/>
            </a:gdLst>
            <a:ahLst/>
            <a:cxnLst>
              <a:cxn ang="T6">
                <a:pos x="T0" y="T1"/>
              </a:cxn>
              <a:cxn ang="T7">
                <a:pos x="T2" y="T3"/>
              </a:cxn>
              <a:cxn ang="T8">
                <a:pos x="T4" y="T5"/>
              </a:cxn>
            </a:cxnLst>
            <a:rect l="T9" t="T10" r="T11" b="T12"/>
            <a:pathLst>
              <a:path w="357" h="63">
                <a:moveTo>
                  <a:pt x="357" y="0"/>
                </a:moveTo>
                <a:lnTo>
                  <a:pt x="122" y="0"/>
                </a:lnTo>
                <a:lnTo>
                  <a:pt x="0" y="63"/>
                </a:lnTo>
              </a:path>
            </a:pathLst>
          </a:custGeom>
          <a:noFill/>
          <a:ln w="9525">
            <a:solidFill>
              <a:srgbClr val="000000"/>
            </a:solidFill>
            <a:round/>
            <a:headEnd/>
            <a:tailEnd/>
          </a:ln>
        </p:spPr>
        <p:txBody>
          <a:bodyPr/>
          <a:lstStyle/>
          <a:p>
            <a:endParaRPr lang="en-US"/>
          </a:p>
        </p:txBody>
      </p:sp>
      <p:sp>
        <p:nvSpPr>
          <p:cNvPr id="18463" name="Freeform 35"/>
          <p:cNvSpPr>
            <a:spLocks/>
          </p:cNvSpPr>
          <p:nvPr/>
        </p:nvSpPr>
        <p:spPr bwMode="auto">
          <a:xfrm>
            <a:off x="2990850" y="5491163"/>
            <a:ext cx="1149350" cy="3175"/>
          </a:xfrm>
          <a:custGeom>
            <a:avLst/>
            <a:gdLst>
              <a:gd name="T0" fmla="*/ 724 w 724"/>
              <a:gd name="T1" fmla="*/ 2 h 2"/>
              <a:gd name="T2" fmla="*/ 400 w 724"/>
              <a:gd name="T3" fmla="*/ 2 h 2"/>
              <a:gd name="T4" fmla="*/ 0 w 724"/>
              <a:gd name="T5" fmla="*/ 0 h 2"/>
              <a:gd name="T6" fmla="*/ 0 60000 65536"/>
              <a:gd name="T7" fmla="*/ 0 60000 65536"/>
              <a:gd name="T8" fmla="*/ 0 60000 65536"/>
              <a:gd name="T9" fmla="*/ 0 w 724"/>
              <a:gd name="T10" fmla="*/ 0 h 2"/>
              <a:gd name="T11" fmla="*/ 724 w 724"/>
              <a:gd name="T12" fmla="*/ 2 h 2"/>
            </a:gdLst>
            <a:ahLst/>
            <a:cxnLst>
              <a:cxn ang="T6">
                <a:pos x="T0" y="T1"/>
              </a:cxn>
              <a:cxn ang="T7">
                <a:pos x="T2" y="T3"/>
              </a:cxn>
              <a:cxn ang="T8">
                <a:pos x="T4" y="T5"/>
              </a:cxn>
            </a:cxnLst>
            <a:rect l="T9" t="T10" r="T11" b="T12"/>
            <a:pathLst>
              <a:path w="724" h="2">
                <a:moveTo>
                  <a:pt x="724" y="2"/>
                </a:moveTo>
                <a:lnTo>
                  <a:pt x="400" y="2"/>
                </a:lnTo>
                <a:lnTo>
                  <a:pt x="0" y="0"/>
                </a:lnTo>
              </a:path>
            </a:pathLst>
          </a:custGeom>
          <a:noFill/>
          <a:ln w="9525">
            <a:solidFill>
              <a:srgbClr val="000000"/>
            </a:solidFill>
            <a:round/>
            <a:headEnd/>
            <a:tailEnd/>
          </a:ln>
        </p:spPr>
        <p:txBody>
          <a:bodyPr/>
          <a:lstStyle/>
          <a:p>
            <a:endParaRPr lang="en-US"/>
          </a:p>
        </p:txBody>
      </p:sp>
      <p:sp>
        <p:nvSpPr>
          <p:cNvPr id="18464" name="Line 36"/>
          <p:cNvSpPr>
            <a:spLocks noChangeShapeType="1"/>
          </p:cNvSpPr>
          <p:nvPr/>
        </p:nvSpPr>
        <p:spPr bwMode="auto">
          <a:xfrm flipH="1" flipV="1">
            <a:off x="2635250" y="2170113"/>
            <a:ext cx="442913" cy="3175"/>
          </a:xfrm>
          <a:prstGeom prst="line">
            <a:avLst/>
          </a:prstGeom>
          <a:noFill/>
          <a:ln w="9525">
            <a:solidFill>
              <a:srgbClr val="000000"/>
            </a:solidFill>
            <a:round/>
            <a:headEnd/>
            <a:tailEnd/>
          </a:ln>
        </p:spPr>
        <p:txBody>
          <a:bodyPr/>
          <a:lstStyle/>
          <a:p>
            <a:endParaRPr lang="en-US"/>
          </a:p>
        </p:txBody>
      </p:sp>
      <p:sp>
        <p:nvSpPr>
          <p:cNvPr id="18465" name="Freeform 37"/>
          <p:cNvSpPr>
            <a:spLocks/>
          </p:cNvSpPr>
          <p:nvPr/>
        </p:nvSpPr>
        <p:spPr bwMode="auto">
          <a:xfrm>
            <a:off x="2855913" y="2578100"/>
            <a:ext cx="595312" cy="442913"/>
          </a:xfrm>
          <a:custGeom>
            <a:avLst/>
            <a:gdLst>
              <a:gd name="T0" fmla="*/ 375 w 375"/>
              <a:gd name="T1" fmla="*/ 0 h 279"/>
              <a:gd name="T2" fmla="*/ 144 w 375"/>
              <a:gd name="T3" fmla="*/ 0 h 279"/>
              <a:gd name="T4" fmla="*/ 0 w 375"/>
              <a:gd name="T5" fmla="*/ 279 h 279"/>
              <a:gd name="T6" fmla="*/ 0 60000 65536"/>
              <a:gd name="T7" fmla="*/ 0 60000 65536"/>
              <a:gd name="T8" fmla="*/ 0 60000 65536"/>
              <a:gd name="T9" fmla="*/ 0 w 375"/>
              <a:gd name="T10" fmla="*/ 0 h 279"/>
              <a:gd name="T11" fmla="*/ 375 w 375"/>
              <a:gd name="T12" fmla="*/ 279 h 279"/>
            </a:gdLst>
            <a:ahLst/>
            <a:cxnLst>
              <a:cxn ang="T6">
                <a:pos x="T0" y="T1"/>
              </a:cxn>
              <a:cxn ang="T7">
                <a:pos x="T2" y="T3"/>
              </a:cxn>
              <a:cxn ang="T8">
                <a:pos x="T4" y="T5"/>
              </a:cxn>
            </a:cxnLst>
            <a:rect l="T9" t="T10" r="T11" b="T12"/>
            <a:pathLst>
              <a:path w="375" h="279">
                <a:moveTo>
                  <a:pt x="375" y="0"/>
                </a:moveTo>
                <a:lnTo>
                  <a:pt x="144" y="0"/>
                </a:lnTo>
                <a:lnTo>
                  <a:pt x="0" y="279"/>
                </a:lnTo>
              </a:path>
            </a:pathLst>
          </a:custGeom>
          <a:noFill/>
          <a:ln w="9525">
            <a:solidFill>
              <a:srgbClr val="000000"/>
            </a:solidFill>
            <a:round/>
            <a:headEnd/>
            <a:tailEnd/>
          </a:ln>
        </p:spPr>
        <p:txBody>
          <a:bodyPr/>
          <a:lstStyle/>
          <a:p>
            <a:endParaRPr lang="en-US"/>
          </a:p>
        </p:txBody>
      </p:sp>
      <p:sp>
        <p:nvSpPr>
          <p:cNvPr id="18466" name="Freeform 38"/>
          <p:cNvSpPr>
            <a:spLocks/>
          </p:cNvSpPr>
          <p:nvPr/>
        </p:nvSpPr>
        <p:spPr bwMode="auto">
          <a:xfrm>
            <a:off x="2906713" y="2976563"/>
            <a:ext cx="544512" cy="546100"/>
          </a:xfrm>
          <a:custGeom>
            <a:avLst/>
            <a:gdLst>
              <a:gd name="T0" fmla="*/ 343 w 343"/>
              <a:gd name="T1" fmla="*/ 0 h 344"/>
              <a:gd name="T2" fmla="*/ 112 w 343"/>
              <a:gd name="T3" fmla="*/ 0 h 344"/>
              <a:gd name="T4" fmla="*/ 0 w 343"/>
              <a:gd name="T5" fmla="*/ 344 h 344"/>
              <a:gd name="T6" fmla="*/ 0 60000 65536"/>
              <a:gd name="T7" fmla="*/ 0 60000 65536"/>
              <a:gd name="T8" fmla="*/ 0 60000 65536"/>
              <a:gd name="T9" fmla="*/ 0 w 343"/>
              <a:gd name="T10" fmla="*/ 0 h 344"/>
              <a:gd name="T11" fmla="*/ 343 w 343"/>
              <a:gd name="T12" fmla="*/ 344 h 344"/>
            </a:gdLst>
            <a:ahLst/>
            <a:cxnLst>
              <a:cxn ang="T6">
                <a:pos x="T0" y="T1"/>
              </a:cxn>
              <a:cxn ang="T7">
                <a:pos x="T2" y="T3"/>
              </a:cxn>
              <a:cxn ang="T8">
                <a:pos x="T4" y="T5"/>
              </a:cxn>
            </a:cxnLst>
            <a:rect l="T9" t="T10" r="T11" b="T12"/>
            <a:pathLst>
              <a:path w="343" h="344">
                <a:moveTo>
                  <a:pt x="343" y="0"/>
                </a:moveTo>
                <a:lnTo>
                  <a:pt x="112" y="0"/>
                </a:lnTo>
                <a:lnTo>
                  <a:pt x="0" y="344"/>
                </a:lnTo>
              </a:path>
            </a:pathLst>
          </a:custGeom>
          <a:noFill/>
          <a:ln w="15875">
            <a:solidFill>
              <a:srgbClr val="FFFFFF"/>
            </a:solidFill>
            <a:round/>
            <a:headEnd/>
            <a:tailEnd/>
          </a:ln>
        </p:spPr>
        <p:txBody>
          <a:bodyPr/>
          <a:lstStyle/>
          <a:p>
            <a:endParaRPr lang="en-US"/>
          </a:p>
        </p:txBody>
      </p:sp>
      <p:sp>
        <p:nvSpPr>
          <p:cNvPr id="18467" name="Freeform 39"/>
          <p:cNvSpPr>
            <a:spLocks/>
          </p:cNvSpPr>
          <p:nvPr/>
        </p:nvSpPr>
        <p:spPr bwMode="auto">
          <a:xfrm>
            <a:off x="2903538" y="2974975"/>
            <a:ext cx="547687" cy="544513"/>
          </a:xfrm>
          <a:custGeom>
            <a:avLst/>
            <a:gdLst>
              <a:gd name="T0" fmla="*/ 345 w 345"/>
              <a:gd name="T1" fmla="*/ 0 h 343"/>
              <a:gd name="T2" fmla="*/ 110 w 345"/>
              <a:gd name="T3" fmla="*/ 0 h 343"/>
              <a:gd name="T4" fmla="*/ 0 w 345"/>
              <a:gd name="T5" fmla="*/ 343 h 343"/>
              <a:gd name="T6" fmla="*/ 0 60000 65536"/>
              <a:gd name="T7" fmla="*/ 0 60000 65536"/>
              <a:gd name="T8" fmla="*/ 0 60000 65536"/>
              <a:gd name="T9" fmla="*/ 0 w 345"/>
              <a:gd name="T10" fmla="*/ 0 h 343"/>
              <a:gd name="T11" fmla="*/ 345 w 345"/>
              <a:gd name="T12" fmla="*/ 343 h 343"/>
            </a:gdLst>
            <a:ahLst/>
            <a:cxnLst>
              <a:cxn ang="T6">
                <a:pos x="T0" y="T1"/>
              </a:cxn>
              <a:cxn ang="T7">
                <a:pos x="T2" y="T3"/>
              </a:cxn>
              <a:cxn ang="T8">
                <a:pos x="T4" y="T5"/>
              </a:cxn>
            </a:cxnLst>
            <a:rect l="T9" t="T10" r="T11" b="T12"/>
            <a:pathLst>
              <a:path w="345" h="343">
                <a:moveTo>
                  <a:pt x="345" y="0"/>
                </a:moveTo>
                <a:lnTo>
                  <a:pt x="110" y="0"/>
                </a:lnTo>
                <a:lnTo>
                  <a:pt x="0" y="343"/>
                </a:lnTo>
              </a:path>
            </a:pathLst>
          </a:custGeom>
          <a:noFill/>
          <a:ln w="9525">
            <a:solidFill>
              <a:srgbClr val="000000"/>
            </a:solidFill>
            <a:round/>
            <a:headEnd/>
            <a:tailEnd/>
          </a:ln>
        </p:spPr>
        <p:txBody>
          <a:bodyPr/>
          <a:lstStyle/>
          <a:p>
            <a:endParaRPr lang="en-US"/>
          </a:p>
        </p:txBody>
      </p:sp>
      <p:sp>
        <p:nvSpPr>
          <p:cNvPr id="18468" name="Freeform 40"/>
          <p:cNvSpPr>
            <a:spLocks/>
          </p:cNvSpPr>
          <p:nvPr/>
        </p:nvSpPr>
        <p:spPr bwMode="auto">
          <a:xfrm>
            <a:off x="3946525" y="3606800"/>
            <a:ext cx="193675" cy="239713"/>
          </a:xfrm>
          <a:custGeom>
            <a:avLst/>
            <a:gdLst>
              <a:gd name="T0" fmla="*/ 122 w 122"/>
              <a:gd name="T1" fmla="*/ 151 h 151"/>
              <a:gd name="T2" fmla="*/ 22 w 122"/>
              <a:gd name="T3" fmla="*/ 151 h 151"/>
              <a:gd name="T4" fmla="*/ 0 w 122"/>
              <a:gd name="T5" fmla="*/ 0 h 151"/>
              <a:gd name="T6" fmla="*/ 0 60000 65536"/>
              <a:gd name="T7" fmla="*/ 0 60000 65536"/>
              <a:gd name="T8" fmla="*/ 0 60000 65536"/>
              <a:gd name="T9" fmla="*/ 0 w 122"/>
              <a:gd name="T10" fmla="*/ 0 h 151"/>
              <a:gd name="T11" fmla="*/ 122 w 122"/>
              <a:gd name="T12" fmla="*/ 151 h 151"/>
            </a:gdLst>
            <a:ahLst/>
            <a:cxnLst>
              <a:cxn ang="T6">
                <a:pos x="T0" y="T1"/>
              </a:cxn>
              <a:cxn ang="T7">
                <a:pos x="T2" y="T3"/>
              </a:cxn>
              <a:cxn ang="T8">
                <a:pos x="T4" y="T5"/>
              </a:cxn>
            </a:cxnLst>
            <a:rect l="T9" t="T10" r="T11" b="T12"/>
            <a:pathLst>
              <a:path w="122" h="151">
                <a:moveTo>
                  <a:pt x="122" y="151"/>
                </a:moveTo>
                <a:lnTo>
                  <a:pt x="22" y="151"/>
                </a:lnTo>
                <a:lnTo>
                  <a:pt x="0" y="0"/>
                </a:lnTo>
              </a:path>
            </a:pathLst>
          </a:custGeom>
          <a:noFill/>
          <a:ln w="9525">
            <a:solidFill>
              <a:srgbClr val="000000"/>
            </a:solidFill>
            <a:round/>
            <a:headEnd/>
            <a:tailEnd/>
          </a:ln>
        </p:spPr>
        <p:txBody>
          <a:bodyPr/>
          <a:lstStyle/>
          <a:p>
            <a:endParaRPr lang="en-US"/>
          </a:p>
        </p:txBody>
      </p:sp>
      <p:sp>
        <p:nvSpPr>
          <p:cNvPr id="18469" name="Line 41"/>
          <p:cNvSpPr>
            <a:spLocks noChangeShapeType="1"/>
          </p:cNvSpPr>
          <p:nvPr/>
        </p:nvSpPr>
        <p:spPr bwMode="auto">
          <a:xfrm flipH="1">
            <a:off x="2357438" y="2578100"/>
            <a:ext cx="727075" cy="482600"/>
          </a:xfrm>
          <a:prstGeom prst="line">
            <a:avLst/>
          </a:prstGeom>
          <a:noFill/>
          <a:ln w="9525">
            <a:solidFill>
              <a:srgbClr val="000000"/>
            </a:solidFill>
            <a:round/>
            <a:headEnd/>
            <a:tailEnd/>
          </a:ln>
        </p:spPr>
        <p:txBody>
          <a:bodyPr/>
          <a:lstStyle/>
          <a:p>
            <a:endParaRPr lang="en-US"/>
          </a:p>
        </p:txBody>
      </p:sp>
      <p:sp>
        <p:nvSpPr>
          <p:cNvPr id="18470" name="Freeform 42"/>
          <p:cNvSpPr>
            <a:spLocks/>
          </p:cNvSpPr>
          <p:nvPr/>
        </p:nvSpPr>
        <p:spPr bwMode="auto">
          <a:xfrm>
            <a:off x="534988" y="4448175"/>
            <a:ext cx="633412" cy="58738"/>
          </a:xfrm>
          <a:custGeom>
            <a:avLst/>
            <a:gdLst>
              <a:gd name="T0" fmla="*/ 0 w 399"/>
              <a:gd name="T1" fmla="*/ 0 h 37"/>
              <a:gd name="T2" fmla="*/ 320 w 399"/>
              <a:gd name="T3" fmla="*/ 0 h 37"/>
              <a:gd name="T4" fmla="*/ 399 w 399"/>
              <a:gd name="T5" fmla="*/ 37 h 37"/>
              <a:gd name="T6" fmla="*/ 0 60000 65536"/>
              <a:gd name="T7" fmla="*/ 0 60000 65536"/>
              <a:gd name="T8" fmla="*/ 0 60000 65536"/>
              <a:gd name="T9" fmla="*/ 0 w 399"/>
              <a:gd name="T10" fmla="*/ 0 h 37"/>
              <a:gd name="T11" fmla="*/ 399 w 399"/>
              <a:gd name="T12" fmla="*/ 37 h 37"/>
            </a:gdLst>
            <a:ahLst/>
            <a:cxnLst>
              <a:cxn ang="T6">
                <a:pos x="T0" y="T1"/>
              </a:cxn>
              <a:cxn ang="T7">
                <a:pos x="T2" y="T3"/>
              </a:cxn>
              <a:cxn ang="T8">
                <a:pos x="T4" y="T5"/>
              </a:cxn>
            </a:cxnLst>
            <a:rect l="T9" t="T10" r="T11" b="T12"/>
            <a:pathLst>
              <a:path w="399" h="37">
                <a:moveTo>
                  <a:pt x="0" y="0"/>
                </a:moveTo>
                <a:lnTo>
                  <a:pt x="320" y="0"/>
                </a:lnTo>
                <a:lnTo>
                  <a:pt x="399" y="37"/>
                </a:lnTo>
              </a:path>
            </a:pathLst>
          </a:custGeom>
          <a:noFill/>
          <a:ln w="9525">
            <a:solidFill>
              <a:srgbClr val="000000"/>
            </a:solidFill>
            <a:round/>
            <a:headEnd/>
            <a:tailEnd/>
          </a:ln>
        </p:spPr>
        <p:txBody>
          <a:bodyPr/>
          <a:lstStyle/>
          <a:p>
            <a:endParaRPr lang="en-US"/>
          </a:p>
        </p:txBody>
      </p:sp>
      <p:sp>
        <p:nvSpPr>
          <p:cNvPr id="18471" name="Line 43"/>
          <p:cNvSpPr>
            <a:spLocks noChangeShapeType="1"/>
          </p:cNvSpPr>
          <p:nvPr/>
        </p:nvSpPr>
        <p:spPr bwMode="auto">
          <a:xfrm flipH="1">
            <a:off x="530225" y="3160713"/>
            <a:ext cx="1166813" cy="1587"/>
          </a:xfrm>
          <a:prstGeom prst="line">
            <a:avLst/>
          </a:prstGeom>
          <a:noFill/>
          <a:ln w="9525">
            <a:solidFill>
              <a:srgbClr val="000000"/>
            </a:solidFill>
            <a:round/>
            <a:headEnd/>
            <a:tailEnd/>
          </a:ln>
        </p:spPr>
        <p:txBody>
          <a:bodyPr/>
          <a:lstStyle/>
          <a:p>
            <a:endParaRPr lang="en-US"/>
          </a:p>
        </p:txBody>
      </p:sp>
      <p:sp>
        <p:nvSpPr>
          <p:cNvPr id="18472" name="Line 44"/>
          <p:cNvSpPr>
            <a:spLocks noChangeShapeType="1"/>
          </p:cNvSpPr>
          <p:nvPr/>
        </p:nvSpPr>
        <p:spPr bwMode="auto">
          <a:xfrm flipH="1">
            <a:off x="2987675" y="5494338"/>
            <a:ext cx="619125" cy="71437"/>
          </a:xfrm>
          <a:prstGeom prst="line">
            <a:avLst/>
          </a:prstGeom>
          <a:noFill/>
          <a:ln w="9525">
            <a:solidFill>
              <a:srgbClr val="000000"/>
            </a:solidFill>
            <a:round/>
            <a:headEnd/>
            <a:tailEnd/>
          </a:ln>
        </p:spPr>
        <p:txBody>
          <a:bodyPr/>
          <a:lstStyle/>
          <a:p>
            <a:endParaRPr lang="en-US"/>
          </a:p>
        </p:txBody>
      </p:sp>
      <p:sp>
        <p:nvSpPr>
          <p:cNvPr id="18473" name="Line 45"/>
          <p:cNvSpPr>
            <a:spLocks noChangeShapeType="1"/>
          </p:cNvSpPr>
          <p:nvPr/>
        </p:nvSpPr>
        <p:spPr bwMode="auto">
          <a:xfrm flipH="1" flipV="1">
            <a:off x="3638550" y="3429000"/>
            <a:ext cx="339725" cy="417513"/>
          </a:xfrm>
          <a:prstGeom prst="line">
            <a:avLst/>
          </a:prstGeom>
          <a:noFill/>
          <a:ln w="9525">
            <a:solidFill>
              <a:srgbClr val="000000"/>
            </a:solidFill>
            <a:round/>
            <a:headEnd/>
            <a:tailEnd/>
          </a:ln>
        </p:spPr>
        <p:txBody>
          <a:bodyPr/>
          <a:lstStyle/>
          <a:p>
            <a:endParaRPr lang="en-US"/>
          </a:p>
        </p:txBody>
      </p:sp>
      <p:sp>
        <p:nvSpPr>
          <p:cNvPr id="18474" name="Rectangle 46"/>
          <p:cNvSpPr>
            <a:spLocks noChangeArrowheads="1"/>
          </p:cNvSpPr>
          <p:nvPr/>
        </p:nvSpPr>
        <p:spPr bwMode="auto">
          <a:xfrm>
            <a:off x="4906963" y="6221413"/>
            <a:ext cx="16351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(b)</a:t>
            </a:r>
            <a:endParaRPr lang="en-US" sz="1000" b="1"/>
          </a:p>
        </p:txBody>
      </p:sp>
      <p:sp>
        <p:nvSpPr>
          <p:cNvPr id="18475" name="Rectangle 47"/>
          <p:cNvSpPr>
            <a:spLocks noChangeArrowheads="1"/>
          </p:cNvSpPr>
          <p:nvPr/>
        </p:nvSpPr>
        <p:spPr bwMode="auto">
          <a:xfrm>
            <a:off x="5324475" y="2393950"/>
            <a:ext cx="33178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Aorta</a:t>
            </a:r>
            <a:endParaRPr lang="en-US" sz="1000" b="1"/>
          </a:p>
        </p:txBody>
      </p:sp>
      <p:sp>
        <p:nvSpPr>
          <p:cNvPr id="18476" name="Freeform 48"/>
          <p:cNvSpPr>
            <a:spLocks/>
          </p:cNvSpPr>
          <p:nvPr/>
        </p:nvSpPr>
        <p:spPr bwMode="auto">
          <a:xfrm>
            <a:off x="1392238" y="2898775"/>
            <a:ext cx="644525" cy="407988"/>
          </a:xfrm>
          <a:custGeom>
            <a:avLst/>
            <a:gdLst>
              <a:gd name="T0" fmla="*/ 406 w 406"/>
              <a:gd name="T1" fmla="*/ 189 h 257"/>
              <a:gd name="T2" fmla="*/ 371 w 406"/>
              <a:gd name="T3" fmla="*/ 257 h 257"/>
              <a:gd name="T4" fmla="*/ 0 w 406"/>
              <a:gd name="T5" fmla="*/ 69 h 257"/>
              <a:gd name="T6" fmla="*/ 35 w 406"/>
              <a:gd name="T7" fmla="*/ 0 h 257"/>
              <a:gd name="T8" fmla="*/ 0 60000 65536"/>
              <a:gd name="T9" fmla="*/ 0 60000 65536"/>
              <a:gd name="T10" fmla="*/ 0 60000 65536"/>
              <a:gd name="T11" fmla="*/ 0 60000 65536"/>
              <a:gd name="T12" fmla="*/ 0 w 406"/>
              <a:gd name="T13" fmla="*/ 0 h 257"/>
              <a:gd name="T14" fmla="*/ 406 w 406"/>
              <a:gd name="T15" fmla="*/ 257 h 257"/>
            </a:gdLst>
            <a:ahLst/>
            <a:cxnLst>
              <a:cxn ang="T8">
                <a:pos x="T0" y="T1"/>
              </a:cxn>
              <a:cxn ang="T9">
                <a:pos x="T2" y="T3"/>
              </a:cxn>
              <a:cxn ang="T10">
                <a:pos x="T4" y="T5"/>
              </a:cxn>
              <a:cxn ang="T11">
                <a:pos x="T6" y="T7"/>
              </a:cxn>
            </a:cxnLst>
            <a:rect l="T12" t="T13" r="T14" b="T15"/>
            <a:pathLst>
              <a:path w="406" h="257">
                <a:moveTo>
                  <a:pt x="406" y="189"/>
                </a:moveTo>
                <a:lnTo>
                  <a:pt x="371" y="257"/>
                </a:lnTo>
                <a:lnTo>
                  <a:pt x="0" y="69"/>
                </a:lnTo>
                <a:lnTo>
                  <a:pt x="35" y="0"/>
                </a:lnTo>
              </a:path>
            </a:pathLst>
          </a:custGeom>
          <a:noFill/>
          <a:ln w="15875">
            <a:solidFill>
              <a:srgbClr val="FFFFFF"/>
            </a:solidFill>
            <a:round/>
            <a:headEnd/>
            <a:tailEnd/>
          </a:ln>
        </p:spPr>
        <p:txBody>
          <a:bodyPr/>
          <a:lstStyle/>
          <a:p>
            <a:endParaRPr lang="en-US"/>
          </a:p>
        </p:txBody>
      </p:sp>
      <p:sp>
        <p:nvSpPr>
          <p:cNvPr id="18477" name="Freeform 49"/>
          <p:cNvSpPr>
            <a:spLocks/>
          </p:cNvSpPr>
          <p:nvPr/>
        </p:nvSpPr>
        <p:spPr bwMode="auto">
          <a:xfrm>
            <a:off x="1039813" y="4478338"/>
            <a:ext cx="306387" cy="193675"/>
          </a:xfrm>
          <a:custGeom>
            <a:avLst/>
            <a:gdLst>
              <a:gd name="T0" fmla="*/ 22 w 193"/>
              <a:gd name="T1" fmla="*/ 122 h 122"/>
              <a:gd name="T2" fmla="*/ 0 w 193"/>
              <a:gd name="T3" fmla="*/ 47 h 122"/>
              <a:gd name="T4" fmla="*/ 171 w 193"/>
              <a:gd name="T5" fmla="*/ 0 h 122"/>
              <a:gd name="T6" fmla="*/ 193 w 193"/>
              <a:gd name="T7" fmla="*/ 75 h 122"/>
              <a:gd name="T8" fmla="*/ 0 60000 65536"/>
              <a:gd name="T9" fmla="*/ 0 60000 65536"/>
              <a:gd name="T10" fmla="*/ 0 60000 65536"/>
              <a:gd name="T11" fmla="*/ 0 60000 65536"/>
              <a:gd name="T12" fmla="*/ 0 w 193"/>
              <a:gd name="T13" fmla="*/ 0 h 122"/>
              <a:gd name="T14" fmla="*/ 193 w 193"/>
              <a:gd name="T15" fmla="*/ 122 h 122"/>
            </a:gdLst>
            <a:ahLst/>
            <a:cxnLst>
              <a:cxn ang="T8">
                <a:pos x="T0" y="T1"/>
              </a:cxn>
              <a:cxn ang="T9">
                <a:pos x="T2" y="T3"/>
              </a:cxn>
              <a:cxn ang="T10">
                <a:pos x="T4" y="T5"/>
              </a:cxn>
              <a:cxn ang="T11">
                <a:pos x="T6" y="T7"/>
              </a:cxn>
            </a:cxnLst>
            <a:rect l="T12" t="T13" r="T14" b="T15"/>
            <a:pathLst>
              <a:path w="193" h="122">
                <a:moveTo>
                  <a:pt x="22" y="122"/>
                </a:moveTo>
                <a:lnTo>
                  <a:pt x="0" y="47"/>
                </a:lnTo>
                <a:lnTo>
                  <a:pt x="171" y="0"/>
                </a:lnTo>
                <a:lnTo>
                  <a:pt x="193" y="75"/>
                </a:lnTo>
              </a:path>
            </a:pathLst>
          </a:custGeom>
          <a:noFill/>
          <a:ln w="15875">
            <a:solidFill>
              <a:srgbClr val="FFFFFF"/>
            </a:solidFill>
            <a:round/>
            <a:headEnd/>
            <a:tailEnd/>
          </a:ln>
        </p:spPr>
        <p:txBody>
          <a:bodyPr/>
          <a:lstStyle/>
          <a:p>
            <a:endParaRPr lang="en-US"/>
          </a:p>
        </p:txBody>
      </p:sp>
      <p:sp>
        <p:nvSpPr>
          <p:cNvPr id="18478" name="Freeform 50"/>
          <p:cNvSpPr>
            <a:spLocks/>
          </p:cNvSpPr>
          <p:nvPr/>
        </p:nvSpPr>
        <p:spPr bwMode="auto">
          <a:xfrm>
            <a:off x="1389063" y="2887663"/>
            <a:ext cx="644525" cy="407987"/>
          </a:xfrm>
          <a:custGeom>
            <a:avLst/>
            <a:gdLst>
              <a:gd name="T0" fmla="*/ 406 w 406"/>
              <a:gd name="T1" fmla="*/ 188 h 257"/>
              <a:gd name="T2" fmla="*/ 371 w 406"/>
              <a:gd name="T3" fmla="*/ 257 h 257"/>
              <a:gd name="T4" fmla="*/ 0 w 406"/>
              <a:gd name="T5" fmla="*/ 70 h 257"/>
              <a:gd name="T6" fmla="*/ 35 w 406"/>
              <a:gd name="T7" fmla="*/ 0 h 257"/>
              <a:gd name="T8" fmla="*/ 0 60000 65536"/>
              <a:gd name="T9" fmla="*/ 0 60000 65536"/>
              <a:gd name="T10" fmla="*/ 0 60000 65536"/>
              <a:gd name="T11" fmla="*/ 0 60000 65536"/>
              <a:gd name="T12" fmla="*/ 0 w 406"/>
              <a:gd name="T13" fmla="*/ 0 h 257"/>
              <a:gd name="T14" fmla="*/ 406 w 406"/>
              <a:gd name="T15" fmla="*/ 257 h 257"/>
            </a:gdLst>
            <a:ahLst/>
            <a:cxnLst>
              <a:cxn ang="T8">
                <a:pos x="T0" y="T1"/>
              </a:cxn>
              <a:cxn ang="T9">
                <a:pos x="T2" y="T3"/>
              </a:cxn>
              <a:cxn ang="T10">
                <a:pos x="T4" y="T5"/>
              </a:cxn>
              <a:cxn ang="T11">
                <a:pos x="T6" y="T7"/>
              </a:cxn>
            </a:cxnLst>
            <a:rect l="T12" t="T13" r="T14" b="T15"/>
            <a:pathLst>
              <a:path w="406" h="257">
                <a:moveTo>
                  <a:pt x="406" y="188"/>
                </a:moveTo>
                <a:lnTo>
                  <a:pt x="371" y="257"/>
                </a:lnTo>
                <a:lnTo>
                  <a:pt x="0" y="70"/>
                </a:lnTo>
                <a:lnTo>
                  <a:pt x="35" y="0"/>
                </a:lnTo>
              </a:path>
            </a:pathLst>
          </a:custGeom>
          <a:noFill/>
          <a:ln w="9525">
            <a:solidFill>
              <a:srgbClr val="000000"/>
            </a:solidFill>
            <a:round/>
            <a:headEnd/>
            <a:tailEnd/>
          </a:ln>
        </p:spPr>
        <p:txBody>
          <a:bodyPr/>
          <a:lstStyle/>
          <a:p>
            <a:endParaRPr lang="en-US"/>
          </a:p>
        </p:txBody>
      </p:sp>
      <p:sp>
        <p:nvSpPr>
          <p:cNvPr id="18479" name="Freeform 51"/>
          <p:cNvSpPr>
            <a:spLocks/>
          </p:cNvSpPr>
          <p:nvPr/>
        </p:nvSpPr>
        <p:spPr bwMode="auto">
          <a:xfrm>
            <a:off x="1033463" y="4468813"/>
            <a:ext cx="303212" cy="196850"/>
          </a:xfrm>
          <a:custGeom>
            <a:avLst/>
            <a:gdLst>
              <a:gd name="T0" fmla="*/ 20 w 191"/>
              <a:gd name="T1" fmla="*/ 124 h 124"/>
              <a:gd name="T2" fmla="*/ 0 w 191"/>
              <a:gd name="T3" fmla="*/ 47 h 124"/>
              <a:gd name="T4" fmla="*/ 169 w 191"/>
              <a:gd name="T5" fmla="*/ 0 h 124"/>
              <a:gd name="T6" fmla="*/ 191 w 191"/>
              <a:gd name="T7" fmla="*/ 77 h 124"/>
              <a:gd name="T8" fmla="*/ 0 60000 65536"/>
              <a:gd name="T9" fmla="*/ 0 60000 65536"/>
              <a:gd name="T10" fmla="*/ 0 60000 65536"/>
              <a:gd name="T11" fmla="*/ 0 60000 65536"/>
              <a:gd name="T12" fmla="*/ 0 w 191"/>
              <a:gd name="T13" fmla="*/ 0 h 124"/>
              <a:gd name="T14" fmla="*/ 191 w 191"/>
              <a:gd name="T15" fmla="*/ 124 h 124"/>
            </a:gdLst>
            <a:ahLst/>
            <a:cxnLst>
              <a:cxn ang="T8">
                <a:pos x="T0" y="T1"/>
              </a:cxn>
              <a:cxn ang="T9">
                <a:pos x="T2" y="T3"/>
              </a:cxn>
              <a:cxn ang="T10">
                <a:pos x="T4" y="T5"/>
              </a:cxn>
              <a:cxn ang="T11">
                <a:pos x="T6" y="T7"/>
              </a:cxn>
            </a:cxnLst>
            <a:rect l="T12" t="T13" r="T14" b="T15"/>
            <a:pathLst>
              <a:path w="191" h="124">
                <a:moveTo>
                  <a:pt x="20" y="124"/>
                </a:moveTo>
                <a:lnTo>
                  <a:pt x="0" y="47"/>
                </a:lnTo>
                <a:lnTo>
                  <a:pt x="169" y="0"/>
                </a:lnTo>
                <a:lnTo>
                  <a:pt x="191" y="77"/>
                </a:lnTo>
              </a:path>
            </a:pathLst>
          </a:custGeom>
          <a:noFill/>
          <a:ln w="9525">
            <a:solidFill>
              <a:srgbClr val="000000"/>
            </a:solidFill>
            <a:round/>
            <a:headEnd/>
            <a:tailEnd/>
          </a:ln>
        </p:spPr>
        <p:txBody>
          <a:bodyPr/>
          <a:lstStyle/>
          <a:p>
            <a:endParaRPr lang="en-US"/>
          </a:p>
        </p:txBody>
      </p:sp>
      <p:sp>
        <p:nvSpPr>
          <p:cNvPr id="18480" name="Text Box 52"/>
          <p:cNvSpPr txBox="1">
            <a:spLocks noChangeArrowheads="1"/>
          </p:cNvSpPr>
          <p:nvPr/>
        </p:nvSpPr>
        <p:spPr bwMode="auto">
          <a:xfrm>
            <a:off x="117475" y="3086100"/>
            <a:ext cx="569913" cy="304800"/>
          </a:xfrm>
          <a:prstGeom prst="rect">
            <a:avLst/>
          </a:prstGeom>
          <a:noFill/>
          <a:ln w="9525">
            <a:noFill/>
            <a:miter lim="800000"/>
            <a:headEnd/>
            <a:tailEnd/>
          </a:ln>
        </p:spPr>
        <p:txBody>
          <a:bodyPr wrap="none" lIns="0" tIns="0" bIns="0">
            <a:spAutoFit/>
          </a:bodyPr>
          <a:lstStyle/>
          <a:p>
            <a:r>
              <a:rPr lang="en-US" sz="1000" b="1"/>
              <a:t>Renal</a:t>
            </a:r>
          </a:p>
          <a:p>
            <a:r>
              <a:rPr lang="en-US" sz="1000" b="1"/>
              <a:t>medulla</a:t>
            </a:r>
          </a:p>
        </p:txBody>
      </p:sp>
      <p:sp>
        <p:nvSpPr>
          <p:cNvPr id="18481" name="Text Box 53"/>
          <p:cNvSpPr txBox="1">
            <a:spLocks noChangeArrowheads="1"/>
          </p:cNvSpPr>
          <p:nvPr/>
        </p:nvSpPr>
        <p:spPr bwMode="auto">
          <a:xfrm>
            <a:off x="112713" y="4368800"/>
            <a:ext cx="471487" cy="304800"/>
          </a:xfrm>
          <a:prstGeom prst="rect">
            <a:avLst/>
          </a:prstGeom>
          <a:noFill/>
          <a:ln w="9525">
            <a:noFill/>
            <a:miter lim="800000"/>
            <a:headEnd/>
            <a:tailEnd/>
          </a:ln>
        </p:spPr>
        <p:txBody>
          <a:bodyPr wrap="none" lIns="0" tIns="0" bIns="0">
            <a:spAutoFit/>
          </a:bodyPr>
          <a:lstStyle/>
          <a:p>
            <a:r>
              <a:rPr lang="en-US" sz="1000" b="1"/>
              <a:t>Renal</a:t>
            </a:r>
          </a:p>
          <a:p>
            <a:r>
              <a:rPr lang="en-US" sz="1000" b="1"/>
              <a:t>cortex</a:t>
            </a:r>
          </a:p>
        </p:txBody>
      </p:sp>
      <p:sp>
        <p:nvSpPr>
          <p:cNvPr id="18482" name="Text Box 54"/>
          <p:cNvSpPr txBox="1">
            <a:spLocks noChangeArrowheads="1"/>
          </p:cNvSpPr>
          <p:nvPr/>
        </p:nvSpPr>
        <p:spPr bwMode="auto">
          <a:xfrm>
            <a:off x="3487738" y="2092325"/>
            <a:ext cx="990600" cy="304800"/>
          </a:xfrm>
          <a:prstGeom prst="rect">
            <a:avLst/>
          </a:prstGeom>
          <a:noFill/>
          <a:ln w="9525">
            <a:noFill/>
            <a:miter lim="800000"/>
            <a:headEnd/>
            <a:tailEnd/>
          </a:ln>
        </p:spPr>
        <p:txBody>
          <a:bodyPr wrap="none" lIns="0" tIns="0" bIns="0">
            <a:spAutoFit/>
          </a:bodyPr>
          <a:lstStyle/>
          <a:p>
            <a:r>
              <a:rPr lang="en-US" sz="1000" b="1"/>
              <a:t>Interlobular</a:t>
            </a:r>
          </a:p>
          <a:p>
            <a:r>
              <a:rPr lang="en-US" sz="1000" b="1"/>
              <a:t>artery and vein</a:t>
            </a:r>
          </a:p>
        </p:txBody>
      </p:sp>
      <p:sp>
        <p:nvSpPr>
          <p:cNvPr id="18483" name="Text Box 55"/>
          <p:cNvSpPr txBox="1">
            <a:spLocks noChangeArrowheads="1"/>
          </p:cNvSpPr>
          <p:nvPr/>
        </p:nvSpPr>
        <p:spPr bwMode="auto">
          <a:xfrm>
            <a:off x="3490913" y="2495550"/>
            <a:ext cx="990600" cy="304800"/>
          </a:xfrm>
          <a:prstGeom prst="rect">
            <a:avLst/>
          </a:prstGeom>
          <a:noFill/>
          <a:ln w="9525">
            <a:noFill/>
            <a:miter lim="800000"/>
            <a:headEnd/>
            <a:tailEnd/>
          </a:ln>
        </p:spPr>
        <p:txBody>
          <a:bodyPr wrap="none" lIns="0" tIns="0" bIns="0">
            <a:spAutoFit/>
          </a:bodyPr>
          <a:lstStyle/>
          <a:p>
            <a:r>
              <a:rPr lang="en-US" sz="1000" b="1"/>
              <a:t>Interlobar</a:t>
            </a:r>
          </a:p>
          <a:p>
            <a:r>
              <a:rPr lang="en-US" sz="1000" b="1"/>
              <a:t>artery and vein</a:t>
            </a:r>
          </a:p>
        </p:txBody>
      </p:sp>
      <p:sp>
        <p:nvSpPr>
          <p:cNvPr id="18484" name="Text Box 56"/>
          <p:cNvSpPr txBox="1">
            <a:spLocks noChangeArrowheads="1"/>
          </p:cNvSpPr>
          <p:nvPr/>
        </p:nvSpPr>
        <p:spPr bwMode="auto">
          <a:xfrm>
            <a:off x="3484563" y="2895600"/>
            <a:ext cx="731837" cy="304800"/>
          </a:xfrm>
          <a:prstGeom prst="rect">
            <a:avLst/>
          </a:prstGeom>
          <a:noFill/>
          <a:ln w="9525">
            <a:noFill/>
            <a:miter lim="800000"/>
            <a:headEnd/>
            <a:tailEnd/>
          </a:ln>
        </p:spPr>
        <p:txBody>
          <a:bodyPr wrap="none" lIns="0" tIns="0" bIns="0">
            <a:spAutoFit/>
          </a:bodyPr>
          <a:lstStyle/>
          <a:p>
            <a:r>
              <a:rPr lang="en-US" sz="1000" b="1"/>
              <a:t>Segmental</a:t>
            </a:r>
          </a:p>
          <a:p>
            <a:r>
              <a:rPr lang="en-US" sz="1000" b="1"/>
              <a:t>artery</a:t>
            </a:r>
          </a:p>
        </p:txBody>
      </p:sp>
      <p:sp>
        <p:nvSpPr>
          <p:cNvPr id="18485" name="Text Box 57"/>
          <p:cNvSpPr txBox="1">
            <a:spLocks noChangeArrowheads="1"/>
          </p:cNvSpPr>
          <p:nvPr/>
        </p:nvSpPr>
        <p:spPr bwMode="auto">
          <a:xfrm>
            <a:off x="4170363" y="3768725"/>
            <a:ext cx="442912" cy="609600"/>
          </a:xfrm>
          <a:prstGeom prst="rect">
            <a:avLst/>
          </a:prstGeom>
          <a:noFill/>
          <a:ln w="9525">
            <a:noFill/>
            <a:miter lim="800000"/>
            <a:headEnd/>
            <a:tailEnd/>
          </a:ln>
        </p:spPr>
        <p:txBody>
          <a:bodyPr wrap="none" lIns="0" tIns="0" bIns="0">
            <a:spAutoFit/>
          </a:bodyPr>
          <a:lstStyle/>
          <a:p>
            <a:r>
              <a:rPr lang="en-US" sz="1000" b="1"/>
              <a:t>Renal</a:t>
            </a:r>
          </a:p>
          <a:p>
            <a:r>
              <a:rPr lang="en-US" sz="1000" b="1"/>
              <a:t>artery</a:t>
            </a:r>
          </a:p>
          <a:p>
            <a:r>
              <a:rPr lang="en-US" sz="1000" b="1"/>
              <a:t>and</a:t>
            </a:r>
          </a:p>
          <a:p>
            <a:r>
              <a:rPr lang="en-US" sz="1000" b="1"/>
              <a:t>vein</a:t>
            </a:r>
          </a:p>
        </p:txBody>
      </p:sp>
      <p:sp>
        <p:nvSpPr>
          <p:cNvPr id="18486" name="Text Box 58"/>
          <p:cNvSpPr txBox="1">
            <a:spLocks noChangeArrowheads="1"/>
          </p:cNvSpPr>
          <p:nvPr/>
        </p:nvSpPr>
        <p:spPr bwMode="auto">
          <a:xfrm>
            <a:off x="4183063" y="5403850"/>
            <a:ext cx="604837" cy="457200"/>
          </a:xfrm>
          <a:prstGeom prst="rect">
            <a:avLst/>
          </a:prstGeom>
          <a:noFill/>
          <a:ln w="9525">
            <a:noFill/>
            <a:miter lim="800000"/>
            <a:headEnd/>
            <a:tailEnd/>
          </a:ln>
        </p:spPr>
        <p:txBody>
          <a:bodyPr wrap="none" lIns="0" tIns="0" bIns="0">
            <a:spAutoFit/>
          </a:bodyPr>
          <a:lstStyle/>
          <a:p>
            <a:r>
              <a:rPr lang="en-US" sz="1000" b="1"/>
              <a:t>Arcuate</a:t>
            </a:r>
          </a:p>
          <a:p>
            <a:r>
              <a:rPr lang="en-US" sz="1000" b="1"/>
              <a:t>artery</a:t>
            </a:r>
          </a:p>
          <a:p>
            <a:r>
              <a:rPr lang="en-US" sz="1000" b="1"/>
              <a:t>and vein</a:t>
            </a:r>
          </a:p>
        </p:txBody>
      </p:sp>
      <p:sp>
        <p:nvSpPr>
          <p:cNvPr id="18487" name="Text Box 59"/>
          <p:cNvSpPr txBox="1">
            <a:spLocks noChangeArrowheads="1"/>
          </p:cNvSpPr>
          <p:nvPr/>
        </p:nvSpPr>
        <p:spPr bwMode="auto">
          <a:xfrm>
            <a:off x="6753225" y="4903788"/>
            <a:ext cx="928688" cy="152400"/>
          </a:xfrm>
          <a:prstGeom prst="rect">
            <a:avLst/>
          </a:prstGeom>
          <a:noFill/>
          <a:ln w="9525">
            <a:noFill/>
            <a:miter lim="800000"/>
            <a:headEnd/>
            <a:tailEnd/>
          </a:ln>
        </p:spPr>
        <p:txBody>
          <a:bodyPr wrap="none" lIns="0" tIns="0" bIns="0">
            <a:spAutoFit/>
          </a:bodyPr>
          <a:lstStyle/>
          <a:p>
            <a:r>
              <a:rPr lang="en-US" sz="1000" b="1"/>
              <a:t>Interlobular v.</a:t>
            </a:r>
          </a:p>
        </p:txBody>
      </p:sp>
      <p:sp>
        <p:nvSpPr>
          <p:cNvPr id="18488" name="Text Box 60"/>
          <p:cNvSpPr txBox="1">
            <a:spLocks noChangeArrowheads="1"/>
          </p:cNvSpPr>
          <p:nvPr/>
        </p:nvSpPr>
        <p:spPr bwMode="auto">
          <a:xfrm>
            <a:off x="6804025" y="3933825"/>
            <a:ext cx="815975" cy="152400"/>
          </a:xfrm>
          <a:prstGeom prst="rect">
            <a:avLst/>
          </a:prstGeom>
          <a:noFill/>
          <a:ln w="9525">
            <a:noFill/>
            <a:miter lim="800000"/>
            <a:headEnd/>
            <a:tailEnd/>
          </a:ln>
        </p:spPr>
        <p:txBody>
          <a:bodyPr wrap="none" lIns="0" tIns="0" bIns="0">
            <a:spAutoFit/>
          </a:bodyPr>
          <a:lstStyle/>
          <a:p>
            <a:r>
              <a:rPr lang="en-US" sz="1000" b="1"/>
              <a:t>Interlobar v.</a:t>
            </a:r>
          </a:p>
        </p:txBody>
      </p:sp>
      <p:sp>
        <p:nvSpPr>
          <p:cNvPr id="18489" name="Text Box 61"/>
          <p:cNvSpPr txBox="1">
            <a:spLocks noChangeArrowheads="1"/>
          </p:cNvSpPr>
          <p:nvPr/>
        </p:nvSpPr>
        <p:spPr bwMode="auto">
          <a:xfrm>
            <a:off x="6938963" y="2916238"/>
            <a:ext cx="576262" cy="152400"/>
          </a:xfrm>
          <a:prstGeom prst="rect">
            <a:avLst/>
          </a:prstGeom>
          <a:noFill/>
          <a:ln w="9525">
            <a:noFill/>
            <a:miter lim="800000"/>
            <a:headEnd/>
            <a:tailEnd/>
          </a:ln>
        </p:spPr>
        <p:txBody>
          <a:bodyPr wrap="none" lIns="0" tIns="0" bIns="0">
            <a:spAutoFit/>
          </a:bodyPr>
          <a:lstStyle/>
          <a:p>
            <a:r>
              <a:rPr lang="en-US" sz="1000" b="1"/>
              <a:t>Renal v.</a:t>
            </a:r>
          </a:p>
        </p:txBody>
      </p:sp>
      <p:sp>
        <p:nvSpPr>
          <p:cNvPr id="18490" name="Text Box 12"/>
          <p:cNvSpPr txBox="1">
            <a:spLocks noChangeArrowheads="1"/>
          </p:cNvSpPr>
          <p:nvPr/>
        </p:nvSpPr>
        <p:spPr bwMode="auto">
          <a:xfrm>
            <a:off x="6019800" y="6415088"/>
            <a:ext cx="2209800" cy="427037"/>
          </a:xfrm>
          <a:prstGeom prst="rect">
            <a:avLst/>
          </a:prstGeom>
          <a:noFill/>
          <a:ln w="9525" algn="ctr">
            <a:noFill/>
            <a:miter lim="800000"/>
            <a:headEnd/>
            <a:tailEnd/>
          </a:ln>
        </p:spPr>
        <p:txBody>
          <a:bodyPr>
            <a:spAutoFit/>
          </a:bodyPr>
          <a:lstStyle/>
          <a:p>
            <a:pPr algn="ctr">
              <a:spcBef>
                <a:spcPct val="50000"/>
              </a:spcBef>
            </a:pPr>
            <a:r>
              <a:rPr lang="en-US" sz="2200"/>
              <a:t>Figure 23.5 a-b</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4"/>
          <p:cNvSpPr>
            <a:spLocks noGrp="1"/>
          </p:cNvSpPr>
          <p:nvPr>
            <p:ph type="sldNum" sz="quarter" idx="11"/>
          </p:nvPr>
        </p:nvSpPr>
        <p:spPr>
          <a:noFill/>
        </p:spPr>
        <p:txBody>
          <a:bodyPr/>
          <a:lstStyle/>
          <a:p>
            <a:r>
              <a:rPr lang="en-US" smtClean="0"/>
              <a:t>23-</a:t>
            </a:r>
            <a:fld id="{D7BCE432-7489-44D6-91DD-153F8384D22A}" type="slidenum">
              <a:rPr lang="en-US" smtClean="0"/>
              <a:pPr/>
              <a:t>13</a:t>
            </a:fld>
            <a:endParaRPr lang="en-US" smtClean="0"/>
          </a:p>
        </p:txBody>
      </p:sp>
      <p:sp>
        <p:nvSpPr>
          <p:cNvPr id="19459" name="Rectangle 2"/>
          <p:cNvSpPr>
            <a:spLocks noGrp="1" noChangeArrowheads="1"/>
          </p:cNvSpPr>
          <p:nvPr>
            <p:ph type="title"/>
          </p:nvPr>
        </p:nvSpPr>
        <p:spPr/>
        <p:txBody>
          <a:bodyPr/>
          <a:lstStyle/>
          <a:p>
            <a:pPr eaLnBrk="1" hangingPunct="1"/>
            <a:r>
              <a:rPr lang="en-US" smtClean="0"/>
              <a:t>Renal Circulation</a:t>
            </a:r>
          </a:p>
        </p:txBody>
      </p:sp>
      <p:sp>
        <p:nvSpPr>
          <p:cNvPr id="19460" name="Rectangle 3"/>
          <p:cNvSpPr>
            <a:spLocks noGrp="1" noChangeArrowheads="1"/>
          </p:cNvSpPr>
          <p:nvPr>
            <p:ph type="body" idx="1"/>
          </p:nvPr>
        </p:nvSpPr>
        <p:spPr>
          <a:xfrm>
            <a:off x="228600" y="1295400"/>
            <a:ext cx="8915400" cy="5029200"/>
          </a:xfrm>
        </p:spPr>
        <p:txBody>
          <a:bodyPr/>
          <a:lstStyle/>
          <a:p>
            <a:pPr eaLnBrk="1" hangingPunct="1">
              <a:lnSpc>
                <a:spcPct val="90000"/>
              </a:lnSpc>
            </a:pPr>
            <a:r>
              <a:rPr lang="en-US" sz="2400" b="0" smtClean="0"/>
              <a:t>kidneys account for only 0.4% of body weight, they receive about 21% of the cardiac output (</a:t>
            </a:r>
            <a:r>
              <a:rPr lang="en-US" sz="2400" smtClean="0"/>
              <a:t>renal fraction</a:t>
            </a:r>
            <a:r>
              <a:rPr lang="en-US" sz="2400" b="0" smtClean="0"/>
              <a:t>)</a:t>
            </a:r>
          </a:p>
          <a:p>
            <a:pPr eaLnBrk="1" hangingPunct="1">
              <a:lnSpc>
                <a:spcPct val="90000"/>
              </a:lnSpc>
            </a:pPr>
            <a:endParaRPr lang="en-US" sz="1200" b="0" smtClean="0"/>
          </a:p>
          <a:p>
            <a:pPr eaLnBrk="1" hangingPunct="1">
              <a:lnSpc>
                <a:spcPct val="90000"/>
              </a:lnSpc>
            </a:pPr>
            <a:r>
              <a:rPr lang="en-US" sz="2400" smtClean="0"/>
              <a:t>renal artery </a:t>
            </a:r>
            <a:r>
              <a:rPr lang="en-US" sz="2400" b="0" smtClean="0"/>
              <a:t>divides into </a:t>
            </a:r>
            <a:r>
              <a:rPr lang="en-US" sz="2400" smtClean="0"/>
              <a:t>segmental arteries </a:t>
            </a:r>
            <a:r>
              <a:rPr lang="en-US" sz="2400" b="0" smtClean="0"/>
              <a:t>that give rise to</a:t>
            </a:r>
          </a:p>
          <a:p>
            <a:pPr lvl="1" eaLnBrk="1" hangingPunct="1">
              <a:lnSpc>
                <a:spcPct val="90000"/>
              </a:lnSpc>
              <a:buFontTx/>
              <a:buNone/>
            </a:pPr>
            <a:r>
              <a:rPr lang="en-US" sz="2000" b="0" smtClean="0">
                <a:sym typeface="Symbol" pitchFamily="18" charset="2"/>
              </a:rPr>
              <a:t>- </a:t>
            </a:r>
            <a:r>
              <a:rPr lang="en-US" sz="2000" smtClean="0">
                <a:sym typeface="Symbol" pitchFamily="18" charset="2"/>
              </a:rPr>
              <a:t>interlobar arteries </a:t>
            </a:r>
            <a:r>
              <a:rPr lang="en-US" sz="2000" b="0" smtClean="0">
                <a:sym typeface="Symbol" pitchFamily="18" charset="2"/>
              </a:rPr>
              <a:t>- up renal columns, between pyramids </a:t>
            </a:r>
          </a:p>
          <a:p>
            <a:pPr lvl="1" eaLnBrk="1" hangingPunct="1">
              <a:lnSpc>
                <a:spcPct val="90000"/>
              </a:lnSpc>
              <a:buFontTx/>
              <a:buNone/>
            </a:pPr>
            <a:r>
              <a:rPr lang="en-US" sz="2000" b="0" smtClean="0">
                <a:sym typeface="Symbol" pitchFamily="18" charset="2"/>
              </a:rPr>
              <a:t>- </a:t>
            </a:r>
            <a:r>
              <a:rPr lang="en-US" sz="2000" smtClean="0">
                <a:sym typeface="Symbol" pitchFamily="18" charset="2"/>
              </a:rPr>
              <a:t>arcuate arteries </a:t>
            </a:r>
            <a:r>
              <a:rPr lang="en-US" sz="2000" b="0" smtClean="0">
                <a:sym typeface="Symbol" pitchFamily="18" charset="2"/>
              </a:rPr>
              <a:t>- over pyramids</a:t>
            </a:r>
          </a:p>
          <a:p>
            <a:pPr lvl="1" eaLnBrk="1" hangingPunct="1">
              <a:lnSpc>
                <a:spcPct val="90000"/>
              </a:lnSpc>
              <a:buFontTx/>
              <a:buNone/>
            </a:pPr>
            <a:r>
              <a:rPr lang="en-US" sz="2000" b="0" smtClean="0">
                <a:sym typeface="Symbol" pitchFamily="18" charset="2"/>
              </a:rPr>
              <a:t>- </a:t>
            </a:r>
            <a:r>
              <a:rPr lang="en-US" sz="2000" smtClean="0">
                <a:sym typeface="Symbol" pitchFamily="18" charset="2"/>
              </a:rPr>
              <a:t>interlobular arteries </a:t>
            </a:r>
            <a:r>
              <a:rPr lang="en-US" sz="2000" b="0" smtClean="0">
                <a:sym typeface="Symbol" pitchFamily="18" charset="2"/>
              </a:rPr>
              <a:t>- up into cortex</a:t>
            </a:r>
          </a:p>
          <a:p>
            <a:pPr lvl="1" eaLnBrk="1" hangingPunct="1">
              <a:lnSpc>
                <a:spcPct val="90000"/>
              </a:lnSpc>
              <a:buFontTx/>
              <a:buNone/>
            </a:pPr>
            <a:r>
              <a:rPr lang="en-US" sz="2000" b="0" smtClean="0">
                <a:sym typeface="Symbol" pitchFamily="18" charset="2"/>
              </a:rPr>
              <a:t>- branch into </a:t>
            </a:r>
            <a:r>
              <a:rPr lang="en-US" sz="2000" smtClean="0">
                <a:sym typeface="Symbol" pitchFamily="18" charset="2"/>
              </a:rPr>
              <a:t>afferent arterioles -  </a:t>
            </a:r>
            <a:r>
              <a:rPr lang="en-US" sz="2000" b="0" smtClean="0">
                <a:sym typeface="Symbol" pitchFamily="18" charset="2"/>
              </a:rPr>
              <a:t>each supplying </a:t>
            </a:r>
            <a:r>
              <a:rPr lang="en-US" sz="2000" smtClean="0">
                <a:sym typeface="Symbol" pitchFamily="18" charset="2"/>
              </a:rPr>
              <a:t>one nephron</a:t>
            </a:r>
          </a:p>
          <a:p>
            <a:pPr lvl="1" eaLnBrk="1" hangingPunct="1">
              <a:lnSpc>
                <a:spcPct val="90000"/>
              </a:lnSpc>
              <a:buFontTx/>
              <a:buNone/>
            </a:pPr>
            <a:r>
              <a:rPr lang="en-US" sz="2000" b="0" smtClean="0">
                <a:sym typeface="Symbol" pitchFamily="18" charset="2"/>
              </a:rPr>
              <a:t>		- leads to a ball of capillaries - </a:t>
            </a:r>
            <a:r>
              <a:rPr lang="en-US" sz="2000" smtClean="0">
                <a:sym typeface="Symbol" pitchFamily="18" charset="2"/>
              </a:rPr>
              <a:t>glomerulus</a:t>
            </a:r>
            <a:r>
              <a:rPr lang="en-US" sz="2000" b="0" smtClean="0">
                <a:sym typeface="Symbol" pitchFamily="18" charset="2"/>
              </a:rPr>
              <a:t> </a:t>
            </a:r>
          </a:p>
          <a:p>
            <a:pPr lvl="1" eaLnBrk="1" hangingPunct="1">
              <a:lnSpc>
                <a:spcPct val="90000"/>
              </a:lnSpc>
              <a:buFontTx/>
              <a:buNone/>
            </a:pPr>
            <a:r>
              <a:rPr lang="en-US" sz="2000" b="0" smtClean="0">
                <a:sym typeface="Symbol" pitchFamily="18" charset="2"/>
              </a:rPr>
              <a:t>- blood is drained from the glomerulus by </a:t>
            </a:r>
            <a:r>
              <a:rPr lang="en-US" sz="2000" smtClean="0">
                <a:sym typeface="Symbol" pitchFamily="18" charset="2"/>
              </a:rPr>
              <a:t>efferent arterioles</a:t>
            </a:r>
          </a:p>
          <a:p>
            <a:pPr lvl="1" eaLnBrk="1" hangingPunct="1">
              <a:lnSpc>
                <a:spcPct val="90000"/>
              </a:lnSpc>
              <a:buFontTx/>
              <a:buNone/>
            </a:pPr>
            <a:r>
              <a:rPr lang="en-US" sz="2000" b="0" smtClean="0">
                <a:sym typeface="Symbol" pitchFamily="18" charset="2"/>
              </a:rPr>
              <a:t>- lead to either </a:t>
            </a:r>
            <a:r>
              <a:rPr lang="en-US" sz="2000" smtClean="0">
                <a:sym typeface="Symbol" pitchFamily="18" charset="2"/>
              </a:rPr>
              <a:t>peritubular capillaries </a:t>
            </a:r>
            <a:r>
              <a:rPr lang="en-US" sz="2000" b="0" smtClean="0">
                <a:sym typeface="Symbol" pitchFamily="18" charset="2"/>
              </a:rPr>
              <a:t>or </a:t>
            </a:r>
            <a:r>
              <a:rPr lang="en-US" sz="2000" smtClean="0">
                <a:sym typeface="Symbol" pitchFamily="18" charset="2"/>
              </a:rPr>
              <a:t>vasa recta </a:t>
            </a:r>
            <a:r>
              <a:rPr lang="en-US" sz="2000" b="0" smtClean="0">
                <a:sym typeface="Symbol" pitchFamily="18" charset="2"/>
              </a:rPr>
              <a:t>around portion  of the renal tubule </a:t>
            </a:r>
          </a:p>
          <a:p>
            <a:pPr lvl="1" eaLnBrk="1" hangingPunct="1">
              <a:lnSpc>
                <a:spcPct val="90000"/>
              </a:lnSpc>
              <a:buFontTx/>
              <a:buChar char="-"/>
            </a:pPr>
            <a:r>
              <a:rPr lang="en-US" sz="2000" smtClean="0">
                <a:sym typeface="Symbol" pitchFamily="18" charset="2"/>
              </a:rPr>
              <a:t>interlobular veins </a:t>
            </a:r>
            <a:r>
              <a:rPr lang="en-US" sz="2000" b="0" smtClean="0">
                <a:sym typeface="Symbol" pitchFamily="18" charset="2"/>
              </a:rPr>
              <a:t>or directly into </a:t>
            </a:r>
            <a:r>
              <a:rPr lang="en-US" sz="2000" smtClean="0">
                <a:sym typeface="Symbol" pitchFamily="18" charset="2"/>
              </a:rPr>
              <a:t>arcuate veins </a:t>
            </a:r>
            <a:r>
              <a:rPr lang="en-US" sz="2000" b="0" smtClean="0">
                <a:sym typeface="Symbol" pitchFamily="18" charset="2"/>
              </a:rPr>
              <a:t>- </a:t>
            </a:r>
            <a:r>
              <a:rPr lang="en-US" sz="2000" smtClean="0">
                <a:sym typeface="Symbol" pitchFamily="18" charset="2"/>
              </a:rPr>
              <a:t>interlobar veins</a:t>
            </a:r>
          </a:p>
          <a:p>
            <a:pPr lvl="1" eaLnBrk="1" hangingPunct="1">
              <a:lnSpc>
                <a:spcPct val="90000"/>
              </a:lnSpc>
              <a:buFontTx/>
              <a:buChar char="-"/>
            </a:pPr>
            <a:endParaRPr lang="en-US" sz="1200" smtClean="0">
              <a:sym typeface="Symbol" pitchFamily="18" charset="2"/>
            </a:endParaRPr>
          </a:p>
          <a:p>
            <a:pPr eaLnBrk="1" hangingPunct="1">
              <a:lnSpc>
                <a:spcPct val="90000"/>
              </a:lnSpc>
            </a:pPr>
            <a:r>
              <a:rPr lang="en-US" sz="2400" smtClean="0">
                <a:sym typeface="Symbol" pitchFamily="18" charset="2"/>
              </a:rPr>
              <a:t>renal vein </a:t>
            </a:r>
            <a:r>
              <a:rPr lang="en-US" sz="2400" b="0" smtClean="0">
                <a:sym typeface="Symbol" pitchFamily="18" charset="2"/>
              </a:rPr>
              <a:t>empties into </a:t>
            </a:r>
            <a:r>
              <a:rPr lang="en-US" sz="2400" smtClean="0">
                <a:sym typeface="Symbol" pitchFamily="18" charset="2"/>
              </a:rPr>
              <a:t>inferior vena cava</a:t>
            </a:r>
            <a:endParaRPr lang="en-US" sz="2800" smtClean="0">
              <a:sym typeface="Symbol" pitchFamily="18" charset="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p:spPr>
        <p:txBody>
          <a:bodyPr/>
          <a:lstStyle/>
          <a:p>
            <a:r>
              <a:rPr lang="en-US" smtClean="0"/>
              <a:t>23-</a:t>
            </a:r>
            <a:fld id="{3FCB4D23-E170-4E30-B4C4-688716F96E14}" type="slidenum">
              <a:rPr lang="en-US" smtClean="0"/>
              <a:pPr/>
              <a:t>14</a:t>
            </a:fld>
            <a:endParaRPr lang="en-US" smtClean="0"/>
          </a:p>
        </p:txBody>
      </p:sp>
      <p:sp>
        <p:nvSpPr>
          <p:cNvPr id="20483" name="Rectangle 2"/>
          <p:cNvSpPr>
            <a:spLocks noGrp="1" noChangeArrowheads="1"/>
          </p:cNvSpPr>
          <p:nvPr>
            <p:ph type="title"/>
          </p:nvPr>
        </p:nvSpPr>
        <p:spPr/>
        <p:txBody>
          <a:bodyPr/>
          <a:lstStyle/>
          <a:p>
            <a:pPr eaLnBrk="1" hangingPunct="1"/>
            <a:r>
              <a:rPr lang="en-US" smtClean="0"/>
              <a:t>Microcirculation of the Kidney</a:t>
            </a:r>
          </a:p>
        </p:txBody>
      </p:sp>
      <p:sp>
        <p:nvSpPr>
          <p:cNvPr id="20484" name="Rectangle 4"/>
          <p:cNvSpPr>
            <a:spLocks noGrp="1" noChangeArrowheads="1"/>
          </p:cNvSpPr>
          <p:nvPr>
            <p:ph type="body" idx="1"/>
          </p:nvPr>
        </p:nvSpPr>
        <p:spPr>
          <a:xfrm>
            <a:off x="228600" y="1295400"/>
            <a:ext cx="3810000" cy="5334000"/>
          </a:xfrm>
        </p:spPr>
        <p:txBody>
          <a:bodyPr/>
          <a:lstStyle/>
          <a:p>
            <a:pPr eaLnBrk="1" hangingPunct="1"/>
            <a:r>
              <a:rPr lang="en-US" sz="2400" b="0" smtClean="0"/>
              <a:t>in the cortex, </a:t>
            </a:r>
            <a:r>
              <a:rPr lang="en-US" sz="2400" smtClean="0"/>
              <a:t>peritubular capillaries </a:t>
            </a:r>
            <a:r>
              <a:rPr lang="en-US" sz="2400" b="0" smtClean="0"/>
              <a:t>branch off of the efferent arterioles supplying the tissue near the glomerulus, the proximal and distal convoluted tubules</a:t>
            </a:r>
          </a:p>
          <a:p>
            <a:pPr eaLnBrk="1" hangingPunct="1"/>
            <a:endParaRPr lang="en-US" sz="800" b="0" smtClean="0"/>
          </a:p>
          <a:p>
            <a:pPr eaLnBrk="1" hangingPunct="1"/>
            <a:r>
              <a:rPr lang="en-US" sz="2400" b="0" smtClean="0"/>
              <a:t>in medulla, the efferent arterioles give rise to the </a:t>
            </a:r>
            <a:r>
              <a:rPr lang="en-US" sz="2400" smtClean="0"/>
              <a:t>vasa recta, </a:t>
            </a:r>
            <a:r>
              <a:rPr lang="en-US" sz="2400" b="0" smtClean="0"/>
              <a:t>supplying the nephron loop portion of the nephron.</a:t>
            </a:r>
          </a:p>
        </p:txBody>
      </p:sp>
      <p:sp>
        <p:nvSpPr>
          <p:cNvPr id="20485" name="Text Box 8"/>
          <p:cNvSpPr txBox="1">
            <a:spLocks noChangeArrowheads="1"/>
          </p:cNvSpPr>
          <p:nvPr/>
        </p:nvSpPr>
        <p:spPr bwMode="auto">
          <a:xfrm>
            <a:off x="5435600" y="5867400"/>
            <a:ext cx="2057400" cy="427038"/>
          </a:xfrm>
          <a:prstGeom prst="rect">
            <a:avLst/>
          </a:prstGeom>
          <a:noFill/>
          <a:ln w="9525" algn="ctr">
            <a:noFill/>
            <a:miter lim="800000"/>
            <a:headEnd/>
            <a:tailEnd/>
          </a:ln>
        </p:spPr>
        <p:txBody>
          <a:bodyPr>
            <a:spAutoFit/>
          </a:bodyPr>
          <a:lstStyle/>
          <a:p>
            <a:pPr algn="ctr">
              <a:spcBef>
                <a:spcPct val="50000"/>
              </a:spcBef>
            </a:pPr>
            <a:r>
              <a:rPr lang="en-US" sz="2200"/>
              <a:t>Figure 23.6</a:t>
            </a:r>
          </a:p>
        </p:txBody>
      </p:sp>
      <p:pic>
        <p:nvPicPr>
          <p:cNvPr id="20486" name="Picture 8" descr="sal25693_23_06"/>
          <p:cNvPicPr>
            <a:picLocks noChangeAspect="1" noChangeArrowheads="1"/>
          </p:cNvPicPr>
          <p:nvPr/>
        </p:nvPicPr>
        <p:blipFill>
          <a:blip r:embed="rId3" cstate="print"/>
          <a:srcRect/>
          <a:stretch>
            <a:fillRect/>
          </a:stretch>
        </p:blipFill>
        <p:spPr bwMode="auto">
          <a:xfrm>
            <a:off x="4551363" y="1651000"/>
            <a:ext cx="3651250" cy="4064000"/>
          </a:xfrm>
          <a:prstGeom prst="rect">
            <a:avLst/>
          </a:prstGeom>
          <a:noFill/>
          <a:ln w="9525">
            <a:noFill/>
            <a:miter lim="800000"/>
            <a:headEnd/>
            <a:tailEnd/>
          </a:ln>
        </p:spPr>
      </p:pic>
      <p:sp>
        <p:nvSpPr>
          <p:cNvPr id="20487" name="TextBox 24"/>
          <p:cNvSpPr txBox="1">
            <a:spLocks noChangeArrowheads="1"/>
          </p:cNvSpPr>
          <p:nvPr/>
        </p:nvSpPr>
        <p:spPr bwMode="auto">
          <a:xfrm>
            <a:off x="4343400" y="1344613"/>
            <a:ext cx="4073525" cy="184150"/>
          </a:xfrm>
          <a:prstGeom prst="rect">
            <a:avLst/>
          </a:prstGeom>
          <a:noFill/>
          <a:ln w="9525">
            <a:noFill/>
            <a:miter lim="800000"/>
            <a:headEnd/>
            <a:tailEnd/>
          </a:ln>
        </p:spPr>
        <p:txBody>
          <a:bodyPr>
            <a:spAutoFit/>
          </a:bodyPr>
          <a:lstStyle/>
          <a:p>
            <a:pPr algn="ctr"/>
            <a:r>
              <a:rPr lang="en-US" sz="600">
                <a:solidFill>
                  <a:srgbClr val="000000"/>
                </a:solidFill>
                <a:cs typeface="Arial" charset="0"/>
              </a:rPr>
              <a:t>Copyright © The McGraw-Hill Companies, Inc. Permission required for reproduction or display.</a:t>
            </a:r>
          </a:p>
        </p:txBody>
      </p:sp>
      <p:sp>
        <p:nvSpPr>
          <p:cNvPr id="20488" name="Rectangle 10"/>
          <p:cNvSpPr>
            <a:spLocks noChangeArrowheads="1"/>
          </p:cNvSpPr>
          <p:nvPr/>
        </p:nvSpPr>
        <p:spPr bwMode="auto">
          <a:xfrm>
            <a:off x="6591300" y="4248150"/>
            <a:ext cx="458788" cy="92075"/>
          </a:xfrm>
          <a:prstGeom prst="rect">
            <a:avLst/>
          </a:prstGeom>
          <a:noFill/>
          <a:ln w="9525">
            <a:noFill/>
            <a:miter lim="800000"/>
            <a:headEnd/>
            <a:tailEnd/>
          </a:ln>
        </p:spPr>
        <p:txBody>
          <a:bodyPr wrap="none" lIns="0" tIns="0" rIns="0" bIns="0">
            <a:spAutoFit/>
          </a:bodyPr>
          <a:lstStyle/>
          <a:p>
            <a:r>
              <a:rPr lang="en-US" sz="600" b="1">
                <a:solidFill>
                  <a:srgbClr val="000000"/>
                </a:solidFill>
              </a:rPr>
              <a:t>Arcuate vein</a:t>
            </a:r>
            <a:endParaRPr lang="en-US" sz="600" b="1"/>
          </a:p>
        </p:txBody>
      </p:sp>
      <p:sp>
        <p:nvSpPr>
          <p:cNvPr id="20489" name="Rectangle 11"/>
          <p:cNvSpPr>
            <a:spLocks noChangeArrowheads="1"/>
          </p:cNvSpPr>
          <p:nvPr/>
        </p:nvSpPr>
        <p:spPr bwMode="auto">
          <a:xfrm>
            <a:off x="6591300" y="4105275"/>
            <a:ext cx="520700" cy="92075"/>
          </a:xfrm>
          <a:prstGeom prst="rect">
            <a:avLst/>
          </a:prstGeom>
          <a:noFill/>
          <a:ln w="9525">
            <a:noFill/>
            <a:miter lim="800000"/>
            <a:headEnd/>
            <a:tailEnd/>
          </a:ln>
        </p:spPr>
        <p:txBody>
          <a:bodyPr wrap="none" lIns="0" tIns="0" rIns="0" bIns="0">
            <a:spAutoFit/>
          </a:bodyPr>
          <a:lstStyle/>
          <a:p>
            <a:r>
              <a:rPr lang="en-US" sz="600" b="1">
                <a:solidFill>
                  <a:srgbClr val="000000"/>
                </a:solidFill>
              </a:rPr>
              <a:t>Arcuate artery</a:t>
            </a:r>
            <a:endParaRPr lang="en-US" sz="600" b="1"/>
          </a:p>
        </p:txBody>
      </p:sp>
      <p:sp>
        <p:nvSpPr>
          <p:cNvPr id="20490" name="Rectangle 12"/>
          <p:cNvSpPr>
            <a:spLocks noChangeArrowheads="1"/>
          </p:cNvSpPr>
          <p:nvPr/>
        </p:nvSpPr>
        <p:spPr bwMode="auto">
          <a:xfrm>
            <a:off x="5730875" y="4378325"/>
            <a:ext cx="384175" cy="92075"/>
          </a:xfrm>
          <a:prstGeom prst="rect">
            <a:avLst/>
          </a:prstGeom>
          <a:noFill/>
          <a:ln w="9525">
            <a:noFill/>
            <a:miter lim="800000"/>
            <a:headEnd/>
            <a:tailEnd/>
          </a:ln>
        </p:spPr>
        <p:txBody>
          <a:bodyPr wrap="none" lIns="0" tIns="0" rIns="0" bIns="0">
            <a:spAutoFit/>
          </a:bodyPr>
          <a:lstStyle/>
          <a:p>
            <a:r>
              <a:rPr lang="en-US" sz="600" b="1">
                <a:solidFill>
                  <a:srgbClr val="000000"/>
                </a:solidFill>
              </a:rPr>
              <a:t>Vasa recta</a:t>
            </a:r>
          </a:p>
        </p:txBody>
      </p:sp>
      <p:sp>
        <p:nvSpPr>
          <p:cNvPr id="20491" name="Rectangle 13"/>
          <p:cNvSpPr>
            <a:spLocks noChangeArrowheads="1"/>
          </p:cNvSpPr>
          <p:nvPr/>
        </p:nvSpPr>
        <p:spPr bwMode="auto">
          <a:xfrm>
            <a:off x="5730875" y="5049838"/>
            <a:ext cx="492125" cy="92075"/>
          </a:xfrm>
          <a:prstGeom prst="rect">
            <a:avLst/>
          </a:prstGeom>
          <a:noFill/>
          <a:ln w="9525">
            <a:noFill/>
            <a:miter lim="800000"/>
            <a:headEnd/>
            <a:tailEnd/>
          </a:ln>
        </p:spPr>
        <p:txBody>
          <a:bodyPr wrap="none" lIns="0" tIns="0" rIns="0" bIns="0">
            <a:spAutoFit/>
          </a:bodyPr>
          <a:lstStyle/>
          <a:p>
            <a:r>
              <a:rPr lang="en-US" sz="600" b="1">
                <a:solidFill>
                  <a:srgbClr val="000000"/>
                </a:solidFill>
              </a:rPr>
              <a:t>Nephron loop</a:t>
            </a:r>
            <a:endParaRPr lang="en-US" sz="600" b="1"/>
          </a:p>
        </p:txBody>
      </p:sp>
      <p:sp>
        <p:nvSpPr>
          <p:cNvPr id="20492" name="Rectangle 14"/>
          <p:cNvSpPr>
            <a:spLocks noChangeArrowheads="1"/>
          </p:cNvSpPr>
          <p:nvPr/>
        </p:nvSpPr>
        <p:spPr bwMode="auto">
          <a:xfrm>
            <a:off x="6761163" y="4767263"/>
            <a:ext cx="547687" cy="92075"/>
          </a:xfrm>
          <a:prstGeom prst="rect">
            <a:avLst/>
          </a:prstGeom>
          <a:noFill/>
          <a:ln w="9525">
            <a:noFill/>
            <a:miter lim="800000"/>
            <a:headEnd/>
            <a:tailEnd/>
          </a:ln>
        </p:spPr>
        <p:txBody>
          <a:bodyPr wrap="none" lIns="0" tIns="0" rIns="0" bIns="0">
            <a:spAutoFit/>
          </a:bodyPr>
          <a:lstStyle/>
          <a:p>
            <a:r>
              <a:rPr lang="en-US" sz="600" b="1">
                <a:solidFill>
                  <a:srgbClr val="000000"/>
                </a:solidFill>
              </a:rPr>
              <a:t>Collecting duct</a:t>
            </a:r>
            <a:endParaRPr lang="en-US" sz="600" b="1"/>
          </a:p>
        </p:txBody>
      </p:sp>
      <p:sp>
        <p:nvSpPr>
          <p:cNvPr id="20493" name="Rectangle 15"/>
          <p:cNvSpPr>
            <a:spLocks noChangeArrowheads="1"/>
          </p:cNvSpPr>
          <p:nvPr/>
        </p:nvSpPr>
        <p:spPr bwMode="auto">
          <a:xfrm>
            <a:off x="6713538" y="1498600"/>
            <a:ext cx="608012" cy="92075"/>
          </a:xfrm>
          <a:prstGeom prst="rect">
            <a:avLst/>
          </a:prstGeom>
          <a:noFill/>
          <a:ln w="9525">
            <a:noFill/>
            <a:miter lim="800000"/>
            <a:headEnd/>
            <a:tailEnd/>
          </a:ln>
        </p:spPr>
        <p:txBody>
          <a:bodyPr wrap="none" lIns="0" tIns="0" rIns="0" bIns="0">
            <a:spAutoFit/>
          </a:bodyPr>
          <a:lstStyle/>
          <a:p>
            <a:r>
              <a:rPr lang="en-US" sz="600" b="1">
                <a:solidFill>
                  <a:srgbClr val="000000"/>
                </a:solidFill>
              </a:rPr>
              <a:t>Cortical nephron</a:t>
            </a:r>
            <a:endParaRPr lang="en-US" sz="600" b="1"/>
          </a:p>
        </p:txBody>
      </p:sp>
      <p:sp>
        <p:nvSpPr>
          <p:cNvPr id="20494" name="Rectangle 16"/>
          <p:cNvSpPr>
            <a:spLocks noChangeArrowheads="1"/>
          </p:cNvSpPr>
          <p:nvPr/>
        </p:nvSpPr>
        <p:spPr bwMode="auto">
          <a:xfrm>
            <a:off x="5262563" y="2274888"/>
            <a:ext cx="884237" cy="92075"/>
          </a:xfrm>
          <a:prstGeom prst="rect">
            <a:avLst/>
          </a:prstGeom>
          <a:noFill/>
          <a:ln w="9525">
            <a:noFill/>
            <a:miter lim="800000"/>
            <a:headEnd/>
            <a:tailEnd/>
          </a:ln>
        </p:spPr>
        <p:txBody>
          <a:bodyPr wrap="none" lIns="0" tIns="0" rIns="0" bIns="0">
            <a:spAutoFit/>
          </a:bodyPr>
          <a:lstStyle/>
          <a:p>
            <a:r>
              <a:rPr lang="en-US" sz="600" b="1">
                <a:solidFill>
                  <a:srgbClr val="000000"/>
                </a:solidFill>
              </a:rPr>
              <a:t>Juxtamedullary nephron</a:t>
            </a:r>
            <a:endParaRPr lang="en-US" sz="600" b="1"/>
          </a:p>
        </p:txBody>
      </p:sp>
      <p:sp>
        <p:nvSpPr>
          <p:cNvPr id="20495" name="Rectangle 17"/>
          <p:cNvSpPr>
            <a:spLocks noChangeArrowheads="1"/>
          </p:cNvSpPr>
          <p:nvPr/>
        </p:nvSpPr>
        <p:spPr bwMode="auto">
          <a:xfrm>
            <a:off x="8301038" y="2247900"/>
            <a:ext cx="422275" cy="92075"/>
          </a:xfrm>
          <a:prstGeom prst="rect">
            <a:avLst/>
          </a:prstGeom>
          <a:noFill/>
          <a:ln w="9525">
            <a:noFill/>
            <a:miter lim="800000"/>
            <a:headEnd/>
            <a:tailEnd/>
          </a:ln>
        </p:spPr>
        <p:txBody>
          <a:bodyPr wrap="none" lIns="0" tIns="0" rIns="0" bIns="0">
            <a:spAutoFit/>
          </a:bodyPr>
          <a:lstStyle/>
          <a:p>
            <a:r>
              <a:rPr lang="en-US" sz="600" b="1">
                <a:solidFill>
                  <a:srgbClr val="000000"/>
                </a:solidFill>
              </a:rPr>
              <a:t>Glomerulus</a:t>
            </a:r>
            <a:endParaRPr lang="en-US" sz="600" b="1"/>
          </a:p>
        </p:txBody>
      </p:sp>
      <p:sp>
        <p:nvSpPr>
          <p:cNvPr id="20496" name="Rectangle 18"/>
          <p:cNvSpPr>
            <a:spLocks noChangeArrowheads="1"/>
          </p:cNvSpPr>
          <p:nvPr/>
        </p:nvSpPr>
        <p:spPr bwMode="auto">
          <a:xfrm>
            <a:off x="8301038" y="2387600"/>
            <a:ext cx="611187" cy="92075"/>
          </a:xfrm>
          <a:prstGeom prst="rect">
            <a:avLst/>
          </a:prstGeom>
          <a:noFill/>
          <a:ln w="9525">
            <a:noFill/>
            <a:miter lim="800000"/>
            <a:headEnd/>
            <a:tailEnd/>
          </a:ln>
        </p:spPr>
        <p:txBody>
          <a:bodyPr wrap="none" lIns="0" tIns="0" rIns="0" bIns="0">
            <a:spAutoFit/>
          </a:bodyPr>
          <a:lstStyle/>
          <a:p>
            <a:r>
              <a:rPr lang="en-US" sz="600" b="1">
                <a:solidFill>
                  <a:srgbClr val="000000"/>
                </a:solidFill>
              </a:rPr>
              <a:t>Efferent arteriole</a:t>
            </a:r>
            <a:endParaRPr lang="en-US" sz="600" b="1"/>
          </a:p>
        </p:txBody>
      </p:sp>
      <p:sp>
        <p:nvSpPr>
          <p:cNvPr id="20497" name="Rectangle 19"/>
          <p:cNvSpPr>
            <a:spLocks noChangeArrowheads="1"/>
          </p:cNvSpPr>
          <p:nvPr/>
        </p:nvSpPr>
        <p:spPr bwMode="auto">
          <a:xfrm>
            <a:off x="8301038" y="2095500"/>
            <a:ext cx="615950" cy="92075"/>
          </a:xfrm>
          <a:prstGeom prst="rect">
            <a:avLst/>
          </a:prstGeom>
          <a:noFill/>
          <a:ln w="9525">
            <a:noFill/>
            <a:miter lim="800000"/>
            <a:headEnd/>
            <a:tailEnd/>
          </a:ln>
        </p:spPr>
        <p:txBody>
          <a:bodyPr wrap="none" lIns="0" tIns="0" rIns="0" bIns="0">
            <a:spAutoFit/>
          </a:bodyPr>
          <a:lstStyle/>
          <a:p>
            <a:r>
              <a:rPr lang="en-US" sz="600" b="1">
                <a:solidFill>
                  <a:srgbClr val="000000"/>
                </a:solidFill>
              </a:rPr>
              <a:t>Afferent arteriole</a:t>
            </a:r>
            <a:endParaRPr lang="en-US" sz="600" b="1"/>
          </a:p>
        </p:txBody>
      </p:sp>
      <p:sp>
        <p:nvSpPr>
          <p:cNvPr id="20498" name="Rectangle 20"/>
          <p:cNvSpPr>
            <a:spLocks noChangeArrowheads="1"/>
          </p:cNvSpPr>
          <p:nvPr/>
        </p:nvSpPr>
        <p:spPr bwMode="auto">
          <a:xfrm>
            <a:off x="8301038" y="2936875"/>
            <a:ext cx="652462" cy="92075"/>
          </a:xfrm>
          <a:prstGeom prst="rect">
            <a:avLst/>
          </a:prstGeom>
          <a:noFill/>
          <a:ln w="9525">
            <a:noFill/>
            <a:miter lim="800000"/>
            <a:headEnd/>
            <a:tailEnd/>
          </a:ln>
        </p:spPr>
        <p:txBody>
          <a:bodyPr wrap="none" lIns="0" tIns="0" rIns="0" bIns="0">
            <a:spAutoFit/>
          </a:bodyPr>
          <a:lstStyle/>
          <a:p>
            <a:r>
              <a:rPr lang="en-US" sz="600" b="1">
                <a:solidFill>
                  <a:srgbClr val="000000"/>
                </a:solidFill>
              </a:rPr>
              <a:t>Interlobular artery</a:t>
            </a:r>
            <a:endParaRPr lang="en-US" sz="600" b="1"/>
          </a:p>
        </p:txBody>
      </p:sp>
      <p:sp>
        <p:nvSpPr>
          <p:cNvPr id="20499" name="Rectangle 21"/>
          <p:cNvSpPr>
            <a:spLocks noChangeArrowheads="1"/>
          </p:cNvSpPr>
          <p:nvPr/>
        </p:nvSpPr>
        <p:spPr bwMode="auto">
          <a:xfrm>
            <a:off x="8301038" y="3149600"/>
            <a:ext cx="590550" cy="92075"/>
          </a:xfrm>
          <a:prstGeom prst="rect">
            <a:avLst/>
          </a:prstGeom>
          <a:noFill/>
          <a:ln w="9525">
            <a:noFill/>
            <a:miter lim="800000"/>
            <a:headEnd/>
            <a:tailEnd/>
          </a:ln>
        </p:spPr>
        <p:txBody>
          <a:bodyPr wrap="none" lIns="0" tIns="0" rIns="0" bIns="0">
            <a:spAutoFit/>
          </a:bodyPr>
          <a:lstStyle/>
          <a:p>
            <a:r>
              <a:rPr lang="en-US" sz="600" b="1">
                <a:solidFill>
                  <a:srgbClr val="000000"/>
                </a:solidFill>
              </a:rPr>
              <a:t>Interlobular vein</a:t>
            </a:r>
            <a:endParaRPr lang="en-US" sz="600" b="1"/>
          </a:p>
        </p:txBody>
      </p:sp>
      <p:sp>
        <p:nvSpPr>
          <p:cNvPr id="20500" name="Rectangle 22"/>
          <p:cNvSpPr>
            <a:spLocks noChangeArrowheads="1"/>
          </p:cNvSpPr>
          <p:nvPr/>
        </p:nvSpPr>
        <p:spPr bwMode="auto">
          <a:xfrm>
            <a:off x="6556375" y="3260725"/>
            <a:ext cx="401638" cy="184150"/>
          </a:xfrm>
          <a:prstGeom prst="rect">
            <a:avLst/>
          </a:prstGeom>
          <a:noFill/>
          <a:ln w="9525">
            <a:noFill/>
            <a:miter lim="800000"/>
            <a:headEnd/>
            <a:tailEnd/>
          </a:ln>
        </p:spPr>
        <p:txBody>
          <a:bodyPr wrap="none" lIns="0" tIns="0" rIns="0" bIns="0">
            <a:spAutoFit/>
          </a:bodyPr>
          <a:lstStyle/>
          <a:p>
            <a:r>
              <a:rPr lang="en-US" sz="600" b="1">
                <a:solidFill>
                  <a:srgbClr val="000000"/>
                </a:solidFill>
              </a:rPr>
              <a:t>Peritubular</a:t>
            </a:r>
          </a:p>
          <a:p>
            <a:r>
              <a:rPr lang="en-US" sz="600" b="1">
                <a:solidFill>
                  <a:srgbClr val="000000"/>
                </a:solidFill>
              </a:rPr>
              <a:t>capillaries</a:t>
            </a:r>
            <a:endParaRPr lang="en-US" sz="600" b="1"/>
          </a:p>
        </p:txBody>
      </p:sp>
      <p:sp>
        <p:nvSpPr>
          <p:cNvPr id="20501" name="Rectangle 23"/>
          <p:cNvSpPr>
            <a:spLocks noChangeArrowheads="1"/>
          </p:cNvSpPr>
          <p:nvPr/>
        </p:nvSpPr>
        <p:spPr bwMode="auto">
          <a:xfrm>
            <a:off x="8301038" y="3835400"/>
            <a:ext cx="627062" cy="184150"/>
          </a:xfrm>
          <a:prstGeom prst="rect">
            <a:avLst/>
          </a:prstGeom>
          <a:noFill/>
          <a:ln w="9525">
            <a:noFill/>
            <a:miter lim="800000"/>
            <a:headEnd/>
            <a:tailEnd/>
          </a:ln>
        </p:spPr>
        <p:txBody>
          <a:bodyPr wrap="none" lIns="0" tIns="0" rIns="0" bIns="0">
            <a:spAutoFit/>
          </a:bodyPr>
          <a:lstStyle/>
          <a:p>
            <a:r>
              <a:rPr lang="en-US" sz="600" b="1">
                <a:solidFill>
                  <a:srgbClr val="000000"/>
                </a:solidFill>
              </a:rPr>
              <a:t>Corticomedullary</a:t>
            </a:r>
          </a:p>
          <a:p>
            <a:r>
              <a:rPr lang="en-US" sz="600" b="1">
                <a:solidFill>
                  <a:srgbClr val="000000"/>
                </a:solidFill>
              </a:rPr>
              <a:t>junction</a:t>
            </a:r>
            <a:endParaRPr lang="en-US" sz="600" b="1"/>
          </a:p>
        </p:txBody>
      </p:sp>
      <p:sp>
        <p:nvSpPr>
          <p:cNvPr id="20502" name="Freeform 24"/>
          <p:cNvSpPr>
            <a:spLocks/>
          </p:cNvSpPr>
          <p:nvPr/>
        </p:nvSpPr>
        <p:spPr bwMode="auto">
          <a:xfrm>
            <a:off x="4456113" y="1676400"/>
            <a:ext cx="82550" cy="2114550"/>
          </a:xfrm>
          <a:custGeom>
            <a:avLst/>
            <a:gdLst>
              <a:gd name="T0" fmla="*/ 80 w 80"/>
              <a:gd name="T1" fmla="*/ 0 h 2020"/>
              <a:gd name="T2" fmla="*/ 0 w 80"/>
              <a:gd name="T3" fmla="*/ 0 h 2020"/>
              <a:gd name="T4" fmla="*/ 0 w 80"/>
              <a:gd name="T5" fmla="*/ 2020 h 2020"/>
              <a:gd name="T6" fmla="*/ 80 w 80"/>
              <a:gd name="T7" fmla="*/ 2020 h 2020"/>
              <a:gd name="T8" fmla="*/ 0 60000 65536"/>
              <a:gd name="T9" fmla="*/ 0 60000 65536"/>
              <a:gd name="T10" fmla="*/ 0 60000 65536"/>
              <a:gd name="T11" fmla="*/ 0 60000 65536"/>
              <a:gd name="T12" fmla="*/ 0 w 80"/>
              <a:gd name="T13" fmla="*/ 0 h 2020"/>
              <a:gd name="T14" fmla="*/ 80 w 80"/>
              <a:gd name="T15" fmla="*/ 2020 h 2020"/>
            </a:gdLst>
            <a:ahLst/>
            <a:cxnLst>
              <a:cxn ang="T8">
                <a:pos x="T0" y="T1"/>
              </a:cxn>
              <a:cxn ang="T9">
                <a:pos x="T2" y="T3"/>
              </a:cxn>
              <a:cxn ang="T10">
                <a:pos x="T4" y="T5"/>
              </a:cxn>
              <a:cxn ang="T11">
                <a:pos x="T6" y="T7"/>
              </a:cxn>
            </a:cxnLst>
            <a:rect l="T12" t="T13" r="T14" b="T15"/>
            <a:pathLst>
              <a:path w="80" h="2020">
                <a:moveTo>
                  <a:pt x="80" y="0"/>
                </a:moveTo>
                <a:lnTo>
                  <a:pt x="0" y="0"/>
                </a:lnTo>
                <a:lnTo>
                  <a:pt x="0" y="2020"/>
                </a:lnTo>
                <a:lnTo>
                  <a:pt x="80" y="2020"/>
                </a:lnTo>
              </a:path>
            </a:pathLst>
          </a:custGeom>
          <a:noFill/>
          <a:ln w="9525">
            <a:solidFill>
              <a:srgbClr val="FFFFFF"/>
            </a:solidFill>
            <a:round/>
            <a:headEnd/>
            <a:tailEnd/>
          </a:ln>
        </p:spPr>
        <p:txBody>
          <a:bodyPr/>
          <a:lstStyle/>
          <a:p>
            <a:endParaRPr lang="en-US"/>
          </a:p>
        </p:txBody>
      </p:sp>
      <p:sp>
        <p:nvSpPr>
          <p:cNvPr id="20503" name="Freeform 25"/>
          <p:cNvSpPr>
            <a:spLocks/>
          </p:cNvSpPr>
          <p:nvPr/>
        </p:nvSpPr>
        <p:spPr bwMode="auto">
          <a:xfrm>
            <a:off x="4459288" y="3027363"/>
            <a:ext cx="84137" cy="762000"/>
          </a:xfrm>
          <a:custGeom>
            <a:avLst/>
            <a:gdLst>
              <a:gd name="T0" fmla="*/ 0 w 80"/>
              <a:gd name="T1" fmla="*/ 0 h 727"/>
              <a:gd name="T2" fmla="*/ 0 w 80"/>
              <a:gd name="T3" fmla="*/ 727 h 727"/>
              <a:gd name="T4" fmla="*/ 80 w 80"/>
              <a:gd name="T5" fmla="*/ 727 h 727"/>
              <a:gd name="T6" fmla="*/ 0 60000 65536"/>
              <a:gd name="T7" fmla="*/ 0 60000 65536"/>
              <a:gd name="T8" fmla="*/ 0 60000 65536"/>
              <a:gd name="T9" fmla="*/ 0 w 80"/>
              <a:gd name="T10" fmla="*/ 0 h 727"/>
              <a:gd name="T11" fmla="*/ 80 w 80"/>
              <a:gd name="T12" fmla="*/ 727 h 727"/>
            </a:gdLst>
            <a:ahLst/>
            <a:cxnLst>
              <a:cxn ang="T6">
                <a:pos x="T0" y="T1"/>
              </a:cxn>
              <a:cxn ang="T7">
                <a:pos x="T2" y="T3"/>
              </a:cxn>
              <a:cxn ang="T8">
                <a:pos x="T4" y="T5"/>
              </a:cxn>
            </a:cxnLst>
            <a:rect l="T9" t="T10" r="T11" b="T12"/>
            <a:pathLst>
              <a:path w="80" h="727">
                <a:moveTo>
                  <a:pt x="0" y="0"/>
                </a:moveTo>
                <a:lnTo>
                  <a:pt x="0" y="727"/>
                </a:lnTo>
                <a:lnTo>
                  <a:pt x="80" y="727"/>
                </a:lnTo>
              </a:path>
            </a:pathLst>
          </a:custGeom>
          <a:noFill/>
          <a:ln w="9525">
            <a:solidFill>
              <a:srgbClr val="000000"/>
            </a:solidFill>
            <a:round/>
            <a:headEnd/>
            <a:tailEnd/>
          </a:ln>
        </p:spPr>
        <p:txBody>
          <a:bodyPr/>
          <a:lstStyle/>
          <a:p>
            <a:endParaRPr lang="en-US"/>
          </a:p>
        </p:txBody>
      </p:sp>
      <p:sp>
        <p:nvSpPr>
          <p:cNvPr id="20504" name="Freeform 26"/>
          <p:cNvSpPr>
            <a:spLocks/>
          </p:cNvSpPr>
          <p:nvPr/>
        </p:nvSpPr>
        <p:spPr bwMode="auto">
          <a:xfrm>
            <a:off x="4459288" y="1671638"/>
            <a:ext cx="84137" cy="828675"/>
          </a:xfrm>
          <a:custGeom>
            <a:avLst/>
            <a:gdLst>
              <a:gd name="T0" fmla="*/ 80 w 80"/>
              <a:gd name="T1" fmla="*/ 0 h 791"/>
              <a:gd name="T2" fmla="*/ 0 w 80"/>
              <a:gd name="T3" fmla="*/ 0 h 791"/>
              <a:gd name="T4" fmla="*/ 0 w 80"/>
              <a:gd name="T5" fmla="*/ 791 h 791"/>
              <a:gd name="T6" fmla="*/ 0 60000 65536"/>
              <a:gd name="T7" fmla="*/ 0 60000 65536"/>
              <a:gd name="T8" fmla="*/ 0 60000 65536"/>
              <a:gd name="T9" fmla="*/ 0 w 80"/>
              <a:gd name="T10" fmla="*/ 0 h 791"/>
              <a:gd name="T11" fmla="*/ 80 w 80"/>
              <a:gd name="T12" fmla="*/ 791 h 791"/>
            </a:gdLst>
            <a:ahLst/>
            <a:cxnLst>
              <a:cxn ang="T6">
                <a:pos x="T0" y="T1"/>
              </a:cxn>
              <a:cxn ang="T7">
                <a:pos x="T2" y="T3"/>
              </a:cxn>
              <a:cxn ang="T8">
                <a:pos x="T4" y="T5"/>
              </a:cxn>
            </a:cxnLst>
            <a:rect l="T9" t="T10" r="T11" b="T12"/>
            <a:pathLst>
              <a:path w="80" h="791">
                <a:moveTo>
                  <a:pt x="80" y="0"/>
                </a:moveTo>
                <a:lnTo>
                  <a:pt x="0" y="0"/>
                </a:lnTo>
                <a:lnTo>
                  <a:pt x="0" y="791"/>
                </a:lnTo>
              </a:path>
            </a:pathLst>
          </a:custGeom>
          <a:noFill/>
          <a:ln w="9525">
            <a:solidFill>
              <a:srgbClr val="000000"/>
            </a:solidFill>
            <a:round/>
            <a:headEnd/>
            <a:tailEnd/>
          </a:ln>
        </p:spPr>
        <p:txBody>
          <a:bodyPr/>
          <a:lstStyle/>
          <a:p>
            <a:endParaRPr lang="en-US"/>
          </a:p>
        </p:txBody>
      </p:sp>
      <p:sp>
        <p:nvSpPr>
          <p:cNvPr id="20505" name="Freeform 27"/>
          <p:cNvSpPr>
            <a:spLocks/>
          </p:cNvSpPr>
          <p:nvPr/>
        </p:nvSpPr>
        <p:spPr bwMode="auto">
          <a:xfrm>
            <a:off x="4456113" y="3962400"/>
            <a:ext cx="82550" cy="1744663"/>
          </a:xfrm>
          <a:custGeom>
            <a:avLst/>
            <a:gdLst>
              <a:gd name="T0" fmla="*/ 80 w 80"/>
              <a:gd name="T1" fmla="*/ 0 h 1668"/>
              <a:gd name="T2" fmla="*/ 0 w 80"/>
              <a:gd name="T3" fmla="*/ 0 h 1668"/>
              <a:gd name="T4" fmla="*/ 0 w 80"/>
              <a:gd name="T5" fmla="*/ 1668 h 1668"/>
              <a:gd name="T6" fmla="*/ 80 w 80"/>
              <a:gd name="T7" fmla="*/ 1668 h 1668"/>
              <a:gd name="T8" fmla="*/ 0 60000 65536"/>
              <a:gd name="T9" fmla="*/ 0 60000 65536"/>
              <a:gd name="T10" fmla="*/ 0 60000 65536"/>
              <a:gd name="T11" fmla="*/ 0 60000 65536"/>
              <a:gd name="T12" fmla="*/ 0 w 80"/>
              <a:gd name="T13" fmla="*/ 0 h 1668"/>
              <a:gd name="T14" fmla="*/ 80 w 80"/>
              <a:gd name="T15" fmla="*/ 1668 h 1668"/>
            </a:gdLst>
            <a:ahLst/>
            <a:cxnLst>
              <a:cxn ang="T8">
                <a:pos x="T0" y="T1"/>
              </a:cxn>
              <a:cxn ang="T9">
                <a:pos x="T2" y="T3"/>
              </a:cxn>
              <a:cxn ang="T10">
                <a:pos x="T4" y="T5"/>
              </a:cxn>
              <a:cxn ang="T11">
                <a:pos x="T6" y="T7"/>
              </a:cxn>
            </a:cxnLst>
            <a:rect l="T12" t="T13" r="T14" b="T15"/>
            <a:pathLst>
              <a:path w="80" h="1668">
                <a:moveTo>
                  <a:pt x="80" y="0"/>
                </a:moveTo>
                <a:lnTo>
                  <a:pt x="0" y="0"/>
                </a:lnTo>
                <a:lnTo>
                  <a:pt x="0" y="1668"/>
                </a:lnTo>
                <a:lnTo>
                  <a:pt x="80" y="1668"/>
                </a:lnTo>
              </a:path>
            </a:pathLst>
          </a:custGeom>
          <a:noFill/>
          <a:ln w="9525">
            <a:solidFill>
              <a:srgbClr val="FFFFFF"/>
            </a:solidFill>
            <a:round/>
            <a:headEnd/>
            <a:tailEnd/>
          </a:ln>
        </p:spPr>
        <p:txBody>
          <a:bodyPr/>
          <a:lstStyle/>
          <a:p>
            <a:endParaRPr lang="en-US"/>
          </a:p>
        </p:txBody>
      </p:sp>
      <p:sp>
        <p:nvSpPr>
          <p:cNvPr id="20506" name="Freeform 28"/>
          <p:cNvSpPr>
            <a:spLocks/>
          </p:cNvSpPr>
          <p:nvPr/>
        </p:nvSpPr>
        <p:spPr bwMode="auto">
          <a:xfrm>
            <a:off x="4459288" y="5170488"/>
            <a:ext cx="84137" cy="533400"/>
          </a:xfrm>
          <a:custGeom>
            <a:avLst/>
            <a:gdLst>
              <a:gd name="T0" fmla="*/ 0 w 80"/>
              <a:gd name="T1" fmla="*/ 0 h 509"/>
              <a:gd name="T2" fmla="*/ 0 w 80"/>
              <a:gd name="T3" fmla="*/ 509 h 509"/>
              <a:gd name="T4" fmla="*/ 80 w 80"/>
              <a:gd name="T5" fmla="*/ 509 h 509"/>
              <a:gd name="T6" fmla="*/ 0 60000 65536"/>
              <a:gd name="T7" fmla="*/ 0 60000 65536"/>
              <a:gd name="T8" fmla="*/ 0 60000 65536"/>
              <a:gd name="T9" fmla="*/ 0 w 80"/>
              <a:gd name="T10" fmla="*/ 0 h 509"/>
              <a:gd name="T11" fmla="*/ 80 w 80"/>
              <a:gd name="T12" fmla="*/ 509 h 509"/>
            </a:gdLst>
            <a:ahLst/>
            <a:cxnLst>
              <a:cxn ang="T6">
                <a:pos x="T0" y="T1"/>
              </a:cxn>
              <a:cxn ang="T7">
                <a:pos x="T2" y="T3"/>
              </a:cxn>
              <a:cxn ang="T8">
                <a:pos x="T4" y="T5"/>
              </a:cxn>
            </a:cxnLst>
            <a:rect l="T9" t="T10" r="T11" b="T12"/>
            <a:pathLst>
              <a:path w="80" h="509">
                <a:moveTo>
                  <a:pt x="0" y="0"/>
                </a:moveTo>
                <a:lnTo>
                  <a:pt x="0" y="509"/>
                </a:lnTo>
                <a:lnTo>
                  <a:pt x="80" y="509"/>
                </a:lnTo>
              </a:path>
            </a:pathLst>
          </a:custGeom>
          <a:noFill/>
          <a:ln w="9525">
            <a:solidFill>
              <a:srgbClr val="000000"/>
            </a:solidFill>
            <a:round/>
            <a:headEnd/>
            <a:tailEnd/>
          </a:ln>
        </p:spPr>
        <p:txBody>
          <a:bodyPr/>
          <a:lstStyle/>
          <a:p>
            <a:endParaRPr lang="en-US"/>
          </a:p>
        </p:txBody>
      </p:sp>
      <p:sp>
        <p:nvSpPr>
          <p:cNvPr id="20507" name="Freeform 29"/>
          <p:cNvSpPr>
            <a:spLocks/>
          </p:cNvSpPr>
          <p:nvPr/>
        </p:nvSpPr>
        <p:spPr bwMode="auto">
          <a:xfrm>
            <a:off x="4459288" y="3957638"/>
            <a:ext cx="84137" cy="612775"/>
          </a:xfrm>
          <a:custGeom>
            <a:avLst/>
            <a:gdLst>
              <a:gd name="T0" fmla="*/ 80 w 80"/>
              <a:gd name="T1" fmla="*/ 0 h 586"/>
              <a:gd name="T2" fmla="*/ 0 w 80"/>
              <a:gd name="T3" fmla="*/ 0 h 586"/>
              <a:gd name="T4" fmla="*/ 0 w 80"/>
              <a:gd name="T5" fmla="*/ 586 h 586"/>
              <a:gd name="T6" fmla="*/ 0 60000 65536"/>
              <a:gd name="T7" fmla="*/ 0 60000 65536"/>
              <a:gd name="T8" fmla="*/ 0 60000 65536"/>
              <a:gd name="T9" fmla="*/ 0 w 80"/>
              <a:gd name="T10" fmla="*/ 0 h 586"/>
              <a:gd name="T11" fmla="*/ 80 w 80"/>
              <a:gd name="T12" fmla="*/ 586 h 586"/>
            </a:gdLst>
            <a:ahLst/>
            <a:cxnLst>
              <a:cxn ang="T6">
                <a:pos x="T0" y="T1"/>
              </a:cxn>
              <a:cxn ang="T7">
                <a:pos x="T2" y="T3"/>
              </a:cxn>
              <a:cxn ang="T8">
                <a:pos x="T4" y="T5"/>
              </a:cxn>
            </a:cxnLst>
            <a:rect l="T9" t="T10" r="T11" b="T12"/>
            <a:pathLst>
              <a:path w="80" h="586">
                <a:moveTo>
                  <a:pt x="80" y="0"/>
                </a:moveTo>
                <a:lnTo>
                  <a:pt x="0" y="0"/>
                </a:lnTo>
                <a:lnTo>
                  <a:pt x="0" y="586"/>
                </a:lnTo>
              </a:path>
            </a:pathLst>
          </a:custGeom>
          <a:noFill/>
          <a:ln w="9525">
            <a:solidFill>
              <a:srgbClr val="000000"/>
            </a:solidFill>
            <a:round/>
            <a:headEnd/>
            <a:tailEnd/>
          </a:ln>
        </p:spPr>
        <p:txBody>
          <a:bodyPr/>
          <a:lstStyle/>
          <a:p>
            <a:endParaRPr lang="en-US"/>
          </a:p>
        </p:txBody>
      </p:sp>
      <p:sp>
        <p:nvSpPr>
          <p:cNvPr id="20508" name="Rectangle 43"/>
          <p:cNvSpPr>
            <a:spLocks noChangeArrowheads="1"/>
          </p:cNvSpPr>
          <p:nvPr/>
        </p:nvSpPr>
        <p:spPr bwMode="auto">
          <a:xfrm>
            <a:off x="6018213" y="2719388"/>
            <a:ext cx="152400" cy="92075"/>
          </a:xfrm>
          <a:prstGeom prst="rect">
            <a:avLst/>
          </a:prstGeom>
          <a:noFill/>
          <a:ln w="9525">
            <a:noFill/>
            <a:miter lim="800000"/>
            <a:headEnd/>
            <a:tailEnd/>
          </a:ln>
        </p:spPr>
        <p:txBody>
          <a:bodyPr wrap="none" lIns="0" tIns="0" rIns="0" bIns="0">
            <a:spAutoFit/>
          </a:bodyPr>
          <a:lstStyle/>
          <a:p>
            <a:r>
              <a:rPr lang="en-US" sz="600" b="1">
                <a:solidFill>
                  <a:srgbClr val="000000"/>
                </a:solidFill>
              </a:rPr>
              <a:t>PCT</a:t>
            </a:r>
            <a:endParaRPr lang="en-US" sz="600" b="1"/>
          </a:p>
        </p:txBody>
      </p:sp>
      <p:sp>
        <p:nvSpPr>
          <p:cNvPr id="20509" name="Rectangle 44"/>
          <p:cNvSpPr>
            <a:spLocks noChangeArrowheads="1"/>
          </p:cNvSpPr>
          <p:nvPr/>
        </p:nvSpPr>
        <p:spPr bwMode="auto">
          <a:xfrm>
            <a:off x="6018213" y="2960688"/>
            <a:ext cx="157162" cy="92075"/>
          </a:xfrm>
          <a:prstGeom prst="rect">
            <a:avLst/>
          </a:prstGeom>
          <a:noFill/>
          <a:ln w="9525">
            <a:noFill/>
            <a:miter lim="800000"/>
            <a:headEnd/>
            <a:tailEnd/>
          </a:ln>
        </p:spPr>
        <p:txBody>
          <a:bodyPr wrap="none" lIns="0" tIns="0" rIns="0" bIns="0">
            <a:spAutoFit/>
          </a:bodyPr>
          <a:lstStyle/>
          <a:p>
            <a:r>
              <a:rPr lang="en-US" sz="600" b="1">
                <a:solidFill>
                  <a:srgbClr val="000000"/>
                </a:solidFill>
              </a:rPr>
              <a:t>DCT</a:t>
            </a:r>
            <a:endParaRPr lang="en-US" sz="600" b="1"/>
          </a:p>
        </p:txBody>
      </p:sp>
      <p:sp>
        <p:nvSpPr>
          <p:cNvPr id="20510" name="Line 45"/>
          <p:cNvSpPr>
            <a:spLocks noChangeShapeType="1"/>
          </p:cNvSpPr>
          <p:nvPr/>
        </p:nvSpPr>
        <p:spPr bwMode="auto">
          <a:xfrm flipH="1">
            <a:off x="6327775" y="4816475"/>
            <a:ext cx="417513" cy="0"/>
          </a:xfrm>
          <a:prstGeom prst="line">
            <a:avLst/>
          </a:prstGeom>
          <a:noFill/>
          <a:ln w="15875">
            <a:solidFill>
              <a:srgbClr val="FFFFFF"/>
            </a:solidFill>
            <a:round/>
            <a:headEnd/>
            <a:tailEnd/>
          </a:ln>
        </p:spPr>
        <p:txBody>
          <a:bodyPr/>
          <a:lstStyle/>
          <a:p>
            <a:endParaRPr lang="en-US"/>
          </a:p>
        </p:txBody>
      </p:sp>
      <p:sp>
        <p:nvSpPr>
          <p:cNvPr id="20511" name="Line 46"/>
          <p:cNvSpPr>
            <a:spLocks noChangeShapeType="1"/>
          </p:cNvSpPr>
          <p:nvPr/>
        </p:nvSpPr>
        <p:spPr bwMode="auto">
          <a:xfrm flipH="1">
            <a:off x="5565775" y="5102225"/>
            <a:ext cx="155575" cy="1588"/>
          </a:xfrm>
          <a:prstGeom prst="line">
            <a:avLst/>
          </a:prstGeom>
          <a:noFill/>
          <a:ln w="15875">
            <a:solidFill>
              <a:srgbClr val="FFFFFF"/>
            </a:solidFill>
            <a:round/>
            <a:headEnd/>
            <a:tailEnd/>
          </a:ln>
        </p:spPr>
        <p:txBody>
          <a:bodyPr/>
          <a:lstStyle/>
          <a:p>
            <a:endParaRPr lang="en-US"/>
          </a:p>
        </p:txBody>
      </p:sp>
      <p:sp>
        <p:nvSpPr>
          <p:cNvPr id="20512" name="Line 47"/>
          <p:cNvSpPr>
            <a:spLocks noChangeShapeType="1"/>
          </p:cNvSpPr>
          <p:nvPr/>
        </p:nvSpPr>
        <p:spPr bwMode="auto">
          <a:xfrm flipH="1">
            <a:off x="5322888" y="5102225"/>
            <a:ext cx="344487" cy="196850"/>
          </a:xfrm>
          <a:prstGeom prst="line">
            <a:avLst/>
          </a:prstGeom>
          <a:noFill/>
          <a:ln w="15875">
            <a:solidFill>
              <a:srgbClr val="FFFFFF"/>
            </a:solidFill>
            <a:round/>
            <a:headEnd/>
            <a:tailEnd/>
          </a:ln>
        </p:spPr>
        <p:txBody>
          <a:bodyPr/>
          <a:lstStyle/>
          <a:p>
            <a:endParaRPr lang="en-US"/>
          </a:p>
        </p:txBody>
      </p:sp>
      <p:sp>
        <p:nvSpPr>
          <p:cNvPr id="20513" name="Line 48"/>
          <p:cNvSpPr>
            <a:spLocks noChangeShapeType="1"/>
          </p:cNvSpPr>
          <p:nvPr/>
        </p:nvSpPr>
        <p:spPr bwMode="auto">
          <a:xfrm flipH="1">
            <a:off x="5441950" y="4433888"/>
            <a:ext cx="279400" cy="1587"/>
          </a:xfrm>
          <a:prstGeom prst="line">
            <a:avLst/>
          </a:prstGeom>
          <a:noFill/>
          <a:ln w="15875">
            <a:solidFill>
              <a:srgbClr val="FFFFFF"/>
            </a:solidFill>
            <a:round/>
            <a:headEnd/>
            <a:tailEnd/>
          </a:ln>
        </p:spPr>
        <p:txBody>
          <a:bodyPr/>
          <a:lstStyle/>
          <a:p>
            <a:endParaRPr lang="en-US"/>
          </a:p>
        </p:txBody>
      </p:sp>
      <p:sp>
        <p:nvSpPr>
          <p:cNvPr id="20514" name="Line 49"/>
          <p:cNvSpPr>
            <a:spLocks noChangeShapeType="1"/>
          </p:cNvSpPr>
          <p:nvPr/>
        </p:nvSpPr>
        <p:spPr bwMode="auto">
          <a:xfrm flipH="1">
            <a:off x="5219700" y="4433888"/>
            <a:ext cx="449263" cy="68262"/>
          </a:xfrm>
          <a:prstGeom prst="line">
            <a:avLst/>
          </a:prstGeom>
          <a:noFill/>
          <a:ln w="15875">
            <a:solidFill>
              <a:srgbClr val="FFFFFF"/>
            </a:solidFill>
            <a:round/>
            <a:headEnd/>
            <a:tailEnd/>
          </a:ln>
        </p:spPr>
        <p:txBody>
          <a:bodyPr/>
          <a:lstStyle/>
          <a:p>
            <a:endParaRPr lang="en-US"/>
          </a:p>
        </p:txBody>
      </p:sp>
      <p:sp>
        <p:nvSpPr>
          <p:cNvPr id="20515" name="Freeform 50"/>
          <p:cNvSpPr>
            <a:spLocks/>
          </p:cNvSpPr>
          <p:nvPr/>
        </p:nvSpPr>
        <p:spPr bwMode="auto">
          <a:xfrm>
            <a:off x="8207375" y="3778250"/>
            <a:ext cx="39688" cy="217488"/>
          </a:xfrm>
          <a:custGeom>
            <a:avLst/>
            <a:gdLst>
              <a:gd name="T0" fmla="*/ 0 w 38"/>
              <a:gd name="T1" fmla="*/ 207 h 207"/>
              <a:gd name="T2" fmla="*/ 38 w 38"/>
              <a:gd name="T3" fmla="*/ 207 h 207"/>
              <a:gd name="T4" fmla="*/ 38 w 38"/>
              <a:gd name="T5" fmla="*/ 0 h 207"/>
              <a:gd name="T6" fmla="*/ 0 w 38"/>
              <a:gd name="T7" fmla="*/ 0 h 207"/>
              <a:gd name="T8" fmla="*/ 0 60000 65536"/>
              <a:gd name="T9" fmla="*/ 0 60000 65536"/>
              <a:gd name="T10" fmla="*/ 0 60000 65536"/>
              <a:gd name="T11" fmla="*/ 0 60000 65536"/>
              <a:gd name="T12" fmla="*/ 0 w 38"/>
              <a:gd name="T13" fmla="*/ 0 h 207"/>
              <a:gd name="T14" fmla="*/ 38 w 38"/>
              <a:gd name="T15" fmla="*/ 207 h 207"/>
            </a:gdLst>
            <a:ahLst/>
            <a:cxnLst>
              <a:cxn ang="T8">
                <a:pos x="T0" y="T1"/>
              </a:cxn>
              <a:cxn ang="T9">
                <a:pos x="T2" y="T3"/>
              </a:cxn>
              <a:cxn ang="T10">
                <a:pos x="T4" y="T5"/>
              </a:cxn>
              <a:cxn ang="T11">
                <a:pos x="T6" y="T7"/>
              </a:cxn>
            </a:cxnLst>
            <a:rect l="T12" t="T13" r="T14" b="T15"/>
            <a:pathLst>
              <a:path w="38" h="207">
                <a:moveTo>
                  <a:pt x="0" y="207"/>
                </a:moveTo>
                <a:lnTo>
                  <a:pt x="38" y="207"/>
                </a:lnTo>
                <a:lnTo>
                  <a:pt x="38" y="0"/>
                </a:lnTo>
                <a:lnTo>
                  <a:pt x="0" y="0"/>
                </a:lnTo>
              </a:path>
            </a:pathLst>
          </a:custGeom>
          <a:noFill/>
          <a:ln w="15875">
            <a:solidFill>
              <a:srgbClr val="FFFFFF"/>
            </a:solidFill>
            <a:round/>
            <a:headEnd/>
            <a:tailEnd/>
          </a:ln>
        </p:spPr>
        <p:txBody>
          <a:bodyPr/>
          <a:lstStyle/>
          <a:p>
            <a:endParaRPr lang="en-US"/>
          </a:p>
        </p:txBody>
      </p:sp>
      <p:sp>
        <p:nvSpPr>
          <p:cNvPr id="20516" name="Line 51"/>
          <p:cNvSpPr>
            <a:spLocks noChangeShapeType="1"/>
          </p:cNvSpPr>
          <p:nvPr/>
        </p:nvSpPr>
        <p:spPr bwMode="auto">
          <a:xfrm>
            <a:off x="8247063" y="3886200"/>
            <a:ext cx="31750" cy="1588"/>
          </a:xfrm>
          <a:prstGeom prst="line">
            <a:avLst/>
          </a:prstGeom>
          <a:noFill/>
          <a:ln w="15875">
            <a:solidFill>
              <a:srgbClr val="FFFFFF"/>
            </a:solidFill>
            <a:round/>
            <a:headEnd/>
            <a:tailEnd/>
          </a:ln>
        </p:spPr>
        <p:txBody>
          <a:bodyPr/>
          <a:lstStyle/>
          <a:p>
            <a:endParaRPr lang="en-US"/>
          </a:p>
        </p:txBody>
      </p:sp>
      <p:sp>
        <p:nvSpPr>
          <p:cNvPr id="20517" name="Line 52"/>
          <p:cNvSpPr>
            <a:spLocks noChangeShapeType="1"/>
          </p:cNvSpPr>
          <p:nvPr/>
        </p:nvSpPr>
        <p:spPr bwMode="auto">
          <a:xfrm>
            <a:off x="7961313" y="3205163"/>
            <a:ext cx="317500" cy="0"/>
          </a:xfrm>
          <a:prstGeom prst="line">
            <a:avLst/>
          </a:prstGeom>
          <a:noFill/>
          <a:ln w="15875">
            <a:solidFill>
              <a:srgbClr val="FFFFFF"/>
            </a:solidFill>
            <a:round/>
            <a:headEnd/>
            <a:tailEnd/>
          </a:ln>
        </p:spPr>
        <p:txBody>
          <a:bodyPr/>
          <a:lstStyle/>
          <a:p>
            <a:endParaRPr lang="en-US"/>
          </a:p>
        </p:txBody>
      </p:sp>
      <p:sp>
        <p:nvSpPr>
          <p:cNvPr id="20518" name="Line 53"/>
          <p:cNvSpPr>
            <a:spLocks noChangeShapeType="1"/>
          </p:cNvSpPr>
          <p:nvPr/>
        </p:nvSpPr>
        <p:spPr bwMode="auto">
          <a:xfrm>
            <a:off x="7669213" y="2990850"/>
            <a:ext cx="609600" cy="0"/>
          </a:xfrm>
          <a:prstGeom prst="line">
            <a:avLst/>
          </a:prstGeom>
          <a:noFill/>
          <a:ln w="15875">
            <a:solidFill>
              <a:srgbClr val="FFFFFF"/>
            </a:solidFill>
            <a:round/>
            <a:headEnd/>
            <a:tailEnd/>
          </a:ln>
        </p:spPr>
        <p:txBody>
          <a:bodyPr/>
          <a:lstStyle/>
          <a:p>
            <a:endParaRPr lang="en-US"/>
          </a:p>
        </p:txBody>
      </p:sp>
      <p:sp>
        <p:nvSpPr>
          <p:cNvPr id="20519" name="Line 54"/>
          <p:cNvSpPr>
            <a:spLocks noChangeShapeType="1"/>
          </p:cNvSpPr>
          <p:nvPr/>
        </p:nvSpPr>
        <p:spPr bwMode="auto">
          <a:xfrm>
            <a:off x="7399338" y="2439988"/>
            <a:ext cx="879475" cy="1587"/>
          </a:xfrm>
          <a:prstGeom prst="line">
            <a:avLst/>
          </a:prstGeom>
          <a:noFill/>
          <a:ln w="15875">
            <a:solidFill>
              <a:srgbClr val="FFFFFF"/>
            </a:solidFill>
            <a:round/>
            <a:headEnd/>
            <a:tailEnd/>
          </a:ln>
        </p:spPr>
        <p:txBody>
          <a:bodyPr/>
          <a:lstStyle/>
          <a:p>
            <a:endParaRPr lang="en-US"/>
          </a:p>
        </p:txBody>
      </p:sp>
      <p:sp>
        <p:nvSpPr>
          <p:cNvPr id="20520" name="Freeform 55"/>
          <p:cNvSpPr>
            <a:spLocks/>
          </p:cNvSpPr>
          <p:nvPr/>
        </p:nvSpPr>
        <p:spPr bwMode="auto">
          <a:xfrm>
            <a:off x="7537450" y="2154238"/>
            <a:ext cx="741363" cy="96837"/>
          </a:xfrm>
          <a:custGeom>
            <a:avLst/>
            <a:gdLst>
              <a:gd name="T0" fmla="*/ 708 w 708"/>
              <a:gd name="T1" fmla="*/ 0 h 93"/>
              <a:gd name="T2" fmla="*/ 80 w 708"/>
              <a:gd name="T3" fmla="*/ 0 h 93"/>
              <a:gd name="T4" fmla="*/ 0 w 708"/>
              <a:gd name="T5" fmla="*/ 93 h 93"/>
              <a:gd name="T6" fmla="*/ 0 60000 65536"/>
              <a:gd name="T7" fmla="*/ 0 60000 65536"/>
              <a:gd name="T8" fmla="*/ 0 60000 65536"/>
              <a:gd name="T9" fmla="*/ 0 w 708"/>
              <a:gd name="T10" fmla="*/ 0 h 93"/>
              <a:gd name="T11" fmla="*/ 708 w 708"/>
              <a:gd name="T12" fmla="*/ 93 h 93"/>
            </a:gdLst>
            <a:ahLst/>
            <a:cxnLst>
              <a:cxn ang="T6">
                <a:pos x="T0" y="T1"/>
              </a:cxn>
              <a:cxn ang="T7">
                <a:pos x="T2" y="T3"/>
              </a:cxn>
              <a:cxn ang="T8">
                <a:pos x="T4" y="T5"/>
              </a:cxn>
            </a:cxnLst>
            <a:rect l="T9" t="T10" r="T11" b="T12"/>
            <a:pathLst>
              <a:path w="708" h="93">
                <a:moveTo>
                  <a:pt x="708" y="0"/>
                </a:moveTo>
                <a:lnTo>
                  <a:pt x="80" y="0"/>
                </a:lnTo>
                <a:lnTo>
                  <a:pt x="0" y="93"/>
                </a:lnTo>
              </a:path>
            </a:pathLst>
          </a:custGeom>
          <a:noFill/>
          <a:ln w="15875">
            <a:solidFill>
              <a:srgbClr val="FFFFFF"/>
            </a:solidFill>
            <a:round/>
            <a:headEnd/>
            <a:tailEnd/>
          </a:ln>
        </p:spPr>
        <p:txBody>
          <a:bodyPr/>
          <a:lstStyle/>
          <a:p>
            <a:endParaRPr lang="en-US"/>
          </a:p>
        </p:txBody>
      </p:sp>
      <p:sp>
        <p:nvSpPr>
          <p:cNvPr id="20521" name="Line 56"/>
          <p:cNvSpPr>
            <a:spLocks noChangeShapeType="1"/>
          </p:cNvSpPr>
          <p:nvPr/>
        </p:nvSpPr>
        <p:spPr bwMode="auto">
          <a:xfrm>
            <a:off x="7226300" y="2295525"/>
            <a:ext cx="1052513" cy="0"/>
          </a:xfrm>
          <a:prstGeom prst="line">
            <a:avLst/>
          </a:prstGeom>
          <a:noFill/>
          <a:ln w="15875">
            <a:solidFill>
              <a:srgbClr val="FFFFFF"/>
            </a:solidFill>
            <a:round/>
            <a:headEnd/>
            <a:tailEnd/>
          </a:ln>
        </p:spPr>
        <p:txBody>
          <a:bodyPr/>
          <a:lstStyle/>
          <a:p>
            <a:endParaRPr lang="en-US"/>
          </a:p>
        </p:txBody>
      </p:sp>
      <p:sp>
        <p:nvSpPr>
          <p:cNvPr id="20522" name="Freeform 57"/>
          <p:cNvSpPr>
            <a:spLocks/>
          </p:cNvSpPr>
          <p:nvPr/>
        </p:nvSpPr>
        <p:spPr bwMode="auto">
          <a:xfrm>
            <a:off x="6380163" y="1622425"/>
            <a:ext cx="1289050" cy="36513"/>
          </a:xfrm>
          <a:custGeom>
            <a:avLst/>
            <a:gdLst>
              <a:gd name="T0" fmla="*/ 0 w 1232"/>
              <a:gd name="T1" fmla="*/ 35 h 35"/>
              <a:gd name="T2" fmla="*/ 0 w 1232"/>
              <a:gd name="T3" fmla="*/ 0 h 35"/>
              <a:gd name="T4" fmla="*/ 1232 w 1232"/>
              <a:gd name="T5" fmla="*/ 0 h 35"/>
              <a:gd name="T6" fmla="*/ 1232 w 1232"/>
              <a:gd name="T7" fmla="*/ 35 h 35"/>
              <a:gd name="T8" fmla="*/ 0 60000 65536"/>
              <a:gd name="T9" fmla="*/ 0 60000 65536"/>
              <a:gd name="T10" fmla="*/ 0 60000 65536"/>
              <a:gd name="T11" fmla="*/ 0 60000 65536"/>
              <a:gd name="T12" fmla="*/ 0 w 1232"/>
              <a:gd name="T13" fmla="*/ 0 h 35"/>
              <a:gd name="T14" fmla="*/ 1232 w 1232"/>
              <a:gd name="T15" fmla="*/ 35 h 35"/>
            </a:gdLst>
            <a:ahLst/>
            <a:cxnLst>
              <a:cxn ang="T8">
                <a:pos x="T0" y="T1"/>
              </a:cxn>
              <a:cxn ang="T9">
                <a:pos x="T2" y="T3"/>
              </a:cxn>
              <a:cxn ang="T10">
                <a:pos x="T4" y="T5"/>
              </a:cxn>
              <a:cxn ang="T11">
                <a:pos x="T6" y="T7"/>
              </a:cxn>
            </a:cxnLst>
            <a:rect l="T12" t="T13" r="T14" b="T15"/>
            <a:pathLst>
              <a:path w="1232" h="35">
                <a:moveTo>
                  <a:pt x="0" y="35"/>
                </a:moveTo>
                <a:lnTo>
                  <a:pt x="0" y="0"/>
                </a:lnTo>
                <a:lnTo>
                  <a:pt x="1232" y="0"/>
                </a:lnTo>
                <a:lnTo>
                  <a:pt x="1232" y="35"/>
                </a:lnTo>
              </a:path>
            </a:pathLst>
          </a:custGeom>
          <a:noFill/>
          <a:ln w="15875">
            <a:solidFill>
              <a:srgbClr val="FFFFFF"/>
            </a:solidFill>
            <a:round/>
            <a:headEnd/>
            <a:tailEnd/>
          </a:ln>
        </p:spPr>
        <p:txBody>
          <a:bodyPr/>
          <a:lstStyle/>
          <a:p>
            <a:endParaRPr lang="en-US"/>
          </a:p>
        </p:txBody>
      </p:sp>
      <p:sp>
        <p:nvSpPr>
          <p:cNvPr id="20523" name="Line 58"/>
          <p:cNvSpPr>
            <a:spLocks noChangeShapeType="1"/>
          </p:cNvSpPr>
          <p:nvPr/>
        </p:nvSpPr>
        <p:spPr bwMode="auto">
          <a:xfrm flipV="1">
            <a:off x="7027863" y="1592263"/>
            <a:ext cx="0" cy="30162"/>
          </a:xfrm>
          <a:prstGeom prst="line">
            <a:avLst/>
          </a:prstGeom>
          <a:noFill/>
          <a:ln w="15875">
            <a:solidFill>
              <a:srgbClr val="FFFFFF"/>
            </a:solidFill>
            <a:round/>
            <a:headEnd/>
            <a:tailEnd/>
          </a:ln>
        </p:spPr>
        <p:txBody>
          <a:bodyPr/>
          <a:lstStyle/>
          <a:p>
            <a:endParaRPr lang="en-US"/>
          </a:p>
        </p:txBody>
      </p:sp>
      <p:sp>
        <p:nvSpPr>
          <p:cNvPr id="20524" name="Freeform 59"/>
          <p:cNvSpPr>
            <a:spLocks/>
          </p:cNvSpPr>
          <p:nvPr/>
        </p:nvSpPr>
        <p:spPr bwMode="auto">
          <a:xfrm>
            <a:off x="5189538" y="2432050"/>
            <a:ext cx="1042987" cy="61913"/>
          </a:xfrm>
          <a:custGeom>
            <a:avLst/>
            <a:gdLst>
              <a:gd name="T0" fmla="*/ 0 w 996"/>
              <a:gd name="T1" fmla="*/ 59 h 59"/>
              <a:gd name="T2" fmla="*/ 0 w 996"/>
              <a:gd name="T3" fmla="*/ 0 h 59"/>
              <a:gd name="T4" fmla="*/ 996 w 996"/>
              <a:gd name="T5" fmla="*/ 0 h 59"/>
              <a:gd name="T6" fmla="*/ 996 w 996"/>
              <a:gd name="T7" fmla="*/ 59 h 59"/>
              <a:gd name="T8" fmla="*/ 0 60000 65536"/>
              <a:gd name="T9" fmla="*/ 0 60000 65536"/>
              <a:gd name="T10" fmla="*/ 0 60000 65536"/>
              <a:gd name="T11" fmla="*/ 0 60000 65536"/>
              <a:gd name="T12" fmla="*/ 0 w 996"/>
              <a:gd name="T13" fmla="*/ 0 h 59"/>
              <a:gd name="T14" fmla="*/ 996 w 996"/>
              <a:gd name="T15" fmla="*/ 59 h 59"/>
            </a:gdLst>
            <a:ahLst/>
            <a:cxnLst>
              <a:cxn ang="T8">
                <a:pos x="T0" y="T1"/>
              </a:cxn>
              <a:cxn ang="T9">
                <a:pos x="T2" y="T3"/>
              </a:cxn>
              <a:cxn ang="T10">
                <a:pos x="T4" y="T5"/>
              </a:cxn>
              <a:cxn ang="T11">
                <a:pos x="T6" y="T7"/>
              </a:cxn>
            </a:cxnLst>
            <a:rect l="T12" t="T13" r="T14" b="T15"/>
            <a:pathLst>
              <a:path w="996" h="59">
                <a:moveTo>
                  <a:pt x="0" y="59"/>
                </a:moveTo>
                <a:lnTo>
                  <a:pt x="0" y="0"/>
                </a:lnTo>
                <a:lnTo>
                  <a:pt x="996" y="0"/>
                </a:lnTo>
                <a:lnTo>
                  <a:pt x="996" y="59"/>
                </a:lnTo>
              </a:path>
            </a:pathLst>
          </a:custGeom>
          <a:noFill/>
          <a:ln w="15875">
            <a:solidFill>
              <a:srgbClr val="FFFFFF"/>
            </a:solidFill>
            <a:round/>
            <a:headEnd/>
            <a:tailEnd/>
          </a:ln>
        </p:spPr>
        <p:txBody>
          <a:bodyPr/>
          <a:lstStyle/>
          <a:p>
            <a:endParaRPr lang="en-US"/>
          </a:p>
        </p:txBody>
      </p:sp>
      <p:sp>
        <p:nvSpPr>
          <p:cNvPr id="20525" name="Line 60"/>
          <p:cNvSpPr>
            <a:spLocks noChangeShapeType="1"/>
          </p:cNvSpPr>
          <p:nvPr/>
        </p:nvSpPr>
        <p:spPr bwMode="auto">
          <a:xfrm flipV="1">
            <a:off x="5713413" y="2373313"/>
            <a:ext cx="1587" cy="58737"/>
          </a:xfrm>
          <a:prstGeom prst="line">
            <a:avLst/>
          </a:prstGeom>
          <a:noFill/>
          <a:ln w="15875">
            <a:solidFill>
              <a:srgbClr val="FFFFFF"/>
            </a:solidFill>
            <a:round/>
            <a:headEnd/>
            <a:tailEnd/>
          </a:ln>
        </p:spPr>
        <p:txBody>
          <a:bodyPr/>
          <a:lstStyle/>
          <a:p>
            <a:endParaRPr lang="en-US"/>
          </a:p>
        </p:txBody>
      </p:sp>
      <p:sp>
        <p:nvSpPr>
          <p:cNvPr id="20526" name="Line 61"/>
          <p:cNvSpPr>
            <a:spLocks noChangeShapeType="1"/>
          </p:cNvSpPr>
          <p:nvPr/>
        </p:nvSpPr>
        <p:spPr bwMode="auto">
          <a:xfrm>
            <a:off x="5862638" y="2768600"/>
            <a:ext cx="144462" cy="1588"/>
          </a:xfrm>
          <a:prstGeom prst="line">
            <a:avLst/>
          </a:prstGeom>
          <a:noFill/>
          <a:ln w="15875">
            <a:solidFill>
              <a:srgbClr val="FFFFFF"/>
            </a:solidFill>
            <a:round/>
            <a:headEnd/>
            <a:tailEnd/>
          </a:ln>
        </p:spPr>
        <p:txBody>
          <a:bodyPr/>
          <a:lstStyle/>
          <a:p>
            <a:endParaRPr lang="en-US"/>
          </a:p>
        </p:txBody>
      </p:sp>
      <p:sp>
        <p:nvSpPr>
          <p:cNvPr id="20527" name="Line 62"/>
          <p:cNvSpPr>
            <a:spLocks noChangeShapeType="1"/>
          </p:cNvSpPr>
          <p:nvPr/>
        </p:nvSpPr>
        <p:spPr bwMode="auto">
          <a:xfrm>
            <a:off x="6102350" y="3063875"/>
            <a:ext cx="0" cy="130175"/>
          </a:xfrm>
          <a:prstGeom prst="line">
            <a:avLst/>
          </a:prstGeom>
          <a:noFill/>
          <a:ln w="15875">
            <a:solidFill>
              <a:srgbClr val="FFFFFF"/>
            </a:solidFill>
            <a:round/>
            <a:headEnd/>
            <a:tailEnd/>
          </a:ln>
        </p:spPr>
        <p:txBody>
          <a:bodyPr/>
          <a:lstStyle/>
          <a:p>
            <a:endParaRPr lang="en-US"/>
          </a:p>
        </p:txBody>
      </p:sp>
      <p:sp>
        <p:nvSpPr>
          <p:cNvPr id="20528" name="Freeform 63"/>
          <p:cNvSpPr>
            <a:spLocks/>
          </p:cNvSpPr>
          <p:nvPr/>
        </p:nvSpPr>
        <p:spPr bwMode="auto">
          <a:xfrm>
            <a:off x="6435725" y="3670300"/>
            <a:ext cx="152400" cy="622300"/>
          </a:xfrm>
          <a:custGeom>
            <a:avLst/>
            <a:gdLst>
              <a:gd name="T0" fmla="*/ 0 w 145"/>
              <a:gd name="T1" fmla="*/ 0 h 594"/>
              <a:gd name="T2" fmla="*/ 0 w 145"/>
              <a:gd name="T3" fmla="*/ 594 h 594"/>
              <a:gd name="T4" fmla="*/ 145 w 145"/>
              <a:gd name="T5" fmla="*/ 594 h 594"/>
              <a:gd name="T6" fmla="*/ 0 60000 65536"/>
              <a:gd name="T7" fmla="*/ 0 60000 65536"/>
              <a:gd name="T8" fmla="*/ 0 60000 65536"/>
              <a:gd name="T9" fmla="*/ 0 w 145"/>
              <a:gd name="T10" fmla="*/ 0 h 594"/>
              <a:gd name="T11" fmla="*/ 145 w 145"/>
              <a:gd name="T12" fmla="*/ 594 h 594"/>
            </a:gdLst>
            <a:ahLst/>
            <a:cxnLst>
              <a:cxn ang="T6">
                <a:pos x="T0" y="T1"/>
              </a:cxn>
              <a:cxn ang="T7">
                <a:pos x="T2" y="T3"/>
              </a:cxn>
              <a:cxn ang="T8">
                <a:pos x="T4" y="T5"/>
              </a:cxn>
            </a:cxnLst>
            <a:rect l="T9" t="T10" r="T11" b="T12"/>
            <a:pathLst>
              <a:path w="145" h="594">
                <a:moveTo>
                  <a:pt x="0" y="0"/>
                </a:moveTo>
                <a:lnTo>
                  <a:pt x="0" y="594"/>
                </a:lnTo>
                <a:lnTo>
                  <a:pt x="145" y="594"/>
                </a:lnTo>
              </a:path>
            </a:pathLst>
          </a:custGeom>
          <a:noFill/>
          <a:ln w="15875">
            <a:solidFill>
              <a:srgbClr val="FFFFFF"/>
            </a:solidFill>
            <a:round/>
            <a:headEnd/>
            <a:tailEnd/>
          </a:ln>
        </p:spPr>
        <p:txBody>
          <a:bodyPr/>
          <a:lstStyle/>
          <a:p>
            <a:endParaRPr lang="en-US"/>
          </a:p>
        </p:txBody>
      </p:sp>
      <p:sp>
        <p:nvSpPr>
          <p:cNvPr id="20529" name="Freeform 64"/>
          <p:cNvSpPr>
            <a:spLocks/>
          </p:cNvSpPr>
          <p:nvPr/>
        </p:nvSpPr>
        <p:spPr bwMode="auto">
          <a:xfrm>
            <a:off x="6496050" y="3597275"/>
            <a:ext cx="85725" cy="569913"/>
          </a:xfrm>
          <a:custGeom>
            <a:avLst/>
            <a:gdLst>
              <a:gd name="T0" fmla="*/ 0 w 82"/>
              <a:gd name="T1" fmla="*/ 0 h 544"/>
              <a:gd name="T2" fmla="*/ 0 w 82"/>
              <a:gd name="T3" fmla="*/ 544 h 544"/>
              <a:gd name="T4" fmla="*/ 82 w 82"/>
              <a:gd name="T5" fmla="*/ 544 h 544"/>
              <a:gd name="T6" fmla="*/ 0 60000 65536"/>
              <a:gd name="T7" fmla="*/ 0 60000 65536"/>
              <a:gd name="T8" fmla="*/ 0 60000 65536"/>
              <a:gd name="T9" fmla="*/ 0 w 82"/>
              <a:gd name="T10" fmla="*/ 0 h 544"/>
              <a:gd name="T11" fmla="*/ 82 w 82"/>
              <a:gd name="T12" fmla="*/ 544 h 544"/>
            </a:gdLst>
            <a:ahLst/>
            <a:cxnLst>
              <a:cxn ang="T6">
                <a:pos x="T0" y="T1"/>
              </a:cxn>
              <a:cxn ang="T7">
                <a:pos x="T2" y="T3"/>
              </a:cxn>
              <a:cxn ang="T8">
                <a:pos x="T4" y="T5"/>
              </a:cxn>
            </a:cxnLst>
            <a:rect l="T9" t="T10" r="T11" b="T12"/>
            <a:pathLst>
              <a:path w="82" h="544">
                <a:moveTo>
                  <a:pt x="0" y="0"/>
                </a:moveTo>
                <a:lnTo>
                  <a:pt x="0" y="544"/>
                </a:lnTo>
                <a:lnTo>
                  <a:pt x="82" y="544"/>
                </a:lnTo>
              </a:path>
            </a:pathLst>
          </a:custGeom>
          <a:noFill/>
          <a:ln w="15875">
            <a:solidFill>
              <a:srgbClr val="FFFFFF"/>
            </a:solidFill>
            <a:round/>
            <a:headEnd/>
            <a:tailEnd/>
          </a:ln>
        </p:spPr>
        <p:txBody>
          <a:bodyPr/>
          <a:lstStyle/>
          <a:p>
            <a:endParaRPr lang="en-US"/>
          </a:p>
        </p:txBody>
      </p:sp>
      <p:sp>
        <p:nvSpPr>
          <p:cNvPr id="20530" name="Line 65"/>
          <p:cNvSpPr>
            <a:spLocks noChangeShapeType="1"/>
          </p:cNvSpPr>
          <p:nvPr/>
        </p:nvSpPr>
        <p:spPr bwMode="auto">
          <a:xfrm flipV="1">
            <a:off x="6769100" y="3171825"/>
            <a:ext cx="0" cy="101600"/>
          </a:xfrm>
          <a:prstGeom prst="line">
            <a:avLst/>
          </a:prstGeom>
          <a:noFill/>
          <a:ln w="15875">
            <a:solidFill>
              <a:srgbClr val="FFFFFF"/>
            </a:solidFill>
            <a:round/>
            <a:headEnd/>
            <a:tailEnd/>
          </a:ln>
        </p:spPr>
        <p:txBody>
          <a:bodyPr/>
          <a:lstStyle/>
          <a:p>
            <a:endParaRPr lang="en-US"/>
          </a:p>
        </p:txBody>
      </p:sp>
      <p:sp>
        <p:nvSpPr>
          <p:cNvPr id="20531" name="Line 66"/>
          <p:cNvSpPr>
            <a:spLocks noChangeShapeType="1"/>
          </p:cNvSpPr>
          <p:nvPr/>
        </p:nvSpPr>
        <p:spPr bwMode="auto">
          <a:xfrm flipV="1">
            <a:off x="6769100" y="3030538"/>
            <a:ext cx="317500" cy="200025"/>
          </a:xfrm>
          <a:prstGeom prst="line">
            <a:avLst/>
          </a:prstGeom>
          <a:noFill/>
          <a:ln w="15875">
            <a:solidFill>
              <a:srgbClr val="FFFFFF"/>
            </a:solidFill>
            <a:round/>
            <a:headEnd/>
            <a:tailEnd/>
          </a:ln>
        </p:spPr>
        <p:txBody>
          <a:bodyPr/>
          <a:lstStyle/>
          <a:p>
            <a:endParaRPr lang="en-US"/>
          </a:p>
        </p:txBody>
      </p:sp>
      <p:sp>
        <p:nvSpPr>
          <p:cNvPr id="20532" name="Line 67"/>
          <p:cNvSpPr>
            <a:spLocks noChangeShapeType="1"/>
          </p:cNvSpPr>
          <p:nvPr/>
        </p:nvSpPr>
        <p:spPr bwMode="auto">
          <a:xfrm flipH="1">
            <a:off x="6323013" y="4810125"/>
            <a:ext cx="415925" cy="0"/>
          </a:xfrm>
          <a:prstGeom prst="line">
            <a:avLst/>
          </a:prstGeom>
          <a:noFill/>
          <a:ln w="9525">
            <a:solidFill>
              <a:srgbClr val="000000"/>
            </a:solidFill>
            <a:round/>
            <a:headEnd/>
            <a:tailEnd/>
          </a:ln>
        </p:spPr>
        <p:txBody>
          <a:bodyPr/>
          <a:lstStyle/>
          <a:p>
            <a:endParaRPr lang="en-US"/>
          </a:p>
        </p:txBody>
      </p:sp>
      <p:sp>
        <p:nvSpPr>
          <p:cNvPr id="20533" name="Line 68"/>
          <p:cNvSpPr>
            <a:spLocks noChangeShapeType="1"/>
          </p:cNvSpPr>
          <p:nvPr/>
        </p:nvSpPr>
        <p:spPr bwMode="auto">
          <a:xfrm flipH="1">
            <a:off x="5561013" y="5095875"/>
            <a:ext cx="153987" cy="1588"/>
          </a:xfrm>
          <a:prstGeom prst="line">
            <a:avLst/>
          </a:prstGeom>
          <a:noFill/>
          <a:ln w="9525">
            <a:solidFill>
              <a:srgbClr val="000000"/>
            </a:solidFill>
            <a:round/>
            <a:headEnd/>
            <a:tailEnd/>
          </a:ln>
        </p:spPr>
        <p:txBody>
          <a:bodyPr/>
          <a:lstStyle/>
          <a:p>
            <a:endParaRPr lang="en-US"/>
          </a:p>
        </p:txBody>
      </p:sp>
      <p:sp>
        <p:nvSpPr>
          <p:cNvPr id="20534" name="Line 69"/>
          <p:cNvSpPr>
            <a:spLocks noChangeShapeType="1"/>
          </p:cNvSpPr>
          <p:nvPr/>
        </p:nvSpPr>
        <p:spPr bwMode="auto">
          <a:xfrm flipH="1">
            <a:off x="5319713" y="5095875"/>
            <a:ext cx="342900" cy="200025"/>
          </a:xfrm>
          <a:prstGeom prst="line">
            <a:avLst/>
          </a:prstGeom>
          <a:noFill/>
          <a:ln w="9525">
            <a:solidFill>
              <a:srgbClr val="000000"/>
            </a:solidFill>
            <a:round/>
            <a:headEnd/>
            <a:tailEnd/>
          </a:ln>
        </p:spPr>
        <p:txBody>
          <a:bodyPr/>
          <a:lstStyle/>
          <a:p>
            <a:endParaRPr lang="en-US"/>
          </a:p>
        </p:txBody>
      </p:sp>
      <p:sp>
        <p:nvSpPr>
          <p:cNvPr id="20535" name="Line 70"/>
          <p:cNvSpPr>
            <a:spLocks noChangeShapeType="1"/>
          </p:cNvSpPr>
          <p:nvPr/>
        </p:nvSpPr>
        <p:spPr bwMode="auto">
          <a:xfrm flipH="1">
            <a:off x="5438775" y="4429125"/>
            <a:ext cx="276225" cy="1588"/>
          </a:xfrm>
          <a:prstGeom prst="line">
            <a:avLst/>
          </a:prstGeom>
          <a:noFill/>
          <a:ln w="9525">
            <a:solidFill>
              <a:srgbClr val="000000"/>
            </a:solidFill>
            <a:round/>
            <a:headEnd/>
            <a:tailEnd/>
          </a:ln>
        </p:spPr>
        <p:txBody>
          <a:bodyPr/>
          <a:lstStyle/>
          <a:p>
            <a:endParaRPr lang="en-US"/>
          </a:p>
        </p:txBody>
      </p:sp>
      <p:sp>
        <p:nvSpPr>
          <p:cNvPr id="20536" name="Line 71"/>
          <p:cNvSpPr>
            <a:spLocks noChangeShapeType="1"/>
          </p:cNvSpPr>
          <p:nvPr/>
        </p:nvSpPr>
        <p:spPr bwMode="auto">
          <a:xfrm flipH="1">
            <a:off x="5219700" y="4429125"/>
            <a:ext cx="449263" cy="68263"/>
          </a:xfrm>
          <a:prstGeom prst="line">
            <a:avLst/>
          </a:prstGeom>
          <a:noFill/>
          <a:ln w="9525">
            <a:solidFill>
              <a:srgbClr val="000000"/>
            </a:solidFill>
            <a:round/>
            <a:headEnd/>
            <a:tailEnd/>
          </a:ln>
        </p:spPr>
        <p:txBody>
          <a:bodyPr/>
          <a:lstStyle/>
          <a:p>
            <a:endParaRPr lang="en-US"/>
          </a:p>
        </p:txBody>
      </p:sp>
      <p:sp>
        <p:nvSpPr>
          <p:cNvPr id="20537" name="Freeform 72"/>
          <p:cNvSpPr>
            <a:spLocks/>
          </p:cNvSpPr>
          <p:nvPr/>
        </p:nvSpPr>
        <p:spPr bwMode="auto">
          <a:xfrm>
            <a:off x="8201025" y="3771900"/>
            <a:ext cx="42863" cy="220663"/>
          </a:xfrm>
          <a:custGeom>
            <a:avLst/>
            <a:gdLst>
              <a:gd name="T0" fmla="*/ 0 w 40"/>
              <a:gd name="T1" fmla="*/ 210 h 210"/>
              <a:gd name="T2" fmla="*/ 40 w 40"/>
              <a:gd name="T3" fmla="*/ 210 h 210"/>
              <a:gd name="T4" fmla="*/ 40 w 40"/>
              <a:gd name="T5" fmla="*/ 0 h 210"/>
              <a:gd name="T6" fmla="*/ 0 w 40"/>
              <a:gd name="T7" fmla="*/ 0 h 210"/>
              <a:gd name="T8" fmla="*/ 0 60000 65536"/>
              <a:gd name="T9" fmla="*/ 0 60000 65536"/>
              <a:gd name="T10" fmla="*/ 0 60000 65536"/>
              <a:gd name="T11" fmla="*/ 0 60000 65536"/>
              <a:gd name="T12" fmla="*/ 0 w 40"/>
              <a:gd name="T13" fmla="*/ 0 h 210"/>
              <a:gd name="T14" fmla="*/ 40 w 40"/>
              <a:gd name="T15" fmla="*/ 210 h 210"/>
            </a:gdLst>
            <a:ahLst/>
            <a:cxnLst>
              <a:cxn ang="T8">
                <a:pos x="T0" y="T1"/>
              </a:cxn>
              <a:cxn ang="T9">
                <a:pos x="T2" y="T3"/>
              </a:cxn>
              <a:cxn ang="T10">
                <a:pos x="T4" y="T5"/>
              </a:cxn>
              <a:cxn ang="T11">
                <a:pos x="T6" y="T7"/>
              </a:cxn>
            </a:cxnLst>
            <a:rect l="T12" t="T13" r="T14" b="T15"/>
            <a:pathLst>
              <a:path w="40" h="210">
                <a:moveTo>
                  <a:pt x="0" y="210"/>
                </a:moveTo>
                <a:lnTo>
                  <a:pt x="40" y="210"/>
                </a:lnTo>
                <a:lnTo>
                  <a:pt x="40" y="0"/>
                </a:lnTo>
                <a:lnTo>
                  <a:pt x="0" y="0"/>
                </a:lnTo>
              </a:path>
            </a:pathLst>
          </a:custGeom>
          <a:noFill/>
          <a:ln w="9525">
            <a:solidFill>
              <a:srgbClr val="000000"/>
            </a:solidFill>
            <a:round/>
            <a:headEnd/>
            <a:tailEnd/>
          </a:ln>
        </p:spPr>
        <p:txBody>
          <a:bodyPr/>
          <a:lstStyle/>
          <a:p>
            <a:endParaRPr lang="en-US"/>
          </a:p>
        </p:txBody>
      </p:sp>
      <p:sp>
        <p:nvSpPr>
          <p:cNvPr id="20538" name="Line 73"/>
          <p:cNvSpPr>
            <a:spLocks noChangeShapeType="1"/>
          </p:cNvSpPr>
          <p:nvPr/>
        </p:nvSpPr>
        <p:spPr bwMode="auto">
          <a:xfrm>
            <a:off x="8243888" y="3881438"/>
            <a:ext cx="30162" cy="1587"/>
          </a:xfrm>
          <a:prstGeom prst="line">
            <a:avLst/>
          </a:prstGeom>
          <a:noFill/>
          <a:ln w="9525">
            <a:solidFill>
              <a:srgbClr val="000000"/>
            </a:solidFill>
            <a:round/>
            <a:headEnd/>
            <a:tailEnd/>
          </a:ln>
        </p:spPr>
        <p:txBody>
          <a:bodyPr/>
          <a:lstStyle/>
          <a:p>
            <a:endParaRPr lang="en-US"/>
          </a:p>
        </p:txBody>
      </p:sp>
      <p:sp>
        <p:nvSpPr>
          <p:cNvPr id="20539" name="Line 74"/>
          <p:cNvSpPr>
            <a:spLocks noChangeShapeType="1"/>
          </p:cNvSpPr>
          <p:nvPr/>
        </p:nvSpPr>
        <p:spPr bwMode="auto">
          <a:xfrm>
            <a:off x="7956550" y="3198813"/>
            <a:ext cx="317500" cy="1587"/>
          </a:xfrm>
          <a:prstGeom prst="line">
            <a:avLst/>
          </a:prstGeom>
          <a:noFill/>
          <a:ln w="9525">
            <a:solidFill>
              <a:srgbClr val="000000"/>
            </a:solidFill>
            <a:round/>
            <a:headEnd/>
            <a:tailEnd/>
          </a:ln>
        </p:spPr>
        <p:txBody>
          <a:bodyPr/>
          <a:lstStyle/>
          <a:p>
            <a:endParaRPr lang="en-US"/>
          </a:p>
        </p:txBody>
      </p:sp>
      <p:sp>
        <p:nvSpPr>
          <p:cNvPr id="20540" name="Line 75"/>
          <p:cNvSpPr>
            <a:spLocks noChangeShapeType="1"/>
          </p:cNvSpPr>
          <p:nvPr/>
        </p:nvSpPr>
        <p:spPr bwMode="auto">
          <a:xfrm>
            <a:off x="7662863" y="2984500"/>
            <a:ext cx="611187" cy="0"/>
          </a:xfrm>
          <a:prstGeom prst="line">
            <a:avLst/>
          </a:prstGeom>
          <a:noFill/>
          <a:ln w="9525">
            <a:solidFill>
              <a:srgbClr val="000000"/>
            </a:solidFill>
            <a:round/>
            <a:headEnd/>
            <a:tailEnd/>
          </a:ln>
        </p:spPr>
        <p:txBody>
          <a:bodyPr/>
          <a:lstStyle/>
          <a:p>
            <a:endParaRPr lang="en-US"/>
          </a:p>
        </p:txBody>
      </p:sp>
      <p:sp>
        <p:nvSpPr>
          <p:cNvPr id="20541" name="Line 76"/>
          <p:cNvSpPr>
            <a:spLocks noChangeShapeType="1"/>
          </p:cNvSpPr>
          <p:nvPr/>
        </p:nvSpPr>
        <p:spPr bwMode="auto">
          <a:xfrm>
            <a:off x="7396163" y="2433638"/>
            <a:ext cx="877887" cy="1587"/>
          </a:xfrm>
          <a:prstGeom prst="line">
            <a:avLst/>
          </a:prstGeom>
          <a:noFill/>
          <a:ln w="9525">
            <a:solidFill>
              <a:srgbClr val="000000"/>
            </a:solidFill>
            <a:round/>
            <a:headEnd/>
            <a:tailEnd/>
          </a:ln>
        </p:spPr>
        <p:txBody>
          <a:bodyPr/>
          <a:lstStyle/>
          <a:p>
            <a:endParaRPr lang="en-US"/>
          </a:p>
        </p:txBody>
      </p:sp>
      <p:sp>
        <p:nvSpPr>
          <p:cNvPr id="20542" name="Freeform 77"/>
          <p:cNvSpPr>
            <a:spLocks/>
          </p:cNvSpPr>
          <p:nvPr/>
        </p:nvSpPr>
        <p:spPr bwMode="auto">
          <a:xfrm>
            <a:off x="7531100" y="2147888"/>
            <a:ext cx="742950" cy="98425"/>
          </a:xfrm>
          <a:custGeom>
            <a:avLst/>
            <a:gdLst>
              <a:gd name="T0" fmla="*/ 710 w 710"/>
              <a:gd name="T1" fmla="*/ 0 h 94"/>
              <a:gd name="T2" fmla="*/ 82 w 710"/>
              <a:gd name="T3" fmla="*/ 0 h 94"/>
              <a:gd name="T4" fmla="*/ 0 w 710"/>
              <a:gd name="T5" fmla="*/ 94 h 94"/>
              <a:gd name="T6" fmla="*/ 0 60000 65536"/>
              <a:gd name="T7" fmla="*/ 0 60000 65536"/>
              <a:gd name="T8" fmla="*/ 0 60000 65536"/>
              <a:gd name="T9" fmla="*/ 0 w 710"/>
              <a:gd name="T10" fmla="*/ 0 h 94"/>
              <a:gd name="T11" fmla="*/ 710 w 710"/>
              <a:gd name="T12" fmla="*/ 94 h 94"/>
            </a:gdLst>
            <a:ahLst/>
            <a:cxnLst>
              <a:cxn ang="T6">
                <a:pos x="T0" y="T1"/>
              </a:cxn>
              <a:cxn ang="T7">
                <a:pos x="T2" y="T3"/>
              </a:cxn>
              <a:cxn ang="T8">
                <a:pos x="T4" y="T5"/>
              </a:cxn>
            </a:cxnLst>
            <a:rect l="T9" t="T10" r="T11" b="T12"/>
            <a:pathLst>
              <a:path w="710" h="94">
                <a:moveTo>
                  <a:pt x="710" y="0"/>
                </a:moveTo>
                <a:lnTo>
                  <a:pt x="82" y="0"/>
                </a:lnTo>
                <a:lnTo>
                  <a:pt x="0" y="94"/>
                </a:lnTo>
              </a:path>
            </a:pathLst>
          </a:custGeom>
          <a:noFill/>
          <a:ln w="9525">
            <a:solidFill>
              <a:srgbClr val="000000"/>
            </a:solidFill>
            <a:round/>
            <a:headEnd/>
            <a:tailEnd/>
          </a:ln>
        </p:spPr>
        <p:txBody>
          <a:bodyPr/>
          <a:lstStyle/>
          <a:p>
            <a:endParaRPr lang="en-US"/>
          </a:p>
        </p:txBody>
      </p:sp>
      <p:sp>
        <p:nvSpPr>
          <p:cNvPr id="20543" name="Line 78"/>
          <p:cNvSpPr>
            <a:spLocks noChangeShapeType="1"/>
          </p:cNvSpPr>
          <p:nvPr/>
        </p:nvSpPr>
        <p:spPr bwMode="auto">
          <a:xfrm>
            <a:off x="7223125" y="2289175"/>
            <a:ext cx="1050925" cy="0"/>
          </a:xfrm>
          <a:prstGeom prst="line">
            <a:avLst/>
          </a:prstGeom>
          <a:noFill/>
          <a:ln w="9525">
            <a:solidFill>
              <a:srgbClr val="000000"/>
            </a:solidFill>
            <a:round/>
            <a:headEnd/>
            <a:tailEnd/>
          </a:ln>
        </p:spPr>
        <p:txBody>
          <a:bodyPr/>
          <a:lstStyle/>
          <a:p>
            <a:endParaRPr lang="en-US"/>
          </a:p>
        </p:txBody>
      </p:sp>
      <p:sp>
        <p:nvSpPr>
          <p:cNvPr id="20544" name="Freeform 79"/>
          <p:cNvSpPr>
            <a:spLocks/>
          </p:cNvSpPr>
          <p:nvPr/>
        </p:nvSpPr>
        <p:spPr bwMode="auto">
          <a:xfrm>
            <a:off x="6376988" y="1616075"/>
            <a:ext cx="1287462" cy="36513"/>
          </a:xfrm>
          <a:custGeom>
            <a:avLst/>
            <a:gdLst>
              <a:gd name="T0" fmla="*/ 0 w 1231"/>
              <a:gd name="T1" fmla="*/ 34 h 34"/>
              <a:gd name="T2" fmla="*/ 0 w 1231"/>
              <a:gd name="T3" fmla="*/ 0 h 34"/>
              <a:gd name="T4" fmla="*/ 1231 w 1231"/>
              <a:gd name="T5" fmla="*/ 0 h 34"/>
              <a:gd name="T6" fmla="*/ 1231 w 1231"/>
              <a:gd name="T7" fmla="*/ 34 h 34"/>
              <a:gd name="T8" fmla="*/ 0 60000 65536"/>
              <a:gd name="T9" fmla="*/ 0 60000 65536"/>
              <a:gd name="T10" fmla="*/ 0 60000 65536"/>
              <a:gd name="T11" fmla="*/ 0 60000 65536"/>
              <a:gd name="T12" fmla="*/ 0 w 1231"/>
              <a:gd name="T13" fmla="*/ 0 h 34"/>
              <a:gd name="T14" fmla="*/ 1231 w 1231"/>
              <a:gd name="T15" fmla="*/ 34 h 34"/>
            </a:gdLst>
            <a:ahLst/>
            <a:cxnLst>
              <a:cxn ang="T8">
                <a:pos x="T0" y="T1"/>
              </a:cxn>
              <a:cxn ang="T9">
                <a:pos x="T2" y="T3"/>
              </a:cxn>
              <a:cxn ang="T10">
                <a:pos x="T4" y="T5"/>
              </a:cxn>
              <a:cxn ang="T11">
                <a:pos x="T6" y="T7"/>
              </a:cxn>
            </a:cxnLst>
            <a:rect l="T12" t="T13" r="T14" b="T15"/>
            <a:pathLst>
              <a:path w="1231" h="34">
                <a:moveTo>
                  <a:pt x="0" y="34"/>
                </a:moveTo>
                <a:lnTo>
                  <a:pt x="0" y="0"/>
                </a:lnTo>
                <a:lnTo>
                  <a:pt x="1231" y="0"/>
                </a:lnTo>
                <a:lnTo>
                  <a:pt x="1231" y="34"/>
                </a:lnTo>
              </a:path>
            </a:pathLst>
          </a:custGeom>
          <a:noFill/>
          <a:ln w="9525">
            <a:solidFill>
              <a:srgbClr val="000000"/>
            </a:solidFill>
            <a:round/>
            <a:headEnd/>
            <a:tailEnd/>
          </a:ln>
        </p:spPr>
        <p:txBody>
          <a:bodyPr/>
          <a:lstStyle/>
          <a:p>
            <a:endParaRPr lang="en-US"/>
          </a:p>
        </p:txBody>
      </p:sp>
      <p:sp>
        <p:nvSpPr>
          <p:cNvPr id="20545" name="Line 80"/>
          <p:cNvSpPr>
            <a:spLocks noChangeShapeType="1"/>
          </p:cNvSpPr>
          <p:nvPr/>
        </p:nvSpPr>
        <p:spPr bwMode="auto">
          <a:xfrm flipV="1">
            <a:off x="7023100" y="1585913"/>
            <a:ext cx="1588" cy="30162"/>
          </a:xfrm>
          <a:prstGeom prst="line">
            <a:avLst/>
          </a:prstGeom>
          <a:noFill/>
          <a:ln w="9525">
            <a:solidFill>
              <a:srgbClr val="000000"/>
            </a:solidFill>
            <a:round/>
            <a:headEnd/>
            <a:tailEnd/>
          </a:ln>
        </p:spPr>
        <p:txBody>
          <a:bodyPr/>
          <a:lstStyle/>
          <a:p>
            <a:endParaRPr lang="en-US"/>
          </a:p>
        </p:txBody>
      </p:sp>
      <p:sp>
        <p:nvSpPr>
          <p:cNvPr id="20546" name="Freeform 81"/>
          <p:cNvSpPr>
            <a:spLocks/>
          </p:cNvSpPr>
          <p:nvPr/>
        </p:nvSpPr>
        <p:spPr bwMode="auto">
          <a:xfrm>
            <a:off x="5183188" y="2428875"/>
            <a:ext cx="1044575" cy="60325"/>
          </a:xfrm>
          <a:custGeom>
            <a:avLst/>
            <a:gdLst>
              <a:gd name="T0" fmla="*/ 0 w 997"/>
              <a:gd name="T1" fmla="*/ 57 h 57"/>
              <a:gd name="T2" fmla="*/ 0 w 997"/>
              <a:gd name="T3" fmla="*/ 0 h 57"/>
              <a:gd name="T4" fmla="*/ 997 w 997"/>
              <a:gd name="T5" fmla="*/ 0 h 57"/>
              <a:gd name="T6" fmla="*/ 997 w 997"/>
              <a:gd name="T7" fmla="*/ 57 h 57"/>
              <a:gd name="T8" fmla="*/ 0 60000 65536"/>
              <a:gd name="T9" fmla="*/ 0 60000 65536"/>
              <a:gd name="T10" fmla="*/ 0 60000 65536"/>
              <a:gd name="T11" fmla="*/ 0 60000 65536"/>
              <a:gd name="T12" fmla="*/ 0 w 997"/>
              <a:gd name="T13" fmla="*/ 0 h 57"/>
              <a:gd name="T14" fmla="*/ 997 w 997"/>
              <a:gd name="T15" fmla="*/ 57 h 57"/>
            </a:gdLst>
            <a:ahLst/>
            <a:cxnLst>
              <a:cxn ang="T8">
                <a:pos x="T0" y="T1"/>
              </a:cxn>
              <a:cxn ang="T9">
                <a:pos x="T2" y="T3"/>
              </a:cxn>
              <a:cxn ang="T10">
                <a:pos x="T4" y="T5"/>
              </a:cxn>
              <a:cxn ang="T11">
                <a:pos x="T6" y="T7"/>
              </a:cxn>
            </a:cxnLst>
            <a:rect l="T12" t="T13" r="T14" b="T15"/>
            <a:pathLst>
              <a:path w="997" h="57">
                <a:moveTo>
                  <a:pt x="0" y="57"/>
                </a:moveTo>
                <a:lnTo>
                  <a:pt x="0" y="0"/>
                </a:lnTo>
                <a:lnTo>
                  <a:pt x="997" y="0"/>
                </a:lnTo>
                <a:lnTo>
                  <a:pt x="997" y="57"/>
                </a:lnTo>
              </a:path>
            </a:pathLst>
          </a:custGeom>
          <a:noFill/>
          <a:ln w="9525">
            <a:solidFill>
              <a:srgbClr val="000000"/>
            </a:solidFill>
            <a:round/>
            <a:headEnd/>
            <a:tailEnd/>
          </a:ln>
        </p:spPr>
        <p:txBody>
          <a:bodyPr/>
          <a:lstStyle/>
          <a:p>
            <a:endParaRPr lang="en-US"/>
          </a:p>
        </p:txBody>
      </p:sp>
      <p:sp>
        <p:nvSpPr>
          <p:cNvPr id="20547" name="Line 82"/>
          <p:cNvSpPr>
            <a:spLocks noChangeShapeType="1"/>
          </p:cNvSpPr>
          <p:nvPr/>
        </p:nvSpPr>
        <p:spPr bwMode="auto">
          <a:xfrm flipV="1">
            <a:off x="5707063" y="2366963"/>
            <a:ext cx="1587" cy="61912"/>
          </a:xfrm>
          <a:prstGeom prst="line">
            <a:avLst/>
          </a:prstGeom>
          <a:noFill/>
          <a:ln w="9525">
            <a:solidFill>
              <a:srgbClr val="000000"/>
            </a:solidFill>
            <a:round/>
            <a:headEnd/>
            <a:tailEnd/>
          </a:ln>
        </p:spPr>
        <p:txBody>
          <a:bodyPr/>
          <a:lstStyle/>
          <a:p>
            <a:endParaRPr lang="en-US"/>
          </a:p>
        </p:txBody>
      </p:sp>
      <p:sp>
        <p:nvSpPr>
          <p:cNvPr id="20548" name="Line 83"/>
          <p:cNvSpPr>
            <a:spLocks noChangeShapeType="1"/>
          </p:cNvSpPr>
          <p:nvPr/>
        </p:nvSpPr>
        <p:spPr bwMode="auto">
          <a:xfrm>
            <a:off x="5856288" y="2765425"/>
            <a:ext cx="146050" cy="0"/>
          </a:xfrm>
          <a:prstGeom prst="line">
            <a:avLst/>
          </a:prstGeom>
          <a:noFill/>
          <a:ln w="9525">
            <a:solidFill>
              <a:srgbClr val="000000"/>
            </a:solidFill>
            <a:round/>
            <a:headEnd/>
            <a:tailEnd/>
          </a:ln>
        </p:spPr>
        <p:txBody>
          <a:bodyPr/>
          <a:lstStyle/>
          <a:p>
            <a:endParaRPr lang="en-US"/>
          </a:p>
        </p:txBody>
      </p:sp>
      <p:sp>
        <p:nvSpPr>
          <p:cNvPr id="20549" name="Line 84"/>
          <p:cNvSpPr>
            <a:spLocks noChangeShapeType="1"/>
          </p:cNvSpPr>
          <p:nvPr/>
        </p:nvSpPr>
        <p:spPr bwMode="auto">
          <a:xfrm>
            <a:off x="6096000" y="3057525"/>
            <a:ext cx="0" cy="130175"/>
          </a:xfrm>
          <a:prstGeom prst="line">
            <a:avLst/>
          </a:prstGeom>
          <a:noFill/>
          <a:ln w="9525">
            <a:solidFill>
              <a:srgbClr val="000000"/>
            </a:solidFill>
            <a:round/>
            <a:headEnd/>
            <a:tailEnd/>
          </a:ln>
        </p:spPr>
        <p:txBody>
          <a:bodyPr/>
          <a:lstStyle/>
          <a:p>
            <a:endParaRPr lang="en-US"/>
          </a:p>
        </p:txBody>
      </p:sp>
      <p:sp>
        <p:nvSpPr>
          <p:cNvPr id="20550" name="Freeform 85"/>
          <p:cNvSpPr>
            <a:spLocks/>
          </p:cNvSpPr>
          <p:nvPr/>
        </p:nvSpPr>
        <p:spPr bwMode="auto">
          <a:xfrm>
            <a:off x="6432550" y="3667125"/>
            <a:ext cx="149225" cy="620713"/>
          </a:xfrm>
          <a:custGeom>
            <a:avLst/>
            <a:gdLst>
              <a:gd name="T0" fmla="*/ 0 w 142"/>
              <a:gd name="T1" fmla="*/ 0 h 593"/>
              <a:gd name="T2" fmla="*/ 0 w 142"/>
              <a:gd name="T3" fmla="*/ 593 h 593"/>
              <a:gd name="T4" fmla="*/ 142 w 142"/>
              <a:gd name="T5" fmla="*/ 593 h 593"/>
              <a:gd name="T6" fmla="*/ 0 60000 65536"/>
              <a:gd name="T7" fmla="*/ 0 60000 65536"/>
              <a:gd name="T8" fmla="*/ 0 60000 65536"/>
              <a:gd name="T9" fmla="*/ 0 w 142"/>
              <a:gd name="T10" fmla="*/ 0 h 593"/>
              <a:gd name="T11" fmla="*/ 142 w 142"/>
              <a:gd name="T12" fmla="*/ 593 h 593"/>
            </a:gdLst>
            <a:ahLst/>
            <a:cxnLst>
              <a:cxn ang="T6">
                <a:pos x="T0" y="T1"/>
              </a:cxn>
              <a:cxn ang="T7">
                <a:pos x="T2" y="T3"/>
              </a:cxn>
              <a:cxn ang="T8">
                <a:pos x="T4" y="T5"/>
              </a:cxn>
            </a:cxnLst>
            <a:rect l="T9" t="T10" r="T11" b="T12"/>
            <a:pathLst>
              <a:path w="142" h="593">
                <a:moveTo>
                  <a:pt x="0" y="0"/>
                </a:moveTo>
                <a:lnTo>
                  <a:pt x="0" y="593"/>
                </a:lnTo>
                <a:lnTo>
                  <a:pt x="142" y="593"/>
                </a:lnTo>
              </a:path>
            </a:pathLst>
          </a:custGeom>
          <a:noFill/>
          <a:ln w="9525">
            <a:solidFill>
              <a:srgbClr val="000000"/>
            </a:solidFill>
            <a:round/>
            <a:headEnd/>
            <a:tailEnd/>
          </a:ln>
        </p:spPr>
        <p:txBody>
          <a:bodyPr/>
          <a:lstStyle/>
          <a:p>
            <a:endParaRPr lang="en-US"/>
          </a:p>
        </p:txBody>
      </p:sp>
      <p:sp>
        <p:nvSpPr>
          <p:cNvPr id="20551" name="Freeform 86"/>
          <p:cNvSpPr>
            <a:spLocks/>
          </p:cNvSpPr>
          <p:nvPr/>
        </p:nvSpPr>
        <p:spPr bwMode="auto">
          <a:xfrm>
            <a:off x="6492875" y="3590925"/>
            <a:ext cx="84138" cy="571500"/>
          </a:xfrm>
          <a:custGeom>
            <a:avLst/>
            <a:gdLst>
              <a:gd name="T0" fmla="*/ 0 w 81"/>
              <a:gd name="T1" fmla="*/ 0 h 546"/>
              <a:gd name="T2" fmla="*/ 0 w 81"/>
              <a:gd name="T3" fmla="*/ 546 h 546"/>
              <a:gd name="T4" fmla="*/ 81 w 81"/>
              <a:gd name="T5" fmla="*/ 546 h 546"/>
              <a:gd name="T6" fmla="*/ 0 60000 65536"/>
              <a:gd name="T7" fmla="*/ 0 60000 65536"/>
              <a:gd name="T8" fmla="*/ 0 60000 65536"/>
              <a:gd name="T9" fmla="*/ 0 w 81"/>
              <a:gd name="T10" fmla="*/ 0 h 546"/>
              <a:gd name="T11" fmla="*/ 81 w 81"/>
              <a:gd name="T12" fmla="*/ 546 h 546"/>
            </a:gdLst>
            <a:ahLst/>
            <a:cxnLst>
              <a:cxn ang="T6">
                <a:pos x="T0" y="T1"/>
              </a:cxn>
              <a:cxn ang="T7">
                <a:pos x="T2" y="T3"/>
              </a:cxn>
              <a:cxn ang="T8">
                <a:pos x="T4" y="T5"/>
              </a:cxn>
            </a:cxnLst>
            <a:rect l="T9" t="T10" r="T11" b="T12"/>
            <a:pathLst>
              <a:path w="81" h="546">
                <a:moveTo>
                  <a:pt x="0" y="0"/>
                </a:moveTo>
                <a:lnTo>
                  <a:pt x="0" y="546"/>
                </a:lnTo>
                <a:lnTo>
                  <a:pt x="81" y="546"/>
                </a:lnTo>
              </a:path>
            </a:pathLst>
          </a:custGeom>
          <a:noFill/>
          <a:ln w="9525">
            <a:solidFill>
              <a:srgbClr val="000000"/>
            </a:solidFill>
            <a:round/>
            <a:headEnd/>
            <a:tailEnd/>
          </a:ln>
        </p:spPr>
        <p:txBody>
          <a:bodyPr/>
          <a:lstStyle/>
          <a:p>
            <a:endParaRPr lang="en-US"/>
          </a:p>
        </p:txBody>
      </p:sp>
      <p:sp>
        <p:nvSpPr>
          <p:cNvPr id="20552" name="Line 87"/>
          <p:cNvSpPr>
            <a:spLocks noChangeShapeType="1"/>
          </p:cNvSpPr>
          <p:nvPr/>
        </p:nvSpPr>
        <p:spPr bwMode="auto">
          <a:xfrm flipV="1">
            <a:off x="6764338" y="3165475"/>
            <a:ext cx="1587" cy="101600"/>
          </a:xfrm>
          <a:prstGeom prst="line">
            <a:avLst/>
          </a:prstGeom>
          <a:noFill/>
          <a:ln w="9525">
            <a:solidFill>
              <a:srgbClr val="000000"/>
            </a:solidFill>
            <a:round/>
            <a:headEnd/>
            <a:tailEnd/>
          </a:ln>
        </p:spPr>
        <p:txBody>
          <a:bodyPr/>
          <a:lstStyle/>
          <a:p>
            <a:endParaRPr lang="en-US"/>
          </a:p>
        </p:txBody>
      </p:sp>
      <p:sp>
        <p:nvSpPr>
          <p:cNvPr id="20553" name="Line 88"/>
          <p:cNvSpPr>
            <a:spLocks noChangeShapeType="1"/>
          </p:cNvSpPr>
          <p:nvPr/>
        </p:nvSpPr>
        <p:spPr bwMode="auto">
          <a:xfrm flipV="1">
            <a:off x="6764338" y="3024188"/>
            <a:ext cx="319087" cy="203200"/>
          </a:xfrm>
          <a:prstGeom prst="line">
            <a:avLst/>
          </a:prstGeom>
          <a:noFill/>
          <a:ln w="9525">
            <a:solidFill>
              <a:srgbClr val="000000"/>
            </a:solidFill>
            <a:round/>
            <a:headEnd/>
            <a:tailEnd/>
          </a:ln>
        </p:spPr>
        <p:txBody>
          <a:bodyPr/>
          <a:lstStyle/>
          <a:p>
            <a:endParaRPr lang="en-US"/>
          </a:p>
        </p:txBody>
      </p:sp>
      <p:sp>
        <p:nvSpPr>
          <p:cNvPr id="20554" name="TextBox 86"/>
          <p:cNvSpPr txBox="1">
            <a:spLocks noChangeArrowheads="1"/>
          </p:cNvSpPr>
          <p:nvPr/>
        </p:nvSpPr>
        <p:spPr bwMode="auto">
          <a:xfrm>
            <a:off x="4349750" y="4513263"/>
            <a:ext cx="228600" cy="730250"/>
          </a:xfrm>
          <a:prstGeom prst="rect">
            <a:avLst/>
          </a:prstGeom>
          <a:noFill/>
          <a:ln w="9525">
            <a:noFill/>
            <a:miter lim="800000"/>
            <a:headEnd/>
            <a:tailEnd/>
          </a:ln>
        </p:spPr>
        <p:txBody>
          <a:bodyPr>
            <a:spAutoFit/>
          </a:bodyPr>
          <a:lstStyle/>
          <a:p>
            <a:pPr algn="ctr"/>
            <a:r>
              <a:rPr lang="en-US" sz="600" b="1"/>
              <a:t>Medul</a:t>
            </a:r>
          </a:p>
          <a:p>
            <a:pPr algn="ctr"/>
            <a:r>
              <a:rPr lang="en-US" sz="600" b="1"/>
              <a:t>la</a:t>
            </a:r>
          </a:p>
        </p:txBody>
      </p:sp>
      <p:sp>
        <p:nvSpPr>
          <p:cNvPr id="20555" name="TextBox 87"/>
          <p:cNvSpPr txBox="1">
            <a:spLocks noChangeArrowheads="1"/>
          </p:cNvSpPr>
          <p:nvPr/>
        </p:nvSpPr>
        <p:spPr bwMode="auto">
          <a:xfrm>
            <a:off x="4343400" y="2443163"/>
            <a:ext cx="228600" cy="646112"/>
          </a:xfrm>
          <a:prstGeom prst="rect">
            <a:avLst/>
          </a:prstGeom>
          <a:noFill/>
          <a:ln w="9525">
            <a:noFill/>
            <a:miter lim="800000"/>
            <a:headEnd/>
            <a:tailEnd/>
          </a:ln>
        </p:spPr>
        <p:txBody>
          <a:bodyPr>
            <a:spAutoFit/>
          </a:bodyPr>
          <a:lstStyle/>
          <a:p>
            <a:pPr algn="ctr"/>
            <a:r>
              <a:rPr lang="en-US" sz="600" b="1"/>
              <a:t>Cortex</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a:xfrm>
            <a:off x="0" y="0"/>
            <a:ext cx="9144000" cy="990600"/>
          </a:xfrm>
        </p:spPr>
        <p:txBody>
          <a:bodyPr/>
          <a:lstStyle/>
          <a:p>
            <a:pPr eaLnBrk="1" hangingPunct="1"/>
            <a:r>
              <a:rPr lang="en-US" smtClean="0"/>
              <a:t>The Nephron</a:t>
            </a:r>
          </a:p>
        </p:txBody>
      </p:sp>
      <p:sp>
        <p:nvSpPr>
          <p:cNvPr id="21507" name="Content Placeholder 5"/>
          <p:cNvSpPr>
            <a:spLocks noGrp="1"/>
          </p:cNvSpPr>
          <p:nvPr>
            <p:ph idx="1"/>
          </p:nvPr>
        </p:nvSpPr>
        <p:spPr>
          <a:xfrm>
            <a:off x="304800" y="1066800"/>
            <a:ext cx="8610600" cy="5410200"/>
          </a:xfrm>
        </p:spPr>
        <p:txBody>
          <a:bodyPr/>
          <a:lstStyle/>
          <a:p>
            <a:r>
              <a:rPr lang="en-US" sz="2000" b="0" smtClean="0"/>
              <a:t>each kidney has about 1.2 million nephrons</a:t>
            </a:r>
          </a:p>
          <a:p>
            <a:endParaRPr lang="en-US" sz="800" b="0" smtClean="0"/>
          </a:p>
          <a:p>
            <a:r>
              <a:rPr lang="en-US" sz="2000" b="0" smtClean="0"/>
              <a:t>each composed of two principal parts:</a:t>
            </a:r>
          </a:p>
          <a:p>
            <a:pPr lvl="1"/>
            <a:r>
              <a:rPr lang="en-US" sz="1800" smtClean="0"/>
              <a:t>renal corpuscle </a:t>
            </a:r>
            <a:r>
              <a:rPr lang="en-US" sz="1800" b="0" smtClean="0"/>
              <a:t>– filters the blood plasma</a:t>
            </a:r>
          </a:p>
          <a:p>
            <a:pPr lvl="1"/>
            <a:r>
              <a:rPr lang="en-US" sz="1800" smtClean="0"/>
              <a:t>renal tubule </a:t>
            </a:r>
            <a:r>
              <a:rPr lang="en-US" sz="1800" b="0" smtClean="0"/>
              <a:t>– long coiled tube that converts the filtrate into urine</a:t>
            </a:r>
          </a:p>
          <a:p>
            <a:pPr lvl="1"/>
            <a:endParaRPr lang="en-US" sz="800" b="0" smtClean="0"/>
          </a:p>
          <a:p>
            <a:r>
              <a:rPr lang="en-US" sz="2400" smtClean="0"/>
              <a:t>renal corpuscle </a:t>
            </a:r>
            <a:r>
              <a:rPr lang="en-US" sz="2000" b="0" smtClean="0"/>
              <a:t>consists of the </a:t>
            </a:r>
            <a:r>
              <a:rPr lang="en-US" sz="2000" smtClean="0"/>
              <a:t>glomerulus </a:t>
            </a:r>
            <a:r>
              <a:rPr lang="en-US" sz="2000" b="0" smtClean="0"/>
              <a:t>and a two-layered </a:t>
            </a:r>
            <a:r>
              <a:rPr lang="en-US" sz="2000" smtClean="0"/>
              <a:t>glomerular (Bowman) capsule </a:t>
            </a:r>
            <a:r>
              <a:rPr lang="en-US" sz="2000" b="0" smtClean="0"/>
              <a:t>that encloses glomerulus</a:t>
            </a:r>
          </a:p>
          <a:p>
            <a:pPr lvl="1"/>
            <a:r>
              <a:rPr lang="en-US" sz="1800" smtClean="0"/>
              <a:t>parietal (outer) layer of Bowman capsule </a:t>
            </a:r>
            <a:r>
              <a:rPr lang="en-US" sz="1800" b="0" smtClean="0"/>
              <a:t>is simple squamous epithelium</a:t>
            </a:r>
          </a:p>
          <a:p>
            <a:pPr lvl="1"/>
            <a:r>
              <a:rPr lang="en-US" sz="1800" smtClean="0"/>
              <a:t>visceral (inner) layer of Bowman capsule </a:t>
            </a:r>
            <a:r>
              <a:rPr lang="en-US" sz="1800" b="0" smtClean="0"/>
              <a:t>consists of elaborate cells called </a:t>
            </a:r>
            <a:r>
              <a:rPr lang="en-US" sz="1800" smtClean="0"/>
              <a:t>podocytes</a:t>
            </a:r>
            <a:r>
              <a:rPr lang="en-US" sz="1800" b="0" smtClean="0"/>
              <a:t> that wrap around the capillaries of the glomerulus</a:t>
            </a:r>
          </a:p>
          <a:p>
            <a:pPr lvl="1"/>
            <a:r>
              <a:rPr lang="en-US" sz="1800" smtClean="0"/>
              <a:t>capsular space </a:t>
            </a:r>
            <a:r>
              <a:rPr lang="en-US" sz="1800" b="0" smtClean="0"/>
              <a:t>separates the two layers of Bowman capsule</a:t>
            </a:r>
          </a:p>
          <a:p>
            <a:pPr lvl="1"/>
            <a:endParaRPr lang="en-US" sz="800" b="0" smtClean="0"/>
          </a:p>
          <a:p>
            <a:r>
              <a:rPr lang="en-US" sz="2000" smtClean="0"/>
              <a:t>vascular pole </a:t>
            </a:r>
            <a:r>
              <a:rPr lang="en-US" sz="2000" b="0" smtClean="0"/>
              <a:t>– the side of the corpuscle where the afferent arterial enter the corpuscle and the efferent arteriole leaves</a:t>
            </a:r>
          </a:p>
          <a:p>
            <a:endParaRPr lang="en-US" sz="800" b="0" smtClean="0"/>
          </a:p>
          <a:p>
            <a:r>
              <a:rPr lang="en-US" sz="2000" smtClean="0"/>
              <a:t>urinary pole </a:t>
            </a:r>
            <a:r>
              <a:rPr lang="en-US" sz="2000" b="0" smtClean="0"/>
              <a:t>– the opposite side of the corpuscle where the renal tubule begins</a:t>
            </a:r>
            <a:endParaRPr lang="en-US" sz="1800" b="0" smtClean="0"/>
          </a:p>
        </p:txBody>
      </p:sp>
      <p:sp>
        <p:nvSpPr>
          <p:cNvPr id="21508" name="Slide Number Placeholder 3"/>
          <p:cNvSpPr>
            <a:spLocks noGrp="1"/>
          </p:cNvSpPr>
          <p:nvPr>
            <p:ph type="sldNum" sz="quarter" idx="11"/>
          </p:nvPr>
        </p:nvSpPr>
        <p:spPr>
          <a:noFill/>
        </p:spPr>
        <p:txBody>
          <a:bodyPr/>
          <a:lstStyle/>
          <a:p>
            <a:r>
              <a:rPr lang="en-US" smtClean="0"/>
              <a:t>23-</a:t>
            </a:r>
            <a:fld id="{1BB003D8-B0D3-4C8A-B9CE-39BA2D9AABB8}" type="slidenum">
              <a:rPr lang="en-US" smtClean="0"/>
              <a:pPr/>
              <a:t>15</a:t>
            </a:fld>
            <a:endParaRPr lang="en-US"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1"/>
          </p:nvPr>
        </p:nvSpPr>
        <p:spPr>
          <a:noFill/>
        </p:spPr>
        <p:txBody>
          <a:bodyPr/>
          <a:lstStyle/>
          <a:p>
            <a:r>
              <a:rPr lang="en-US" smtClean="0"/>
              <a:t>23-</a:t>
            </a:r>
            <a:fld id="{146B5571-5479-421E-802C-75A00F2770A1}" type="slidenum">
              <a:rPr lang="en-US" smtClean="0"/>
              <a:pPr/>
              <a:t>16</a:t>
            </a:fld>
            <a:endParaRPr lang="en-US" smtClean="0"/>
          </a:p>
        </p:txBody>
      </p:sp>
      <p:sp>
        <p:nvSpPr>
          <p:cNvPr id="22531" name="Rectangle 2"/>
          <p:cNvSpPr>
            <a:spLocks noGrp="1" noChangeArrowheads="1"/>
          </p:cNvSpPr>
          <p:nvPr>
            <p:ph type="title"/>
          </p:nvPr>
        </p:nvSpPr>
        <p:spPr>
          <a:xfrm>
            <a:off x="0" y="0"/>
            <a:ext cx="9144000" cy="1143000"/>
          </a:xfrm>
        </p:spPr>
        <p:txBody>
          <a:bodyPr/>
          <a:lstStyle/>
          <a:p>
            <a:pPr eaLnBrk="1" hangingPunct="1"/>
            <a:r>
              <a:rPr lang="en-US" smtClean="0"/>
              <a:t>Renal Corpuscle</a:t>
            </a:r>
          </a:p>
        </p:txBody>
      </p:sp>
      <p:sp>
        <p:nvSpPr>
          <p:cNvPr id="22532" name="Text Box 7"/>
          <p:cNvSpPr txBox="1">
            <a:spLocks noChangeArrowheads="1"/>
          </p:cNvSpPr>
          <p:nvPr/>
        </p:nvSpPr>
        <p:spPr bwMode="auto">
          <a:xfrm>
            <a:off x="7212013" y="3071813"/>
            <a:ext cx="1816100" cy="427037"/>
          </a:xfrm>
          <a:prstGeom prst="rect">
            <a:avLst/>
          </a:prstGeom>
          <a:noFill/>
          <a:ln w="9525" algn="ctr">
            <a:noFill/>
            <a:miter lim="800000"/>
            <a:headEnd/>
            <a:tailEnd/>
          </a:ln>
        </p:spPr>
        <p:txBody>
          <a:bodyPr>
            <a:spAutoFit/>
          </a:bodyPr>
          <a:lstStyle/>
          <a:p>
            <a:pPr algn="ctr">
              <a:spcBef>
                <a:spcPct val="50000"/>
              </a:spcBef>
            </a:pPr>
            <a:r>
              <a:rPr lang="en-US" sz="2200"/>
              <a:t>Figure 23.7a</a:t>
            </a:r>
          </a:p>
        </p:txBody>
      </p:sp>
      <p:sp>
        <p:nvSpPr>
          <p:cNvPr id="22533" name="Text Box 8"/>
          <p:cNvSpPr txBox="1">
            <a:spLocks noChangeArrowheads="1"/>
          </p:cNvSpPr>
          <p:nvPr/>
        </p:nvSpPr>
        <p:spPr bwMode="auto">
          <a:xfrm>
            <a:off x="0" y="5867400"/>
            <a:ext cx="9144000" cy="685800"/>
          </a:xfrm>
          <a:prstGeom prst="rect">
            <a:avLst/>
          </a:prstGeom>
          <a:noFill/>
          <a:ln w="28575">
            <a:noFill/>
            <a:miter lim="800000"/>
            <a:headEnd/>
            <a:tailEnd/>
          </a:ln>
        </p:spPr>
        <p:txBody>
          <a:bodyPr/>
          <a:lstStyle/>
          <a:p>
            <a:pPr marL="342900" indent="-342900">
              <a:lnSpc>
                <a:spcPct val="90000"/>
              </a:lnSpc>
              <a:spcBef>
                <a:spcPct val="20000"/>
              </a:spcBef>
              <a:buFontTx/>
              <a:buChar char="•"/>
            </a:pPr>
            <a:r>
              <a:rPr lang="en-US"/>
              <a:t>glomerular filtrate collects in capsular space, flows into proximal convoluted tubule. Note the vascular and urinary poles. Note the afferent arteriole is larger than the efferent arteriole.</a:t>
            </a:r>
          </a:p>
        </p:txBody>
      </p:sp>
      <p:pic>
        <p:nvPicPr>
          <p:cNvPr id="22534" name="Picture 9" descr="sal25693_23_07a"/>
          <p:cNvPicPr>
            <a:picLocks noChangeAspect="1" noChangeArrowheads="1"/>
          </p:cNvPicPr>
          <p:nvPr/>
        </p:nvPicPr>
        <p:blipFill>
          <a:blip r:embed="rId3" cstate="print"/>
          <a:srcRect/>
          <a:stretch>
            <a:fillRect/>
          </a:stretch>
        </p:blipFill>
        <p:spPr bwMode="auto">
          <a:xfrm>
            <a:off x="1158875" y="1243013"/>
            <a:ext cx="5776913" cy="4341812"/>
          </a:xfrm>
          <a:prstGeom prst="rect">
            <a:avLst/>
          </a:prstGeom>
          <a:noFill/>
          <a:ln w="9525">
            <a:noFill/>
            <a:miter lim="800000"/>
            <a:headEnd/>
            <a:tailEnd/>
          </a:ln>
        </p:spPr>
      </p:pic>
      <p:sp>
        <p:nvSpPr>
          <p:cNvPr id="22535" name="TextBox 24"/>
          <p:cNvSpPr txBox="1">
            <a:spLocks noChangeArrowheads="1"/>
          </p:cNvSpPr>
          <p:nvPr/>
        </p:nvSpPr>
        <p:spPr bwMode="auto">
          <a:xfrm>
            <a:off x="2151063" y="841375"/>
            <a:ext cx="4810125" cy="214313"/>
          </a:xfrm>
          <a:prstGeom prst="rect">
            <a:avLst/>
          </a:prstGeom>
          <a:noFill/>
          <a:ln w="9525">
            <a:noFill/>
            <a:miter lim="800000"/>
            <a:headEnd/>
            <a:tailEnd/>
          </a:ln>
        </p:spPr>
        <p:txBody>
          <a:bodyPr>
            <a:spAutoFit/>
          </a:bodyPr>
          <a:lstStyle/>
          <a:p>
            <a:pPr algn="ctr"/>
            <a:r>
              <a:rPr lang="en-US" sz="800">
                <a:solidFill>
                  <a:srgbClr val="000000"/>
                </a:solidFill>
                <a:cs typeface="Arial" charset="0"/>
              </a:rPr>
              <a:t>Copyright © The McGraw-Hill Companies, Inc. Permission required for reproduction or display.</a:t>
            </a:r>
          </a:p>
        </p:txBody>
      </p:sp>
      <p:sp>
        <p:nvSpPr>
          <p:cNvPr id="22536" name="Rectangle 11"/>
          <p:cNvSpPr>
            <a:spLocks noChangeArrowheads="1"/>
          </p:cNvSpPr>
          <p:nvPr/>
        </p:nvSpPr>
        <p:spPr bwMode="auto">
          <a:xfrm>
            <a:off x="1754188" y="1782763"/>
            <a:ext cx="1298575" cy="228600"/>
          </a:xfrm>
          <a:prstGeom prst="rect">
            <a:avLst/>
          </a:prstGeom>
          <a:noFill/>
          <a:ln w="9525">
            <a:noFill/>
            <a:miter lim="800000"/>
            <a:headEnd/>
            <a:tailEnd/>
          </a:ln>
        </p:spPr>
        <p:txBody>
          <a:bodyPr wrap="none" lIns="0" tIns="0" rIns="0" bIns="0">
            <a:spAutoFit/>
          </a:bodyPr>
          <a:lstStyle/>
          <a:p>
            <a:r>
              <a:rPr lang="en-US" sz="1500" b="1">
                <a:solidFill>
                  <a:srgbClr val="000000"/>
                </a:solidFill>
              </a:rPr>
              <a:t>Flow of filtrate</a:t>
            </a:r>
            <a:endParaRPr lang="en-US" sz="1800" b="1"/>
          </a:p>
        </p:txBody>
      </p:sp>
      <p:sp>
        <p:nvSpPr>
          <p:cNvPr id="22537" name="Rectangle 12"/>
          <p:cNvSpPr>
            <a:spLocks noChangeArrowheads="1"/>
          </p:cNvSpPr>
          <p:nvPr/>
        </p:nvSpPr>
        <p:spPr bwMode="auto">
          <a:xfrm>
            <a:off x="1754188" y="1533525"/>
            <a:ext cx="1231900" cy="228600"/>
          </a:xfrm>
          <a:prstGeom prst="rect">
            <a:avLst/>
          </a:prstGeom>
          <a:noFill/>
          <a:ln w="9525">
            <a:noFill/>
            <a:miter lim="800000"/>
            <a:headEnd/>
            <a:tailEnd/>
          </a:ln>
        </p:spPr>
        <p:txBody>
          <a:bodyPr wrap="none" lIns="0" tIns="0" rIns="0" bIns="0">
            <a:spAutoFit/>
          </a:bodyPr>
          <a:lstStyle/>
          <a:p>
            <a:r>
              <a:rPr lang="en-US" sz="1500" b="1">
                <a:solidFill>
                  <a:srgbClr val="000000"/>
                </a:solidFill>
              </a:rPr>
              <a:t>Flow of blood</a:t>
            </a:r>
            <a:endParaRPr lang="en-US" sz="1800" b="1"/>
          </a:p>
        </p:txBody>
      </p:sp>
      <p:sp>
        <p:nvSpPr>
          <p:cNvPr id="22538" name="Rectangle 13"/>
          <p:cNvSpPr>
            <a:spLocks noChangeArrowheads="1"/>
          </p:cNvSpPr>
          <p:nvPr/>
        </p:nvSpPr>
        <p:spPr bwMode="auto">
          <a:xfrm>
            <a:off x="1282700" y="1301750"/>
            <a:ext cx="350838" cy="228600"/>
          </a:xfrm>
          <a:prstGeom prst="rect">
            <a:avLst/>
          </a:prstGeom>
          <a:noFill/>
          <a:ln w="9525">
            <a:noFill/>
            <a:miter lim="800000"/>
            <a:headEnd/>
            <a:tailEnd/>
          </a:ln>
        </p:spPr>
        <p:txBody>
          <a:bodyPr wrap="none" lIns="0" tIns="0" rIns="0" bIns="0">
            <a:spAutoFit/>
          </a:bodyPr>
          <a:lstStyle/>
          <a:p>
            <a:r>
              <a:rPr lang="en-US" sz="1500" b="1">
                <a:solidFill>
                  <a:srgbClr val="000000"/>
                </a:solidFill>
              </a:rPr>
              <a:t>Key</a:t>
            </a:r>
            <a:endParaRPr lang="en-US" sz="1800" b="1"/>
          </a:p>
        </p:txBody>
      </p:sp>
      <p:sp>
        <p:nvSpPr>
          <p:cNvPr id="22539" name="Line 14"/>
          <p:cNvSpPr>
            <a:spLocks noChangeShapeType="1"/>
          </p:cNvSpPr>
          <p:nvPr/>
        </p:nvSpPr>
        <p:spPr bwMode="auto">
          <a:xfrm flipH="1">
            <a:off x="4911725" y="2225675"/>
            <a:ext cx="874713" cy="458788"/>
          </a:xfrm>
          <a:prstGeom prst="line">
            <a:avLst/>
          </a:prstGeom>
          <a:noFill/>
          <a:ln w="22225">
            <a:solidFill>
              <a:srgbClr val="FFFFFF"/>
            </a:solidFill>
            <a:round/>
            <a:headEnd/>
            <a:tailEnd/>
          </a:ln>
        </p:spPr>
        <p:txBody>
          <a:bodyPr/>
          <a:lstStyle/>
          <a:p>
            <a:endParaRPr lang="en-US"/>
          </a:p>
        </p:txBody>
      </p:sp>
      <p:sp>
        <p:nvSpPr>
          <p:cNvPr id="22540" name="Freeform 15"/>
          <p:cNvSpPr>
            <a:spLocks/>
          </p:cNvSpPr>
          <p:nvPr/>
        </p:nvSpPr>
        <p:spPr bwMode="auto">
          <a:xfrm>
            <a:off x="5010150" y="2225675"/>
            <a:ext cx="1163638" cy="214313"/>
          </a:xfrm>
          <a:custGeom>
            <a:avLst/>
            <a:gdLst>
              <a:gd name="T0" fmla="*/ 0 w 733"/>
              <a:gd name="T1" fmla="*/ 135 h 135"/>
              <a:gd name="T2" fmla="*/ 489 w 733"/>
              <a:gd name="T3" fmla="*/ 0 h 135"/>
              <a:gd name="T4" fmla="*/ 733 w 733"/>
              <a:gd name="T5" fmla="*/ 0 h 135"/>
              <a:gd name="T6" fmla="*/ 0 60000 65536"/>
              <a:gd name="T7" fmla="*/ 0 60000 65536"/>
              <a:gd name="T8" fmla="*/ 0 60000 65536"/>
              <a:gd name="T9" fmla="*/ 0 w 733"/>
              <a:gd name="T10" fmla="*/ 0 h 135"/>
              <a:gd name="T11" fmla="*/ 733 w 733"/>
              <a:gd name="T12" fmla="*/ 135 h 135"/>
            </a:gdLst>
            <a:ahLst/>
            <a:cxnLst>
              <a:cxn ang="T6">
                <a:pos x="T0" y="T1"/>
              </a:cxn>
              <a:cxn ang="T7">
                <a:pos x="T2" y="T3"/>
              </a:cxn>
              <a:cxn ang="T8">
                <a:pos x="T4" y="T5"/>
              </a:cxn>
            </a:cxnLst>
            <a:rect l="T9" t="T10" r="T11" b="T12"/>
            <a:pathLst>
              <a:path w="733" h="135">
                <a:moveTo>
                  <a:pt x="0" y="135"/>
                </a:moveTo>
                <a:lnTo>
                  <a:pt x="489" y="0"/>
                </a:lnTo>
                <a:lnTo>
                  <a:pt x="733" y="0"/>
                </a:lnTo>
              </a:path>
            </a:pathLst>
          </a:custGeom>
          <a:noFill/>
          <a:ln w="22225">
            <a:solidFill>
              <a:srgbClr val="FFFFFF"/>
            </a:solidFill>
            <a:round/>
            <a:headEnd/>
            <a:tailEnd/>
          </a:ln>
        </p:spPr>
        <p:txBody>
          <a:bodyPr/>
          <a:lstStyle/>
          <a:p>
            <a:endParaRPr lang="en-US"/>
          </a:p>
        </p:txBody>
      </p:sp>
      <p:sp>
        <p:nvSpPr>
          <p:cNvPr id="22541" name="Freeform 16"/>
          <p:cNvSpPr>
            <a:spLocks/>
          </p:cNvSpPr>
          <p:nvPr/>
        </p:nvSpPr>
        <p:spPr bwMode="auto">
          <a:xfrm>
            <a:off x="4592638" y="2774950"/>
            <a:ext cx="1422400" cy="649288"/>
          </a:xfrm>
          <a:custGeom>
            <a:avLst/>
            <a:gdLst>
              <a:gd name="T0" fmla="*/ 0 w 896"/>
              <a:gd name="T1" fmla="*/ 409 h 409"/>
              <a:gd name="T2" fmla="*/ 752 w 896"/>
              <a:gd name="T3" fmla="*/ 0 h 409"/>
              <a:gd name="T4" fmla="*/ 896 w 896"/>
              <a:gd name="T5" fmla="*/ 0 h 409"/>
              <a:gd name="T6" fmla="*/ 0 60000 65536"/>
              <a:gd name="T7" fmla="*/ 0 60000 65536"/>
              <a:gd name="T8" fmla="*/ 0 60000 65536"/>
              <a:gd name="T9" fmla="*/ 0 w 896"/>
              <a:gd name="T10" fmla="*/ 0 h 409"/>
              <a:gd name="T11" fmla="*/ 896 w 896"/>
              <a:gd name="T12" fmla="*/ 409 h 409"/>
            </a:gdLst>
            <a:ahLst/>
            <a:cxnLst>
              <a:cxn ang="T6">
                <a:pos x="T0" y="T1"/>
              </a:cxn>
              <a:cxn ang="T7">
                <a:pos x="T2" y="T3"/>
              </a:cxn>
              <a:cxn ang="T8">
                <a:pos x="T4" y="T5"/>
              </a:cxn>
            </a:cxnLst>
            <a:rect l="T9" t="T10" r="T11" b="T12"/>
            <a:pathLst>
              <a:path w="896" h="409">
                <a:moveTo>
                  <a:pt x="0" y="409"/>
                </a:moveTo>
                <a:lnTo>
                  <a:pt x="752" y="0"/>
                </a:lnTo>
                <a:lnTo>
                  <a:pt x="896" y="0"/>
                </a:lnTo>
              </a:path>
            </a:pathLst>
          </a:custGeom>
          <a:noFill/>
          <a:ln w="22225">
            <a:solidFill>
              <a:srgbClr val="FFFFFF"/>
            </a:solidFill>
            <a:round/>
            <a:headEnd/>
            <a:tailEnd/>
          </a:ln>
        </p:spPr>
        <p:txBody>
          <a:bodyPr/>
          <a:lstStyle/>
          <a:p>
            <a:endParaRPr lang="en-US"/>
          </a:p>
        </p:txBody>
      </p:sp>
      <p:sp>
        <p:nvSpPr>
          <p:cNvPr id="22542" name="Freeform 17"/>
          <p:cNvSpPr>
            <a:spLocks/>
          </p:cNvSpPr>
          <p:nvPr/>
        </p:nvSpPr>
        <p:spPr bwMode="auto">
          <a:xfrm>
            <a:off x="4919663" y="1533525"/>
            <a:ext cx="1254125" cy="554038"/>
          </a:xfrm>
          <a:custGeom>
            <a:avLst/>
            <a:gdLst>
              <a:gd name="T0" fmla="*/ 0 w 790"/>
              <a:gd name="T1" fmla="*/ 349 h 349"/>
              <a:gd name="T2" fmla="*/ 546 w 790"/>
              <a:gd name="T3" fmla="*/ 0 h 349"/>
              <a:gd name="T4" fmla="*/ 790 w 790"/>
              <a:gd name="T5" fmla="*/ 0 h 349"/>
              <a:gd name="T6" fmla="*/ 0 60000 65536"/>
              <a:gd name="T7" fmla="*/ 0 60000 65536"/>
              <a:gd name="T8" fmla="*/ 0 60000 65536"/>
              <a:gd name="T9" fmla="*/ 0 w 790"/>
              <a:gd name="T10" fmla="*/ 0 h 349"/>
              <a:gd name="T11" fmla="*/ 790 w 790"/>
              <a:gd name="T12" fmla="*/ 349 h 349"/>
            </a:gdLst>
            <a:ahLst/>
            <a:cxnLst>
              <a:cxn ang="T6">
                <a:pos x="T0" y="T1"/>
              </a:cxn>
              <a:cxn ang="T7">
                <a:pos x="T2" y="T3"/>
              </a:cxn>
              <a:cxn ang="T8">
                <a:pos x="T4" y="T5"/>
              </a:cxn>
            </a:cxnLst>
            <a:rect l="T9" t="T10" r="T11" b="T12"/>
            <a:pathLst>
              <a:path w="790" h="349">
                <a:moveTo>
                  <a:pt x="0" y="349"/>
                </a:moveTo>
                <a:lnTo>
                  <a:pt x="546" y="0"/>
                </a:lnTo>
                <a:lnTo>
                  <a:pt x="790" y="0"/>
                </a:lnTo>
              </a:path>
            </a:pathLst>
          </a:custGeom>
          <a:noFill/>
          <a:ln w="22225">
            <a:solidFill>
              <a:srgbClr val="FFFFFF"/>
            </a:solidFill>
            <a:round/>
            <a:headEnd/>
            <a:tailEnd/>
          </a:ln>
        </p:spPr>
        <p:txBody>
          <a:bodyPr/>
          <a:lstStyle/>
          <a:p>
            <a:endParaRPr lang="en-US"/>
          </a:p>
        </p:txBody>
      </p:sp>
      <p:sp>
        <p:nvSpPr>
          <p:cNvPr id="22543" name="Freeform 18"/>
          <p:cNvSpPr>
            <a:spLocks/>
          </p:cNvSpPr>
          <p:nvPr/>
        </p:nvSpPr>
        <p:spPr bwMode="auto">
          <a:xfrm>
            <a:off x="4954588" y="1747838"/>
            <a:ext cx="1219200" cy="538162"/>
          </a:xfrm>
          <a:custGeom>
            <a:avLst/>
            <a:gdLst>
              <a:gd name="T0" fmla="*/ 0 w 768"/>
              <a:gd name="T1" fmla="*/ 339 h 339"/>
              <a:gd name="T2" fmla="*/ 524 w 768"/>
              <a:gd name="T3" fmla="*/ 0 h 339"/>
              <a:gd name="T4" fmla="*/ 768 w 768"/>
              <a:gd name="T5" fmla="*/ 0 h 339"/>
              <a:gd name="T6" fmla="*/ 0 60000 65536"/>
              <a:gd name="T7" fmla="*/ 0 60000 65536"/>
              <a:gd name="T8" fmla="*/ 0 60000 65536"/>
              <a:gd name="T9" fmla="*/ 0 w 768"/>
              <a:gd name="T10" fmla="*/ 0 h 339"/>
              <a:gd name="T11" fmla="*/ 768 w 768"/>
              <a:gd name="T12" fmla="*/ 339 h 339"/>
            </a:gdLst>
            <a:ahLst/>
            <a:cxnLst>
              <a:cxn ang="T6">
                <a:pos x="T0" y="T1"/>
              </a:cxn>
              <a:cxn ang="T7">
                <a:pos x="T2" y="T3"/>
              </a:cxn>
              <a:cxn ang="T8">
                <a:pos x="T4" y="T5"/>
              </a:cxn>
            </a:cxnLst>
            <a:rect l="T9" t="T10" r="T11" b="T12"/>
            <a:pathLst>
              <a:path w="768" h="339">
                <a:moveTo>
                  <a:pt x="0" y="339"/>
                </a:moveTo>
                <a:lnTo>
                  <a:pt x="524" y="0"/>
                </a:lnTo>
                <a:lnTo>
                  <a:pt x="768" y="0"/>
                </a:lnTo>
              </a:path>
            </a:pathLst>
          </a:custGeom>
          <a:noFill/>
          <a:ln w="22225">
            <a:solidFill>
              <a:srgbClr val="FFFFFF"/>
            </a:solidFill>
            <a:round/>
            <a:headEnd/>
            <a:tailEnd/>
          </a:ln>
        </p:spPr>
        <p:txBody>
          <a:bodyPr/>
          <a:lstStyle/>
          <a:p>
            <a:endParaRPr lang="en-US"/>
          </a:p>
        </p:txBody>
      </p:sp>
      <p:sp>
        <p:nvSpPr>
          <p:cNvPr id="22544" name="Line 19"/>
          <p:cNvSpPr>
            <a:spLocks noChangeShapeType="1"/>
          </p:cNvSpPr>
          <p:nvPr/>
        </p:nvSpPr>
        <p:spPr bwMode="auto">
          <a:xfrm flipH="1">
            <a:off x="4897438" y="2212975"/>
            <a:ext cx="881062" cy="458788"/>
          </a:xfrm>
          <a:prstGeom prst="line">
            <a:avLst/>
          </a:prstGeom>
          <a:noFill/>
          <a:ln w="12700">
            <a:solidFill>
              <a:srgbClr val="000000"/>
            </a:solidFill>
            <a:round/>
            <a:headEnd/>
            <a:tailEnd/>
          </a:ln>
        </p:spPr>
        <p:txBody>
          <a:bodyPr/>
          <a:lstStyle/>
          <a:p>
            <a:endParaRPr lang="en-US"/>
          </a:p>
        </p:txBody>
      </p:sp>
      <p:sp>
        <p:nvSpPr>
          <p:cNvPr id="22545" name="Freeform 20"/>
          <p:cNvSpPr>
            <a:spLocks/>
          </p:cNvSpPr>
          <p:nvPr/>
        </p:nvSpPr>
        <p:spPr bwMode="auto">
          <a:xfrm>
            <a:off x="5000625" y="2212975"/>
            <a:ext cx="1160463" cy="219075"/>
          </a:xfrm>
          <a:custGeom>
            <a:avLst/>
            <a:gdLst>
              <a:gd name="T0" fmla="*/ 0 w 731"/>
              <a:gd name="T1" fmla="*/ 138 h 138"/>
              <a:gd name="T2" fmla="*/ 490 w 731"/>
              <a:gd name="T3" fmla="*/ 0 h 138"/>
              <a:gd name="T4" fmla="*/ 731 w 731"/>
              <a:gd name="T5" fmla="*/ 0 h 138"/>
              <a:gd name="T6" fmla="*/ 0 60000 65536"/>
              <a:gd name="T7" fmla="*/ 0 60000 65536"/>
              <a:gd name="T8" fmla="*/ 0 60000 65536"/>
              <a:gd name="T9" fmla="*/ 0 w 731"/>
              <a:gd name="T10" fmla="*/ 0 h 138"/>
              <a:gd name="T11" fmla="*/ 731 w 731"/>
              <a:gd name="T12" fmla="*/ 138 h 138"/>
            </a:gdLst>
            <a:ahLst/>
            <a:cxnLst>
              <a:cxn ang="T6">
                <a:pos x="T0" y="T1"/>
              </a:cxn>
              <a:cxn ang="T7">
                <a:pos x="T2" y="T3"/>
              </a:cxn>
              <a:cxn ang="T8">
                <a:pos x="T4" y="T5"/>
              </a:cxn>
            </a:cxnLst>
            <a:rect l="T9" t="T10" r="T11" b="T12"/>
            <a:pathLst>
              <a:path w="731" h="138">
                <a:moveTo>
                  <a:pt x="0" y="138"/>
                </a:moveTo>
                <a:lnTo>
                  <a:pt x="490" y="0"/>
                </a:lnTo>
                <a:lnTo>
                  <a:pt x="731" y="0"/>
                </a:lnTo>
              </a:path>
            </a:pathLst>
          </a:custGeom>
          <a:noFill/>
          <a:ln w="12700">
            <a:solidFill>
              <a:srgbClr val="000000"/>
            </a:solidFill>
            <a:round/>
            <a:headEnd/>
            <a:tailEnd/>
          </a:ln>
        </p:spPr>
        <p:txBody>
          <a:bodyPr/>
          <a:lstStyle/>
          <a:p>
            <a:endParaRPr lang="en-US"/>
          </a:p>
        </p:txBody>
      </p:sp>
      <p:sp>
        <p:nvSpPr>
          <p:cNvPr id="22546" name="Freeform 21"/>
          <p:cNvSpPr>
            <a:spLocks/>
          </p:cNvSpPr>
          <p:nvPr/>
        </p:nvSpPr>
        <p:spPr bwMode="auto">
          <a:xfrm>
            <a:off x="4579938" y="2762250"/>
            <a:ext cx="1422400" cy="647700"/>
          </a:xfrm>
          <a:custGeom>
            <a:avLst/>
            <a:gdLst>
              <a:gd name="T0" fmla="*/ 0 w 896"/>
              <a:gd name="T1" fmla="*/ 408 h 408"/>
              <a:gd name="T2" fmla="*/ 755 w 896"/>
              <a:gd name="T3" fmla="*/ 0 h 408"/>
              <a:gd name="T4" fmla="*/ 896 w 896"/>
              <a:gd name="T5" fmla="*/ 0 h 408"/>
              <a:gd name="T6" fmla="*/ 0 60000 65536"/>
              <a:gd name="T7" fmla="*/ 0 60000 65536"/>
              <a:gd name="T8" fmla="*/ 0 60000 65536"/>
              <a:gd name="T9" fmla="*/ 0 w 896"/>
              <a:gd name="T10" fmla="*/ 0 h 408"/>
              <a:gd name="T11" fmla="*/ 896 w 896"/>
              <a:gd name="T12" fmla="*/ 408 h 408"/>
            </a:gdLst>
            <a:ahLst/>
            <a:cxnLst>
              <a:cxn ang="T6">
                <a:pos x="T0" y="T1"/>
              </a:cxn>
              <a:cxn ang="T7">
                <a:pos x="T2" y="T3"/>
              </a:cxn>
              <a:cxn ang="T8">
                <a:pos x="T4" y="T5"/>
              </a:cxn>
            </a:cxnLst>
            <a:rect l="T9" t="T10" r="T11" b="T12"/>
            <a:pathLst>
              <a:path w="896" h="408">
                <a:moveTo>
                  <a:pt x="0" y="408"/>
                </a:moveTo>
                <a:lnTo>
                  <a:pt x="755" y="0"/>
                </a:lnTo>
                <a:lnTo>
                  <a:pt x="896" y="0"/>
                </a:lnTo>
              </a:path>
            </a:pathLst>
          </a:custGeom>
          <a:noFill/>
          <a:ln w="12700">
            <a:solidFill>
              <a:srgbClr val="000000"/>
            </a:solidFill>
            <a:round/>
            <a:headEnd/>
            <a:tailEnd/>
          </a:ln>
        </p:spPr>
        <p:txBody>
          <a:bodyPr/>
          <a:lstStyle/>
          <a:p>
            <a:endParaRPr lang="en-US"/>
          </a:p>
        </p:txBody>
      </p:sp>
      <p:sp>
        <p:nvSpPr>
          <p:cNvPr id="22547" name="Freeform 22"/>
          <p:cNvSpPr>
            <a:spLocks/>
          </p:cNvSpPr>
          <p:nvPr/>
        </p:nvSpPr>
        <p:spPr bwMode="auto">
          <a:xfrm>
            <a:off x="4911725" y="1520825"/>
            <a:ext cx="1249363" cy="558800"/>
          </a:xfrm>
          <a:custGeom>
            <a:avLst/>
            <a:gdLst>
              <a:gd name="T0" fmla="*/ 0 w 787"/>
              <a:gd name="T1" fmla="*/ 352 h 352"/>
              <a:gd name="T2" fmla="*/ 546 w 787"/>
              <a:gd name="T3" fmla="*/ 0 h 352"/>
              <a:gd name="T4" fmla="*/ 787 w 787"/>
              <a:gd name="T5" fmla="*/ 0 h 352"/>
              <a:gd name="T6" fmla="*/ 0 60000 65536"/>
              <a:gd name="T7" fmla="*/ 0 60000 65536"/>
              <a:gd name="T8" fmla="*/ 0 60000 65536"/>
              <a:gd name="T9" fmla="*/ 0 w 787"/>
              <a:gd name="T10" fmla="*/ 0 h 352"/>
              <a:gd name="T11" fmla="*/ 787 w 787"/>
              <a:gd name="T12" fmla="*/ 352 h 352"/>
            </a:gdLst>
            <a:ahLst/>
            <a:cxnLst>
              <a:cxn ang="T6">
                <a:pos x="T0" y="T1"/>
              </a:cxn>
              <a:cxn ang="T7">
                <a:pos x="T2" y="T3"/>
              </a:cxn>
              <a:cxn ang="T8">
                <a:pos x="T4" y="T5"/>
              </a:cxn>
            </a:cxnLst>
            <a:rect l="T9" t="T10" r="T11" b="T12"/>
            <a:pathLst>
              <a:path w="787" h="352">
                <a:moveTo>
                  <a:pt x="0" y="352"/>
                </a:moveTo>
                <a:lnTo>
                  <a:pt x="546" y="0"/>
                </a:lnTo>
                <a:lnTo>
                  <a:pt x="787" y="0"/>
                </a:lnTo>
              </a:path>
            </a:pathLst>
          </a:custGeom>
          <a:noFill/>
          <a:ln w="12700">
            <a:solidFill>
              <a:srgbClr val="000000"/>
            </a:solidFill>
            <a:round/>
            <a:headEnd/>
            <a:tailEnd/>
          </a:ln>
        </p:spPr>
        <p:txBody>
          <a:bodyPr/>
          <a:lstStyle/>
          <a:p>
            <a:endParaRPr lang="en-US"/>
          </a:p>
        </p:txBody>
      </p:sp>
      <p:sp>
        <p:nvSpPr>
          <p:cNvPr id="22548" name="Freeform 23"/>
          <p:cNvSpPr>
            <a:spLocks/>
          </p:cNvSpPr>
          <p:nvPr/>
        </p:nvSpPr>
        <p:spPr bwMode="auto">
          <a:xfrm>
            <a:off x="4945063" y="1735138"/>
            <a:ext cx="1216025" cy="536575"/>
          </a:xfrm>
          <a:custGeom>
            <a:avLst/>
            <a:gdLst>
              <a:gd name="T0" fmla="*/ 0 w 766"/>
              <a:gd name="T1" fmla="*/ 338 h 338"/>
              <a:gd name="T2" fmla="*/ 525 w 766"/>
              <a:gd name="T3" fmla="*/ 0 h 338"/>
              <a:gd name="T4" fmla="*/ 766 w 766"/>
              <a:gd name="T5" fmla="*/ 0 h 338"/>
              <a:gd name="T6" fmla="*/ 0 60000 65536"/>
              <a:gd name="T7" fmla="*/ 0 60000 65536"/>
              <a:gd name="T8" fmla="*/ 0 60000 65536"/>
              <a:gd name="T9" fmla="*/ 0 w 766"/>
              <a:gd name="T10" fmla="*/ 0 h 338"/>
              <a:gd name="T11" fmla="*/ 766 w 766"/>
              <a:gd name="T12" fmla="*/ 338 h 338"/>
            </a:gdLst>
            <a:ahLst/>
            <a:cxnLst>
              <a:cxn ang="T6">
                <a:pos x="T0" y="T1"/>
              </a:cxn>
              <a:cxn ang="T7">
                <a:pos x="T2" y="T3"/>
              </a:cxn>
              <a:cxn ang="T8">
                <a:pos x="T4" y="T5"/>
              </a:cxn>
            </a:cxnLst>
            <a:rect l="T9" t="T10" r="T11" b="T12"/>
            <a:pathLst>
              <a:path w="766" h="338">
                <a:moveTo>
                  <a:pt x="0" y="338"/>
                </a:moveTo>
                <a:lnTo>
                  <a:pt x="525" y="0"/>
                </a:lnTo>
                <a:lnTo>
                  <a:pt x="766" y="0"/>
                </a:lnTo>
              </a:path>
            </a:pathLst>
          </a:custGeom>
          <a:noFill/>
          <a:ln w="12700">
            <a:solidFill>
              <a:srgbClr val="000000"/>
            </a:solidFill>
            <a:round/>
            <a:headEnd/>
            <a:tailEnd/>
          </a:ln>
        </p:spPr>
        <p:txBody>
          <a:bodyPr/>
          <a:lstStyle/>
          <a:p>
            <a:endParaRPr lang="en-US"/>
          </a:p>
        </p:txBody>
      </p:sp>
      <p:sp>
        <p:nvSpPr>
          <p:cNvPr id="22549" name="Freeform 24"/>
          <p:cNvSpPr>
            <a:spLocks/>
          </p:cNvSpPr>
          <p:nvPr/>
        </p:nvSpPr>
        <p:spPr bwMode="auto">
          <a:xfrm>
            <a:off x="4713288" y="4389438"/>
            <a:ext cx="1460500" cy="47625"/>
          </a:xfrm>
          <a:custGeom>
            <a:avLst/>
            <a:gdLst>
              <a:gd name="T0" fmla="*/ 0 w 920"/>
              <a:gd name="T1" fmla="*/ 0 h 30"/>
              <a:gd name="T2" fmla="*/ 676 w 920"/>
              <a:gd name="T3" fmla="*/ 30 h 30"/>
              <a:gd name="T4" fmla="*/ 920 w 920"/>
              <a:gd name="T5" fmla="*/ 30 h 30"/>
              <a:gd name="T6" fmla="*/ 0 60000 65536"/>
              <a:gd name="T7" fmla="*/ 0 60000 65536"/>
              <a:gd name="T8" fmla="*/ 0 60000 65536"/>
              <a:gd name="T9" fmla="*/ 0 w 920"/>
              <a:gd name="T10" fmla="*/ 0 h 30"/>
              <a:gd name="T11" fmla="*/ 920 w 920"/>
              <a:gd name="T12" fmla="*/ 30 h 30"/>
            </a:gdLst>
            <a:ahLst/>
            <a:cxnLst>
              <a:cxn ang="T6">
                <a:pos x="T0" y="T1"/>
              </a:cxn>
              <a:cxn ang="T7">
                <a:pos x="T2" y="T3"/>
              </a:cxn>
              <a:cxn ang="T8">
                <a:pos x="T4" y="T5"/>
              </a:cxn>
            </a:cxnLst>
            <a:rect l="T9" t="T10" r="T11" b="T12"/>
            <a:pathLst>
              <a:path w="920" h="30">
                <a:moveTo>
                  <a:pt x="0" y="0"/>
                </a:moveTo>
                <a:lnTo>
                  <a:pt x="676" y="30"/>
                </a:lnTo>
                <a:lnTo>
                  <a:pt x="920" y="30"/>
                </a:lnTo>
              </a:path>
            </a:pathLst>
          </a:custGeom>
          <a:noFill/>
          <a:ln w="22225">
            <a:solidFill>
              <a:srgbClr val="FFFFFF"/>
            </a:solidFill>
            <a:round/>
            <a:headEnd/>
            <a:tailEnd/>
          </a:ln>
        </p:spPr>
        <p:txBody>
          <a:bodyPr/>
          <a:lstStyle/>
          <a:p>
            <a:endParaRPr lang="en-US"/>
          </a:p>
        </p:txBody>
      </p:sp>
      <p:sp>
        <p:nvSpPr>
          <p:cNvPr id="22550" name="Line 25"/>
          <p:cNvSpPr>
            <a:spLocks noChangeShapeType="1"/>
          </p:cNvSpPr>
          <p:nvPr/>
        </p:nvSpPr>
        <p:spPr bwMode="auto">
          <a:xfrm>
            <a:off x="4678363" y="3779838"/>
            <a:ext cx="1108075" cy="657225"/>
          </a:xfrm>
          <a:prstGeom prst="line">
            <a:avLst/>
          </a:prstGeom>
          <a:noFill/>
          <a:ln w="22225">
            <a:solidFill>
              <a:srgbClr val="FFFFFF"/>
            </a:solidFill>
            <a:round/>
            <a:headEnd/>
            <a:tailEnd/>
          </a:ln>
        </p:spPr>
        <p:txBody>
          <a:bodyPr/>
          <a:lstStyle/>
          <a:p>
            <a:endParaRPr lang="en-US"/>
          </a:p>
        </p:txBody>
      </p:sp>
      <p:sp>
        <p:nvSpPr>
          <p:cNvPr id="22551" name="Freeform 26"/>
          <p:cNvSpPr>
            <a:spLocks/>
          </p:cNvSpPr>
          <p:nvPr/>
        </p:nvSpPr>
        <p:spPr bwMode="auto">
          <a:xfrm>
            <a:off x="4700588" y="4376738"/>
            <a:ext cx="1460500" cy="52387"/>
          </a:xfrm>
          <a:custGeom>
            <a:avLst/>
            <a:gdLst>
              <a:gd name="T0" fmla="*/ 0 w 920"/>
              <a:gd name="T1" fmla="*/ 0 h 33"/>
              <a:gd name="T2" fmla="*/ 679 w 920"/>
              <a:gd name="T3" fmla="*/ 33 h 33"/>
              <a:gd name="T4" fmla="*/ 920 w 920"/>
              <a:gd name="T5" fmla="*/ 33 h 33"/>
              <a:gd name="T6" fmla="*/ 0 60000 65536"/>
              <a:gd name="T7" fmla="*/ 0 60000 65536"/>
              <a:gd name="T8" fmla="*/ 0 60000 65536"/>
              <a:gd name="T9" fmla="*/ 0 w 920"/>
              <a:gd name="T10" fmla="*/ 0 h 33"/>
              <a:gd name="T11" fmla="*/ 920 w 920"/>
              <a:gd name="T12" fmla="*/ 33 h 33"/>
            </a:gdLst>
            <a:ahLst/>
            <a:cxnLst>
              <a:cxn ang="T6">
                <a:pos x="T0" y="T1"/>
              </a:cxn>
              <a:cxn ang="T7">
                <a:pos x="T2" y="T3"/>
              </a:cxn>
              <a:cxn ang="T8">
                <a:pos x="T4" y="T5"/>
              </a:cxn>
            </a:cxnLst>
            <a:rect l="T9" t="T10" r="T11" b="T12"/>
            <a:pathLst>
              <a:path w="920" h="33">
                <a:moveTo>
                  <a:pt x="0" y="0"/>
                </a:moveTo>
                <a:lnTo>
                  <a:pt x="679" y="33"/>
                </a:lnTo>
                <a:lnTo>
                  <a:pt x="920" y="33"/>
                </a:lnTo>
              </a:path>
            </a:pathLst>
          </a:custGeom>
          <a:noFill/>
          <a:ln w="12700">
            <a:solidFill>
              <a:srgbClr val="000000"/>
            </a:solidFill>
            <a:round/>
            <a:headEnd/>
            <a:tailEnd/>
          </a:ln>
        </p:spPr>
        <p:txBody>
          <a:bodyPr/>
          <a:lstStyle/>
          <a:p>
            <a:endParaRPr lang="en-US"/>
          </a:p>
        </p:txBody>
      </p:sp>
      <p:sp>
        <p:nvSpPr>
          <p:cNvPr id="22552" name="Line 27"/>
          <p:cNvSpPr>
            <a:spLocks noChangeShapeType="1"/>
          </p:cNvSpPr>
          <p:nvPr/>
        </p:nvSpPr>
        <p:spPr bwMode="auto">
          <a:xfrm>
            <a:off x="4670425" y="3771900"/>
            <a:ext cx="1108075" cy="657225"/>
          </a:xfrm>
          <a:prstGeom prst="line">
            <a:avLst/>
          </a:prstGeom>
          <a:noFill/>
          <a:ln w="12700">
            <a:solidFill>
              <a:srgbClr val="000000"/>
            </a:solidFill>
            <a:round/>
            <a:headEnd/>
            <a:tailEnd/>
          </a:ln>
        </p:spPr>
        <p:txBody>
          <a:bodyPr/>
          <a:lstStyle/>
          <a:p>
            <a:endParaRPr lang="en-US"/>
          </a:p>
        </p:txBody>
      </p:sp>
      <p:sp>
        <p:nvSpPr>
          <p:cNvPr id="22553" name="Freeform 28"/>
          <p:cNvSpPr>
            <a:spLocks/>
          </p:cNvSpPr>
          <p:nvPr/>
        </p:nvSpPr>
        <p:spPr bwMode="auto">
          <a:xfrm>
            <a:off x="4451350" y="2203450"/>
            <a:ext cx="141288" cy="2427288"/>
          </a:xfrm>
          <a:custGeom>
            <a:avLst/>
            <a:gdLst>
              <a:gd name="T0" fmla="*/ 0 w 89"/>
              <a:gd name="T1" fmla="*/ 1529 h 1529"/>
              <a:gd name="T2" fmla="*/ 89 w 89"/>
              <a:gd name="T3" fmla="*/ 1529 h 1529"/>
              <a:gd name="T4" fmla="*/ 89 w 89"/>
              <a:gd name="T5" fmla="*/ 0 h 1529"/>
              <a:gd name="T6" fmla="*/ 0 w 89"/>
              <a:gd name="T7" fmla="*/ 0 h 1529"/>
              <a:gd name="T8" fmla="*/ 0 60000 65536"/>
              <a:gd name="T9" fmla="*/ 0 60000 65536"/>
              <a:gd name="T10" fmla="*/ 0 60000 65536"/>
              <a:gd name="T11" fmla="*/ 0 60000 65536"/>
              <a:gd name="T12" fmla="*/ 0 w 89"/>
              <a:gd name="T13" fmla="*/ 0 h 1529"/>
              <a:gd name="T14" fmla="*/ 89 w 89"/>
              <a:gd name="T15" fmla="*/ 1529 h 1529"/>
            </a:gdLst>
            <a:ahLst/>
            <a:cxnLst>
              <a:cxn ang="T8">
                <a:pos x="T0" y="T1"/>
              </a:cxn>
              <a:cxn ang="T9">
                <a:pos x="T2" y="T3"/>
              </a:cxn>
              <a:cxn ang="T10">
                <a:pos x="T4" y="T5"/>
              </a:cxn>
              <a:cxn ang="T11">
                <a:pos x="T6" y="T7"/>
              </a:cxn>
            </a:cxnLst>
            <a:rect l="T12" t="T13" r="T14" b="T15"/>
            <a:pathLst>
              <a:path w="89" h="1529">
                <a:moveTo>
                  <a:pt x="0" y="1529"/>
                </a:moveTo>
                <a:lnTo>
                  <a:pt x="89" y="1529"/>
                </a:lnTo>
                <a:lnTo>
                  <a:pt x="89" y="0"/>
                </a:lnTo>
                <a:lnTo>
                  <a:pt x="0" y="0"/>
                </a:lnTo>
              </a:path>
            </a:pathLst>
          </a:custGeom>
          <a:noFill/>
          <a:ln w="22225">
            <a:solidFill>
              <a:srgbClr val="FFFFFF"/>
            </a:solidFill>
            <a:round/>
            <a:headEnd/>
            <a:tailEnd/>
          </a:ln>
        </p:spPr>
        <p:txBody>
          <a:bodyPr/>
          <a:lstStyle/>
          <a:p>
            <a:endParaRPr lang="en-US"/>
          </a:p>
        </p:txBody>
      </p:sp>
      <p:sp>
        <p:nvSpPr>
          <p:cNvPr id="22554" name="Freeform 29"/>
          <p:cNvSpPr>
            <a:spLocks/>
          </p:cNvSpPr>
          <p:nvPr/>
        </p:nvSpPr>
        <p:spPr bwMode="auto">
          <a:xfrm>
            <a:off x="4443413" y="2190750"/>
            <a:ext cx="136525" cy="2427288"/>
          </a:xfrm>
          <a:custGeom>
            <a:avLst/>
            <a:gdLst>
              <a:gd name="T0" fmla="*/ 0 w 86"/>
              <a:gd name="T1" fmla="*/ 1529 h 1529"/>
              <a:gd name="T2" fmla="*/ 86 w 86"/>
              <a:gd name="T3" fmla="*/ 1529 h 1529"/>
              <a:gd name="T4" fmla="*/ 86 w 86"/>
              <a:gd name="T5" fmla="*/ 0 h 1529"/>
              <a:gd name="T6" fmla="*/ 0 w 86"/>
              <a:gd name="T7" fmla="*/ 0 h 1529"/>
              <a:gd name="T8" fmla="*/ 0 60000 65536"/>
              <a:gd name="T9" fmla="*/ 0 60000 65536"/>
              <a:gd name="T10" fmla="*/ 0 60000 65536"/>
              <a:gd name="T11" fmla="*/ 0 60000 65536"/>
              <a:gd name="T12" fmla="*/ 0 w 86"/>
              <a:gd name="T13" fmla="*/ 0 h 1529"/>
              <a:gd name="T14" fmla="*/ 86 w 86"/>
              <a:gd name="T15" fmla="*/ 1529 h 1529"/>
            </a:gdLst>
            <a:ahLst/>
            <a:cxnLst>
              <a:cxn ang="T8">
                <a:pos x="T0" y="T1"/>
              </a:cxn>
              <a:cxn ang="T9">
                <a:pos x="T2" y="T3"/>
              </a:cxn>
              <a:cxn ang="T10">
                <a:pos x="T4" y="T5"/>
              </a:cxn>
              <a:cxn ang="T11">
                <a:pos x="T6" y="T7"/>
              </a:cxn>
            </a:cxnLst>
            <a:rect l="T12" t="T13" r="T14" b="T15"/>
            <a:pathLst>
              <a:path w="86" h="1529">
                <a:moveTo>
                  <a:pt x="0" y="1529"/>
                </a:moveTo>
                <a:lnTo>
                  <a:pt x="86" y="1529"/>
                </a:lnTo>
                <a:lnTo>
                  <a:pt x="86" y="0"/>
                </a:lnTo>
                <a:lnTo>
                  <a:pt x="0" y="0"/>
                </a:lnTo>
              </a:path>
            </a:pathLst>
          </a:custGeom>
          <a:noFill/>
          <a:ln w="12700">
            <a:solidFill>
              <a:srgbClr val="000000"/>
            </a:solidFill>
            <a:round/>
            <a:headEnd/>
            <a:tailEnd/>
          </a:ln>
        </p:spPr>
        <p:txBody>
          <a:bodyPr/>
          <a:lstStyle/>
          <a:p>
            <a:endParaRPr lang="en-US"/>
          </a:p>
        </p:txBody>
      </p:sp>
      <p:sp>
        <p:nvSpPr>
          <p:cNvPr id="22555" name="Freeform 30"/>
          <p:cNvSpPr>
            <a:spLocks/>
          </p:cNvSpPr>
          <p:nvPr/>
        </p:nvSpPr>
        <p:spPr bwMode="auto">
          <a:xfrm>
            <a:off x="6083300" y="3603625"/>
            <a:ext cx="90488" cy="168275"/>
          </a:xfrm>
          <a:custGeom>
            <a:avLst/>
            <a:gdLst>
              <a:gd name="T0" fmla="*/ 0 w 57"/>
              <a:gd name="T1" fmla="*/ 0 h 106"/>
              <a:gd name="T2" fmla="*/ 0 w 57"/>
              <a:gd name="T3" fmla="*/ 106 h 106"/>
              <a:gd name="T4" fmla="*/ 57 w 57"/>
              <a:gd name="T5" fmla="*/ 106 h 106"/>
              <a:gd name="T6" fmla="*/ 0 60000 65536"/>
              <a:gd name="T7" fmla="*/ 0 60000 65536"/>
              <a:gd name="T8" fmla="*/ 0 60000 65536"/>
              <a:gd name="T9" fmla="*/ 0 w 57"/>
              <a:gd name="T10" fmla="*/ 0 h 106"/>
              <a:gd name="T11" fmla="*/ 57 w 57"/>
              <a:gd name="T12" fmla="*/ 106 h 106"/>
            </a:gdLst>
            <a:ahLst/>
            <a:cxnLst>
              <a:cxn ang="T6">
                <a:pos x="T0" y="T1"/>
              </a:cxn>
              <a:cxn ang="T7">
                <a:pos x="T2" y="T3"/>
              </a:cxn>
              <a:cxn ang="T8">
                <a:pos x="T4" y="T5"/>
              </a:cxn>
            </a:cxnLst>
            <a:rect l="T9" t="T10" r="T11" b="T12"/>
            <a:pathLst>
              <a:path w="57" h="106">
                <a:moveTo>
                  <a:pt x="0" y="0"/>
                </a:moveTo>
                <a:lnTo>
                  <a:pt x="0" y="106"/>
                </a:lnTo>
                <a:lnTo>
                  <a:pt x="57" y="106"/>
                </a:lnTo>
              </a:path>
            </a:pathLst>
          </a:custGeom>
          <a:noFill/>
          <a:ln w="22225">
            <a:solidFill>
              <a:srgbClr val="FFFFFF"/>
            </a:solidFill>
            <a:round/>
            <a:headEnd/>
            <a:tailEnd/>
          </a:ln>
        </p:spPr>
        <p:txBody>
          <a:bodyPr/>
          <a:lstStyle/>
          <a:p>
            <a:endParaRPr lang="en-US"/>
          </a:p>
        </p:txBody>
      </p:sp>
      <p:sp>
        <p:nvSpPr>
          <p:cNvPr id="22556" name="Freeform 31"/>
          <p:cNvSpPr>
            <a:spLocks/>
          </p:cNvSpPr>
          <p:nvPr/>
        </p:nvSpPr>
        <p:spPr bwMode="auto">
          <a:xfrm>
            <a:off x="6070600" y="3590925"/>
            <a:ext cx="90488" cy="168275"/>
          </a:xfrm>
          <a:custGeom>
            <a:avLst/>
            <a:gdLst>
              <a:gd name="T0" fmla="*/ 3 w 57"/>
              <a:gd name="T1" fmla="*/ 0 h 106"/>
              <a:gd name="T2" fmla="*/ 0 w 57"/>
              <a:gd name="T3" fmla="*/ 106 h 106"/>
              <a:gd name="T4" fmla="*/ 57 w 57"/>
              <a:gd name="T5" fmla="*/ 106 h 106"/>
              <a:gd name="T6" fmla="*/ 0 60000 65536"/>
              <a:gd name="T7" fmla="*/ 0 60000 65536"/>
              <a:gd name="T8" fmla="*/ 0 60000 65536"/>
              <a:gd name="T9" fmla="*/ 0 w 57"/>
              <a:gd name="T10" fmla="*/ 0 h 106"/>
              <a:gd name="T11" fmla="*/ 57 w 57"/>
              <a:gd name="T12" fmla="*/ 106 h 106"/>
            </a:gdLst>
            <a:ahLst/>
            <a:cxnLst>
              <a:cxn ang="T6">
                <a:pos x="T0" y="T1"/>
              </a:cxn>
              <a:cxn ang="T7">
                <a:pos x="T2" y="T3"/>
              </a:cxn>
              <a:cxn ang="T8">
                <a:pos x="T4" y="T5"/>
              </a:cxn>
            </a:cxnLst>
            <a:rect l="T9" t="T10" r="T11" b="T12"/>
            <a:pathLst>
              <a:path w="57" h="106">
                <a:moveTo>
                  <a:pt x="3" y="0"/>
                </a:moveTo>
                <a:lnTo>
                  <a:pt x="0" y="106"/>
                </a:lnTo>
                <a:lnTo>
                  <a:pt x="57" y="106"/>
                </a:lnTo>
              </a:path>
            </a:pathLst>
          </a:custGeom>
          <a:noFill/>
          <a:ln w="12700">
            <a:solidFill>
              <a:srgbClr val="000000"/>
            </a:solidFill>
            <a:round/>
            <a:headEnd/>
            <a:tailEnd/>
          </a:ln>
        </p:spPr>
        <p:txBody>
          <a:bodyPr/>
          <a:lstStyle/>
          <a:p>
            <a:endParaRPr lang="en-US"/>
          </a:p>
        </p:txBody>
      </p:sp>
      <p:sp>
        <p:nvSpPr>
          <p:cNvPr id="22557" name="Freeform 32"/>
          <p:cNvSpPr>
            <a:spLocks/>
          </p:cNvSpPr>
          <p:nvPr/>
        </p:nvSpPr>
        <p:spPr bwMode="auto">
          <a:xfrm>
            <a:off x="1854200" y="2616200"/>
            <a:ext cx="708025" cy="327025"/>
          </a:xfrm>
          <a:custGeom>
            <a:avLst/>
            <a:gdLst>
              <a:gd name="T0" fmla="*/ 0 w 446"/>
              <a:gd name="T1" fmla="*/ 0 h 206"/>
              <a:gd name="T2" fmla="*/ 178 w 446"/>
              <a:gd name="T3" fmla="*/ 0 h 206"/>
              <a:gd name="T4" fmla="*/ 446 w 446"/>
              <a:gd name="T5" fmla="*/ 206 h 206"/>
              <a:gd name="T6" fmla="*/ 0 60000 65536"/>
              <a:gd name="T7" fmla="*/ 0 60000 65536"/>
              <a:gd name="T8" fmla="*/ 0 60000 65536"/>
              <a:gd name="T9" fmla="*/ 0 w 446"/>
              <a:gd name="T10" fmla="*/ 0 h 206"/>
              <a:gd name="T11" fmla="*/ 446 w 446"/>
              <a:gd name="T12" fmla="*/ 206 h 206"/>
            </a:gdLst>
            <a:ahLst/>
            <a:cxnLst>
              <a:cxn ang="T6">
                <a:pos x="T0" y="T1"/>
              </a:cxn>
              <a:cxn ang="T7">
                <a:pos x="T2" y="T3"/>
              </a:cxn>
              <a:cxn ang="T8">
                <a:pos x="T4" y="T5"/>
              </a:cxn>
            </a:cxnLst>
            <a:rect l="T9" t="T10" r="T11" b="T12"/>
            <a:pathLst>
              <a:path w="446" h="206">
                <a:moveTo>
                  <a:pt x="0" y="0"/>
                </a:moveTo>
                <a:lnTo>
                  <a:pt x="178" y="0"/>
                </a:lnTo>
                <a:lnTo>
                  <a:pt x="446" y="206"/>
                </a:lnTo>
              </a:path>
            </a:pathLst>
          </a:custGeom>
          <a:noFill/>
          <a:ln w="22225">
            <a:solidFill>
              <a:srgbClr val="FFFFFF"/>
            </a:solidFill>
            <a:round/>
            <a:headEnd/>
            <a:tailEnd/>
          </a:ln>
        </p:spPr>
        <p:txBody>
          <a:bodyPr/>
          <a:lstStyle/>
          <a:p>
            <a:endParaRPr lang="en-US"/>
          </a:p>
        </p:txBody>
      </p:sp>
      <p:sp>
        <p:nvSpPr>
          <p:cNvPr id="22558" name="Line 33"/>
          <p:cNvSpPr>
            <a:spLocks noChangeShapeType="1"/>
          </p:cNvSpPr>
          <p:nvPr/>
        </p:nvSpPr>
        <p:spPr bwMode="auto">
          <a:xfrm>
            <a:off x="1862138" y="4137025"/>
            <a:ext cx="919162" cy="1588"/>
          </a:xfrm>
          <a:prstGeom prst="line">
            <a:avLst/>
          </a:prstGeom>
          <a:noFill/>
          <a:ln w="22225">
            <a:solidFill>
              <a:srgbClr val="FFFFFF"/>
            </a:solidFill>
            <a:round/>
            <a:headEnd/>
            <a:tailEnd/>
          </a:ln>
        </p:spPr>
        <p:txBody>
          <a:bodyPr/>
          <a:lstStyle/>
          <a:p>
            <a:endParaRPr lang="en-US"/>
          </a:p>
        </p:txBody>
      </p:sp>
      <p:sp>
        <p:nvSpPr>
          <p:cNvPr id="22559" name="Freeform 34"/>
          <p:cNvSpPr>
            <a:spLocks/>
          </p:cNvSpPr>
          <p:nvPr/>
        </p:nvSpPr>
        <p:spPr bwMode="auto">
          <a:xfrm>
            <a:off x="1839913" y="2603500"/>
            <a:ext cx="712787" cy="330200"/>
          </a:xfrm>
          <a:custGeom>
            <a:avLst/>
            <a:gdLst>
              <a:gd name="T0" fmla="*/ 0 w 449"/>
              <a:gd name="T1" fmla="*/ 0 h 208"/>
              <a:gd name="T2" fmla="*/ 182 w 449"/>
              <a:gd name="T3" fmla="*/ 0 h 208"/>
              <a:gd name="T4" fmla="*/ 449 w 449"/>
              <a:gd name="T5" fmla="*/ 208 h 208"/>
              <a:gd name="T6" fmla="*/ 0 60000 65536"/>
              <a:gd name="T7" fmla="*/ 0 60000 65536"/>
              <a:gd name="T8" fmla="*/ 0 60000 65536"/>
              <a:gd name="T9" fmla="*/ 0 w 449"/>
              <a:gd name="T10" fmla="*/ 0 h 208"/>
              <a:gd name="T11" fmla="*/ 449 w 449"/>
              <a:gd name="T12" fmla="*/ 208 h 208"/>
            </a:gdLst>
            <a:ahLst/>
            <a:cxnLst>
              <a:cxn ang="T6">
                <a:pos x="T0" y="T1"/>
              </a:cxn>
              <a:cxn ang="T7">
                <a:pos x="T2" y="T3"/>
              </a:cxn>
              <a:cxn ang="T8">
                <a:pos x="T4" y="T5"/>
              </a:cxn>
            </a:cxnLst>
            <a:rect l="T9" t="T10" r="T11" b="T12"/>
            <a:pathLst>
              <a:path w="449" h="208">
                <a:moveTo>
                  <a:pt x="0" y="0"/>
                </a:moveTo>
                <a:lnTo>
                  <a:pt x="182" y="0"/>
                </a:lnTo>
                <a:lnTo>
                  <a:pt x="449" y="208"/>
                </a:lnTo>
              </a:path>
            </a:pathLst>
          </a:custGeom>
          <a:noFill/>
          <a:ln w="12700">
            <a:solidFill>
              <a:srgbClr val="000000"/>
            </a:solidFill>
            <a:round/>
            <a:headEnd/>
            <a:tailEnd/>
          </a:ln>
        </p:spPr>
        <p:txBody>
          <a:bodyPr/>
          <a:lstStyle/>
          <a:p>
            <a:endParaRPr lang="en-US"/>
          </a:p>
        </p:txBody>
      </p:sp>
      <p:sp>
        <p:nvSpPr>
          <p:cNvPr id="22560" name="Line 35"/>
          <p:cNvSpPr>
            <a:spLocks noChangeShapeType="1"/>
          </p:cNvSpPr>
          <p:nvPr/>
        </p:nvSpPr>
        <p:spPr bwMode="auto">
          <a:xfrm>
            <a:off x="1854200" y="4122738"/>
            <a:ext cx="917575" cy="1587"/>
          </a:xfrm>
          <a:prstGeom prst="line">
            <a:avLst/>
          </a:prstGeom>
          <a:noFill/>
          <a:ln w="12700">
            <a:solidFill>
              <a:srgbClr val="000000"/>
            </a:solidFill>
            <a:round/>
            <a:headEnd/>
            <a:tailEnd/>
          </a:ln>
        </p:spPr>
        <p:txBody>
          <a:bodyPr/>
          <a:lstStyle/>
          <a:p>
            <a:endParaRPr lang="en-US"/>
          </a:p>
        </p:txBody>
      </p:sp>
      <p:sp>
        <p:nvSpPr>
          <p:cNvPr id="22561" name="Rectangle 36"/>
          <p:cNvSpPr>
            <a:spLocks noChangeArrowheads="1"/>
          </p:cNvSpPr>
          <p:nvPr/>
        </p:nvSpPr>
        <p:spPr bwMode="auto">
          <a:xfrm>
            <a:off x="1066800" y="2360613"/>
            <a:ext cx="752475" cy="457200"/>
          </a:xfrm>
          <a:prstGeom prst="rect">
            <a:avLst/>
          </a:prstGeom>
          <a:noFill/>
          <a:ln w="9525">
            <a:noFill/>
            <a:miter lim="800000"/>
            <a:headEnd/>
            <a:tailEnd/>
          </a:ln>
        </p:spPr>
        <p:txBody>
          <a:bodyPr wrap="none" lIns="0" tIns="0" rIns="0" bIns="0">
            <a:spAutoFit/>
          </a:bodyPr>
          <a:lstStyle/>
          <a:p>
            <a:r>
              <a:rPr lang="en-US" sz="1500" b="1">
                <a:solidFill>
                  <a:srgbClr val="000000"/>
                </a:solidFill>
              </a:rPr>
              <a:t>Afferent</a:t>
            </a:r>
          </a:p>
          <a:p>
            <a:r>
              <a:rPr lang="en-US" sz="1500" b="1">
                <a:solidFill>
                  <a:srgbClr val="000000"/>
                </a:solidFill>
              </a:rPr>
              <a:t>arteriole</a:t>
            </a:r>
            <a:endParaRPr lang="en-US" sz="1800" b="1"/>
          </a:p>
        </p:txBody>
      </p:sp>
      <p:sp>
        <p:nvSpPr>
          <p:cNvPr id="22562" name="Rectangle 37"/>
          <p:cNvSpPr>
            <a:spLocks noChangeArrowheads="1"/>
          </p:cNvSpPr>
          <p:nvPr/>
        </p:nvSpPr>
        <p:spPr bwMode="auto">
          <a:xfrm>
            <a:off x="1125538" y="3033713"/>
            <a:ext cx="538162" cy="457200"/>
          </a:xfrm>
          <a:prstGeom prst="rect">
            <a:avLst/>
          </a:prstGeom>
          <a:noFill/>
          <a:ln w="9525">
            <a:noFill/>
            <a:miter lim="800000"/>
            <a:headEnd/>
            <a:tailEnd/>
          </a:ln>
        </p:spPr>
        <p:txBody>
          <a:bodyPr wrap="none" lIns="0" tIns="0" rIns="0" bIns="0">
            <a:spAutoFit/>
          </a:bodyPr>
          <a:lstStyle/>
          <a:p>
            <a:r>
              <a:rPr lang="en-US" sz="1500" b="1">
                <a:solidFill>
                  <a:srgbClr val="000000"/>
                </a:solidFill>
              </a:rPr>
              <a:t>Blood</a:t>
            </a:r>
          </a:p>
          <a:p>
            <a:r>
              <a:rPr lang="en-US" sz="1500" b="1">
                <a:solidFill>
                  <a:srgbClr val="000000"/>
                </a:solidFill>
              </a:rPr>
              <a:t>flow</a:t>
            </a:r>
            <a:endParaRPr lang="en-US" sz="1800" b="1"/>
          </a:p>
        </p:txBody>
      </p:sp>
      <p:sp>
        <p:nvSpPr>
          <p:cNvPr id="22563" name="Rectangle 38"/>
          <p:cNvSpPr>
            <a:spLocks noChangeArrowheads="1"/>
          </p:cNvSpPr>
          <p:nvPr/>
        </p:nvSpPr>
        <p:spPr bwMode="auto">
          <a:xfrm>
            <a:off x="1087438" y="3992563"/>
            <a:ext cx="752475" cy="457200"/>
          </a:xfrm>
          <a:prstGeom prst="rect">
            <a:avLst/>
          </a:prstGeom>
          <a:noFill/>
          <a:ln w="9525">
            <a:noFill/>
            <a:miter lim="800000"/>
            <a:headEnd/>
            <a:tailEnd/>
          </a:ln>
        </p:spPr>
        <p:txBody>
          <a:bodyPr wrap="none" lIns="0" tIns="0" rIns="0" bIns="0">
            <a:spAutoFit/>
          </a:bodyPr>
          <a:lstStyle/>
          <a:p>
            <a:r>
              <a:rPr lang="en-US" sz="1500" b="1">
                <a:solidFill>
                  <a:srgbClr val="000000"/>
                </a:solidFill>
              </a:rPr>
              <a:t>Efferent</a:t>
            </a:r>
          </a:p>
          <a:p>
            <a:r>
              <a:rPr lang="en-US" sz="1500" b="1">
                <a:solidFill>
                  <a:srgbClr val="000000"/>
                </a:solidFill>
              </a:rPr>
              <a:t>arteriole</a:t>
            </a:r>
          </a:p>
        </p:txBody>
      </p:sp>
      <p:sp>
        <p:nvSpPr>
          <p:cNvPr id="22564" name="Rectangle 39"/>
          <p:cNvSpPr>
            <a:spLocks noChangeArrowheads="1"/>
          </p:cNvSpPr>
          <p:nvPr/>
        </p:nvSpPr>
        <p:spPr bwMode="auto">
          <a:xfrm>
            <a:off x="2228850" y="5272088"/>
            <a:ext cx="969963" cy="228600"/>
          </a:xfrm>
          <a:prstGeom prst="rect">
            <a:avLst/>
          </a:prstGeom>
          <a:noFill/>
          <a:ln w="9525">
            <a:noFill/>
            <a:miter lim="800000"/>
            <a:headEnd/>
            <a:tailEnd/>
          </a:ln>
        </p:spPr>
        <p:txBody>
          <a:bodyPr wrap="none" lIns="0" tIns="0" rIns="0" bIns="0">
            <a:spAutoFit/>
          </a:bodyPr>
          <a:lstStyle/>
          <a:p>
            <a:r>
              <a:rPr lang="en-US" sz="1500" b="1">
                <a:solidFill>
                  <a:srgbClr val="000000"/>
                </a:solidFill>
              </a:rPr>
              <a:t>Blood flow</a:t>
            </a:r>
          </a:p>
        </p:txBody>
      </p:sp>
      <p:sp>
        <p:nvSpPr>
          <p:cNvPr id="22565" name="Rectangle 40"/>
          <p:cNvSpPr>
            <a:spLocks noChangeArrowheads="1"/>
          </p:cNvSpPr>
          <p:nvPr/>
        </p:nvSpPr>
        <p:spPr bwMode="auto">
          <a:xfrm>
            <a:off x="1087438" y="5486400"/>
            <a:ext cx="233362" cy="228600"/>
          </a:xfrm>
          <a:prstGeom prst="rect">
            <a:avLst/>
          </a:prstGeom>
          <a:noFill/>
          <a:ln w="9525">
            <a:noFill/>
            <a:miter lim="800000"/>
            <a:headEnd/>
            <a:tailEnd/>
          </a:ln>
        </p:spPr>
        <p:txBody>
          <a:bodyPr wrap="none" lIns="0" tIns="0" rIns="0" bIns="0">
            <a:spAutoFit/>
          </a:bodyPr>
          <a:lstStyle/>
          <a:p>
            <a:r>
              <a:rPr lang="en-US" sz="1500" b="1">
                <a:solidFill>
                  <a:srgbClr val="000000"/>
                </a:solidFill>
              </a:rPr>
              <a:t>(a)</a:t>
            </a:r>
          </a:p>
        </p:txBody>
      </p:sp>
      <p:sp>
        <p:nvSpPr>
          <p:cNvPr id="22566" name="Rectangle 41"/>
          <p:cNvSpPr>
            <a:spLocks noChangeArrowheads="1"/>
          </p:cNvSpPr>
          <p:nvPr/>
        </p:nvSpPr>
        <p:spPr bwMode="auto">
          <a:xfrm>
            <a:off x="6191250" y="4319588"/>
            <a:ext cx="1163638" cy="1371600"/>
          </a:xfrm>
          <a:prstGeom prst="rect">
            <a:avLst/>
          </a:prstGeom>
          <a:noFill/>
          <a:ln w="9525">
            <a:noFill/>
            <a:miter lim="800000"/>
            <a:headEnd/>
            <a:tailEnd/>
          </a:ln>
        </p:spPr>
        <p:txBody>
          <a:bodyPr wrap="none" lIns="0" tIns="0" rIns="0" bIns="0">
            <a:spAutoFit/>
          </a:bodyPr>
          <a:lstStyle/>
          <a:p>
            <a:r>
              <a:rPr lang="en-US" sz="1500" b="1">
                <a:solidFill>
                  <a:srgbClr val="000000"/>
                </a:solidFill>
              </a:rPr>
              <a:t>Glomerular</a:t>
            </a:r>
          </a:p>
          <a:p>
            <a:r>
              <a:rPr lang="en-US" sz="1500" b="1">
                <a:solidFill>
                  <a:srgbClr val="000000"/>
                </a:solidFill>
              </a:rPr>
              <a:t>capillaries</a:t>
            </a:r>
          </a:p>
          <a:p>
            <a:r>
              <a:rPr lang="en-US" sz="1500" b="1">
                <a:solidFill>
                  <a:srgbClr val="000000"/>
                </a:solidFill>
              </a:rPr>
              <a:t>(podocytes</a:t>
            </a:r>
          </a:p>
          <a:p>
            <a:r>
              <a:rPr lang="en-US" sz="1500" b="1">
                <a:solidFill>
                  <a:srgbClr val="000000"/>
                </a:solidFill>
              </a:rPr>
              <a:t>and capillary</a:t>
            </a:r>
          </a:p>
          <a:p>
            <a:r>
              <a:rPr lang="en-US" sz="1500" b="1">
                <a:solidFill>
                  <a:srgbClr val="000000"/>
                </a:solidFill>
              </a:rPr>
              <a:t>wall</a:t>
            </a:r>
          </a:p>
          <a:p>
            <a:r>
              <a:rPr lang="en-US" sz="1500" b="1">
                <a:solidFill>
                  <a:srgbClr val="000000"/>
                </a:solidFill>
              </a:rPr>
              <a:t>removed)</a:t>
            </a:r>
          </a:p>
        </p:txBody>
      </p:sp>
      <p:sp>
        <p:nvSpPr>
          <p:cNvPr id="22567" name="Rectangle 42"/>
          <p:cNvSpPr>
            <a:spLocks noChangeArrowheads="1"/>
          </p:cNvSpPr>
          <p:nvPr/>
        </p:nvSpPr>
        <p:spPr bwMode="auto">
          <a:xfrm>
            <a:off x="6181725" y="3646488"/>
            <a:ext cx="1014413" cy="685800"/>
          </a:xfrm>
          <a:prstGeom prst="rect">
            <a:avLst/>
          </a:prstGeom>
          <a:noFill/>
          <a:ln w="9525">
            <a:noFill/>
            <a:miter lim="800000"/>
            <a:headEnd/>
            <a:tailEnd/>
          </a:ln>
        </p:spPr>
        <p:txBody>
          <a:bodyPr wrap="none" lIns="0" tIns="0" rIns="0" bIns="0">
            <a:spAutoFit/>
          </a:bodyPr>
          <a:lstStyle/>
          <a:p>
            <a:r>
              <a:rPr lang="en-US" sz="1500" b="1">
                <a:solidFill>
                  <a:srgbClr val="000000"/>
                </a:solidFill>
              </a:rPr>
              <a:t>Proximal</a:t>
            </a:r>
          </a:p>
          <a:p>
            <a:r>
              <a:rPr lang="en-US" sz="1500" b="1">
                <a:solidFill>
                  <a:srgbClr val="000000"/>
                </a:solidFill>
              </a:rPr>
              <a:t>convoluted</a:t>
            </a:r>
          </a:p>
          <a:p>
            <a:r>
              <a:rPr lang="en-US" sz="1500" b="1">
                <a:solidFill>
                  <a:srgbClr val="000000"/>
                </a:solidFill>
              </a:rPr>
              <a:t>tubule</a:t>
            </a:r>
          </a:p>
        </p:txBody>
      </p:sp>
      <p:sp>
        <p:nvSpPr>
          <p:cNvPr id="22568" name="Rectangle 43"/>
          <p:cNvSpPr>
            <a:spLocks noChangeArrowheads="1"/>
          </p:cNvSpPr>
          <p:nvPr/>
        </p:nvSpPr>
        <p:spPr bwMode="auto">
          <a:xfrm>
            <a:off x="6042025" y="2655888"/>
            <a:ext cx="1057275" cy="228600"/>
          </a:xfrm>
          <a:prstGeom prst="rect">
            <a:avLst/>
          </a:prstGeom>
          <a:noFill/>
          <a:ln w="9525">
            <a:noFill/>
            <a:miter lim="800000"/>
            <a:headEnd/>
            <a:tailEnd/>
          </a:ln>
        </p:spPr>
        <p:txBody>
          <a:bodyPr wrap="none" lIns="0" tIns="0" rIns="0" bIns="0">
            <a:spAutoFit/>
          </a:bodyPr>
          <a:lstStyle/>
          <a:p>
            <a:r>
              <a:rPr lang="en-US" sz="1500" b="1">
                <a:solidFill>
                  <a:srgbClr val="000000"/>
                </a:solidFill>
              </a:rPr>
              <a:t>Glomerulus</a:t>
            </a:r>
          </a:p>
        </p:txBody>
      </p:sp>
      <p:sp>
        <p:nvSpPr>
          <p:cNvPr id="22569" name="Rectangle 44"/>
          <p:cNvSpPr>
            <a:spLocks noChangeArrowheads="1"/>
          </p:cNvSpPr>
          <p:nvPr/>
        </p:nvSpPr>
        <p:spPr bwMode="auto">
          <a:xfrm>
            <a:off x="6197600" y="2100263"/>
            <a:ext cx="1209675" cy="457200"/>
          </a:xfrm>
          <a:prstGeom prst="rect">
            <a:avLst/>
          </a:prstGeom>
          <a:noFill/>
          <a:ln w="9525">
            <a:noFill/>
            <a:miter lim="800000"/>
            <a:headEnd/>
            <a:tailEnd/>
          </a:ln>
        </p:spPr>
        <p:txBody>
          <a:bodyPr wrap="none" lIns="0" tIns="0" rIns="0" bIns="0">
            <a:spAutoFit/>
          </a:bodyPr>
          <a:lstStyle/>
          <a:p>
            <a:r>
              <a:rPr lang="en-US" sz="1500" b="1">
                <a:solidFill>
                  <a:srgbClr val="000000"/>
                </a:solidFill>
              </a:rPr>
              <a:t>Podocytes of</a:t>
            </a:r>
          </a:p>
          <a:p>
            <a:r>
              <a:rPr lang="en-US" sz="1500" b="1">
                <a:solidFill>
                  <a:srgbClr val="000000"/>
                </a:solidFill>
              </a:rPr>
              <a:t>visceral layer</a:t>
            </a:r>
          </a:p>
        </p:txBody>
      </p:sp>
      <p:sp>
        <p:nvSpPr>
          <p:cNvPr id="22570" name="Rectangle 45"/>
          <p:cNvSpPr>
            <a:spLocks noChangeArrowheads="1"/>
          </p:cNvSpPr>
          <p:nvPr/>
        </p:nvSpPr>
        <p:spPr bwMode="auto">
          <a:xfrm>
            <a:off x="6197600" y="1611313"/>
            <a:ext cx="815975" cy="457200"/>
          </a:xfrm>
          <a:prstGeom prst="rect">
            <a:avLst/>
          </a:prstGeom>
          <a:noFill/>
          <a:ln w="9525">
            <a:noFill/>
            <a:miter lim="800000"/>
            <a:headEnd/>
            <a:tailEnd/>
          </a:ln>
        </p:spPr>
        <p:txBody>
          <a:bodyPr wrap="none" lIns="0" tIns="0" rIns="0" bIns="0">
            <a:spAutoFit/>
          </a:bodyPr>
          <a:lstStyle/>
          <a:p>
            <a:r>
              <a:rPr lang="en-US" sz="1500" b="1">
                <a:solidFill>
                  <a:srgbClr val="000000"/>
                </a:solidFill>
              </a:rPr>
              <a:t>Capsular</a:t>
            </a:r>
          </a:p>
          <a:p>
            <a:r>
              <a:rPr lang="en-US" sz="1500" b="1">
                <a:solidFill>
                  <a:srgbClr val="000000"/>
                </a:solidFill>
              </a:rPr>
              <a:t>space</a:t>
            </a:r>
          </a:p>
        </p:txBody>
      </p:sp>
      <p:sp>
        <p:nvSpPr>
          <p:cNvPr id="22571" name="Rectangle 46"/>
          <p:cNvSpPr>
            <a:spLocks noChangeArrowheads="1"/>
          </p:cNvSpPr>
          <p:nvPr/>
        </p:nvSpPr>
        <p:spPr bwMode="auto">
          <a:xfrm>
            <a:off x="6197600" y="1389063"/>
            <a:ext cx="1187450" cy="228600"/>
          </a:xfrm>
          <a:prstGeom prst="rect">
            <a:avLst/>
          </a:prstGeom>
          <a:noFill/>
          <a:ln w="9525">
            <a:noFill/>
            <a:miter lim="800000"/>
            <a:headEnd/>
            <a:tailEnd/>
          </a:ln>
        </p:spPr>
        <p:txBody>
          <a:bodyPr wrap="none" lIns="0" tIns="0" rIns="0" bIns="0">
            <a:spAutoFit/>
          </a:bodyPr>
          <a:lstStyle/>
          <a:p>
            <a:r>
              <a:rPr lang="en-US" sz="1500" b="1">
                <a:solidFill>
                  <a:srgbClr val="000000"/>
                </a:solidFill>
              </a:rPr>
              <a:t>Parietal layer</a:t>
            </a:r>
          </a:p>
        </p:txBody>
      </p:sp>
      <p:sp>
        <p:nvSpPr>
          <p:cNvPr id="22572" name="Rectangle 47"/>
          <p:cNvSpPr>
            <a:spLocks noChangeArrowheads="1"/>
          </p:cNvSpPr>
          <p:nvPr/>
        </p:nvSpPr>
        <p:spPr bwMode="auto">
          <a:xfrm>
            <a:off x="5981700" y="1143000"/>
            <a:ext cx="1841500" cy="228600"/>
          </a:xfrm>
          <a:prstGeom prst="rect">
            <a:avLst/>
          </a:prstGeom>
          <a:noFill/>
          <a:ln w="9525">
            <a:noFill/>
            <a:miter lim="800000"/>
            <a:headEnd/>
            <a:tailEnd/>
          </a:ln>
        </p:spPr>
        <p:txBody>
          <a:bodyPr wrap="none" lIns="0" tIns="0" rIns="0" bIns="0">
            <a:spAutoFit/>
          </a:bodyPr>
          <a:lstStyle/>
          <a:p>
            <a:r>
              <a:rPr lang="en-US" sz="1500" b="1">
                <a:solidFill>
                  <a:srgbClr val="000000"/>
                </a:solidFill>
              </a:rPr>
              <a:t>Glomerular capsule: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p:nvPr>
        </p:nvSpPr>
        <p:spPr>
          <a:xfrm>
            <a:off x="0" y="0"/>
            <a:ext cx="9144000" cy="990600"/>
          </a:xfrm>
        </p:spPr>
        <p:txBody>
          <a:bodyPr/>
          <a:lstStyle/>
          <a:p>
            <a:pPr eaLnBrk="1" hangingPunct="1"/>
            <a:r>
              <a:rPr lang="en-US" smtClean="0"/>
              <a:t>Renal Tubule</a:t>
            </a:r>
          </a:p>
        </p:txBody>
      </p:sp>
      <p:sp>
        <p:nvSpPr>
          <p:cNvPr id="23555" name="Content Placeholder 5"/>
          <p:cNvSpPr>
            <a:spLocks noGrp="1"/>
          </p:cNvSpPr>
          <p:nvPr>
            <p:ph idx="1"/>
          </p:nvPr>
        </p:nvSpPr>
        <p:spPr>
          <a:xfrm>
            <a:off x="304800" y="1066800"/>
            <a:ext cx="8610600" cy="5410200"/>
          </a:xfrm>
        </p:spPr>
        <p:txBody>
          <a:bodyPr/>
          <a:lstStyle/>
          <a:p>
            <a:r>
              <a:rPr lang="en-US" sz="2400" smtClean="0"/>
              <a:t>renal (uriniferous) tubule </a:t>
            </a:r>
            <a:r>
              <a:rPr lang="en-US" sz="2000" b="0" smtClean="0"/>
              <a:t>– a duct that leads away from the glomerular capsule and ends at the tip of the medullary pyramid</a:t>
            </a:r>
          </a:p>
          <a:p>
            <a:endParaRPr lang="en-US" sz="800" b="0" smtClean="0"/>
          </a:p>
          <a:p>
            <a:r>
              <a:rPr lang="en-US" sz="2000" smtClean="0"/>
              <a:t>divided into four regions </a:t>
            </a:r>
            <a:r>
              <a:rPr lang="en-US" sz="2000" b="0" smtClean="0"/>
              <a:t>– 	</a:t>
            </a:r>
          </a:p>
          <a:p>
            <a:pPr lvl="1"/>
            <a:r>
              <a:rPr lang="en-US" sz="1600" i="1" smtClean="0"/>
              <a:t>proximal convoluted tubule</a:t>
            </a:r>
            <a:r>
              <a:rPr lang="en-US" sz="1600" b="0" smtClean="0"/>
              <a:t>, </a:t>
            </a:r>
            <a:r>
              <a:rPr lang="en-US" sz="1600" i="1" smtClean="0"/>
              <a:t>nephron loop</a:t>
            </a:r>
            <a:r>
              <a:rPr lang="en-US" sz="1600" b="0" smtClean="0"/>
              <a:t>, </a:t>
            </a:r>
            <a:r>
              <a:rPr lang="en-US" sz="1600" i="1" smtClean="0"/>
              <a:t>distal convoluted tubule </a:t>
            </a:r>
            <a:r>
              <a:rPr lang="en-US" sz="1600" b="0" smtClean="0"/>
              <a:t>– parts of one nephron</a:t>
            </a:r>
          </a:p>
          <a:p>
            <a:pPr lvl="1"/>
            <a:r>
              <a:rPr lang="en-US" sz="1600" i="1" smtClean="0"/>
              <a:t>collecting duct </a:t>
            </a:r>
            <a:r>
              <a:rPr lang="en-US" sz="1600" b="0" smtClean="0"/>
              <a:t>receives fluid from many nephrons</a:t>
            </a:r>
          </a:p>
          <a:p>
            <a:pPr lvl="1"/>
            <a:endParaRPr lang="en-US" sz="800" b="0" smtClean="0"/>
          </a:p>
          <a:p>
            <a:r>
              <a:rPr lang="en-US" sz="2000" smtClean="0"/>
              <a:t>proximal convoluted tubule</a:t>
            </a:r>
            <a:r>
              <a:rPr lang="en-US" sz="2000" b="0" smtClean="0"/>
              <a:t> (PCT) – arises from glomerular capsule</a:t>
            </a:r>
          </a:p>
          <a:p>
            <a:pPr lvl="1"/>
            <a:r>
              <a:rPr lang="en-US" sz="1600" b="0" smtClean="0"/>
              <a:t>longest and most coiled region</a:t>
            </a:r>
          </a:p>
          <a:p>
            <a:pPr lvl="1"/>
            <a:r>
              <a:rPr lang="en-US" sz="1600" b="0" smtClean="0"/>
              <a:t>simple cuboidal epithelium with </a:t>
            </a:r>
            <a:r>
              <a:rPr lang="en-US" sz="1600" smtClean="0"/>
              <a:t>prominent microvilli </a:t>
            </a:r>
            <a:r>
              <a:rPr lang="en-US" sz="1600" b="0" smtClean="0"/>
              <a:t>for majority of absorption</a:t>
            </a:r>
          </a:p>
          <a:p>
            <a:pPr lvl="1"/>
            <a:endParaRPr lang="en-US" sz="800" b="0" smtClean="0"/>
          </a:p>
          <a:p>
            <a:r>
              <a:rPr lang="en-US" sz="2000" smtClean="0"/>
              <a:t>nephron loop (loop of Henle) </a:t>
            </a:r>
            <a:r>
              <a:rPr lang="en-US" sz="2000" b="0" smtClean="0"/>
              <a:t>– long U-shaped portion of renal tubule</a:t>
            </a:r>
          </a:p>
          <a:p>
            <a:pPr lvl="1"/>
            <a:r>
              <a:rPr lang="en-US" sz="1600" b="0" smtClean="0"/>
              <a:t>descending limb and ascending limb</a:t>
            </a:r>
          </a:p>
          <a:p>
            <a:pPr lvl="1"/>
            <a:r>
              <a:rPr lang="en-US" sz="1600" smtClean="0"/>
              <a:t>thick segments </a:t>
            </a:r>
            <a:r>
              <a:rPr lang="en-US" sz="1600" b="0" smtClean="0"/>
              <a:t>have simple cuboidal epithelium</a:t>
            </a:r>
          </a:p>
          <a:p>
            <a:pPr lvl="2"/>
            <a:r>
              <a:rPr lang="en-US" sz="1400" b="0" smtClean="0"/>
              <a:t>initial part of descending limb and part or all of the ascending limb</a:t>
            </a:r>
          </a:p>
          <a:p>
            <a:pPr lvl="2"/>
            <a:r>
              <a:rPr lang="en-US" sz="1400" b="0" smtClean="0"/>
              <a:t>heavily engaged in the active transport of salts and have many mitochondria</a:t>
            </a:r>
          </a:p>
          <a:p>
            <a:pPr lvl="1"/>
            <a:r>
              <a:rPr lang="en-US" sz="1600" smtClean="0"/>
              <a:t>thin segment </a:t>
            </a:r>
            <a:r>
              <a:rPr lang="en-US" sz="1600" b="0" smtClean="0"/>
              <a:t>has simple squamous epithelium</a:t>
            </a:r>
          </a:p>
          <a:p>
            <a:pPr lvl="2"/>
            <a:r>
              <a:rPr lang="en-US" sz="1400" b="0" smtClean="0"/>
              <a:t>forms lower part of descending limb</a:t>
            </a:r>
          </a:p>
          <a:p>
            <a:pPr lvl="2"/>
            <a:r>
              <a:rPr lang="en-US" sz="1400" b="0" smtClean="0"/>
              <a:t>cells very permeable to water</a:t>
            </a:r>
          </a:p>
        </p:txBody>
      </p:sp>
      <p:sp>
        <p:nvSpPr>
          <p:cNvPr id="23556" name="Slide Number Placeholder 3"/>
          <p:cNvSpPr>
            <a:spLocks noGrp="1"/>
          </p:cNvSpPr>
          <p:nvPr>
            <p:ph type="sldNum" sz="quarter" idx="11"/>
          </p:nvPr>
        </p:nvSpPr>
        <p:spPr>
          <a:noFill/>
        </p:spPr>
        <p:txBody>
          <a:bodyPr/>
          <a:lstStyle/>
          <a:p>
            <a:r>
              <a:rPr lang="en-US" smtClean="0"/>
              <a:t>23-</a:t>
            </a:r>
            <a:fld id="{745DDAAC-2927-44B5-930D-FFEE63639D5D}" type="slidenum">
              <a:rPr lang="en-US" smtClean="0"/>
              <a:pPr/>
              <a:t>17</a:t>
            </a:fld>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0" y="0"/>
            <a:ext cx="9144000" cy="990600"/>
          </a:xfrm>
        </p:spPr>
        <p:txBody>
          <a:bodyPr/>
          <a:lstStyle/>
          <a:p>
            <a:pPr eaLnBrk="1" hangingPunct="1"/>
            <a:r>
              <a:rPr lang="en-US" smtClean="0"/>
              <a:t>Renal Tubule</a:t>
            </a:r>
          </a:p>
        </p:txBody>
      </p:sp>
      <p:sp>
        <p:nvSpPr>
          <p:cNvPr id="24579" name="Content Placeholder 5"/>
          <p:cNvSpPr>
            <a:spLocks noGrp="1"/>
          </p:cNvSpPr>
          <p:nvPr>
            <p:ph idx="1"/>
          </p:nvPr>
        </p:nvSpPr>
        <p:spPr>
          <a:xfrm>
            <a:off x="304800" y="914400"/>
            <a:ext cx="8610600" cy="5410200"/>
          </a:xfrm>
        </p:spPr>
        <p:txBody>
          <a:bodyPr/>
          <a:lstStyle/>
          <a:p>
            <a:r>
              <a:rPr lang="en-US" sz="2000" smtClean="0"/>
              <a:t>distal convoluted tubule </a:t>
            </a:r>
            <a:r>
              <a:rPr lang="en-US" sz="2000" b="0" smtClean="0"/>
              <a:t>(DCT) – begins shortly after the ascending limb reenters the cortex</a:t>
            </a:r>
          </a:p>
          <a:p>
            <a:pPr lvl="1"/>
            <a:r>
              <a:rPr lang="en-US" sz="1800" b="0" smtClean="0"/>
              <a:t>shorter and less coiled that PCT</a:t>
            </a:r>
          </a:p>
          <a:p>
            <a:pPr lvl="1"/>
            <a:r>
              <a:rPr lang="en-US" sz="1800" b="0" smtClean="0"/>
              <a:t>cuboidal epithelium without microvilli</a:t>
            </a:r>
          </a:p>
          <a:p>
            <a:pPr lvl="1"/>
            <a:r>
              <a:rPr lang="en-US" sz="1800" b="0" smtClean="0"/>
              <a:t>DCT is the end of the nephron</a:t>
            </a:r>
          </a:p>
          <a:p>
            <a:pPr lvl="1"/>
            <a:endParaRPr lang="en-US" sz="800" b="0" smtClean="0"/>
          </a:p>
          <a:p>
            <a:r>
              <a:rPr lang="en-US" sz="2000" smtClean="0"/>
              <a:t>collecting duct </a:t>
            </a:r>
            <a:r>
              <a:rPr lang="en-US" sz="2000" b="0" smtClean="0"/>
              <a:t>– receives fluid from the DCTs of several nephrons as it passes back into the medulla</a:t>
            </a:r>
          </a:p>
          <a:p>
            <a:pPr lvl="1"/>
            <a:r>
              <a:rPr lang="en-US" sz="1800" b="0" smtClean="0"/>
              <a:t>numerous collecting ducts converge toward the tip of the medullary pyramid</a:t>
            </a:r>
          </a:p>
          <a:p>
            <a:pPr lvl="1"/>
            <a:r>
              <a:rPr lang="en-US" sz="1800" smtClean="0"/>
              <a:t>papillary duct </a:t>
            </a:r>
            <a:r>
              <a:rPr lang="en-US" sz="1800" b="0" smtClean="0"/>
              <a:t>– formed by merger of several collecting ducts</a:t>
            </a:r>
          </a:p>
          <a:p>
            <a:pPr lvl="2"/>
            <a:r>
              <a:rPr lang="en-US" sz="1600" b="0" smtClean="0"/>
              <a:t>30 papillary ducts end in the tip of each papilla</a:t>
            </a:r>
          </a:p>
          <a:p>
            <a:pPr lvl="2"/>
            <a:r>
              <a:rPr lang="en-US" sz="1600" b="0" smtClean="0"/>
              <a:t>collecting and papillary ducts lined with simple cuboidal epithelium</a:t>
            </a:r>
          </a:p>
          <a:p>
            <a:pPr lvl="2"/>
            <a:endParaRPr lang="en-US" sz="800" b="0" smtClean="0"/>
          </a:p>
          <a:p>
            <a:r>
              <a:rPr lang="en-US" sz="2000" b="0" smtClean="0"/>
              <a:t>flow of fluid from the point where the glomerular filtrate is formed to the point where urine leaves the body:</a:t>
            </a:r>
          </a:p>
          <a:p>
            <a:pPr>
              <a:buFontTx/>
              <a:buNone/>
            </a:pPr>
            <a:r>
              <a:rPr lang="en-US" sz="2000" b="0" smtClean="0"/>
              <a:t>	</a:t>
            </a:r>
            <a:r>
              <a:rPr lang="en-US" sz="2000" i="1" smtClean="0"/>
              <a:t>glomerular capsule → proximal convoluted tubule → nephron      loop → distal convoluted tubule → collecting duct → papillary  duct → minor calyx → major calyx → renal pelvis → ureter → urinary bladder → urethra                                                            </a:t>
            </a:r>
            <a:endParaRPr lang="en-US" sz="2400" i="1" smtClean="0"/>
          </a:p>
        </p:txBody>
      </p:sp>
      <p:sp>
        <p:nvSpPr>
          <p:cNvPr id="24580" name="Slide Number Placeholder 3"/>
          <p:cNvSpPr>
            <a:spLocks noGrp="1"/>
          </p:cNvSpPr>
          <p:nvPr>
            <p:ph type="sldNum" sz="quarter" idx="11"/>
          </p:nvPr>
        </p:nvSpPr>
        <p:spPr>
          <a:noFill/>
        </p:spPr>
        <p:txBody>
          <a:bodyPr/>
          <a:lstStyle/>
          <a:p>
            <a:r>
              <a:rPr lang="en-US" smtClean="0"/>
              <a:t>23-</a:t>
            </a:r>
            <a:fld id="{E0217360-607D-40E3-8127-79B4EF95984A}" type="slidenum">
              <a:rPr lang="en-US" smtClean="0"/>
              <a:pPr/>
              <a:t>18</a:t>
            </a:fld>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1"/>
          </p:nvPr>
        </p:nvSpPr>
        <p:spPr>
          <a:noFill/>
        </p:spPr>
        <p:txBody>
          <a:bodyPr/>
          <a:lstStyle/>
          <a:p>
            <a:r>
              <a:rPr lang="en-US" smtClean="0"/>
              <a:t>23-</a:t>
            </a:r>
            <a:fld id="{BA8C1D88-7D24-4F03-8A2A-EBD8FFA2DC86}" type="slidenum">
              <a:rPr lang="en-US" smtClean="0"/>
              <a:pPr/>
              <a:t>19</a:t>
            </a:fld>
            <a:endParaRPr lang="en-US" smtClean="0"/>
          </a:p>
        </p:txBody>
      </p:sp>
      <p:pic>
        <p:nvPicPr>
          <p:cNvPr id="25603" name="Picture 8" descr="sal25693_23_08"/>
          <p:cNvPicPr>
            <a:picLocks noChangeAspect="1" noChangeArrowheads="1"/>
          </p:cNvPicPr>
          <p:nvPr/>
        </p:nvPicPr>
        <p:blipFill>
          <a:blip r:embed="rId2" cstate="print"/>
          <a:srcRect/>
          <a:stretch>
            <a:fillRect/>
          </a:stretch>
        </p:blipFill>
        <p:spPr bwMode="auto">
          <a:xfrm>
            <a:off x="1979613" y="808038"/>
            <a:ext cx="4627562" cy="5907087"/>
          </a:xfrm>
          <a:prstGeom prst="rect">
            <a:avLst/>
          </a:prstGeom>
          <a:noFill/>
          <a:ln w="9525">
            <a:noFill/>
            <a:miter lim="800000"/>
            <a:headEnd/>
            <a:tailEnd/>
          </a:ln>
        </p:spPr>
      </p:pic>
      <p:sp>
        <p:nvSpPr>
          <p:cNvPr id="25604" name="TextBox 24"/>
          <p:cNvSpPr txBox="1">
            <a:spLocks noChangeArrowheads="1"/>
          </p:cNvSpPr>
          <p:nvPr/>
        </p:nvSpPr>
        <p:spPr bwMode="auto">
          <a:xfrm>
            <a:off x="2163763" y="690563"/>
            <a:ext cx="4500562" cy="168275"/>
          </a:xfrm>
          <a:prstGeom prst="rect">
            <a:avLst/>
          </a:prstGeom>
          <a:noFill/>
          <a:ln w="9525">
            <a:noFill/>
            <a:miter lim="800000"/>
            <a:headEnd/>
            <a:tailEnd/>
          </a:ln>
        </p:spPr>
        <p:txBody>
          <a:bodyPr>
            <a:spAutoFit/>
          </a:bodyPr>
          <a:lstStyle/>
          <a:p>
            <a:pPr algn="ctr"/>
            <a:r>
              <a:rPr lang="en-US" sz="500">
                <a:solidFill>
                  <a:srgbClr val="000000"/>
                </a:solidFill>
                <a:cs typeface="Arial" charset="0"/>
              </a:rPr>
              <a:t>Copyright © The McGraw-Hill Companies, Inc. Permission required for reproduction or display.</a:t>
            </a:r>
          </a:p>
        </p:txBody>
      </p:sp>
      <p:sp>
        <p:nvSpPr>
          <p:cNvPr id="25605" name="Rectangle 10"/>
          <p:cNvSpPr>
            <a:spLocks noChangeArrowheads="1"/>
          </p:cNvSpPr>
          <p:nvPr/>
        </p:nvSpPr>
        <p:spPr bwMode="auto">
          <a:xfrm>
            <a:off x="4343400" y="1117600"/>
            <a:ext cx="596900" cy="106363"/>
          </a:xfrm>
          <a:prstGeom prst="rect">
            <a:avLst/>
          </a:prstGeom>
          <a:noFill/>
          <a:ln w="9525">
            <a:noFill/>
            <a:miter lim="800000"/>
            <a:headEnd/>
            <a:tailEnd/>
          </a:ln>
        </p:spPr>
        <p:txBody>
          <a:bodyPr wrap="none" lIns="0" tIns="0" rIns="0" bIns="0">
            <a:spAutoFit/>
          </a:bodyPr>
          <a:lstStyle/>
          <a:p>
            <a:r>
              <a:rPr lang="en-US" sz="700" b="1">
                <a:solidFill>
                  <a:srgbClr val="000000"/>
                </a:solidFill>
              </a:rPr>
              <a:t>Renal capsule</a:t>
            </a:r>
            <a:endParaRPr lang="en-US" sz="700" b="1"/>
          </a:p>
        </p:txBody>
      </p:sp>
      <p:sp>
        <p:nvSpPr>
          <p:cNvPr id="25606" name="Rectangle 11"/>
          <p:cNvSpPr>
            <a:spLocks noChangeArrowheads="1"/>
          </p:cNvSpPr>
          <p:nvPr/>
        </p:nvSpPr>
        <p:spPr bwMode="auto">
          <a:xfrm>
            <a:off x="4343400" y="1570038"/>
            <a:ext cx="642938" cy="106362"/>
          </a:xfrm>
          <a:prstGeom prst="rect">
            <a:avLst/>
          </a:prstGeom>
          <a:noFill/>
          <a:ln w="9525">
            <a:noFill/>
            <a:miter lim="800000"/>
            <a:headEnd/>
            <a:tailEnd/>
          </a:ln>
        </p:spPr>
        <p:txBody>
          <a:bodyPr wrap="none" lIns="0" tIns="0" rIns="0" bIns="0">
            <a:spAutoFit/>
          </a:bodyPr>
          <a:lstStyle/>
          <a:p>
            <a:r>
              <a:rPr lang="en-US" sz="700" b="1">
                <a:solidFill>
                  <a:srgbClr val="000000"/>
                </a:solidFill>
              </a:rPr>
              <a:t>Collecting duct</a:t>
            </a:r>
            <a:endParaRPr lang="en-US" sz="700" b="1"/>
          </a:p>
        </p:txBody>
      </p:sp>
      <p:sp>
        <p:nvSpPr>
          <p:cNvPr id="25607" name="Rectangle 12"/>
          <p:cNvSpPr>
            <a:spLocks noChangeArrowheads="1"/>
          </p:cNvSpPr>
          <p:nvPr/>
        </p:nvSpPr>
        <p:spPr bwMode="auto">
          <a:xfrm>
            <a:off x="4343400" y="1423988"/>
            <a:ext cx="363538" cy="106362"/>
          </a:xfrm>
          <a:prstGeom prst="rect">
            <a:avLst/>
          </a:prstGeom>
          <a:noFill/>
          <a:ln w="9525">
            <a:noFill/>
            <a:miter lim="800000"/>
            <a:headEnd/>
            <a:tailEnd/>
          </a:ln>
        </p:spPr>
        <p:txBody>
          <a:bodyPr wrap="none" lIns="0" tIns="0" rIns="0" bIns="0">
            <a:spAutoFit/>
          </a:bodyPr>
          <a:lstStyle/>
          <a:p>
            <a:r>
              <a:rPr lang="en-US" sz="700" b="1">
                <a:solidFill>
                  <a:srgbClr val="000000"/>
                </a:solidFill>
              </a:rPr>
              <a:t>Nephron</a:t>
            </a:r>
            <a:endParaRPr lang="en-US" sz="700" b="1"/>
          </a:p>
        </p:txBody>
      </p:sp>
      <p:sp>
        <p:nvSpPr>
          <p:cNvPr id="25608" name="Rectangle 13"/>
          <p:cNvSpPr>
            <a:spLocks noChangeArrowheads="1"/>
          </p:cNvSpPr>
          <p:nvPr/>
        </p:nvSpPr>
        <p:spPr bwMode="auto">
          <a:xfrm>
            <a:off x="3240088" y="2187575"/>
            <a:ext cx="109537" cy="106363"/>
          </a:xfrm>
          <a:prstGeom prst="rect">
            <a:avLst/>
          </a:prstGeom>
          <a:noFill/>
          <a:ln w="9525">
            <a:noFill/>
            <a:miter lim="800000"/>
            <a:headEnd/>
            <a:tailEnd/>
          </a:ln>
        </p:spPr>
        <p:txBody>
          <a:bodyPr wrap="none" lIns="0" tIns="0" rIns="0" bIns="0">
            <a:spAutoFit/>
          </a:bodyPr>
          <a:lstStyle/>
          <a:p>
            <a:r>
              <a:rPr lang="en-US" sz="700" b="1">
                <a:solidFill>
                  <a:srgbClr val="000000"/>
                </a:solidFill>
              </a:rPr>
              <a:t>(a)</a:t>
            </a:r>
            <a:endParaRPr lang="en-US" sz="700" b="1"/>
          </a:p>
        </p:txBody>
      </p:sp>
      <p:sp>
        <p:nvSpPr>
          <p:cNvPr id="25609" name="Rectangle 14"/>
          <p:cNvSpPr>
            <a:spLocks noChangeArrowheads="1"/>
          </p:cNvSpPr>
          <p:nvPr/>
        </p:nvSpPr>
        <p:spPr bwMode="auto">
          <a:xfrm>
            <a:off x="5792788" y="6715125"/>
            <a:ext cx="107950" cy="104775"/>
          </a:xfrm>
          <a:prstGeom prst="rect">
            <a:avLst/>
          </a:prstGeom>
          <a:noFill/>
          <a:ln w="9525">
            <a:noFill/>
            <a:miter lim="800000"/>
            <a:headEnd/>
            <a:tailEnd/>
          </a:ln>
        </p:spPr>
        <p:txBody>
          <a:bodyPr wrap="none" lIns="0" tIns="0" rIns="0" bIns="0">
            <a:spAutoFit/>
          </a:bodyPr>
          <a:lstStyle/>
          <a:p>
            <a:r>
              <a:rPr lang="en-US" sz="700" b="1">
                <a:solidFill>
                  <a:srgbClr val="000000"/>
                </a:solidFill>
              </a:rPr>
              <a:t>(c)</a:t>
            </a:r>
            <a:endParaRPr lang="en-US" sz="700" b="1"/>
          </a:p>
        </p:txBody>
      </p:sp>
      <p:sp>
        <p:nvSpPr>
          <p:cNvPr id="25610" name="Rectangle 15"/>
          <p:cNvSpPr>
            <a:spLocks noChangeArrowheads="1"/>
          </p:cNvSpPr>
          <p:nvPr/>
        </p:nvSpPr>
        <p:spPr bwMode="auto">
          <a:xfrm>
            <a:off x="6259513" y="2435225"/>
            <a:ext cx="711200" cy="106363"/>
          </a:xfrm>
          <a:prstGeom prst="rect">
            <a:avLst/>
          </a:prstGeom>
          <a:noFill/>
          <a:ln w="9525">
            <a:noFill/>
            <a:miter lim="800000"/>
            <a:headEnd/>
            <a:tailEnd/>
          </a:ln>
        </p:spPr>
        <p:txBody>
          <a:bodyPr wrap="none" lIns="0" tIns="0" rIns="0" bIns="0">
            <a:spAutoFit/>
          </a:bodyPr>
          <a:lstStyle/>
          <a:p>
            <a:r>
              <a:rPr lang="en-US" sz="700" b="1">
                <a:solidFill>
                  <a:srgbClr val="000000"/>
                </a:solidFill>
              </a:rPr>
              <a:t>Cortical nephron</a:t>
            </a:r>
            <a:endParaRPr lang="en-US" sz="700" b="1"/>
          </a:p>
        </p:txBody>
      </p:sp>
      <p:sp>
        <p:nvSpPr>
          <p:cNvPr id="25611" name="Rectangle 16"/>
          <p:cNvSpPr>
            <a:spLocks noChangeArrowheads="1"/>
          </p:cNvSpPr>
          <p:nvPr/>
        </p:nvSpPr>
        <p:spPr bwMode="auto">
          <a:xfrm>
            <a:off x="6202363" y="3724275"/>
            <a:ext cx="280987" cy="106363"/>
          </a:xfrm>
          <a:prstGeom prst="rect">
            <a:avLst/>
          </a:prstGeom>
          <a:noFill/>
          <a:ln w="9525">
            <a:noFill/>
            <a:miter lim="800000"/>
            <a:headEnd/>
            <a:tailEnd/>
          </a:ln>
        </p:spPr>
        <p:txBody>
          <a:bodyPr wrap="none" lIns="0" tIns="0" rIns="0" bIns="0">
            <a:spAutoFit/>
          </a:bodyPr>
          <a:lstStyle/>
          <a:p>
            <a:r>
              <a:rPr lang="en-US" sz="700" b="1">
                <a:solidFill>
                  <a:srgbClr val="000000"/>
                </a:solidFill>
              </a:rPr>
              <a:t>Cortex</a:t>
            </a:r>
            <a:endParaRPr lang="en-US" sz="700" b="1"/>
          </a:p>
        </p:txBody>
      </p:sp>
      <p:sp>
        <p:nvSpPr>
          <p:cNvPr id="25612" name="Rectangle 17"/>
          <p:cNvSpPr>
            <a:spLocks noChangeArrowheads="1"/>
          </p:cNvSpPr>
          <p:nvPr/>
        </p:nvSpPr>
        <p:spPr bwMode="auto">
          <a:xfrm>
            <a:off x="6202363" y="3841750"/>
            <a:ext cx="331787" cy="106363"/>
          </a:xfrm>
          <a:prstGeom prst="rect">
            <a:avLst/>
          </a:prstGeom>
          <a:noFill/>
          <a:ln w="9525">
            <a:noFill/>
            <a:miter lim="800000"/>
            <a:headEnd/>
            <a:tailEnd/>
          </a:ln>
        </p:spPr>
        <p:txBody>
          <a:bodyPr wrap="none" lIns="0" tIns="0" rIns="0" bIns="0">
            <a:spAutoFit/>
          </a:bodyPr>
          <a:lstStyle/>
          <a:p>
            <a:r>
              <a:rPr lang="en-US" sz="700" b="1">
                <a:solidFill>
                  <a:srgbClr val="000000"/>
                </a:solidFill>
              </a:rPr>
              <a:t>Medulla</a:t>
            </a:r>
            <a:endParaRPr lang="en-US" sz="700" b="1"/>
          </a:p>
        </p:txBody>
      </p:sp>
      <p:sp>
        <p:nvSpPr>
          <p:cNvPr id="25613" name="Rectangle 18"/>
          <p:cNvSpPr>
            <a:spLocks noChangeArrowheads="1"/>
          </p:cNvSpPr>
          <p:nvPr/>
        </p:nvSpPr>
        <p:spPr bwMode="auto">
          <a:xfrm>
            <a:off x="2840038" y="2628900"/>
            <a:ext cx="495300" cy="106363"/>
          </a:xfrm>
          <a:prstGeom prst="rect">
            <a:avLst/>
          </a:prstGeom>
          <a:noFill/>
          <a:ln w="9525">
            <a:noFill/>
            <a:miter lim="800000"/>
            <a:headEnd/>
            <a:tailEnd/>
          </a:ln>
        </p:spPr>
        <p:txBody>
          <a:bodyPr wrap="none" lIns="0" tIns="0" rIns="0" bIns="0">
            <a:spAutoFit/>
          </a:bodyPr>
          <a:lstStyle/>
          <a:p>
            <a:r>
              <a:rPr lang="en-US" sz="700" b="1">
                <a:solidFill>
                  <a:srgbClr val="000000"/>
                </a:solidFill>
              </a:rPr>
              <a:t>Glomerulus</a:t>
            </a:r>
            <a:endParaRPr lang="en-US" sz="700" b="1"/>
          </a:p>
        </p:txBody>
      </p:sp>
      <p:sp>
        <p:nvSpPr>
          <p:cNvPr id="25614" name="Rectangle 19"/>
          <p:cNvSpPr>
            <a:spLocks noChangeArrowheads="1"/>
          </p:cNvSpPr>
          <p:nvPr/>
        </p:nvSpPr>
        <p:spPr bwMode="auto">
          <a:xfrm>
            <a:off x="2840038" y="2530475"/>
            <a:ext cx="831850" cy="106363"/>
          </a:xfrm>
          <a:prstGeom prst="rect">
            <a:avLst/>
          </a:prstGeom>
          <a:noFill/>
          <a:ln w="9525">
            <a:noFill/>
            <a:miter lim="800000"/>
            <a:headEnd/>
            <a:tailEnd/>
          </a:ln>
        </p:spPr>
        <p:txBody>
          <a:bodyPr wrap="none" lIns="0" tIns="0" rIns="0" bIns="0">
            <a:spAutoFit/>
          </a:bodyPr>
          <a:lstStyle/>
          <a:p>
            <a:r>
              <a:rPr lang="en-US" sz="700" b="1">
                <a:solidFill>
                  <a:srgbClr val="000000"/>
                </a:solidFill>
              </a:rPr>
              <a:t>Glomerular capsule</a:t>
            </a:r>
            <a:endParaRPr lang="en-US" sz="700" b="1"/>
          </a:p>
        </p:txBody>
      </p:sp>
      <p:sp>
        <p:nvSpPr>
          <p:cNvPr id="25615" name="Rectangle 20"/>
          <p:cNvSpPr>
            <a:spLocks noChangeArrowheads="1"/>
          </p:cNvSpPr>
          <p:nvPr/>
        </p:nvSpPr>
        <p:spPr bwMode="auto">
          <a:xfrm>
            <a:off x="2757488" y="2438400"/>
            <a:ext cx="715962" cy="106363"/>
          </a:xfrm>
          <a:prstGeom prst="rect">
            <a:avLst/>
          </a:prstGeom>
          <a:noFill/>
          <a:ln w="9525">
            <a:noFill/>
            <a:miter lim="800000"/>
            <a:headEnd/>
            <a:tailEnd/>
          </a:ln>
        </p:spPr>
        <p:txBody>
          <a:bodyPr wrap="none" lIns="0" tIns="0" rIns="0" bIns="0">
            <a:spAutoFit/>
          </a:bodyPr>
          <a:lstStyle/>
          <a:p>
            <a:r>
              <a:rPr lang="en-US" sz="700" b="1">
                <a:solidFill>
                  <a:srgbClr val="000000"/>
                </a:solidFill>
              </a:rPr>
              <a:t>Renal corpuscle:</a:t>
            </a:r>
            <a:endParaRPr lang="en-US" sz="700" b="1"/>
          </a:p>
        </p:txBody>
      </p:sp>
      <p:sp>
        <p:nvSpPr>
          <p:cNvPr id="25616" name="Rectangle 21"/>
          <p:cNvSpPr>
            <a:spLocks noChangeArrowheads="1"/>
          </p:cNvSpPr>
          <p:nvPr/>
        </p:nvSpPr>
        <p:spPr bwMode="auto">
          <a:xfrm>
            <a:off x="2551113" y="4105275"/>
            <a:ext cx="606425" cy="106363"/>
          </a:xfrm>
          <a:prstGeom prst="rect">
            <a:avLst/>
          </a:prstGeom>
          <a:noFill/>
          <a:ln w="9525">
            <a:noFill/>
            <a:miter lim="800000"/>
            <a:headEnd/>
            <a:tailEnd/>
          </a:ln>
        </p:spPr>
        <p:txBody>
          <a:bodyPr wrap="none" lIns="0" tIns="0" rIns="0" bIns="0">
            <a:spAutoFit/>
          </a:bodyPr>
          <a:lstStyle/>
          <a:p>
            <a:r>
              <a:rPr lang="en-US" sz="700" b="1">
                <a:solidFill>
                  <a:srgbClr val="000000"/>
                </a:solidFill>
              </a:rPr>
              <a:t>Nephron loop:</a:t>
            </a:r>
            <a:endParaRPr lang="en-US" sz="700" b="1"/>
          </a:p>
        </p:txBody>
      </p:sp>
      <p:sp>
        <p:nvSpPr>
          <p:cNvPr id="25617" name="Rectangle 22"/>
          <p:cNvSpPr>
            <a:spLocks noChangeArrowheads="1"/>
          </p:cNvSpPr>
          <p:nvPr/>
        </p:nvSpPr>
        <p:spPr bwMode="auto">
          <a:xfrm>
            <a:off x="2641600" y="4211638"/>
            <a:ext cx="711200" cy="106362"/>
          </a:xfrm>
          <a:prstGeom prst="rect">
            <a:avLst/>
          </a:prstGeom>
          <a:noFill/>
          <a:ln w="9525">
            <a:noFill/>
            <a:miter lim="800000"/>
            <a:headEnd/>
            <a:tailEnd/>
          </a:ln>
        </p:spPr>
        <p:txBody>
          <a:bodyPr wrap="none" lIns="0" tIns="0" rIns="0" bIns="0">
            <a:spAutoFit/>
          </a:bodyPr>
          <a:lstStyle/>
          <a:p>
            <a:r>
              <a:rPr lang="en-US" sz="700" b="1">
                <a:solidFill>
                  <a:srgbClr val="000000"/>
                </a:solidFill>
              </a:rPr>
              <a:t>Descending limb</a:t>
            </a:r>
            <a:endParaRPr lang="en-US" sz="700" b="1"/>
          </a:p>
        </p:txBody>
      </p:sp>
      <p:sp>
        <p:nvSpPr>
          <p:cNvPr id="25618" name="Rectangle 23"/>
          <p:cNvSpPr>
            <a:spLocks noChangeArrowheads="1"/>
          </p:cNvSpPr>
          <p:nvPr/>
        </p:nvSpPr>
        <p:spPr bwMode="auto">
          <a:xfrm>
            <a:off x="2647950" y="4329113"/>
            <a:ext cx="661988" cy="106362"/>
          </a:xfrm>
          <a:prstGeom prst="rect">
            <a:avLst/>
          </a:prstGeom>
          <a:noFill/>
          <a:ln w="9525">
            <a:noFill/>
            <a:miter lim="800000"/>
            <a:headEnd/>
            <a:tailEnd/>
          </a:ln>
        </p:spPr>
        <p:txBody>
          <a:bodyPr wrap="none" lIns="0" tIns="0" rIns="0" bIns="0">
            <a:spAutoFit/>
          </a:bodyPr>
          <a:lstStyle/>
          <a:p>
            <a:r>
              <a:rPr lang="en-US" sz="700" b="1">
                <a:solidFill>
                  <a:srgbClr val="000000"/>
                </a:solidFill>
              </a:rPr>
              <a:t>Ascending limb</a:t>
            </a:r>
            <a:endParaRPr lang="en-US" sz="700" b="1"/>
          </a:p>
        </p:txBody>
      </p:sp>
      <p:sp>
        <p:nvSpPr>
          <p:cNvPr id="25619" name="Rectangle 24"/>
          <p:cNvSpPr>
            <a:spLocks noChangeArrowheads="1"/>
          </p:cNvSpPr>
          <p:nvPr/>
        </p:nvSpPr>
        <p:spPr bwMode="auto">
          <a:xfrm>
            <a:off x="2667000" y="4732338"/>
            <a:ext cx="622300" cy="106362"/>
          </a:xfrm>
          <a:prstGeom prst="rect">
            <a:avLst/>
          </a:prstGeom>
          <a:noFill/>
          <a:ln w="9525">
            <a:noFill/>
            <a:miter lim="800000"/>
            <a:headEnd/>
            <a:tailEnd/>
          </a:ln>
        </p:spPr>
        <p:txBody>
          <a:bodyPr wrap="none" lIns="0" tIns="0" rIns="0" bIns="0">
            <a:spAutoFit/>
          </a:bodyPr>
          <a:lstStyle/>
          <a:p>
            <a:r>
              <a:rPr lang="en-US" sz="700" b="1">
                <a:solidFill>
                  <a:srgbClr val="000000"/>
                </a:solidFill>
              </a:rPr>
              <a:t>Thick segment</a:t>
            </a:r>
            <a:endParaRPr lang="en-US" sz="700" b="1"/>
          </a:p>
        </p:txBody>
      </p:sp>
      <p:sp>
        <p:nvSpPr>
          <p:cNvPr id="25620" name="Rectangle 25"/>
          <p:cNvSpPr>
            <a:spLocks noChangeArrowheads="1"/>
          </p:cNvSpPr>
          <p:nvPr/>
        </p:nvSpPr>
        <p:spPr bwMode="auto">
          <a:xfrm>
            <a:off x="2667000" y="4843463"/>
            <a:ext cx="577850" cy="106362"/>
          </a:xfrm>
          <a:prstGeom prst="rect">
            <a:avLst/>
          </a:prstGeom>
          <a:noFill/>
          <a:ln w="9525">
            <a:noFill/>
            <a:miter lim="800000"/>
            <a:headEnd/>
            <a:tailEnd/>
          </a:ln>
        </p:spPr>
        <p:txBody>
          <a:bodyPr wrap="none" lIns="0" tIns="0" rIns="0" bIns="0">
            <a:spAutoFit/>
          </a:bodyPr>
          <a:lstStyle/>
          <a:p>
            <a:r>
              <a:rPr lang="en-US" sz="700" b="1">
                <a:solidFill>
                  <a:srgbClr val="000000"/>
                </a:solidFill>
              </a:rPr>
              <a:t>Thin segment</a:t>
            </a:r>
            <a:endParaRPr lang="en-US" sz="700" b="1"/>
          </a:p>
        </p:txBody>
      </p:sp>
      <p:sp>
        <p:nvSpPr>
          <p:cNvPr id="25621" name="Rectangle 26"/>
          <p:cNvSpPr>
            <a:spLocks noChangeArrowheads="1"/>
          </p:cNvSpPr>
          <p:nvPr/>
        </p:nvSpPr>
        <p:spPr bwMode="auto">
          <a:xfrm>
            <a:off x="2978150" y="5532438"/>
            <a:ext cx="720725" cy="92075"/>
          </a:xfrm>
          <a:prstGeom prst="rect">
            <a:avLst/>
          </a:prstGeom>
          <a:noFill/>
          <a:ln w="9525">
            <a:noFill/>
            <a:miter lim="800000"/>
            <a:headEnd/>
            <a:tailEnd/>
          </a:ln>
        </p:spPr>
        <p:txBody>
          <a:bodyPr wrap="none" lIns="0" tIns="0" rIns="0" bIns="0">
            <a:spAutoFit/>
          </a:bodyPr>
          <a:lstStyle/>
          <a:p>
            <a:r>
              <a:rPr lang="en-US" sz="600" b="1">
                <a:solidFill>
                  <a:srgbClr val="000000"/>
                </a:solidFill>
              </a:rPr>
              <a:t>Flow of tubular fluid</a:t>
            </a:r>
            <a:endParaRPr lang="en-US" sz="600" b="1"/>
          </a:p>
        </p:txBody>
      </p:sp>
      <p:sp>
        <p:nvSpPr>
          <p:cNvPr id="25622" name="Rectangle 27"/>
          <p:cNvSpPr>
            <a:spLocks noChangeArrowheads="1"/>
          </p:cNvSpPr>
          <p:nvPr/>
        </p:nvSpPr>
        <p:spPr bwMode="auto">
          <a:xfrm>
            <a:off x="2971800" y="5402263"/>
            <a:ext cx="488950" cy="92075"/>
          </a:xfrm>
          <a:prstGeom prst="rect">
            <a:avLst/>
          </a:prstGeom>
          <a:noFill/>
          <a:ln w="9525">
            <a:noFill/>
            <a:miter lim="800000"/>
            <a:headEnd/>
            <a:tailEnd/>
          </a:ln>
        </p:spPr>
        <p:txBody>
          <a:bodyPr wrap="none" lIns="0" tIns="0" rIns="0" bIns="0">
            <a:spAutoFit/>
          </a:bodyPr>
          <a:lstStyle/>
          <a:p>
            <a:r>
              <a:rPr lang="en-US" sz="600" b="1">
                <a:solidFill>
                  <a:srgbClr val="000000"/>
                </a:solidFill>
              </a:rPr>
              <a:t>Flow of blood</a:t>
            </a:r>
            <a:endParaRPr lang="en-US" sz="600" b="1"/>
          </a:p>
        </p:txBody>
      </p:sp>
      <p:sp>
        <p:nvSpPr>
          <p:cNvPr id="25623" name="Rectangle 28"/>
          <p:cNvSpPr>
            <a:spLocks noChangeArrowheads="1"/>
          </p:cNvSpPr>
          <p:nvPr/>
        </p:nvSpPr>
        <p:spPr bwMode="auto">
          <a:xfrm>
            <a:off x="2741613" y="5307013"/>
            <a:ext cx="161925" cy="106362"/>
          </a:xfrm>
          <a:prstGeom prst="rect">
            <a:avLst/>
          </a:prstGeom>
          <a:noFill/>
          <a:ln w="9525">
            <a:noFill/>
            <a:miter lim="800000"/>
            <a:headEnd/>
            <a:tailEnd/>
          </a:ln>
        </p:spPr>
        <p:txBody>
          <a:bodyPr wrap="none" lIns="0" tIns="0" rIns="0" bIns="0">
            <a:spAutoFit/>
          </a:bodyPr>
          <a:lstStyle/>
          <a:p>
            <a:r>
              <a:rPr lang="en-US" sz="700" b="1">
                <a:solidFill>
                  <a:srgbClr val="000000"/>
                </a:solidFill>
              </a:rPr>
              <a:t>Key</a:t>
            </a:r>
            <a:endParaRPr lang="en-US" sz="700" b="1"/>
          </a:p>
        </p:txBody>
      </p:sp>
      <p:sp>
        <p:nvSpPr>
          <p:cNvPr id="25624" name="Rectangle 29"/>
          <p:cNvSpPr>
            <a:spLocks noChangeArrowheads="1"/>
          </p:cNvSpPr>
          <p:nvPr/>
        </p:nvSpPr>
        <p:spPr bwMode="auto">
          <a:xfrm>
            <a:off x="2690813" y="5692775"/>
            <a:ext cx="114300" cy="106363"/>
          </a:xfrm>
          <a:prstGeom prst="rect">
            <a:avLst/>
          </a:prstGeom>
          <a:noFill/>
          <a:ln w="9525">
            <a:noFill/>
            <a:miter lim="800000"/>
            <a:headEnd/>
            <a:tailEnd/>
          </a:ln>
        </p:spPr>
        <p:txBody>
          <a:bodyPr wrap="none" lIns="0" tIns="0" rIns="0" bIns="0">
            <a:spAutoFit/>
          </a:bodyPr>
          <a:lstStyle/>
          <a:p>
            <a:r>
              <a:rPr lang="en-US" sz="700" b="1">
                <a:solidFill>
                  <a:srgbClr val="000000"/>
                </a:solidFill>
              </a:rPr>
              <a:t>(b)</a:t>
            </a:r>
            <a:endParaRPr lang="en-US" sz="700" b="1"/>
          </a:p>
        </p:txBody>
      </p:sp>
      <p:sp>
        <p:nvSpPr>
          <p:cNvPr id="25625" name="Line 30"/>
          <p:cNvSpPr>
            <a:spLocks noChangeShapeType="1"/>
          </p:cNvSpPr>
          <p:nvPr/>
        </p:nvSpPr>
        <p:spPr bwMode="auto">
          <a:xfrm>
            <a:off x="3881438" y="1619250"/>
            <a:ext cx="428625" cy="1588"/>
          </a:xfrm>
          <a:prstGeom prst="line">
            <a:avLst/>
          </a:prstGeom>
          <a:noFill/>
          <a:ln w="4763">
            <a:solidFill>
              <a:srgbClr val="000000"/>
            </a:solidFill>
            <a:round/>
            <a:headEnd/>
            <a:tailEnd/>
          </a:ln>
        </p:spPr>
        <p:txBody>
          <a:bodyPr/>
          <a:lstStyle/>
          <a:p>
            <a:endParaRPr lang="en-US"/>
          </a:p>
        </p:txBody>
      </p:sp>
      <p:sp>
        <p:nvSpPr>
          <p:cNvPr id="25626" name="Line 31"/>
          <p:cNvSpPr>
            <a:spLocks noChangeShapeType="1"/>
          </p:cNvSpPr>
          <p:nvPr/>
        </p:nvSpPr>
        <p:spPr bwMode="auto">
          <a:xfrm flipH="1" flipV="1">
            <a:off x="3889375" y="2117725"/>
            <a:ext cx="420688" cy="0"/>
          </a:xfrm>
          <a:prstGeom prst="line">
            <a:avLst/>
          </a:prstGeom>
          <a:noFill/>
          <a:ln w="4763">
            <a:solidFill>
              <a:srgbClr val="000000"/>
            </a:solidFill>
            <a:round/>
            <a:headEnd/>
            <a:tailEnd/>
          </a:ln>
        </p:spPr>
        <p:txBody>
          <a:bodyPr/>
          <a:lstStyle/>
          <a:p>
            <a:endParaRPr lang="en-US"/>
          </a:p>
        </p:txBody>
      </p:sp>
      <p:sp>
        <p:nvSpPr>
          <p:cNvPr id="25627" name="Line 32"/>
          <p:cNvSpPr>
            <a:spLocks noChangeShapeType="1"/>
          </p:cNvSpPr>
          <p:nvPr/>
        </p:nvSpPr>
        <p:spPr bwMode="auto">
          <a:xfrm>
            <a:off x="3744913" y="1471613"/>
            <a:ext cx="565150" cy="1587"/>
          </a:xfrm>
          <a:prstGeom prst="line">
            <a:avLst/>
          </a:prstGeom>
          <a:noFill/>
          <a:ln w="4763">
            <a:solidFill>
              <a:srgbClr val="000000"/>
            </a:solidFill>
            <a:round/>
            <a:headEnd/>
            <a:tailEnd/>
          </a:ln>
        </p:spPr>
        <p:txBody>
          <a:bodyPr/>
          <a:lstStyle/>
          <a:p>
            <a:endParaRPr lang="en-US"/>
          </a:p>
        </p:txBody>
      </p:sp>
      <p:sp>
        <p:nvSpPr>
          <p:cNvPr id="25628" name="Freeform 33"/>
          <p:cNvSpPr>
            <a:spLocks/>
          </p:cNvSpPr>
          <p:nvPr/>
        </p:nvSpPr>
        <p:spPr bwMode="auto">
          <a:xfrm>
            <a:off x="3802063" y="2236788"/>
            <a:ext cx="508000" cy="82550"/>
          </a:xfrm>
          <a:custGeom>
            <a:avLst/>
            <a:gdLst>
              <a:gd name="T0" fmla="*/ 343 w 343"/>
              <a:gd name="T1" fmla="*/ 55 h 55"/>
              <a:gd name="T2" fmla="*/ 215 w 343"/>
              <a:gd name="T3" fmla="*/ 55 h 55"/>
              <a:gd name="T4" fmla="*/ 0 w 343"/>
              <a:gd name="T5" fmla="*/ 0 h 55"/>
              <a:gd name="T6" fmla="*/ 0 60000 65536"/>
              <a:gd name="T7" fmla="*/ 0 60000 65536"/>
              <a:gd name="T8" fmla="*/ 0 60000 65536"/>
              <a:gd name="T9" fmla="*/ 0 w 343"/>
              <a:gd name="T10" fmla="*/ 0 h 55"/>
              <a:gd name="T11" fmla="*/ 343 w 343"/>
              <a:gd name="T12" fmla="*/ 55 h 55"/>
            </a:gdLst>
            <a:ahLst/>
            <a:cxnLst>
              <a:cxn ang="T6">
                <a:pos x="T0" y="T1"/>
              </a:cxn>
              <a:cxn ang="T7">
                <a:pos x="T2" y="T3"/>
              </a:cxn>
              <a:cxn ang="T8">
                <a:pos x="T4" y="T5"/>
              </a:cxn>
            </a:cxnLst>
            <a:rect l="T9" t="T10" r="T11" b="T12"/>
            <a:pathLst>
              <a:path w="343" h="55">
                <a:moveTo>
                  <a:pt x="343" y="55"/>
                </a:moveTo>
                <a:lnTo>
                  <a:pt x="215" y="55"/>
                </a:lnTo>
                <a:lnTo>
                  <a:pt x="0" y="0"/>
                </a:lnTo>
              </a:path>
            </a:pathLst>
          </a:custGeom>
          <a:noFill/>
          <a:ln w="4763">
            <a:solidFill>
              <a:srgbClr val="000000"/>
            </a:solidFill>
            <a:round/>
            <a:headEnd/>
            <a:tailEnd/>
          </a:ln>
        </p:spPr>
        <p:txBody>
          <a:bodyPr/>
          <a:lstStyle/>
          <a:p>
            <a:endParaRPr lang="en-US"/>
          </a:p>
        </p:txBody>
      </p:sp>
      <p:sp>
        <p:nvSpPr>
          <p:cNvPr id="25629" name="Freeform 34"/>
          <p:cNvSpPr>
            <a:spLocks/>
          </p:cNvSpPr>
          <p:nvPr/>
        </p:nvSpPr>
        <p:spPr bwMode="auto">
          <a:xfrm>
            <a:off x="3725863" y="2200275"/>
            <a:ext cx="146050" cy="47625"/>
          </a:xfrm>
          <a:custGeom>
            <a:avLst/>
            <a:gdLst>
              <a:gd name="T0" fmla="*/ 0 w 98"/>
              <a:gd name="T1" fmla="*/ 17 h 32"/>
              <a:gd name="T2" fmla="*/ 3 w 98"/>
              <a:gd name="T3" fmla="*/ 32 h 32"/>
              <a:gd name="T4" fmla="*/ 98 w 98"/>
              <a:gd name="T5" fmla="*/ 15 h 32"/>
              <a:gd name="T6" fmla="*/ 95 w 98"/>
              <a:gd name="T7" fmla="*/ 0 h 32"/>
              <a:gd name="T8" fmla="*/ 0 60000 65536"/>
              <a:gd name="T9" fmla="*/ 0 60000 65536"/>
              <a:gd name="T10" fmla="*/ 0 60000 65536"/>
              <a:gd name="T11" fmla="*/ 0 60000 65536"/>
              <a:gd name="T12" fmla="*/ 0 w 98"/>
              <a:gd name="T13" fmla="*/ 0 h 32"/>
              <a:gd name="T14" fmla="*/ 98 w 98"/>
              <a:gd name="T15" fmla="*/ 32 h 32"/>
            </a:gdLst>
            <a:ahLst/>
            <a:cxnLst>
              <a:cxn ang="T8">
                <a:pos x="T0" y="T1"/>
              </a:cxn>
              <a:cxn ang="T9">
                <a:pos x="T2" y="T3"/>
              </a:cxn>
              <a:cxn ang="T10">
                <a:pos x="T4" y="T5"/>
              </a:cxn>
              <a:cxn ang="T11">
                <a:pos x="T6" y="T7"/>
              </a:cxn>
            </a:cxnLst>
            <a:rect l="T12" t="T13" r="T14" b="T15"/>
            <a:pathLst>
              <a:path w="98" h="32">
                <a:moveTo>
                  <a:pt x="0" y="17"/>
                </a:moveTo>
                <a:lnTo>
                  <a:pt x="3" y="32"/>
                </a:lnTo>
                <a:lnTo>
                  <a:pt x="98" y="15"/>
                </a:lnTo>
                <a:lnTo>
                  <a:pt x="95" y="0"/>
                </a:lnTo>
              </a:path>
            </a:pathLst>
          </a:custGeom>
          <a:noFill/>
          <a:ln w="4763">
            <a:solidFill>
              <a:srgbClr val="000000"/>
            </a:solidFill>
            <a:round/>
            <a:headEnd/>
            <a:tailEnd/>
          </a:ln>
        </p:spPr>
        <p:txBody>
          <a:bodyPr/>
          <a:lstStyle/>
          <a:p>
            <a:endParaRPr lang="en-US"/>
          </a:p>
        </p:txBody>
      </p:sp>
      <p:sp>
        <p:nvSpPr>
          <p:cNvPr id="25630" name="Line 35"/>
          <p:cNvSpPr>
            <a:spLocks noChangeShapeType="1"/>
          </p:cNvSpPr>
          <p:nvPr/>
        </p:nvSpPr>
        <p:spPr bwMode="auto">
          <a:xfrm flipH="1">
            <a:off x="3402013" y="1884363"/>
            <a:ext cx="60325" cy="31750"/>
          </a:xfrm>
          <a:prstGeom prst="line">
            <a:avLst/>
          </a:prstGeom>
          <a:noFill/>
          <a:ln w="4763">
            <a:solidFill>
              <a:srgbClr val="000000"/>
            </a:solidFill>
            <a:round/>
            <a:headEnd/>
            <a:tailEnd/>
          </a:ln>
        </p:spPr>
        <p:txBody>
          <a:bodyPr/>
          <a:lstStyle/>
          <a:p>
            <a:endParaRPr lang="en-US"/>
          </a:p>
        </p:txBody>
      </p:sp>
      <p:sp>
        <p:nvSpPr>
          <p:cNvPr id="25631" name="Freeform 36"/>
          <p:cNvSpPr>
            <a:spLocks/>
          </p:cNvSpPr>
          <p:nvPr/>
        </p:nvSpPr>
        <p:spPr bwMode="auto">
          <a:xfrm>
            <a:off x="3149600" y="1262063"/>
            <a:ext cx="215900" cy="350837"/>
          </a:xfrm>
          <a:custGeom>
            <a:avLst/>
            <a:gdLst>
              <a:gd name="T0" fmla="*/ 146 w 146"/>
              <a:gd name="T1" fmla="*/ 218 h 236"/>
              <a:gd name="T2" fmla="*/ 110 w 146"/>
              <a:gd name="T3" fmla="*/ 236 h 236"/>
              <a:gd name="T4" fmla="*/ 0 w 146"/>
              <a:gd name="T5" fmla="*/ 19 h 236"/>
              <a:gd name="T6" fmla="*/ 37 w 146"/>
              <a:gd name="T7" fmla="*/ 0 h 236"/>
              <a:gd name="T8" fmla="*/ 0 60000 65536"/>
              <a:gd name="T9" fmla="*/ 0 60000 65536"/>
              <a:gd name="T10" fmla="*/ 0 60000 65536"/>
              <a:gd name="T11" fmla="*/ 0 60000 65536"/>
              <a:gd name="T12" fmla="*/ 0 w 146"/>
              <a:gd name="T13" fmla="*/ 0 h 236"/>
              <a:gd name="T14" fmla="*/ 146 w 146"/>
              <a:gd name="T15" fmla="*/ 236 h 236"/>
            </a:gdLst>
            <a:ahLst/>
            <a:cxnLst>
              <a:cxn ang="T8">
                <a:pos x="T0" y="T1"/>
              </a:cxn>
              <a:cxn ang="T9">
                <a:pos x="T2" y="T3"/>
              </a:cxn>
              <a:cxn ang="T10">
                <a:pos x="T4" y="T5"/>
              </a:cxn>
              <a:cxn ang="T11">
                <a:pos x="T6" y="T7"/>
              </a:cxn>
            </a:cxnLst>
            <a:rect l="T12" t="T13" r="T14" b="T15"/>
            <a:pathLst>
              <a:path w="146" h="236">
                <a:moveTo>
                  <a:pt x="146" y="218"/>
                </a:moveTo>
                <a:lnTo>
                  <a:pt x="110" y="236"/>
                </a:lnTo>
                <a:lnTo>
                  <a:pt x="0" y="19"/>
                </a:lnTo>
                <a:lnTo>
                  <a:pt x="37" y="0"/>
                </a:lnTo>
              </a:path>
            </a:pathLst>
          </a:custGeom>
          <a:noFill/>
          <a:ln w="4763">
            <a:solidFill>
              <a:srgbClr val="000000"/>
            </a:solidFill>
            <a:round/>
            <a:headEnd/>
            <a:tailEnd/>
          </a:ln>
        </p:spPr>
        <p:txBody>
          <a:bodyPr/>
          <a:lstStyle/>
          <a:p>
            <a:endParaRPr lang="en-US"/>
          </a:p>
        </p:txBody>
      </p:sp>
      <p:sp>
        <p:nvSpPr>
          <p:cNvPr id="25632" name="Line 37"/>
          <p:cNvSpPr>
            <a:spLocks noChangeShapeType="1"/>
          </p:cNvSpPr>
          <p:nvPr/>
        </p:nvSpPr>
        <p:spPr bwMode="auto">
          <a:xfrm flipH="1">
            <a:off x="3189288" y="1457325"/>
            <a:ext cx="42862" cy="17463"/>
          </a:xfrm>
          <a:prstGeom prst="line">
            <a:avLst/>
          </a:prstGeom>
          <a:noFill/>
          <a:ln w="4763">
            <a:solidFill>
              <a:srgbClr val="000000"/>
            </a:solidFill>
            <a:round/>
            <a:headEnd/>
            <a:tailEnd/>
          </a:ln>
        </p:spPr>
        <p:txBody>
          <a:bodyPr/>
          <a:lstStyle/>
          <a:p>
            <a:endParaRPr lang="en-US"/>
          </a:p>
        </p:txBody>
      </p:sp>
      <p:sp>
        <p:nvSpPr>
          <p:cNvPr id="25633" name="Freeform 38"/>
          <p:cNvSpPr>
            <a:spLocks/>
          </p:cNvSpPr>
          <p:nvPr/>
        </p:nvSpPr>
        <p:spPr bwMode="auto">
          <a:xfrm>
            <a:off x="3317875" y="1604963"/>
            <a:ext cx="328613" cy="506412"/>
          </a:xfrm>
          <a:custGeom>
            <a:avLst/>
            <a:gdLst>
              <a:gd name="T0" fmla="*/ 221 w 221"/>
              <a:gd name="T1" fmla="*/ 323 h 341"/>
              <a:gd name="T2" fmla="*/ 185 w 221"/>
              <a:gd name="T3" fmla="*/ 341 h 341"/>
              <a:gd name="T4" fmla="*/ 0 w 221"/>
              <a:gd name="T5" fmla="*/ 18 h 341"/>
              <a:gd name="T6" fmla="*/ 36 w 221"/>
              <a:gd name="T7" fmla="*/ 0 h 341"/>
              <a:gd name="T8" fmla="*/ 0 60000 65536"/>
              <a:gd name="T9" fmla="*/ 0 60000 65536"/>
              <a:gd name="T10" fmla="*/ 0 60000 65536"/>
              <a:gd name="T11" fmla="*/ 0 60000 65536"/>
              <a:gd name="T12" fmla="*/ 0 w 221"/>
              <a:gd name="T13" fmla="*/ 0 h 341"/>
              <a:gd name="T14" fmla="*/ 221 w 221"/>
              <a:gd name="T15" fmla="*/ 341 h 341"/>
            </a:gdLst>
            <a:ahLst/>
            <a:cxnLst>
              <a:cxn ang="T8">
                <a:pos x="T0" y="T1"/>
              </a:cxn>
              <a:cxn ang="T9">
                <a:pos x="T2" y="T3"/>
              </a:cxn>
              <a:cxn ang="T10">
                <a:pos x="T4" y="T5"/>
              </a:cxn>
              <a:cxn ang="T11">
                <a:pos x="T6" y="T7"/>
              </a:cxn>
            </a:cxnLst>
            <a:rect l="T12" t="T13" r="T14" b="T15"/>
            <a:pathLst>
              <a:path w="221" h="341">
                <a:moveTo>
                  <a:pt x="221" y="323"/>
                </a:moveTo>
                <a:lnTo>
                  <a:pt x="185" y="341"/>
                </a:lnTo>
                <a:lnTo>
                  <a:pt x="0" y="18"/>
                </a:lnTo>
                <a:lnTo>
                  <a:pt x="36" y="0"/>
                </a:lnTo>
              </a:path>
            </a:pathLst>
          </a:custGeom>
          <a:noFill/>
          <a:ln w="4763">
            <a:solidFill>
              <a:srgbClr val="000000"/>
            </a:solidFill>
            <a:round/>
            <a:headEnd/>
            <a:tailEnd/>
          </a:ln>
        </p:spPr>
        <p:txBody>
          <a:bodyPr/>
          <a:lstStyle/>
          <a:p>
            <a:endParaRPr lang="en-US"/>
          </a:p>
        </p:txBody>
      </p:sp>
      <p:sp>
        <p:nvSpPr>
          <p:cNvPr id="25634" name="Line 39"/>
          <p:cNvSpPr>
            <a:spLocks noChangeShapeType="1"/>
          </p:cNvSpPr>
          <p:nvPr/>
        </p:nvSpPr>
        <p:spPr bwMode="auto">
          <a:xfrm flipH="1">
            <a:off x="4170363" y="1168400"/>
            <a:ext cx="139700" cy="1588"/>
          </a:xfrm>
          <a:prstGeom prst="line">
            <a:avLst/>
          </a:prstGeom>
          <a:noFill/>
          <a:ln w="4763">
            <a:solidFill>
              <a:srgbClr val="000000"/>
            </a:solidFill>
            <a:round/>
            <a:headEnd/>
            <a:tailEnd/>
          </a:ln>
        </p:spPr>
        <p:txBody>
          <a:bodyPr/>
          <a:lstStyle/>
          <a:p>
            <a:endParaRPr lang="en-US"/>
          </a:p>
        </p:txBody>
      </p:sp>
      <p:sp>
        <p:nvSpPr>
          <p:cNvPr id="25635" name="Freeform 40"/>
          <p:cNvSpPr>
            <a:spLocks/>
          </p:cNvSpPr>
          <p:nvPr/>
        </p:nvSpPr>
        <p:spPr bwMode="auto">
          <a:xfrm>
            <a:off x="2632075" y="2579688"/>
            <a:ext cx="185738" cy="314325"/>
          </a:xfrm>
          <a:custGeom>
            <a:avLst/>
            <a:gdLst>
              <a:gd name="T0" fmla="*/ 0 w 125"/>
              <a:gd name="T1" fmla="*/ 211 h 211"/>
              <a:gd name="T2" fmla="*/ 79 w 125"/>
              <a:gd name="T3" fmla="*/ 0 h 211"/>
              <a:gd name="T4" fmla="*/ 125 w 125"/>
              <a:gd name="T5" fmla="*/ 0 h 211"/>
              <a:gd name="T6" fmla="*/ 0 60000 65536"/>
              <a:gd name="T7" fmla="*/ 0 60000 65536"/>
              <a:gd name="T8" fmla="*/ 0 60000 65536"/>
              <a:gd name="T9" fmla="*/ 0 w 125"/>
              <a:gd name="T10" fmla="*/ 0 h 211"/>
              <a:gd name="T11" fmla="*/ 125 w 125"/>
              <a:gd name="T12" fmla="*/ 211 h 211"/>
            </a:gdLst>
            <a:ahLst/>
            <a:cxnLst>
              <a:cxn ang="T6">
                <a:pos x="T0" y="T1"/>
              </a:cxn>
              <a:cxn ang="T7">
                <a:pos x="T2" y="T3"/>
              </a:cxn>
              <a:cxn ang="T8">
                <a:pos x="T4" y="T5"/>
              </a:cxn>
            </a:cxnLst>
            <a:rect l="T9" t="T10" r="T11" b="T12"/>
            <a:pathLst>
              <a:path w="125" h="211">
                <a:moveTo>
                  <a:pt x="0" y="211"/>
                </a:moveTo>
                <a:lnTo>
                  <a:pt x="79" y="0"/>
                </a:lnTo>
                <a:lnTo>
                  <a:pt x="125" y="0"/>
                </a:lnTo>
              </a:path>
            </a:pathLst>
          </a:custGeom>
          <a:noFill/>
          <a:ln w="4763">
            <a:solidFill>
              <a:srgbClr val="000000"/>
            </a:solidFill>
            <a:round/>
            <a:headEnd/>
            <a:tailEnd/>
          </a:ln>
        </p:spPr>
        <p:txBody>
          <a:bodyPr/>
          <a:lstStyle/>
          <a:p>
            <a:endParaRPr lang="en-US"/>
          </a:p>
        </p:txBody>
      </p:sp>
      <p:sp>
        <p:nvSpPr>
          <p:cNvPr id="25636" name="Freeform 41"/>
          <p:cNvSpPr>
            <a:spLocks/>
          </p:cNvSpPr>
          <p:nvPr/>
        </p:nvSpPr>
        <p:spPr bwMode="auto">
          <a:xfrm>
            <a:off x="2671763" y="2679700"/>
            <a:ext cx="146050" cy="396875"/>
          </a:xfrm>
          <a:custGeom>
            <a:avLst/>
            <a:gdLst>
              <a:gd name="T0" fmla="*/ 0 w 98"/>
              <a:gd name="T1" fmla="*/ 267 h 267"/>
              <a:gd name="T2" fmla="*/ 52 w 98"/>
              <a:gd name="T3" fmla="*/ 0 h 267"/>
              <a:gd name="T4" fmla="*/ 98 w 98"/>
              <a:gd name="T5" fmla="*/ 0 h 267"/>
              <a:gd name="T6" fmla="*/ 0 60000 65536"/>
              <a:gd name="T7" fmla="*/ 0 60000 65536"/>
              <a:gd name="T8" fmla="*/ 0 60000 65536"/>
              <a:gd name="T9" fmla="*/ 0 w 98"/>
              <a:gd name="T10" fmla="*/ 0 h 267"/>
              <a:gd name="T11" fmla="*/ 98 w 98"/>
              <a:gd name="T12" fmla="*/ 267 h 267"/>
            </a:gdLst>
            <a:ahLst/>
            <a:cxnLst>
              <a:cxn ang="T6">
                <a:pos x="T0" y="T1"/>
              </a:cxn>
              <a:cxn ang="T7">
                <a:pos x="T2" y="T3"/>
              </a:cxn>
              <a:cxn ang="T8">
                <a:pos x="T4" y="T5"/>
              </a:cxn>
            </a:cxnLst>
            <a:rect l="T9" t="T10" r="T11" b="T12"/>
            <a:pathLst>
              <a:path w="98" h="267">
                <a:moveTo>
                  <a:pt x="0" y="267"/>
                </a:moveTo>
                <a:lnTo>
                  <a:pt x="52" y="0"/>
                </a:lnTo>
                <a:lnTo>
                  <a:pt x="98" y="0"/>
                </a:lnTo>
              </a:path>
            </a:pathLst>
          </a:custGeom>
          <a:noFill/>
          <a:ln w="4763">
            <a:solidFill>
              <a:srgbClr val="000000"/>
            </a:solidFill>
            <a:round/>
            <a:headEnd/>
            <a:tailEnd/>
          </a:ln>
        </p:spPr>
        <p:txBody>
          <a:bodyPr/>
          <a:lstStyle/>
          <a:p>
            <a:endParaRPr lang="en-US"/>
          </a:p>
        </p:txBody>
      </p:sp>
      <p:sp>
        <p:nvSpPr>
          <p:cNvPr id="25637" name="Line 42"/>
          <p:cNvSpPr>
            <a:spLocks noChangeShapeType="1"/>
          </p:cNvSpPr>
          <p:nvPr/>
        </p:nvSpPr>
        <p:spPr bwMode="auto">
          <a:xfrm flipH="1">
            <a:off x="2311400" y="3333750"/>
            <a:ext cx="90488" cy="1588"/>
          </a:xfrm>
          <a:prstGeom prst="line">
            <a:avLst/>
          </a:prstGeom>
          <a:noFill/>
          <a:ln w="4763">
            <a:solidFill>
              <a:srgbClr val="000000"/>
            </a:solidFill>
            <a:round/>
            <a:headEnd/>
            <a:tailEnd/>
          </a:ln>
        </p:spPr>
        <p:txBody>
          <a:bodyPr/>
          <a:lstStyle/>
          <a:p>
            <a:endParaRPr lang="en-US"/>
          </a:p>
        </p:txBody>
      </p:sp>
      <p:sp>
        <p:nvSpPr>
          <p:cNvPr id="25638" name="Line 43"/>
          <p:cNvSpPr>
            <a:spLocks noChangeShapeType="1"/>
          </p:cNvSpPr>
          <p:nvPr/>
        </p:nvSpPr>
        <p:spPr bwMode="auto">
          <a:xfrm flipH="1">
            <a:off x="2301875" y="2828925"/>
            <a:ext cx="211138" cy="1588"/>
          </a:xfrm>
          <a:prstGeom prst="line">
            <a:avLst/>
          </a:prstGeom>
          <a:noFill/>
          <a:ln w="4763">
            <a:solidFill>
              <a:srgbClr val="000000"/>
            </a:solidFill>
            <a:round/>
            <a:headEnd/>
            <a:tailEnd/>
          </a:ln>
        </p:spPr>
        <p:txBody>
          <a:bodyPr/>
          <a:lstStyle/>
          <a:p>
            <a:endParaRPr lang="en-US"/>
          </a:p>
        </p:txBody>
      </p:sp>
      <p:sp>
        <p:nvSpPr>
          <p:cNvPr id="25639" name="Freeform 44"/>
          <p:cNvSpPr>
            <a:spLocks/>
          </p:cNvSpPr>
          <p:nvPr/>
        </p:nvSpPr>
        <p:spPr bwMode="auto">
          <a:xfrm>
            <a:off x="3017838" y="3217863"/>
            <a:ext cx="188912" cy="398462"/>
          </a:xfrm>
          <a:custGeom>
            <a:avLst/>
            <a:gdLst>
              <a:gd name="T0" fmla="*/ 127 w 127"/>
              <a:gd name="T1" fmla="*/ 0 h 268"/>
              <a:gd name="T2" fmla="*/ 127 w 127"/>
              <a:gd name="T3" fmla="*/ 268 h 268"/>
              <a:gd name="T4" fmla="*/ 0 w 127"/>
              <a:gd name="T5" fmla="*/ 268 h 268"/>
              <a:gd name="T6" fmla="*/ 0 60000 65536"/>
              <a:gd name="T7" fmla="*/ 0 60000 65536"/>
              <a:gd name="T8" fmla="*/ 0 60000 65536"/>
              <a:gd name="T9" fmla="*/ 0 w 127"/>
              <a:gd name="T10" fmla="*/ 0 h 268"/>
              <a:gd name="T11" fmla="*/ 127 w 127"/>
              <a:gd name="T12" fmla="*/ 268 h 268"/>
            </a:gdLst>
            <a:ahLst/>
            <a:cxnLst>
              <a:cxn ang="T6">
                <a:pos x="T0" y="T1"/>
              </a:cxn>
              <a:cxn ang="T7">
                <a:pos x="T2" y="T3"/>
              </a:cxn>
              <a:cxn ang="T8">
                <a:pos x="T4" y="T5"/>
              </a:cxn>
            </a:cxnLst>
            <a:rect l="T9" t="T10" r="T11" b="T12"/>
            <a:pathLst>
              <a:path w="127" h="268">
                <a:moveTo>
                  <a:pt x="127" y="0"/>
                </a:moveTo>
                <a:lnTo>
                  <a:pt x="127" y="268"/>
                </a:lnTo>
                <a:lnTo>
                  <a:pt x="0" y="268"/>
                </a:lnTo>
              </a:path>
            </a:pathLst>
          </a:custGeom>
          <a:noFill/>
          <a:ln w="4763">
            <a:solidFill>
              <a:srgbClr val="000000"/>
            </a:solidFill>
            <a:round/>
            <a:headEnd/>
            <a:tailEnd/>
          </a:ln>
        </p:spPr>
        <p:txBody>
          <a:bodyPr/>
          <a:lstStyle/>
          <a:p>
            <a:endParaRPr lang="en-US"/>
          </a:p>
        </p:txBody>
      </p:sp>
      <p:sp>
        <p:nvSpPr>
          <p:cNvPr id="25640" name="Freeform 45"/>
          <p:cNvSpPr>
            <a:spLocks/>
          </p:cNvSpPr>
          <p:nvPr/>
        </p:nvSpPr>
        <p:spPr bwMode="auto">
          <a:xfrm>
            <a:off x="4522788" y="3265488"/>
            <a:ext cx="95250" cy="350837"/>
          </a:xfrm>
          <a:custGeom>
            <a:avLst/>
            <a:gdLst>
              <a:gd name="T0" fmla="*/ 0 w 64"/>
              <a:gd name="T1" fmla="*/ 0 h 236"/>
              <a:gd name="T2" fmla="*/ 0 w 64"/>
              <a:gd name="T3" fmla="*/ 236 h 236"/>
              <a:gd name="T4" fmla="*/ 64 w 64"/>
              <a:gd name="T5" fmla="*/ 236 h 236"/>
              <a:gd name="T6" fmla="*/ 0 60000 65536"/>
              <a:gd name="T7" fmla="*/ 0 60000 65536"/>
              <a:gd name="T8" fmla="*/ 0 60000 65536"/>
              <a:gd name="T9" fmla="*/ 0 w 64"/>
              <a:gd name="T10" fmla="*/ 0 h 236"/>
              <a:gd name="T11" fmla="*/ 64 w 64"/>
              <a:gd name="T12" fmla="*/ 236 h 236"/>
            </a:gdLst>
            <a:ahLst/>
            <a:cxnLst>
              <a:cxn ang="T6">
                <a:pos x="T0" y="T1"/>
              </a:cxn>
              <a:cxn ang="T7">
                <a:pos x="T2" y="T3"/>
              </a:cxn>
              <a:cxn ang="T8">
                <a:pos x="T4" y="T5"/>
              </a:cxn>
            </a:cxnLst>
            <a:rect l="T9" t="T10" r="T11" b="T12"/>
            <a:pathLst>
              <a:path w="64" h="236">
                <a:moveTo>
                  <a:pt x="0" y="0"/>
                </a:moveTo>
                <a:lnTo>
                  <a:pt x="0" y="236"/>
                </a:lnTo>
                <a:lnTo>
                  <a:pt x="64" y="236"/>
                </a:lnTo>
              </a:path>
            </a:pathLst>
          </a:custGeom>
          <a:noFill/>
          <a:ln w="4763">
            <a:solidFill>
              <a:srgbClr val="000000"/>
            </a:solidFill>
            <a:round/>
            <a:headEnd/>
            <a:tailEnd/>
          </a:ln>
        </p:spPr>
        <p:txBody>
          <a:bodyPr/>
          <a:lstStyle/>
          <a:p>
            <a:endParaRPr lang="en-US"/>
          </a:p>
        </p:txBody>
      </p:sp>
      <p:sp>
        <p:nvSpPr>
          <p:cNvPr id="25641" name="Line 46"/>
          <p:cNvSpPr>
            <a:spLocks noChangeShapeType="1"/>
          </p:cNvSpPr>
          <p:nvPr/>
        </p:nvSpPr>
        <p:spPr bwMode="auto">
          <a:xfrm>
            <a:off x="6010275" y="2479675"/>
            <a:ext cx="212725" cy="1588"/>
          </a:xfrm>
          <a:prstGeom prst="line">
            <a:avLst/>
          </a:prstGeom>
          <a:noFill/>
          <a:ln w="4763">
            <a:solidFill>
              <a:srgbClr val="000000"/>
            </a:solidFill>
            <a:round/>
            <a:headEnd/>
            <a:tailEnd/>
          </a:ln>
        </p:spPr>
        <p:txBody>
          <a:bodyPr/>
          <a:lstStyle/>
          <a:p>
            <a:endParaRPr lang="en-US"/>
          </a:p>
        </p:txBody>
      </p:sp>
      <p:sp>
        <p:nvSpPr>
          <p:cNvPr id="25642" name="Line 47"/>
          <p:cNvSpPr>
            <a:spLocks noChangeShapeType="1"/>
          </p:cNvSpPr>
          <p:nvPr/>
        </p:nvSpPr>
        <p:spPr bwMode="auto">
          <a:xfrm>
            <a:off x="5880100" y="2906713"/>
            <a:ext cx="342900" cy="1587"/>
          </a:xfrm>
          <a:prstGeom prst="line">
            <a:avLst/>
          </a:prstGeom>
          <a:noFill/>
          <a:ln w="4763">
            <a:solidFill>
              <a:srgbClr val="000000"/>
            </a:solidFill>
            <a:round/>
            <a:headEnd/>
            <a:tailEnd/>
          </a:ln>
        </p:spPr>
        <p:txBody>
          <a:bodyPr/>
          <a:lstStyle/>
          <a:p>
            <a:endParaRPr lang="en-US"/>
          </a:p>
        </p:txBody>
      </p:sp>
      <p:sp>
        <p:nvSpPr>
          <p:cNvPr id="25643" name="Freeform 48"/>
          <p:cNvSpPr>
            <a:spLocks/>
          </p:cNvSpPr>
          <p:nvPr/>
        </p:nvSpPr>
        <p:spPr bwMode="auto">
          <a:xfrm>
            <a:off x="6115050" y="3419475"/>
            <a:ext cx="122238" cy="144463"/>
          </a:xfrm>
          <a:custGeom>
            <a:avLst/>
            <a:gdLst>
              <a:gd name="T0" fmla="*/ 82 w 82"/>
              <a:gd name="T1" fmla="*/ 0 h 97"/>
              <a:gd name="T2" fmla="*/ 46 w 82"/>
              <a:gd name="T3" fmla="*/ 0 h 97"/>
              <a:gd name="T4" fmla="*/ 0 w 82"/>
              <a:gd name="T5" fmla="*/ 97 h 97"/>
              <a:gd name="T6" fmla="*/ 0 60000 65536"/>
              <a:gd name="T7" fmla="*/ 0 60000 65536"/>
              <a:gd name="T8" fmla="*/ 0 60000 65536"/>
              <a:gd name="T9" fmla="*/ 0 w 82"/>
              <a:gd name="T10" fmla="*/ 0 h 97"/>
              <a:gd name="T11" fmla="*/ 82 w 82"/>
              <a:gd name="T12" fmla="*/ 97 h 97"/>
            </a:gdLst>
            <a:ahLst/>
            <a:cxnLst>
              <a:cxn ang="T6">
                <a:pos x="T0" y="T1"/>
              </a:cxn>
              <a:cxn ang="T7">
                <a:pos x="T2" y="T3"/>
              </a:cxn>
              <a:cxn ang="T8">
                <a:pos x="T4" y="T5"/>
              </a:cxn>
            </a:cxnLst>
            <a:rect l="T9" t="T10" r="T11" b="T12"/>
            <a:pathLst>
              <a:path w="82" h="97">
                <a:moveTo>
                  <a:pt x="82" y="0"/>
                </a:moveTo>
                <a:lnTo>
                  <a:pt x="46" y="0"/>
                </a:lnTo>
                <a:lnTo>
                  <a:pt x="0" y="97"/>
                </a:lnTo>
              </a:path>
            </a:pathLst>
          </a:custGeom>
          <a:noFill/>
          <a:ln w="4763">
            <a:solidFill>
              <a:srgbClr val="000000"/>
            </a:solidFill>
            <a:round/>
            <a:headEnd/>
            <a:tailEnd/>
          </a:ln>
        </p:spPr>
        <p:txBody>
          <a:bodyPr/>
          <a:lstStyle/>
          <a:p>
            <a:endParaRPr lang="en-US"/>
          </a:p>
        </p:txBody>
      </p:sp>
      <p:sp>
        <p:nvSpPr>
          <p:cNvPr id="25644" name="Line 49"/>
          <p:cNvSpPr>
            <a:spLocks noChangeShapeType="1"/>
          </p:cNvSpPr>
          <p:nvPr/>
        </p:nvSpPr>
        <p:spPr bwMode="auto">
          <a:xfrm>
            <a:off x="5786438" y="3827463"/>
            <a:ext cx="852487" cy="1587"/>
          </a:xfrm>
          <a:prstGeom prst="line">
            <a:avLst/>
          </a:prstGeom>
          <a:noFill/>
          <a:ln w="4763">
            <a:solidFill>
              <a:srgbClr val="000000"/>
            </a:solidFill>
            <a:round/>
            <a:headEnd/>
            <a:tailEnd/>
          </a:ln>
        </p:spPr>
        <p:txBody>
          <a:bodyPr/>
          <a:lstStyle/>
          <a:p>
            <a:endParaRPr lang="en-US"/>
          </a:p>
        </p:txBody>
      </p:sp>
      <p:sp>
        <p:nvSpPr>
          <p:cNvPr id="25645" name="Line 50"/>
          <p:cNvSpPr>
            <a:spLocks noChangeShapeType="1"/>
          </p:cNvSpPr>
          <p:nvPr/>
        </p:nvSpPr>
        <p:spPr bwMode="auto">
          <a:xfrm>
            <a:off x="3368675" y="4270375"/>
            <a:ext cx="430213" cy="1588"/>
          </a:xfrm>
          <a:prstGeom prst="line">
            <a:avLst/>
          </a:prstGeom>
          <a:noFill/>
          <a:ln w="4763">
            <a:solidFill>
              <a:srgbClr val="000000"/>
            </a:solidFill>
            <a:round/>
            <a:headEnd/>
            <a:tailEnd/>
          </a:ln>
        </p:spPr>
        <p:txBody>
          <a:bodyPr/>
          <a:lstStyle/>
          <a:p>
            <a:endParaRPr lang="en-US"/>
          </a:p>
        </p:txBody>
      </p:sp>
      <p:sp>
        <p:nvSpPr>
          <p:cNvPr id="25646" name="Line 51"/>
          <p:cNvSpPr>
            <a:spLocks noChangeShapeType="1"/>
          </p:cNvSpPr>
          <p:nvPr/>
        </p:nvSpPr>
        <p:spPr bwMode="auto">
          <a:xfrm>
            <a:off x="3328988" y="4381500"/>
            <a:ext cx="844550" cy="0"/>
          </a:xfrm>
          <a:prstGeom prst="line">
            <a:avLst/>
          </a:prstGeom>
          <a:noFill/>
          <a:ln w="4763">
            <a:solidFill>
              <a:srgbClr val="000000"/>
            </a:solidFill>
            <a:round/>
            <a:headEnd/>
            <a:tailEnd/>
          </a:ln>
        </p:spPr>
        <p:txBody>
          <a:bodyPr/>
          <a:lstStyle/>
          <a:p>
            <a:endParaRPr lang="en-US"/>
          </a:p>
        </p:txBody>
      </p:sp>
      <p:sp>
        <p:nvSpPr>
          <p:cNvPr id="25647" name="Line 52"/>
          <p:cNvSpPr>
            <a:spLocks noChangeShapeType="1"/>
          </p:cNvSpPr>
          <p:nvPr/>
        </p:nvSpPr>
        <p:spPr bwMode="auto">
          <a:xfrm>
            <a:off x="3303588" y="4791075"/>
            <a:ext cx="869950" cy="1588"/>
          </a:xfrm>
          <a:prstGeom prst="line">
            <a:avLst/>
          </a:prstGeom>
          <a:noFill/>
          <a:ln w="4763">
            <a:solidFill>
              <a:srgbClr val="000000"/>
            </a:solidFill>
            <a:round/>
            <a:headEnd/>
            <a:tailEnd/>
          </a:ln>
        </p:spPr>
        <p:txBody>
          <a:bodyPr/>
          <a:lstStyle/>
          <a:p>
            <a:endParaRPr lang="en-US"/>
          </a:p>
        </p:txBody>
      </p:sp>
      <p:sp>
        <p:nvSpPr>
          <p:cNvPr id="25648" name="Line 53"/>
          <p:cNvSpPr>
            <a:spLocks noChangeShapeType="1"/>
          </p:cNvSpPr>
          <p:nvPr/>
        </p:nvSpPr>
        <p:spPr bwMode="auto">
          <a:xfrm flipV="1">
            <a:off x="3730625" y="4665663"/>
            <a:ext cx="90488" cy="125412"/>
          </a:xfrm>
          <a:prstGeom prst="line">
            <a:avLst/>
          </a:prstGeom>
          <a:noFill/>
          <a:ln w="4763">
            <a:solidFill>
              <a:srgbClr val="000000"/>
            </a:solidFill>
            <a:round/>
            <a:headEnd/>
            <a:tailEnd/>
          </a:ln>
        </p:spPr>
        <p:txBody>
          <a:bodyPr/>
          <a:lstStyle/>
          <a:p>
            <a:endParaRPr lang="en-US"/>
          </a:p>
        </p:txBody>
      </p:sp>
      <p:sp>
        <p:nvSpPr>
          <p:cNvPr id="25649" name="Line 54"/>
          <p:cNvSpPr>
            <a:spLocks noChangeShapeType="1"/>
          </p:cNvSpPr>
          <p:nvPr/>
        </p:nvSpPr>
        <p:spPr bwMode="auto">
          <a:xfrm>
            <a:off x="3265488" y="4895850"/>
            <a:ext cx="608012" cy="1588"/>
          </a:xfrm>
          <a:prstGeom prst="line">
            <a:avLst/>
          </a:prstGeom>
          <a:noFill/>
          <a:ln w="4763">
            <a:solidFill>
              <a:srgbClr val="000000"/>
            </a:solidFill>
            <a:round/>
            <a:headEnd/>
            <a:tailEnd/>
          </a:ln>
        </p:spPr>
        <p:txBody>
          <a:bodyPr/>
          <a:lstStyle/>
          <a:p>
            <a:endParaRPr lang="en-US"/>
          </a:p>
        </p:txBody>
      </p:sp>
      <p:sp>
        <p:nvSpPr>
          <p:cNvPr id="25650" name="Line 55"/>
          <p:cNvSpPr>
            <a:spLocks noChangeShapeType="1"/>
          </p:cNvSpPr>
          <p:nvPr/>
        </p:nvSpPr>
        <p:spPr bwMode="auto">
          <a:xfrm>
            <a:off x="4992688" y="4381500"/>
            <a:ext cx="346075" cy="0"/>
          </a:xfrm>
          <a:prstGeom prst="line">
            <a:avLst/>
          </a:prstGeom>
          <a:noFill/>
          <a:ln w="4763">
            <a:solidFill>
              <a:srgbClr val="000000"/>
            </a:solidFill>
            <a:round/>
            <a:headEnd/>
            <a:tailEnd/>
          </a:ln>
        </p:spPr>
        <p:txBody>
          <a:bodyPr/>
          <a:lstStyle/>
          <a:p>
            <a:endParaRPr lang="en-US"/>
          </a:p>
        </p:txBody>
      </p:sp>
      <p:sp>
        <p:nvSpPr>
          <p:cNvPr id="25651" name="Line 56"/>
          <p:cNvSpPr>
            <a:spLocks noChangeShapeType="1"/>
          </p:cNvSpPr>
          <p:nvPr/>
        </p:nvSpPr>
        <p:spPr bwMode="auto">
          <a:xfrm>
            <a:off x="5911850" y="5259388"/>
            <a:ext cx="311150" cy="1587"/>
          </a:xfrm>
          <a:prstGeom prst="line">
            <a:avLst/>
          </a:prstGeom>
          <a:noFill/>
          <a:ln w="4763">
            <a:solidFill>
              <a:srgbClr val="000000"/>
            </a:solidFill>
            <a:round/>
            <a:headEnd/>
            <a:tailEnd/>
          </a:ln>
        </p:spPr>
        <p:txBody>
          <a:bodyPr/>
          <a:lstStyle/>
          <a:p>
            <a:endParaRPr lang="en-US"/>
          </a:p>
        </p:txBody>
      </p:sp>
      <p:sp>
        <p:nvSpPr>
          <p:cNvPr id="25652" name="Line 57"/>
          <p:cNvSpPr>
            <a:spLocks noChangeShapeType="1"/>
          </p:cNvSpPr>
          <p:nvPr/>
        </p:nvSpPr>
        <p:spPr bwMode="auto">
          <a:xfrm>
            <a:off x="6019800" y="6088063"/>
            <a:ext cx="203200" cy="1587"/>
          </a:xfrm>
          <a:prstGeom prst="line">
            <a:avLst/>
          </a:prstGeom>
          <a:noFill/>
          <a:ln w="4763">
            <a:solidFill>
              <a:srgbClr val="000000"/>
            </a:solidFill>
            <a:round/>
            <a:headEnd/>
            <a:tailEnd/>
          </a:ln>
        </p:spPr>
        <p:txBody>
          <a:bodyPr/>
          <a:lstStyle/>
          <a:p>
            <a:endParaRPr lang="en-US"/>
          </a:p>
        </p:txBody>
      </p:sp>
      <p:sp>
        <p:nvSpPr>
          <p:cNvPr id="25653" name="Line 58"/>
          <p:cNvSpPr>
            <a:spLocks noChangeShapeType="1"/>
          </p:cNvSpPr>
          <p:nvPr/>
        </p:nvSpPr>
        <p:spPr bwMode="auto">
          <a:xfrm flipH="1">
            <a:off x="6062663" y="5262563"/>
            <a:ext cx="38100" cy="38100"/>
          </a:xfrm>
          <a:prstGeom prst="line">
            <a:avLst/>
          </a:prstGeom>
          <a:noFill/>
          <a:ln w="4763">
            <a:solidFill>
              <a:srgbClr val="000000"/>
            </a:solidFill>
            <a:round/>
            <a:headEnd/>
            <a:tailEnd/>
          </a:ln>
        </p:spPr>
        <p:txBody>
          <a:bodyPr/>
          <a:lstStyle/>
          <a:p>
            <a:endParaRPr lang="en-US"/>
          </a:p>
        </p:txBody>
      </p:sp>
      <p:sp>
        <p:nvSpPr>
          <p:cNvPr id="25654" name="Line 59"/>
          <p:cNvSpPr>
            <a:spLocks noChangeShapeType="1"/>
          </p:cNvSpPr>
          <p:nvPr/>
        </p:nvSpPr>
        <p:spPr bwMode="auto">
          <a:xfrm>
            <a:off x="4946650" y="6381750"/>
            <a:ext cx="384175" cy="1588"/>
          </a:xfrm>
          <a:prstGeom prst="line">
            <a:avLst/>
          </a:prstGeom>
          <a:noFill/>
          <a:ln w="4763">
            <a:solidFill>
              <a:srgbClr val="000000"/>
            </a:solidFill>
            <a:round/>
            <a:headEnd/>
            <a:tailEnd/>
          </a:ln>
        </p:spPr>
        <p:txBody>
          <a:bodyPr/>
          <a:lstStyle/>
          <a:p>
            <a:endParaRPr lang="en-US"/>
          </a:p>
        </p:txBody>
      </p:sp>
      <p:sp>
        <p:nvSpPr>
          <p:cNvPr id="25655" name="Text Box 60"/>
          <p:cNvSpPr txBox="1">
            <a:spLocks noChangeArrowheads="1"/>
          </p:cNvSpPr>
          <p:nvPr/>
        </p:nvSpPr>
        <p:spPr bwMode="auto">
          <a:xfrm>
            <a:off x="2941638" y="1423988"/>
            <a:ext cx="358775" cy="212725"/>
          </a:xfrm>
          <a:prstGeom prst="rect">
            <a:avLst/>
          </a:prstGeom>
          <a:noFill/>
          <a:ln w="9525">
            <a:noFill/>
            <a:miter lim="800000"/>
            <a:headEnd/>
            <a:tailEnd/>
          </a:ln>
        </p:spPr>
        <p:txBody>
          <a:bodyPr wrap="none" lIns="0" tIns="0" bIns="0">
            <a:spAutoFit/>
          </a:bodyPr>
          <a:lstStyle/>
          <a:p>
            <a:r>
              <a:rPr lang="en-US" sz="700" b="1"/>
              <a:t>Renal</a:t>
            </a:r>
          </a:p>
          <a:p>
            <a:r>
              <a:rPr lang="en-US" sz="700" b="1"/>
              <a:t>cortex</a:t>
            </a:r>
          </a:p>
        </p:txBody>
      </p:sp>
      <p:sp>
        <p:nvSpPr>
          <p:cNvPr id="25656" name="Text Box 61"/>
          <p:cNvSpPr txBox="1">
            <a:spLocks noChangeArrowheads="1"/>
          </p:cNvSpPr>
          <p:nvPr/>
        </p:nvSpPr>
        <p:spPr bwMode="auto">
          <a:xfrm>
            <a:off x="3144838" y="1863725"/>
            <a:ext cx="428625" cy="212725"/>
          </a:xfrm>
          <a:prstGeom prst="rect">
            <a:avLst/>
          </a:prstGeom>
          <a:noFill/>
          <a:ln w="9525">
            <a:noFill/>
            <a:miter lim="800000"/>
            <a:headEnd/>
            <a:tailEnd/>
          </a:ln>
        </p:spPr>
        <p:txBody>
          <a:bodyPr wrap="none" lIns="0" tIns="0" bIns="0">
            <a:spAutoFit/>
          </a:bodyPr>
          <a:lstStyle/>
          <a:p>
            <a:r>
              <a:rPr lang="en-US" sz="700" b="1"/>
              <a:t>Renal</a:t>
            </a:r>
          </a:p>
          <a:p>
            <a:r>
              <a:rPr lang="en-US" sz="700" b="1"/>
              <a:t>medulla</a:t>
            </a:r>
          </a:p>
        </p:txBody>
      </p:sp>
      <p:sp>
        <p:nvSpPr>
          <p:cNvPr id="25657" name="Text Box 62"/>
          <p:cNvSpPr txBox="1">
            <a:spLocks noChangeArrowheads="1"/>
          </p:cNvSpPr>
          <p:nvPr/>
        </p:nvSpPr>
        <p:spPr bwMode="auto">
          <a:xfrm>
            <a:off x="4343400" y="2278063"/>
            <a:ext cx="374650" cy="212725"/>
          </a:xfrm>
          <a:prstGeom prst="rect">
            <a:avLst/>
          </a:prstGeom>
          <a:noFill/>
          <a:ln w="9525">
            <a:noFill/>
            <a:miter lim="800000"/>
            <a:headEnd/>
            <a:tailEnd/>
          </a:ln>
        </p:spPr>
        <p:txBody>
          <a:bodyPr wrap="none" lIns="0" tIns="0" bIns="0">
            <a:spAutoFit/>
          </a:bodyPr>
          <a:lstStyle/>
          <a:p>
            <a:r>
              <a:rPr lang="en-US" sz="700" b="1"/>
              <a:t>Renal</a:t>
            </a:r>
          </a:p>
          <a:p>
            <a:r>
              <a:rPr lang="en-US" sz="700" b="1"/>
              <a:t>papilla</a:t>
            </a:r>
          </a:p>
        </p:txBody>
      </p:sp>
      <p:sp>
        <p:nvSpPr>
          <p:cNvPr id="25658" name="Text Box 63"/>
          <p:cNvSpPr txBox="1">
            <a:spLocks noChangeArrowheads="1"/>
          </p:cNvSpPr>
          <p:nvPr/>
        </p:nvSpPr>
        <p:spPr bwMode="auto">
          <a:xfrm>
            <a:off x="4343400" y="2066925"/>
            <a:ext cx="334963" cy="212725"/>
          </a:xfrm>
          <a:prstGeom prst="rect">
            <a:avLst/>
          </a:prstGeom>
          <a:noFill/>
          <a:ln w="9525">
            <a:noFill/>
            <a:miter lim="800000"/>
            <a:headEnd/>
            <a:tailEnd/>
          </a:ln>
        </p:spPr>
        <p:txBody>
          <a:bodyPr wrap="none" lIns="0" tIns="0" bIns="0">
            <a:spAutoFit/>
          </a:bodyPr>
          <a:lstStyle/>
          <a:p>
            <a:r>
              <a:rPr lang="en-US" sz="700" b="1"/>
              <a:t>Minor</a:t>
            </a:r>
          </a:p>
          <a:p>
            <a:r>
              <a:rPr lang="en-US" sz="700" b="1"/>
              <a:t>calyx</a:t>
            </a:r>
          </a:p>
        </p:txBody>
      </p:sp>
      <p:sp>
        <p:nvSpPr>
          <p:cNvPr id="25659" name="Text Box 64"/>
          <p:cNvSpPr txBox="1">
            <a:spLocks noChangeArrowheads="1"/>
          </p:cNvSpPr>
          <p:nvPr/>
        </p:nvSpPr>
        <p:spPr bwMode="auto">
          <a:xfrm>
            <a:off x="1943100" y="2776538"/>
            <a:ext cx="444500" cy="212725"/>
          </a:xfrm>
          <a:prstGeom prst="rect">
            <a:avLst/>
          </a:prstGeom>
          <a:noFill/>
          <a:ln w="9525">
            <a:noFill/>
            <a:miter lim="800000"/>
            <a:headEnd/>
            <a:tailEnd/>
          </a:ln>
        </p:spPr>
        <p:txBody>
          <a:bodyPr wrap="none" lIns="0" tIns="0" bIns="0">
            <a:spAutoFit/>
          </a:bodyPr>
          <a:lstStyle/>
          <a:p>
            <a:r>
              <a:rPr lang="en-US" sz="700" b="1"/>
              <a:t>Efferent</a:t>
            </a:r>
          </a:p>
          <a:p>
            <a:r>
              <a:rPr lang="en-US" sz="700" b="1"/>
              <a:t>arteriole</a:t>
            </a:r>
          </a:p>
        </p:txBody>
      </p:sp>
      <p:sp>
        <p:nvSpPr>
          <p:cNvPr id="25660" name="Text Box 65"/>
          <p:cNvSpPr txBox="1">
            <a:spLocks noChangeArrowheads="1"/>
          </p:cNvSpPr>
          <p:nvPr/>
        </p:nvSpPr>
        <p:spPr bwMode="auto">
          <a:xfrm>
            <a:off x="1936750" y="3178175"/>
            <a:ext cx="444500" cy="212725"/>
          </a:xfrm>
          <a:prstGeom prst="rect">
            <a:avLst/>
          </a:prstGeom>
          <a:noFill/>
          <a:ln w="9525">
            <a:noFill/>
            <a:miter lim="800000"/>
            <a:headEnd/>
            <a:tailEnd/>
          </a:ln>
        </p:spPr>
        <p:txBody>
          <a:bodyPr wrap="none" lIns="0" tIns="0" bIns="0">
            <a:spAutoFit/>
          </a:bodyPr>
          <a:lstStyle/>
          <a:p>
            <a:r>
              <a:rPr lang="en-US" sz="700" b="1"/>
              <a:t>Afferent</a:t>
            </a:r>
          </a:p>
          <a:p>
            <a:r>
              <a:rPr lang="en-US" sz="700" b="1"/>
              <a:t>arteriole</a:t>
            </a:r>
          </a:p>
        </p:txBody>
      </p:sp>
      <p:sp>
        <p:nvSpPr>
          <p:cNvPr id="25661" name="Text Box 66"/>
          <p:cNvSpPr txBox="1">
            <a:spLocks noChangeArrowheads="1"/>
          </p:cNvSpPr>
          <p:nvPr/>
        </p:nvSpPr>
        <p:spPr bwMode="auto">
          <a:xfrm>
            <a:off x="2622550" y="3563938"/>
            <a:ext cx="620713" cy="319087"/>
          </a:xfrm>
          <a:prstGeom prst="rect">
            <a:avLst/>
          </a:prstGeom>
          <a:noFill/>
          <a:ln w="9525">
            <a:noFill/>
            <a:miter lim="800000"/>
            <a:headEnd/>
            <a:tailEnd/>
          </a:ln>
        </p:spPr>
        <p:txBody>
          <a:bodyPr wrap="none" lIns="0" tIns="0" bIns="0">
            <a:spAutoFit/>
          </a:bodyPr>
          <a:lstStyle/>
          <a:p>
            <a:r>
              <a:rPr lang="en-US" sz="700" b="1"/>
              <a:t>Proximal</a:t>
            </a:r>
          </a:p>
          <a:p>
            <a:r>
              <a:rPr lang="en-US" sz="700" b="1"/>
              <a:t>convoluted</a:t>
            </a:r>
          </a:p>
          <a:p>
            <a:r>
              <a:rPr lang="en-US" sz="700" b="1"/>
              <a:t>tubule (PCT)</a:t>
            </a:r>
          </a:p>
        </p:txBody>
      </p:sp>
      <p:sp>
        <p:nvSpPr>
          <p:cNvPr id="25662" name="Text Box 67"/>
          <p:cNvSpPr txBox="1">
            <a:spLocks noChangeArrowheads="1"/>
          </p:cNvSpPr>
          <p:nvPr/>
        </p:nvSpPr>
        <p:spPr bwMode="auto">
          <a:xfrm>
            <a:off x="4648200" y="3560763"/>
            <a:ext cx="625475" cy="319087"/>
          </a:xfrm>
          <a:prstGeom prst="rect">
            <a:avLst/>
          </a:prstGeom>
          <a:noFill/>
          <a:ln w="9525">
            <a:noFill/>
            <a:miter lim="800000"/>
            <a:headEnd/>
            <a:tailEnd/>
          </a:ln>
        </p:spPr>
        <p:txBody>
          <a:bodyPr wrap="none" lIns="0" tIns="0" bIns="0">
            <a:spAutoFit/>
          </a:bodyPr>
          <a:lstStyle/>
          <a:p>
            <a:r>
              <a:rPr lang="en-US" sz="700" b="1"/>
              <a:t>Distal</a:t>
            </a:r>
          </a:p>
          <a:p>
            <a:r>
              <a:rPr lang="en-US" sz="700" b="1"/>
              <a:t>convoluted</a:t>
            </a:r>
          </a:p>
          <a:p>
            <a:r>
              <a:rPr lang="en-US" sz="700" b="1"/>
              <a:t>tubule (DCT)</a:t>
            </a:r>
          </a:p>
        </p:txBody>
      </p:sp>
      <p:sp>
        <p:nvSpPr>
          <p:cNvPr id="25663" name="Text Box 68"/>
          <p:cNvSpPr txBox="1">
            <a:spLocks noChangeArrowheads="1"/>
          </p:cNvSpPr>
          <p:nvPr/>
        </p:nvSpPr>
        <p:spPr bwMode="auto">
          <a:xfrm>
            <a:off x="4556125" y="4329113"/>
            <a:ext cx="522288" cy="212725"/>
          </a:xfrm>
          <a:prstGeom prst="rect">
            <a:avLst/>
          </a:prstGeom>
          <a:noFill/>
          <a:ln w="9525">
            <a:noFill/>
            <a:miter lim="800000"/>
            <a:headEnd/>
            <a:tailEnd/>
          </a:ln>
        </p:spPr>
        <p:txBody>
          <a:bodyPr wrap="none" lIns="0" tIns="0" bIns="0">
            <a:spAutoFit/>
          </a:bodyPr>
          <a:lstStyle/>
          <a:p>
            <a:r>
              <a:rPr lang="en-US" sz="700" b="1"/>
              <a:t>Collecting</a:t>
            </a:r>
          </a:p>
          <a:p>
            <a:r>
              <a:rPr lang="en-US" sz="700" b="1"/>
              <a:t>duct (CD)</a:t>
            </a:r>
          </a:p>
        </p:txBody>
      </p:sp>
      <p:sp>
        <p:nvSpPr>
          <p:cNvPr id="25664" name="Text Box 69"/>
          <p:cNvSpPr txBox="1">
            <a:spLocks noChangeArrowheads="1"/>
          </p:cNvSpPr>
          <p:nvPr/>
        </p:nvSpPr>
        <p:spPr bwMode="auto">
          <a:xfrm>
            <a:off x="4556125" y="6327775"/>
            <a:ext cx="463550" cy="212725"/>
          </a:xfrm>
          <a:prstGeom prst="rect">
            <a:avLst/>
          </a:prstGeom>
          <a:noFill/>
          <a:ln w="9525">
            <a:noFill/>
            <a:miter lim="800000"/>
            <a:headEnd/>
            <a:tailEnd/>
          </a:ln>
        </p:spPr>
        <p:txBody>
          <a:bodyPr wrap="none" lIns="0" tIns="0" bIns="0">
            <a:spAutoFit/>
          </a:bodyPr>
          <a:lstStyle/>
          <a:p>
            <a:r>
              <a:rPr lang="en-US" sz="700" b="1"/>
              <a:t>Papillary</a:t>
            </a:r>
          </a:p>
          <a:p>
            <a:r>
              <a:rPr lang="en-US" sz="700" b="1"/>
              <a:t>duct</a:t>
            </a:r>
          </a:p>
        </p:txBody>
      </p:sp>
      <p:sp>
        <p:nvSpPr>
          <p:cNvPr id="25665" name="Text Box 70"/>
          <p:cNvSpPr txBox="1">
            <a:spLocks noChangeArrowheads="1"/>
          </p:cNvSpPr>
          <p:nvPr/>
        </p:nvSpPr>
        <p:spPr bwMode="auto">
          <a:xfrm>
            <a:off x="6253163" y="6042025"/>
            <a:ext cx="522287" cy="212725"/>
          </a:xfrm>
          <a:prstGeom prst="rect">
            <a:avLst/>
          </a:prstGeom>
          <a:noFill/>
          <a:ln w="9525">
            <a:noFill/>
            <a:miter lim="800000"/>
            <a:headEnd/>
            <a:tailEnd/>
          </a:ln>
        </p:spPr>
        <p:txBody>
          <a:bodyPr wrap="none" lIns="0" tIns="0" bIns="0">
            <a:spAutoFit/>
          </a:bodyPr>
          <a:lstStyle/>
          <a:p>
            <a:r>
              <a:rPr lang="en-US" sz="700" b="1"/>
              <a:t>Collecting</a:t>
            </a:r>
          </a:p>
          <a:p>
            <a:r>
              <a:rPr lang="en-US" sz="700" b="1"/>
              <a:t>duct</a:t>
            </a:r>
          </a:p>
        </p:txBody>
      </p:sp>
      <p:sp>
        <p:nvSpPr>
          <p:cNvPr id="25666" name="Text Box 71"/>
          <p:cNvSpPr txBox="1">
            <a:spLocks noChangeArrowheads="1"/>
          </p:cNvSpPr>
          <p:nvPr/>
        </p:nvSpPr>
        <p:spPr bwMode="auto">
          <a:xfrm>
            <a:off x="6256338" y="5218113"/>
            <a:ext cx="455612" cy="212725"/>
          </a:xfrm>
          <a:prstGeom prst="rect">
            <a:avLst/>
          </a:prstGeom>
          <a:noFill/>
          <a:ln w="9525">
            <a:noFill/>
            <a:miter lim="800000"/>
            <a:headEnd/>
            <a:tailEnd/>
          </a:ln>
        </p:spPr>
        <p:txBody>
          <a:bodyPr wrap="none" lIns="0" tIns="0" bIns="0">
            <a:spAutoFit/>
          </a:bodyPr>
          <a:lstStyle/>
          <a:p>
            <a:r>
              <a:rPr lang="en-US" sz="700" b="1"/>
              <a:t>Nephron</a:t>
            </a:r>
          </a:p>
          <a:p>
            <a:r>
              <a:rPr lang="en-US" sz="700" b="1"/>
              <a:t>loops</a:t>
            </a:r>
          </a:p>
        </p:txBody>
      </p:sp>
      <p:sp>
        <p:nvSpPr>
          <p:cNvPr id="25667" name="Text Box 72"/>
          <p:cNvSpPr txBox="1">
            <a:spLocks noChangeArrowheads="1"/>
          </p:cNvSpPr>
          <p:nvPr/>
        </p:nvSpPr>
        <p:spPr bwMode="auto">
          <a:xfrm>
            <a:off x="6259513" y="3376613"/>
            <a:ext cx="744537" cy="212725"/>
          </a:xfrm>
          <a:prstGeom prst="rect">
            <a:avLst/>
          </a:prstGeom>
          <a:noFill/>
          <a:ln w="9525">
            <a:noFill/>
            <a:miter lim="800000"/>
            <a:headEnd/>
            <a:tailEnd/>
          </a:ln>
        </p:spPr>
        <p:txBody>
          <a:bodyPr wrap="none" lIns="0" tIns="0" bIns="0">
            <a:spAutoFit/>
          </a:bodyPr>
          <a:lstStyle/>
          <a:p>
            <a:r>
              <a:rPr lang="en-US" sz="700" b="1"/>
              <a:t>Juxtamedullary</a:t>
            </a:r>
          </a:p>
          <a:p>
            <a:r>
              <a:rPr lang="en-US" sz="700" b="1"/>
              <a:t>nephron</a:t>
            </a:r>
          </a:p>
        </p:txBody>
      </p:sp>
      <p:sp>
        <p:nvSpPr>
          <p:cNvPr id="25668" name="Text Box 73"/>
          <p:cNvSpPr txBox="1">
            <a:spLocks noChangeArrowheads="1"/>
          </p:cNvSpPr>
          <p:nvPr/>
        </p:nvSpPr>
        <p:spPr bwMode="auto">
          <a:xfrm>
            <a:off x="6254750" y="2857500"/>
            <a:ext cx="920750" cy="212725"/>
          </a:xfrm>
          <a:prstGeom prst="rect">
            <a:avLst/>
          </a:prstGeom>
          <a:noFill/>
          <a:ln w="9525">
            <a:noFill/>
            <a:miter lim="800000"/>
            <a:headEnd/>
            <a:tailEnd/>
          </a:ln>
        </p:spPr>
        <p:txBody>
          <a:bodyPr wrap="none" lIns="0" tIns="0" bIns="0">
            <a:spAutoFit/>
          </a:bodyPr>
          <a:lstStyle/>
          <a:p>
            <a:r>
              <a:rPr lang="en-US" sz="700" b="1"/>
              <a:t>Convoluted tubules</a:t>
            </a:r>
          </a:p>
          <a:p>
            <a:r>
              <a:rPr lang="en-US" sz="700" b="1"/>
              <a:t>(PCT and DCT)</a:t>
            </a:r>
          </a:p>
        </p:txBody>
      </p:sp>
      <p:sp>
        <p:nvSpPr>
          <p:cNvPr id="25669" name="Rectangle 4"/>
          <p:cNvSpPr>
            <a:spLocks noChangeArrowheads="1"/>
          </p:cNvSpPr>
          <p:nvPr/>
        </p:nvSpPr>
        <p:spPr bwMode="auto">
          <a:xfrm>
            <a:off x="0" y="76200"/>
            <a:ext cx="9144000" cy="701675"/>
          </a:xfrm>
          <a:prstGeom prst="rect">
            <a:avLst/>
          </a:prstGeom>
          <a:noFill/>
          <a:ln w="9525">
            <a:noFill/>
            <a:miter lim="800000"/>
            <a:headEnd/>
            <a:tailEnd/>
          </a:ln>
        </p:spPr>
        <p:txBody>
          <a:bodyPr anchor="ctr">
            <a:spAutoFit/>
          </a:bodyPr>
          <a:lstStyle/>
          <a:p>
            <a:pPr algn="ctr"/>
            <a:r>
              <a:rPr lang="en-US" sz="4000" b="1">
                <a:solidFill>
                  <a:schemeClr val="tx2"/>
                </a:solidFill>
              </a:rPr>
              <a:t>The Nephron</a:t>
            </a:r>
          </a:p>
        </p:txBody>
      </p:sp>
      <p:sp>
        <p:nvSpPr>
          <p:cNvPr id="25670" name="Text Box 6"/>
          <p:cNvSpPr txBox="1">
            <a:spLocks noChangeArrowheads="1"/>
          </p:cNvSpPr>
          <p:nvPr/>
        </p:nvSpPr>
        <p:spPr bwMode="auto">
          <a:xfrm>
            <a:off x="6553200" y="6172200"/>
            <a:ext cx="2057400" cy="427038"/>
          </a:xfrm>
          <a:prstGeom prst="rect">
            <a:avLst/>
          </a:prstGeom>
          <a:noFill/>
          <a:ln w="9525" algn="ctr">
            <a:noFill/>
            <a:miter lim="800000"/>
            <a:headEnd/>
            <a:tailEnd/>
          </a:ln>
        </p:spPr>
        <p:txBody>
          <a:bodyPr>
            <a:spAutoFit/>
          </a:bodyPr>
          <a:lstStyle/>
          <a:p>
            <a:pPr algn="ctr">
              <a:spcBef>
                <a:spcPct val="50000"/>
              </a:spcBef>
            </a:pPr>
            <a:r>
              <a:rPr lang="en-US" sz="2200"/>
              <a:t>Figure 23.8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a:spLocks noGrp="1"/>
          </p:cNvSpPr>
          <p:nvPr>
            <p:ph type="sldNum" sz="quarter" idx="11"/>
          </p:nvPr>
        </p:nvSpPr>
        <p:spPr>
          <a:noFill/>
        </p:spPr>
        <p:txBody>
          <a:bodyPr/>
          <a:lstStyle/>
          <a:p>
            <a:r>
              <a:rPr lang="en-US" smtClean="0"/>
              <a:t>23-</a:t>
            </a:r>
            <a:fld id="{AEEBCA32-D837-44A2-8D39-15F3A3CD466F}" type="slidenum">
              <a:rPr lang="en-US" smtClean="0"/>
              <a:pPr/>
              <a:t>2</a:t>
            </a:fld>
            <a:endParaRPr lang="en-US" smtClean="0"/>
          </a:p>
        </p:txBody>
      </p:sp>
      <p:sp>
        <p:nvSpPr>
          <p:cNvPr id="8195" name="Rectangle 2"/>
          <p:cNvSpPr>
            <a:spLocks noGrp="1" noChangeArrowheads="1"/>
          </p:cNvSpPr>
          <p:nvPr>
            <p:ph type="title"/>
          </p:nvPr>
        </p:nvSpPr>
        <p:spPr>
          <a:xfrm>
            <a:off x="0" y="0"/>
            <a:ext cx="9144000" cy="990600"/>
          </a:xfrm>
        </p:spPr>
        <p:txBody>
          <a:bodyPr/>
          <a:lstStyle/>
          <a:p>
            <a:pPr eaLnBrk="1" hangingPunct="1"/>
            <a:r>
              <a:rPr lang="en-US" sz="4000" smtClean="0"/>
              <a:t>Waste Products &amp; Kidney Function</a:t>
            </a:r>
          </a:p>
        </p:txBody>
      </p:sp>
      <p:sp>
        <p:nvSpPr>
          <p:cNvPr id="8196" name="Rectangle 3"/>
          <p:cNvSpPr>
            <a:spLocks noGrp="1" noChangeArrowheads="1"/>
          </p:cNvSpPr>
          <p:nvPr>
            <p:ph type="body" idx="1"/>
          </p:nvPr>
        </p:nvSpPr>
        <p:spPr>
          <a:xfrm>
            <a:off x="304800" y="914400"/>
            <a:ext cx="8839200" cy="5410200"/>
          </a:xfrm>
        </p:spPr>
        <p:txBody>
          <a:bodyPr/>
          <a:lstStyle/>
          <a:p>
            <a:pPr eaLnBrk="1" hangingPunct="1">
              <a:lnSpc>
                <a:spcPct val="90000"/>
              </a:lnSpc>
            </a:pPr>
            <a:r>
              <a:rPr lang="en-US" sz="2400" b="0" smtClean="0"/>
              <a:t>‘</a:t>
            </a:r>
            <a:r>
              <a:rPr lang="en-US" sz="2400" b="0" i="1" smtClean="0"/>
              <a:t>to live is to metabolize</a:t>
            </a:r>
            <a:r>
              <a:rPr lang="en-US" sz="2400" b="0" smtClean="0"/>
              <a:t>’, and metabolism creates a variety of toxic waste products</a:t>
            </a:r>
          </a:p>
          <a:p>
            <a:pPr eaLnBrk="1" hangingPunct="1">
              <a:lnSpc>
                <a:spcPct val="90000"/>
              </a:lnSpc>
            </a:pPr>
            <a:endParaRPr lang="en-US" sz="800" b="0" smtClean="0"/>
          </a:p>
          <a:p>
            <a:pPr eaLnBrk="1" hangingPunct="1">
              <a:lnSpc>
                <a:spcPct val="90000"/>
              </a:lnSpc>
            </a:pPr>
            <a:r>
              <a:rPr lang="en-US" sz="2400" b="0" smtClean="0"/>
              <a:t>removed from the body by various systems</a:t>
            </a:r>
          </a:p>
          <a:p>
            <a:pPr lvl="1" eaLnBrk="1" hangingPunct="1">
              <a:lnSpc>
                <a:spcPct val="90000"/>
              </a:lnSpc>
            </a:pPr>
            <a:r>
              <a:rPr lang="en-US" sz="2000" b="0" smtClean="0"/>
              <a:t>respiratory, digestive, sweat glands and urinary</a:t>
            </a:r>
          </a:p>
          <a:p>
            <a:pPr lvl="1" eaLnBrk="1" hangingPunct="1">
              <a:lnSpc>
                <a:spcPct val="90000"/>
              </a:lnSpc>
            </a:pPr>
            <a:endParaRPr lang="en-US" sz="800" b="0" smtClean="0"/>
          </a:p>
          <a:p>
            <a:pPr eaLnBrk="1" hangingPunct="1">
              <a:lnSpc>
                <a:spcPct val="90000"/>
              </a:lnSpc>
            </a:pPr>
            <a:r>
              <a:rPr lang="en-US" sz="2400" smtClean="0"/>
              <a:t>urinary system </a:t>
            </a:r>
            <a:r>
              <a:rPr lang="en-US" sz="2400" b="0" smtClean="0"/>
              <a:t>– principal means of waste removal</a:t>
            </a:r>
          </a:p>
          <a:p>
            <a:pPr eaLnBrk="1" hangingPunct="1">
              <a:lnSpc>
                <a:spcPct val="90000"/>
              </a:lnSpc>
            </a:pPr>
            <a:endParaRPr lang="en-US" sz="800" b="0" smtClean="0"/>
          </a:p>
          <a:p>
            <a:pPr eaLnBrk="1" hangingPunct="1">
              <a:lnSpc>
                <a:spcPct val="90000"/>
              </a:lnSpc>
            </a:pPr>
            <a:r>
              <a:rPr lang="en-US" sz="2400" b="0" smtClean="0"/>
              <a:t>kidney functions</a:t>
            </a:r>
          </a:p>
          <a:p>
            <a:pPr lvl="1" eaLnBrk="1" hangingPunct="1">
              <a:lnSpc>
                <a:spcPct val="90000"/>
              </a:lnSpc>
            </a:pPr>
            <a:r>
              <a:rPr lang="en-US" sz="2000" b="0" smtClean="0"/>
              <a:t>regulate blood volume and pressure, erythrocyte count, blood gases, blood pH, and electrolyte and acid base balance</a:t>
            </a:r>
          </a:p>
          <a:p>
            <a:pPr lvl="1" eaLnBrk="1" hangingPunct="1">
              <a:lnSpc>
                <a:spcPct val="90000"/>
              </a:lnSpc>
            </a:pPr>
            <a:endParaRPr lang="en-US" sz="800" b="0" smtClean="0"/>
          </a:p>
          <a:p>
            <a:pPr eaLnBrk="1" hangingPunct="1">
              <a:lnSpc>
                <a:spcPct val="90000"/>
              </a:lnSpc>
            </a:pPr>
            <a:r>
              <a:rPr lang="en-US" sz="2400" b="0" smtClean="0"/>
              <a:t>urinary system is closely associated with reproductive system</a:t>
            </a:r>
          </a:p>
          <a:p>
            <a:pPr lvl="1" eaLnBrk="1" hangingPunct="1">
              <a:lnSpc>
                <a:spcPct val="90000"/>
              </a:lnSpc>
            </a:pPr>
            <a:r>
              <a:rPr lang="en-US" sz="2000" b="0" smtClean="0"/>
              <a:t>‘urogenital system’</a:t>
            </a:r>
          </a:p>
          <a:p>
            <a:pPr lvl="1" eaLnBrk="1" hangingPunct="1">
              <a:lnSpc>
                <a:spcPct val="90000"/>
              </a:lnSpc>
            </a:pPr>
            <a:r>
              <a:rPr lang="en-US" sz="2000" b="0" smtClean="0"/>
              <a:t>share embryonic development</a:t>
            </a:r>
          </a:p>
          <a:p>
            <a:pPr lvl="1" eaLnBrk="1" hangingPunct="1">
              <a:lnSpc>
                <a:spcPct val="90000"/>
              </a:lnSpc>
            </a:pPr>
            <a:r>
              <a:rPr lang="en-US" sz="2000" b="0" smtClean="0"/>
              <a:t>share adult anatomical relationship</a:t>
            </a:r>
          </a:p>
          <a:p>
            <a:pPr lvl="1" eaLnBrk="1" hangingPunct="1">
              <a:lnSpc>
                <a:spcPct val="90000"/>
              </a:lnSpc>
            </a:pPr>
            <a:r>
              <a:rPr lang="en-US" sz="2000" b="0" smtClean="0"/>
              <a:t>male urethra serves as a common passage for urine and sperm</a:t>
            </a:r>
          </a:p>
          <a:p>
            <a:pPr lvl="1" eaLnBrk="1" hangingPunct="1">
              <a:lnSpc>
                <a:spcPct val="90000"/>
              </a:lnSpc>
            </a:pPr>
            <a:endParaRPr lang="en-US" sz="800" b="0" smtClean="0"/>
          </a:p>
          <a:p>
            <a:pPr eaLnBrk="1" hangingPunct="1">
              <a:lnSpc>
                <a:spcPct val="90000"/>
              </a:lnSpc>
            </a:pPr>
            <a:r>
              <a:rPr lang="en-US" sz="2400" smtClean="0"/>
              <a:t>urologists</a:t>
            </a:r>
            <a:r>
              <a:rPr lang="en-US" sz="2400" b="0" smtClean="0"/>
              <a:t> – treat both urinary and reproductive disorders</a:t>
            </a:r>
            <a:endParaRPr lang="en-US" sz="280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4"/>
          <p:cNvSpPr>
            <a:spLocks noGrp="1"/>
          </p:cNvSpPr>
          <p:nvPr>
            <p:ph type="sldNum" sz="quarter" idx="11"/>
          </p:nvPr>
        </p:nvSpPr>
        <p:spPr>
          <a:noFill/>
        </p:spPr>
        <p:txBody>
          <a:bodyPr/>
          <a:lstStyle/>
          <a:p>
            <a:r>
              <a:rPr lang="en-US" smtClean="0"/>
              <a:t>23-</a:t>
            </a:r>
            <a:fld id="{857BD5E1-9385-40EA-B6B0-C344C80E9B20}" type="slidenum">
              <a:rPr lang="en-US" smtClean="0"/>
              <a:pPr/>
              <a:t>20</a:t>
            </a:fld>
            <a:endParaRPr lang="en-US" smtClean="0"/>
          </a:p>
        </p:txBody>
      </p:sp>
      <p:sp>
        <p:nvSpPr>
          <p:cNvPr id="26627" name="Rectangle 2"/>
          <p:cNvSpPr>
            <a:spLocks noGrp="1" noChangeArrowheads="1"/>
          </p:cNvSpPr>
          <p:nvPr>
            <p:ph type="title"/>
          </p:nvPr>
        </p:nvSpPr>
        <p:spPr/>
        <p:txBody>
          <a:bodyPr/>
          <a:lstStyle/>
          <a:p>
            <a:pPr eaLnBrk="1" hangingPunct="1"/>
            <a:r>
              <a:rPr lang="en-US" sz="3600" smtClean="0"/>
              <a:t>Cortical and Juxtamedullary Nephrons</a:t>
            </a:r>
          </a:p>
        </p:txBody>
      </p:sp>
      <p:sp>
        <p:nvSpPr>
          <p:cNvPr id="26628" name="Rectangle 4"/>
          <p:cNvSpPr>
            <a:spLocks noGrp="1" noChangeArrowheads="1"/>
          </p:cNvSpPr>
          <p:nvPr>
            <p:ph type="body" idx="1"/>
          </p:nvPr>
        </p:nvSpPr>
        <p:spPr>
          <a:xfrm>
            <a:off x="4813300" y="1219200"/>
            <a:ext cx="4203700" cy="5486400"/>
          </a:xfrm>
        </p:spPr>
        <p:txBody>
          <a:bodyPr/>
          <a:lstStyle/>
          <a:p>
            <a:pPr eaLnBrk="1" hangingPunct="1"/>
            <a:r>
              <a:rPr lang="en-US" sz="2400" smtClean="0"/>
              <a:t>cortical nephrons </a:t>
            </a:r>
          </a:p>
          <a:p>
            <a:pPr lvl="1" eaLnBrk="1" hangingPunct="1"/>
            <a:r>
              <a:rPr lang="en-US" sz="2000" b="0" smtClean="0"/>
              <a:t>85% of all nephrons</a:t>
            </a:r>
          </a:p>
          <a:p>
            <a:pPr lvl="1" eaLnBrk="1" hangingPunct="1"/>
            <a:r>
              <a:rPr lang="en-US" sz="2000" b="0" smtClean="0"/>
              <a:t>short nephron loops</a:t>
            </a:r>
          </a:p>
          <a:p>
            <a:pPr lvl="1" eaLnBrk="1" hangingPunct="1"/>
            <a:r>
              <a:rPr lang="en-US" sz="2000" b="0" smtClean="0"/>
              <a:t>efferent arterioles branch into </a:t>
            </a:r>
            <a:r>
              <a:rPr lang="en-US" sz="2000" smtClean="0"/>
              <a:t>peritubular capillaries </a:t>
            </a:r>
            <a:r>
              <a:rPr lang="en-US" sz="2000" b="0" smtClean="0"/>
              <a:t>around PCT and DCT</a:t>
            </a:r>
          </a:p>
          <a:p>
            <a:pPr lvl="1" eaLnBrk="1" hangingPunct="1">
              <a:buFontTx/>
              <a:buNone/>
            </a:pPr>
            <a:endParaRPr lang="en-US" sz="1400" b="0" smtClean="0"/>
          </a:p>
          <a:p>
            <a:pPr eaLnBrk="1" hangingPunct="1"/>
            <a:r>
              <a:rPr lang="en-US" sz="2400" smtClean="0"/>
              <a:t>juxtamedullary nephrons</a:t>
            </a:r>
          </a:p>
          <a:p>
            <a:pPr lvl="1" eaLnBrk="1" hangingPunct="1"/>
            <a:r>
              <a:rPr lang="en-US" sz="2000" b="0" smtClean="0"/>
              <a:t>15% of all nephrons 	</a:t>
            </a:r>
          </a:p>
          <a:p>
            <a:pPr lvl="1" eaLnBrk="1" hangingPunct="1"/>
            <a:r>
              <a:rPr lang="en-US" sz="2000" b="0" smtClean="0"/>
              <a:t>very long nephron loops, maintain salinity gradient in the medulla  and helps conserve water</a:t>
            </a:r>
          </a:p>
          <a:p>
            <a:pPr lvl="1" eaLnBrk="1" hangingPunct="1"/>
            <a:r>
              <a:rPr lang="en-US" sz="2000" b="0" smtClean="0"/>
              <a:t>efferent arterioles branch into </a:t>
            </a:r>
            <a:r>
              <a:rPr lang="en-US" sz="2000" smtClean="0"/>
              <a:t>vasa recta </a:t>
            </a:r>
            <a:r>
              <a:rPr lang="en-US" sz="2000" b="0" smtClean="0"/>
              <a:t>around long nephron loop</a:t>
            </a:r>
          </a:p>
        </p:txBody>
      </p:sp>
      <p:sp>
        <p:nvSpPr>
          <p:cNvPr id="26629" name="Text Box 15"/>
          <p:cNvSpPr txBox="1">
            <a:spLocks noChangeArrowheads="1"/>
          </p:cNvSpPr>
          <p:nvPr/>
        </p:nvSpPr>
        <p:spPr bwMode="auto">
          <a:xfrm>
            <a:off x="1231900" y="6045200"/>
            <a:ext cx="2057400" cy="396875"/>
          </a:xfrm>
          <a:prstGeom prst="rect">
            <a:avLst/>
          </a:prstGeom>
          <a:noFill/>
          <a:ln w="9525" algn="ctr">
            <a:noFill/>
            <a:miter lim="800000"/>
            <a:headEnd/>
            <a:tailEnd/>
          </a:ln>
        </p:spPr>
        <p:txBody>
          <a:bodyPr>
            <a:spAutoFit/>
          </a:bodyPr>
          <a:lstStyle/>
          <a:p>
            <a:pPr algn="ctr">
              <a:spcBef>
                <a:spcPct val="50000"/>
              </a:spcBef>
            </a:pPr>
            <a:r>
              <a:rPr lang="en-US"/>
              <a:t>Figure 23.6</a:t>
            </a:r>
          </a:p>
        </p:txBody>
      </p:sp>
      <p:pic>
        <p:nvPicPr>
          <p:cNvPr id="26630" name="Picture 8" descr="sal25693_23_06"/>
          <p:cNvPicPr>
            <a:picLocks noChangeAspect="1" noChangeArrowheads="1"/>
          </p:cNvPicPr>
          <p:nvPr/>
        </p:nvPicPr>
        <p:blipFill>
          <a:blip r:embed="rId3" cstate="print"/>
          <a:srcRect/>
          <a:stretch>
            <a:fillRect/>
          </a:stretch>
        </p:blipFill>
        <p:spPr bwMode="auto">
          <a:xfrm>
            <a:off x="430213" y="1778000"/>
            <a:ext cx="3784600" cy="4211638"/>
          </a:xfrm>
          <a:prstGeom prst="rect">
            <a:avLst/>
          </a:prstGeom>
          <a:noFill/>
          <a:ln w="9525">
            <a:noFill/>
            <a:miter lim="800000"/>
            <a:headEnd/>
            <a:tailEnd/>
          </a:ln>
        </p:spPr>
      </p:pic>
      <p:sp>
        <p:nvSpPr>
          <p:cNvPr id="26631" name="TextBox 24"/>
          <p:cNvSpPr txBox="1">
            <a:spLocks noChangeArrowheads="1"/>
          </p:cNvSpPr>
          <p:nvPr/>
        </p:nvSpPr>
        <p:spPr bwMode="auto">
          <a:xfrm>
            <a:off x="215900" y="1473200"/>
            <a:ext cx="4221163" cy="168275"/>
          </a:xfrm>
          <a:prstGeom prst="rect">
            <a:avLst/>
          </a:prstGeom>
          <a:noFill/>
          <a:ln w="9525">
            <a:noFill/>
            <a:miter lim="800000"/>
            <a:headEnd/>
            <a:tailEnd/>
          </a:ln>
        </p:spPr>
        <p:txBody>
          <a:bodyPr>
            <a:spAutoFit/>
          </a:bodyPr>
          <a:lstStyle/>
          <a:p>
            <a:pPr algn="ctr"/>
            <a:r>
              <a:rPr lang="en-US" sz="500">
                <a:solidFill>
                  <a:srgbClr val="000000"/>
                </a:solidFill>
                <a:cs typeface="Arial" charset="0"/>
              </a:rPr>
              <a:t>Copyright © The McGraw-Hill Companies, Inc. Permission required for reproduction or display.</a:t>
            </a:r>
          </a:p>
        </p:txBody>
      </p:sp>
      <p:sp>
        <p:nvSpPr>
          <p:cNvPr id="26632" name="Rectangle 10"/>
          <p:cNvSpPr>
            <a:spLocks noChangeArrowheads="1"/>
          </p:cNvSpPr>
          <p:nvPr/>
        </p:nvSpPr>
        <p:spPr bwMode="auto">
          <a:xfrm>
            <a:off x="2543175" y="4467225"/>
            <a:ext cx="458788" cy="92075"/>
          </a:xfrm>
          <a:prstGeom prst="rect">
            <a:avLst/>
          </a:prstGeom>
          <a:noFill/>
          <a:ln w="9525">
            <a:noFill/>
            <a:miter lim="800000"/>
            <a:headEnd/>
            <a:tailEnd/>
          </a:ln>
        </p:spPr>
        <p:txBody>
          <a:bodyPr wrap="none" lIns="0" tIns="0" rIns="0" bIns="0">
            <a:spAutoFit/>
          </a:bodyPr>
          <a:lstStyle/>
          <a:p>
            <a:r>
              <a:rPr lang="en-US" sz="600" b="1">
                <a:solidFill>
                  <a:srgbClr val="000000"/>
                </a:solidFill>
              </a:rPr>
              <a:t>Arcuate vein</a:t>
            </a:r>
            <a:endParaRPr lang="en-US" sz="600" b="1"/>
          </a:p>
        </p:txBody>
      </p:sp>
      <p:sp>
        <p:nvSpPr>
          <p:cNvPr id="26633" name="Rectangle 11"/>
          <p:cNvSpPr>
            <a:spLocks noChangeArrowheads="1"/>
          </p:cNvSpPr>
          <p:nvPr/>
        </p:nvSpPr>
        <p:spPr bwMode="auto">
          <a:xfrm>
            <a:off x="2543175" y="4321175"/>
            <a:ext cx="520700" cy="92075"/>
          </a:xfrm>
          <a:prstGeom prst="rect">
            <a:avLst/>
          </a:prstGeom>
          <a:noFill/>
          <a:ln w="9525">
            <a:noFill/>
            <a:miter lim="800000"/>
            <a:headEnd/>
            <a:tailEnd/>
          </a:ln>
        </p:spPr>
        <p:txBody>
          <a:bodyPr wrap="none" lIns="0" tIns="0" rIns="0" bIns="0">
            <a:spAutoFit/>
          </a:bodyPr>
          <a:lstStyle/>
          <a:p>
            <a:r>
              <a:rPr lang="en-US" sz="600" b="1">
                <a:solidFill>
                  <a:srgbClr val="000000"/>
                </a:solidFill>
              </a:rPr>
              <a:t>Arcuate artery</a:t>
            </a:r>
            <a:endParaRPr lang="en-US" sz="600" b="1"/>
          </a:p>
        </p:txBody>
      </p:sp>
      <p:sp>
        <p:nvSpPr>
          <p:cNvPr id="26634" name="Rectangle 12"/>
          <p:cNvSpPr>
            <a:spLocks noChangeArrowheads="1"/>
          </p:cNvSpPr>
          <p:nvPr/>
        </p:nvSpPr>
        <p:spPr bwMode="auto">
          <a:xfrm>
            <a:off x="1652588" y="4611688"/>
            <a:ext cx="384175" cy="92075"/>
          </a:xfrm>
          <a:prstGeom prst="rect">
            <a:avLst/>
          </a:prstGeom>
          <a:noFill/>
          <a:ln w="9525">
            <a:noFill/>
            <a:miter lim="800000"/>
            <a:headEnd/>
            <a:tailEnd/>
          </a:ln>
        </p:spPr>
        <p:txBody>
          <a:bodyPr wrap="none" lIns="0" tIns="0" rIns="0" bIns="0">
            <a:spAutoFit/>
          </a:bodyPr>
          <a:lstStyle/>
          <a:p>
            <a:r>
              <a:rPr lang="en-US" sz="600" b="1">
                <a:solidFill>
                  <a:srgbClr val="000000"/>
                </a:solidFill>
              </a:rPr>
              <a:t>Vasa recta</a:t>
            </a:r>
          </a:p>
        </p:txBody>
      </p:sp>
      <p:sp>
        <p:nvSpPr>
          <p:cNvPr id="26635" name="Rectangle 13"/>
          <p:cNvSpPr>
            <a:spLocks noChangeArrowheads="1"/>
          </p:cNvSpPr>
          <p:nvPr/>
        </p:nvSpPr>
        <p:spPr bwMode="auto">
          <a:xfrm>
            <a:off x="1652588" y="5300663"/>
            <a:ext cx="492125" cy="92075"/>
          </a:xfrm>
          <a:prstGeom prst="rect">
            <a:avLst/>
          </a:prstGeom>
          <a:noFill/>
          <a:ln w="9525">
            <a:noFill/>
            <a:miter lim="800000"/>
            <a:headEnd/>
            <a:tailEnd/>
          </a:ln>
        </p:spPr>
        <p:txBody>
          <a:bodyPr wrap="none" lIns="0" tIns="0" rIns="0" bIns="0">
            <a:spAutoFit/>
          </a:bodyPr>
          <a:lstStyle/>
          <a:p>
            <a:r>
              <a:rPr lang="en-US" sz="600" b="1">
                <a:solidFill>
                  <a:srgbClr val="000000"/>
                </a:solidFill>
              </a:rPr>
              <a:t>Nephron loop</a:t>
            </a:r>
            <a:endParaRPr lang="en-US" sz="600" b="1"/>
          </a:p>
        </p:txBody>
      </p:sp>
      <p:sp>
        <p:nvSpPr>
          <p:cNvPr id="26636" name="Rectangle 14"/>
          <p:cNvSpPr>
            <a:spLocks noChangeArrowheads="1"/>
          </p:cNvSpPr>
          <p:nvPr/>
        </p:nvSpPr>
        <p:spPr bwMode="auto">
          <a:xfrm>
            <a:off x="2719388" y="5008563"/>
            <a:ext cx="547687" cy="92075"/>
          </a:xfrm>
          <a:prstGeom prst="rect">
            <a:avLst/>
          </a:prstGeom>
          <a:noFill/>
          <a:ln w="9525">
            <a:noFill/>
            <a:miter lim="800000"/>
            <a:headEnd/>
            <a:tailEnd/>
          </a:ln>
        </p:spPr>
        <p:txBody>
          <a:bodyPr wrap="none" lIns="0" tIns="0" rIns="0" bIns="0">
            <a:spAutoFit/>
          </a:bodyPr>
          <a:lstStyle/>
          <a:p>
            <a:r>
              <a:rPr lang="en-US" sz="600" b="1">
                <a:solidFill>
                  <a:srgbClr val="000000"/>
                </a:solidFill>
              </a:rPr>
              <a:t>Collecting duct</a:t>
            </a:r>
            <a:endParaRPr lang="en-US" sz="600" b="1"/>
          </a:p>
        </p:txBody>
      </p:sp>
      <p:sp>
        <p:nvSpPr>
          <p:cNvPr id="26637" name="Rectangle 15"/>
          <p:cNvSpPr>
            <a:spLocks noChangeArrowheads="1"/>
          </p:cNvSpPr>
          <p:nvPr/>
        </p:nvSpPr>
        <p:spPr bwMode="auto">
          <a:xfrm>
            <a:off x="2687638" y="1620838"/>
            <a:ext cx="608012" cy="92075"/>
          </a:xfrm>
          <a:prstGeom prst="rect">
            <a:avLst/>
          </a:prstGeom>
          <a:noFill/>
          <a:ln w="9525">
            <a:noFill/>
            <a:miter lim="800000"/>
            <a:headEnd/>
            <a:tailEnd/>
          </a:ln>
        </p:spPr>
        <p:txBody>
          <a:bodyPr wrap="none" lIns="0" tIns="0" rIns="0" bIns="0">
            <a:spAutoFit/>
          </a:bodyPr>
          <a:lstStyle/>
          <a:p>
            <a:r>
              <a:rPr lang="en-US" sz="600" b="1">
                <a:solidFill>
                  <a:srgbClr val="000000"/>
                </a:solidFill>
              </a:rPr>
              <a:t>Cortical nephron</a:t>
            </a:r>
            <a:endParaRPr lang="en-US" sz="600" b="1"/>
          </a:p>
        </p:txBody>
      </p:sp>
      <p:sp>
        <p:nvSpPr>
          <p:cNvPr id="26638" name="Rectangle 16"/>
          <p:cNvSpPr>
            <a:spLocks noChangeArrowheads="1"/>
          </p:cNvSpPr>
          <p:nvPr/>
        </p:nvSpPr>
        <p:spPr bwMode="auto">
          <a:xfrm>
            <a:off x="1181100" y="2430463"/>
            <a:ext cx="884238" cy="92075"/>
          </a:xfrm>
          <a:prstGeom prst="rect">
            <a:avLst/>
          </a:prstGeom>
          <a:noFill/>
          <a:ln w="9525">
            <a:noFill/>
            <a:miter lim="800000"/>
            <a:headEnd/>
            <a:tailEnd/>
          </a:ln>
        </p:spPr>
        <p:txBody>
          <a:bodyPr wrap="none" lIns="0" tIns="0" rIns="0" bIns="0">
            <a:spAutoFit/>
          </a:bodyPr>
          <a:lstStyle/>
          <a:p>
            <a:r>
              <a:rPr lang="en-US" sz="600" b="1">
                <a:solidFill>
                  <a:srgbClr val="000000"/>
                </a:solidFill>
              </a:rPr>
              <a:t>Juxtamedullary nephron</a:t>
            </a:r>
            <a:endParaRPr lang="en-US" sz="600" b="1"/>
          </a:p>
        </p:txBody>
      </p:sp>
      <p:sp>
        <p:nvSpPr>
          <p:cNvPr id="26639" name="Rectangle 17"/>
          <p:cNvSpPr>
            <a:spLocks noChangeArrowheads="1"/>
          </p:cNvSpPr>
          <p:nvPr/>
        </p:nvSpPr>
        <p:spPr bwMode="auto">
          <a:xfrm>
            <a:off x="4318000" y="2397125"/>
            <a:ext cx="422275" cy="92075"/>
          </a:xfrm>
          <a:prstGeom prst="rect">
            <a:avLst/>
          </a:prstGeom>
          <a:noFill/>
          <a:ln w="9525">
            <a:noFill/>
            <a:miter lim="800000"/>
            <a:headEnd/>
            <a:tailEnd/>
          </a:ln>
        </p:spPr>
        <p:txBody>
          <a:bodyPr wrap="none" lIns="0" tIns="0" rIns="0" bIns="0">
            <a:spAutoFit/>
          </a:bodyPr>
          <a:lstStyle/>
          <a:p>
            <a:r>
              <a:rPr lang="en-US" sz="600" b="1">
                <a:solidFill>
                  <a:srgbClr val="000000"/>
                </a:solidFill>
              </a:rPr>
              <a:t>Glomerulus</a:t>
            </a:r>
            <a:endParaRPr lang="en-US" sz="600" b="1"/>
          </a:p>
        </p:txBody>
      </p:sp>
      <p:sp>
        <p:nvSpPr>
          <p:cNvPr id="26640" name="Rectangle 18"/>
          <p:cNvSpPr>
            <a:spLocks noChangeArrowheads="1"/>
          </p:cNvSpPr>
          <p:nvPr/>
        </p:nvSpPr>
        <p:spPr bwMode="auto">
          <a:xfrm>
            <a:off x="4318000" y="2543175"/>
            <a:ext cx="611188" cy="92075"/>
          </a:xfrm>
          <a:prstGeom prst="rect">
            <a:avLst/>
          </a:prstGeom>
          <a:noFill/>
          <a:ln w="9525">
            <a:noFill/>
            <a:miter lim="800000"/>
            <a:headEnd/>
            <a:tailEnd/>
          </a:ln>
        </p:spPr>
        <p:txBody>
          <a:bodyPr wrap="none" lIns="0" tIns="0" rIns="0" bIns="0">
            <a:spAutoFit/>
          </a:bodyPr>
          <a:lstStyle/>
          <a:p>
            <a:r>
              <a:rPr lang="en-US" sz="600" b="1">
                <a:solidFill>
                  <a:srgbClr val="000000"/>
                </a:solidFill>
              </a:rPr>
              <a:t>Efferent arteriole</a:t>
            </a:r>
            <a:endParaRPr lang="en-US" sz="600" b="1"/>
          </a:p>
        </p:txBody>
      </p:sp>
      <p:sp>
        <p:nvSpPr>
          <p:cNvPr id="26641" name="Rectangle 19"/>
          <p:cNvSpPr>
            <a:spLocks noChangeArrowheads="1"/>
          </p:cNvSpPr>
          <p:nvPr/>
        </p:nvSpPr>
        <p:spPr bwMode="auto">
          <a:xfrm>
            <a:off x="4318000" y="2239963"/>
            <a:ext cx="615950" cy="92075"/>
          </a:xfrm>
          <a:prstGeom prst="rect">
            <a:avLst/>
          </a:prstGeom>
          <a:noFill/>
          <a:ln w="9525">
            <a:noFill/>
            <a:miter lim="800000"/>
            <a:headEnd/>
            <a:tailEnd/>
          </a:ln>
        </p:spPr>
        <p:txBody>
          <a:bodyPr wrap="none" lIns="0" tIns="0" rIns="0" bIns="0">
            <a:spAutoFit/>
          </a:bodyPr>
          <a:lstStyle/>
          <a:p>
            <a:r>
              <a:rPr lang="en-US" sz="600" b="1">
                <a:solidFill>
                  <a:srgbClr val="000000"/>
                </a:solidFill>
              </a:rPr>
              <a:t>Afferent arteriole</a:t>
            </a:r>
            <a:endParaRPr lang="en-US" sz="600" b="1"/>
          </a:p>
        </p:txBody>
      </p:sp>
      <p:sp>
        <p:nvSpPr>
          <p:cNvPr id="26642" name="Rectangle 20"/>
          <p:cNvSpPr>
            <a:spLocks noChangeArrowheads="1"/>
          </p:cNvSpPr>
          <p:nvPr/>
        </p:nvSpPr>
        <p:spPr bwMode="auto">
          <a:xfrm>
            <a:off x="4318000" y="3109913"/>
            <a:ext cx="652463" cy="92075"/>
          </a:xfrm>
          <a:prstGeom prst="rect">
            <a:avLst/>
          </a:prstGeom>
          <a:noFill/>
          <a:ln w="9525">
            <a:noFill/>
            <a:miter lim="800000"/>
            <a:headEnd/>
            <a:tailEnd/>
          </a:ln>
        </p:spPr>
        <p:txBody>
          <a:bodyPr wrap="none" lIns="0" tIns="0" rIns="0" bIns="0">
            <a:spAutoFit/>
          </a:bodyPr>
          <a:lstStyle/>
          <a:p>
            <a:r>
              <a:rPr lang="en-US" sz="600" b="1">
                <a:solidFill>
                  <a:srgbClr val="000000"/>
                </a:solidFill>
              </a:rPr>
              <a:t>Interlobular artery</a:t>
            </a:r>
            <a:endParaRPr lang="en-US" sz="600" b="1"/>
          </a:p>
        </p:txBody>
      </p:sp>
      <p:sp>
        <p:nvSpPr>
          <p:cNvPr id="26643" name="Rectangle 21"/>
          <p:cNvSpPr>
            <a:spLocks noChangeArrowheads="1"/>
          </p:cNvSpPr>
          <p:nvPr/>
        </p:nvSpPr>
        <p:spPr bwMode="auto">
          <a:xfrm>
            <a:off x="4318000" y="3330575"/>
            <a:ext cx="590550" cy="92075"/>
          </a:xfrm>
          <a:prstGeom prst="rect">
            <a:avLst/>
          </a:prstGeom>
          <a:noFill/>
          <a:ln w="9525">
            <a:noFill/>
            <a:miter lim="800000"/>
            <a:headEnd/>
            <a:tailEnd/>
          </a:ln>
        </p:spPr>
        <p:txBody>
          <a:bodyPr wrap="none" lIns="0" tIns="0" rIns="0" bIns="0">
            <a:spAutoFit/>
          </a:bodyPr>
          <a:lstStyle/>
          <a:p>
            <a:r>
              <a:rPr lang="en-US" sz="600" b="1">
                <a:solidFill>
                  <a:srgbClr val="000000"/>
                </a:solidFill>
              </a:rPr>
              <a:t>Interlobular vein</a:t>
            </a:r>
            <a:endParaRPr lang="en-US" sz="600" b="1"/>
          </a:p>
        </p:txBody>
      </p:sp>
      <p:sp>
        <p:nvSpPr>
          <p:cNvPr id="26644" name="Rectangle 22"/>
          <p:cNvSpPr>
            <a:spLocks noChangeArrowheads="1"/>
          </p:cNvSpPr>
          <p:nvPr/>
        </p:nvSpPr>
        <p:spPr bwMode="auto">
          <a:xfrm>
            <a:off x="2533650" y="3446463"/>
            <a:ext cx="401638" cy="184150"/>
          </a:xfrm>
          <a:prstGeom prst="rect">
            <a:avLst/>
          </a:prstGeom>
          <a:noFill/>
          <a:ln w="9525">
            <a:noFill/>
            <a:miter lim="800000"/>
            <a:headEnd/>
            <a:tailEnd/>
          </a:ln>
        </p:spPr>
        <p:txBody>
          <a:bodyPr wrap="none" lIns="0" tIns="0" rIns="0" bIns="0">
            <a:spAutoFit/>
          </a:bodyPr>
          <a:lstStyle/>
          <a:p>
            <a:r>
              <a:rPr lang="en-US" sz="600" b="1">
                <a:solidFill>
                  <a:srgbClr val="000000"/>
                </a:solidFill>
              </a:rPr>
              <a:t>Peritubular</a:t>
            </a:r>
          </a:p>
          <a:p>
            <a:r>
              <a:rPr lang="en-US" sz="600" b="1">
                <a:solidFill>
                  <a:srgbClr val="000000"/>
                </a:solidFill>
              </a:rPr>
              <a:t>capillaries</a:t>
            </a:r>
            <a:endParaRPr lang="en-US" sz="600" b="1"/>
          </a:p>
        </p:txBody>
      </p:sp>
      <p:sp>
        <p:nvSpPr>
          <p:cNvPr id="26645" name="Rectangle 23"/>
          <p:cNvSpPr>
            <a:spLocks noChangeArrowheads="1"/>
          </p:cNvSpPr>
          <p:nvPr/>
        </p:nvSpPr>
        <p:spPr bwMode="auto">
          <a:xfrm>
            <a:off x="4319588" y="4040188"/>
            <a:ext cx="627062" cy="184150"/>
          </a:xfrm>
          <a:prstGeom prst="rect">
            <a:avLst/>
          </a:prstGeom>
          <a:noFill/>
          <a:ln w="9525">
            <a:noFill/>
            <a:miter lim="800000"/>
            <a:headEnd/>
            <a:tailEnd/>
          </a:ln>
        </p:spPr>
        <p:txBody>
          <a:bodyPr wrap="none" lIns="0" tIns="0" rIns="0" bIns="0">
            <a:spAutoFit/>
          </a:bodyPr>
          <a:lstStyle/>
          <a:p>
            <a:r>
              <a:rPr lang="en-US" sz="600" b="1">
                <a:solidFill>
                  <a:srgbClr val="000000"/>
                </a:solidFill>
              </a:rPr>
              <a:t>Corticomedullary</a:t>
            </a:r>
          </a:p>
          <a:p>
            <a:r>
              <a:rPr lang="en-US" sz="600" b="1">
                <a:solidFill>
                  <a:srgbClr val="000000"/>
                </a:solidFill>
              </a:rPr>
              <a:t>junction</a:t>
            </a:r>
            <a:endParaRPr lang="en-US" sz="600" b="1"/>
          </a:p>
        </p:txBody>
      </p:sp>
      <p:sp>
        <p:nvSpPr>
          <p:cNvPr id="26646" name="Freeform 24"/>
          <p:cNvSpPr>
            <a:spLocks/>
          </p:cNvSpPr>
          <p:nvPr/>
        </p:nvSpPr>
        <p:spPr bwMode="auto">
          <a:xfrm>
            <a:off x="331788" y="1804988"/>
            <a:ext cx="87312" cy="2190750"/>
          </a:xfrm>
          <a:custGeom>
            <a:avLst/>
            <a:gdLst>
              <a:gd name="T0" fmla="*/ 80 w 80"/>
              <a:gd name="T1" fmla="*/ 0 h 2020"/>
              <a:gd name="T2" fmla="*/ 0 w 80"/>
              <a:gd name="T3" fmla="*/ 0 h 2020"/>
              <a:gd name="T4" fmla="*/ 0 w 80"/>
              <a:gd name="T5" fmla="*/ 2020 h 2020"/>
              <a:gd name="T6" fmla="*/ 80 w 80"/>
              <a:gd name="T7" fmla="*/ 2020 h 2020"/>
              <a:gd name="T8" fmla="*/ 0 60000 65536"/>
              <a:gd name="T9" fmla="*/ 0 60000 65536"/>
              <a:gd name="T10" fmla="*/ 0 60000 65536"/>
              <a:gd name="T11" fmla="*/ 0 60000 65536"/>
              <a:gd name="T12" fmla="*/ 0 w 80"/>
              <a:gd name="T13" fmla="*/ 0 h 2020"/>
              <a:gd name="T14" fmla="*/ 80 w 80"/>
              <a:gd name="T15" fmla="*/ 2020 h 2020"/>
            </a:gdLst>
            <a:ahLst/>
            <a:cxnLst>
              <a:cxn ang="T8">
                <a:pos x="T0" y="T1"/>
              </a:cxn>
              <a:cxn ang="T9">
                <a:pos x="T2" y="T3"/>
              </a:cxn>
              <a:cxn ang="T10">
                <a:pos x="T4" y="T5"/>
              </a:cxn>
              <a:cxn ang="T11">
                <a:pos x="T6" y="T7"/>
              </a:cxn>
            </a:cxnLst>
            <a:rect l="T12" t="T13" r="T14" b="T15"/>
            <a:pathLst>
              <a:path w="80" h="2020">
                <a:moveTo>
                  <a:pt x="80" y="0"/>
                </a:moveTo>
                <a:lnTo>
                  <a:pt x="0" y="0"/>
                </a:lnTo>
                <a:lnTo>
                  <a:pt x="0" y="2020"/>
                </a:lnTo>
                <a:lnTo>
                  <a:pt x="80" y="2020"/>
                </a:lnTo>
              </a:path>
            </a:pathLst>
          </a:custGeom>
          <a:noFill/>
          <a:ln w="9525">
            <a:solidFill>
              <a:srgbClr val="FFFFFF"/>
            </a:solidFill>
            <a:round/>
            <a:headEnd/>
            <a:tailEnd/>
          </a:ln>
        </p:spPr>
        <p:txBody>
          <a:bodyPr/>
          <a:lstStyle/>
          <a:p>
            <a:endParaRPr lang="en-US"/>
          </a:p>
        </p:txBody>
      </p:sp>
      <p:sp>
        <p:nvSpPr>
          <p:cNvPr id="26647" name="Freeform 25"/>
          <p:cNvSpPr>
            <a:spLocks/>
          </p:cNvSpPr>
          <p:nvPr/>
        </p:nvSpPr>
        <p:spPr bwMode="auto">
          <a:xfrm>
            <a:off x="336550" y="3205163"/>
            <a:ext cx="87313" cy="788987"/>
          </a:xfrm>
          <a:custGeom>
            <a:avLst/>
            <a:gdLst>
              <a:gd name="T0" fmla="*/ 0 w 80"/>
              <a:gd name="T1" fmla="*/ 0 h 727"/>
              <a:gd name="T2" fmla="*/ 0 w 80"/>
              <a:gd name="T3" fmla="*/ 727 h 727"/>
              <a:gd name="T4" fmla="*/ 80 w 80"/>
              <a:gd name="T5" fmla="*/ 727 h 727"/>
              <a:gd name="T6" fmla="*/ 0 60000 65536"/>
              <a:gd name="T7" fmla="*/ 0 60000 65536"/>
              <a:gd name="T8" fmla="*/ 0 60000 65536"/>
              <a:gd name="T9" fmla="*/ 0 w 80"/>
              <a:gd name="T10" fmla="*/ 0 h 727"/>
              <a:gd name="T11" fmla="*/ 80 w 80"/>
              <a:gd name="T12" fmla="*/ 727 h 727"/>
            </a:gdLst>
            <a:ahLst/>
            <a:cxnLst>
              <a:cxn ang="T6">
                <a:pos x="T0" y="T1"/>
              </a:cxn>
              <a:cxn ang="T7">
                <a:pos x="T2" y="T3"/>
              </a:cxn>
              <a:cxn ang="T8">
                <a:pos x="T4" y="T5"/>
              </a:cxn>
            </a:cxnLst>
            <a:rect l="T9" t="T10" r="T11" b="T12"/>
            <a:pathLst>
              <a:path w="80" h="727">
                <a:moveTo>
                  <a:pt x="0" y="0"/>
                </a:moveTo>
                <a:lnTo>
                  <a:pt x="0" y="727"/>
                </a:lnTo>
                <a:lnTo>
                  <a:pt x="80" y="727"/>
                </a:lnTo>
              </a:path>
            </a:pathLst>
          </a:custGeom>
          <a:noFill/>
          <a:ln w="9525">
            <a:solidFill>
              <a:srgbClr val="000000"/>
            </a:solidFill>
            <a:round/>
            <a:headEnd/>
            <a:tailEnd/>
          </a:ln>
        </p:spPr>
        <p:txBody>
          <a:bodyPr/>
          <a:lstStyle/>
          <a:p>
            <a:endParaRPr lang="en-US"/>
          </a:p>
        </p:txBody>
      </p:sp>
      <p:sp>
        <p:nvSpPr>
          <p:cNvPr id="26648" name="Freeform 26"/>
          <p:cNvSpPr>
            <a:spLocks/>
          </p:cNvSpPr>
          <p:nvPr/>
        </p:nvSpPr>
        <p:spPr bwMode="auto">
          <a:xfrm>
            <a:off x="336550" y="1800225"/>
            <a:ext cx="87313" cy="857250"/>
          </a:xfrm>
          <a:custGeom>
            <a:avLst/>
            <a:gdLst>
              <a:gd name="T0" fmla="*/ 80 w 80"/>
              <a:gd name="T1" fmla="*/ 0 h 791"/>
              <a:gd name="T2" fmla="*/ 0 w 80"/>
              <a:gd name="T3" fmla="*/ 0 h 791"/>
              <a:gd name="T4" fmla="*/ 0 w 80"/>
              <a:gd name="T5" fmla="*/ 791 h 791"/>
              <a:gd name="T6" fmla="*/ 0 60000 65536"/>
              <a:gd name="T7" fmla="*/ 0 60000 65536"/>
              <a:gd name="T8" fmla="*/ 0 60000 65536"/>
              <a:gd name="T9" fmla="*/ 0 w 80"/>
              <a:gd name="T10" fmla="*/ 0 h 791"/>
              <a:gd name="T11" fmla="*/ 80 w 80"/>
              <a:gd name="T12" fmla="*/ 791 h 791"/>
            </a:gdLst>
            <a:ahLst/>
            <a:cxnLst>
              <a:cxn ang="T6">
                <a:pos x="T0" y="T1"/>
              </a:cxn>
              <a:cxn ang="T7">
                <a:pos x="T2" y="T3"/>
              </a:cxn>
              <a:cxn ang="T8">
                <a:pos x="T4" y="T5"/>
              </a:cxn>
            </a:cxnLst>
            <a:rect l="T9" t="T10" r="T11" b="T12"/>
            <a:pathLst>
              <a:path w="80" h="791">
                <a:moveTo>
                  <a:pt x="80" y="0"/>
                </a:moveTo>
                <a:lnTo>
                  <a:pt x="0" y="0"/>
                </a:lnTo>
                <a:lnTo>
                  <a:pt x="0" y="791"/>
                </a:lnTo>
              </a:path>
            </a:pathLst>
          </a:custGeom>
          <a:noFill/>
          <a:ln w="9525">
            <a:solidFill>
              <a:srgbClr val="000000"/>
            </a:solidFill>
            <a:round/>
            <a:headEnd/>
            <a:tailEnd/>
          </a:ln>
        </p:spPr>
        <p:txBody>
          <a:bodyPr/>
          <a:lstStyle/>
          <a:p>
            <a:endParaRPr lang="en-US"/>
          </a:p>
        </p:txBody>
      </p:sp>
      <p:sp>
        <p:nvSpPr>
          <p:cNvPr id="26649" name="Freeform 27"/>
          <p:cNvSpPr>
            <a:spLocks/>
          </p:cNvSpPr>
          <p:nvPr/>
        </p:nvSpPr>
        <p:spPr bwMode="auto">
          <a:xfrm>
            <a:off x="331788" y="4171950"/>
            <a:ext cx="87312" cy="1809750"/>
          </a:xfrm>
          <a:custGeom>
            <a:avLst/>
            <a:gdLst>
              <a:gd name="T0" fmla="*/ 80 w 80"/>
              <a:gd name="T1" fmla="*/ 0 h 1668"/>
              <a:gd name="T2" fmla="*/ 0 w 80"/>
              <a:gd name="T3" fmla="*/ 0 h 1668"/>
              <a:gd name="T4" fmla="*/ 0 w 80"/>
              <a:gd name="T5" fmla="*/ 1668 h 1668"/>
              <a:gd name="T6" fmla="*/ 80 w 80"/>
              <a:gd name="T7" fmla="*/ 1668 h 1668"/>
              <a:gd name="T8" fmla="*/ 0 60000 65536"/>
              <a:gd name="T9" fmla="*/ 0 60000 65536"/>
              <a:gd name="T10" fmla="*/ 0 60000 65536"/>
              <a:gd name="T11" fmla="*/ 0 60000 65536"/>
              <a:gd name="T12" fmla="*/ 0 w 80"/>
              <a:gd name="T13" fmla="*/ 0 h 1668"/>
              <a:gd name="T14" fmla="*/ 80 w 80"/>
              <a:gd name="T15" fmla="*/ 1668 h 1668"/>
            </a:gdLst>
            <a:ahLst/>
            <a:cxnLst>
              <a:cxn ang="T8">
                <a:pos x="T0" y="T1"/>
              </a:cxn>
              <a:cxn ang="T9">
                <a:pos x="T2" y="T3"/>
              </a:cxn>
              <a:cxn ang="T10">
                <a:pos x="T4" y="T5"/>
              </a:cxn>
              <a:cxn ang="T11">
                <a:pos x="T6" y="T7"/>
              </a:cxn>
            </a:cxnLst>
            <a:rect l="T12" t="T13" r="T14" b="T15"/>
            <a:pathLst>
              <a:path w="80" h="1668">
                <a:moveTo>
                  <a:pt x="80" y="0"/>
                </a:moveTo>
                <a:lnTo>
                  <a:pt x="0" y="0"/>
                </a:lnTo>
                <a:lnTo>
                  <a:pt x="0" y="1668"/>
                </a:lnTo>
                <a:lnTo>
                  <a:pt x="80" y="1668"/>
                </a:lnTo>
              </a:path>
            </a:pathLst>
          </a:custGeom>
          <a:noFill/>
          <a:ln w="9525">
            <a:solidFill>
              <a:srgbClr val="FFFFFF"/>
            </a:solidFill>
            <a:round/>
            <a:headEnd/>
            <a:tailEnd/>
          </a:ln>
        </p:spPr>
        <p:txBody>
          <a:bodyPr/>
          <a:lstStyle/>
          <a:p>
            <a:endParaRPr lang="en-US"/>
          </a:p>
        </p:txBody>
      </p:sp>
      <p:sp>
        <p:nvSpPr>
          <p:cNvPr id="26650" name="Freeform 28"/>
          <p:cNvSpPr>
            <a:spLocks/>
          </p:cNvSpPr>
          <p:nvPr/>
        </p:nvSpPr>
        <p:spPr bwMode="auto">
          <a:xfrm>
            <a:off x="336550" y="5426075"/>
            <a:ext cx="87313" cy="550863"/>
          </a:xfrm>
          <a:custGeom>
            <a:avLst/>
            <a:gdLst>
              <a:gd name="T0" fmla="*/ 0 w 80"/>
              <a:gd name="T1" fmla="*/ 0 h 509"/>
              <a:gd name="T2" fmla="*/ 0 w 80"/>
              <a:gd name="T3" fmla="*/ 509 h 509"/>
              <a:gd name="T4" fmla="*/ 80 w 80"/>
              <a:gd name="T5" fmla="*/ 509 h 509"/>
              <a:gd name="T6" fmla="*/ 0 60000 65536"/>
              <a:gd name="T7" fmla="*/ 0 60000 65536"/>
              <a:gd name="T8" fmla="*/ 0 60000 65536"/>
              <a:gd name="T9" fmla="*/ 0 w 80"/>
              <a:gd name="T10" fmla="*/ 0 h 509"/>
              <a:gd name="T11" fmla="*/ 80 w 80"/>
              <a:gd name="T12" fmla="*/ 509 h 509"/>
            </a:gdLst>
            <a:ahLst/>
            <a:cxnLst>
              <a:cxn ang="T6">
                <a:pos x="T0" y="T1"/>
              </a:cxn>
              <a:cxn ang="T7">
                <a:pos x="T2" y="T3"/>
              </a:cxn>
              <a:cxn ang="T8">
                <a:pos x="T4" y="T5"/>
              </a:cxn>
            </a:cxnLst>
            <a:rect l="T9" t="T10" r="T11" b="T12"/>
            <a:pathLst>
              <a:path w="80" h="509">
                <a:moveTo>
                  <a:pt x="0" y="0"/>
                </a:moveTo>
                <a:lnTo>
                  <a:pt x="0" y="509"/>
                </a:lnTo>
                <a:lnTo>
                  <a:pt x="80" y="509"/>
                </a:lnTo>
              </a:path>
            </a:pathLst>
          </a:custGeom>
          <a:noFill/>
          <a:ln w="9525">
            <a:solidFill>
              <a:srgbClr val="000000"/>
            </a:solidFill>
            <a:round/>
            <a:headEnd/>
            <a:tailEnd/>
          </a:ln>
        </p:spPr>
        <p:txBody>
          <a:bodyPr/>
          <a:lstStyle/>
          <a:p>
            <a:endParaRPr lang="en-US"/>
          </a:p>
        </p:txBody>
      </p:sp>
      <p:sp>
        <p:nvSpPr>
          <p:cNvPr id="26651" name="Freeform 29"/>
          <p:cNvSpPr>
            <a:spLocks/>
          </p:cNvSpPr>
          <p:nvPr/>
        </p:nvSpPr>
        <p:spPr bwMode="auto">
          <a:xfrm>
            <a:off x="336550" y="4168775"/>
            <a:ext cx="87313" cy="635000"/>
          </a:xfrm>
          <a:custGeom>
            <a:avLst/>
            <a:gdLst>
              <a:gd name="T0" fmla="*/ 80 w 80"/>
              <a:gd name="T1" fmla="*/ 0 h 586"/>
              <a:gd name="T2" fmla="*/ 0 w 80"/>
              <a:gd name="T3" fmla="*/ 0 h 586"/>
              <a:gd name="T4" fmla="*/ 0 w 80"/>
              <a:gd name="T5" fmla="*/ 586 h 586"/>
              <a:gd name="T6" fmla="*/ 0 60000 65536"/>
              <a:gd name="T7" fmla="*/ 0 60000 65536"/>
              <a:gd name="T8" fmla="*/ 0 60000 65536"/>
              <a:gd name="T9" fmla="*/ 0 w 80"/>
              <a:gd name="T10" fmla="*/ 0 h 586"/>
              <a:gd name="T11" fmla="*/ 80 w 80"/>
              <a:gd name="T12" fmla="*/ 586 h 586"/>
            </a:gdLst>
            <a:ahLst/>
            <a:cxnLst>
              <a:cxn ang="T6">
                <a:pos x="T0" y="T1"/>
              </a:cxn>
              <a:cxn ang="T7">
                <a:pos x="T2" y="T3"/>
              </a:cxn>
              <a:cxn ang="T8">
                <a:pos x="T4" y="T5"/>
              </a:cxn>
            </a:cxnLst>
            <a:rect l="T9" t="T10" r="T11" b="T12"/>
            <a:pathLst>
              <a:path w="80" h="586">
                <a:moveTo>
                  <a:pt x="80" y="0"/>
                </a:moveTo>
                <a:lnTo>
                  <a:pt x="0" y="0"/>
                </a:lnTo>
                <a:lnTo>
                  <a:pt x="0" y="586"/>
                </a:lnTo>
              </a:path>
            </a:pathLst>
          </a:custGeom>
          <a:noFill/>
          <a:ln w="9525">
            <a:solidFill>
              <a:srgbClr val="000000"/>
            </a:solidFill>
            <a:round/>
            <a:headEnd/>
            <a:tailEnd/>
          </a:ln>
        </p:spPr>
        <p:txBody>
          <a:bodyPr/>
          <a:lstStyle/>
          <a:p>
            <a:endParaRPr lang="en-US"/>
          </a:p>
        </p:txBody>
      </p:sp>
      <p:sp>
        <p:nvSpPr>
          <p:cNvPr id="26652" name="Rectangle 43"/>
          <p:cNvSpPr>
            <a:spLocks noChangeArrowheads="1"/>
          </p:cNvSpPr>
          <p:nvPr/>
        </p:nvSpPr>
        <p:spPr bwMode="auto">
          <a:xfrm>
            <a:off x="1951038" y="2894013"/>
            <a:ext cx="152400" cy="92075"/>
          </a:xfrm>
          <a:prstGeom prst="rect">
            <a:avLst/>
          </a:prstGeom>
          <a:noFill/>
          <a:ln w="9525">
            <a:noFill/>
            <a:miter lim="800000"/>
            <a:headEnd/>
            <a:tailEnd/>
          </a:ln>
        </p:spPr>
        <p:txBody>
          <a:bodyPr wrap="none" lIns="0" tIns="0" rIns="0" bIns="0">
            <a:spAutoFit/>
          </a:bodyPr>
          <a:lstStyle/>
          <a:p>
            <a:r>
              <a:rPr lang="en-US" sz="600" b="1">
                <a:solidFill>
                  <a:srgbClr val="000000"/>
                </a:solidFill>
              </a:rPr>
              <a:t>PCT</a:t>
            </a:r>
            <a:endParaRPr lang="en-US" sz="600" b="1"/>
          </a:p>
        </p:txBody>
      </p:sp>
      <p:sp>
        <p:nvSpPr>
          <p:cNvPr id="26653" name="Rectangle 44"/>
          <p:cNvSpPr>
            <a:spLocks noChangeArrowheads="1"/>
          </p:cNvSpPr>
          <p:nvPr/>
        </p:nvSpPr>
        <p:spPr bwMode="auto">
          <a:xfrm>
            <a:off x="1951038" y="3144838"/>
            <a:ext cx="157162" cy="92075"/>
          </a:xfrm>
          <a:prstGeom prst="rect">
            <a:avLst/>
          </a:prstGeom>
          <a:noFill/>
          <a:ln w="9525">
            <a:noFill/>
            <a:miter lim="800000"/>
            <a:headEnd/>
            <a:tailEnd/>
          </a:ln>
        </p:spPr>
        <p:txBody>
          <a:bodyPr wrap="none" lIns="0" tIns="0" rIns="0" bIns="0">
            <a:spAutoFit/>
          </a:bodyPr>
          <a:lstStyle/>
          <a:p>
            <a:r>
              <a:rPr lang="en-US" sz="600" b="1">
                <a:solidFill>
                  <a:srgbClr val="000000"/>
                </a:solidFill>
              </a:rPr>
              <a:t>DCT</a:t>
            </a:r>
            <a:endParaRPr lang="en-US" sz="600" b="1"/>
          </a:p>
        </p:txBody>
      </p:sp>
      <p:sp>
        <p:nvSpPr>
          <p:cNvPr id="26654" name="Line 45"/>
          <p:cNvSpPr>
            <a:spLocks noChangeShapeType="1"/>
          </p:cNvSpPr>
          <p:nvPr/>
        </p:nvSpPr>
        <p:spPr bwMode="auto">
          <a:xfrm flipH="1">
            <a:off x="2271713" y="5057775"/>
            <a:ext cx="431800" cy="1588"/>
          </a:xfrm>
          <a:prstGeom prst="line">
            <a:avLst/>
          </a:prstGeom>
          <a:noFill/>
          <a:ln w="15875">
            <a:solidFill>
              <a:srgbClr val="FFFFFF"/>
            </a:solidFill>
            <a:round/>
            <a:headEnd/>
            <a:tailEnd/>
          </a:ln>
        </p:spPr>
        <p:txBody>
          <a:bodyPr/>
          <a:lstStyle/>
          <a:p>
            <a:endParaRPr lang="en-US"/>
          </a:p>
        </p:txBody>
      </p:sp>
      <p:sp>
        <p:nvSpPr>
          <p:cNvPr id="26655" name="Line 46"/>
          <p:cNvSpPr>
            <a:spLocks noChangeShapeType="1"/>
          </p:cNvSpPr>
          <p:nvPr/>
        </p:nvSpPr>
        <p:spPr bwMode="auto">
          <a:xfrm flipH="1">
            <a:off x="1482725" y="5354638"/>
            <a:ext cx="161925" cy="1587"/>
          </a:xfrm>
          <a:prstGeom prst="line">
            <a:avLst/>
          </a:prstGeom>
          <a:noFill/>
          <a:ln w="15875">
            <a:solidFill>
              <a:srgbClr val="FFFFFF"/>
            </a:solidFill>
            <a:round/>
            <a:headEnd/>
            <a:tailEnd/>
          </a:ln>
        </p:spPr>
        <p:txBody>
          <a:bodyPr/>
          <a:lstStyle/>
          <a:p>
            <a:endParaRPr lang="en-US"/>
          </a:p>
        </p:txBody>
      </p:sp>
      <p:sp>
        <p:nvSpPr>
          <p:cNvPr id="26656" name="Line 47"/>
          <p:cNvSpPr>
            <a:spLocks noChangeShapeType="1"/>
          </p:cNvSpPr>
          <p:nvPr/>
        </p:nvSpPr>
        <p:spPr bwMode="auto">
          <a:xfrm flipH="1">
            <a:off x="1231900" y="5354638"/>
            <a:ext cx="355600" cy="204787"/>
          </a:xfrm>
          <a:prstGeom prst="line">
            <a:avLst/>
          </a:prstGeom>
          <a:noFill/>
          <a:ln w="15875">
            <a:solidFill>
              <a:srgbClr val="FFFFFF"/>
            </a:solidFill>
            <a:round/>
            <a:headEnd/>
            <a:tailEnd/>
          </a:ln>
        </p:spPr>
        <p:txBody>
          <a:bodyPr/>
          <a:lstStyle/>
          <a:p>
            <a:endParaRPr lang="en-US"/>
          </a:p>
        </p:txBody>
      </p:sp>
      <p:sp>
        <p:nvSpPr>
          <p:cNvPr id="26657" name="Line 48"/>
          <p:cNvSpPr>
            <a:spLocks noChangeShapeType="1"/>
          </p:cNvSpPr>
          <p:nvPr/>
        </p:nvSpPr>
        <p:spPr bwMode="auto">
          <a:xfrm flipH="1">
            <a:off x="1354138" y="4662488"/>
            <a:ext cx="290512" cy="0"/>
          </a:xfrm>
          <a:prstGeom prst="line">
            <a:avLst/>
          </a:prstGeom>
          <a:noFill/>
          <a:ln w="15875">
            <a:solidFill>
              <a:srgbClr val="FFFFFF"/>
            </a:solidFill>
            <a:round/>
            <a:headEnd/>
            <a:tailEnd/>
          </a:ln>
        </p:spPr>
        <p:txBody>
          <a:bodyPr/>
          <a:lstStyle/>
          <a:p>
            <a:endParaRPr lang="en-US"/>
          </a:p>
        </p:txBody>
      </p:sp>
      <p:sp>
        <p:nvSpPr>
          <p:cNvPr id="26658" name="Line 49"/>
          <p:cNvSpPr>
            <a:spLocks noChangeShapeType="1"/>
          </p:cNvSpPr>
          <p:nvPr/>
        </p:nvSpPr>
        <p:spPr bwMode="auto">
          <a:xfrm flipH="1">
            <a:off x="1123950" y="4662488"/>
            <a:ext cx="466725" cy="69850"/>
          </a:xfrm>
          <a:prstGeom prst="line">
            <a:avLst/>
          </a:prstGeom>
          <a:noFill/>
          <a:ln w="15875">
            <a:solidFill>
              <a:srgbClr val="FFFFFF"/>
            </a:solidFill>
            <a:round/>
            <a:headEnd/>
            <a:tailEnd/>
          </a:ln>
        </p:spPr>
        <p:txBody>
          <a:bodyPr/>
          <a:lstStyle/>
          <a:p>
            <a:endParaRPr lang="en-US"/>
          </a:p>
        </p:txBody>
      </p:sp>
      <p:sp>
        <p:nvSpPr>
          <p:cNvPr id="26659" name="Freeform 50"/>
          <p:cNvSpPr>
            <a:spLocks/>
          </p:cNvSpPr>
          <p:nvPr/>
        </p:nvSpPr>
        <p:spPr bwMode="auto">
          <a:xfrm>
            <a:off x="4221163" y="3983038"/>
            <a:ext cx="41275" cy="223837"/>
          </a:xfrm>
          <a:custGeom>
            <a:avLst/>
            <a:gdLst>
              <a:gd name="T0" fmla="*/ 0 w 38"/>
              <a:gd name="T1" fmla="*/ 207 h 207"/>
              <a:gd name="T2" fmla="*/ 38 w 38"/>
              <a:gd name="T3" fmla="*/ 207 h 207"/>
              <a:gd name="T4" fmla="*/ 38 w 38"/>
              <a:gd name="T5" fmla="*/ 0 h 207"/>
              <a:gd name="T6" fmla="*/ 0 w 38"/>
              <a:gd name="T7" fmla="*/ 0 h 207"/>
              <a:gd name="T8" fmla="*/ 0 60000 65536"/>
              <a:gd name="T9" fmla="*/ 0 60000 65536"/>
              <a:gd name="T10" fmla="*/ 0 60000 65536"/>
              <a:gd name="T11" fmla="*/ 0 60000 65536"/>
              <a:gd name="T12" fmla="*/ 0 w 38"/>
              <a:gd name="T13" fmla="*/ 0 h 207"/>
              <a:gd name="T14" fmla="*/ 38 w 38"/>
              <a:gd name="T15" fmla="*/ 207 h 207"/>
            </a:gdLst>
            <a:ahLst/>
            <a:cxnLst>
              <a:cxn ang="T8">
                <a:pos x="T0" y="T1"/>
              </a:cxn>
              <a:cxn ang="T9">
                <a:pos x="T2" y="T3"/>
              </a:cxn>
              <a:cxn ang="T10">
                <a:pos x="T4" y="T5"/>
              </a:cxn>
              <a:cxn ang="T11">
                <a:pos x="T6" y="T7"/>
              </a:cxn>
            </a:cxnLst>
            <a:rect l="T12" t="T13" r="T14" b="T15"/>
            <a:pathLst>
              <a:path w="38" h="207">
                <a:moveTo>
                  <a:pt x="0" y="207"/>
                </a:moveTo>
                <a:lnTo>
                  <a:pt x="38" y="207"/>
                </a:lnTo>
                <a:lnTo>
                  <a:pt x="38" y="0"/>
                </a:lnTo>
                <a:lnTo>
                  <a:pt x="0" y="0"/>
                </a:lnTo>
              </a:path>
            </a:pathLst>
          </a:custGeom>
          <a:noFill/>
          <a:ln w="15875">
            <a:solidFill>
              <a:srgbClr val="FFFFFF"/>
            </a:solidFill>
            <a:round/>
            <a:headEnd/>
            <a:tailEnd/>
          </a:ln>
        </p:spPr>
        <p:txBody>
          <a:bodyPr/>
          <a:lstStyle/>
          <a:p>
            <a:endParaRPr lang="en-US"/>
          </a:p>
        </p:txBody>
      </p:sp>
      <p:sp>
        <p:nvSpPr>
          <p:cNvPr id="26660" name="Line 51"/>
          <p:cNvSpPr>
            <a:spLocks noChangeShapeType="1"/>
          </p:cNvSpPr>
          <p:nvPr/>
        </p:nvSpPr>
        <p:spPr bwMode="auto">
          <a:xfrm>
            <a:off x="4262438" y="4094163"/>
            <a:ext cx="30162" cy="1587"/>
          </a:xfrm>
          <a:prstGeom prst="line">
            <a:avLst/>
          </a:prstGeom>
          <a:noFill/>
          <a:ln w="15875">
            <a:solidFill>
              <a:srgbClr val="FFFFFF"/>
            </a:solidFill>
            <a:round/>
            <a:headEnd/>
            <a:tailEnd/>
          </a:ln>
        </p:spPr>
        <p:txBody>
          <a:bodyPr/>
          <a:lstStyle/>
          <a:p>
            <a:endParaRPr lang="en-US"/>
          </a:p>
        </p:txBody>
      </p:sp>
      <p:sp>
        <p:nvSpPr>
          <p:cNvPr id="26661" name="Line 52"/>
          <p:cNvSpPr>
            <a:spLocks noChangeShapeType="1"/>
          </p:cNvSpPr>
          <p:nvPr/>
        </p:nvSpPr>
        <p:spPr bwMode="auto">
          <a:xfrm>
            <a:off x="3963988" y="3387725"/>
            <a:ext cx="328612" cy="1588"/>
          </a:xfrm>
          <a:prstGeom prst="line">
            <a:avLst/>
          </a:prstGeom>
          <a:noFill/>
          <a:ln w="15875">
            <a:solidFill>
              <a:srgbClr val="FFFFFF"/>
            </a:solidFill>
            <a:round/>
            <a:headEnd/>
            <a:tailEnd/>
          </a:ln>
        </p:spPr>
        <p:txBody>
          <a:bodyPr/>
          <a:lstStyle/>
          <a:p>
            <a:endParaRPr lang="en-US"/>
          </a:p>
        </p:txBody>
      </p:sp>
      <p:sp>
        <p:nvSpPr>
          <p:cNvPr id="26662" name="Line 53"/>
          <p:cNvSpPr>
            <a:spLocks noChangeShapeType="1"/>
          </p:cNvSpPr>
          <p:nvPr/>
        </p:nvSpPr>
        <p:spPr bwMode="auto">
          <a:xfrm>
            <a:off x="3662363" y="3165475"/>
            <a:ext cx="630237" cy="1588"/>
          </a:xfrm>
          <a:prstGeom prst="line">
            <a:avLst/>
          </a:prstGeom>
          <a:noFill/>
          <a:ln w="15875">
            <a:solidFill>
              <a:srgbClr val="FFFFFF"/>
            </a:solidFill>
            <a:round/>
            <a:headEnd/>
            <a:tailEnd/>
          </a:ln>
        </p:spPr>
        <p:txBody>
          <a:bodyPr/>
          <a:lstStyle/>
          <a:p>
            <a:endParaRPr lang="en-US"/>
          </a:p>
        </p:txBody>
      </p:sp>
      <p:sp>
        <p:nvSpPr>
          <p:cNvPr id="26663" name="Line 54"/>
          <p:cNvSpPr>
            <a:spLocks noChangeShapeType="1"/>
          </p:cNvSpPr>
          <p:nvPr/>
        </p:nvSpPr>
        <p:spPr bwMode="auto">
          <a:xfrm>
            <a:off x="3382963" y="2595563"/>
            <a:ext cx="909637" cy="1587"/>
          </a:xfrm>
          <a:prstGeom prst="line">
            <a:avLst/>
          </a:prstGeom>
          <a:noFill/>
          <a:ln w="15875">
            <a:solidFill>
              <a:srgbClr val="FFFFFF"/>
            </a:solidFill>
            <a:round/>
            <a:headEnd/>
            <a:tailEnd/>
          </a:ln>
        </p:spPr>
        <p:txBody>
          <a:bodyPr/>
          <a:lstStyle/>
          <a:p>
            <a:endParaRPr lang="en-US"/>
          </a:p>
        </p:txBody>
      </p:sp>
      <p:sp>
        <p:nvSpPr>
          <p:cNvPr id="26664" name="Freeform 55"/>
          <p:cNvSpPr>
            <a:spLocks/>
          </p:cNvSpPr>
          <p:nvPr/>
        </p:nvSpPr>
        <p:spPr bwMode="auto">
          <a:xfrm>
            <a:off x="3525838" y="2298700"/>
            <a:ext cx="766762" cy="101600"/>
          </a:xfrm>
          <a:custGeom>
            <a:avLst/>
            <a:gdLst>
              <a:gd name="T0" fmla="*/ 708 w 708"/>
              <a:gd name="T1" fmla="*/ 0 h 93"/>
              <a:gd name="T2" fmla="*/ 80 w 708"/>
              <a:gd name="T3" fmla="*/ 0 h 93"/>
              <a:gd name="T4" fmla="*/ 0 w 708"/>
              <a:gd name="T5" fmla="*/ 93 h 93"/>
              <a:gd name="T6" fmla="*/ 0 60000 65536"/>
              <a:gd name="T7" fmla="*/ 0 60000 65536"/>
              <a:gd name="T8" fmla="*/ 0 60000 65536"/>
              <a:gd name="T9" fmla="*/ 0 w 708"/>
              <a:gd name="T10" fmla="*/ 0 h 93"/>
              <a:gd name="T11" fmla="*/ 708 w 708"/>
              <a:gd name="T12" fmla="*/ 93 h 93"/>
            </a:gdLst>
            <a:ahLst/>
            <a:cxnLst>
              <a:cxn ang="T6">
                <a:pos x="T0" y="T1"/>
              </a:cxn>
              <a:cxn ang="T7">
                <a:pos x="T2" y="T3"/>
              </a:cxn>
              <a:cxn ang="T8">
                <a:pos x="T4" y="T5"/>
              </a:cxn>
            </a:cxnLst>
            <a:rect l="T9" t="T10" r="T11" b="T12"/>
            <a:pathLst>
              <a:path w="708" h="93">
                <a:moveTo>
                  <a:pt x="708" y="0"/>
                </a:moveTo>
                <a:lnTo>
                  <a:pt x="80" y="0"/>
                </a:lnTo>
                <a:lnTo>
                  <a:pt x="0" y="93"/>
                </a:lnTo>
              </a:path>
            </a:pathLst>
          </a:custGeom>
          <a:noFill/>
          <a:ln w="15875">
            <a:solidFill>
              <a:srgbClr val="FFFFFF"/>
            </a:solidFill>
            <a:round/>
            <a:headEnd/>
            <a:tailEnd/>
          </a:ln>
        </p:spPr>
        <p:txBody>
          <a:bodyPr/>
          <a:lstStyle/>
          <a:p>
            <a:endParaRPr lang="en-US"/>
          </a:p>
        </p:txBody>
      </p:sp>
      <p:sp>
        <p:nvSpPr>
          <p:cNvPr id="26665" name="Line 56"/>
          <p:cNvSpPr>
            <a:spLocks noChangeShapeType="1"/>
          </p:cNvSpPr>
          <p:nvPr/>
        </p:nvSpPr>
        <p:spPr bwMode="auto">
          <a:xfrm>
            <a:off x="3203575" y="2444750"/>
            <a:ext cx="1089025" cy="1588"/>
          </a:xfrm>
          <a:prstGeom prst="line">
            <a:avLst/>
          </a:prstGeom>
          <a:noFill/>
          <a:ln w="15875">
            <a:solidFill>
              <a:srgbClr val="FFFFFF"/>
            </a:solidFill>
            <a:round/>
            <a:headEnd/>
            <a:tailEnd/>
          </a:ln>
        </p:spPr>
        <p:txBody>
          <a:bodyPr/>
          <a:lstStyle/>
          <a:p>
            <a:endParaRPr lang="en-US"/>
          </a:p>
        </p:txBody>
      </p:sp>
      <p:sp>
        <p:nvSpPr>
          <p:cNvPr id="26666" name="Freeform 57"/>
          <p:cNvSpPr>
            <a:spLocks/>
          </p:cNvSpPr>
          <p:nvPr/>
        </p:nvSpPr>
        <p:spPr bwMode="auto">
          <a:xfrm>
            <a:off x="2327275" y="1747838"/>
            <a:ext cx="1335088" cy="38100"/>
          </a:xfrm>
          <a:custGeom>
            <a:avLst/>
            <a:gdLst>
              <a:gd name="T0" fmla="*/ 0 w 1232"/>
              <a:gd name="T1" fmla="*/ 35 h 35"/>
              <a:gd name="T2" fmla="*/ 0 w 1232"/>
              <a:gd name="T3" fmla="*/ 0 h 35"/>
              <a:gd name="T4" fmla="*/ 1232 w 1232"/>
              <a:gd name="T5" fmla="*/ 0 h 35"/>
              <a:gd name="T6" fmla="*/ 1232 w 1232"/>
              <a:gd name="T7" fmla="*/ 35 h 35"/>
              <a:gd name="T8" fmla="*/ 0 60000 65536"/>
              <a:gd name="T9" fmla="*/ 0 60000 65536"/>
              <a:gd name="T10" fmla="*/ 0 60000 65536"/>
              <a:gd name="T11" fmla="*/ 0 60000 65536"/>
              <a:gd name="T12" fmla="*/ 0 w 1232"/>
              <a:gd name="T13" fmla="*/ 0 h 35"/>
              <a:gd name="T14" fmla="*/ 1232 w 1232"/>
              <a:gd name="T15" fmla="*/ 35 h 35"/>
            </a:gdLst>
            <a:ahLst/>
            <a:cxnLst>
              <a:cxn ang="T8">
                <a:pos x="T0" y="T1"/>
              </a:cxn>
              <a:cxn ang="T9">
                <a:pos x="T2" y="T3"/>
              </a:cxn>
              <a:cxn ang="T10">
                <a:pos x="T4" y="T5"/>
              </a:cxn>
              <a:cxn ang="T11">
                <a:pos x="T6" y="T7"/>
              </a:cxn>
            </a:cxnLst>
            <a:rect l="T12" t="T13" r="T14" b="T15"/>
            <a:pathLst>
              <a:path w="1232" h="35">
                <a:moveTo>
                  <a:pt x="0" y="35"/>
                </a:moveTo>
                <a:lnTo>
                  <a:pt x="0" y="0"/>
                </a:lnTo>
                <a:lnTo>
                  <a:pt x="1232" y="0"/>
                </a:lnTo>
                <a:lnTo>
                  <a:pt x="1232" y="35"/>
                </a:lnTo>
              </a:path>
            </a:pathLst>
          </a:custGeom>
          <a:noFill/>
          <a:ln w="15875">
            <a:solidFill>
              <a:srgbClr val="FFFFFF"/>
            </a:solidFill>
            <a:round/>
            <a:headEnd/>
            <a:tailEnd/>
          </a:ln>
        </p:spPr>
        <p:txBody>
          <a:bodyPr/>
          <a:lstStyle/>
          <a:p>
            <a:endParaRPr lang="en-US"/>
          </a:p>
        </p:txBody>
      </p:sp>
      <p:sp>
        <p:nvSpPr>
          <p:cNvPr id="26667" name="Line 58"/>
          <p:cNvSpPr>
            <a:spLocks noChangeShapeType="1"/>
          </p:cNvSpPr>
          <p:nvPr/>
        </p:nvSpPr>
        <p:spPr bwMode="auto">
          <a:xfrm flipV="1">
            <a:off x="2997200" y="1717675"/>
            <a:ext cx="1588" cy="30163"/>
          </a:xfrm>
          <a:prstGeom prst="line">
            <a:avLst/>
          </a:prstGeom>
          <a:noFill/>
          <a:ln w="15875">
            <a:solidFill>
              <a:srgbClr val="FFFFFF"/>
            </a:solidFill>
            <a:round/>
            <a:headEnd/>
            <a:tailEnd/>
          </a:ln>
        </p:spPr>
        <p:txBody>
          <a:bodyPr/>
          <a:lstStyle/>
          <a:p>
            <a:endParaRPr lang="en-US"/>
          </a:p>
        </p:txBody>
      </p:sp>
      <p:sp>
        <p:nvSpPr>
          <p:cNvPr id="26668" name="Freeform 59"/>
          <p:cNvSpPr>
            <a:spLocks/>
          </p:cNvSpPr>
          <p:nvPr/>
        </p:nvSpPr>
        <p:spPr bwMode="auto">
          <a:xfrm>
            <a:off x="1093788" y="2587625"/>
            <a:ext cx="1079500" cy="63500"/>
          </a:xfrm>
          <a:custGeom>
            <a:avLst/>
            <a:gdLst>
              <a:gd name="T0" fmla="*/ 0 w 996"/>
              <a:gd name="T1" fmla="*/ 59 h 59"/>
              <a:gd name="T2" fmla="*/ 0 w 996"/>
              <a:gd name="T3" fmla="*/ 0 h 59"/>
              <a:gd name="T4" fmla="*/ 996 w 996"/>
              <a:gd name="T5" fmla="*/ 0 h 59"/>
              <a:gd name="T6" fmla="*/ 996 w 996"/>
              <a:gd name="T7" fmla="*/ 59 h 59"/>
              <a:gd name="T8" fmla="*/ 0 60000 65536"/>
              <a:gd name="T9" fmla="*/ 0 60000 65536"/>
              <a:gd name="T10" fmla="*/ 0 60000 65536"/>
              <a:gd name="T11" fmla="*/ 0 60000 65536"/>
              <a:gd name="T12" fmla="*/ 0 w 996"/>
              <a:gd name="T13" fmla="*/ 0 h 59"/>
              <a:gd name="T14" fmla="*/ 996 w 996"/>
              <a:gd name="T15" fmla="*/ 59 h 59"/>
            </a:gdLst>
            <a:ahLst/>
            <a:cxnLst>
              <a:cxn ang="T8">
                <a:pos x="T0" y="T1"/>
              </a:cxn>
              <a:cxn ang="T9">
                <a:pos x="T2" y="T3"/>
              </a:cxn>
              <a:cxn ang="T10">
                <a:pos x="T4" y="T5"/>
              </a:cxn>
              <a:cxn ang="T11">
                <a:pos x="T6" y="T7"/>
              </a:cxn>
            </a:cxnLst>
            <a:rect l="T12" t="T13" r="T14" b="T15"/>
            <a:pathLst>
              <a:path w="996" h="59">
                <a:moveTo>
                  <a:pt x="0" y="59"/>
                </a:moveTo>
                <a:lnTo>
                  <a:pt x="0" y="0"/>
                </a:lnTo>
                <a:lnTo>
                  <a:pt x="996" y="0"/>
                </a:lnTo>
                <a:lnTo>
                  <a:pt x="996" y="59"/>
                </a:lnTo>
              </a:path>
            </a:pathLst>
          </a:custGeom>
          <a:noFill/>
          <a:ln w="15875">
            <a:solidFill>
              <a:srgbClr val="FFFFFF"/>
            </a:solidFill>
            <a:round/>
            <a:headEnd/>
            <a:tailEnd/>
          </a:ln>
        </p:spPr>
        <p:txBody>
          <a:bodyPr/>
          <a:lstStyle/>
          <a:p>
            <a:endParaRPr lang="en-US"/>
          </a:p>
        </p:txBody>
      </p:sp>
      <p:sp>
        <p:nvSpPr>
          <p:cNvPr id="26669" name="Line 60"/>
          <p:cNvSpPr>
            <a:spLocks noChangeShapeType="1"/>
          </p:cNvSpPr>
          <p:nvPr/>
        </p:nvSpPr>
        <p:spPr bwMode="auto">
          <a:xfrm flipV="1">
            <a:off x="1635125" y="2525713"/>
            <a:ext cx="1588" cy="61912"/>
          </a:xfrm>
          <a:prstGeom prst="line">
            <a:avLst/>
          </a:prstGeom>
          <a:noFill/>
          <a:ln w="15875">
            <a:solidFill>
              <a:srgbClr val="FFFFFF"/>
            </a:solidFill>
            <a:round/>
            <a:headEnd/>
            <a:tailEnd/>
          </a:ln>
        </p:spPr>
        <p:txBody>
          <a:bodyPr/>
          <a:lstStyle/>
          <a:p>
            <a:endParaRPr lang="en-US"/>
          </a:p>
        </p:txBody>
      </p:sp>
      <p:sp>
        <p:nvSpPr>
          <p:cNvPr id="26670" name="Line 61"/>
          <p:cNvSpPr>
            <a:spLocks noChangeShapeType="1"/>
          </p:cNvSpPr>
          <p:nvPr/>
        </p:nvSpPr>
        <p:spPr bwMode="auto">
          <a:xfrm>
            <a:off x="1790700" y="2936875"/>
            <a:ext cx="149225" cy="1588"/>
          </a:xfrm>
          <a:prstGeom prst="line">
            <a:avLst/>
          </a:prstGeom>
          <a:noFill/>
          <a:ln w="15875">
            <a:solidFill>
              <a:srgbClr val="FFFFFF"/>
            </a:solidFill>
            <a:round/>
            <a:headEnd/>
            <a:tailEnd/>
          </a:ln>
        </p:spPr>
        <p:txBody>
          <a:bodyPr/>
          <a:lstStyle/>
          <a:p>
            <a:endParaRPr lang="en-US"/>
          </a:p>
        </p:txBody>
      </p:sp>
      <p:sp>
        <p:nvSpPr>
          <p:cNvPr id="26671" name="Line 62"/>
          <p:cNvSpPr>
            <a:spLocks noChangeShapeType="1"/>
          </p:cNvSpPr>
          <p:nvPr/>
        </p:nvSpPr>
        <p:spPr bwMode="auto">
          <a:xfrm>
            <a:off x="2038350" y="3241675"/>
            <a:ext cx="1588" cy="134938"/>
          </a:xfrm>
          <a:prstGeom prst="line">
            <a:avLst/>
          </a:prstGeom>
          <a:noFill/>
          <a:ln w="15875">
            <a:solidFill>
              <a:srgbClr val="FFFFFF"/>
            </a:solidFill>
            <a:round/>
            <a:headEnd/>
            <a:tailEnd/>
          </a:ln>
        </p:spPr>
        <p:txBody>
          <a:bodyPr/>
          <a:lstStyle/>
          <a:p>
            <a:endParaRPr lang="en-US"/>
          </a:p>
        </p:txBody>
      </p:sp>
      <p:sp>
        <p:nvSpPr>
          <p:cNvPr id="26672" name="Freeform 63"/>
          <p:cNvSpPr>
            <a:spLocks/>
          </p:cNvSpPr>
          <p:nvPr/>
        </p:nvSpPr>
        <p:spPr bwMode="auto">
          <a:xfrm>
            <a:off x="2384425" y="3870325"/>
            <a:ext cx="157163" cy="644525"/>
          </a:xfrm>
          <a:custGeom>
            <a:avLst/>
            <a:gdLst>
              <a:gd name="T0" fmla="*/ 0 w 145"/>
              <a:gd name="T1" fmla="*/ 0 h 594"/>
              <a:gd name="T2" fmla="*/ 0 w 145"/>
              <a:gd name="T3" fmla="*/ 594 h 594"/>
              <a:gd name="T4" fmla="*/ 145 w 145"/>
              <a:gd name="T5" fmla="*/ 594 h 594"/>
              <a:gd name="T6" fmla="*/ 0 60000 65536"/>
              <a:gd name="T7" fmla="*/ 0 60000 65536"/>
              <a:gd name="T8" fmla="*/ 0 60000 65536"/>
              <a:gd name="T9" fmla="*/ 0 w 145"/>
              <a:gd name="T10" fmla="*/ 0 h 594"/>
              <a:gd name="T11" fmla="*/ 145 w 145"/>
              <a:gd name="T12" fmla="*/ 594 h 594"/>
            </a:gdLst>
            <a:ahLst/>
            <a:cxnLst>
              <a:cxn ang="T6">
                <a:pos x="T0" y="T1"/>
              </a:cxn>
              <a:cxn ang="T7">
                <a:pos x="T2" y="T3"/>
              </a:cxn>
              <a:cxn ang="T8">
                <a:pos x="T4" y="T5"/>
              </a:cxn>
            </a:cxnLst>
            <a:rect l="T9" t="T10" r="T11" b="T12"/>
            <a:pathLst>
              <a:path w="145" h="594">
                <a:moveTo>
                  <a:pt x="0" y="0"/>
                </a:moveTo>
                <a:lnTo>
                  <a:pt x="0" y="594"/>
                </a:lnTo>
                <a:lnTo>
                  <a:pt x="145" y="594"/>
                </a:lnTo>
              </a:path>
            </a:pathLst>
          </a:custGeom>
          <a:noFill/>
          <a:ln w="15875">
            <a:solidFill>
              <a:srgbClr val="FFFFFF"/>
            </a:solidFill>
            <a:round/>
            <a:headEnd/>
            <a:tailEnd/>
          </a:ln>
        </p:spPr>
        <p:txBody>
          <a:bodyPr/>
          <a:lstStyle/>
          <a:p>
            <a:endParaRPr lang="en-US"/>
          </a:p>
        </p:txBody>
      </p:sp>
      <p:sp>
        <p:nvSpPr>
          <p:cNvPr id="26673" name="Freeform 64"/>
          <p:cNvSpPr>
            <a:spLocks/>
          </p:cNvSpPr>
          <p:nvPr/>
        </p:nvSpPr>
        <p:spPr bwMode="auto">
          <a:xfrm>
            <a:off x="2446338" y="3795713"/>
            <a:ext cx="88900" cy="588962"/>
          </a:xfrm>
          <a:custGeom>
            <a:avLst/>
            <a:gdLst>
              <a:gd name="T0" fmla="*/ 0 w 82"/>
              <a:gd name="T1" fmla="*/ 0 h 544"/>
              <a:gd name="T2" fmla="*/ 0 w 82"/>
              <a:gd name="T3" fmla="*/ 544 h 544"/>
              <a:gd name="T4" fmla="*/ 82 w 82"/>
              <a:gd name="T5" fmla="*/ 544 h 544"/>
              <a:gd name="T6" fmla="*/ 0 60000 65536"/>
              <a:gd name="T7" fmla="*/ 0 60000 65536"/>
              <a:gd name="T8" fmla="*/ 0 60000 65536"/>
              <a:gd name="T9" fmla="*/ 0 w 82"/>
              <a:gd name="T10" fmla="*/ 0 h 544"/>
              <a:gd name="T11" fmla="*/ 82 w 82"/>
              <a:gd name="T12" fmla="*/ 544 h 544"/>
            </a:gdLst>
            <a:ahLst/>
            <a:cxnLst>
              <a:cxn ang="T6">
                <a:pos x="T0" y="T1"/>
              </a:cxn>
              <a:cxn ang="T7">
                <a:pos x="T2" y="T3"/>
              </a:cxn>
              <a:cxn ang="T8">
                <a:pos x="T4" y="T5"/>
              </a:cxn>
            </a:cxnLst>
            <a:rect l="T9" t="T10" r="T11" b="T12"/>
            <a:pathLst>
              <a:path w="82" h="544">
                <a:moveTo>
                  <a:pt x="0" y="0"/>
                </a:moveTo>
                <a:lnTo>
                  <a:pt x="0" y="544"/>
                </a:lnTo>
                <a:lnTo>
                  <a:pt x="82" y="544"/>
                </a:lnTo>
              </a:path>
            </a:pathLst>
          </a:custGeom>
          <a:noFill/>
          <a:ln w="15875">
            <a:solidFill>
              <a:srgbClr val="FFFFFF"/>
            </a:solidFill>
            <a:round/>
            <a:headEnd/>
            <a:tailEnd/>
          </a:ln>
        </p:spPr>
        <p:txBody>
          <a:bodyPr/>
          <a:lstStyle/>
          <a:p>
            <a:endParaRPr lang="en-US"/>
          </a:p>
        </p:txBody>
      </p:sp>
      <p:sp>
        <p:nvSpPr>
          <p:cNvPr id="26674" name="Line 65"/>
          <p:cNvSpPr>
            <a:spLocks noChangeShapeType="1"/>
          </p:cNvSpPr>
          <p:nvPr/>
        </p:nvSpPr>
        <p:spPr bwMode="auto">
          <a:xfrm flipV="1">
            <a:off x="2728913" y="3352800"/>
            <a:ext cx="1587" cy="106363"/>
          </a:xfrm>
          <a:prstGeom prst="line">
            <a:avLst/>
          </a:prstGeom>
          <a:noFill/>
          <a:ln w="15875">
            <a:solidFill>
              <a:srgbClr val="FFFFFF"/>
            </a:solidFill>
            <a:round/>
            <a:headEnd/>
            <a:tailEnd/>
          </a:ln>
        </p:spPr>
        <p:txBody>
          <a:bodyPr/>
          <a:lstStyle/>
          <a:p>
            <a:endParaRPr lang="en-US"/>
          </a:p>
        </p:txBody>
      </p:sp>
      <p:sp>
        <p:nvSpPr>
          <p:cNvPr id="26675" name="Line 66"/>
          <p:cNvSpPr>
            <a:spLocks noChangeShapeType="1"/>
          </p:cNvSpPr>
          <p:nvPr/>
        </p:nvSpPr>
        <p:spPr bwMode="auto">
          <a:xfrm flipV="1">
            <a:off x="2728913" y="3206750"/>
            <a:ext cx="330200" cy="207963"/>
          </a:xfrm>
          <a:prstGeom prst="line">
            <a:avLst/>
          </a:prstGeom>
          <a:noFill/>
          <a:ln w="15875">
            <a:solidFill>
              <a:srgbClr val="FFFFFF"/>
            </a:solidFill>
            <a:round/>
            <a:headEnd/>
            <a:tailEnd/>
          </a:ln>
        </p:spPr>
        <p:txBody>
          <a:bodyPr/>
          <a:lstStyle/>
          <a:p>
            <a:endParaRPr lang="en-US"/>
          </a:p>
        </p:txBody>
      </p:sp>
      <p:sp>
        <p:nvSpPr>
          <p:cNvPr id="26676" name="Line 67"/>
          <p:cNvSpPr>
            <a:spLocks noChangeShapeType="1"/>
          </p:cNvSpPr>
          <p:nvPr/>
        </p:nvSpPr>
        <p:spPr bwMode="auto">
          <a:xfrm flipH="1">
            <a:off x="2266950" y="5051425"/>
            <a:ext cx="430213" cy="1588"/>
          </a:xfrm>
          <a:prstGeom prst="line">
            <a:avLst/>
          </a:prstGeom>
          <a:noFill/>
          <a:ln w="9525">
            <a:solidFill>
              <a:srgbClr val="000000"/>
            </a:solidFill>
            <a:round/>
            <a:headEnd/>
            <a:tailEnd/>
          </a:ln>
        </p:spPr>
        <p:txBody>
          <a:bodyPr/>
          <a:lstStyle/>
          <a:p>
            <a:endParaRPr lang="en-US"/>
          </a:p>
        </p:txBody>
      </p:sp>
      <p:sp>
        <p:nvSpPr>
          <p:cNvPr id="26677" name="Line 68"/>
          <p:cNvSpPr>
            <a:spLocks noChangeShapeType="1"/>
          </p:cNvSpPr>
          <p:nvPr/>
        </p:nvSpPr>
        <p:spPr bwMode="auto">
          <a:xfrm flipH="1">
            <a:off x="1477963" y="5348288"/>
            <a:ext cx="160337" cy="1587"/>
          </a:xfrm>
          <a:prstGeom prst="line">
            <a:avLst/>
          </a:prstGeom>
          <a:noFill/>
          <a:ln w="9525">
            <a:solidFill>
              <a:srgbClr val="000000"/>
            </a:solidFill>
            <a:round/>
            <a:headEnd/>
            <a:tailEnd/>
          </a:ln>
        </p:spPr>
        <p:txBody>
          <a:bodyPr/>
          <a:lstStyle/>
          <a:p>
            <a:endParaRPr lang="en-US"/>
          </a:p>
        </p:txBody>
      </p:sp>
      <p:sp>
        <p:nvSpPr>
          <p:cNvPr id="26678" name="Line 69"/>
          <p:cNvSpPr>
            <a:spLocks noChangeShapeType="1"/>
          </p:cNvSpPr>
          <p:nvPr/>
        </p:nvSpPr>
        <p:spPr bwMode="auto">
          <a:xfrm flipH="1">
            <a:off x="1227138" y="5348288"/>
            <a:ext cx="355600" cy="206375"/>
          </a:xfrm>
          <a:prstGeom prst="line">
            <a:avLst/>
          </a:prstGeom>
          <a:noFill/>
          <a:ln w="9525">
            <a:solidFill>
              <a:srgbClr val="000000"/>
            </a:solidFill>
            <a:round/>
            <a:headEnd/>
            <a:tailEnd/>
          </a:ln>
        </p:spPr>
        <p:txBody>
          <a:bodyPr/>
          <a:lstStyle/>
          <a:p>
            <a:endParaRPr lang="en-US"/>
          </a:p>
        </p:txBody>
      </p:sp>
      <p:sp>
        <p:nvSpPr>
          <p:cNvPr id="26679" name="Line 70"/>
          <p:cNvSpPr>
            <a:spLocks noChangeShapeType="1"/>
          </p:cNvSpPr>
          <p:nvPr/>
        </p:nvSpPr>
        <p:spPr bwMode="auto">
          <a:xfrm flipH="1">
            <a:off x="1350963" y="4657725"/>
            <a:ext cx="287337" cy="1588"/>
          </a:xfrm>
          <a:prstGeom prst="line">
            <a:avLst/>
          </a:prstGeom>
          <a:noFill/>
          <a:ln w="9525">
            <a:solidFill>
              <a:srgbClr val="000000"/>
            </a:solidFill>
            <a:round/>
            <a:headEnd/>
            <a:tailEnd/>
          </a:ln>
        </p:spPr>
        <p:txBody>
          <a:bodyPr/>
          <a:lstStyle/>
          <a:p>
            <a:endParaRPr lang="en-US"/>
          </a:p>
        </p:txBody>
      </p:sp>
      <p:sp>
        <p:nvSpPr>
          <p:cNvPr id="26680" name="Line 71"/>
          <p:cNvSpPr>
            <a:spLocks noChangeShapeType="1"/>
          </p:cNvSpPr>
          <p:nvPr/>
        </p:nvSpPr>
        <p:spPr bwMode="auto">
          <a:xfrm flipH="1">
            <a:off x="1123950" y="4657725"/>
            <a:ext cx="466725" cy="69850"/>
          </a:xfrm>
          <a:prstGeom prst="line">
            <a:avLst/>
          </a:prstGeom>
          <a:noFill/>
          <a:ln w="9525">
            <a:solidFill>
              <a:srgbClr val="000000"/>
            </a:solidFill>
            <a:round/>
            <a:headEnd/>
            <a:tailEnd/>
          </a:ln>
        </p:spPr>
        <p:txBody>
          <a:bodyPr/>
          <a:lstStyle/>
          <a:p>
            <a:endParaRPr lang="en-US"/>
          </a:p>
        </p:txBody>
      </p:sp>
      <p:sp>
        <p:nvSpPr>
          <p:cNvPr id="26681" name="Freeform 72"/>
          <p:cNvSpPr>
            <a:spLocks/>
          </p:cNvSpPr>
          <p:nvPr/>
        </p:nvSpPr>
        <p:spPr bwMode="auto">
          <a:xfrm>
            <a:off x="4213225" y="3976688"/>
            <a:ext cx="44450" cy="227012"/>
          </a:xfrm>
          <a:custGeom>
            <a:avLst/>
            <a:gdLst>
              <a:gd name="T0" fmla="*/ 0 w 40"/>
              <a:gd name="T1" fmla="*/ 210 h 210"/>
              <a:gd name="T2" fmla="*/ 40 w 40"/>
              <a:gd name="T3" fmla="*/ 210 h 210"/>
              <a:gd name="T4" fmla="*/ 40 w 40"/>
              <a:gd name="T5" fmla="*/ 0 h 210"/>
              <a:gd name="T6" fmla="*/ 0 w 40"/>
              <a:gd name="T7" fmla="*/ 0 h 210"/>
              <a:gd name="T8" fmla="*/ 0 60000 65536"/>
              <a:gd name="T9" fmla="*/ 0 60000 65536"/>
              <a:gd name="T10" fmla="*/ 0 60000 65536"/>
              <a:gd name="T11" fmla="*/ 0 60000 65536"/>
              <a:gd name="T12" fmla="*/ 0 w 40"/>
              <a:gd name="T13" fmla="*/ 0 h 210"/>
              <a:gd name="T14" fmla="*/ 40 w 40"/>
              <a:gd name="T15" fmla="*/ 210 h 210"/>
            </a:gdLst>
            <a:ahLst/>
            <a:cxnLst>
              <a:cxn ang="T8">
                <a:pos x="T0" y="T1"/>
              </a:cxn>
              <a:cxn ang="T9">
                <a:pos x="T2" y="T3"/>
              </a:cxn>
              <a:cxn ang="T10">
                <a:pos x="T4" y="T5"/>
              </a:cxn>
              <a:cxn ang="T11">
                <a:pos x="T6" y="T7"/>
              </a:cxn>
            </a:cxnLst>
            <a:rect l="T12" t="T13" r="T14" b="T15"/>
            <a:pathLst>
              <a:path w="40" h="210">
                <a:moveTo>
                  <a:pt x="0" y="210"/>
                </a:moveTo>
                <a:lnTo>
                  <a:pt x="40" y="210"/>
                </a:lnTo>
                <a:lnTo>
                  <a:pt x="40" y="0"/>
                </a:lnTo>
                <a:lnTo>
                  <a:pt x="0" y="0"/>
                </a:lnTo>
              </a:path>
            </a:pathLst>
          </a:custGeom>
          <a:noFill/>
          <a:ln w="9525">
            <a:solidFill>
              <a:srgbClr val="000000"/>
            </a:solidFill>
            <a:round/>
            <a:headEnd/>
            <a:tailEnd/>
          </a:ln>
        </p:spPr>
        <p:txBody>
          <a:bodyPr/>
          <a:lstStyle/>
          <a:p>
            <a:endParaRPr lang="en-US"/>
          </a:p>
        </p:txBody>
      </p:sp>
      <p:sp>
        <p:nvSpPr>
          <p:cNvPr id="26682" name="Line 73"/>
          <p:cNvSpPr>
            <a:spLocks noChangeShapeType="1"/>
          </p:cNvSpPr>
          <p:nvPr/>
        </p:nvSpPr>
        <p:spPr bwMode="auto">
          <a:xfrm>
            <a:off x="4257675" y="4089400"/>
            <a:ext cx="31750" cy="1588"/>
          </a:xfrm>
          <a:prstGeom prst="line">
            <a:avLst/>
          </a:prstGeom>
          <a:noFill/>
          <a:ln w="9525">
            <a:solidFill>
              <a:srgbClr val="000000"/>
            </a:solidFill>
            <a:round/>
            <a:headEnd/>
            <a:tailEnd/>
          </a:ln>
        </p:spPr>
        <p:txBody>
          <a:bodyPr/>
          <a:lstStyle/>
          <a:p>
            <a:endParaRPr lang="en-US"/>
          </a:p>
        </p:txBody>
      </p:sp>
      <p:sp>
        <p:nvSpPr>
          <p:cNvPr id="26683" name="Line 74"/>
          <p:cNvSpPr>
            <a:spLocks noChangeShapeType="1"/>
          </p:cNvSpPr>
          <p:nvPr/>
        </p:nvSpPr>
        <p:spPr bwMode="auto">
          <a:xfrm>
            <a:off x="3960813" y="3382963"/>
            <a:ext cx="328612" cy="1587"/>
          </a:xfrm>
          <a:prstGeom prst="line">
            <a:avLst/>
          </a:prstGeom>
          <a:noFill/>
          <a:ln w="9525">
            <a:solidFill>
              <a:srgbClr val="000000"/>
            </a:solidFill>
            <a:round/>
            <a:headEnd/>
            <a:tailEnd/>
          </a:ln>
        </p:spPr>
        <p:txBody>
          <a:bodyPr/>
          <a:lstStyle/>
          <a:p>
            <a:endParaRPr lang="en-US"/>
          </a:p>
        </p:txBody>
      </p:sp>
      <p:sp>
        <p:nvSpPr>
          <p:cNvPr id="26684" name="Line 75"/>
          <p:cNvSpPr>
            <a:spLocks noChangeShapeType="1"/>
          </p:cNvSpPr>
          <p:nvPr/>
        </p:nvSpPr>
        <p:spPr bwMode="auto">
          <a:xfrm>
            <a:off x="3656013" y="3159125"/>
            <a:ext cx="633412" cy="1588"/>
          </a:xfrm>
          <a:prstGeom prst="line">
            <a:avLst/>
          </a:prstGeom>
          <a:noFill/>
          <a:ln w="9525">
            <a:solidFill>
              <a:srgbClr val="000000"/>
            </a:solidFill>
            <a:round/>
            <a:headEnd/>
            <a:tailEnd/>
          </a:ln>
        </p:spPr>
        <p:txBody>
          <a:bodyPr/>
          <a:lstStyle/>
          <a:p>
            <a:endParaRPr lang="en-US"/>
          </a:p>
        </p:txBody>
      </p:sp>
      <p:sp>
        <p:nvSpPr>
          <p:cNvPr id="26685" name="Line 76"/>
          <p:cNvSpPr>
            <a:spLocks noChangeShapeType="1"/>
          </p:cNvSpPr>
          <p:nvPr/>
        </p:nvSpPr>
        <p:spPr bwMode="auto">
          <a:xfrm>
            <a:off x="3378200" y="2589213"/>
            <a:ext cx="911225" cy="1587"/>
          </a:xfrm>
          <a:prstGeom prst="line">
            <a:avLst/>
          </a:prstGeom>
          <a:noFill/>
          <a:ln w="9525">
            <a:solidFill>
              <a:srgbClr val="000000"/>
            </a:solidFill>
            <a:round/>
            <a:headEnd/>
            <a:tailEnd/>
          </a:ln>
        </p:spPr>
        <p:txBody>
          <a:bodyPr/>
          <a:lstStyle/>
          <a:p>
            <a:endParaRPr lang="en-US"/>
          </a:p>
        </p:txBody>
      </p:sp>
      <p:sp>
        <p:nvSpPr>
          <p:cNvPr id="26686" name="Freeform 77"/>
          <p:cNvSpPr>
            <a:spLocks/>
          </p:cNvSpPr>
          <p:nvPr/>
        </p:nvSpPr>
        <p:spPr bwMode="auto">
          <a:xfrm>
            <a:off x="3517900" y="2292350"/>
            <a:ext cx="771525" cy="101600"/>
          </a:xfrm>
          <a:custGeom>
            <a:avLst/>
            <a:gdLst>
              <a:gd name="T0" fmla="*/ 710 w 710"/>
              <a:gd name="T1" fmla="*/ 0 h 94"/>
              <a:gd name="T2" fmla="*/ 82 w 710"/>
              <a:gd name="T3" fmla="*/ 0 h 94"/>
              <a:gd name="T4" fmla="*/ 0 w 710"/>
              <a:gd name="T5" fmla="*/ 94 h 94"/>
              <a:gd name="T6" fmla="*/ 0 60000 65536"/>
              <a:gd name="T7" fmla="*/ 0 60000 65536"/>
              <a:gd name="T8" fmla="*/ 0 60000 65536"/>
              <a:gd name="T9" fmla="*/ 0 w 710"/>
              <a:gd name="T10" fmla="*/ 0 h 94"/>
              <a:gd name="T11" fmla="*/ 710 w 710"/>
              <a:gd name="T12" fmla="*/ 94 h 94"/>
            </a:gdLst>
            <a:ahLst/>
            <a:cxnLst>
              <a:cxn ang="T6">
                <a:pos x="T0" y="T1"/>
              </a:cxn>
              <a:cxn ang="T7">
                <a:pos x="T2" y="T3"/>
              </a:cxn>
              <a:cxn ang="T8">
                <a:pos x="T4" y="T5"/>
              </a:cxn>
            </a:cxnLst>
            <a:rect l="T9" t="T10" r="T11" b="T12"/>
            <a:pathLst>
              <a:path w="710" h="94">
                <a:moveTo>
                  <a:pt x="710" y="0"/>
                </a:moveTo>
                <a:lnTo>
                  <a:pt x="82" y="0"/>
                </a:lnTo>
                <a:lnTo>
                  <a:pt x="0" y="94"/>
                </a:lnTo>
              </a:path>
            </a:pathLst>
          </a:custGeom>
          <a:noFill/>
          <a:ln w="9525">
            <a:solidFill>
              <a:srgbClr val="000000"/>
            </a:solidFill>
            <a:round/>
            <a:headEnd/>
            <a:tailEnd/>
          </a:ln>
        </p:spPr>
        <p:txBody>
          <a:bodyPr/>
          <a:lstStyle/>
          <a:p>
            <a:endParaRPr lang="en-US"/>
          </a:p>
        </p:txBody>
      </p:sp>
      <p:sp>
        <p:nvSpPr>
          <p:cNvPr id="26687" name="Line 78"/>
          <p:cNvSpPr>
            <a:spLocks noChangeShapeType="1"/>
          </p:cNvSpPr>
          <p:nvPr/>
        </p:nvSpPr>
        <p:spPr bwMode="auto">
          <a:xfrm>
            <a:off x="3200400" y="2438400"/>
            <a:ext cx="1089025" cy="1588"/>
          </a:xfrm>
          <a:prstGeom prst="line">
            <a:avLst/>
          </a:prstGeom>
          <a:noFill/>
          <a:ln w="9525">
            <a:solidFill>
              <a:srgbClr val="000000"/>
            </a:solidFill>
            <a:round/>
            <a:headEnd/>
            <a:tailEnd/>
          </a:ln>
        </p:spPr>
        <p:txBody>
          <a:bodyPr/>
          <a:lstStyle/>
          <a:p>
            <a:endParaRPr lang="en-US"/>
          </a:p>
        </p:txBody>
      </p:sp>
      <p:sp>
        <p:nvSpPr>
          <p:cNvPr id="26688" name="Freeform 79"/>
          <p:cNvSpPr>
            <a:spLocks/>
          </p:cNvSpPr>
          <p:nvPr/>
        </p:nvSpPr>
        <p:spPr bwMode="auto">
          <a:xfrm>
            <a:off x="2322513" y="1743075"/>
            <a:ext cx="1335087" cy="36513"/>
          </a:xfrm>
          <a:custGeom>
            <a:avLst/>
            <a:gdLst>
              <a:gd name="T0" fmla="*/ 0 w 1231"/>
              <a:gd name="T1" fmla="*/ 34 h 34"/>
              <a:gd name="T2" fmla="*/ 0 w 1231"/>
              <a:gd name="T3" fmla="*/ 0 h 34"/>
              <a:gd name="T4" fmla="*/ 1231 w 1231"/>
              <a:gd name="T5" fmla="*/ 0 h 34"/>
              <a:gd name="T6" fmla="*/ 1231 w 1231"/>
              <a:gd name="T7" fmla="*/ 34 h 34"/>
              <a:gd name="T8" fmla="*/ 0 60000 65536"/>
              <a:gd name="T9" fmla="*/ 0 60000 65536"/>
              <a:gd name="T10" fmla="*/ 0 60000 65536"/>
              <a:gd name="T11" fmla="*/ 0 60000 65536"/>
              <a:gd name="T12" fmla="*/ 0 w 1231"/>
              <a:gd name="T13" fmla="*/ 0 h 34"/>
              <a:gd name="T14" fmla="*/ 1231 w 1231"/>
              <a:gd name="T15" fmla="*/ 34 h 34"/>
            </a:gdLst>
            <a:ahLst/>
            <a:cxnLst>
              <a:cxn ang="T8">
                <a:pos x="T0" y="T1"/>
              </a:cxn>
              <a:cxn ang="T9">
                <a:pos x="T2" y="T3"/>
              </a:cxn>
              <a:cxn ang="T10">
                <a:pos x="T4" y="T5"/>
              </a:cxn>
              <a:cxn ang="T11">
                <a:pos x="T6" y="T7"/>
              </a:cxn>
            </a:cxnLst>
            <a:rect l="T12" t="T13" r="T14" b="T15"/>
            <a:pathLst>
              <a:path w="1231" h="34">
                <a:moveTo>
                  <a:pt x="0" y="34"/>
                </a:moveTo>
                <a:lnTo>
                  <a:pt x="0" y="0"/>
                </a:lnTo>
                <a:lnTo>
                  <a:pt x="1231" y="0"/>
                </a:lnTo>
                <a:lnTo>
                  <a:pt x="1231" y="34"/>
                </a:lnTo>
              </a:path>
            </a:pathLst>
          </a:custGeom>
          <a:noFill/>
          <a:ln w="9525">
            <a:solidFill>
              <a:srgbClr val="000000"/>
            </a:solidFill>
            <a:round/>
            <a:headEnd/>
            <a:tailEnd/>
          </a:ln>
        </p:spPr>
        <p:txBody>
          <a:bodyPr/>
          <a:lstStyle/>
          <a:p>
            <a:endParaRPr lang="en-US"/>
          </a:p>
        </p:txBody>
      </p:sp>
      <p:sp>
        <p:nvSpPr>
          <p:cNvPr id="26689" name="Line 80"/>
          <p:cNvSpPr>
            <a:spLocks noChangeShapeType="1"/>
          </p:cNvSpPr>
          <p:nvPr/>
        </p:nvSpPr>
        <p:spPr bwMode="auto">
          <a:xfrm flipV="1">
            <a:off x="2992438" y="1711325"/>
            <a:ext cx="1587" cy="31750"/>
          </a:xfrm>
          <a:prstGeom prst="line">
            <a:avLst/>
          </a:prstGeom>
          <a:noFill/>
          <a:ln w="9525">
            <a:solidFill>
              <a:srgbClr val="000000"/>
            </a:solidFill>
            <a:round/>
            <a:headEnd/>
            <a:tailEnd/>
          </a:ln>
        </p:spPr>
        <p:txBody>
          <a:bodyPr/>
          <a:lstStyle/>
          <a:p>
            <a:endParaRPr lang="en-US"/>
          </a:p>
        </p:txBody>
      </p:sp>
      <p:sp>
        <p:nvSpPr>
          <p:cNvPr id="26690" name="Freeform 81"/>
          <p:cNvSpPr>
            <a:spLocks/>
          </p:cNvSpPr>
          <p:nvPr/>
        </p:nvSpPr>
        <p:spPr bwMode="auto">
          <a:xfrm>
            <a:off x="1087438" y="2584450"/>
            <a:ext cx="1081087" cy="61913"/>
          </a:xfrm>
          <a:custGeom>
            <a:avLst/>
            <a:gdLst>
              <a:gd name="T0" fmla="*/ 0 w 997"/>
              <a:gd name="T1" fmla="*/ 57 h 57"/>
              <a:gd name="T2" fmla="*/ 0 w 997"/>
              <a:gd name="T3" fmla="*/ 0 h 57"/>
              <a:gd name="T4" fmla="*/ 997 w 997"/>
              <a:gd name="T5" fmla="*/ 0 h 57"/>
              <a:gd name="T6" fmla="*/ 997 w 997"/>
              <a:gd name="T7" fmla="*/ 57 h 57"/>
              <a:gd name="T8" fmla="*/ 0 60000 65536"/>
              <a:gd name="T9" fmla="*/ 0 60000 65536"/>
              <a:gd name="T10" fmla="*/ 0 60000 65536"/>
              <a:gd name="T11" fmla="*/ 0 60000 65536"/>
              <a:gd name="T12" fmla="*/ 0 w 997"/>
              <a:gd name="T13" fmla="*/ 0 h 57"/>
              <a:gd name="T14" fmla="*/ 997 w 997"/>
              <a:gd name="T15" fmla="*/ 57 h 57"/>
            </a:gdLst>
            <a:ahLst/>
            <a:cxnLst>
              <a:cxn ang="T8">
                <a:pos x="T0" y="T1"/>
              </a:cxn>
              <a:cxn ang="T9">
                <a:pos x="T2" y="T3"/>
              </a:cxn>
              <a:cxn ang="T10">
                <a:pos x="T4" y="T5"/>
              </a:cxn>
              <a:cxn ang="T11">
                <a:pos x="T6" y="T7"/>
              </a:cxn>
            </a:cxnLst>
            <a:rect l="T12" t="T13" r="T14" b="T15"/>
            <a:pathLst>
              <a:path w="997" h="57">
                <a:moveTo>
                  <a:pt x="0" y="57"/>
                </a:moveTo>
                <a:lnTo>
                  <a:pt x="0" y="0"/>
                </a:lnTo>
                <a:lnTo>
                  <a:pt x="997" y="0"/>
                </a:lnTo>
                <a:lnTo>
                  <a:pt x="997" y="57"/>
                </a:lnTo>
              </a:path>
            </a:pathLst>
          </a:custGeom>
          <a:noFill/>
          <a:ln w="9525">
            <a:solidFill>
              <a:srgbClr val="000000"/>
            </a:solidFill>
            <a:round/>
            <a:headEnd/>
            <a:tailEnd/>
          </a:ln>
        </p:spPr>
        <p:txBody>
          <a:bodyPr/>
          <a:lstStyle/>
          <a:p>
            <a:endParaRPr lang="en-US"/>
          </a:p>
        </p:txBody>
      </p:sp>
      <p:sp>
        <p:nvSpPr>
          <p:cNvPr id="26691" name="Line 82"/>
          <p:cNvSpPr>
            <a:spLocks noChangeShapeType="1"/>
          </p:cNvSpPr>
          <p:nvPr/>
        </p:nvSpPr>
        <p:spPr bwMode="auto">
          <a:xfrm flipV="1">
            <a:off x="1628775" y="2520950"/>
            <a:ext cx="1588" cy="63500"/>
          </a:xfrm>
          <a:prstGeom prst="line">
            <a:avLst/>
          </a:prstGeom>
          <a:noFill/>
          <a:ln w="9525">
            <a:solidFill>
              <a:srgbClr val="000000"/>
            </a:solidFill>
            <a:round/>
            <a:headEnd/>
            <a:tailEnd/>
          </a:ln>
        </p:spPr>
        <p:txBody>
          <a:bodyPr/>
          <a:lstStyle/>
          <a:p>
            <a:endParaRPr lang="en-US"/>
          </a:p>
        </p:txBody>
      </p:sp>
      <p:sp>
        <p:nvSpPr>
          <p:cNvPr id="26692" name="Line 83"/>
          <p:cNvSpPr>
            <a:spLocks noChangeShapeType="1"/>
          </p:cNvSpPr>
          <p:nvPr/>
        </p:nvSpPr>
        <p:spPr bwMode="auto">
          <a:xfrm>
            <a:off x="1784350" y="2932113"/>
            <a:ext cx="150813" cy="1587"/>
          </a:xfrm>
          <a:prstGeom prst="line">
            <a:avLst/>
          </a:prstGeom>
          <a:noFill/>
          <a:ln w="9525">
            <a:solidFill>
              <a:srgbClr val="000000"/>
            </a:solidFill>
            <a:round/>
            <a:headEnd/>
            <a:tailEnd/>
          </a:ln>
        </p:spPr>
        <p:txBody>
          <a:bodyPr/>
          <a:lstStyle/>
          <a:p>
            <a:endParaRPr lang="en-US"/>
          </a:p>
        </p:txBody>
      </p:sp>
      <p:sp>
        <p:nvSpPr>
          <p:cNvPr id="26693" name="Line 84"/>
          <p:cNvSpPr>
            <a:spLocks noChangeShapeType="1"/>
          </p:cNvSpPr>
          <p:nvPr/>
        </p:nvSpPr>
        <p:spPr bwMode="auto">
          <a:xfrm>
            <a:off x="2032000" y="3236913"/>
            <a:ext cx="0" cy="133350"/>
          </a:xfrm>
          <a:prstGeom prst="line">
            <a:avLst/>
          </a:prstGeom>
          <a:noFill/>
          <a:ln w="9525">
            <a:solidFill>
              <a:srgbClr val="000000"/>
            </a:solidFill>
            <a:round/>
            <a:headEnd/>
            <a:tailEnd/>
          </a:ln>
        </p:spPr>
        <p:txBody>
          <a:bodyPr/>
          <a:lstStyle/>
          <a:p>
            <a:endParaRPr lang="en-US"/>
          </a:p>
        </p:txBody>
      </p:sp>
      <p:sp>
        <p:nvSpPr>
          <p:cNvPr id="26694" name="Freeform 85"/>
          <p:cNvSpPr>
            <a:spLocks/>
          </p:cNvSpPr>
          <p:nvPr/>
        </p:nvSpPr>
        <p:spPr bwMode="auto">
          <a:xfrm>
            <a:off x="2381250" y="3867150"/>
            <a:ext cx="153988" cy="644525"/>
          </a:xfrm>
          <a:custGeom>
            <a:avLst/>
            <a:gdLst>
              <a:gd name="T0" fmla="*/ 0 w 142"/>
              <a:gd name="T1" fmla="*/ 0 h 593"/>
              <a:gd name="T2" fmla="*/ 0 w 142"/>
              <a:gd name="T3" fmla="*/ 593 h 593"/>
              <a:gd name="T4" fmla="*/ 142 w 142"/>
              <a:gd name="T5" fmla="*/ 593 h 593"/>
              <a:gd name="T6" fmla="*/ 0 60000 65536"/>
              <a:gd name="T7" fmla="*/ 0 60000 65536"/>
              <a:gd name="T8" fmla="*/ 0 60000 65536"/>
              <a:gd name="T9" fmla="*/ 0 w 142"/>
              <a:gd name="T10" fmla="*/ 0 h 593"/>
              <a:gd name="T11" fmla="*/ 142 w 142"/>
              <a:gd name="T12" fmla="*/ 593 h 593"/>
            </a:gdLst>
            <a:ahLst/>
            <a:cxnLst>
              <a:cxn ang="T6">
                <a:pos x="T0" y="T1"/>
              </a:cxn>
              <a:cxn ang="T7">
                <a:pos x="T2" y="T3"/>
              </a:cxn>
              <a:cxn ang="T8">
                <a:pos x="T4" y="T5"/>
              </a:cxn>
            </a:cxnLst>
            <a:rect l="T9" t="T10" r="T11" b="T12"/>
            <a:pathLst>
              <a:path w="142" h="593">
                <a:moveTo>
                  <a:pt x="0" y="0"/>
                </a:moveTo>
                <a:lnTo>
                  <a:pt x="0" y="593"/>
                </a:lnTo>
                <a:lnTo>
                  <a:pt x="142" y="593"/>
                </a:lnTo>
              </a:path>
            </a:pathLst>
          </a:custGeom>
          <a:noFill/>
          <a:ln w="9525">
            <a:solidFill>
              <a:srgbClr val="000000"/>
            </a:solidFill>
            <a:round/>
            <a:headEnd/>
            <a:tailEnd/>
          </a:ln>
        </p:spPr>
        <p:txBody>
          <a:bodyPr/>
          <a:lstStyle/>
          <a:p>
            <a:endParaRPr lang="en-US"/>
          </a:p>
        </p:txBody>
      </p:sp>
      <p:sp>
        <p:nvSpPr>
          <p:cNvPr id="26695" name="Freeform 86"/>
          <p:cNvSpPr>
            <a:spLocks/>
          </p:cNvSpPr>
          <p:nvPr/>
        </p:nvSpPr>
        <p:spPr bwMode="auto">
          <a:xfrm>
            <a:off x="2443163" y="3787775"/>
            <a:ext cx="87312" cy="593725"/>
          </a:xfrm>
          <a:custGeom>
            <a:avLst/>
            <a:gdLst>
              <a:gd name="T0" fmla="*/ 0 w 81"/>
              <a:gd name="T1" fmla="*/ 0 h 546"/>
              <a:gd name="T2" fmla="*/ 0 w 81"/>
              <a:gd name="T3" fmla="*/ 546 h 546"/>
              <a:gd name="T4" fmla="*/ 81 w 81"/>
              <a:gd name="T5" fmla="*/ 546 h 546"/>
              <a:gd name="T6" fmla="*/ 0 60000 65536"/>
              <a:gd name="T7" fmla="*/ 0 60000 65536"/>
              <a:gd name="T8" fmla="*/ 0 60000 65536"/>
              <a:gd name="T9" fmla="*/ 0 w 81"/>
              <a:gd name="T10" fmla="*/ 0 h 546"/>
              <a:gd name="T11" fmla="*/ 81 w 81"/>
              <a:gd name="T12" fmla="*/ 546 h 546"/>
            </a:gdLst>
            <a:ahLst/>
            <a:cxnLst>
              <a:cxn ang="T6">
                <a:pos x="T0" y="T1"/>
              </a:cxn>
              <a:cxn ang="T7">
                <a:pos x="T2" y="T3"/>
              </a:cxn>
              <a:cxn ang="T8">
                <a:pos x="T4" y="T5"/>
              </a:cxn>
            </a:cxnLst>
            <a:rect l="T9" t="T10" r="T11" b="T12"/>
            <a:pathLst>
              <a:path w="81" h="546">
                <a:moveTo>
                  <a:pt x="0" y="0"/>
                </a:moveTo>
                <a:lnTo>
                  <a:pt x="0" y="546"/>
                </a:lnTo>
                <a:lnTo>
                  <a:pt x="81" y="546"/>
                </a:lnTo>
              </a:path>
            </a:pathLst>
          </a:custGeom>
          <a:noFill/>
          <a:ln w="9525">
            <a:solidFill>
              <a:srgbClr val="000000"/>
            </a:solidFill>
            <a:round/>
            <a:headEnd/>
            <a:tailEnd/>
          </a:ln>
        </p:spPr>
        <p:txBody>
          <a:bodyPr/>
          <a:lstStyle/>
          <a:p>
            <a:endParaRPr lang="en-US"/>
          </a:p>
        </p:txBody>
      </p:sp>
      <p:sp>
        <p:nvSpPr>
          <p:cNvPr id="26696" name="Line 87"/>
          <p:cNvSpPr>
            <a:spLocks noChangeShapeType="1"/>
          </p:cNvSpPr>
          <p:nvPr/>
        </p:nvSpPr>
        <p:spPr bwMode="auto">
          <a:xfrm flipV="1">
            <a:off x="2724150" y="3346450"/>
            <a:ext cx="1588" cy="106363"/>
          </a:xfrm>
          <a:prstGeom prst="line">
            <a:avLst/>
          </a:prstGeom>
          <a:noFill/>
          <a:ln w="9525">
            <a:solidFill>
              <a:srgbClr val="000000"/>
            </a:solidFill>
            <a:round/>
            <a:headEnd/>
            <a:tailEnd/>
          </a:ln>
        </p:spPr>
        <p:txBody>
          <a:bodyPr/>
          <a:lstStyle/>
          <a:p>
            <a:endParaRPr lang="en-US"/>
          </a:p>
        </p:txBody>
      </p:sp>
      <p:sp>
        <p:nvSpPr>
          <p:cNvPr id="26697" name="Line 88"/>
          <p:cNvSpPr>
            <a:spLocks noChangeShapeType="1"/>
          </p:cNvSpPr>
          <p:nvPr/>
        </p:nvSpPr>
        <p:spPr bwMode="auto">
          <a:xfrm flipV="1">
            <a:off x="2724150" y="3200400"/>
            <a:ext cx="330200" cy="211138"/>
          </a:xfrm>
          <a:prstGeom prst="line">
            <a:avLst/>
          </a:prstGeom>
          <a:noFill/>
          <a:ln w="9525">
            <a:solidFill>
              <a:srgbClr val="000000"/>
            </a:solidFill>
            <a:round/>
            <a:headEnd/>
            <a:tailEnd/>
          </a:ln>
        </p:spPr>
        <p:txBody>
          <a:bodyPr/>
          <a:lstStyle/>
          <a:p>
            <a:endParaRPr lang="en-US"/>
          </a:p>
        </p:txBody>
      </p:sp>
      <p:sp>
        <p:nvSpPr>
          <p:cNvPr id="26698" name="TextBox 86"/>
          <p:cNvSpPr txBox="1">
            <a:spLocks noChangeArrowheads="1"/>
          </p:cNvSpPr>
          <p:nvPr/>
        </p:nvSpPr>
        <p:spPr bwMode="auto">
          <a:xfrm>
            <a:off x="227013" y="4748213"/>
            <a:ext cx="228600" cy="731837"/>
          </a:xfrm>
          <a:prstGeom prst="rect">
            <a:avLst/>
          </a:prstGeom>
          <a:noFill/>
          <a:ln w="9525">
            <a:noFill/>
            <a:miter lim="800000"/>
            <a:headEnd/>
            <a:tailEnd/>
          </a:ln>
        </p:spPr>
        <p:txBody>
          <a:bodyPr>
            <a:spAutoFit/>
          </a:bodyPr>
          <a:lstStyle/>
          <a:p>
            <a:pPr algn="ctr"/>
            <a:r>
              <a:rPr lang="en-US" sz="600" b="1"/>
              <a:t>Medul</a:t>
            </a:r>
          </a:p>
          <a:p>
            <a:pPr algn="ctr"/>
            <a:r>
              <a:rPr lang="en-US" sz="600" b="1"/>
              <a:t>la</a:t>
            </a:r>
          </a:p>
        </p:txBody>
      </p:sp>
      <p:sp>
        <p:nvSpPr>
          <p:cNvPr id="26699" name="TextBox 87"/>
          <p:cNvSpPr txBox="1">
            <a:spLocks noChangeArrowheads="1"/>
          </p:cNvSpPr>
          <p:nvPr/>
        </p:nvSpPr>
        <p:spPr bwMode="auto">
          <a:xfrm>
            <a:off x="228600" y="2613025"/>
            <a:ext cx="228600" cy="647700"/>
          </a:xfrm>
          <a:prstGeom prst="rect">
            <a:avLst/>
          </a:prstGeom>
          <a:noFill/>
          <a:ln w="9525">
            <a:noFill/>
            <a:miter lim="800000"/>
            <a:headEnd/>
            <a:tailEnd/>
          </a:ln>
        </p:spPr>
        <p:txBody>
          <a:bodyPr>
            <a:spAutoFit/>
          </a:bodyPr>
          <a:lstStyle/>
          <a:p>
            <a:pPr algn="ctr"/>
            <a:r>
              <a:rPr lang="en-US" sz="600" b="1"/>
              <a:t>Cortex</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4"/>
          <p:cNvSpPr>
            <a:spLocks noGrp="1"/>
          </p:cNvSpPr>
          <p:nvPr>
            <p:ph type="sldNum" sz="quarter" idx="11"/>
          </p:nvPr>
        </p:nvSpPr>
        <p:spPr>
          <a:noFill/>
        </p:spPr>
        <p:txBody>
          <a:bodyPr/>
          <a:lstStyle/>
          <a:p>
            <a:r>
              <a:rPr lang="en-US" smtClean="0"/>
              <a:t>23-</a:t>
            </a:r>
            <a:fld id="{CAE52059-D1B7-41AB-ADBA-20C847CF6643}" type="slidenum">
              <a:rPr lang="en-US" smtClean="0"/>
              <a:pPr/>
              <a:t>21</a:t>
            </a:fld>
            <a:endParaRPr lang="en-US" smtClean="0"/>
          </a:p>
        </p:txBody>
      </p:sp>
      <p:sp>
        <p:nvSpPr>
          <p:cNvPr id="27651" name="Rectangle 2"/>
          <p:cNvSpPr>
            <a:spLocks noGrp="1" noChangeArrowheads="1"/>
          </p:cNvSpPr>
          <p:nvPr>
            <p:ph type="title"/>
          </p:nvPr>
        </p:nvSpPr>
        <p:spPr>
          <a:xfrm>
            <a:off x="0" y="0"/>
            <a:ext cx="9144000" cy="914400"/>
          </a:xfrm>
        </p:spPr>
        <p:txBody>
          <a:bodyPr/>
          <a:lstStyle/>
          <a:p>
            <a:pPr eaLnBrk="1" hangingPunct="1"/>
            <a:r>
              <a:rPr lang="en-US" smtClean="0"/>
              <a:t>Renal Innervation</a:t>
            </a:r>
          </a:p>
        </p:txBody>
      </p:sp>
      <p:sp>
        <p:nvSpPr>
          <p:cNvPr id="27652" name="Rectangle 3"/>
          <p:cNvSpPr>
            <a:spLocks noGrp="1" noChangeArrowheads="1"/>
          </p:cNvSpPr>
          <p:nvPr>
            <p:ph type="body" idx="1"/>
          </p:nvPr>
        </p:nvSpPr>
        <p:spPr>
          <a:xfrm>
            <a:off x="228600" y="762000"/>
            <a:ext cx="8686800" cy="5410200"/>
          </a:xfrm>
        </p:spPr>
        <p:txBody>
          <a:bodyPr/>
          <a:lstStyle/>
          <a:p>
            <a:pPr eaLnBrk="1" hangingPunct="1"/>
            <a:r>
              <a:rPr lang="en-US" sz="2800" smtClean="0"/>
              <a:t>renal plexus </a:t>
            </a:r>
            <a:r>
              <a:rPr lang="en-US" sz="2800" b="0" smtClean="0"/>
              <a:t>– nerves and ganglia wrapped around each renal artery</a:t>
            </a:r>
          </a:p>
          <a:p>
            <a:pPr lvl="1" eaLnBrk="1" hangingPunct="1"/>
            <a:r>
              <a:rPr lang="en-US" sz="2400" b="0" smtClean="0"/>
              <a:t>follows branches of the renal artery into the parenchyma of the kidney</a:t>
            </a:r>
          </a:p>
          <a:p>
            <a:pPr lvl="1" eaLnBrk="1" hangingPunct="1"/>
            <a:r>
              <a:rPr lang="en-US" sz="2400" b="0" smtClean="0"/>
              <a:t>issues nerve fibers to the blood vessels and convoluted tubules of the nephron</a:t>
            </a:r>
          </a:p>
          <a:p>
            <a:pPr lvl="1" eaLnBrk="1" hangingPunct="1"/>
            <a:r>
              <a:rPr lang="en-US" sz="2400" b="0" smtClean="0"/>
              <a:t>carries </a:t>
            </a:r>
            <a:r>
              <a:rPr lang="en-US" sz="2400" smtClean="0"/>
              <a:t>sympathetic</a:t>
            </a:r>
            <a:r>
              <a:rPr lang="en-US" sz="2400" b="0" smtClean="0"/>
              <a:t> innervation from the abdominal aortic plexus</a:t>
            </a:r>
          </a:p>
          <a:p>
            <a:pPr lvl="2" eaLnBrk="1" hangingPunct="1"/>
            <a:r>
              <a:rPr lang="en-US" sz="2000" b="0" smtClean="0"/>
              <a:t>stimulation reduces glomerular blood flow and rate of urine production</a:t>
            </a:r>
          </a:p>
          <a:p>
            <a:pPr lvl="2" eaLnBrk="1" hangingPunct="1"/>
            <a:r>
              <a:rPr lang="en-US" sz="2000" b="0" smtClean="0"/>
              <a:t>respond to falling blood pressure by stimulating the kidneys to secrete </a:t>
            </a:r>
            <a:r>
              <a:rPr lang="en-US" sz="2000" i="1" smtClean="0"/>
              <a:t>renin</a:t>
            </a:r>
            <a:r>
              <a:rPr lang="en-US" sz="2000" b="0" smtClean="0"/>
              <a:t>, an enzyme that activates hormonal mechanisms to restore blood pressure</a:t>
            </a:r>
          </a:p>
          <a:p>
            <a:pPr lvl="1" eaLnBrk="1" hangingPunct="1"/>
            <a:r>
              <a:rPr lang="en-US" sz="2400" b="0" smtClean="0"/>
              <a:t>carries </a:t>
            </a:r>
            <a:r>
              <a:rPr lang="en-US" sz="2400" smtClean="0"/>
              <a:t>parasympathetic</a:t>
            </a:r>
            <a:r>
              <a:rPr lang="en-US" sz="2400" b="0" smtClean="0"/>
              <a:t> innervation from the vagus nerve – </a:t>
            </a:r>
            <a:r>
              <a:rPr lang="en-US" sz="2000" b="0" smtClean="0"/>
              <a:t>increases rate of urine production</a:t>
            </a:r>
            <a:endParaRPr lang="en-US" sz="2400" b="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1"/>
          </p:nvPr>
        </p:nvSpPr>
        <p:spPr>
          <a:noFill/>
        </p:spPr>
        <p:txBody>
          <a:bodyPr/>
          <a:lstStyle/>
          <a:p>
            <a:r>
              <a:rPr lang="en-US" smtClean="0"/>
              <a:t>23-</a:t>
            </a:r>
            <a:fld id="{0EC27C4C-2D0B-4858-A5D5-533ED7DAA9D8}" type="slidenum">
              <a:rPr lang="en-US" smtClean="0"/>
              <a:pPr/>
              <a:t>22</a:t>
            </a:fld>
            <a:endParaRPr lang="en-US" smtClean="0"/>
          </a:p>
        </p:txBody>
      </p:sp>
      <p:sp>
        <p:nvSpPr>
          <p:cNvPr id="28675" name="Rectangle 2"/>
          <p:cNvSpPr>
            <a:spLocks noGrp="1" noChangeArrowheads="1"/>
          </p:cNvSpPr>
          <p:nvPr>
            <p:ph type="title"/>
          </p:nvPr>
        </p:nvSpPr>
        <p:spPr>
          <a:xfrm>
            <a:off x="0" y="0"/>
            <a:ext cx="9144000" cy="1066800"/>
          </a:xfrm>
        </p:spPr>
        <p:txBody>
          <a:bodyPr/>
          <a:lstStyle/>
          <a:p>
            <a:pPr eaLnBrk="1" hangingPunct="1"/>
            <a:r>
              <a:rPr lang="en-US" smtClean="0"/>
              <a:t>Overview of Urine Formation </a:t>
            </a:r>
          </a:p>
        </p:txBody>
      </p:sp>
      <p:sp>
        <p:nvSpPr>
          <p:cNvPr id="28676" name="Rectangle 12"/>
          <p:cNvSpPr>
            <a:spLocks noGrp="1" noChangeArrowheads="1"/>
          </p:cNvSpPr>
          <p:nvPr>
            <p:ph type="body" sz="half" idx="2"/>
          </p:nvPr>
        </p:nvSpPr>
        <p:spPr>
          <a:xfrm>
            <a:off x="4787900" y="914400"/>
            <a:ext cx="4038600" cy="5715000"/>
          </a:xfrm>
        </p:spPr>
        <p:txBody>
          <a:bodyPr/>
          <a:lstStyle/>
          <a:p>
            <a:pPr eaLnBrk="1" hangingPunct="1">
              <a:lnSpc>
                <a:spcPct val="90000"/>
              </a:lnSpc>
            </a:pPr>
            <a:r>
              <a:rPr lang="en-US" sz="2000" b="0" smtClean="0"/>
              <a:t>kidneys convert blood plasma to urine in three stages</a:t>
            </a:r>
          </a:p>
          <a:p>
            <a:pPr lvl="1" eaLnBrk="1" hangingPunct="1">
              <a:lnSpc>
                <a:spcPct val="90000"/>
              </a:lnSpc>
            </a:pPr>
            <a:r>
              <a:rPr lang="en-US" sz="1800" smtClean="0"/>
              <a:t>glomerular filtration</a:t>
            </a:r>
          </a:p>
          <a:p>
            <a:pPr lvl="1" eaLnBrk="1" hangingPunct="1">
              <a:lnSpc>
                <a:spcPct val="90000"/>
              </a:lnSpc>
            </a:pPr>
            <a:r>
              <a:rPr lang="en-US" sz="1800" smtClean="0"/>
              <a:t>tubular reabsorption and secretion</a:t>
            </a:r>
          </a:p>
          <a:p>
            <a:pPr lvl="1" eaLnBrk="1" hangingPunct="1">
              <a:lnSpc>
                <a:spcPct val="90000"/>
              </a:lnSpc>
            </a:pPr>
            <a:r>
              <a:rPr lang="en-US" sz="1800" smtClean="0"/>
              <a:t>water conservation</a:t>
            </a:r>
          </a:p>
          <a:p>
            <a:pPr lvl="1" eaLnBrk="1" hangingPunct="1">
              <a:lnSpc>
                <a:spcPct val="90000"/>
              </a:lnSpc>
            </a:pPr>
            <a:endParaRPr lang="en-US" sz="800" smtClean="0"/>
          </a:p>
          <a:p>
            <a:pPr eaLnBrk="1" hangingPunct="1">
              <a:lnSpc>
                <a:spcPct val="90000"/>
              </a:lnSpc>
            </a:pPr>
            <a:r>
              <a:rPr lang="en-US" sz="2000" smtClean="0"/>
              <a:t>glomerular filtrate</a:t>
            </a:r>
          </a:p>
          <a:p>
            <a:pPr lvl="1" eaLnBrk="1" hangingPunct="1">
              <a:lnSpc>
                <a:spcPct val="90000"/>
              </a:lnSpc>
            </a:pPr>
            <a:r>
              <a:rPr lang="en-US" sz="1600" b="0" smtClean="0"/>
              <a:t>fluid in capsular space</a:t>
            </a:r>
          </a:p>
          <a:p>
            <a:pPr lvl="1" eaLnBrk="1" hangingPunct="1">
              <a:lnSpc>
                <a:spcPct val="90000"/>
              </a:lnSpc>
            </a:pPr>
            <a:r>
              <a:rPr lang="en-US" sz="1600" b="0" smtClean="0"/>
              <a:t>blood plasma without protein</a:t>
            </a:r>
          </a:p>
          <a:p>
            <a:pPr lvl="1" eaLnBrk="1" hangingPunct="1">
              <a:lnSpc>
                <a:spcPct val="90000"/>
              </a:lnSpc>
            </a:pPr>
            <a:endParaRPr lang="en-US" sz="500" b="0" smtClean="0"/>
          </a:p>
          <a:p>
            <a:pPr eaLnBrk="1" hangingPunct="1">
              <a:lnSpc>
                <a:spcPct val="90000"/>
              </a:lnSpc>
            </a:pPr>
            <a:r>
              <a:rPr lang="en-US" sz="2000" smtClean="0"/>
              <a:t>tubular fluid</a:t>
            </a:r>
          </a:p>
          <a:p>
            <a:pPr lvl="1" eaLnBrk="1" hangingPunct="1">
              <a:lnSpc>
                <a:spcPct val="90000"/>
              </a:lnSpc>
            </a:pPr>
            <a:r>
              <a:rPr lang="en-US" sz="1600" b="0" smtClean="0"/>
              <a:t>fluid in renal tubule</a:t>
            </a:r>
          </a:p>
          <a:p>
            <a:pPr lvl="1" eaLnBrk="1" hangingPunct="1">
              <a:lnSpc>
                <a:spcPct val="90000"/>
              </a:lnSpc>
            </a:pPr>
            <a:r>
              <a:rPr lang="en-US" sz="1600" b="0" smtClean="0"/>
              <a:t>similar to above except tubular cells have removed and added substances</a:t>
            </a:r>
          </a:p>
          <a:p>
            <a:pPr lvl="1" eaLnBrk="1" hangingPunct="1">
              <a:lnSpc>
                <a:spcPct val="90000"/>
              </a:lnSpc>
            </a:pPr>
            <a:endParaRPr lang="en-US" sz="500" b="0" smtClean="0"/>
          </a:p>
          <a:p>
            <a:pPr eaLnBrk="1" hangingPunct="1">
              <a:lnSpc>
                <a:spcPct val="90000"/>
              </a:lnSpc>
            </a:pPr>
            <a:r>
              <a:rPr lang="en-US" sz="2000" smtClean="0"/>
              <a:t>urine</a:t>
            </a:r>
            <a:r>
              <a:rPr lang="en-US" sz="2000" b="0" smtClean="0"/>
              <a:t> </a:t>
            </a:r>
          </a:p>
          <a:p>
            <a:pPr lvl="1" eaLnBrk="1" hangingPunct="1">
              <a:lnSpc>
                <a:spcPct val="90000"/>
              </a:lnSpc>
            </a:pPr>
            <a:r>
              <a:rPr lang="en-US" sz="1600" b="0" smtClean="0"/>
              <a:t>once it enters the collecting duct</a:t>
            </a:r>
          </a:p>
          <a:p>
            <a:pPr lvl="1" eaLnBrk="1" hangingPunct="1">
              <a:lnSpc>
                <a:spcPct val="90000"/>
              </a:lnSpc>
            </a:pPr>
            <a:r>
              <a:rPr lang="en-US" sz="1600" b="0" smtClean="0"/>
              <a:t>only remaining change is water content</a:t>
            </a:r>
          </a:p>
        </p:txBody>
      </p:sp>
      <p:pic>
        <p:nvPicPr>
          <p:cNvPr id="28677" name="Picture 9" descr="sal25693_23_09"/>
          <p:cNvPicPr>
            <a:picLocks noChangeAspect="1" noChangeArrowheads="1"/>
          </p:cNvPicPr>
          <p:nvPr/>
        </p:nvPicPr>
        <p:blipFill>
          <a:blip r:embed="rId3" cstate="print"/>
          <a:srcRect/>
          <a:stretch>
            <a:fillRect/>
          </a:stretch>
        </p:blipFill>
        <p:spPr bwMode="auto">
          <a:xfrm>
            <a:off x="153988" y="1155700"/>
            <a:ext cx="4017962" cy="5456238"/>
          </a:xfrm>
          <a:prstGeom prst="rect">
            <a:avLst/>
          </a:prstGeom>
          <a:noFill/>
          <a:ln w="9525">
            <a:noFill/>
            <a:miter lim="800000"/>
            <a:headEnd/>
            <a:tailEnd/>
          </a:ln>
        </p:spPr>
      </p:pic>
      <p:sp>
        <p:nvSpPr>
          <p:cNvPr id="28678" name="TextBox 24"/>
          <p:cNvSpPr txBox="1">
            <a:spLocks noChangeArrowheads="1"/>
          </p:cNvSpPr>
          <p:nvPr/>
        </p:nvSpPr>
        <p:spPr bwMode="auto">
          <a:xfrm>
            <a:off x="0" y="904875"/>
            <a:ext cx="4876800" cy="214313"/>
          </a:xfrm>
          <a:prstGeom prst="rect">
            <a:avLst/>
          </a:prstGeom>
          <a:noFill/>
          <a:ln w="9525">
            <a:noFill/>
            <a:miter lim="800000"/>
            <a:headEnd/>
            <a:tailEnd/>
          </a:ln>
        </p:spPr>
        <p:txBody>
          <a:bodyPr>
            <a:spAutoFit/>
          </a:bodyPr>
          <a:lstStyle/>
          <a:p>
            <a:pPr algn="ctr"/>
            <a:r>
              <a:rPr lang="en-US" sz="800">
                <a:solidFill>
                  <a:srgbClr val="000000"/>
                </a:solidFill>
                <a:cs typeface="Arial" charset="0"/>
              </a:rPr>
              <a:t>Copyright © The McGraw-Hill Companies, Inc. Permission required for reproduction or display.</a:t>
            </a:r>
          </a:p>
        </p:txBody>
      </p:sp>
      <p:sp>
        <p:nvSpPr>
          <p:cNvPr id="28679" name="Rectangle 11"/>
          <p:cNvSpPr>
            <a:spLocks noChangeArrowheads="1"/>
          </p:cNvSpPr>
          <p:nvPr/>
        </p:nvSpPr>
        <p:spPr bwMode="auto">
          <a:xfrm>
            <a:off x="404813" y="1704975"/>
            <a:ext cx="1417637" cy="504825"/>
          </a:xfrm>
          <a:prstGeom prst="rect">
            <a:avLst/>
          </a:prstGeom>
          <a:noFill/>
          <a:ln w="9525">
            <a:noFill/>
            <a:miter lim="800000"/>
            <a:headEnd/>
            <a:tailEnd/>
          </a:ln>
        </p:spPr>
        <p:txBody>
          <a:bodyPr wrap="none" lIns="0" tIns="0" rIns="0" bIns="0">
            <a:spAutoFit/>
          </a:bodyPr>
          <a:lstStyle/>
          <a:p>
            <a:r>
              <a:rPr lang="en-US" sz="1100" b="1">
                <a:solidFill>
                  <a:srgbClr val="000000"/>
                </a:solidFill>
              </a:rPr>
              <a:t>Glomerular filtration</a:t>
            </a:r>
          </a:p>
          <a:p>
            <a:r>
              <a:rPr lang="en-US" sz="1100" b="1">
                <a:solidFill>
                  <a:srgbClr val="000000"/>
                </a:solidFill>
              </a:rPr>
              <a:t>Creates a plasmalike </a:t>
            </a:r>
          </a:p>
          <a:p>
            <a:r>
              <a:rPr lang="en-US" sz="1100" b="1">
                <a:solidFill>
                  <a:srgbClr val="000000"/>
                </a:solidFill>
              </a:rPr>
              <a:t>filtrate of the blood</a:t>
            </a:r>
            <a:endParaRPr lang="en-US" sz="1100" b="1"/>
          </a:p>
        </p:txBody>
      </p:sp>
      <p:sp>
        <p:nvSpPr>
          <p:cNvPr id="28680" name="Rectangle 12"/>
          <p:cNvSpPr>
            <a:spLocks noChangeArrowheads="1"/>
          </p:cNvSpPr>
          <p:nvPr/>
        </p:nvSpPr>
        <p:spPr bwMode="auto">
          <a:xfrm>
            <a:off x="404813" y="2874963"/>
            <a:ext cx="1636712" cy="673100"/>
          </a:xfrm>
          <a:prstGeom prst="rect">
            <a:avLst/>
          </a:prstGeom>
          <a:noFill/>
          <a:ln w="9525">
            <a:noFill/>
            <a:miter lim="800000"/>
            <a:headEnd/>
            <a:tailEnd/>
          </a:ln>
        </p:spPr>
        <p:txBody>
          <a:bodyPr wrap="none" lIns="0" tIns="0" rIns="0" bIns="0">
            <a:spAutoFit/>
          </a:bodyPr>
          <a:lstStyle/>
          <a:p>
            <a:r>
              <a:rPr lang="en-US" sz="1100" b="1">
                <a:solidFill>
                  <a:srgbClr val="000000"/>
                </a:solidFill>
              </a:rPr>
              <a:t>Tubular reabsorption </a:t>
            </a:r>
          </a:p>
          <a:p>
            <a:r>
              <a:rPr lang="en-US" sz="1100" b="1">
                <a:solidFill>
                  <a:srgbClr val="000000"/>
                </a:solidFill>
              </a:rPr>
              <a:t>Removes useful solutes </a:t>
            </a:r>
          </a:p>
          <a:p>
            <a:r>
              <a:rPr lang="en-US" sz="1100" b="1">
                <a:solidFill>
                  <a:srgbClr val="000000"/>
                </a:solidFill>
              </a:rPr>
              <a:t>from the filtrate, returns </a:t>
            </a:r>
          </a:p>
          <a:p>
            <a:r>
              <a:rPr lang="en-US" sz="1100" b="1">
                <a:solidFill>
                  <a:srgbClr val="000000"/>
                </a:solidFill>
              </a:rPr>
              <a:t>them to the blood</a:t>
            </a:r>
            <a:endParaRPr lang="en-US" sz="1100" b="1"/>
          </a:p>
        </p:txBody>
      </p:sp>
      <p:sp>
        <p:nvSpPr>
          <p:cNvPr id="28681" name="Rectangle 13"/>
          <p:cNvSpPr>
            <a:spLocks noChangeArrowheads="1"/>
          </p:cNvSpPr>
          <p:nvPr/>
        </p:nvSpPr>
        <p:spPr bwMode="auto">
          <a:xfrm>
            <a:off x="404813" y="3814763"/>
            <a:ext cx="1577975" cy="673100"/>
          </a:xfrm>
          <a:prstGeom prst="rect">
            <a:avLst/>
          </a:prstGeom>
          <a:noFill/>
          <a:ln w="9525">
            <a:noFill/>
            <a:miter lim="800000"/>
            <a:headEnd/>
            <a:tailEnd/>
          </a:ln>
        </p:spPr>
        <p:txBody>
          <a:bodyPr wrap="none" lIns="0" tIns="0" rIns="0" bIns="0">
            <a:spAutoFit/>
          </a:bodyPr>
          <a:lstStyle/>
          <a:p>
            <a:r>
              <a:rPr lang="en-US" sz="1100" b="1">
                <a:solidFill>
                  <a:srgbClr val="000000"/>
                </a:solidFill>
              </a:rPr>
              <a:t>Tubular secretion</a:t>
            </a:r>
          </a:p>
          <a:p>
            <a:r>
              <a:rPr lang="en-US" sz="1100" b="1">
                <a:solidFill>
                  <a:srgbClr val="000000"/>
                </a:solidFill>
              </a:rPr>
              <a:t>Removes additional</a:t>
            </a:r>
          </a:p>
          <a:p>
            <a:r>
              <a:rPr lang="en-US" sz="1100" b="1">
                <a:solidFill>
                  <a:srgbClr val="000000"/>
                </a:solidFill>
              </a:rPr>
              <a:t>wastes from theblood,</a:t>
            </a:r>
          </a:p>
          <a:p>
            <a:r>
              <a:rPr lang="en-US" sz="1100" b="1">
                <a:solidFill>
                  <a:srgbClr val="000000"/>
                </a:solidFill>
              </a:rPr>
              <a:t>adds them to the filtrate</a:t>
            </a:r>
          </a:p>
        </p:txBody>
      </p:sp>
      <p:sp>
        <p:nvSpPr>
          <p:cNvPr id="28682" name="Rectangle 14"/>
          <p:cNvSpPr>
            <a:spLocks noChangeArrowheads="1"/>
          </p:cNvSpPr>
          <p:nvPr/>
        </p:nvSpPr>
        <p:spPr bwMode="auto">
          <a:xfrm>
            <a:off x="404813" y="5224463"/>
            <a:ext cx="1619250" cy="841375"/>
          </a:xfrm>
          <a:prstGeom prst="rect">
            <a:avLst/>
          </a:prstGeom>
          <a:noFill/>
          <a:ln w="9525">
            <a:noFill/>
            <a:miter lim="800000"/>
            <a:headEnd/>
            <a:tailEnd/>
          </a:ln>
        </p:spPr>
        <p:txBody>
          <a:bodyPr wrap="none" lIns="0" tIns="0" rIns="0" bIns="0">
            <a:spAutoFit/>
          </a:bodyPr>
          <a:lstStyle/>
          <a:p>
            <a:r>
              <a:rPr lang="en-US" sz="1100" b="1">
                <a:solidFill>
                  <a:srgbClr val="000000"/>
                </a:solidFill>
              </a:rPr>
              <a:t>water conservation </a:t>
            </a:r>
          </a:p>
          <a:p>
            <a:r>
              <a:rPr lang="en-US" sz="1100" b="1">
                <a:solidFill>
                  <a:srgbClr val="000000"/>
                </a:solidFill>
              </a:rPr>
              <a:t>Removes water from the</a:t>
            </a:r>
          </a:p>
          <a:p>
            <a:r>
              <a:rPr lang="en-US" sz="1100" b="1">
                <a:solidFill>
                  <a:srgbClr val="000000"/>
                </a:solidFill>
              </a:rPr>
              <a:t>urine and returns it to</a:t>
            </a:r>
          </a:p>
          <a:p>
            <a:r>
              <a:rPr lang="en-US" sz="1100" b="1">
                <a:solidFill>
                  <a:srgbClr val="000000"/>
                </a:solidFill>
              </a:rPr>
              <a:t>blood; cincentrates </a:t>
            </a:r>
          </a:p>
          <a:p>
            <a:r>
              <a:rPr lang="en-US" sz="1100" b="1">
                <a:solidFill>
                  <a:srgbClr val="000000"/>
                </a:solidFill>
              </a:rPr>
              <a:t>wastes</a:t>
            </a:r>
            <a:endParaRPr lang="en-US" sz="1100" b="1"/>
          </a:p>
        </p:txBody>
      </p:sp>
      <p:sp>
        <p:nvSpPr>
          <p:cNvPr id="28683" name="Rectangle 15"/>
          <p:cNvSpPr>
            <a:spLocks noChangeArrowheads="1"/>
          </p:cNvSpPr>
          <p:nvPr/>
        </p:nvSpPr>
        <p:spPr bwMode="auto">
          <a:xfrm>
            <a:off x="3935413" y="1755775"/>
            <a:ext cx="1149350" cy="168275"/>
          </a:xfrm>
          <a:prstGeom prst="rect">
            <a:avLst/>
          </a:prstGeom>
          <a:noFill/>
          <a:ln w="9525">
            <a:noFill/>
            <a:miter lim="800000"/>
            <a:headEnd/>
            <a:tailEnd/>
          </a:ln>
        </p:spPr>
        <p:txBody>
          <a:bodyPr wrap="none" lIns="0" tIns="0" rIns="0" bIns="0">
            <a:spAutoFit/>
          </a:bodyPr>
          <a:lstStyle/>
          <a:p>
            <a:r>
              <a:rPr lang="en-US" sz="1100" b="1">
                <a:solidFill>
                  <a:srgbClr val="000000"/>
                </a:solidFill>
              </a:rPr>
              <a:t>Rental Corpuscle</a:t>
            </a:r>
            <a:endParaRPr lang="en-US" sz="1100" b="1"/>
          </a:p>
        </p:txBody>
      </p:sp>
      <p:sp>
        <p:nvSpPr>
          <p:cNvPr id="28684" name="Rectangle 16"/>
          <p:cNvSpPr>
            <a:spLocks noChangeArrowheads="1"/>
          </p:cNvSpPr>
          <p:nvPr/>
        </p:nvSpPr>
        <p:spPr bwMode="auto">
          <a:xfrm>
            <a:off x="3935413" y="2525713"/>
            <a:ext cx="949325" cy="168275"/>
          </a:xfrm>
          <a:prstGeom prst="rect">
            <a:avLst/>
          </a:prstGeom>
          <a:noFill/>
          <a:ln w="9525">
            <a:noFill/>
            <a:miter lim="800000"/>
            <a:headEnd/>
            <a:tailEnd/>
          </a:ln>
        </p:spPr>
        <p:txBody>
          <a:bodyPr wrap="none" lIns="0" tIns="0" rIns="0" bIns="0">
            <a:spAutoFit/>
          </a:bodyPr>
          <a:lstStyle/>
          <a:p>
            <a:r>
              <a:rPr lang="en-US" sz="1100" b="1">
                <a:solidFill>
                  <a:srgbClr val="000000"/>
                </a:solidFill>
              </a:rPr>
              <a:t>Flow of filtrate</a:t>
            </a:r>
            <a:endParaRPr lang="en-US" sz="1100" b="1"/>
          </a:p>
        </p:txBody>
      </p:sp>
      <p:sp>
        <p:nvSpPr>
          <p:cNvPr id="28685" name="Rectangle 17"/>
          <p:cNvSpPr>
            <a:spLocks noChangeArrowheads="1"/>
          </p:cNvSpPr>
          <p:nvPr/>
        </p:nvSpPr>
        <p:spPr bwMode="auto">
          <a:xfrm>
            <a:off x="3935413" y="3140075"/>
            <a:ext cx="736600" cy="336550"/>
          </a:xfrm>
          <a:prstGeom prst="rect">
            <a:avLst/>
          </a:prstGeom>
          <a:noFill/>
          <a:ln w="9525">
            <a:noFill/>
            <a:miter lim="800000"/>
            <a:headEnd/>
            <a:tailEnd/>
          </a:ln>
        </p:spPr>
        <p:txBody>
          <a:bodyPr wrap="none" lIns="0" tIns="0" rIns="0" bIns="0">
            <a:spAutoFit/>
          </a:bodyPr>
          <a:lstStyle/>
          <a:p>
            <a:r>
              <a:rPr lang="en-US" sz="1100" b="1">
                <a:solidFill>
                  <a:srgbClr val="000000"/>
                </a:solidFill>
              </a:rPr>
              <a:t>Peritubular</a:t>
            </a:r>
          </a:p>
          <a:p>
            <a:r>
              <a:rPr lang="en-US" sz="1100" b="1">
                <a:solidFill>
                  <a:srgbClr val="000000"/>
                </a:solidFill>
              </a:rPr>
              <a:t>Capillaries</a:t>
            </a:r>
            <a:endParaRPr lang="en-US" sz="1100" b="1"/>
          </a:p>
        </p:txBody>
      </p:sp>
      <p:sp>
        <p:nvSpPr>
          <p:cNvPr id="28686" name="Rectangle 18"/>
          <p:cNvSpPr>
            <a:spLocks noChangeArrowheads="1"/>
          </p:cNvSpPr>
          <p:nvPr/>
        </p:nvSpPr>
        <p:spPr bwMode="auto">
          <a:xfrm>
            <a:off x="3935413" y="4567238"/>
            <a:ext cx="884237" cy="168275"/>
          </a:xfrm>
          <a:prstGeom prst="rect">
            <a:avLst/>
          </a:prstGeom>
          <a:noFill/>
          <a:ln w="9525">
            <a:noFill/>
            <a:miter lim="800000"/>
            <a:headEnd/>
            <a:tailEnd/>
          </a:ln>
        </p:spPr>
        <p:txBody>
          <a:bodyPr wrap="none" lIns="0" tIns="0" rIns="0" bIns="0">
            <a:spAutoFit/>
          </a:bodyPr>
          <a:lstStyle/>
          <a:p>
            <a:r>
              <a:rPr lang="en-US" sz="1100" b="1">
                <a:solidFill>
                  <a:srgbClr val="000000"/>
                </a:solidFill>
              </a:rPr>
              <a:t>Rental tubule</a:t>
            </a:r>
            <a:endParaRPr lang="en-US" sz="1100" b="1"/>
          </a:p>
        </p:txBody>
      </p:sp>
      <p:sp>
        <p:nvSpPr>
          <p:cNvPr id="28687" name="Line 19"/>
          <p:cNvSpPr>
            <a:spLocks noChangeShapeType="1"/>
          </p:cNvSpPr>
          <p:nvPr/>
        </p:nvSpPr>
        <p:spPr bwMode="auto">
          <a:xfrm>
            <a:off x="3589338" y="3217863"/>
            <a:ext cx="287337" cy="0"/>
          </a:xfrm>
          <a:prstGeom prst="line">
            <a:avLst/>
          </a:prstGeom>
          <a:noFill/>
          <a:ln w="12700">
            <a:solidFill>
              <a:srgbClr val="000000"/>
            </a:solidFill>
            <a:round/>
            <a:headEnd/>
            <a:tailEnd/>
          </a:ln>
        </p:spPr>
        <p:txBody>
          <a:bodyPr/>
          <a:lstStyle/>
          <a:p>
            <a:endParaRPr lang="en-US"/>
          </a:p>
        </p:txBody>
      </p:sp>
      <p:sp>
        <p:nvSpPr>
          <p:cNvPr id="28688" name="Line 20"/>
          <p:cNvSpPr>
            <a:spLocks noChangeShapeType="1"/>
          </p:cNvSpPr>
          <p:nvPr/>
        </p:nvSpPr>
        <p:spPr bwMode="auto">
          <a:xfrm>
            <a:off x="2768600" y="4660900"/>
            <a:ext cx="1052513" cy="1588"/>
          </a:xfrm>
          <a:prstGeom prst="line">
            <a:avLst/>
          </a:prstGeom>
          <a:noFill/>
          <a:ln w="12700">
            <a:solidFill>
              <a:srgbClr val="000000"/>
            </a:solidFill>
            <a:round/>
            <a:headEnd/>
            <a:tailEnd/>
          </a:ln>
        </p:spPr>
        <p:txBody>
          <a:bodyPr/>
          <a:lstStyle/>
          <a:p>
            <a:endParaRPr lang="en-US"/>
          </a:p>
        </p:txBody>
      </p:sp>
      <p:sp>
        <p:nvSpPr>
          <p:cNvPr id="28689" name="Line 21"/>
          <p:cNvSpPr>
            <a:spLocks noChangeShapeType="1"/>
          </p:cNvSpPr>
          <p:nvPr/>
        </p:nvSpPr>
        <p:spPr bwMode="auto">
          <a:xfrm>
            <a:off x="2684463" y="2619375"/>
            <a:ext cx="1230312" cy="0"/>
          </a:xfrm>
          <a:prstGeom prst="line">
            <a:avLst/>
          </a:prstGeom>
          <a:noFill/>
          <a:ln w="9525">
            <a:solidFill>
              <a:schemeClr val="tx1"/>
            </a:solidFill>
            <a:round/>
            <a:headEnd/>
            <a:tailEnd/>
          </a:ln>
        </p:spPr>
        <p:txBody>
          <a:bodyPr/>
          <a:lstStyle/>
          <a:p>
            <a:endParaRPr lang="en-US"/>
          </a:p>
        </p:txBody>
      </p:sp>
      <p:sp>
        <p:nvSpPr>
          <p:cNvPr id="28690" name="Rectangle 22"/>
          <p:cNvSpPr>
            <a:spLocks noChangeArrowheads="1"/>
          </p:cNvSpPr>
          <p:nvPr/>
        </p:nvSpPr>
        <p:spPr bwMode="auto">
          <a:xfrm>
            <a:off x="3316288" y="5278438"/>
            <a:ext cx="258762" cy="168275"/>
          </a:xfrm>
          <a:prstGeom prst="rect">
            <a:avLst/>
          </a:prstGeom>
          <a:noFill/>
          <a:ln w="9525">
            <a:noFill/>
            <a:miter lim="800000"/>
            <a:headEnd/>
            <a:tailEnd/>
          </a:ln>
        </p:spPr>
        <p:txBody>
          <a:bodyPr wrap="none" lIns="0" tIns="0" rIns="0" bIns="0">
            <a:spAutoFit/>
          </a:bodyPr>
          <a:lstStyle/>
          <a:p>
            <a:r>
              <a:rPr lang="en-US" sz="1100" b="1">
                <a:solidFill>
                  <a:srgbClr val="000000"/>
                </a:solidFill>
              </a:rPr>
              <a:t>H</a:t>
            </a:r>
            <a:r>
              <a:rPr lang="en-US" sz="1100" b="1" baseline="-25000">
                <a:solidFill>
                  <a:srgbClr val="000000"/>
                </a:solidFill>
              </a:rPr>
              <a:t>2</a:t>
            </a:r>
            <a:r>
              <a:rPr lang="en-US" sz="1100" b="1">
                <a:solidFill>
                  <a:srgbClr val="000000"/>
                </a:solidFill>
              </a:rPr>
              <a:t>O</a:t>
            </a:r>
            <a:endParaRPr lang="en-US" sz="1100" b="1"/>
          </a:p>
        </p:txBody>
      </p:sp>
      <p:sp>
        <p:nvSpPr>
          <p:cNvPr id="28691" name="Rectangle 23"/>
          <p:cNvSpPr>
            <a:spLocks noChangeArrowheads="1"/>
          </p:cNvSpPr>
          <p:nvPr/>
        </p:nvSpPr>
        <p:spPr bwMode="auto">
          <a:xfrm>
            <a:off x="3316288" y="5573713"/>
            <a:ext cx="258762" cy="168275"/>
          </a:xfrm>
          <a:prstGeom prst="rect">
            <a:avLst/>
          </a:prstGeom>
          <a:noFill/>
          <a:ln w="9525">
            <a:noFill/>
            <a:miter lim="800000"/>
            <a:headEnd/>
            <a:tailEnd/>
          </a:ln>
        </p:spPr>
        <p:txBody>
          <a:bodyPr wrap="none" lIns="0" tIns="0" rIns="0" bIns="0">
            <a:spAutoFit/>
          </a:bodyPr>
          <a:lstStyle/>
          <a:p>
            <a:r>
              <a:rPr lang="en-US" sz="1100" b="1">
                <a:solidFill>
                  <a:srgbClr val="000000"/>
                </a:solidFill>
              </a:rPr>
              <a:t>H</a:t>
            </a:r>
            <a:r>
              <a:rPr lang="en-US" sz="1100" b="1" baseline="-25000">
                <a:solidFill>
                  <a:srgbClr val="000000"/>
                </a:solidFill>
              </a:rPr>
              <a:t>2</a:t>
            </a:r>
            <a:r>
              <a:rPr lang="en-US" sz="1100" b="1">
                <a:solidFill>
                  <a:srgbClr val="000000"/>
                </a:solidFill>
              </a:rPr>
              <a:t>O</a:t>
            </a:r>
            <a:endParaRPr lang="en-US" sz="1100" b="1"/>
          </a:p>
        </p:txBody>
      </p:sp>
      <p:sp>
        <p:nvSpPr>
          <p:cNvPr id="28692" name="Rectangle 24"/>
          <p:cNvSpPr>
            <a:spLocks noChangeArrowheads="1"/>
          </p:cNvSpPr>
          <p:nvPr/>
        </p:nvSpPr>
        <p:spPr bwMode="auto">
          <a:xfrm>
            <a:off x="3316288" y="5853113"/>
            <a:ext cx="258762" cy="168275"/>
          </a:xfrm>
          <a:prstGeom prst="rect">
            <a:avLst/>
          </a:prstGeom>
          <a:noFill/>
          <a:ln w="9525">
            <a:noFill/>
            <a:miter lim="800000"/>
            <a:headEnd/>
            <a:tailEnd/>
          </a:ln>
        </p:spPr>
        <p:txBody>
          <a:bodyPr wrap="none" lIns="0" tIns="0" rIns="0" bIns="0">
            <a:spAutoFit/>
          </a:bodyPr>
          <a:lstStyle/>
          <a:p>
            <a:r>
              <a:rPr lang="en-US" sz="1100" b="1">
                <a:solidFill>
                  <a:srgbClr val="000000"/>
                </a:solidFill>
              </a:rPr>
              <a:t>H</a:t>
            </a:r>
            <a:r>
              <a:rPr lang="en-US" sz="1100" b="1" baseline="-25000">
                <a:solidFill>
                  <a:srgbClr val="000000"/>
                </a:solidFill>
              </a:rPr>
              <a:t>2</a:t>
            </a:r>
            <a:r>
              <a:rPr lang="en-US" sz="1100" b="1">
                <a:solidFill>
                  <a:srgbClr val="000000"/>
                </a:solidFill>
              </a:rPr>
              <a:t>O</a:t>
            </a:r>
            <a:endParaRPr lang="en-US" sz="1100" b="1"/>
          </a:p>
        </p:txBody>
      </p:sp>
      <p:sp>
        <p:nvSpPr>
          <p:cNvPr id="28693" name="Rectangle 25"/>
          <p:cNvSpPr>
            <a:spLocks noChangeArrowheads="1"/>
          </p:cNvSpPr>
          <p:nvPr/>
        </p:nvSpPr>
        <p:spPr bwMode="auto">
          <a:xfrm>
            <a:off x="2479675" y="6581775"/>
            <a:ext cx="357188" cy="168275"/>
          </a:xfrm>
          <a:prstGeom prst="rect">
            <a:avLst/>
          </a:prstGeom>
          <a:noFill/>
          <a:ln w="9525">
            <a:noFill/>
            <a:miter lim="800000"/>
            <a:headEnd/>
            <a:tailEnd/>
          </a:ln>
        </p:spPr>
        <p:txBody>
          <a:bodyPr wrap="none" lIns="0" tIns="0" rIns="0" bIns="0">
            <a:spAutoFit/>
          </a:bodyPr>
          <a:lstStyle/>
          <a:p>
            <a:r>
              <a:rPr lang="en-US" sz="1100" b="1">
                <a:solidFill>
                  <a:srgbClr val="000000"/>
                </a:solidFill>
              </a:rPr>
              <a:t>Urine</a:t>
            </a:r>
            <a:endParaRPr lang="en-US" sz="1100" b="1"/>
          </a:p>
        </p:txBody>
      </p:sp>
      <p:sp>
        <p:nvSpPr>
          <p:cNvPr id="28694" name="Rectangle 26"/>
          <p:cNvSpPr>
            <a:spLocks noChangeArrowheads="1"/>
          </p:cNvSpPr>
          <p:nvPr/>
        </p:nvSpPr>
        <p:spPr bwMode="auto">
          <a:xfrm>
            <a:off x="2401888" y="1144588"/>
            <a:ext cx="712787" cy="168275"/>
          </a:xfrm>
          <a:prstGeom prst="rect">
            <a:avLst/>
          </a:prstGeom>
          <a:noFill/>
          <a:ln w="9525">
            <a:noFill/>
            <a:miter lim="800000"/>
            <a:headEnd/>
            <a:tailEnd/>
          </a:ln>
        </p:spPr>
        <p:txBody>
          <a:bodyPr wrap="none" lIns="0" tIns="0" rIns="0" bIns="0">
            <a:spAutoFit/>
          </a:bodyPr>
          <a:lstStyle/>
          <a:p>
            <a:r>
              <a:rPr lang="en-US" sz="1100" b="1">
                <a:solidFill>
                  <a:srgbClr val="000000"/>
                </a:solidFill>
              </a:rPr>
              <a:t>Blood flow</a:t>
            </a:r>
            <a:endParaRPr lang="en-US" sz="1100" b="1"/>
          </a:p>
        </p:txBody>
      </p:sp>
      <p:sp>
        <p:nvSpPr>
          <p:cNvPr id="28695" name="Rectangle 27"/>
          <p:cNvSpPr>
            <a:spLocks noChangeArrowheads="1"/>
          </p:cNvSpPr>
          <p:nvPr/>
        </p:nvSpPr>
        <p:spPr bwMode="auto">
          <a:xfrm>
            <a:off x="227013" y="1704975"/>
            <a:ext cx="77787" cy="168275"/>
          </a:xfrm>
          <a:prstGeom prst="rect">
            <a:avLst/>
          </a:prstGeom>
          <a:noFill/>
          <a:ln w="9525">
            <a:noFill/>
            <a:miter lim="800000"/>
            <a:headEnd/>
            <a:tailEnd/>
          </a:ln>
        </p:spPr>
        <p:txBody>
          <a:bodyPr wrap="none" lIns="0" tIns="0" rIns="0" bIns="0">
            <a:spAutoFit/>
          </a:bodyPr>
          <a:lstStyle/>
          <a:p>
            <a:r>
              <a:rPr lang="en-US" sz="1100" b="1">
                <a:solidFill>
                  <a:srgbClr val="000000"/>
                </a:solidFill>
              </a:rPr>
              <a:t>1</a:t>
            </a:r>
            <a:endParaRPr lang="en-US" sz="1100" b="1"/>
          </a:p>
        </p:txBody>
      </p:sp>
      <p:sp>
        <p:nvSpPr>
          <p:cNvPr id="28696" name="Rectangle 28"/>
          <p:cNvSpPr>
            <a:spLocks noChangeArrowheads="1"/>
          </p:cNvSpPr>
          <p:nvPr/>
        </p:nvSpPr>
        <p:spPr bwMode="auto">
          <a:xfrm>
            <a:off x="227013" y="2878138"/>
            <a:ext cx="77787" cy="168275"/>
          </a:xfrm>
          <a:prstGeom prst="rect">
            <a:avLst/>
          </a:prstGeom>
          <a:noFill/>
          <a:ln w="9525">
            <a:noFill/>
            <a:miter lim="800000"/>
            <a:headEnd/>
            <a:tailEnd/>
          </a:ln>
        </p:spPr>
        <p:txBody>
          <a:bodyPr wrap="none" lIns="0" tIns="0" rIns="0" bIns="0">
            <a:spAutoFit/>
          </a:bodyPr>
          <a:lstStyle/>
          <a:p>
            <a:r>
              <a:rPr lang="en-US" sz="1100" b="1">
                <a:solidFill>
                  <a:srgbClr val="000000"/>
                </a:solidFill>
              </a:rPr>
              <a:t>2</a:t>
            </a:r>
            <a:endParaRPr lang="en-US" sz="1100" b="1"/>
          </a:p>
        </p:txBody>
      </p:sp>
      <p:sp>
        <p:nvSpPr>
          <p:cNvPr id="28697" name="Rectangle 29"/>
          <p:cNvSpPr>
            <a:spLocks noChangeArrowheads="1"/>
          </p:cNvSpPr>
          <p:nvPr/>
        </p:nvSpPr>
        <p:spPr bwMode="auto">
          <a:xfrm>
            <a:off x="228600" y="5237163"/>
            <a:ext cx="77788" cy="168275"/>
          </a:xfrm>
          <a:prstGeom prst="rect">
            <a:avLst/>
          </a:prstGeom>
          <a:noFill/>
          <a:ln w="9525">
            <a:noFill/>
            <a:miter lim="800000"/>
            <a:headEnd/>
            <a:tailEnd/>
          </a:ln>
        </p:spPr>
        <p:txBody>
          <a:bodyPr wrap="none" lIns="0" tIns="0" rIns="0" bIns="0">
            <a:spAutoFit/>
          </a:bodyPr>
          <a:lstStyle/>
          <a:p>
            <a:r>
              <a:rPr lang="en-US" sz="1100" b="1">
                <a:solidFill>
                  <a:srgbClr val="000000"/>
                </a:solidFill>
              </a:rPr>
              <a:t>3</a:t>
            </a:r>
            <a:endParaRPr lang="en-US" sz="1100" b="1"/>
          </a:p>
        </p:txBody>
      </p:sp>
      <p:sp>
        <p:nvSpPr>
          <p:cNvPr id="28698" name="Rectangle 30"/>
          <p:cNvSpPr>
            <a:spLocks noChangeArrowheads="1"/>
          </p:cNvSpPr>
          <p:nvPr/>
        </p:nvSpPr>
        <p:spPr bwMode="auto">
          <a:xfrm>
            <a:off x="762000" y="3563938"/>
            <a:ext cx="287338" cy="168275"/>
          </a:xfrm>
          <a:prstGeom prst="rect">
            <a:avLst/>
          </a:prstGeom>
          <a:noFill/>
          <a:ln w="9525">
            <a:noFill/>
            <a:miter lim="800000"/>
            <a:headEnd/>
            <a:tailEnd/>
          </a:ln>
        </p:spPr>
        <p:txBody>
          <a:bodyPr wrap="none" lIns="0" tIns="0" rIns="0" bIns="0">
            <a:spAutoFit/>
          </a:bodyPr>
          <a:lstStyle/>
          <a:p>
            <a:r>
              <a:rPr lang="en-US" sz="1100" b="1">
                <a:solidFill>
                  <a:srgbClr val="000000"/>
                </a:solidFill>
              </a:rPr>
              <a:t>and </a:t>
            </a:r>
            <a:endParaRPr lang="en-US" sz="1100" b="1"/>
          </a:p>
        </p:txBody>
      </p:sp>
      <p:sp>
        <p:nvSpPr>
          <p:cNvPr id="28699" name="Line 31"/>
          <p:cNvSpPr>
            <a:spLocks noChangeShapeType="1"/>
          </p:cNvSpPr>
          <p:nvPr/>
        </p:nvSpPr>
        <p:spPr bwMode="auto">
          <a:xfrm>
            <a:off x="3114675" y="1841500"/>
            <a:ext cx="752475" cy="0"/>
          </a:xfrm>
          <a:prstGeom prst="line">
            <a:avLst/>
          </a:prstGeom>
          <a:noFill/>
          <a:ln w="9525">
            <a:solidFill>
              <a:schemeClr val="tx1"/>
            </a:solidFill>
            <a:round/>
            <a:headEnd/>
            <a:tailEnd/>
          </a:ln>
        </p:spPr>
        <p:txBody>
          <a:bodyPr/>
          <a:lstStyle/>
          <a:p>
            <a:endParaRPr lang="en-US"/>
          </a:p>
        </p:txBody>
      </p:sp>
      <p:sp>
        <p:nvSpPr>
          <p:cNvPr id="28700" name="Text Box 9"/>
          <p:cNvSpPr txBox="1">
            <a:spLocks noChangeArrowheads="1"/>
          </p:cNvSpPr>
          <p:nvPr/>
        </p:nvSpPr>
        <p:spPr bwMode="auto">
          <a:xfrm>
            <a:off x="304800" y="6248400"/>
            <a:ext cx="2057400" cy="427038"/>
          </a:xfrm>
          <a:prstGeom prst="rect">
            <a:avLst/>
          </a:prstGeom>
          <a:noFill/>
          <a:ln w="9525" algn="ctr">
            <a:noFill/>
            <a:miter lim="800000"/>
            <a:headEnd/>
            <a:tailEnd/>
          </a:ln>
        </p:spPr>
        <p:txBody>
          <a:bodyPr>
            <a:spAutoFit/>
          </a:bodyPr>
          <a:lstStyle/>
          <a:p>
            <a:pPr>
              <a:spcBef>
                <a:spcPct val="50000"/>
              </a:spcBef>
            </a:pPr>
            <a:r>
              <a:rPr lang="en-US" sz="2200"/>
              <a:t>Figure 23.9</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5"/>
          <p:cNvSpPr>
            <a:spLocks noGrp="1"/>
          </p:cNvSpPr>
          <p:nvPr>
            <p:ph type="title"/>
          </p:nvPr>
        </p:nvSpPr>
        <p:spPr>
          <a:xfrm>
            <a:off x="0" y="228600"/>
            <a:ext cx="9144000" cy="1143000"/>
          </a:xfrm>
        </p:spPr>
        <p:txBody>
          <a:bodyPr/>
          <a:lstStyle/>
          <a:p>
            <a:r>
              <a:rPr lang="en-US" smtClean="0"/>
              <a:t>Urine Formation I:        Glomerular Filtration</a:t>
            </a:r>
          </a:p>
        </p:txBody>
      </p:sp>
      <p:sp>
        <p:nvSpPr>
          <p:cNvPr id="29699" name="Content Placeholder 6"/>
          <p:cNvSpPr>
            <a:spLocks noGrp="1"/>
          </p:cNvSpPr>
          <p:nvPr>
            <p:ph idx="1"/>
          </p:nvPr>
        </p:nvSpPr>
        <p:spPr>
          <a:xfrm>
            <a:off x="457200" y="1447800"/>
            <a:ext cx="8077200" cy="5410200"/>
          </a:xfrm>
        </p:spPr>
        <p:txBody>
          <a:bodyPr/>
          <a:lstStyle/>
          <a:p>
            <a:r>
              <a:rPr lang="en-US" sz="2400" b="0" smtClean="0"/>
              <a:t>kidneys convert blood plasma to urine in three stages</a:t>
            </a:r>
          </a:p>
          <a:p>
            <a:pPr lvl="1"/>
            <a:r>
              <a:rPr lang="en-US" sz="2000" smtClean="0"/>
              <a:t>glomerular filtration</a:t>
            </a:r>
          </a:p>
          <a:p>
            <a:pPr lvl="1"/>
            <a:r>
              <a:rPr lang="en-US" sz="2000" smtClean="0"/>
              <a:t>tubular reabsorption and secretion</a:t>
            </a:r>
          </a:p>
          <a:p>
            <a:pPr lvl="1"/>
            <a:r>
              <a:rPr lang="en-US" sz="2000" smtClean="0"/>
              <a:t>water conservation</a:t>
            </a:r>
          </a:p>
          <a:p>
            <a:pPr lvl="1"/>
            <a:endParaRPr lang="en-US" sz="800" smtClean="0"/>
          </a:p>
          <a:p>
            <a:r>
              <a:rPr lang="en-US" sz="2400" smtClean="0"/>
              <a:t>glomerular filtrate </a:t>
            </a:r>
            <a:r>
              <a:rPr lang="en-US" sz="2400" b="0" smtClean="0"/>
              <a:t>– the fluid in the capsular space</a:t>
            </a:r>
          </a:p>
          <a:p>
            <a:pPr lvl="1"/>
            <a:r>
              <a:rPr lang="en-US" sz="2000" b="0" smtClean="0"/>
              <a:t>similar to blood plasma except that is has almost no protein</a:t>
            </a:r>
          </a:p>
          <a:p>
            <a:pPr lvl="1"/>
            <a:endParaRPr lang="en-US" sz="800" b="0" smtClean="0"/>
          </a:p>
          <a:p>
            <a:pPr lvl="1"/>
            <a:endParaRPr lang="en-US" sz="800" b="0" smtClean="0"/>
          </a:p>
          <a:p>
            <a:r>
              <a:rPr lang="en-US" sz="2400" smtClean="0"/>
              <a:t>tubular fluid</a:t>
            </a:r>
            <a:r>
              <a:rPr lang="en-US" sz="2400" b="0" smtClean="0"/>
              <a:t> – fluid from the proximal convoluted tubule through the distal convoluted tubule</a:t>
            </a:r>
          </a:p>
          <a:p>
            <a:pPr lvl="1"/>
            <a:r>
              <a:rPr lang="en-US" sz="2000" b="0" smtClean="0"/>
              <a:t>substances have been removed or added by tubular cells</a:t>
            </a:r>
          </a:p>
          <a:p>
            <a:pPr lvl="1"/>
            <a:endParaRPr lang="en-US" sz="800" b="0" smtClean="0"/>
          </a:p>
          <a:p>
            <a:r>
              <a:rPr lang="en-US" sz="2400" smtClean="0"/>
              <a:t>urine</a:t>
            </a:r>
            <a:r>
              <a:rPr lang="en-US" sz="2400" b="0" smtClean="0"/>
              <a:t> – fluid that enters the collecting duct</a:t>
            </a:r>
          </a:p>
          <a:p>
            <a:pPr lvl="1"/>
            <a:r>
              <a:rPr lang="en-US" sz="2000" b="0" smtClean="0"/>
              <a:t>undergoes little alteration beyond this point except for changes in water content</a:t>
            </a:r>
          </a:p>
          <a:p>
            <a:pPr>
              <a:buFontTx/>
              <a:buNone/>
            </a:pPr>
            <a:endParaRPr lang="en-US" b="0" smtClean="0"/>
          </a:p>
        </p:txBody>
      </p:sp>
      <p:sp>
        <p:nvSpPr>
          <p:cNvPr id="29700" name="Slide Number Placeholder 4"/>
          <p:cNvSpPr>
            <a:spLocks noGrp="1"/>
          </p:cNvSpPr>
          <p:nvPr>
            <p:ph type="sldNum" sz="quarter" idx="11"/>
          </p:nvPr>
        </p:nvSpPr>
        <p:spPr>
          <a:noFill/>
        </p:spPr>
        <p:txBody>
          <a:bodyPr/>
          <a:lstStyle/>
          <a:p>
            <a:r>
              <a:rPr lang="en-US" smtClean="0"/>
              <a:t>23-</a:t>
            </a:r>
            <a:fld id="{98D9C276-99B8-4242-9CB7-173A3A9A28AA}" type="slidenum">
              <a:rPr lang="en-US" smtClean="0"/>
              <a:pPr/>
              <a:t>23</a:t>
            </a:fld>
            <a:endParaRPr 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1"/>
          </p:nvPr>
        </p:nvSpPr>
        <p:spPr>
          <a:noFill/>
        </p:spPr>
        <p:txBody>
          <a:bodyPr/>
          <a:lstStyle/>
          <a:p>
            <a:r>
              <a:rPr lang="en-US" smtClean="0"/>
              <a:t>23-</a:t>
            </a:r>
            <a:fld id="{090400FC-8AAC-4FE2-B82C-4D6D6611C088}" type="slidenum">
              <a:rPr lang="en-US" smtClean="0"/>
              <a:pPr/>
              <a:t>24</a:t>
            </a:fld>
            <a:endParaRPr lang="en-US" smtClean="0"/>
          </a:p>
        </p:txBody>
      </p:sp>
      <p:pic>
        <p:nvPicPr>
          <p:cNvPr id="30723" name="Picture 8" descr="sal25693_23_10"/>
          <p:cNvPicPr>
            <a:picLocks noChangeAspect="1" noChangeArrowheads="1"/>
          </p:cNvPicPr>
          <p:nvPr/>
        </p:nvPicPr>
        <p:blipFill>
          <a:blip r:embed="rId2" cstate="print"/>
          <a:srcRect/>
          <a:stretch>
            <a:fillRect/>
          </a:stretch>
        </p:blipFill>
        <p:spPr bwMode="auto">
          <a:xfrm>
            <a:off x="1790700" y="844550"/>
            <a:ext cx="5524500" cy="5519738"/>
          </a:xfrm>
          <a:prstGeom prst="rect">
            <a:avLst/>
          </a:prstGeom>
          <a:noFill/>
          <a:ln w="9525">
            <a:noFill/>
            <a:miter lim="800000"/>
            <a:headEnd/>
            <a:tailEnd/>
          </a:ln>
        </p:spPr>
      </p:pic>
      <p:sp>
        <p:nvSpPr>
          <p:cNvPr id="30724" name="TextBox 24"/>
          <p:cNvSpPr txBox="1">
            <a:spLocks noChangeArrowheads="1"/>
          </p:cNvSpPr>
          <p:nvPr/>
        </p:nvSpPr>
        <p:spPr bwMode="auto">
          <a:xfrm>
            <a:off x="2312988" y="695325"/>
            <a:ext cx="4451350" cy="198438"/>
          </a:xfrm>
          <a:prstGeom prst="rect">
            <a:avLst/>
          </a:prstGeom>
          <a:noFill/>
          <a:ln w="9525">
            <a:noFill/>
            <a:miter lim="800000"/>
            <a:headEnd/>
            <a:tailEnd/>
          </a:ln>
        </p:spPr>
        <p:txBody>
          <a:bodyPr>
            <a:spAutoFit/>
          </a:bodyPr>
          <a:lstStyle/>
          <a:p>
            <a:pPr algn="ctr"/>
            <a:r>
              <a:rPr lang="en-US" sz="700">
                <a:solidFill>
                  <a:srgbClr val="000000"/>
                </a:solidFill>
                <a:cs typeface="Arial" charset="0"/>
              </a:rPr>
              <a:t>Copyright © The McGraw-Hill Companies, Inc. Permission required for reproduction or display.</a:t>
            </a:r>
          </a:p>
        </p:txBody>
      </p:sp>
      <p:sp>
        <p:nvSpPr>
          <p:cNvPr id="30725" name="Rectangle 10"/>
          <p:cNvSpPr>
            <a:spLocks noChangeArrowheads="1"/>
          </p:cNvSpPr>
          <p:nvPr/>
        </p:nvSpPr>
        <p:spPr bwMode="auto">
          <a:xfrm>
            <a:off x="5105400" y="844550"/>
            <a:ext cx="77788" cy="2795588"/>
          </a:xfrm>
          <a:prstGeom prst="rect">
            <a:avLst/>
          </a:prstGeom>
          <a:solidFill>
            <a:srgbClr val="FFFFFF"/>
          </a:solidFill>
          <a:ln w="9525">
            <a:noFill/>
            <a:miter lim="800000"/>
            <a:headEnd/>
            <a:tailEnd/>
          </a:ln>
        </p:spPr>
        <p:txBody>
          <a:bodyPr/>
          <a:lstStyle/>
          <a:p>
            <a:endParaRPr lang="en-US"/>
          </a:p>
        </p:txBody>
      </p:sp>
      <p:sp>
        <p:nvSpPr>
          <p:cNvPr id="30726" name="Rectangle 11"/>
          <p:cNvSpPr>
            <a:spLocks noChangeArrowheads="1"/>
          </p:cNvSpPr>
          <p:nvPr/>
        </p:nvSpPr>
        <p:spPr bwMode="auto">
          <a:xfrm>
            <a:off x="1800225" y="3370263"/>
            <a:ext cx="1238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(a)</a:t>
            </a:r>
            <a:endParaRPr lang="en-US" sz="1800" b="1"/>
          </a:p>
        </p:txBody>
      </p:sp>
      <p:sp>
        <p:nvSpPr>
          <p:cNvPr id="30727" name="Rectangle 12"/>
          <p:cNvSpPr>
            <a:spLocks noChangeArrowheads="1"/>
          </p:cNvSpPr>
          <p:nvPr/>
        </p:nvSpPr>
        <p:spPr bwMode="auto">
          <a:xfrm>
            <a:off x="1800225" y="6391275"/>
            <a:ext cx="123825" cy="122238"/>
          </a:xfrm>
          <a:prstGeom prst="rect">
            <a:avLst/>
          </a:prstGeom>
          <a:noFill/>
          <a:ln w="9525">
            <a:noFill/>
            <a:miter lim="800000"/>
            <a:headEnd/>
            <a:tailEnd/>
          </a:ln>
        </p:spPr>
        <p:txBody>
          <a:bodyPr wrap="none" lIns="0" tIns="0" rIns="0" bIns="0">
            <a:spAutoFit/>
          </a:bodyPr>
          <a:lstStyle/>
          <a:p>
            <a:r>
              <a:rPr lang="en-US" sz="800" b="1">
                <a:solidFill>
                  <a:srgbClr val="000000"/>
                </a:solidFill>
              </a:rPr>
              <a:t>(c)</a:t>
            </a:r>
            <a:endParaRPr lang="en-US" sz="1800" b="1"/>
          </a:p>
        </p:txBody>
      </p:sp>
      <p:sp>
        <p:nvSpPr>
          <p:cNvPr id="30728" name="Rectangle 13"/>
          <p:cNvSpPr>
            <a:spLocks noChangeArrowheads="1"/>
          </p:cNvSpPr>
          <p:nvPr/>
        </p:nvSpPr>
        <p:spPr bwMode="auto">
          <a:xfrm>
            <a:off x="5178425" y="3376613"/>
            <a:ext cx="128588" cy="122237"/>
          </a:xfrm>
          <a:prstGeom prst="rect">
            <a:avLst/>
          </a:prstGeom>
          <a:noFill/>
          <a:ln w="9525">
            <a:noFill/>
            <a:miter lim="800000"/>
            <a:headEnd/>
            <a:tailEnd/>
          </a:ln>
        </p:spPr>
        <p:txBody>
          <a:bodyPr wrap="none" lIns="0" tIns="0" rIns="0" bIns="0">
            <a:spAutoFit/>
          </a:bodyPr>
          <a:lstStyle/>
          <a:p>
            <a:r>
              <a:rPr lang="en-US" sz="800" b="1">
                <a:solidFill>
                  <a:srgbClr val="000000"/>
                </a:solidFill>
              </a:rPr>
              <a:t>(b)</a:t>
            </a:r>
            <a:endParaRPr lang="en-US" sz="1800" b="1"/>
          </a:p>
        </p:txBody>
      </p:sp>
      <p:sp>
        <p:nvSpPr>
          <p:cNvPr id="30729" name="Rectangle 14"/>
          <p:cNvSpPr>
            <a:spLocks noChangeArrowheads="1"/>
          </p:cNvSpPr>
          <p:nvPr/>
        </p:nvSpPr>
        <p:spPr bwMode="auto">
          <a:xfrm>
            <a:off x="4141788" y="2330450"/>
            <a:ext cx="566737" cy="122238"/>
          </a:xfrm>
          <a:prstGeom prst="rect">
            <a:avLst/>
          </a:prstGeom>
          <a:noFill/>
          <a:ln w="9525">
            <a:noFill/>
            <a:miter lim="800000"/>
            <a:headEnd/>
            <a:tailEnd/>
          </a:ln>
        </p:spPr>
        <p:txBody>
          <a:bodyPr wrap="none" lIns="0" tIns="0" rIns="0" bIns="0">
            <a:spAutoFit/>
          </a:bodyPr>
          <a:lstStyle/>
          <a:p>
            <a:r>
              <a:rPr lang="en-US" sz="800" b="1">
                <a:solidFill>
                  <a:srgbClr val="000000"/>
                </a:solidFill>
              </a:rPr>
              <a:t>Glomerulus</a:t>
            </a:r>
            <a:endParaRPr lang="en-US" sz="1800" b="1"/>
          </a:p>
        </p:txBody>
      </p:sp>
      <p:sp>
        <p:nvSpPr>
          <p:cNvPr id="30730" name="Line 15"/>
          <p:cNvSpPr>
            <a:spLocks noChangeShapeType="1"/>
          </p:cNvSpPr>
          <p:nvPr/>
        </p:nvSpPr>
        <p:spPr bwMode="auto">
          <a:xfrm>
            <a:off x="2500313" y="1476375"/>
            <a:ext cx="1622425" cy="1588"/>
          </a:xfrm>
          <a:prstGeom prst="line">
            <a:avLst/>
          </a:prstGeom>
          <a:noFill/>
          <a:ln w="17463">
            <a:solidFill>
              <a:srgbClr val="FFFFFF"/>
            </a:solidFill>
            <a:round/>
            <a:headEnd/>
            <a:tailEnd/>
          </a:ln>
        </p:spPr>
        <p:txBody>
          <a:bodyPr/>
          <a:lstStyle/>
          <a:p>
            <a:endParaRPr lang="en-US"/>
          </a:p>
        </p:txBody>
      </p:sp>
      <p:sp>
        <p:nvSpPr>
          <p:cNvPr id="30731" name="Line 16"/>
          <p:cNvSpPr>
            <a:spLocks noChangeShapeType="1"/>
          </p:cNvSpPr>
          <p:nvPr/>
        </p:nvSpPr>
        <p:spPr bwMode="auto">
          <a:xfrm>
            <a:off x="3244850" y="1803400"/>
            <a:ext cx="877888" cy="1588"/>
          </a:xfrm>
          <a:prstGeom prst="line">
            <a:avLst/>
          </a:prstGeom>
          <a:noFill/>
          <a:ln w="17463">
            <a:solidFill>
              <a:srgbClr val="FFFFFF"/>
            </a:solidFill>
            <a:round/>
            <a:headEnd/>
            <a:tailEnd/>
          </a:ln>
        </p:spPr>
        <p:txBody>
          <a:bodyPr/>
          <a:lstStyle/>
          <a:p>
            <a:endParaRPr lang="en-US"/>
          </a:p>
        </p:txBody>
      </p:sp>
      <p:sp>
        <p:nvSpPr>
          <p:cNvPr id="30732" name="Line 17"/>
          <p:cNvSpPr>
            <a:spLocks noChangeShapeType="1"/>
          </p:cNvSpPr>
          <p:nvPr/>
        </p:nvSpPr>
        <p:spPr bwMode="auto">
          <a:xfrm>
            <a:off x="2898775" y="2379663"/>
            <a:ext cx="1223963" cy="1587"/>
          </a:xfrm>
          <a:prstGeom prst="line">
            <a:avLst/>
          </a:prstGeom>
          <a:noFill/>
          <a:ln w="17463">
            <a:solidFill>
              <a:srgbClr val="FFFFFF"/>
            </a:solidFill>
            <a:round/>
            <a:headEnd/>
            <a:tailEnd/>
          </a:ln>
        </p:spPr>
        <p:txBody>
          <a:bodyPr/>
          <a:lstStyle/>
          <a:p>
            <a:endParaRPr lang="en-US"/>
          </a:p>
        </p:txBody>
      </p:sp>
      <p:sp>
        <p:nvSpPr>
          <p:cNvPr id="30733" name="Line 18"/>
          <p:cNvSpPr>
            <a:spLocks noChangeShapeType="1"/>
          </p:cNvSpPr>
          <p:nvPr/>
        </p:nvSpPr>
        <p:spPr bwMode="auto">
          <a:xfrm>
            <a:off x="3408363" y="3127375"/>
            <a:ext cx="714375" cy="1588"/>
          </a:xfrm>
          <a:prstGeom prst="line">
            <a:avLst/>
          </a:prstGeom>
          <a:noFill/>
          <a:ln w="17463">
            <a:solidFill>
              <a:srgbClr val="FFFFFF"/>
            </a:solidFill>
            <a:round/>
            <a:headEnd/>
            <a:tailEnd/>
          </a:ln>
        </p:spPr>
        <p:txBody>
          <a:bodyPr/>
          <a:lstStyle/>
          <a:p>
            <a:endParaRPr lang="en-US"/>
          </a:p>
        </p:txBody>
      </p:sp>
      <p:sp>
        <p:nvSpPr>
          <p:cNvPr id="30734" name="Line 19"/>
          <p:cNvSpPr>
            <a:spLocks noChangeShapeType="1"/>
          </p:cNvSpPr>
          <p:nvPr/>
        </p:nvSpPr>
        <p:spPr bwMode="auto">
          <a:xfrm>
            <a:off x="2500313" y="1473200"/>
            <a:ext cx="1622425" cy="0"/>
          </a:xfrm>
          <a:prstGeom prst="line">
            <a:avLst/>
          </a:prstGeom>
          <a:noFill/>
          <a:ln w="11113">
            <a:solidFill>
              <a:srgbClr val="000000"/>
            </a:solidFill>
            <a:round/>
            <a:headEnd/>
            <a:tailEnd/>
          </a:ln>
        </p:spPr>
        <p:txBody>
          <a:bodyPr/>
          <a:lstStyle/>
          <a:p>
            <a:endParaRPr lang="en-US"/>
          </a:p>
        </p:txBody>
      </p:sp>
      <p:sp>
        <p:nvSpPr>
          <p:cNvPr id="30735" name="Line 20"/>
          <p:cNvSpPr>
            <a:spLocks noChangeShapeType="1"/>
          </p:cNvSpPr>
          <p:nvPr/>
        </p:nvSpPr>
        <p:spPr bwMode="auto">
          <a:xfrm>
            <a:off x="3244850" y="1798638"/>
            <a:ext cx="877888" cy="1587"/>
          </a:xfrm>
          <a:prstGeom prst="line">
            <a:avLst/>
          </a:prstGeom>
          <a:noFill/>
          <a:ln w="11113">
            <a:solidFill>
              <a:srgbClr val="000000"/>
            </a:solidFill>
            <a:round/>
            <a:headEnd/>
            <a:tailEnd/>
          </a:ln>
        </p:spPr>
        <p:txBody>
          <a:bodyPr/>
          <a:lstStyle/>
          <a:p>
            <a:endParaRPr lang="en-US"/>
          </a:p>
        </p:txBody>
      </p:sp>
      <p:sp>
        <p:nvSpPr>
          <p:cNvPr id="30736" name="Line 21"/>
          <p:cNvSpPr>
            <a:spLocks noChangeShapeType="1"/>
          </p:cNvSpPr>
          <p:nvPr/>
        </p:nvSpPr>
        <p:spPr bwMode="auto">
          <a:xfrm>
            <a:off x="3408363" y="3124200"/>
            <a:ext cx="714375" cy="1588"/>
          </a:xfrm>
          <a:prstGeom prst="line">
            <a:avLst/>
          </a:prstGeom>
          <a:noFill/>
          <a:ln w="11113">
            <a:solidFill>
              <a:srgbClr val="000000"/>
            </a:solidFill>
            <a:round/>
            <a:headEnd/>
            <a:tailEnd/>
          </a:ln>
        </p:spPr>
        <p:txBody>
          <a:bodyPr/>
          <a:lstStyle/>
          <a:p>
            <a:endParaRPr lang="en-US"/>
          </a:p>
        </p:txBody>
      </p:sp>
      <p:sp>
        <p:nvSpPr>
          <p:cNvPr id="30737" name="Line 22"/>
          <p:cNvSpPr>
            <a:spLocks noChangeShapeType="1"/>
          </p:cNvSpPr>
          <p:nvPr/>
        </p:nvSpPr>
        <p:spPr bwMode="auto">
          <a:xfrm>
            <a:off x="3308350" y="5662613"/>
            <a:ext cx="822325" cy="1587"/>
          </a:xfrm>
          <a:prstGeom prst="line">
            <a:avLst/>
          </a:prstGeom>
          <a:noFill/>
          <a:ln w="17463">
            <a:solidFill>
              <a:srgbClr val="FFFFFF"/>
            </a:solidFill>
            <a:round/>
            <a:headEnd/>
            <a:tailEnd/>
          </a:ln>
        </p:spPr>
        <p:txBody>
          <a:bodyPr/>
          <a:lstStyle/>
          <a:p>
            <a:endParaRPr lang="en-US"/>
          </a:p>
        </p:txBody>
      </p:sp>
      <p:sp>
        <p:nvSpPr>
          <p:cNvPr id="30738" name="Line 23"/>
          <p:cNvSpPr>
            <a:spLocks noChangeShapeType="1"/>
          </p:cNvSpPr>
          <p:nvPr/>
        </p:nvSpPr>
        <p:spPr bwMode="auto">
          <a:xfrm>
            <a:off x="3638550" y="5975350"/>
            <a:ext cx="484188" cy="1588"/>
          </a:xfrm>
          <a:prstGeom prst="line">
            <a:avLst/>
          </a:prstGeom>
          <a:noFill/>
          <a:ln w="17463">
            <a:solidFill>
              <a:srgbClr val="FFFFFF"/>
            </a:solidFill>
            <a:round/>
            <a:headEnd/>
            <a:tailEnd/>
          </a:ln>
        </p:spPr>
        <p:txBody>
          <a:bodyPr/>
          <a:lstStyle/>
          <a:p>
            <a:endParaRPr lang="en-US"/>
          </a:p>
        </p:txBody>
      </p:sp>
      <p:sp>
        <p:nvSpPr>
          <p:cNvPr id="30739" name="Line 24"/>
          <p:cNvSpPr>
            <a:spLocks noChangeShapeType="1"/>
          </p:cNvSpPr>
          <p:nvPr/>
        </p:nvSpPr>
        <p:spPr bwMode="auto">
          <a:xfrm flipH="1">
            <a:off x="3060700" y="4341813"/>
            <a:ext cx="769938" cy="428625"/>
          </a:xfrm>
          <a:prstGeom prst="line">
            <a:avLst/>
          </a:prstGeom>
          <a:noFill/>
          <a:ln w="17463">
            <a:solidFill>
              <a:srgbClr val="FFFFFF"/>
            </a:solidFill>
            <a:round/>
            <a:headEnd/>
            <a:tailEnd/>
          </a:ln>
        </p:spPr>
        <p:txBody>
          <a:bodyPr/>
          <a:lstStyle/>
          <a:p>
            <a:endParaRPr lang="en-US"/>
          </a:p>
        </p:txBody>
      </p:sp>
      <p:sp>
        <p:nvSpPr>
          <p:cNvPr id="30740" name="Freeform 25"/>
          <p:cNvSpPr>
            <a:spLocks/>
          </p:cNvSpPr>
          <p:nvPr/>
        </p:nvSpPr>
        <p:spPr bwMode="auto">
          <a:xfrm>
            <a:off x="3354388" y="4341813"/>
            <a:ext cx="768350" cy="350837"/>
          </a:xfrm>
          <a:custGeom>
            <a:avLst/>
            <a:gdLst>
              <a:gd name="T0" fmla="*/ 0 w 523"/>
              <a:gd name="T1" fmla="*/ 239 h 239"/>
              <a:gd name="T2" fmla="*/ 324 w 523"/>
              <a:gd name="T3" fmla="*/ 0 h 239"/>
              <a:gd name="T4" fmla="*/ 523 w 523"/>
              <a:gd name="T5" fmla="*/ 0 h 239"/>
              <a:gd name="T6" fmla="*/ 0 60000 65536"/>
              <a:gd name="T7" fmla="*/ 0 60000 65536"/>
              <a:gd name="T8" fmla="*/ 0 60000 65536"/>
              <a:gd name="T9" fmla="*/ 0 w 523"/>
              <a:gd name="T10" fmla="*/ 0 h 239"/>
              <a:gd name="T11" fmla="*/ 523 w 523"/>
              <a:gd name="T12" fmla="*/ 239 h 239"/>
            </a:gdLst>
            <a:ahLst/>
            <a:cxnLst>
              <a:cxn ang="T6">
                <a:pos x="T0" y="T1"/>
              </a:cxn>
              <a:cxn ang="T7">
                <a:pos x="T2" y="T3"/>
              </a:cxn>
              <a:cxn ang="T8">
                <a:pos x="T4" y="T5"/>
              </a:cxn>
            </a:cxnLst>
            <a:rect l="T9" t="T10" r="T11" b="T12"/>
            <a:pathLst>
              <a:path w="523" h="239">
                <a:moveTo>
                  <a:pt x="0" y="239"/>
                </a:moveTo>
                <a:lnTo>
                  <a:pt x="324" y="0"/>
                </a:lnTo>
                <a:lnTo>
                  <a:pt x="523" y="0"/>
                </a:lnTo>
              </a:path>
            </a:pathLst>
          </a:custGeom>
          <a:noFill/>
          <a:ln w="17463">
            <a:solidFill>
              <a:srgbClr val="FFFFFF"/>
            </a:solidFill>
            <a:round/>
            <a:headEnd/>
            <a:tailEnd/>
          </a:ln>
        </p:spPr>
        <p:txBody>
          <a:bodyPr/>
          <a:lstStyle/>
          <a:p>
            <a:endParaRPr lang="en-US"/>
          </a:p>
        </p:txBody>
      </p:sp>
      <p:sp>
        <p:nvSpPr>
          <p:cNvPr id="30741" name="Line 26"/>
          <p:cNvSpPr>
            <a:spLocks noChangeShapeType="1"/>
          </p:cNvSpPr>
          <p:nvPr/>
        </p:nvSpPr>
        <p:spPr bwMode="auto">
          <a:xfrm flipH="1">
            <a:off x="3441700" y="4627563"/>
            <a:ext cx="388938" cy="185737"/>
          </a:xfrm>
          <a:prstGeom prst="line">
            <a:avLst/>
          </a:prstGeom>
          <a:noFill/>
          <a:ln w="17463">
            <a:solidFill>
              <a:srgbClr val="FFFFFF"/>
            </a:solidFill>
            <a:round/>
            <a:headEnd/>
            <a:tailEnd/>
          </a:ln>
        </p:spPr>
        <p:txBody>
          <a:bodyPr/>
          <a:lstStyle/>
          <a:p>
            <a:endParaRPr lang="en-US"/>
          </a:p>
        </p:txBody>
      </p:sp>
      <p:sp>
        <p:nvSpPr>
          <p:cNvPr id="30742" name="Freeform 27"/>
          <p:cNvSpPr>
            <a:spLocks/>
          </p:cNvSpPr>
          <p:nvPr/>
        </p:nvSpPr>
        <p:spPr bwMode="auto">
          <a:xfrm>
            <a:off x="3514725" y="4627563"/>
            <a:ext cx="608013" cy="185737"/>
          </a:xfrm>
          <a:custGeom>
            <a:avLst/>
            <a:gdLst>
              <a:gd name="T0" fmla="*/ 0 w 414"/>
              <a:gd name="T1" fmla="*/ 127 h 127"/>
              <a:gd name="T2" fmla="*/ 215 w 414"/>
              <a:gd name="T3" fmla="*/ 0 h 127"/>
              <a:gd name="T4" fmla="*/ 414 w 414"/>
              <a:gd name="T5" fmla="*/ 0 h 127"/>
              <a:gd name="T6" fmla="*/ 0 60000 65536"/>
              <a:gd name="T7" fmla="*/ 0 60000 65536"/>
              <a:gd name="T8" fmla="*/ 0 60000 65536"/>
              <a:gd name="T9" fmla="*/ 0 w 414"/>
              <a:gd name="T10" fmla="*/ 0 h 127"/>
              <a:gd name="T11" fmla="*/ 414 w 414"/>
              <a:gd name="T12" fmla="*/ 127 h 127"/>
            </a:gdLst>
            <a:ahLst/>
            <a:cxnLst>
              <a:cxn ang="T6">
                <a:pos x="T0" y="T1"/>
              </a:cxn>
              <a:cxn ang="T7">
                <a:pos x="T2" y="T3"/>
              </a:cxn>
              <a:cxn ang="T8">
                <a:pos x="T4" y="T5"/>
              </a:cxn>
            </a:cxnLst>
            <a:rect l="T9" t="T10" r="T11" b="T12"/>
            <a:pathLst>
              <a:path w="414" h="127">
                <a:moveTo>
                  <a:pt x="0" y="127"/>
                </a:moveTo>
                <a:lnTo>
                  <a:pt x="215" y="0"/>
                </a:lnTo>
                <a:lnTo>
                  <a:pt x="414" y="0"/>
                </a:lnTo>
              </a:path>
            </a:pathLst>
          </a:custGeom>
          <a:noFill/>
          <a:ln w="17463">
            <a:solidFill>
              <a:srgbClr val="FFFFFF"/>
            </a:solidFill>
            <a:round/>
            <a:headEnd/>
            <a:tailEnd/>
          </a:ln>
        </p:spPr>
        <p:txBody>
          <a:bodyPr/>
          <a:lstStyle/>
          <a:p>
            <a:endParaRPr lang="en-US"/>
          </a:p>
        </p:txBody>
      </p:sp>
      <p:sp>
        <p:nvSpPr>
          <p:cNvPr id="30743" name="Freeform 28"/>
          <p:cNvSpPr>
            <a:spLocks/>
          </p:cNvSpPr>
          <p:nvPr/>
        </p:nvSpPr>
        <p:spPr bwMode="auto">
          <a:xfrm>
            <a:off x="3479800" y="4973638"/>
            <a:ext cx="642938" cy="258762"/>
          </a:xfrm>
          <a:custGeom>
            <a:avLst/>
            <a:gdLst>
              <a:gd name="T0" fmla="*/ 438 w 438"/>
              <a:gd name="T1" fmla="*/ 176 h 176"/>
              <a:gd name="T2" fmla="*/ 239 w 438"/>
              <a:gd name="T3" fmla="*/ 176 h 176"/>
              <a:gd name="T4" fmla="*/ 0 w 438"/>
              <a:gd name="T5" fmla="*/ 0 h 176"/>
              <a:gd name="T6" fmla="*/ 0 60000 65536"/>
              <a:gd name="T7" fmla="*/ 0 60000 65536"/>
              <a:gd name="T8" fmla="*/ 0 60000 65536"/>
              <a:gd name="T9" fmla="*/ 0 w 438"/>
              <a:gd name="T10" fmla="*/ 0 h 176"/>
              <a:gd name="T11" fmla="*/ 438 w 438"/>
              <a:gd name="T12" fmla="*/ 176 h 176"/>
            </a:gdLst>
            <a:ahLst/>
            <a:cxnLst>
              <a:cxn ang="T6">
                <a:pos x="T0" y="T1"/>
              </a:cxn>
              <a:cxn ang="T7">
                <a:pos x="T2" y="T3"/>
              </a:cxn>
              <a:cxn ang="T8">
                <a:pos x="T4" y="T5"/>
              </a:cxn>
            </a:cxnLst>
            <a:rect l="T9" t="T10" r="T11" b="T12"/>
            <a:pathLst>
              <a:path w="438" h="176">
                <a:moveTo>
                  <a:pt x="438" y="176"/>
                </a:moveTo>
                <a:lnTo>
                  <a:pt x="239" y="176"/>
                </a:lnTo>
                <a:lnTo>
                  <a:pt x="0" y="0"/>
                </a:lnTo>
              </a:path>
            </a:pathLst>
          </a:custGeom>
          <a:noFill/>
          <a:ln w="17463">
            <a:solidFill>
              <a:srgbClr val="FFFFFF"/>
            </a:solidFill>
            <a:round/>
            <a:headEnd/>
            <a:tailEnd/>
          </a:ln>
        </p:spPr>
        <p:txBody>
          <a:bodyPr/>
          <a:lstStyle/>
          <a:p>
            <a:endParaRPr lang="en-US"/>
          </a:p>
        </p:txBody>
      </p:sp>
      <p:sp>
        <p:nvSpPr>
          <p:cNvPr id="30744" name="Freeform 29"/>
          <p:cNvSpPr>
            <a:spLocks/>
          </p:cNvSpPr>
          <p:nvPr/>
        </p:nvSpPr>
        <p:spPr bwMode="auto">
          <a:xfrm>
            <a:off x="3538538" y="4837113"/>
            <a:ext cx="584200" cy="90487"/>
          </a:xfrm>
          <a:custGeom>
            <a:avLst/>
            <a:gdLst>
              <a:gd name="T0" fmla="*/ 398 w 398"/>
              <a:gd name="T1" fmla="*/ 0 h 61"/>
              <a:gd name="T2" fmla="*/ 199 w 398"/>
              <a:gd name="T3" fmla="*/ 0 h 61"/>
              <a:gd name="T4" fmla="*/ 0 w 398"/>
              <a:gd name="T5" fmla="*/ 61 h 61"/>
              <a:gd name="T6" fmla="*/ 0 60000 65536"/>
              <a:gd name="T7" fmla="*/ 0 60000 65536"/>
              <a:gd name="T8" fmla="*/ 0 60000 65536"/>
              <a:gd name="T9" fmla="*/ 0 w 398"/>
              <a:gd name="T10" fmla="*/ 0 h 61"/>
              <a:gd name="T11" fmla="*/ 398 w 398"/>
              <a:gd name="T12" fmla="*/ 61 h 61"/>
            </a:gdLst>
            <a:ahLst/>
            <a:cxnLst>
              <a:cxn ang="T6">
                <a:pos x="T0" y="T1"/>
              </a:cxn>
              <a:cxn ang="T7">
                <a:pos x="T2" y="T3"/>
              </a:cxn>
              <a:cxn ang="T8">
                <a:pos x="T4" y="T5"/>
              </a:cxn>
            </a:cxnLst>
            <a:rect l="T9" t="T10" r="T11" b="T12"/>
            <a:pathLst>
              <a:path w="398" h="61">
                <a:moveTo>
                  <a:pt x="398" y="0"/>
                </a:moveTo>
                <a:lnTo>
                  <a:pt x="199" y="0"/>
                </a:lnTo>
                <a:lnTo>
                  <a:pt x="0" y="61"/>
                </a:lnTo>
              </a:path>
            </a:pathLst>
          </a:custGeom>
          <a:noFill/>
          <a:ln w="17463">
            <a:solidFill>
              <a:srgbClr val="FFFFFF"/>
            </a:solidFill>
            <a:round/>
            <a:headEnd/>
            <a:tailEnd/>
          </a:ln>
        </p:spPr>
        <p:txBody>
          <a:bodyPr/>
          <a:lstStyle/>
          <a:p>
            <a:endParaRPr lang="en-US"/>
          </a:p>
        </p:txBody>
      </p:sp>
      <p:sp>
        <p:nvSpPr>
          <p:cNvPr id="30745" name="Freeform 30"/>
          <p:cNvSpPr>
            <a:spLocks/>
          </p:cNvSpPr>
          <p:nvPr/>
        </p:nvSpPr>
        <p:spPr bwMode="auto">
          <a:xfrm>
            <a:off x="3333750" y="5014913"/>
            <a:ext cx="788988" cy="417512"/>
          </a:xfrm>
          <a:custGeom>
            <a:avLst/>
            <a:gdLst>
              <a:gd name="T0" fmla="*/ 537 w 537"/>
              <a:gd name="T1" fmla="*/ 284 h 284"/>
              <a:gd name="T2" fmla="*/ 338 w 537"/>
              <a:gd name="T3" fmla="*/ 284 h 284"/>
              <a:gd name="T4" fmla="*/ 0 w 537"/>
              <a:gd name="T5" fmla="*/ 0 h 284"/>
              <a:gd name="T6" fmla="*/ 0 60000 65536"/>
              <a:gd name="T7" fmla="*/ 0 60000 65536"/>
              <a:gd name="T8" fmla="*/ 0 60000 65536"/>
              <a:gd name="T9" fmla="*/ 0 w 537"/>
              <a:gd name="T10" fmla="*/ 0 h 284"/>
              <a:gd name="T11" fmla="*/ 537 w 537"/>
              <a:gd name="T12" fmla="*/ 284 h 284"/>
            </a:gdLst>
            <a:ahLst/>
            <a:cxnLst>
              <a:cxn ang="T6">
                <a:pos x="T0" y="T1"/>
              </a:cxn>
              <a:cxn ang="T7">
                <a:pos x="T2" y="T3"/>
              </a:cxn>
              <a:cxn ang="T8">
                <a:pos x="T4" y="T5"/>
              </a:cxn>
            </a:cxnLst>
            <a:rect l="T9" t="T10" r="T11" b="T12"/>
            <a:pathLst>
              <a:path w="537" h="284">
                <a:moveTo>
                  <a:pt x="537" y="284"/>
                </a:moveTo>
                <a:lnTo>
                  <a:pt x="338" y="284"/>
                </a:lnTo>
                <a:lnTo>
                  <a:pt x="0" y="0"/>
                </a:lnTo>
              </a:path>
            </a:pathLst>
          </a:custGeom>
          <a:noFill/>
          <a:ln w="17463">
            <a:solidFill>
              <a:srgbClr val="FFFFFF"/>
            </a:solidFill>
            <a:round/>
            <a:headEnd/>
            <a:tailEnd/>
          </a:ln>
        </p:spPr>
        <p:txBody>
          <a:bodyPr/>
          <a:lstStyle/>
          <a:p>
            <a:endParaRPr lang="en-US"/>
          </a:p>
        </p:txBody>
      </p:sp>
      <p:sp>
        <p:nvSpPr>
          <p:cNvPr id="30746" name="Line 31"/>
          <p:cNvSpPr>
            <a:spLocks noChangeShapeType="1"/>
          </p:cNvSpPr>
          <p:nvPr/>
        </p:nvSpPr>
        <p:spPr bwMode="auto">
          <a:xfrm>
            <a:off x="3308350" y="5659438"/>
            <a:ext cx="822325" cy="1587"/>
          </a:xfrm>
          <a:prstGeom prst="line">
            <a:avLst/>
          </a:prstGeom>
          <a:noFill/>
          <a:ln w="11113">
            <a:solidFill>
              <a:srgbClr val="000000"/>
            </a:solidFill>
            <a:round/>
            <a:headEnd/>
            <a:tailEnd/>
          </a:ln>
        </p:spPr>
        <p:txBody>
          <a:bodyPr/>
          <a:lstStyle/>
          <a:p>
            <a:endParaRPr lang="en-US"/>
          </a:p>
        </p:txBody>
      </p:sp>
      <p:sp>
        <p:nvSpPr>
          <p:cNvPr id="30747" name="Line 32"/>
          <p:cNvSpPr>
            <a:spLocks noChangeShapeType="1"/>
          </p:cNvSpPr>
          <p:nvPr/>
        </p:nvSpPr>
        <p:spPr bwMode="auto">
          <a:xfrm>
            <a:off x="3638550" y="5970588"/>
            <a:ext cx="484188" cy="0"/>
          </a:xfrm>
          <a:prstGeom prst="line">
            <a:avLst/>
          </a:prstGeom>
          <a:noFill/>
          <a:ln w="11113">
            <a:solidFill>
              <a:srgbClr val="000000"/>
            </a:solidFill>
            <a:round/>
            <a:headEnd/>
            <a:tailEnd/>
          </a:ln>
        </p:spPr>
        <p:txBody>
          <a:bodyPr/>
          <a:lstStyle/>
          <a:p>
            <a:endParaRPr lang="en-US"/>
          </a:p>
        </p:txBody>
      </p:sp>
      <p:sp>
        <p:nvSpPr>
          <p:cNvPr id="30748" name="Rectangle 33"/>
          <p:cNvSpPr>
            <a:spLocks noChangeArrowheads="1"/>
          </p:cNvSpPr>
          <p:nvPr/>
        </p:nvSpPr>
        <p:spPr bwMode="auto">
          <a:xfrm>
            <a:off x="4149725" y="5608638"/>
            <a:ext cx="668338" cy="122237"/>
          </a:xfrm>
          <a:prstGeom prst="rect">
            <a:avLst/>
          </a:prstGeom>
          <a:noFill/>
          <a:ln w="9525">
            <a:noFill/>
            <a:miter lim="800000"/>
            <a:headEnd/>
            <a:tailEnd/>
          </a:ln>
        </p:spPr>
        <p:txBody>
          <a:bodyPr wrap="none" lIns="0" tIns="0" rIns="0" bIns="0">
            <a:spAutoFit/>
          </a:bodyPr>
          <a:lstStyle/>
          <a:p>
            <a:r>
              <a:rPr lang="en-US" sz="800" b="1">
                <a:solidFill>
                  <a:srgbClr val="000000"/>
                </a:solidFill>
              </a:rPr>
              <a:t>Blood plasma</a:t>
            </a:r>
            <a:endParaRPr lang="en-US" sz="1800" b="1"/>
          </a:p>
        </p:txBody>
      </p:sp>
      <p:sp>
        <p:nvSpPr>
          <p:cNvPr id="30749" name="Rectangle 34"/>
          <p:cNvSpPr>
            <a:spLocks noChangeArrowheads="1"/>
          </p:cNvSpPr>
          <p:nvPr/>
        </p:nvSpPr>
        <p:spPr bwMode="auto">
          <a:xfrm>
            <a:off x="4149725" y="5922963"/>
            <a:ext cx="566738" cy="122237"/>
          </a:xfrm>
          <a:prstGeom prst="rect">
            <a:avLst/>
          </a:prstGeom>
          <a:noFill/>
          <a:ln w="9525">
            <a:noFill/>
            <a:miter lim="800000"/>
            <a:headEnd/>
            <a:tailEnd/>
          </a:ln>
        </p:spPr>
        <p:txBody>
          <a:bodyPr wrap="none" lIns="0" tIns="0" rIns="0" bIns="0">
            <a:spAutoFit/>
          </a:bodyPr>
          <a:lstStyle/>
          <a:p>
            <a:r>
              <a:rPr lang="en-US" sz="800" b="1">
                <a:solidFill>
                  <a:srgbClr val="000000"/>
                </a:solidFill>
              </a:rPr>
              <a:t>Erythrocyte</a:t>
            </a:r>
            <a:endParaRPr lang="en-US" sz="1800" b="1"/>
          </a:p>
        </p:txBody>
      </p:sp>
      <p:sp>
        <p:nvSpPr>
          <p:cNvPr id="30750" name="Rectangle 35"/>
          <p:cNvSpPr>
            <a:spLocks noChangeArrowheads="1"/>
          </p:cNvSpPr>
          <p:nvPr/>
        </p:nvSpPr>
        <p:spPr bwMode="auto">
          <a:xfrm>
            <a:off x="4149725" y="5380038"/>
            <a:ext cx="749300" cy="122237"/>
          </a:xfrm>
          <a:prstGeom prst="rect">
            <a:avLst/>
          </a:prstGeom>
          <a:noFill/>
          <a:ln w="9525">
            <a:noFill/>
            <a:miter lim="800000"/>
            <a:headEnd/>
            <a:tailEnd/>
          </a:ln>
        </p:spPr>
        <p:txBody>
          <a:bodyPr wrap="none" lIns="0" tIns="0" rIns="0" bIns="0">
            <a:spAutoFit/>
          </a:bodyPr>
          <a:lstStyle/>
          <a:p>
            <a:r>
              <a:rPr lang="en-US" sz="800" b="1">
                <a:solidFill>
                  <a:srgbClr val="000000"/>
                </a:solidFill>
              </a:rPr>
              <a:t>Endothelial cell</a:t>
            </a:r>
            <a:endParaRPr lang="en-US" sz="1800" b="1"/>
          </a:p>
        </p:txBody>
      </p:sp>
      <p:sp>
        <p:nvSpPr>
          <p:cNvPr id="30751" name="Rectangle 36"/>
          <p:cNvSpPr>
            <a:spLocks noChangeArrowheads="1"/>
          </p:cNvSpPr>
          <p:nvPr/>
        </p:nvSpPr>
        <p:spPr bwMode="auto">
          <a:xfrm>
            <a:off x="4149725" y="5183188"/>
            <a:ext cx="684213" cy="122237"/>
          </a:xfrm>
          <a:prstGeom prst="rect">
            <a:avLst/>
          </a:prstGeom>
          <a:noFill/>
          <a:ln w="9525">
            <a:noFill/>
            <a:miter lim="800000"/>
            <a:headEnd/>
            <a:tailEnd/>
          </a:ln>
        </p:spPr>
        <p:txBody>
          <a:bodyPr wrap="none" lIns="0" tIns="0" rIns="0" bIns="0">
            <a:spAutoFit/>
          </a:bodyPr>
          <a:lstStyle/>
          <a:p>
            <a:r>
              <a:rPr lang="en-US" sz="800" b="1">
                <a:solidFill>
                  <a:srgbClr val="000000"/>
                </a:solidFill>
              </a:rPr>
              <a:t>Filtration pore</a:t>
            </a:r>
            <a:endParaRPr lang="en-US" sz="1800" b="1"/>
          </a:p>
        </p:txBody>
      </p:sp>
      <p:sp>
        <p:nvSpPr>
          <p:cNvPr id="30752" name="Rectangle 37"/>
          <p:cNvSpPr>
            <a:spLocks noChangeArrowheads="1"/>
          </p:cNvSpPr>
          <p:nvPr/>
        </p:nvSpPr>
        <p:spPr bwMode="auto">
          <a:xfrm>
            <a:off x="4149725" y="3933825"/>
            <a:ext cx="458788" cy="122238"/>
          </a:xfrm>
          <a:prstGeom prst="rect">
            <a:avLst/>
          </a:prstGeom>
          <a:noFill/>
          <a:ln w="9525">
            <a:noFill/>
            <a:miter lim="800000"/>
            <a:headEnd/>
            <a:tailEnd/>
          </a:ln>
        </p:spPr>
        <p:txBody>
          <a:bodyPr wrap="none" lIns="0" tIns="0" rIns="0" bIns="0">
            <a:spAutoFit/>
          </a:bodyPr>
          <a:lstStyle/>
          <a:p>
            <a:r>
              <a:rPr lang="en-US" sz="800" b="1">
                <a:solidFill>
                  <a:srgbClr val="000000"/>
                </a:solidFill>
              </a:rPr>
              <a:t>Podocyte</a:t>
            </a:r>
            <a:endParaRPr lang="en-US" sz="1800" b="1"/>
          </a:p>
        </p:txBody>
      </p:sp>
      <p:sp>
        <p:nvSpPr>
          <p:cNvPr id="30753" name="Rectangle 38"/>
          <p:cNvSpPr>
            <a:spLocks noChangeArrowheads="1"/>
          </p:cNvSpPr>
          <p:nvPr/>
        </p:nvSpPr>
        <p:spPr bwMode="auto">
          <a:xfrm>
            <a:off x="4149725" y="4292600"/>
            <a:ext cx="754063" cy="122238"/>
          </a:xfrm>
          <a:prstGeom prst="rect">
            <a:avLst/>
          </a:prstGeom>
          <a:noFill/>
          <a:ln w="9525">
            <a:noFill/>
            <a:miter lim="800000"/>
            <a:headEnd/>
            <a:tailEnd/>
          </a:ln>
        </p:spPr>
        <p:txBody>
          <a:bodyPr wrap="none" lIns="0" tIns="0" rIns="0" bIns="0">
            <a:spAutoFit/>
          </a:bodyPr>
          <a:lstStyle/>
          <a:p>
            <a:r>
              <a:rPr lang="en-US" sz="800" b="1">
                <a:solidFill>
                  <a:srgbClr val="000000"/>
                </a:solidFill>
              </a:rPr>
              <a:t>Foot processes</a:t>
            </a:r>
            <a:endParaRPr lang="en-US" sz="1800" b="1"/>
          </a:p>
        </p:txBody>
      </p:sp>
      <p:sp>
        <p:nvSpPr>
          <p:cNvPr id="30754" name="Rectangle 39"/>
          <p:cNvSpPr>
            <a:spLocks noChangeArrowheads="1"/>
          </p:cNvSpPr>
          <p:nvPr/>
        </p:nvSpPr>
        <p:spPr bwMode="auto">
          <a:xfrm>
            <a:off x="4149725" y="4573588"/>
            <a:ext cx="668338" cy="122237"/>
          </a:xfrm>
          <a:prstGeom prst="rect">
            <a:avLst/>
          </a:prstGeom>
          <a:noFill/>
          <a:ln w="9525">
            <a:noFill/>
            <a:miter lim="800000"/>
            <a:headEnd/>
            <a:tailEnd/>
          </a:ln>
        </p:spPr>
        <p:txBody>
          <a:bodyPr wrap="none" lIns="0" tIns="0" rIns="0" bIns="0">
            <a:spAutoFit/>
          </a:bodyPr>
          <a:lstStyle/>
          <a:p>
            <a:r>
              <a:rPr lang="en-US" sz="800" b="1">
                <a:solidFill>
                  <a:srgbClr val="000000"/>
                </a:solidFill>
              </a:rPr>
              <a:t>Filtration slits</a:t>
            </a:r>
            <a:endParaRPr lang="en-US" sz="1800" b="1"/>
          </a:p>
        </p:txBody>
      </p:sp>
      <p:sp>
        <p:nvSpPr>
          <p:cNvPr id="30755" name="Rectangle 40"/>
          <p:cNvSpPr>
            <a:spLocks noChangeArrowheads="1"/>
          </p:cNvSpPr>
          <p:nvPr/>
        </p:nvSpPr>
        <p:spPr bwMode="auto">
          <a:xfrm>
            <a:off x="4149725" y="4781550"/>
            <a:ext cx="1031875" cy="122238"/>
          </a:xfrm>
          <a:prstGeom prst="rect">
            <a:avLst/>
          </a:prstGeom>
          <a:noFill/>
          <a:ln w="9525">
            <a:noFill/>
            <a:miter lim="800000"/>
            <a:headEnd/>
            <a:tailEnd/>
          </a:ln>
        </p:spPr>
        <p:txBody>
          <a:bodyPr wrap="none" lIns="0" tIns="0" rIns="0" bIns="0">
            <a:spAutoFit/>
          </a:bodyPr>
          <a:lstStyle/>
          <a:p>
            <a:r>
              <a:rPr lang="en-US" sz="800" b="1">
                <a:solidFill>
                  <a:srgbClr val="000000"/>
                </a:solidFill>
              </a:rPr>
              <a:t>Basement membrane</a:t>
            </a:r>
            <a:endParaRPr lang="en-US" sz="1800" b="1"/>
          </a:p>
        </p:txBody>
      </p:sp>
      <p:sp>
        <p:nvSpPr>
          <p:cNvPr id="30756" name="Line 41"/>
          <p:cNvSpPr>
            <a:spLocks noChangeShapeType="1"/>
          </p:cNvSpPr>
          <p:nvPr/>
        </p:nvSpPr>
        <p:spPr bwMode="auto">
          <a:xfrm>
            <a:off x="4578350" y="1255713"/>
            <a:ext cx="1647825" cy="1587"/>
          </a:xfrm>
          <a:prstGeom prst="line">
            <a:avLst/>
          </a:prstGeom>
          <a:noFill/>
          <a:ln w="17463">
            <a:solidFill>
              <a:srgbClr val="FFFFFF"/>
            </a:solidFill>
            <a:round/>
            <a:headEnd/>
            <a:tailEnd/>
          </a:ln>
        </p:spPr>
        <p:txBody>
          <a:bodyPr/>
          <a:lstStyle/>
          <a:p>
            <a:endParaRPr lang="en-US"/>
          </a:p>
        </p:txBody>
      </p:sp>
      <p:sp>
        <p:nvSpPr>
          <p:cNvPr id="30757" name="Line 42"/>
          <p:cNvSpPr>
            <a:spLocks noChangeShapeType="1"/>
          </p:cNvSpPr>
          <p:nvPr/>
        </p:nvSpPr>
        <p:spPr bwMode="auto">
          <a:xfrm>
            <a:off x="4578350" y="1252538"/>
            <a:ext cx="1647825" cy="1587"/>
          </a:xfrm>
          <a:prstGeom prst="line">
            <a:avLst/>
          </a:prstGeom>
          <a:noFill/>
          <a:ln w="11113">
            <a:solidFill>
              <a:srgbClr val="000000"/>
            </a:solidFill>
            <a:round/>
            <a:headEnd/>
            <a:tailEnd/>
          </a:ln>
        </p:spPr>
        <p:txBody>
          <a:bodyPr/>
          <a:lstStyle/>
          <a:p>
            <a:endParaRPr lang="en-US"/>
          </a:p>
        </p:txBody>
      </p:sp>
      <p:sp>
        <p:nvSpPr>
          <p:cNvPr id="30758" name="Line 43"/>
          <p:cNvSpPr>
            <a:spLocks noChangeShapeType="1"/>
          </p:cNvSpPr>
          <p:nvPr/>
        </p:nvSpPr>
        <p:spPr bwMode="auto">
          <a:xfrm flipH="1">
            <a:off x="3060700" y="4335463"/>
            <a:ext cx="769938" cy="431800"/>
          </a:xfrm>
          <a:prstGeom prst="line">
            <a:avLst/>
          </a:prstGeom>
          <a:noFill/>
          <a:ln w="11113">
            <a:solidFill>
              <a:srgbClr val="000000"/>
            </a:solidFill>
            <a:round/>
            <a:headEnd/>
            <a:tailEnd/>
          </a:ln>
        </p:spPr>
        <p:txBody>
          <a:bodyPr/>
          <a:lstStyle/>
          <a:p>
            <a:endParaRPr lang="en-US"/>
          </a:p>
        </p:txBody>
      </p:sp>
      <p:sp>
        <p:nvSpPr>
          <p:cNvPr id="30759" name="Freeform 44"/>
          <p:cNvSpPr>
            <a:spLocks/>
          </p:cNvSpPr>
          <p:nvPr/>
        </p:nvSpPr>
        <p:spPr bwMode="auto">
          <a:xfrm>
            <a:off x="3354388" y="4335463"/>
            <a:ext cx="768350" cy="352425"/>
          </a:xfrm>
          <a:custGeom>
            <a:avLst/>
            <a:gdLst>
              <a:gd name="T0" fmla="*/ 0 w 523"/>
              <a:gd name="T1" fmla="*/ 240 h 240"/>
              <a:gd name="T2" fmla="*/ 324 w 523"/>
              <a:gd name="T3" fmla="*/ 0 h 240"/>
              <a:gd name="T4" fmla="*/ 523 w 523"/>
              <a:gd name="T5" fmla="*/ 0 h 240"/>
              <a:gd name="T6" fmla="*/ 0 60000 65536"/>
              <a:gd name="T7" fmla="*/ 0 60000 65536"/>
              <a:gd name="T8" fmla="*/ 0 60000 65536"/>
              <a:gd name="T9" fmla="*/ 0 w 523"/>
              <a:gd name="T10" fmla="*/ 0 h 240"/>
              <a:gd name="T11" fmla="*/ 523 w 523"/>
              <a:gd name="T12" fmla="*/ 240 h 240"/>
            </a:gdLst>
            <a:ahLst/>
            <a:cxnLst>
              <a:cxn ang="T6">
                <a:pos x="T0" y="T1"/>
              </a:cxn>
              <a:cxn ang="T7">
                <a:pos x="T2" y="T3"/>
              </a:cxn>
              <a:cxn ang="T8">
                <a:pos x="T4" y="T5"/>
              </a:cxn>
            </a:cxnLst>
            <a:rect l="T9" t="T10" r="T11" b="T12"/>
            <a:pathLst>
              <a:path w="523" h="240">
                <a:moveTo>
                  <a:pt x="0" y="240"/>
                </a:moveTo>
                <a:lnTo>
                  <a:pt x="324" y="0"/>
                </a:lnTo>
                <a:lnTo>
                  <a:pt x="523" y="0"/>
                </a:lnTo>
              </a:path>
            </a:pathLst>
          </a:custGeom>
          <a:noFill/>
          <a:ln w="11113">
            <a:solidFill>
              <a:srgbClr val="000000"/>
            </a:solidFill>
            <a:round/>
            <a:headEnd/>
            <a:tailEnd/>
          </a:ln>
        </p:spPr>
        <p:txBody>
          <a:bodyPr/>
          <a:lstStyle/>
          <a:p>
            <a:endParaRPr lang="en-US"/>
          </a:p>
        </p:txBody>
      </p:sp>
      <p:sp>
        <p:nvSpPr>
          <p:cNvPr id="30760" name="Line 45"/>
          <p:cNvSpPr>
            <a:spLocks noChangeShapeType="1"/>
          </p:cNvSpPr>
          <p:nvPr/>
        </p:nvSpPr>
        <p:spPr bwMode="auto">
          <a:xfrm flipH="1">
            <a:off x="3441700" y="4624388"/>
            <a:ext cx="388938" cy="184150"/>
          </a:xfrm>
          <a:prstGeom prst="line">
            <a:avLst/>
          </a:prstGeom>
          <a:noFill/>
          <a:ln w="11113">
            <a:solidFill>
              <a:srgbClr val="000000"/>
            </a:solidFill>
            <a:round/>
            <a:headEnd/>
            <a:tailEnd/>
          </a:ln>
        </p:spPr>
        <p:txBody>
          <a:bodyPr/>
          <a:lstStyle/>
          <a:p>
            <a:endParaRPr lang="en-US"/>
          </a:p>
        </p:txBody>
      </p:sp>
      <p:sp>
        <p:nvSpPr>
          <p:cNvPr id="30761" name="Freeform 46"/>
          <p:cNvSpPr>
            <a:spLocks/>
          </p:cNvSpPr>
          <p:nvPr/>
        </p:nvSpPr>
        <p:spPr bwMode="auto">
          <a:xfrm>
            <a:off x="3514725" y="4624388"/>
            <a:ext cx="608013" cy="187325"/>
          </a:xfrm>
          <a:custGeom>
            <a:avLst/>
            <a:gdLst>
              <a:gd name="T0" fmla="*/ 0 w 414"/>
              <a:gd name="T1" fmla="*/ 127 h 127"/>
              <a:gd name="T2" fmla="*/ 215 w 414"/>
              <a:gd name="T3" fmla="*/ 0 h 127"/>
              <a:gd name="T4" fmla="*/ 414 w 414"/>
              <a:gd name="T5" fmla="*/ 0 h 127"/>
              <a:gd name="T6" fmla="*/ 0 60000 65536"/>
              <a:gd name="T7" fmla="*/ 0 60000 65536"/>
              <a:gd name="T8" fmla="*/ 0 60000 65536"/>
              <a:gd name="T9" fmla="*/ 0 w 414"/>
              <a:gd name="T10" fmla="*/ 0 h 127"/>
              <a:gd name="T11" fmla="*/ 414 w 414"/>
              <a:gd name="T12" fmla="*/ 127 h 127"/>
            </a:gdLst>
            <a:ahLst/>
            <a:cxnLst>
              <a:cxn ang="T6">
                <a:pos x="T0" y="T1"/>
              </a:cxn>
              <a:cxn ang="T7">
                <a:pos x="T2" y="T3"/>
              </a:cxn>
              <a:cxn ang="T8">
                <a:pos x="T4" y="T5"/>
              </a:cxn>
            </a:cxnLst>
            <a:rect l="T9" t="T10" r="T11" b="T12"/>
            <a:pathLst>
              <a:path w="414" h="127">
                <a:moveTo>
                  <a:pt x="0" y="127"/>
                </a:moveTo>
                <a:lnTo>
                  <a:pt x="215" y="0"/>
                </a:lnTo>
                <a:lnTo>
                  <a:pt x="414" y="0"/>
                </a:lnTo>
              </a:path>
            </a:pathLst>
          </a:custGeom>
          <a:noFill/>
          <a:ln w="11113">
            <a:solidFill>
              <a:srgbClr val="000000"/>
            </a:solidFill>
            <a:round/>
            <a:headEnd/>
            <a:tailEnd/>
          </a:ln>
        </p:spPr>
        <p:txBody>
          <a:bodyPr/>
          <a:lstStyle/>
          <a:p>
            <a:endParaRPr lang="en-US"/>
          </a:p>
        </p:txBody>
      </p:sp>
      <p:sp>
        <p:nvSpPr>
          <p:cNvPr id="30762" name="Line 47"/>
          <p:cNvSpPr>
            <a:spLocks noChangeShapeType="1"/>
          </p:cNvSpPr>
          <p:nvPr/>
        </p:nvSpPr>
        <p:spPr bwMode="auto">
          <a:xfrm>
            <a:off x="5189538" y="2733675"/>
            <a:ext cx="1370012" cy="149225"/>
          </a:xfrm>
          <a:prstGeom prst="line">
            <a:avLst/>
          </a:prstGeom>
          <a:noFill/>
          <a:ln w="14288">
            <a:solidFill>
              <a:srgbClr val="FFFFFF"/>
            </a:solidFill>
            <a:round/>
            <a:headEnd/>
            <a:tailEnd/>
          </a:ln>
        </p:spPr>
        <p:txBody>
          <a:bodyPr/>
          <a:lstStyle/>
          <a:p>
            <a:endParaRPr lang="en-US"/>
          </a:p>
        </p:txBody>
      </p:sp>
      <p:sp>
        <p:nvSpPr>
          <p:cNvPr id="30763" name="Freeform 48"/>
          <p:cNvSpPr>
            <a:spLocks/>
          </p:cNvSpPr>
          <p:nvPr/>
        </p:nvSpPr>
        <p:spPr bwMode="auto">
          <a:xfrm>
            <a:off x="4751388" y="2733675"/>
            <a:ext cx="1801812" cy="288925"/>
          </a:xfrm>
          <a:custGeom>
            <a:avLst/>
            <a:gdLst>
              <a:gd name="T0" fmla="*/ 1227 w 1227"/>
              <a:gd name="T1" fmla="*/ 196 h 196"/>
              <a:gd name="T2" fmla="*/ 298 w 1227"/>
              <a:gd name="T3" fmla="*/ 0 h 196"/>
              <a:gd name="T4" fmla="*/ 0 w 1227"/>
              <a:gd name="T5" fmla="*/ 0 h 196"/>
              <a:gd name="T6" fmla="*/ 0 60000 65536"/>
              <a:gd name="T7" fmla="*/ 0 60000 65536"/>
              <a:gd name="T8" fmla="*/ 0 60000 65536"/>
              <a:gd name="T9" fmla="*/ 0 w 1227"/>
              <a:gd name="T10" fmla="*/ 0 h 196"/>
              <a:gd name="T11" fmla="*/ 1227 w 1227"/>
              <a:gd name="T12" fmla="*/ 196 h 196"/>
            </a:gdLst>
            <a:ahLst/>
            <a:cxnLst>
              <a:cxn ang="T6">
                <a:pos x="T0" y="T1"/>
              </a:cxn>
              <a:cxn ang="T7">
                <a:pos x="T2" y="T3"/>
              </a:cxn>
              <a:cxn ang="T8">
                <a:pos x="T4" y="T5"/>
              </a:cxn>
            </a:cxnLst>
            <a:rect l="T9" t="T10" r="T11" b="T12"/>
            <a:pathLst>
              <a:path w="1227" h="196">
                <a:moveTo>
                  <a:pt x="1227" y="196"/>
                </a:moveTo>
                <a:lnTo>
                  <a:pt x="298" y="0"/>
                </a:lnTo>
                <a:lnTo>
                  <a:pt x="0" y="0"/>
                </a:lnTo>
              </a:path>
            </a:pathLst>
          </a:custGeom>
          <a:noFill/>
          <a:ln w="14288">
            <a:solidFill>
              <a:srgbClr val="FFFFFF"/>
            </a:solidFill>
            <a:round/>
            <a:headEnd/>
            <a:tailEnd/>
          </a:ln>
        </p:spPr>
        <p:txBody>
          <a:bodyPr/>
          <a:lstStyle/>
          <a:p>
            <a:endParaRPr lang="en-US"/>
          </a:p>
        </p:txBody>
      </p:sp>
      <p:sp>
        <p:nvSpPr>
          <p:cNvPr id="30764" name="Line 49"/>
          <p:cNvSpPr>
            <a:spLocks noChangeShapeType="1"/>
          </p:cNvSpPr>
          <p:nvPr/>
        </p:nvSpPr>
        <p:spPr bwMode="auto">
          <a:xfrm>
            <a:off x="5189538" y="2730500"/>
            <a:ext cx="1370012" cy="149225"/>
          </a:xfrm>
          <a:prstGeom prst="line">
            <a:avLst/>
          </a:prstGeom>
          <a:noFill/>
          <a:ln w="7938">
            <a:solidFill>
              <a:srgbClr val="000000"/>
            </a:solidFill>
            <a:round/>
            <a:headEnd/>
            <a:tailEnd/>
          </a:ln>
        </p:spPr>
        <p:txBody>
          <a:bodyPr/>
          <a:lstStyle/>
          <a:p>
            <a:endParaRPr lang="en-US"/>
          </a:p>
        </p:txBody>
      </p:sp>
      <p:sp>
        <p:nvSpPr>
          <p:cNvPr id="30765" name="Freeform 50"/>
          <p:cNvSpPr>
            <a:spLocks/>
          </p:cNvSpPr>
          <p:nvPr/>
        </p:nvSpPr>
        <p:spPr bwMode="auto">
          <a:xfrm>
            <a:off x="4751388" y="2730500"/>
            <a:ext cx="1801812" cy="285750"/>
          </a:xfrm>
          <a:custGeom>
            <a:avLst/>
            <a:gdLst>
              <a:gd name="T0" fmla="*/ 1227 w 1227"/>
              <a:gd name="T1" fmla="*/ 195 h 195"/>
              <a:gd name="T2" fmla="*/ 298 w 1227"/>
              <a:gd name="T3" fmla="*/ 0 h 195"/>
              <a:gd name="T4" fmla="*/ 0 w 1227"/>
              <a:gd name="T5" fmla="*/ 0 h 195"/>
              <a:gd name="T6" fmla="*/ 0 60000 65536"/>
              <a:gd name="T7" fmla="*/ 0 60000 65536"/>
              <a:gd name="T8" fmla="*/ 0 60000 65536"/>
              <a:gd name="T9" fmla="*/ 0 w 1227"/>
              <a:gd name="T10" fmla="*/ 0 h 195"/>
              <a:gd name="T11" fmla="*/ 1227 w 1227"/>
              <a:gd name="T12" fmla="*/ 195 h 195"/>
            </a:gdLst>
            <a:ahLst/>
            <a:cxnLst>
              <a:cxn ang="T6">
                <a:pos x="T0" y="T1"/>
              </a:cxn>
              <a:cxn ang="T7">
                <a:pos x="T2" y="T3"/>
              </a:cxn>
              <a:cxn ang="T8">
                <a:pos x="T4" y="T5"/>
              </a:cxn>
            </a:cxnLst>
            <a:rect l="T9" t="T10" r="T11" b="T12"/>
            <a:pathLst>
              <a:path w="1227" h="195">
                <a:moveTo>
                  <a:pt x="1227" y="195"/>
                </a:moveTo>
                <a:lnTo>
                  <a:pt x="298" y="0"/>
                </a:lnTo>
                <a:lnTo>
                  <a:pt x="0" y="0"/>
                </a:lnTo>
              </a:path>
            </a:pathLst>
          </a:custGeom>
          <a:noFill/>
          <a:ln w="7938">
            <a:solidFill>
              <a:srgbClr val="000000"/>
            </a:solidFill>
            <a:round/>
            <a:headEnd/>
            <a:tailEnd/>
          </a:ln>
        </p:spPr>
        <p:txBody>
          <a:bodyPr/>
          <a:lstStyle/>
          <a:p>
            <a:endParaRPr lang="en-US"/>
          </a:p>
        </p:txBody>
      </p:sp>
      <p:sp>
        <p:nvSpPr>
          <p:cNvPr id="30766" name="Freeform 51"/>
          <p:cNvSpPr>
            <a:spLocks/>
          </p:cNvSpPr>
          <p:nvPr/>
        </p:nvSpPr>
        <p:spPr bwMode="auto">
          <a:xfrm>
            <a:off x="3479800" y="4968875"/>
            <a:ext cx="642938" cy="258763"/>
          </a:xfrm>
          <a:custGeom>
            <a:avLst/>
            <a:gdLst>
              <a:gd name="T0" fmla="*/ 438 w 438"/>
              <a:gd name="T1" fmla="*/ 176 h 176"/>
              <a:gd name="T2" fmla="*/ 239 w 438"/>
              <a:gd name="T3" fmla="*/ 176 h 176"/>
              <a:gd name="T4" fmla="*/ 0 w 438"/>
              <a:gd name="T5" fmla="*/ 0 h 176"/>
              <a:gd name="T6" fmla="*/ 0 60000 65536"/>
              <a:gd name="T7" fmla="*/ 0 60000 65536"/>
              <a:gd name="T8" fmla="*/ 0 60000 65536"/>
              <a:gd name="T9" fmla="*/ 0 w 438"/>
              <a:gd name="T10" fmla="*/ 0 h 176"/>
              <a:gd name="T11" fmla="*/ 438 w 438"/>
              <a:gd name="T12" fmla="*/ 176 h 176"/>
            </a:gdLst>
            <a:ahLst/>
            <a:cxnLst>
              <a:cxn ang="T6">
                <a:pos x="T0" y="T1"/>
              </a:cxn>
              <a:cxn ang="T7">
                <a:pos x="T2" y="T3"/>
              </a:cxn>
              <a:cxn ang="T8">
                <a:pos x="T4" y="T5"/>
              </a:cxn>
            </a:cxnLst>
            <a:rect l="T9" t="T10" r="T11" b="T12"/>
            <a:pathLst>
              <a:path w="438" h="176">
                <a:moveTo>
                  <a:pt x="438" y="176"/>
                </a:moveTo>
                <a:lnTo>
                  <a:pt x="239" y="176"/>
                </a:lnTo>
                <a:lnTo>
                  <a:pt x="0" y="0"/>
                </a:lnTo>
              </a:path>
            </a:pathLst>
          </a:custGeom>
          <a:noFill/>
          <a:ln w="11113">
            <a:solidFill>
              <a:srgbClr val="000000"/>
            </a:solidFill>
            <a:round/>
            <a:headEnd/>
            <a:tailEnd/>
          </a:ln>
        </p:spPr>
        <p:txBody>
          <a:bodyPr/>
          <a:lstStyle/>
          <a:p>
            <a:endParaRPr lang="en-US"/>
          </a:p>
        </p:txBody>
      </p:sp>
      <p:sp>
        <p:nvSpPr>
          <p:cNvPr id="30767" name="Freeform 52"/>
          <p:cNvSpPr>
            <a:spLocks/>
          </p:cNvSpPr>
          <p:nvPr/>
        </p:nvSpPr>
        <p:spPr bwMode="auto">
          <a:xfrm>
            <a:off x="3538538" y="4832350"/>
            <a:ext cx="584200" cy="93663"/>
          </a:xfrm>
          <a:custGeom>
            <a:avLst/>
            <a:gdLst>
              <a:gd name="T0" fmla="*/ 398 w 398"/>
              <a:gd name="T1" fmla="*/ 0 h 64"/>
              <a:gd name="T2" fmla="*/ 199 w 398"/>
              <a:gd name="T3" fmla="*/ 0 h 64"/>
              <a:gd name="T4" fmla="*/ 0 w 398"/>
              <a:gd name="T5" fmla="*/ 64 h 64"/>
              <a:gd name="T6" fmla="*/ 0 60000 65536"/>
              <a:gd name="T7" fmla="*/ 0 60000 65536"/>
              <a:gd name="T8" fmla="*/ 0 60000 65536"/>
              <a:gd name="T9" fmla="*/ 0 w 398"/>
              <a:gd name="T10" fmla="*/ 0 h 64"/>
              <a:gd name="T11" fmla="*/ 398 w 398"/>
              <a:gd name="T12" fmla="*/ 64 h 64"/>
            </a:gdLst>
            <a:ahLst/>
            <a:cxnLst>
              <a:cxn ang="T6">
                <a:pos x="T0" y="T1"/>
              </a:cxn>
              <a:cxn ang="T7">
                <a:pos x="T2" y="T3"/>
              </a:cxn>
              <a:cxn ang="T8">
                <a:pos x="T4" y="T5"/>
              </a:cxn>
            </a:cxnLst>
            <a:rect l="T9" t="T10" r="T11" b="T12"/>
            <a:pathLst>
              <a:path w="398" h="64">
                <a:moveTo>
                  <a:pt x="398" y="0"/>
                </a:moveTo>
                <a:lnTo>
                  <a:pt x="199" y="0"/>
                </a:lnTo>
                <a:lnTo>
                  <a:pt x="0" y="64"/>
                </a:lnTo>
              </a:path>
            </a:pathLst>
          </a:custGeom>
          <a:noFill/>
          <a:ln w="11113">
            <a:solidFill>
              <a:srgbClr val="000000"/>
            </a:solidFill>
            <a:round/>
            <a:headEnd/>
            <a:tailEnd/>
          </a:ln>
        </p:spPr>
        <p:txBody>
          <a:bodyPr/>
          <a:lstStyle/>
          <a:p>
            <a:endParaRPr lang="en-US"/>
          </a:p>
        </p:txBody>
      </p:sp>
      <p:sp>
        <p:nvSpPr>
          <p:cNvPr id="30768" name="Freeform 53"/>
          <p:cNvSpPr>
            <a:spLocks/>
          </p:cNvSpPr>
          <p:nvPr/>
        </p:nvSpPr>
        <p:spPr bwMode="auto">
          <a:xfrm>
            <a:off x="3333750" y="5010150"/>
            <a:ext cx="788988" cy="415925"/>
          </a:xfrm>
          <a:custGeom>
            <a:avLst/>
            <a:gdLst>
              <a:gd name="T0" fmla="*/ 537 w 537"/>
              <a:gd name="T1" fmla="*/ 283 h 283"/>
              <a:gd name="T2" fmla="*/ 338 w 537"/>
              <a:gd name="T3" fmla="*/ 283 h 283"/>
              <a:gd name="T4" fmla="*/ 0 w 537"/>
              <a:gd name="T5" fmla="*/ 0 h 283"/>
              <a:gd name="T6" fmla="*/ 0 60000 65536"/>
              <a:gd name="T7" fmla="*/ 0 60000 65536"/>
              <a:gd name="T8" fmla="*/ 0 60000 65536"/>
              <a:gd name="T9" fmla="*/ 0 w 537"/>
              <a:gd name="T10" fmla="*/ 0 h 283"/>
              <a:gd name="T11" fmla="*/ 537 w 537"/>
              <a:gd name="T12" fmla="*/ 283 h 283"/>
            </a:gdLst>
            <a:ahLst/>
            <a:cxnLst>
              <a:cxn ang="T6">
                <a:pos x="T0" y="T1"/>
              </a:cxn>
              <a:cxn ang="T7">
                <a:pos x="T2" y="T3"/>
              </a:cxn>
              <a:cxn ang="T8">
                <a:pos x="T4" y="T5"/>
              </a:cxn>
            </a:cxnLst>
            <a:rect l="T9" t="T10" r="T11" b="T12"/>
            <a:pathLst>
              <a:path w="537" h="283">
                <a:moveTo>
                  <a:pt x="537" y="283"/>
                </a:moveTo>
                <a:lnTo>
                  <a:pt x="338" y="283"/>
                </a:lnTo>
                <a:lnTo>
                  <a:pt x="0" y="0"/>
                </a:lnTo>
              </a:path>
            </a:pathLst>
          </a:custGeom>
          <a:noFill/>
          <a:ln w="11113">
            <a:solidFill>
              <a:srgbClr val="000000"/>
            </a:solidFill>
            <a:round/>
            <a:headEnd/>
            <a:tailEnd/>
          </a:ln>
        </p:spPr>
        <p:txBody>
          <a:bodyPr/>
          <a:lstStyle/>
          <a:p>
            <a:endParaRPr lang="en-US"/>
          </a:p>
        </p:txBody>
      </p:sp>
      <p:sp>
        <p:nvSpPr>
          <p:cNvPr id="30769" name="Line 54"/>
          <p:cNvSpPr>
            <a:spLocks noChangeShapeType="1"/>
          </p:cNvSpPr>
          <p:nvPr/>
        </p:nvSpPr>
        <p:spPr bwMode="auto">
          <a:xfrm flipV="1">
            <a:off x="3265488" y="3335338"/>
            <a:ext cx="0" cy="50800"/>
          </a:xfrm>
          <a:prstGeom prst="line">
            <a:avLst/>
          </a:prstGeom>
          <a:noFill/>
          <a:ln w="11113">
            <a:solidFill>
              <a:srgbClr val="000000"/>
            </a:solidFill>
            <a:round/>
            <a:headEnd/>
            <a:tailEnd/>
          </a:ln>
        </p:spPr>
        <p:txBody>
          <a:bodyPr/>
          <a:lstStyle/>
          <a:p>
            <a:endParaRPr lang="en-US"/>
          </a:p>
        </p:txBody>
      </p:sp>
      <p:sp>
        <p:nvSpPr>
          <p:cNvPr id="30770" name="Line 55"/>
          <p:cNvSpPr>
            <a:spLocks noChangeShapeType="1"/>
          </p:cNvSpPr>
          <p:nvPr/>
        </p:nvSpPr>
        <p:spPr bwMode="auto">
          <a:xfrm>
            <a:off x="3819525" y="3335338"/>
            <a:ext cx="1588" cy="50800"/>
          </a:xfrm>
          <a:prstGeom prst="line">
            <a:avLst/>
          </a:prstGeom>
          <a:noFill/>
          <a:ln w="11113">
            <a:solidFill>
              <a:srgbClr val="000000"/>
            </a:solidFill>
            <a:round/>
            <a:headEnd/>
            <a:tailEnd/>
          </a:ln>
        </p:spPr>
        <p:txBody>
          <a:bodyPr/>
          <a:lstStyle/>
          <a:p>
            <a:endParaRPr lang="en-US"/>
          </a:p>
        </p:txBody>
      </p:sp>
      <p:sp>
        <p:nvSpPr>
          <p:cNvPr id="30771" name="Line 56"/>
          <p:cNvSpPr>
            <a:spLocks noChangeShapeType="1"/>
          </p:cNvSpPr>
          <p:nvPr/>
        </p:nvSpPr>
        <p:spPr bwMode="auto">
          <a:xfrm>
            <a:off x="3265488" y="3359150"/>
            <a:ext cx="554037" cy="1588"/>
          </a:xfrm>
          <a:prstGeom prst="line">
            <a:avLst/>
          </a:prstGeom>
          <a:noFill/>
          <a:ln w="11113">
            <a:solidFill>
              <a:srgbClr val="000000"/>
            </a:solidFill>
            <a:round/>
            <a:headEnd/>
            <a:tailEnd/>
          </a:ln>
        </p:spPr>
        <p:txBody>
          <a:bodyPr/>
          <a:lstStyle/>
          <a:p>
            <a:endParaRPr lang="en-US"/>
          </a:p>
        </p:txBody>
      </p:sp>
      <p:sp>
        <p:nvSpPr>
          <p:cNvPr id="30772" name="Line 57"/>
          <p:cNvSpPr>
            <a:spLocks noChangeShapeType="1"/>
          </p:cNvSpPr>
          <p:nvPr/>
        </p:nvSpPr>
        <p:spPr bwMode="auto">
          <a:xfrm flipV="1">
            <a:off x="6777038" y="3335338"/>
            <a:ext cx="1587" cy="50800"/>
          </a:xfrm>
          <a:prstGeom prst="line">
            <a:avLst/>
          </a:prstGeom>
          <a:noFill/>
          <a:ln w="11113">
            <a:solidFill>
              <a:srgbClr val="000000"/>
            </a:solidFill>
            <a:round/>
            <a:headEnd/>
            <a:tailEnd/>
          </a:ln>
        </p:spPr>
        <p:txBody>
          <a:bodyPr/>
          <a:lstStyle/>
          <a:p>
            <a:endParaRPr lang="en-US"/>
          </a:p>
        </p:txBody>
      </p:sp>
      <p:sp>
        <p:nvSpPr>
          <p:cNvPr id="30773" name="Line 58"/>
          <p:cNvSpPr>
            <a:spLocks noChangeShapeType="1"/>
          </p:cNvSpPr>
          <p:nvPr/>
        </p:nvSpPr>
        <p:spPr bwMode="auto">
          <a:xfrm>
            <a:off x="7312025" y="3335338"/>
            <a:ext cx="1588" cy="50800"/>
          </a:xfrm>
          <a:prstGeom prst="line">
            <a:avLst/>
          </a:prstGeom>
          <a:noFill/>
          <a:ln w="11113">
            <a:solidFill>
              <a:srgbClr val="000000"/>
            </a:solidFill>
            <a:round/>
            <a:headEnd/>
            <a:tailEnd/>
          </a:ln>
        </p:spPr>
        <p:txBody>
          <a:bodyPr/>
          <a:lstStyle/>
          <a:p>
            <a:endParaRPr lang="en-US"/>
          </a:p>
        </p:txBody>
      </p:sp>
      <p:sp>
        <p:nvSpPr>
          <p:cNvPr id="30774" name="Line 59"/>
          <p:cNvSpPr>
            <a:spLocks noChangeShapeType="1"/>
          </p:cNvSpPr>
          <p:nvPr/>
        </p:nvSpPr>
        <p:spPr bwMode="auto">
          <a:xfrm>
            <a:off x="6777038" y="3359150"/>
            <a:ext cx="534987" cy="1588"/>
          </a:xfrm>
          <a:prstGeom prst="line">
            <a:avLst/>
          </a:prstGeom>
          <a:noFill/>
          <a:ln w="11113">
            <a:solidFill>
              <a:srgbClr val="000000"/>
            </a:solidFill>
            <a:round/>
            <a:headEnd/>
            <a:tailEnd/>
          </a:ln>
        </p:spPr>
        <p:txBody>
          <a:bodyPr/>
          <a:lstStyle/>
          <a:p>
            <a:endParaRPr lang="en-US"/>
          </a:p>
        </p:txBody>
      </p:sp>
      <p:sp>
        <p:nvSpPr>
          <p:cNvPr id="30775" name="Line 60"/>
          <p:cNvSpPr>
            <a:spLocks noChangeShapeType="1"/>
          </p:cNvSpPr>
          <p:nvPr/>
        </p:nvSpPr>
        <p:spPr bwMode="auto">
          <a:xfrm flipV="1">
            <a:off x="3444875" y="6381750"/>
            <a:ext cx="1588" cy="50800"/>
          </a:xfrm>
          <a:prstGeom prst="line">
            <a:avLst/>
          </a:prstGeom>
          <a:noFill/>
          <a:ln w="11113">
            <a:solidFill>
              <a:srgbClr val="000000"/>
            </a:solidFill>
            <a:round/>
            <a:headEnd/>
            <a:tailEnd/>
          </a:ln>
        </p:spPr>
        <p:txBody>
          <a:bodyPr/>
          <a:lstStyle/>
          <a:p>
            <a:endParaRPr lang="en-US"/>
          </a:p>
        </p:txBody>
      </p:sp>
      <p:sp>
        <p:nvSpPr>
          <p:cNvPr id="30776" name="Line 61"/>
          <p:cNvSpPr>
            <a:spLocks noChangeShapeType="1"/>
          </p:cNvSpPr>
          <p:nvPr/>
        </p:nvSpPr>
        <p:spPr bwMode="auto">
          <a:xfrm>
            <a:off x="3830638" y="6381750"/>
            <a:ext cx="1587" cy="50800"/>
          </a:xfrm>
          <a:prstGeom prst="line">
            <a:avLst/>
          </a:prstGeom>
          <a:noFill/>
          <a:ln w="11113">
            <a:solidFill>
              <a:srgbClr val="000000"/>
            </a:solidFill>
            <a:round/>
            <a:headEnd/>
            <a:tailEnd/>
          </a:ln>
        </p:spPr>
        <p:txBody>
          <a:bodyPr/>
          <a:lstStyle/>
          <a:p>
            <a:endParaRPr lang="en-US"/>
          </a:p>
        </p:txBody>
      </p:sp>
      <p:sp>
        <p:nvSpPr>
          <p:cNvPr id="30777" name="Line 62"/>
          <p:cNvSpPr>
            <a:spLocks noChangeShapeType="1"/>
          </p:cNvSpPr>
          <p:nvPr/>
        </p:nvSpPr>
        <p:spPr bwMode="auto">
          <a:xfrm>
            <a:off x="3444875" y="6407150"/>
            <a:ext cx="385763" cy="1588"/>
          </a:xfrm>
          <a:prstGeom prst="line">
            <a:avLst/>
          </a:prstGeom>
          <a:noFill/>
          <a:ln w="11113">
            <a:solidFill>
              <a:srgbClr val="000000"/>
            </a:solidFill>
            <a:round/>
            <a:headEnd/>
            <a:tailEnd/>
          </a:ln>
        </p:spPr>
        <p:txBody>
          <a:bodyPr/>
          <a:lstStyle/>
          <a:p>
            <a:endParaRPr lang="en-US"/>
          </a:p>
        </p:txBody>
      </p:sp>
      <p:sp>
        <p:nvSpPr>
          <p:cNvPr id="30778" name="Freeform 63"/>
          <p:cNvSpPr>
            <a:spLocks/>
          </p:cNvSpPr>
          <p:nvPr/>
        </p:nvSpPr>
        <p:spPr bwMode="auto">
          <a:xfrm>
            <a:off x="2714625" y="1822450"/>
            <a:ext cx="182563" cy="1135063"/>
          </a:xfrm>
          <a:custGeom>
            <a:avLst/>
            <a:gdLst>
              <a:gd name="T0" fmla="*/ 0 w 124"/>
              <a:gd name="T1" fmla="*/ 0 h 773"/>
              <a:gd name="T2" fmla="*/ 124 w 124"/>
              <a:gd name="T3" fmla="*/ 0 h 773"/>
              <a:gd name="T4" fmla="*/ 124 w 124"/>
              <a:gd name="T5" fmla="*/ 773 h 773"/>
              <a:gd name="T6" fmla="*/ 0 w 124"/>
              <a:gd name="T7" fmla="*/ 773 h 773"/>
              <a:gd name="T8" fmla="*/ 0 60000 65536"/>
              <a:gd name="T9" fmla="*/ 0 60000 65536"/>
              <a:gd name="T10" fmla="*/ 0 60000 65536"/>
              <a:gd name="T11" fmla="*/ 0 60000 65536"/>
              <a:gd name="T12" fmla="*/ 0 w 124"/>
              <a:gd name="T13" fmla="*/ 0 h 773"/>
              <a:gd name="T14" fmla="*/ 124 w 124"/>
              <a:gd name="T15" fmla="*/ 773 h 773"/>
            </a:gdLst>
            <a:ahLst/>
            <a:cxnLst>
              <a:cxn ang="T8">
                <a:pos x="T0" y="T1"/>
              </a:cxn>
              <a:cxn ang="T9">
                <a:pos x="T2" y="T3"/>
              </a:cxn>
              <a:cxn ang="T10">
                <a:pos x="T4" y="T5"/>
              </a:cxn>
              <a:cxn ang="T11">
                <a:pos x="T6" y="T7"/>
              </a:cxn>
            </a:cxnLst>
            <a:rect l="T12" t="T13" r="T14" b="T15"/>
            <a:pathLst>
              <a:path w="124" h="773">
                <a:moveTo>
                  <a:pt x="0" y="0"/>
                </a:moveTo>
                <a:lnTo>
                  <a:pt x="124" y="0"/>
                </a:lnTo>
                <a:lnTo>
                  <a:pt x="124" y="773"/>
                </a:lnTo>
                <a:lnTo>
                  <a:pt x="0" y="773"/>
                </a:lnTo>
              </a:path>
            </a:pathLst>
          </a:custGeom>
          <a:noFill/>
          <a:ln w="14288">
            <a:solidFill>
              <a:srgbClr val="FFFFFF"/>
            </a:solidFill>
            <a:round/>
            <a:headEnd/>
            <a:tailEnd/>
          </a:ln>
        </p:spPr>
        <p:txBody>
          <a:bodyPr/>
          <a:lstStyle/>
          <a:p>
            <a:endParaRPr lang="en-US"/>
          </a:p>
        </p:txBody>
      </p:sp>
      <p:sp>
        <p:nvSpPr>
          <p:cNvPr id="30779" name="Freeform 64"/>
          <p:cNvSpPr>
            <a:spLocks/>
          </p:cNvSpPr>
          <p:nvPr/>
        </p:nvSpPr>
        <p:spPr bwMode="auto">
          <a:xfrm>
            <a:off x="2711450" y="1812925"/>
            <a:ext cx="180975" cy="1135063"/>
          </a:xfrm>
          <a:custGeom>
            <a:avLst/>
            <a:gdLst>
              <a:gd name="T0" fmla="*/ 0 w 123"/>
              <a:gd name="T1" fmla="*/ 0 h 773"/>
              <a:gd name="T2" fmla="*/ 123 w 123"/>
              <a:gd name="T3" fmla="*/ 0 h 773"/>
              <a:gd name="T4" fmla="*/ 123 w 123"/>
              <a:gd name="T5" fmla="*/ 773 h 773"/>
              <a:gd name="T6" fmla="*/ 0 w 123"/>
              <a:gd name="T7" fmla="*/ 773 h 773"/>
              <a:gd name="T8" fmla="*/ 0 60000 65536"/>
              <a:gd name="T9" fmla="*/ 0 60000 65536"/>
              <a:gd name="T10" fmla="*/ 0 60000 65536"/>
              <a:gd name="T11" fmla="*/ 0 60000 65536"/>
              <a:gd name="T12" fmla="*/ 0 w 123"/>
              <a:gd name="T13" fmla="*/ 0 h 773"/>
              <a:gd name="T14" fmla="*/ 123 w 123"/>
              <a:gd name="T15" fmla="*/ 773 h 773"/>
            </a:gdLst>
            <a:ahLst/>
            <a:cxnLst>
              <a:cxn ang="T8">
                <a:pos x="T0" y="T1"/>
              </a:cxn>
              <a:cxn ang="T9">
                <a:pos x="T2" y="T3"/>
              </a:cxn>
              <a:cxn ang="T10">
                <a:pos x="T4" y="T5"/>
              </a:cxn>
              <a:cxn ang="T11">
                <a:pos x="T6" y="T7"/>
              </a:cxn>
            </a:cxnLst>
            <a:rect l="T12" t="T13" r="T14" b="T15"/>
            <a:pathLst>
              <a:path w="123" h="773">
                <a:moveTo>
                  <a:pt x="0" y="0"/>
                </a:moveTo>
                <a:lnTo>
                  <a:pt x="123" y="0"/>
                </a:lnTo>
                <a:lnTo>
                  <a:pt x="123" y="773"/>
                </a:lnTo>
                <a:lnTo>
                  <a:pt x="0" y="773"/>
                </a:lnTo>
              </a:path>
            </a:pathLst>
          </a:custGeom>
          <a:noFill/>
          <a:ln w="11113">
            <a:solidFill>
              <a:srgbClr val="000000"/>
            </a:solidFill>
            <a:round/>
            <a:headEnd/>
            <a:tailEnd/>
          </a:ln>
        </p:spPr>
        <p:txBody>
          <a:bodyPr/>
          <a:lstStyle/>
          <a:p>
            <a:endParaRPr lang="en-US"/>
          </a:p>
        </p:txBody>
      </p:sp>
      <p:sp>
        <p:nvSpPr>
          <p:cNvPr id="30780" name="Line 65"/>
          <p:cNvSpPr>
            <a:spLocks noChangeShapeType="1"/>
          </p:cNvSpPr>
          <p:nvPr/>
        </p:nvSpPr>
        <p:spPr bwMode="auto">
          <a:xfrm>
            <a:off x="2898775" y="2374900"/>
            <a:ext cx="1223963" cy="1588"/>
          </a:xfrm>
          <a:prstGeom prst="line">
            <a:avLst/>
          </a:prstGeom>
          <a:noFill/>
          <a:ln w="11113">
            <a:solidFill>
              <a:srgbClr val="000000"/>
            </a:solidFill>
            <a:round/>
            <a:headEnd/>
            <a:tailEnd/>
          </a:ln>
        </p:spPr>
        <p:txBody>
          <a:bodyPr/>
          <a:lstStyle/>
          <a:p>
            <a:endParaRPr lang="en-US"/>
          </a:p>
        </p:txBody>
      </p:sp>
      <p:sp>
        <p:nvSpPr>
          <p:cNvPr id="30781" name="Rectangle 66"/>
          <p:cNvSpPr>
            <a:spLocks noChangeArrowheads="1"/>
          </p:cNvSpPr>
          <p:nvPr/>
        </p:nvSpPr>
        <p:spPr bwMode="auto">
          <a:xfrm>
            <a:off x="4149725" y="3771900"/>
            <a:ext cx="7556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Capsular space</a:t>
            </a:r>
            <a:endParaRPr lang="en-US" sz="1800" b="1"/>
          </a:p>
        </p:txBody>
      </p:sp>
      <p:sp>
        <p:nvSpPr>
          <p:cNvPr id="30782" name="Line 67"/>
          <p:cNvSpPr>
            <a:spLocks noChangeShapeType="1"/>
          </p:cNvSpPr>
          <p:nvPr/>
        </p:nvSpPr>
        <p:spPr bwMode="auto">
          <a:xfrm>
            <a:off x="3629025" y="3825875"/>
            <a:ext cx="482600" cy="1588"/>
          </a:xfrm>
          <a:prstGeom prst="line">
            <a:avLst/>
          </a:prstGeom>
          <a:noFill/>
          <a:ln w="17463">
            <a:solidFill>
              <a:srgbClr val="FFFFFF"/>
            </a:solidFill>
            <a:round/>
            <a:headEnd/>
            <a:tailEnd/>
          </a:ln>
        </p:spPr>
        <p:txBody>
          <a:bodyPr/>
          <a:lstStyle/>
          <a:p>
            <a:endParaRPr lang="en-US"/>
          </a:p>
        </p:txBody>
      </p:sp>
      <p:sp>
        <p:nvSpPr>
          <p:cNvPr id="30783" name="Line 68"/>
          <p:cNvSpPr>
            <a:spLocks noChangeShapeType="1"/>
          </p:cNvSpPr>
          <p:nvPr/>
        </p:nvSpPr>
        <p:spPr bwMode="auto">
          <a:xfrm>
            <a:off x="3629025" y="3821113"/>
            <a:ext cx="482600" cy="1587"/>
          </a:xfrm>
          <a:prstGeom prst="line">
            <a:avLst/>
          </a:prstGeom>
          <a:noFill/>
          <a:ln w="11113">
            <a:solidFill>
              <a:srgbClr val="000000"/>
            </a:solidFill>
            <a:round/>
            <a:headEnd/>
            <a:tailEnd/>
          </a:ln>
        </p:spPr>
        <p:txBody>
          <a:bodyPr/>
          <a:lstStyle/>
          <a:p>
            <a:endParaRPr lang="en-US"/>
          </a:p>
        </p:txBody>
      </p:sp>
      <p:sp>
        <p:nvSpPr>
          <p:cNvPr id="30784" name="Line 69"/>
          <p:cNvSpPr>
            <a:spLocks noChangeShapeType="1"/>
          </p:cNvSpPr>
          <p:nvPr/>
        </p:nvSpPr>
        <p:spPr bwMode="auto">
          <a:xfrm>
            <a:off x="3481388" y="3984625"/>
            <a:ext cx="641350" cy="1588"/>
          </a:xfrm>
          <a:prstGeom prst="line">
            <a:avLst/>
          </a:prstGeom>
          <a:noFill/>
          <a:ln w="17463">
            <a:solidFill>
              <a:srgbClr val="FFFFFF"/>
            </a:solidFill>
            <a:round/>
            <a:headEnd/>
            <a:tailEnd/>
          </a:ln>
        </p:spPr>
        <p:txBody>
          <a:bodyPr/>
          <a:lstStyle/>
          <a:p>
            <a:endParaRPr lang="en-US"/>
          </a:p>
        </p:txBody>
      </p:sp>
      <p:sp>
        <p:nvSpPr>
          <p:cNvPr id="30785" name="Line 70"/>
          <p:cNvSpPr>
            <a:spLocks noChangeShapeType="1"/>
          </p:cNvSpPr>
          <p:nvPr/>
        </p:nvSpPr>
        <p:spPr bwMode="auto">
          <a:xfrm>
            <a:off x="3481388" y="3981450"/>
            <a:ext cx="641350" cy="1588"/>
          </a:xfrm>
          <a:prstGeom prst="line">
            <a:avLst/>
          </a:prstGeom>
          <a:noFill/>
          <a:ln w="11113">
            <a:solidFill>
              <a:srgbClr val="000000"/>
            </a:solidFill>
            <a:round/>
            <a:headEnd/>
            <a:tailEnd/>
          </a:ln>
        </p:spPr>
        <p:txBody>
          <a:bodyPr/>
          <a:lstStyle/>
          <a:p>
            <a:endParaRPr lang="en-US"/>
          </a:p>
        </p:txBody>
      </p:sp>
      <p:sp>
        <p:nvSpPr>
          <p:cNvPr id="30786" name="Rectangle 71"/>
          <p:cNvSpPr>
            <a:spLocks noChangeArrowheads="1"/>
          </p:cNvSpPr>
          <p:nvPr/>
        </p:nvSpPr>
        <p:spPr bwMode="auto">
          <a:xfrm>
            <a:off x="6929438" y="3373438"/>
            <a:ext cx="234950" cy="122237"/>
          </a:xfrm>
          <a:prstGeom prst="rect">
            <a:avLst/>
          </a:prstGeom>
          <a:noFill/>
          <a:ln w="9525">
            <a:noFill/>
            <a:miter lim="800000"/>
            <a:headEnd/>
            <a:tailEnd/>
          </a:ln>
        </p:spPr>
        <p:txBody>
          <a:bodyPr wrap="none" lIns="0" tIns="0" rIns="0" bIns="0">
            <a:spAutoFit/>
          </a:bodyPr>
          <a:lstStyle/>
          <a:p>
            <a:r>
              <a:rPr lang="en-US" sz="800" b="1">
                <a:solidFill>
                  <a:srgbClr val="000000"/>
                </a:solidFill>
              </a:rPr>
              <a:t>5 </a:t>
            </a:r>
            <a:r>
              <a:rPr lang="en-US" sz="800" b="1">
                <a:solidFill>
                  <a:srgbClr val="000000"/>
                </a:solidFill>
                <a:cs typeface="Arial" charset="0"/>
              </a:rPr>
              <a:t>µ</a:t>
            </a:r>
            <a:r>
              <a:rPr lang="en-US" sz="800" b="1">
                <a:solidFill>
                  <a:srgbClr val="000000"/>
                </a:solidFill>
              </a:rPr>
              <a:t>m</a:t>
            </a:r>
          </a:p>
        </p:txBody>
      </p:sp>
      <p:sp>
        <p:nvSpPr>
          <p:cNvPr id="30787" name="Rectangle 72"/>
          <p:cNvSpPr>
            <a:spLocks noChangeArrowheads="1"/>
          </p:cNvSpPr>
          <p:nvPr/>
        </p:nvSpPr>
        <p:spPr bwMode="auto">
          <a:xfrm>
            <a:off x="3381375" y="3378200"/>
            <a:ext cx="3492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100 </a:t>
            </a:r>
            <a:r>
              <a:rPr lang="en-US" sz="800" b="1">
                <a:solidFill>
                  <a:srgbClr val="000000"/>
                </a:solidFill>
                <a:cs typeface="Arial" charset="0"/>
              </a:rPr>
              <a:t>µ</a:t>
            </a:r>
            <a:r>
              <a:rPr lang="en-US" sz="800" b="1">
                <a:solidFill>
                  <a:srgbClr val="000000"/>
                </a:solidFill>
              </a:rPr>
              <a:t>m</a:t>
            </a:r>
            <a:endParaRPr lang="en-US" sz="1800" b="1"/>
          </a:p>
        </p:txBody>
      </p:sp>
      <p:sp>
        <p:nvSpPr>
          <p:cNvPr id="30788" name="Rectangle 73"/>
          <p:cNvSpPr>
            <a:spLocks noChangeArrowheads="1"/>
          </p:cNvSpPr>
          <p:nvPr/>
        </p:nvSpPr>
        <p:spPr bwMode="auto">
          <a:xfrm>
            <a:off x="3489325" y="6424613"/>
            <a:ext cx="320675" cy="122237"/>
          </a:xfrm>
          <a:prstGeom prst="rect">
            <a:avLst/>
          </a:prstGeom>
          <a:noFill/>
          <a:ln w="9525">
            <a:noFill/>
            <a:miter lim="800000"/>
            <a:headEnd/>
            <a:tailEnd/>
          </a:ln>
        </p:spPr>
        <p:txBody>
          <a:bodyPr wrap="none" lIns="0" tIns="0" rIns="0" bIns="0">
            <a:spAutoFit/>
          </a:bodyPr>
          <a:lstStyle/>
          <a:p>
            <a:r>
              <a:rPr lang="en-US" sz="800" b="1">
                <a:solidFill>
                  <a:srgbClr val="000000"/>
                </a:solidFill>
              </a:rPr>
              <a:t>0.5 </a:t>
            </a:r>
            <a:r>
              <a:rPr lang="en-US" sz="800" b="1">
                <a:solidFill>
                  <a:srgbClr val="000000"/>
                </a:solidFill>
                <a:cs typeface="Arial" charset="0"/>
              </a:rPr>
              <a:t>µ</a:t>
            </a:r>
            <a:r>
              <a:rPr lang="en-US" sz="800" b="1">
                <a:solidFill>
                  <a:srgbClr val="000000"/>
                </a:solidFill>
              </a:rPr>
              <a:t>m</a:t>
            </a:r>
          </a:p>
        </p:txBody>
      </p:sp>
      <p:sp>
        <p:nvSpPr>
          <p:cNvPr id="30789" name="Text Box 74"/>
          <p:cNvSpPr txBox="1">
            <a:spLocks noChangeArrowheads="1"/>
          </p:cNvSpPr>
          <p:nvPr/>
        </p:nvSpPr>
        <p:spPr bwMode="auto">
          <a:xfrm>
            <a:off x="4117975" y="1055688"/>
            <a:ext cx="550863" cy="244475"/>
          </a:xfrm>
          <a:prstGeom prst="rect">
            <a:avLst/>
          </a:prstGeom>
          <a:noFill/>
          <a:ln w="9525">
            <a:noFill/>
            <a:miter lim="800000"/>
            <a:headEnd/>
            <a:tailEnd/>
          </a:ln>
        </p:spPr>
        <p:txBody>
          <a:bodyPr wrap="none" lIns="0" tIns="0" bIns="0">
            <a:spAutoFit/>
          </a:bodyPr>
          <a:lstStyle/>
          <a:p>
            <a:r>
              <a:rPr lang="en-US" sz="800" b="1"/>
              <a:t>Podocyte</a:t>
            </a:r>
          </a:p>
          <a:p>
            <a:r>
              <a:rPr lang="en-US" sz="800" b="1"/>
              <a:t>cell body</a:t>
            </a:r>
          </a:p>
        </p:txBody>
      </p:sp>
      <p:sp>
        <p:nvSpPr>
          <p:cNvPr id="30790" name="Text Box 75"/>
          <p:cNvSpPr txBox="1">
            <a:spLocks noChangeArrowheads="1"/>
          </p:cNvSpPr>
          <p:nvPr/>
        </p:nvSpPr>
        <p:spPr bwMode="auto">
          <a:xfrm>
            <a:off x="4141788" y="1411288"/>
            <a:ext cx="652462" cy="244475"/>
          </a:xfrm>
          <a:prstGeom prst="rect">
            <a:avLst/>
          </a:prstGeom>
          <a:noFill/>
          <a:ln w="9525">
            <a:noFill/>
            <a:miter lim="800000"/>
            <a:headEnd/>
            <a:tailEnd/>
          </a:ln>
        </p:spPr>
        <p:txBody>
          <a:bodyPr wrap="none" lIns="0" tIns="0" bIns="0">
            <a:spAutoFit/>
          </a:bodyPr>
          <a:lstStyle/>
          <a:p>
            <a:r>
              <a:rPr lang="en-US" sz="800" b="1"/>
              <a:t>Interlobular</a:t>
            </a:r>
          </a:p>
          <a:p>
            <a:r>
              <a:rPr lang="en-US" sz="800" b="1"/>
              <a:t>artery</a:t>
            </a:r>
          </a:p>
        </p:txBody>
      </p:sp>
      <p:sp>
        <p:nvSpPr>
          <p:cNvPr id="30791" name="Text Box 76"/>
          <p:cNvSpPr txBox="1">
            <a:spLocks noChangeArrowheads="1"/>
          </p:cNvSpPr>
          <p:nvPr/>
        </p:nvSpPr>
        <p:spPr bwMode="auto">
          <a:xfrm>
            <a:off x="4141788" y="1747838"/>
            <a:ext cx="495300" cy="244475"/>
          </a:xfrm>
          <a:prstGeom prst="rect">
            <a:avLst/>
          </a:prstGeom>
          <a:noFill/>
          <a:ln w="9525">
            <a:noFill/>
            <a:miter lim="800000"/>
            <a:headEnd/>
            <a:tailEnd/>
          </a:ln>
        </p:spPr>
        <p:txBody>
          <a:bodyPr wrap="none" lIns="0" tIns="0" bIns="0">
            <a:spAutoFit/>
          </a:bodyPr>
          <a:lstStyle/>
          <a:p>
            <a:r>
              <a:rPr lang="en-US" sz="800" b="1"/>
              <a:t>Afferent</a:t>
            </a:r>
          </a:p>
          <a:p>
            <a:r>
              <a:rPr lang="en-US" sz="800" b="1"/>
              <a:t>arteriole</a:t>
            </a:r>
          </a:p>
        </p:txBody>
      </p:sp>
      <p:sp>
        <p:nvSpPr>
          <p:cNvPr id="30792" name="Text Box 77"/>
          <p:cNvSpPr txBox="1">
            <a:spLocks noChangeArrowheads="1"/>
          </p:cNvSpPr>
          <p:nvPr/>
        </p:nvSpPr>
        <p:spPr bwMode="auto">
          <a:xfrm>
            <a:off x="4057650" y="2530475"/>
            <a:ext cx="846138" cy="488950"/>
          </a:xfrm>
          <a:prstGeom prst="rect">
            <a:avLst/>
          </a:prstGeom>
          <a:noFill/>
          <a:ln w="9525">
            <a:noFill/>
            <a:miter lim="800000"/>
            <a:headEnd/>
            <a:tailEnd/>
          </a:ln>
        </p:spPr>
        <p:txBody>
          <a:bodyPr wrap="none" lIns="0" tIns="0" bIns="0">
            <a:spAutoFit/>
          </a:bodyPr>
          <a:lstStyle/>
          <a:p>
            <a:r>
              <a:rPr lang="en-US" sz="800" b="1"/>
              <a:t>Foot processes</a:t>
            </a:r>
          </a:p>
          <a:p>
            <a:r>
              <a:rPr lang="en-US" sz="800" b="1"/>
              <a:t>(separated by</a:t>
            </a:r>
          </a:p>
          <a:p>
            <a:r>
              <a:rPr lang="en-US" sz="800" b="1"/>
              <a:t>narrow</a:t>
            </a:r>
          </a:p>
          <a:p>
            <a:r>
              <a:rPr lang="en-US" sz="800" b="1"/>
              <a:t>filtration slits)</a:t>
            </a:r>
          </a:p>
        </p:txBody>
      </p:sp>
      <p:sp>
        <p:nvSpPr>
          <p:cNvPr id="30793" name="Text Box 78"/>
          <p:cNvSpPr txBox="1">
            <a:spLocks noChangeArrowheads="1"/>
          </p:cNvSpPr>
          <p:nvPr/>
        </p:nvSpPr>
        <p:spPr bwMode="auto">
          <a:xfrm>
            <a:off x="4156075" y="3068638"/>
            <a:ext cx="495300" cy="244475"/>
          </a:xfrm>
          <a:prstGeom prst="rect">
            <a:avLst/>
          </a:prstGeom>
          <a:noFill/>
          <a:ln w="9525">
            <a:noFill/>
            <a:miter lim="800000"/>
            <a:headEnd/>
            <a:tailEnd/>
          </a:ln>
        </p:spPr>
        <p:txBody>
          <a:bodyPr wrap="none" lIns="0" tIns="0" bIns="0">
            <a:spAutoFit/>
          </a:bodyPr>
          <a:lstStyle/>
          <a:p>
            <a:r>
              <a:rPr lang="en-US" sz="800" b="1"/>
              <a:t>Efferent</a:t>
            </a:r>
          </a:p>
          <a:p>
            <a:r>
              <a:rPr lang="en-US" sz="800" b="1"/>
              <a:t>arteriole</a:t>
            </a:r>
          </a:p>
        </p:txBody>
      </p:sp>
      <p:sp>
        <p:nvSpPr>
          <p:cNvPr id="30794" name="TextBox 24"/>
          <p:cNvSpPr txBox="1">
            <a:spLocks noChangeArrowheads="1"/>
          </p:cNvSpPr>
          <p:nvPr/>
        </p:nvSpPr>
        <p:spPr bwMode="auto">
          <a:xfrm>
            <a:off x="1485900" y="6540500"/>
            <a:ext cx="6134100" cy="304800"/>
          </a:xfrm>
          <a:prstGeom prst="rect">
            <a:avLst/>
          </a:prstGeom>
          <a:noFill/>
          <a:ln w="9525">
            <a:noFill/>
            <a:miter lim="800000"/>
            <a:headEnd/>
            <a:tailEnd/>
          </a:ln>
        </p:spPr>
        <p:txBody>
          <a:bodyPr>
            <a:spAutoFit/>
          </a:bodyPr>
          <a:lstStyle/>
          <a:p>
            <a:pPr algn="ctr"/>
            <a:r>
              <a:rPr lang="en-US" sz="700">
                <a:solidFill>
                  <a:srgbClr val="000000"/>
                </a:solidFill>
                <a:cs typeface="Arial" charset="0"/>
              </a:rPr>
              <a:t>a: Copyright by R.G. Kessel and R.H. Kardon, </a:t>
            </a:r>
            <a:r>
              <a:rPr lang="en-US" sz="700" i="1">
                <a:solidFill>
                  <a:srgbClr val="000000"/>
                </a:solidFill>
                <a:cs typeface="Arial" charset="0"/>
              </a:rPr>
              <a:t>Tissues and Organs: A Text-Atlas of Scanning Electron Microscopy</a:t>
            </a:r>
            <a:r>
              <a:rPr lang="en-US" sz="700">
                <a:solidFill>
                  <a:srgbClr val="000000"/>
                </a:solidFill>
                <a:cs typeface="Arial" charset="0"/>
              </a:rPr>
              <a:t>, 1979, W.H. Freeman, All rights reserved; b: © Don Fawcett/Photo Researchers, Inc.; c: © Barry F. King/Biological Photo Service</a:t>
            </a:r>
          </a:p>
        </p:txBody>
      </p:sp>
      <p:sp>
        <p:nvSpPr>
          <p:cNvPr id="30795" name="Rectangle 4"/>
          <p:cNvSpPr>
            <a:spLocks noChangeArrowheads="1"/>
          </p:cNvSpPr>
          <p:nvPr/>
        </p:nvSpPr>
        <p:spPr bwMode="auto">
          <a:xfrm>
            <a:off x="0" y="63500"/>
            <a:ext cx="9144000" cy="762000"/>
          </a:xfrm>
          <a:prstGeom prst="rect">
            <a:avLst/>
          </a:prstGeom>
          <a:noFill/>
          <a:ln w="9525">
            <a:noFill/>
            <a:miter lim="800000"/>
            <a:headEnd/>
            <a:tailEnd/>
          </a:ln>
        </p:spPr>
        <p:txBody>
          <a:bodyPr anchor="ctr">
            <a:spAutoFit/>
          </a:bodyPr>
          <a:lstStyle/>
          <a:p>
            <a:pPr algn="ctr"/>
            <a:r>
              <a:rPr lang="en-US" sz="4400" b="1">
                <a:solidFill>
                  <a:schemeClr val="tx2"/>
                </a:solidFill>
              </a:rPr>
              <a:t>Structure of Glomerulus</a:t>
            </a:r>
          </a:p>
        </p:txBody>
      </p:sp>
      <p:sp>
        <p:nvSpPr>
          <p:cNvPr id="30796" name="Text Box 6"/>
          <p:cNvSpPr txBox="1">
            <a:spLocks noChangeArrowheads="1"/>
          </p:cNvSpPr>
          <p:nvPr/>
        </p:nvSpPr>
        <p:spPr bwMode="auto">
          <a:xfrm>
            <a:off x="5181600" y="5867400"/>
            <a:ext cx="2590800" cy="427038"/>
          </a:xfrm>
          <a:prstGeom prst="rect">
            <a:avLst/>
          </a:prstGeom>
          <a:noFill/>
          <a:ln w="9525" algn="ctr">
            <a:noFill/>
            <a:miter lim="800000"/>
            <a:headEnd/>
            <a:tailEnd/>
          </a:ln>
        </p:spPr>
        <p:txBody>
          <a:bodyPr>
            <a:spAutoFit/>
          </a:bodyPr>
          <a:lstStyle/>
          <a:p>
            <a:pPr>
              <a:spcBef>
                <a:spcPct val="50000"/>
              </a:spcBef>
            </a:pPr>
            <a:r>
              <a:rPr lang="en-US" sz="2200"/>
              <a:t>Figure 23.10 a-c</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1"/>
          </p:nvPr>
        </p:nvSpPr>
        <p:spPr>
          <a:noFill/>
        </p:spPr>
        <p:txBody>
          <a:bodyPr/>
          <a:lstStyle/>
          <a:p>
            <a:r>
              <a:rPr lang="en-US" smtClean="0"/>
              <a:t>23-</a:t>
            </a:r>
            <a:fld id="{8D65860F-D5E2-4998-AA30-812D36ED9DDA}" type="slidenum">
              <a:rPr lang="en-US" smtClean="0"/>
              <a:pPr/>
              <a:t>25</a:t>
            </a:fld>
            <a:endParaRPr lang="en-US" smtClean="0"/>
          </a:p>
        </p:txBody>
      </p:sp>
      <p:sp>
        <p:nvSpPr>
          <p:cNvPr id="31747" name="Rectangle 4"/>
          <p:cNvSpPr>
            <a:spLocks noGrp="1" noChangeArrowheads="1"/>
          </p:cNvSpPr>
          <p:nvPr>
            <p:ph type="title"/>
          </p:nvPr>
        </p:nvSpPr>
        <p:spPr>
          <a:xfrm>
            <a:off x="-12700" y="63500"/>
            <a:ext cx="9144000" cy="762000"/>
          </a:xfrm>
        </p:spPr>
        <p:txBody>
          <a:bodyPr>
            <a:spAutoFit/>
          </a:bodyPr>
          <a:lstStyle/>
          <a:p>
            <a:pPr eaLnBrk="1" hangingPunct="1"/>
            <a:r>
              <a:rPr lang="en-US" smtClean="0"/>
              <a:t>Filtration Pores and Slits</a:t>
            </a:r>
          </a:p>
        </p:txBody>
      </p:sp>
      <p:pic>
        <p:nvPicPr>
          <p:cNvPr id="31748" name="Picture 8" descr="sal25693_23_11"/>
          <p:cNvPicPr>
            <a:picLocks noChangeAspect="1" noChangeArrowheads="1"/>
          </p:cNvPicPr>
          <p:nvPr/>
        </p:nvPicPr>
        <p:blipFill>
          <a:blip r:embed="rId2" cstate="print"/>
          <a:srcRect/>
          <a:stretch>
            <a:fillRect/>
          </a:stretch>
        </p:blipFill>
        <p:spPr bwMode="auto">
          <a:xfrm>
            <a:off x="152400" y="908050"/>
            <a:ext cx="7264400" cy="5892800"/>
          </a:xfrm>
          <a:prstGeom prst="rect">
            <a:avLst/>
          </a:prstGeom>
          <a:noFill/>
          <a:ln w="9525">
            <a:noFill/>
            <a:miter lim="800000"/>
            <a:headEnd/>
            <a:tailEnd/>
          </a:ln>
        </p:spPr>
      </p:pic>
      <p:sp>
        <p:nvSpPr>
          <p:cNvPr id="31749" name="TextBox 24"/>
          <p:cNvSpPr txBox="1">
            <a:spLocks noChangeArrowheads="1"/>
          </p:cNvSpPr>
          <p:nvPr/>
        </p:nvSpPr>
        <p:spPr bwMode="auto">
          <a:xfrm>
            <a:off x="1436688" y="733425"/>
            <a:ext cx="4660900" cy="214313"/>
          </a:xfrm>
          <a:prstGeom prst="rect">
            <a:avLst/>
          </a:prstGeom>
          <a:noFill/>
          <a:ln w="9525">
            <a:noFill/>
            <a:miter lim="800000"/>
            <a:headEnd/>
            <a:tailEnd/>
          </a:ln>
        </p:spPr>
        <p:txBody>
          <a:bodyPr>
            <a:spAutoFit/>
          </a:bodyPr>
          <a:lstStyle/>
          <a:p>
            <a:pPr algn="ctr"/>
            <a:r>
              <a:rPr lang="en-US" sz="800">
                <a:solidFill>
                  <a:srgbClr val="000000"/>
                </a:solidFill>
                <a:cs typeface="Arial" charset="0"/>
              </a:rPr>
              <a:t>Copyright © The McGraw-Hill Companies, Inc. Permission required for reproduction or display.</a:t>
            </a:r>
          </a:p>
        </p:txBody>
      </p:sp>
      <p:sp>
        <p:nvSpPr>
          <p:cNvPr id="31750" name="Rectangle 10"/>
          <p:cNvSpPr>
            <a:spLocks noChangeArrowheads="1"/>
          </p:cNvSpPr>
          <p:nvPr/>
        </p:nvSpPr>
        <p:spPr bwMode="auto">
          <a:xfrm>
            <a:off x="4756150" y="6376988"/>
            <a:ext cx="1600200" cy="258762"/>
          </a:xfrm>
          <a:prstGeom prst="rect">
            <a:avLst/>
          </a:prstGeom>
          <a:noFill/>
          <a:ln w="9525">
            <a:noFill/>
            <a:miter lim="800000"/>
            <a:headEnd/>
            <a:tailEnd/>
          </a:ln>
        </p:spPr>
        <p:txBody>
          <a:bodyPr wrap="none" lIns="0" tIns="0" rIns="0" bIns="0">
            <a:spAutoFit/>
          </a:bodyPr>
          <a:lstStyle/>
          <a:p>
            <a:r>
              <a:rPr lang="en-US" sz="1700" b="1">
                <a:solidFill>
                  <a:srgbClr val="000000"/>
                </a:solidFill>
              </a:rPr>
              <a:t>Capsular space</a:t>
            </a:r>
            <a:endParaRPr lang="en-US" sz="1700" b="1"/>
          </a:p>
        </p:txBody>
      </p:sp>
      <p:sp>
        <p:nvSpPr>
          <p:cNvPr id="31751" name="Rectangle 11"/>
          <p:cNvSpPr>
            <a:spLocks noChangeArrowheads="1"/>
          </p:cNvSpPr>
          <p:nvPr/>
        </p:nvSpPr>
        <p:spPr bwMode="auto">
          <a:xfrm>
            <a:off x="4787900" y="2108200"/>
            <a:ext cx="1296988" cy="258763"/>
          </a:xfrm>
          <a:prstGeom prst="rect">
            <a:avLst/>
          </a:prstGeom>
          <a:noFill/>
          <a:ln w="9525">
            <a:noFill/>
            <a:miter lim="800000"/>
            <a:headEnd/>
            <a:tailEnd/>
          </a:ln>
        </p:spPr>
        <p:txBody>
          <a:bodyPr wrap="none" lIns="0" tIns="0" rIns="0" bIns="0">
            <a:spAutoFit/>
          </a:bodyPr>
          <a:lstStyle/>
          <a:p>
            <a:r>
              <a:rPr lang="en-US" sz="1700" b="1">
                <a:solidFill>
                  <a:srgbClr val="000000"/>
                </a:solidFill>
              </a:rPr>
              <a:t>Filtration slit</a:t>
            </a:r>
            <a:endParaRPr lang="en-US" sz="1700" b="1"/>
          </a:p>
        </p:txBody>
      </p:sp>
      <p:sp>
        <p:nvSpPr>
          <p:cNvPr id="31752" name="Rectangle 12"/>
          <p:cNvSpPr>
            <a:spLocks noChangeArrowheads="1"/>
          </p:cNvSpPr>
          <p:nvPr/>
        </p:nvSpPr>
        <p:spPr bwMode="auto">
          <a:xfrm>
            <a:off x="4787900" y="2511425"/>
            <a:ext cx="1452563" cy="258763"/>
          </a:xfrm>
          <a:prstGeom prst="rect">
            <a:avLst/>
          </a:prstGeom>
          <a:noFill/>
          <a:ln w="9525">
            <a:noFill/>
            <a:miter lim="800000"/>
            <a:headEnd/>
            <a:tailEnd/>
          </a:ln>
        </p:spPr>
        <p:txBody>
          <a:bodyPr wrap="none" lIns="0" tIns="0" rIns="0" bIns="0">
            <a:spAutoFit/>
          </a:bodyPr>
          <a:lstStyle/>
          <a:p>
            <a:r>
              <a:rPr lang="en-US" sz="1700" b="1">
                <a:solidFill>
                  <a:srgbClr val="000000"/>
                </a:solidFill>
              </a:rPr>
              <a:t>Filtration pore</a:t>
            </a:r>
            <a:endParaRPr lang="en-US" sz="1700" b="1"/>
          </a:p>
        </p:txBody>
      </p:sp>
      <p:sp>
        <p:nvSpPr>
          <p:cNvPr id="31753" name="Rectangle 13"/>
          <p:cNvSpPr>
            <a:spLocks noChangeArrowheads="1"/>
          </p:cNvSpPr>
          <p:nvPr/>
        </p:nvSpPr>
        <p:spPr bwMode="auto">
          <a:xfrm>
            <a:off x="4787900" y="1590675"/>
            <a:ext cx="2187575" cy="258763"/>
          </a:xfrm>
          <a:prstGeom prst="rect">
            <a:avLst/>
          </a:prstGeom>
          <a:noFill/>
          <a:ln w="9525">
            <a:noFill/>
            <a:miter lim="800000"/>
            <a:headEnd/>
            <a:tailEnd/>
          </a:ln>
        </p:spPr>
        <p:txBody>
          <a:bodyPr wrap="none" lIns="0" tIns="0" rIns="0" bIns="0">
            <a:spAutoFit/>
          </a:bodyPr>
          <a:lstStyle/>
          <a:p>
            <a:r>
              <a:rPr lang="en-US" sz="1700" b="1">
                <a:solidFill>
                  <a:srgbClr val="000000"/>
                </a:solidFill>
              </a:rPr>
              <a:t>Basement membrane</a:t>
            </a:r>
            <a:endParaRPr lang="en-US" sz="1700" b="1"/>
          </a:p>
        </p:txBody>
      </p:sp>
      <p:sp>
        <p:nvSpPr>
          <p:cNvPr id="31754" name="Rectangle 14"/>
          <p:cNvSpPr>
            <a:spLocks noChangeArrowheads="1"/>
          </p:cNvSpPr>
          <p:nvPr/>
        </p:nvSpPr>
        <p:spPr bwMode="auto">
          <a:xfrm>
            <a:off x="4903788" y="3449638"/>
            <a:ext cx="2233612" cy="258762"/>
          </a:xfrm>
          <a:prstGeom prst="rect">
            <a:avLst/>
          </a:prstGeom>
          <a:noFill/>
          <a:ln w="9525">
            <a:noFill/>
            <a:miter lim="800000"/>
            <a:headEnd/>
            <a:tailEnd/>
          </a:ln>
        </p:spPr>
        <p:txBody>
          <a:bodyPr wrap="none" lIns="0" tIns="0" rIns="0" bIns="0">
            <a:spAutoFit/>
          </a:bodyPr>
          <a:lstStyle/>
          <a:p>
            <a:r>
              <a:rPr lang="en-US" sz="1700" b="1">
                <a:solidFill>
                  <a:srgbClr val="000000"/>
                </a:solidFill>
              </a:rPr>
              <a:t>Passed through filter:</a:t>
            </a:r>
            <a:endParaRPr lang="en-US" sz="1700" b="1"/>
          </a:p>
        </p:txBody>
      </p:sp>
      <p:sp>
        <p:nvSpPr>
          <p:cNvPr id="31755" name="Rectangle 17"/>
          <p:cNvSpPr>
            <a:spLocks noChangeArrowheads="1"/>
          </p:cNvSpPr>
          <p:nvPr/>
        </p:nvSpPr>
        <p:spPr bwMode="auto">
          <a:xfrm>
            <a:off x="5302250" y="3971925"/>
            <a:ext cx="1227138" cy="258763"/>
          </a:xfrm>
          <a:prstGeom prst="rect">
            <a:avLst/>
          </a:prstGeom>
          <a:noFill/>
          <a:ln w="9525">
            <a:noFill/>
            <a:miter lim="800000"/>
            <a:headEnd/>
            <a:tailEnd/>
          </a:ln>
        </p:spPr>
        <p:txBody>
          <a:bodyPr wrap="none" lIns="0" tIns="0" rIns="0" bIns="0">
            <a:spAutoFit/>
          </a:bodyPr>
          <a:lstStyle/>
          <a:p>
            <a:r>
              <a:rPr lang="en-US" sz="1700" b="1">
                <a:solidFill>
                  <a:srgbClr val="000000"/>
                </a:solidFill>
              </a:rPr>
              <a:t>Electrolytes</a:t>
            </a:r>
            <a:endParaRPr lang="en-US" sz="1700" b="1"/>
          </a:p>
        </p:txBody>
      </p:sp>
      <p:sp>
        <p:nvSpPr>
          <p:cNvPr id="31756" name="Rectangle 18"/>
          <p:cNvSpPr>
            <a:spLocks noChangeArrowheads="1"/>
          </p:cNvSpPr>
          <p:nvPr/>
        </p:nvSpPr>
        <p:spPr bwMode="auto">
          <a:xfrm>
            <a:off x="5302250" y="4229100"/>
            <a:ext cx="854075" cy="258763"/>
          </a:xfrm>
          <a:prstGeom prst="rect">
            <a:avLst/>
          </a:prstGeom>
          <a:noFill/>
          <a:ln w="9525">
            <a:noFill/>
            <a:miter lim="800000"/>
            <a:headEnd/>
            <a:tailEnd/>
          </a:ln>
        </p:spPr>
        <p:txBody>
          <a:bodyPr wrap="none" lIns="0" tIns="0" rIns="0" bIns="0">
            <a:spAutoFit/>
          </a:bodyPr>
          <a:lstStyle/>
          <a:p>
            <a:r>
              <a:rPr lang="en-US" sz="1700" b="1">
                <a:solidFill>
                  <a:srgbClr val="000000"/>
                </a:solidFill>
              </a:rPr>
              <a:t>Glucose</a:t>
            </a:r>
            <a:endParaRPr lang="en-US" sz="1700" b="1"/>
          </a:p>
        </p:txBody>
      </p:sp>
      <p:sp>
        <p:nvSpPr>
          <p:cNvPr id="31757" name="Rectangle 19"/>
          <p:cNvSpPr>
            <a:spLocks noChangeArrowheads="1"/>
          </p:cNvSpPr>
          <p:nvPr/>
        </p:nvSpPr>
        <p:spPr bwMode="auto">
          <a:xfrm>
            <a:off x="5302250" y="4489450"/>
            <a:ext cx="1285875" cy="258763"/>
          </a:xfrm>
          <a:prstGeom prst="rect">
            <a:avLst/>
          </a:prstGeom>
          <a:noFill/>
          <a:ln w="9525">
            <a:noFill/>
            <a:miter lim="800000"/>
            <a:headEnd/>
            <a:tailEnd/>
          </a:ln>
        </p:spPr>
        <p:txBody>
          <a:bodyPr wrap="none" lIns="0" tIns="0" rIns="0" bIns="0">
            <a:spAutoFit/>
          </a:bodyPr>
          <a:lstStyle/>
          <a:p>
            <a:r>
              <a:rPr lang="en-US" sz="1700" b="1">
                <a:solidFill>
                  <a:srgbClr val="000000"/>
                </a:solidFill>
              </a:rPr>
              <a:t>Amino acids</a:t>
            </a:r>
            <a:endParaRPr lang="en-US" sz="1700" b="1"/>
          </a:p>
        </p:txBody>
      </p:sp>
      <p:sp>
        <p:nvSpPr>
          <p:cNvPr id="31758" name="Rectangle 20"/>
          <p:cNvSpPr>
            <a:spLocks noChangeArrowheads="1"/>
          </p:cNvSpPr>
          <p:nvPr/>
        </p:nvSpPr>
        <p:spPr bwMode="auto">
          <a:xfrm>
            <a:off x="5302250" y="4748213"/>
            <a:ext cx="1130300" cy="258762"/>
          </a:xfrm>
          <a:prstGeom prst="rect">
            <a:avLst/>
          </a:prstGeom>
          <a:noFill/>
          <a:ln w="9525">
            <a:noFill/>
            <a:miter lim="800000"/>
            <a:headEnd/>
            <a:tailEnd/>
          </a:ln>
        </p:spPr>
        <p:txBody>
          <a:bodyPr wrap="none" lIns="0" tIns="0" rIns="0" bIns="0">
            <a:spAutoFit/>
          </a:bodyPr>
          <a:lstStyle/>
          <a:p>
            <a:r>
              <a:rPr lang="en-US" sz="1700" b="1">
                <a:solidFill>
                  <a:srgbClr val="000000"/>
                </a:solidFill>
              </a:rPr>
              <a:t>Fatty acids</a:t>
            </a:r>
            <a:endParaRPr lang="en-US" sz="1700" b="1"/>
          </a:p>
        </p:txBody>
      </p:sp>
      <p:sp>
        <p:nvSpPr>
          <p:cNvPr id="31759" name="Rectangle 21"/>
          <p:cNvSpPr>
            <a:spLocks noChangeArrowheads="1"/>
          </p:cNvSpPr>
          <p:nvPr/>
        </p:nvSpPr>
        <p:spPr bwMode="auto">
          <a:xfrm>
            <a:off x="5302250" y="5008563"/>
            <a:ext cx="901700" cy="258762"/>
          </a:xfrm>
          <a:prstGeom prst="rect">
            <a:avLst/>
          </a:prstGeom>
          <a:noFill/>
          <a:ln w="9525">
            <a:noFill/>
            <a:miter lim="800000"/>
            <a:headEnd/>
            <a:tailEnd/>
          </a:ln>
        </p:spPr>
        <p:txBody>
          <a:bodyPr wrap="none" lIns="0" tIns="0" rIns="0" bIns="0">
            <a:spAutoFit/>
          </a:bodyPr>
          <a:lstStyle/>
          <a:p>
            <a:r>
              <a:rPr lang="en-US" sz="1700" b="1">
                <a:solidFill>
                  <a:srgbClr val="000000"/>
                </a:solidFill>
              </a:rPr>
              <a:t>Vitamins</a:t>
            </a:r>
            <a:endParaRPr lang="en-US" sz="1700" b="1"/>
          </a:p>
        </p:txBody>
      </p:sp>
      <p:sp>
        <p:nvSpPr>
          <p:cNvPr id="31760" name="Rectangle 22"/>
          <p:cNvSpPr>
            <a:spLocks noChangeArrowheads="1"/>
          </p:cNvSpPr>
          <p:nvPr/>
        </p:nvSpPr>
        <p:spPr bwMode="auto">
          <a:xfrm>
            <a:off x="5302250" y="5268913"/>
            <a:ext cx="481013" cy="258762"/>
          </a:xfrm>
          <a:prstGeom prst="rect">
            <a:avLst/>
          </a:prstGeom>
          <a:noFill/>
          <a:ln w="9525">
            <a:noFill/>
            <a:miter lim="800000"/>
            <a:headEnd/>
            <a:tailEnd/>
          </a:ln>
        </p:spPr>
        <p:txBody>
          <a:bodyPr wrap="none" lIns="0" tIns="0" rIns="0" bIns="0">
            <a:spAutoFit/>
          </a:bodyPr>
          <a:lstStyle/>
          <a:p>
            <a:r>
              <a:rPr lang="en-US" sz="1700" b="1">
                <a:solidFill>
                  <a:srgbClr val="000000"/>
                </a:solidFill>
              </a:rPr>
              <a:t>Urea</a:t>
            </a:r>
            <a:endParaRPr lang="en-US" sz="1700" b="1"/>
          </a:p>
        </p:txBody>
      </p:sp>
      <p:sp>
        <p:nvSpPr>
          <p:cNvPr id="31761" name="Rectangle 23"/>
          <p:cNvSpPr>
            <a:spLocks noChangeArrowheads="1"/>
          </p:cNvSpPr>
          <p:nvPr/>
        </p:nvSpPr>
        <p:spPr bwMode="auto">
          <a:xfrm>
            <a:off x="5302250" y="5527675"/>
            <a:ext cx="914400" cy="258763"/>
          </a:xfrm>
          <a:prstGeom prst="rect">
            <a:avLst/>
          </a:prstGeom>
          <a:noFill/>
          <a:ln w="9525">
            <a:noFill/>
            <a:miter lim="800000"/>
            <a:headEnd/>
            <a:tailEnd/>
          </a:ln>
        </p:spPr>
        <p:txBody>
          <a:bodyPr wrap="none" lIns="0" tIns="0" rIns="0" bIns="0">
            <a:spAutoFit/>
          </a:bodyPr>
          <a:lstStyle/>
          <a:p>
            <a:r>
              <a:rPr lang="en-US" sz="1700" b="1">
                <a:solidFill>
                  <a:srgbClr val="000000"/>
                </a:solidFill>
              </a:rPr>
              <a:t>Uric acid</a:t>
            </a:r>
            <a:endParaRPr lang="en-US" sz="1700" b="1"/>
          </a:p>
        </p:txBody>
      </p:sp>
      <p:sp>
        <p:nvSpPr>
          <p:cNvPr id="31762" name="Rectangle 24"/>
          <p:cNvSpPr>
            <a:spLocks noChangeArrowheads="1"/>
          </p:cNvSpPr>
          <p:nvPr/>
        </p:nvSpPr>
        <p:spPr bwMode="auto">
          <a:xfrm>
            <a:off x="5302250" y="5786438"/>
            <a:ext cx="1057275" cy="258762"/>
          </a:xfrm>
          <a:prstGeom prst="rect">
            <a:avLst/>
          </a:prstGeom>
          <a:noFill/>
          <a:ln w="9525">
            <a:noFill/>
            <a:miter lim="800000"/>
            <a:headEnd/>
            <a:tailEnd/>
          </a:ln>
        </p:spPr>
        <p:txBody>
          <a:bodyPr wrap="none" lIns="0" tIns="0" rIns="0" bIns="0">
            <a:spAutoFit/>
          </a:bodyPr>
          <a:lstStyle/>
          <a:p>
            <a:r>
              <a:rPr lang="en-US" sz="1700" b="1">
                <a:solidFill>
                  <a:srgbClr val="000000"/>
                </a:solidFill>
              </a:rPr>
              <a:t>Creatinine</a:t>
            </a:r>
            <a:endParaRPr lang="en-US" sz="1700" b="1"/>
          </a:p>
        </p:txBody>
      </p:sp>
      <p:sp>
        <p:nvSpPr>
          <p:cNvPr id="31763" name="Rectangle 25"/>
          <p:cNvSpPr>
            <a:spLocks noChangeArrowheads="1"/>
          </p:cNvSpPr>
          <p:nvPr/>
        </p:nvSpPr>
        <p:spPr bwMode="auto">
          <a:xfrm>
            <a:off x="304800" y="1081088"/>
            <a:ext cx="1357313" cy="258762"/>
          </a:xfrm>
          <a:prstGeom prst="rect">
            <a:avLst/>
          </a:prstGeom>
          <a:noFill/>
          <a:ln w="9525">
            <a:noFill/>
            <a:miter lim="800000"/>
            <a:headEnd/>
            <a:tailEnd/>
          </a:ln>
        </p:spPr>
        <p:txBody>
          <a:bodyPr wrap="none" lIns="0" tIns="0" rIns="0" bIns="0">
            <a:spAutoFit/>
          </a:bodyPr>
          <a:lstStyle/>
          <a:p>
            <a:r>
              <a:rPr lang="en-US" sz="1700" b="1">
                <a:solidFill>
                  <a:srgbClr val="000000"/>
                </a:solidFill>
              </a:rPr>
              <a:t>Turned back:</a:t>
            </a:r>
            <a:endParaRPr lang="en-US" sz="1700" b="1"/>
          </a:p>
        </p:txBody>
      </p:sp>
      <p:sp>
        <p:nvSpPr>
          <p:cNvPr id="31764" name="Rectangle 26"/>
          <p:cNvSpPr>
            <a:spLocks noChangeArrowheads="1"/>
          </p:cNvSpPr>
          <p:nvPr/>
        </p:nvSpPr>
        <p:spPr bwMode="auto">
          <a:xfrm>
            <a:off x="450850" y="1339850"/>
            <a:ext cx="1154113" cy="258763"/>
          </a:xfrm>
          <a:prstGeom prst="rect">
            <a:avLst/>
          </a:prstGeom>
          <a:noFill/>
          <a:ln w="9525">
            <a:noFill/>
            <a:miter lim="800000"/>
            <a:headEnd/>
            <a:tailEnd/>
          </a:ln>
        </p:spPr>
        <p:txBody>
          <a:bodyPr wrap="none" lIns="0" tIns="0" rIns="0" bIns="0">
            <a:spAutoFit/>
          </a:bodyPr>
          <a:lstStyle/>
          <a:p>
            <a:r>
              <a:rPr lang="en-US" sz="1700" b="1">
                <a:solidFill>
                  <a:srgbClr val="000000"/>
                </a:solidFill>
              </a:rPr>
              <a:t>Blood cells</a:t>
            </a:r>
            <a:endParaRPr lang="en-US" sz="1700" b="1"/>
          </a:p>
        </p:txBody>
      </p:sp>
      <p:sp>
        <p:nvSpPr>
          <p:cNvPr id="31765" name="Rectangle 27"/>
          <p:cNvSpPr>
            <a:spLocks noChangeArrowheads="1"/>
          </p:cNvSpPr>
          <p:nvPr/>
        </p:nvSpPr>
        <p:spPr bwMode="auto">
          <a:xfrm>
            <a:off x="450850" y="1601788"/>
            <a:ext cx="1671638" cy="258762"/>
          </a:xfrm>
          <a:prstGeom prst="rect">
            <a:avLst/>
          </a:prstGeom>
          <a:noFill/>
          <a:ln w="9525">
            <a:noFill/>
            <a:miter lim="800000"/>
            <a:headEnd/>
            <a:tailEnd/>
          </a:ln>
        </p:spPr>
        <p:txBody>
          <a:bodyPr wrap="none" lIns="0" tIns="0" rIns="0" bIns="0">
            <a:spAutoFit/>
          </a:bodyPr>
          <a:lstStyle/>
          <a:p>
            <a:r>
              <a:rPr lang="en-US" sz="1700" b="1">
                <a:solidFill>
                  <a:srgbClr val="000000"/>
                </a:solidFill>
              </a:rPr>
              <a:t>Plasma proteins</a:t>
            </a:r>
            <a:endParaRPr lang="en-US" sz="1700" b="1"/>
          </a:p>
        </p:txBody>
      </p:sp>
      <p:sp>
        <p:nvSpPr>
          <p:cNvPr id="31766" name="Rectangle 28"/>
          <p:cNvSpPr>
            <a:spLocks noChangeArrowheads="1"/>
          </p:cNvSpPr>
          <p:nvPr/>
        </p:nvSpPr>
        <p:spPr bwMode="auto">
          <a:xfrm>
            <a:off x="450850" y="1858963"/>
            <a:ext cx="1346200" cy="258762"/>
          </a:xfrm>
          <a:prstGeom prst="rect">
            <a:avLst/>
          </a:prstGeom>
          <a:noFill/>
          <a:ln w="9525">
            <a:noFill/>
            <a:miter lim="800000"/>
            <a:headEnd/>
            <a:tailEnd/>
          </a:ln>
        </p:spPr>
        <p:txBody>
          <a:bodyPr wrap="none" lIns="0" tIns="0" rIns="0" bIns="0">
            <a:spAutoFit/>
          </a:bodyPr>
          <a:lstStyle/>
          <a:p>
            <a:r>
              <a:rPr lang="en-US" sz="1700" b="1">
                <a:solidFill>
                  <a:srgbClr val="000000"/>
                </a:solidFill>
              </a:rPr>
              <a:t>Large anions</a:t>
            </a:r>
            <a:endParaRPr lang="en-US" sz="1700" b="1"/>
          </a:p>
        </p:txBody>
      </p:sp>
      <p:sp>
        <p:nvSpPr>
          <p:cNvPr id="31767" name="Rectangle 29"/>
          <p:cNvSpPr>
            <a:spLocks noChangeArrowheads="1"/>
          </p:cNvSpPr>
          <p:nvPr/>
        </p:nvSpPr>
        <p:spPr bwMode="auto">
          <a:xfrm>
            <a:off x="450850" y="2120900"/>
            <a:ext cx="1474788" cy="258763"/>
          </a:xfrm>
          <a:prstGeom prst="rect">
            <a:avLst/>
          </a:prstGeom>
          <a:noFill/>
          <a:ln w="9525">
            <a:noFill/>
            <a:miter lim="800000"/>
            <a:headEnd/>
            <a:tailEnd/>
          </a:ln>
        </p:spPr>
        <p:txBody>
          <a:bodyPr wrap="none" lIns="0" tIns="0" rIns="0" bIns="0">
            <a:spAutoFit/>
          </a:bodyPr>
          <a:lstStyle/>
          <a:p>
            <a:r>
              <a:rPr lang="en-US" sz="1700" b="1">
                <a:solidFill>
                  <a:srgbClr val="000000"/>
                </a:solidFill>
              </a:rPr>
              <a:t>Protein-bound</a:t>
            </a:r>
            <a:endParaRPr lang="en-US" sz="1700" b="1"/>
          </a:p>
        </p:txBody>
      </p:sp>
      <p:sp>
        <p:nvSpPr>
          <p:cNvPr id="31768" name="Rectangle 30"/>
          <p:cNvSpPr>
            <a:spLocks noChangeArrowheads="1"/>
          </p:cNvSpPr>
          <p:nvPr/>
        </p:nvSpPr>
        <p:spPr bwMode="auto">
          <a:xfrm>
            <a:off x="450850" y="2898775"/>
            <a:ext cx="1622425" cy="258763"/>
          </a:xfrm>
          <a:prstGeom prst="rect">
            <a:avLst/>
          </a:prstGeom>
          <a:noFill/>
          <a:ln w="9525">
            <a:noFill/>
            <a:miter lim="800000"/>
            <a:headEnd/>
            <a:tailEnd/>
          </a:ln>
        </p:spPr>
        <p:txBody>
          <a:bodyPr wrap="none" lIns="0" tIns="0" rIns="0" bIns="0">
            <a:spAutoFit/>
          </a:bodyPr>
          <a:lstStyle/>
          <a:p>
            <a:r>
              <a:rPr lang="en-US" sz="1700" b="1">
                <a:solidFill>
                  <a:srgbClr val="000000"/>
                </a:solidFill>
              </a:rPr>
              <a:t>Most molecules</a:t>
            </a:r>
            <a:endParaRPr lang="en-US" sz="1700" b="1"/>
          </a:p>
        </p:txBody>
      </p:sp>
      <p:sp>
        <p:nvSpPr>
          <p:cNvPr id="31769" name="Rectangle 31"/>
          <p:cNvSpPr>
            <a:spLocks noChangeArrowheads="1"/>
          </p:cNvSpPr>
          <p:nvPr/>
        </p:nvSpPr>
        <p:spPr bwMode="auto">
          <a:xfrm>
            <a:off x="585788" y="3159125"/>
            <a:ext cx="942975" cy="258763"/>
          </a:xfrm>
          <a:prstGeom prst="rect">
            <a:avLst/>
          </a:prstGeom>
          <a:noFill/>
          <a:ln w="9525">
            <a:noFill/>
            <a:miter lim="800000"/>
            <a:headEnd/>
            <a:tailEnd/>
          </a:ln>
        </p:spPr>
        <p:txBody>
          <a:bodyPr wrap="none" lIns="0" tIns="0" rIns="0" bIns="0">
            <a:spAutoFit/>
          </a:bodyPr>
          <a:lstStyle/>
          <a:p>
            <a:r>
              <a:rPr lang="en-US" sz="1700" b="1">
                <a:solidFill>
                  <a:srgbClr val="000000"/>
                </a:solidFill>
              </a:rPr>
              <a:t>&gt; 8 nm in</a:t>
            </a:r>
            <a:endParaRPr lang="en-US" sz="1700" b="1"/>
          </a:p>
        </p:txBody>
      </p:sp>
      <p:sp>
        <p:nvSpPr>
          <p:cNvPr id="31770" name="Rectangle 32"/>
          <p:cNvSpPr>
            <a:spLocks noChangeArrowheads="1"/>
          </p:cNvSpPr>
          <p:nvPr/>
        </p:nvSpPr>
        <p:spPr bwMode="auto">
          <a:xfrm>
            <a:off x="585788" y="3417888"/>
            <a:ext cx="901700" cy="258762"/>
          </a:xfrm>
          <a:prstGeom prst="rect">
            <a:avLst/>
          </a:prstGeom>
          <a:noFill/>
          <a:ln w="9525">
            <a:noFill/>
            <a:miter lim="800000"/>
            <a:headEnd/>
            <a:tailEnd/>
          </a:ln>
        </p:spPr>
        <p:txBody>
          <a:bodyPr wrap="none" lIns="0" tIns="0" rIns="0" bIns="0">
            <a:spAutoFit/>
          </a:bodyPr>
          <a:lstStyle/>
          <a:p>
            <a:r>
              <a:rPr lang="en-US" sz="1700" b="1">
                <a:solidFill>
                  <a:srgbClr val="000000"/>
                </a:solidFill>
              </a:rPr>
              <a:t>diameter</a:t>
            </a:r>
            <a:endParaRPr lang="en-US" sz="1700" b="1"/>
          </a:p>
        </p:txBody>
      </p:sp>
      <p:sp>
        <p:nvSpPr>
          <p:cNvPr id="31771" name="Rectangle 33"/>
          <p:cNvSpPr>
            <a:spLocks noChangeArrowheads="1"/>
          </p:cNvSpPr>
          <p:nvPr/>
        </p:nvSpPr>
        <p:spPr bwMode="auto">
          <a:xfrm>
            <a:off x="957263" y="6375400"/>
            <a:ext cx="1320800" cy="258763"/>
          </a:xfrm>
          <a:prstGeom prst="rect">
            <a:avLst/>
          </a:prstGeom>
          <a:noFill/>
          <a:ln w="9525">
            <a:noFill/>
            <a:miter lim="800000"/>
            <a:headEnd/>
            <a:tailEnd/>
          </a:ln>
        </p:spPr>
        <p:txBody>
          <a:bodyPr wrap="none" lIns="0" tIns="0" rIns="0" bIns="0">
            <a:spAutoFit/>
          </a:bodyPr>
          <a:lstStyle/>
          <a:p>
            <a:r>
              <a:rPr lang="en-US" sz="1700" b="1">
                <a:solidFill>
                  <a:srgbClr val="FFFFFF"/>
                </a:solidFill>
              </a:rPr>
              <a:t>Bloodstream</a:t>
            </a:r>
            <a:endParaRPr lang="en-US" sz="1700" b="1"/>
          </a:p>
        </p:txBody>
      </p:sp>
      <p:sp>
        <p:nvSpPr>
          <p:cNvPr id="31772" name="Line 34"/>
          <p:cNvSpPr>
            <a:spLocks noChangeShapeType="1"/>
          </p:cNvSpPr>
          <p:nvPr/>
        </p:nvSpPr>
        <p:spPr bwMode="auto">
          <a:xfrm flipH="1">
            <a:off x="2765425" y="1103313"/>
            <a:ext cx="1939925" cy="1587"/>
          </a:xfrm>
          <a:prstGeom prst="line">
            <a:avLst/>
          </a:prstGeom>
          <a:noFill/>
          <a:ln w="28575">
            <a:solidFill>
              <a:srgbClr val="FFFFFF"/>
            </a:solidFill>
            <a:round/>
            <a:headEnd/>
            <a:tailEnd/>
          </a:ln>
        </p:spPr>
        <p:txBody>
          <a:bodyPr/>
          <a:lstStyle/>
          <a:p>
            <a:endParaRPr lang="en-US"/>
          </a:p>
        </p:txBody>
      </p:sp>
      <p:sp>
        <p:nvSpPr>
          <p:cNvPr id="31773" name="Line 35"/>
          <p:cNvSpPr>
            <a:spLocks noChangeShapeType="1"/>
          </p:cNvSpPr>
          <p:nvPr/>
        </p:nvSpPr>
        <p:spPr bwMode="auto">
          <a:xfrm flipH="1">
            <a:off x="2765425" y="1093788"/>
            <a:ext cx="1939925" cy="1587"/>
          </a:xfrm>
          <a:prstGeom prst="line">
            <a:avLst/>
          </a:prstGeom>
          <a:noFill/>
          <a:ln w="14288">
            <a:solidFill>
              <a:srgbClr val="000000"/>
            </a:solidFill>
            <a:round/>
            <a:headEnd/>
            <a:tailEnd/>
          </a:ln>
        </p:spPr>
        <p:txBody>
          <a:bodyPr/>
          <a:lstStyle/>
          <a:p>
            <a:endParaRPr lang="en-US"/>
          </a:p>
        </p:txBody>
      </p:sp>
      <p:sp>
        <p:nvSpPr>
          <p:cNvPr id="31774" name="Line 36"/>
          <p:cNvSpPr>
            <a:spLocks noChangeShapeType="1"/>
          </p:cNvSpPr>
          <p:nvPr/>
        </p:nvSpPr>
        <p:spPr bwMode="auto">
          <a:xfrm flipH="1">
            <a:off x="3236913" y="1724025"/>
            <a:ext cx="1468437" cy="1588"/>
          </a:xfrm>
          <a:prstGeom prst="line">
            <a:avLst/>
          </a:prstGeom>
          <a:noFill/>
          <a:ln w="28575">
            <a:solidFill>
              <a:srgbClr val="FFFFFF"/>
            </a:solidFill>
            <a:round/>
            <a:headEnd/>
            <a:tailEnd/>
          </a:ln>
        </p:spPr>
        <p:txBody>
          <a:bodyPr/>
          <a:lstStyle/>
          <a:p>
            <a:endParaRPr lang="en-US"/>
          </a:p>
        </p:txBody>
      </p:sp>
      <p:sp>
        <p:nvSpPr>
          <p:cNvPr id="31775" name="Line 37"/>
          <p:cNvSpPr>
            <a:spLocks noChangeShapeType="1"/>
          </p:cNvSpPr>
          <p:nvPr/>
        </p:nvSpPr>
        <p:spPr bwMode="auto">
          <a:xfrm flipH="1">
            <a:off x="3236913" y="1716088"/>
            <a:ext cx="1468437" cy="1587"/>
          </a:xfrm>
          <a:prstGeom prst="line">
            <a:avLst/>
          </a:prstGeom>
          <a:noFill/>
          <a:ln w="14288">
            <a:solidFill>
              <a:srgbClr val="000000"/>
            </a:solidFill>
            <a:round/>
            <a:headEnd/>
            <a:tailEnd/>
          </a:ln>
        </p:spPr>
        <p:txBody>
          <a:bodyPr/>
          <a:lstStyle/>
          <a:p>
            <a:endParaRPr lang="en-US"/>
          </a:p>
        </p:txBody>
      </p:sp>
      <p:sp>
        <p:nvSpPr>
          <p:cNvPr id="31776" name="Line 38"/>
          <p:cNvSpPr>
            <a:spLocks noChangeShapeType="1"/>
          </p:cNvSpPr>
          <p:nvPr/>
        </p:nvSpPr>
        <p:spPr bwMode="auto">
          <a:xfrm flipH="1">
            <a:off x="3930650" y="2963863"/>
            <a:ext cx="774700" cy="1587"/>
          </a:xfrm>
          <a:prstGeom prst="line">
            <a:avLst/>
          </a:prstGeom>
          <a:noFill/>
          <a:ln w="28575">
            <a:solidFill>
              <a:srgbClr val="FFFFFF"/>
            </a:solidFill>
            <a:round/>
            <a:headEnd/>
            <a:tailEnd/>
          </a:ln>
        </p:spPr>
        <p:txBody>
          <a:bodyPr/>
          <a:lstStyle/>
          <a:p>
            <a:endParaRPr lang="en-US"/>
          </a:p>
        </p:txBody>
      </p:sp>
      <p:sp>
        <p:nvSpPr>
          <p:cNvPr id="31777" name="Line 39"/>
          <p:cNvSpPr>
            <a:spLocks noChangeShapeType="1"/>
          </p:cNvSpPr>
          <p:nvPr/>
        </p:nvSpPr>
        <p:spPr bwMode="auto">
          <a:xfrm flipH="1">
            <a:off x="3930650" y="2954338"/>
            <a:ext cx="774700" cy="1587"/>
          </a:xfrm>
          <a:prstGeom prst="line">
            <a:avLst/>
          </a:prstGeom>
          <a:noFill/>
          <a:ln w="14288">
            <a:solidFill>
              <a:srgbClr val="000000"/>
            </a:solidFill>
            <a:round/>
            <a:headEnd/>
            <a:tailEnd/>
          </a:ln>
        </p:spPr>
        <p:txBody>
          <a:bodyPr/>
          <a:lstStyle/>
          <a:p>
            <a:endParaRPr lang="en-US"/>
          </a:p>
        </p:txBody>
      </p:sp>
      <p:sp>
        <p:nvSpPr>
          <p:cNvPr id="31778" name="Line 40"/>
          <p:cNvSpPr>
            <a:spLocks noChangeShapeType="1"/>
          </p:cNvSpPr>
          <p:nvPr/>
        </p:nvSpPr>
        <p:spPr bwMode="auto">
          <a:xfrm flipH="1">
            <a:off x="2820988" y="2632075"/>
            <a:ext cx="1884362" cy="1588"/>
          </a:xfrm>
          <a:prstGeom prst="line">
            <a:avLst/>
          </a:prstGeom>
          <a:noFill/>
          <a:ln w="28575">
            <a:solidFill>
              <a:srgbClr val="FFFFFF"/>
            </a:solidFill>
            <a:round/>
            <a:headEnd/>
            <a:tailEnd/>
          </a:ln>
        </p:spPr>
        <p:txBody>
          <a:bodyPr/>
          <a:lstStyle/>
          <a:p>
            <a:endParaRPr lang="en-US"/>
          </a:p>
        </p:txBody>
      </p:sp>
      <p:sp>
        <p:nvSpPr>
          <p:cNvPr id="31779" name="Line 41"/>
          <p:cNvSpPr>
            <a:spLocks noChangeShapeType="1"/>
          </p:cNvSpPr>
          <p:nvPr/>
        </p:nvSpPr>
        <p:spPr bwMode="auto">
          <a:xfrm flipH="1">
            <a:off x="2820988" y="2625725"/>
            <a:ext cx="1884362" cy="1588"/>
          </a:xfrm>
          <a:prstGeom prst="line">
            <a:avLst/>
          </a:prstGeom>
          <a:noFill/>
          <a:ln w="14288">
            <a:solidFill>
              <a:srgbClr val="000000"/>
            </a:solidFill>
            <a:round/>
            <a:headEnd/>
            <a:tailEnd/>
          </a:ln>
        </p:spPr>
        <p:txBody>
          <a:bodyPr/>
          <a:lstStyle/>
          <a:p>
            <a:endParaRPr lang="en-US"/>
          </a:p>
        </p:txBody>
      </p:sp>
      <p:sp>
        <p:nvSpPr>
          <p:cNvPr id="31780" name="Line 42"/>
          <p:cNvSpPr>
            <a:spLocks noChangeShapeType="1"/>
          </p:cNvSpPr>
          <p:nvPr/>
        </p:nvSpPr>
        <p:spPr bwMode="auto">
          <a:xfrm flipH="1">
            <a:off x="3727450" y="2241550"/>
            <a:ext cx="977900" cy="1588"/>
          </a:xfrm>
          <a:prstGeom prst="line">
            <a:avLst/>
          </a:prstGeom>
          <a:noFill/>
          <a:ln w="28575">
            <a:solidFill>
              <a:srgbClr val="FFFFFF"/>
            </a:solidFill>
            <a:round/>
            <a:headEnd/>
            <a:tailEnd/>
          </a:ln>
        </p:spPr>
        <p:txBody>
          <a:bodyPr/>
          <a:lstStyle/>
          <a:p>
            <a:endParaRPr lang="en-US"/>
          </a:p>
        </p:txBody>
      </p:sp>
      <p:sp>
        <p:nvSpPr>
          <p:cNvPr id="31781" name="Line 43"/>
          <p:cNvSpPr>
            <a:spLocks noChangeShapeType="1"/>
          </p:cNvSpPr>
          <p:nvPr/>
        </p:nvSpPr>
        <p:spPr bwMode="auto">
          <a:xfrm flipH="1">
            <a:off x="3727450" y="2233613"/>
            <a:ext cx="977900" cy="1587"/>
          </a:xfrm>
          <a:prstGeom prst="line">
            <a:avLst/>
          </a:prstGeom>
          <a:noFill/>
          <a:ln w="14288">
            <a:solidFill>
              <a:srgbClr val="000000"/>
            </a:solidFill>
            <a:round/>
            <a:headEnd/>
            <a:tailEnd/>
          </a:ln>
        </p:spPr>
        <p:txBody>
          <a:bodyPr/>
          <a:lstStyle/>
          <a:p>
            <a:endParaRPr lang="en-US"/>
          </a:p>
        </p:txBody>
      </p:sp>
      <p:sp>
        <p:nvSpPr>
          <p:cNvPr id="31782" name="Text Box 44"/>
          <p:cNvSpPr txBox="1">
            <a:spLocks noChangeArrowheads="1"/>
          </p:cNvSpPr>
          <p:nvPr/>
        </p:nvSpPr>
        <p:spPr bwMode="auto">
          <a:xfrm>
            <a:off x="4787900" y="981075"/>
            <a:ext cx="2149475" cy="517525"/>
          </a:xfrm>
          <a:prstGeom prst="rect">
            <a:avLst/>
          </a:prstGeom>
          <a:noFill/>
          <a:ln w="9525">
            <a:noFill/>
            <a:miter lim="800000"/>
            <a:headEnd/>
            <a:tailEnd/>
          </a:ln>
        </p:spPr>
        <p:txBody>
          <a:bodyPr wrap="none" lIns="0" tIns="0" bIns="0">
            <a:spAutoFit/>
          </a:bodyPr>
          <a:lstStyle/>
          <a:p>
            <a:r>
              <a:rPr lang="en-US" sz="1700" b="1"/>
              <a:t>Endothelial cell of</a:t>
            </a:r>
          </a:p>
          <a:p>
            <a:r>
              <a:rPr lang="en-US" sz="1700" b="1"/>
              <a:t>glomerular capillary</a:t>
            </a:r>
          </a:p>
        </p:txBody>
      </p:sp>
      <p:sp>
        <p:nvSpPr>
          <p:cNvPr id="31783" name="Text Box 45"/>
          <p:cNvSpPr txBox="1">
            <a:spLocks noChangeArrowheads="1"/>
          </p:cNvSpPr>
          <p:nvPr/>
        </p:nvSpPr>
        <p:spPr bwMode="auto">
          <a:xfrm>
            <a:off x="4787900" y="2816225"/>
            <a:ext cx="1712913" cy="517525"/>
          </a:xfrm>
          <a:prstGeom prst="rect">
            <a:avLst/>
          </a:prstGeom>
          <a:noFill/>
          <a:ln w="9525">
            <a:noFill/>
            <a:miter lim="800000"/>
            <a:headEnd/>
            <a:tailEnd/>
          </a:ln>
        </p:spPr>
        <p:txBody>
          <a:bodyPr wrap="none" lIns="0" tIns="0" bIns="0">
            <a:spAutoFit/>
          </a:bodyPr>
          <a:lstStyle/>
          <a:p>
            <a:r>
              <a:rPr lang="en-US" sz="1700" b="1"/>
              <a:t>Foot process of</a:t>
            </a:r>
          </a:p>
          <a:p>
            <a:r>
              <a:rPr lang="en-US" sz="1700" b="1"/>
              <a:t>podocyte</a:t>
            </a:r>
          </a:p>
        </p:txBody>
      </p:sp>
      <p:sp>
        <p:nvSpPr>
          <p:cNvPr id="31784" name="Text Box 46"/>
          <p:cNvSpPr txBox="1">
            <a:spLocks noChangeArrowheads="1"/>
          </p:cNvSpPr>
          <p:nvPr/>
        </p:nvSpPr>
        <p:spPr bwMode="auto">
          <a:xfrm>
            <a:off x="571500" y="2384425"/>
            <a:ext cx="1427163" cy="517525"/>
          </a:xfrm>
          <a:prstGeom prst="rect">
            <a:avLst/>
          </a:prstGeom>
          <a:noFill/>
          <a:ln w="9525">
            <a:noFill/>
            <a:miter lim="800000"/>
            <a:headEnd/>
            <a:tailEnd/>
          </a:ln>
        </p:spPr>
        <p:txBody>
          <a:bodyPr wrap="none" lIns="0" tIns="0" bIns="0">
            <a:spAutoFit/>
          </a:bodyPr>
          <a:lstStyle/>
          <a:p>
            <a:r>
              <a:rPr lang="en-US" sz="1700" b="1"/>
              <a:t>minerals and</a:t>
            </a:r>
          </a:p>
          <a:p>
            <a:r>
              <a:rPr lang="en-US" sz="1700" b="1"/>
              <a:t>hormones</a:t>
            </a:r>
          </a:p>
        </p:txBody>
      </p:sp>
      <p:sp>
        <p:nvSpPr>
          <p:cNvPr id="31785" name="Text Box 6"/>
          <p:cNvSpPr txBox="1">
            <a:spLocks noChangeArrowheads="1"/>
          </p:cNvSpPr>
          <p:nvPr/>
        </p:nvSpPr>
        <p:spPr bwMode="auto">
          <a:xfrm>
            <a:off x="7315200" y="4724400"/>
            <a:ext cx="1828800" cy="427038"/>
          </a:xfrm>
          <a:prstGeom prst="rect">
            <a:avLst/>
          </a:prstGeom>
          <a:noFill/>
          <a:ln w="9525" algn="ctr">
            <a:noFill/>
            <a:miter lim="800000"/>
            <a:headEnd/>
            <a:tailEnd/>
          </a:ln>
        </p:spPr>
        <p:txBody>
          <a:bodyPr>
            <a:spAutoFit/>
          </a:bodyPr>
          <a:lstStyle/>
          <a:p>
            <a:pPr algn="ctr">
              <a:spcBef>
                <a:spcPct val="50000"/>
              </a:spcBef>
            </a:pPr>
            <a:r>
              <a:rPr lang="en-US" sz="2200"/>
              <a:t>Figure 23.11</a:t>
            </a:r>
          </a:p>
        </p:txBody>
      </p:sp>
      <p:sp>
        <p:nvSpPr>
          <p:cNvPr id="31786" name="Text Box 49"/>
          <p:cNvSpPr txBox="1">
            <a:spLocks noChangeArrowheads="1"/>
          </p:cNvSpPr>
          <p:nvPr/>
        </p:nvSpPr>
        <p:spPr bwMode="auto">
          <a:xfrm>
            <a:off x="5302250" y="3708400"/>
            <a:ext cx="692150" cy="258763"/>
          </a:xfrm>
          <a:prstGeom prst="rect">
            <a:avLst/>
          </a:prstGeom>
          <a:noFill/>
          <a:ln w="9525">
            <a:noFill/>
            <a:miter lim="800000"/>
            <a:headEnd/>
            <a:tailEnd/>
          </a:ln>
        </p:spPr>
        <p:txBody>
          <a:bodyPr wrap="none" lIns="0" tIns="0" bIns="0">
            <a:spAutoFit/>
          </a:bodyPr>
          <a:lstStyle/>
          <a:p>
            <a:r>
              <a:rPr lang="en-US" sz="1700" b="1"/>
              <a:t>Water</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a:noFill/>
        </p:spPr>
        <p:txBody>
          <a:bodyPr/>
          <a:lstStyle/>
          <a:p>
            <a:r>
              <a:rPr lang="en-US" smtClean="0"/>
              <a:t>23-</a:t>
            </a:r>
            <a:fld id="{76AA9B5E-4DE4-4B29-B400-1294B695FF67}" type="slidenum">
              <a:rPr lang="en-US" smtClean="0"/>
              <a:pPr/>
              <a:t>26</a:t>
            </a:fld>
            <a:endParaRPr lang="en-US" smtClean="0"/>
          </a:p>
        </p:txBody>
      </p:sp>
      <p:sp>
        <p:nvSpPr>
          <p:cNvPr id="32771" name="Rectangle 2"/>
          <p:cNvSpPr>
            <a:spLocks noGrp="1" noChangeArrowheads="1"/>
          </p:cNvSpPr>
          <p:nvPr>
            <p:ph type="title"/>
          </p:nvPr>
        </p:nvSpPr>
        <p:spPr/>
        <p:txBody>
          <a:bodyPr/>
          <a:lstStyle/>
          <a:p>
            <a:pPr eaLnBrk="1" hangingPunct="1"/>
            <a:r>
              <a:rPr lang="en-US" smtClean="0"/>
              <a:t>Filtration Membrane</a:t>
            </a:r>
          </a:p>
        </p:txBody>
      </p:sp>
      <p:sp>
        <p:nvSpPr>
          <p:cNvPr id="32772" name="Rectangle 4"/>
          <p:cNvSpPr>
            <a:spLocks noGrp="1" noChangeArrowheads="1"/>
          </p:cNvSpPr>
          <p:nvPr>
            <p:ph type="body" idx="1"/>
          </p:nvPr>
        </p:nvSpPr>
        <p:spPr>
          <a:xfrm>
            <a:off x="381000" y="1219200"/>
            <a:ext cx="8458200" cy="5638800"/>
          </a:xfrm>
        </p:spPr>
        <p:txBody>
          <a:bodyPr/>
          <a:lstStyle/>
          <a:p>
            <a:pPr eaLnBrk="1" hangingPunct="1">
              <a:lnSpc>
                <a:spcPct val="80000"/>
              </a:lnSpc>
            </a:pPr>
            <a:r>
              <a:rPr lang="en-US" sz="2400" smtClean="0"/>
              <a:t>glomerular filtration </a:t>
            </a:r>
            <a:r>
              <a:rPr lang="en-US" sz="2400" b="0" smtClean="0"/>
              <a:t>– a special case of the capillary fluid exchange process in which water and some solutes in the blood plasma pass from the capillaries of the glomerulus into the capsular space of the nephron</a:t>
            </a:r>
          </a:p>
          <a:p>
            <a:pPr eaLnBrk="1" hangingPunct="1">
              <a:lnSpc>
                <a:spcPct val="80000"/>
              </a:lnSpc>
            </a:pPr>
            <a:endParaRPr lang="en-US" sz="1200" b="0" smtClean="0"/>
          </a:p>
          <a:p>
            <a:pPr eaLnBrk="1" hangingPunct="1">
              <a:lnSpc>
                <a:spcPct val="80000"/>
              </a:lnSpc>
            </a:pPr>
            <a:r>
              <a:rPr lang="en-US" sz="2400" smtClean="0"/>
              <a:t>filtration membrane </a:t>
            </a:r>
            <a:r>
              <a:rPr lang="en-US" sz="2400" b="0" smtClean="0"/>
              <a:t>– three barriers through which fluid passes</a:t>
            </a:r>
          </a:p>
          <a:p>
            <a:pPr eaLnBrk="1" hangingPunct="1">
              <a:lnSpc>
                <a:spcPct val="80000"/>
              </a:lnSpc>
            </a:pPr>
            <a:endParaRPr lang="en-US" sz="800" b="0" smtClean="0"/>
          </a:p>
          <a:p>
            <a:pPr lvl="1" eaLnBrk="1" hangingPunct="1">
              <a:lnSpc>
                <a:spcPct val="80000"/>
              </a:lnSpc>
            </a:pPr>
            <a:r>
              <a:rPr lang="en-US" sz="2000" smtClean="0"/>
              <a:t>fenestrated endothelium of glomerular capillaries</a:t>
            </a:r>
          </a:p>
          <a:p>
            <a:pPr lvl="2" eaLnBrk="1" hangingPunct="1">
              <a:lnSpc>
                <a:spcPct val="80000"/>
              </a:lnSpc>
            </a:pPr>
            <a:r>
              <a:rPr lang="en-US" sz="1600" b="0" smtClean="0"/>
              <a:t>70-90 nm filtration pores exclude blood cells</a:t>
            </a:r>
          </a:p>
          <a:p>
            <a:pPr lvl="2" eaLnBrk="1" hangingPunct="1">
              <a:lnSpc>
                <a:spcPct val="80000"/>
              </a:lnSpc>
            </a:pPr>
            <a:r>
              <a:rPr lang="en-US" sz="1600" b="0" smtClean="0"/>
              <a:t>highly permeable</a:t>
            </a:r>
          </a:p>
          <a:p>
            <a:pPr lvl="2" eaLnBrk="1" hangingPunct="1">
              <a:lnSpc>
                <a:spcPct val="80000"/>
              </a:lnSpc>
            </a:pPr>
            <a:endParaRPr lang="en-US" sz="800" b="0" smtClean="0"/>
          </a:p>
          <a:p>
            <a:pPr lvl="1" eaLnBrk="1" hangingPunct="1">
              <a:lnSpc>
                <a:spcPct val="80000"/>
              </a:lnSpc>
            </a:pPr>
            <a:r>
              <a:rPr lang="en-US" sz="2000" smtClean="0"/>
              <a:t>basement membrane</a:t>
            </a:r>
          </a:p>
          <a:p>
            <a:pPr lvl="2" eaLnBrk="1" hangingPunct="1">
              <a:lnSpc>
                <a:spcPct val="80000"/>
              </a:lnSpc>
            </a:pPr>
            <a:r>
              <a:rPr lang="en-US" sz="1600" b="0" smtClean="0"/>
              <a:t>proteoglycan gel, negative charge, excludes molecules greater than 8nm</a:t>
            </a:r>
          </a:p>
          <a:p>
            <a:pPr lvl="2" eaLnBrk="1" hangingPunct="1">
              <a:lnSpc>
                <a:spcPct val="80000"/>
              </a:lnSpc>
            </a:pPr>
            <a:r>
              <a:rPr lang="en-US" sz="1600" b="0" smtClean="0"/>
              <a:t>albumin repelled by negative charge</a:t>
            </a:r>
          </a:p>
          <a:p>
            <a:pPr lvl="2" eaLnBrk="1" hangingPunct="1">
              <a:lnSpc>
                <a:spcPct val="80000"/>
              </a:lnSpc>
            </a:pPr>
            <a:r>
              <a:rPr lang="en-US" sz="1600" b="0" smtClean="0"/>
              <a:t>blood plasma is 7% protein, the filtrate is only 0.03% protein</a:t>
            </a:r>
          </a:p>
          <a:p>
            <a:pPr lvl="2" eaLnBrk="1" hangingPunct="1">
              <a:lnSpc>
                <a:spcPct val="80000"/>
              </a:lnSpc>
            </a:pPr>
            <a:endParaRPr lang="en-US" sz="800" b="0" smtClean="0"/>
          </a:p>
          <a:p>
            <a:pPr lvl="1" eaLnBrk="1" hangingPunct="1">
              <a:lnSpc>
                <a:spcPct val="80000"/>
              </a:lnSpc>
            </a:pPr>
            <a:r>
              <a:rPr lang="en-US" sz="2000" smtClean="0"/>
              <a:t>filtration slits</a:t>
            </a:r>
          </a:p>
          <a:p>
            <a:pPr lvl="2" eaLnBrk="1" hangingPunct="1">
              <a:lnSpc>
                <a:spcPct val="80000"/>
              </a:lnSpc>
            </a:pPr>
            <a:r>
              <a:rPr lang="en-US" sz="1600" smtClean="0"/>
              <a:t>podocyte</a:t>
            </a:r>
            <a:r>
              <a:rPr lang="en-US" sz="1600" b="0" smtClean="0"/>
              <a:t> cell extensions (</a:t>
            </a:r>
            <a:r>
              <a:rPr lang="en-US" sz="1600" smtClean="0"/>
              <a:t>pedicels</a:t>
            </a:r>
            <a:r>
              <a:rPr lang="en-US" sz="1600" b="0" smtClean="0"/>
              <a:t>) wrap around the capillaries to form a barrier layer with 30 nm filtration slits</a:t>
            </a:r>
          </a:p>
          <a:p>
            <a:pPr lvl="2" eaLnBrk="1" hangingPunct="1">
              <a:lnSpc>
                <a:spcPct val="80000"/>
              </a:lnSpc>
            </a:pPr>
            <a:r>
              <a:rPr lang="en-US" sz="1600" b="0" smtClean="0"/>
              <a:t>negatively charged which is an additional obstacle for large anions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Slide Number Placeholder 4"/>
          <p:cNvSpPr>
            <a:spLocks noGrp="1"/>
          </p:cNvSpPr>
          <p:nvPr>
            <p:ph type="sldNum" sz="quarter" idx="11"/>
          </p:nvPr>
        </p:nvSpPr>
        <p:spPr>
          <a:noFill/>
        </p:spPr>
        <p:txBody>
          <a:bodyPr/>
          <a:lstStyle/>
          <a:p>
            <a:r>
              <a:rPr lang="en-US" smtClean="0"/>
              <a:t>23-</a:t>
            </a:r>
            <a:fld id="{2A92076E-CA5B-4253-AE78-E809F390548E}" type="slidenum">
              <a:rPr lang="en-US" smtClean="0"/>
              <a:pPr/>
              <a:t>27</a:t>
            </a:fld>
            <a:endParaRPr lang="en-US" smtClean="0"/>
          </a:p>
        </p:txBody>
      </p:sp>
      <p:sp>
        <p:nvSpPr>
          <p:cNvPr id="33795" name="Rectangle 2"/>
          <p:cNvSpPr>
            <a:spLocks noGrp="1" noChangeArrowheads="1"/>
          </p:cNvSpPr>
          <p:nvPr>
            <p:ph type="title"/>
          </p:nvPr>
        </p:nvSpPr>
        <p:spPr>
          <a:xfrm>
            <a:off x="0" y="0"/>
            <a:ext cx="9144000" cy="990600"/>
          </a:xfrm>
        </p:spPr>
        <p:txBody>
          <a:bodyPr/>
          <a:lstStyle/>
          <a:p>
            <a:pPr eaLnBrk="1" hangingPunct="1"/>
            <a:r>
              <a:rPr lang="en-US" smtClean="0"/>
              <a:t>Filtration Membrane</a:t>
            </a:r>
          </a:p>
        </p:txBody>
      </p:sp>
      <p:sp>
        <p:nvSpPr>
          <p:cNvPr id="33796" name="Rectangle 4"/>
          <p:cNvSpPr>
            <a:spLocks noGrp="1" noChangeArrowheads="1"/>
          </p:cNvSpPr>
          <p:nvPr>
            <p:ph type="body" idx="1"/>
          </p:nvPr>
        </p:nvSpPr>
        <p:spPr>
          <a:xfrm>
            <a:off x="381000" y="990600"/>
            <a:ext cx="8458200" cy="5715000"/>
          </a:xfrm>
        </p:spPr>
        <p:txBody>
          <a:bodyPr/>
          <a:lstStyle/>
          <a:p>
            <a:pPr eaLnBrk="1" hangingPunct="1">
              <a:lnSpc>
                <a:spcPct val="80000"/>
              </a:lnSpc>
            </a:pPr>
            <a:r>
              <a:rPr lang="en-US" sz="2400" b="0" smtClean="0"/>
              <a:t>almost any molecule smaller than 3 nm can pass freely through the filtration membrane</a:t>
            </a:r>
          </a:p>
          <a:p>
            <a:pPr lvl="1" eaLnBrk="1" hangingPunct="1">
              <a:lnSpc>
                <a:spcPct val="80000"/>
              </a:lnSpc>
            </a:pPr>
            <a:r>
              <a:rPr lang="en-US" sz="2000" b="0" smtClean="0"/>
              <a:t>water, electrolytes, glucose, fatty acids, amino acids, nitrogenous wastes, and vitamins</a:t>
            </a:r>
          </a:p>
          <a:p>
            <a:pPr lvl="1" eaLnBrk="1" hangingPunct="1">
              <a:lnSpc>
                <a:spcPct val="80000"/>
              </a:lnSpc>
            </a:pPr>
            <a:endParaRPr lang="en-US" sz="800" b="0" smtClean="0"/>
          </a:p>
          <a:p>
            <a:pPr eaLnBrk="1" hangingPunct="1">
              <a:lnSpc>
                <a:spcPct val="80000"/>
              </a:lnSpc>
            </a:pPr>
            <a:r>
              <a:rPr lang="en-US" sz="2400" b="0" smtClean="0"/>
              <a:t>some substances of low molecular weight are bound to the plasma proteins and cannot get through the membrane</a:t>
            </a:r>
          </a:p>
          <a:p>
            <a:pPr lvl="1" eaLnBrk="1" hangingPunct="1">
              <a:lnSpc>
                <a:spcPct val="80000"/>
              </a:lnSpc>
            </a:pPr>
            <a:r>
              <a:rPr lang="en-US" sz="2000" b="0" smtClean="0"/>
              <a:t>most calcium, iron, and thyroid hormone</a:t>
            </a:r>
          </a:p>
          <a:p>
            <a:pPr lvl="2" eaLnBrk="1" hangingPunct="1">
              <a:lnSpc>
                <a:spcPct val="80000"/>
              </a:lnSpc>
            </a:pPr>
            <a:r>
              <a:rPr lang="en-US" sz="1600" b="0" smtClean="0"/>
              <a:t>unbound fraction passes freely into the filtrate</a:t>
            </a:r>
          </a:p>
          <a:p>
            <a:pPr lvl="2" eaLnBrk="1" hangingPunct="1">
              <a:lnSpc>
                <a:spcPct val="80000"/>
              </a:lnSpc>
            </a:pPr>
            <a:endParaRPr lang="en-US" sz="800" b="0" smtClean="0"/>
          </a:p>
          <a:p>
            <a:pPr eaLnBrk="1" hangingPunct="1">
              <a:lnSpc>
                <a:spcPct val="80000"/>
              </a:lnSpc>
            </a:pPr>
            <a:r>
              <a:rPr lang="en-US" sz="2400" smtClean="0"/>
              <a:t>kidney infections and trauma </a:t>
            </a:r>
            <a:r>
              <a:rPr lang="en-US" sz="2400" b="0" smtClean="0"/>
              <a:t>can damage the filtration membrane and allow albumin or blood cells to filter.</a:t>
            </a:r>
          </a:p>
          <a:p>
            <a:pPr lvl="1" eaLnBrk="1" hangingPunct="1">
              <a:lnSpc>
                <a:spcPct val="80000"/>
              </a:lnSpc>
            </a:pPr>
            <a:r>
              <a:rPr lang="en-US" sz="2000" smtClean="0"/>
              <a:t>proteinuria (albuminuria) </a:t>
            </a:r>
            <a:r>
              <a:rPr lang="en-US" sz="2000" b="0" smtClean="0"/>
              <a:t>– presence of protein in the urine</a:t>
            </a:r>
          </a:p>
          <a:p>
            <a:pPr lvl="1" eaLnBrk="1" hangingPunct="1">
              <a:lnSpc>
                <a:spcPct val="80000"/>
              </a:lnSpc>
            </a:pPr>
            <a:r>
              <a:rPr lang="en-US" sz="2000" smtClean="0"/>
              <a:t>hematuria</a:t>
            </a:r>
            <a:r>
              <a:rPr lang="en-US" sz="2000" b="0" smtClean="0"/>
              <a:t> – presence of blood in the urine</a:t>
            </a:r>
          </a:p>
          <a:p>
            <a:pPr lvl="1" eaLnBrk="1" hangingPunct="1">
              <a:lnSpc>
                <a:spcPct val="80000"/>
              </a:lnSpc>
            </a:pPr>
            <a:endParaRPr lang="en-US" sz="800" b="0" smtClean="0"/>
          </a:p>
          <a:p>
            <a:pPr eaLnBrk="1" hangingPunct="1">
              <a:lnSpc>
                <a:spcPct val="80000"/>
              </a:lnSpc>
            </a:pPr>
            <a:r>
              <a:rPr lang="en-US" sz="2400" b="0" smtClean="0"/>
              <a:t>distance runners and swimmers often experience temporary proteinuria or hematuria</a:t>
            </a:r>
          </a:p>
          <a:p>
            <a:pPr lvl="1" eaLnBrk="1" hangingPunct="1">
              <a:lnSpc>
                <a:spcPct val="80000"/>
              </a:lnSpc>
            </a:pPr>
            <a:r>
              <a:rPr lang="en-US" sz="2000" b="0" smtClean="0"/>
              <a:t>prolonged, strenuous exercise greatly reduces profusion of kidney</a:t>
            </a:r>
          </a:p>
          <a:p>
            <a:pPr lvl="1" eaLnBrk="1" hangingPunct="1">
              <a:lnSpc>
                <a:spcPct val="80000"/>
              </a:lnSpc>
            </a:pPr>
            <a:r>
              <a:rPr lang="en-US" sz="2000" b="0" smtClean="0"/>
              <a:t>glomerulus deteriorates under prolonged hypoxia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xfrm>
            <a:off x="8001000" y="6477000"/>
            <a:ext cx="914400" cy="303213"/>
          </a:xfrm>
          <a:noFill/>
        </p:spPr>
        <p:txBody>
          <a:bodyPr/>
          <a:lstStyle/>
          <a:p>
            <a:r>
              <a:rPr lang="en-US" smtClean="0"/>
              <a:t>23-</a:t>
            </a:r>
            <a:fld id="{721C0A85-A069-4135-A78C-5A42536641F8}" type="slidenum">
              <a:rPr lang="en-US" smtClean="0"/>
              <a:pPr/>
              <a:t>28</a:t>
            </a:fld>
            <a:endParaRPr lang="en-US" smtClean="0"/>
          </a:p>
        </p:txBody>
      </p:sp>
      <p:sp>
        <p:nvSpPr>
          <p:cNvPr id="34819" name="Rectangle 2"/>
          <p:cNvSpPr>
            <a:spLocks noGrp="1" noChangeArrowheads="1"/>
          </p:cNvSpPr>
          <p:nvPr>
            <p:ph type="title"/>
          </p:nvPr>
        </p:nvSpPr>
        <p:spPr>
          <a:xfrm>
            <a:off x="0" y="0"/>
            <a:ext cx="9144000" cy="838200"/>
          </a:xfrm>
        </p:spPr>
        <p:txBody>
          <a:bodyPr/>
          <a:lstStyle/>
          <a:p>
            <a:pPr eaLnBrk="1" hangingPunct="1"/>
            <a:r>
              <a:rPr lang="en-US" smtClean="0"/>
              <a:t>Filtration Pressure</a:t>
            </a:r>
          </a:p>
        </p:txBody>
      </p:sp>
      <p:sp>
        <p:nvSpPr>
          <p:cNvPr id="34820" name="Rectangle 3"/>
          <p:cNvSpPr>
            <a:spLocks noGrp="1" noChangeArrowheads="1"/>
          </p:cNvSpPr>
          <p:nvPr>
            <p:ph type="body" idx="1"/>
          </p:nvPr>
        </p:nvSpPr>
        <p:spPr>
          <a:xfrm>
            <a:off x="304800" y="838200"/>
            <a:ext cx="8534400" cy="5867400"/>
          </a:xfrm>
        </p:spPr>
        <p:txBody>
          <a:bodyPr/>
          <a:lstStyle/>
          <a:p>
            <a:pPr eaLnBrk="1" hangingPunct="1"/>
            <a:r>
              <a:rPr lang="en-US" sz="2400" smtClean="0"/>
              <a:t>blood hydrostatic pressure </a:t>
            </a:r>
            <a:r>
              <a:rPr lang="en-US" sz="2400" b="0" smtClean="0"/>
              <a:t>(BHP) </a:t>
            </a:r>
          </a:p>
          <a:p>
            <a:pPr lvl="1" eaLnBrk="1" hangingPunct="1"/>
            <a:r>
              <a:rPr lang="en-US" sz="1800" b="0" smtClean="0"/>
              <a:t>much higher in glomerular capillaries (60 mm Hg compared to 10 to 15 in most other capillaries)</a:t>
            </a:r>
          </a:p>
          <a:p>
            <a:pPr lvl="1" eaLnBrk="1" hangingPunct="1"/>
            <a:r>
              <a:rPr lang="en-US" sz="1800" b="0" smtClean="0"/>
              <a:t>because afferent arteriole is larger than efferent arteriole</a:t>
            </a:r>
          </a:p>
          <a:p>
            <a:pPr lvl="1" eaLnBrk="1" hangingPunct="1"/>
            <a:r>
              <a:rPr lang="en-US" sz="1800" b="0" smtClean="0"/>
              <a:t>larger inlet and smaller outlet</a:t>
            </a:r>
          </a:p>
          <a:p>
            <a:pPr lvl="1" eaLnBrk="1" hangingPunct="1"/>
            <a:endParaRPr lang="en-US" sz="800" b="0" smtClean="0"/>
          </a:p>
          <a:p>
            <a:pPr eaLnBrk="1" hangingPunct="1"/>
            <a:r>
              <a:rPr lang="en-US" sz="2400" smtClean="0"/>
              <a:t>hydrostatic pressure </a:t>
            </a:r>
            <a:r>
              <a:rPr lang="en-US" sz="2400" b="0" smtClean="0"/>
              <a:t>in capsular space</a:t>
            </a:r>
          </a:p>
          <a:p>
            <a:pPr lvl="1" eaLnBrk="1" hangingPunct="1"/>
            <a:r>
              <a:rPr lang="en-US" sz="1800" b="0" smtClean="0"/>
              <a:t>18 mm Hg due to high filtration rate and continual accumulation of fluid in    the capsule</a:t>
            </a:r>
          </a:p>
          <a:p>
            <a:pPr lvl="1" eaLnBrk="1" hangingPunct="1"/>
            <a:endParaRPr lang="en-US" sz="800" b="0" smtClean="0"/>
          </a:p>
          <a:p>
            <a:pPr eaLnBrk="1" hangingPunct="1"/>
            <a:r>
              <a:rPr lang="en-US" sz="2400" smtClean="0"/>
              <a:t>colloid osmotic pressure (COP) of blood </a:t>
            </a:r>
          </a:p>
          <a:p>
            <a:pPr lvl="1" eaLnBrk="1" hangingPunct="1"/>
            <a:r>
              <a:rPr lang="en-US" sz="1800" b="0" smtClean="0"/>
              <a:t>about the same here as elsewhere - 32 mm Hg</a:t>
            </a:r>
          </a:p>
          <a:p>
            <a:pPr lvl="1" eaLnBrk="1" hangingPunct="1"/>
            <a:r>
              <a:rPr lang="en-US" sz="1800" b="0" smtClean="0"/>
              <a:t>glomerular filtrate is almost protein-free and has no significant COP</a:t>
            </a:r>
            <a:endParaRPr lang="en-US" sz="2000" b="0" smtClean="0"/>
          </a:p>
          <a:p>
            <a:pPr lvl="1" eaLnBrk="1" hangingPunct="1"/>
            <a:endParaRPr lang="en-US" sz="800" b="0" smtClean="0"/>
          </a:p>
          <a:p>
            <a:pPr eaLnBrk="1" hangingPunct="1"/>
            <a:r>
              <a:rPr lang="en-US" sz="2400" smtClean="0"/>
              <a:t>higher outward pressure of 60 mm Hg</a:t>
            </a:r>
            <a:r>
              <a:rPr lang="en-US" sz="2400" b="0" smtClean="0"/>
              <a:t>, opposed by two inward pressures of 18 mm Hg and 32 mm Hg</a:t>
            </a:r>
          </a:p>
          <a:p>
            <a:pPr eaLnBrk="1" hangingPunct="1"/>
            <a:endParaRPr lang="en-US" sz="800" b="0" smtClean="0"/>
          </a:p>
          <a:p>
            <a:pPr eaLnBrk="1" hangingPunct="1"/>
            <a:r>
              <a:rPr lang="en-US" sz="2400" smtClean="0"/>
              <a:t>net filtration pressure </a:t>
            </a:r>
            <a:r>
              <a:rPr lang="en-US" sz="2400" b="0" smtClean="0"/>
              <a:t>-  60</a:t>
            </a:r>
            <a:r>
              <a:rPr lang="en-US" sz="2400" b="0" baseline="-25000" smtClean="0"/>
              <a:t>out</a:t>
            </a:r>
            <a:r>
              <a:rPr lang="en-US" sz="2400" b="0" smtClean="0"/>
              <a:t> – 18</a:t>
            </a:r>
            <a:r>
              <a:rPr lang="en-US" sz="2400" b="0" baseline="-25000" smtClean="0"/>
              <a:t>in</a:t>
            </a:r>
            <a:r>
              <a:rPr lang="en-US" sz="2400" b="0" smtClean="0"/>
              <a:t> – 32</a:t>
            </a:r>
            <a:r>
              <a:rPr lang="en-US" sz="2400" b="0" baseline="-25000" smtClean="0"/>
              <a:t>in</a:t>
            </a:r>
            <a:r>
              <a:rPr lang="en-US" sz="2400" b="0" smtClean="0"/>
              <a:t> = </a:t>
            </a:r>
            <a:r>
              <a:rPr lang="en-US" sz="2400" smtClean="0"/>
              <a:t>10 mm Hg</a:t>
            </a:r>
            <a:r>
              <a:rPr lang="en-US" sz="2400" baseline="-25000" smtClean="0"/>
              <a:t>out</a:t>
            </a:r>
            <a:endParaRPr lang="en-US" sz="280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1"/>
          </p:nvPr>
        </p:nvSpPr>
        <p:spPr>
          <a:noFill/>
        </p:spPr>
        <p:txBody>
          <a:bodyPr/>
          <a:lstStyle/>
          <a:p>
            <a:r>
              <a:rPr lang="en-US" smtClean="0"/>
              <a:t>23-</a:t>
            </a:r>
            <a:fld id="{6F9198A4-4D9E-428E-8747-3F24A56C855B}" type="slidenum">
              <a:rPr lang="en-US" smtClean="0"/>
              <a:pPr/>
              <a:t>29</a:t>
            </a:fld>
            <a:endParaRPr lang="en-US" smtClean="0"/>
          </a:p>
        </p:txBody>
      </p:sp>
      <p:sp>
        <p:nvSpPr>
          <p:cNvPr id="35843" name="Rectangle 2"/>
          <p:cNvSpPr>
            <a:spLocks noGrp="1" noChangeArrowheads="1"/>
          </p:cNvSpPr>
          <p:nvPr>
            <p:ph type="title"/>
          </p:nvPr>
        </p:nvSpPr>
        <p:spPr>
          <a:xfrm>
            <a:off x="-12700" y="76200"/>
            <a:ext cx="9144000" cy="762000"/>
          </a:xfrm>
        </p:spPr>
        <p:txBody>
          <a:bodyPr>
            <a:spAutoFit/>
          </a:bodyPr>
          <a:lstStyle/>
          <a:p>
            <a:pPr eaLnBrk="1" hangingPunct="1"/>
            <a:r>
              <a:rPr lang="en-US" smtClean="0"/>
              <a:t>Filtration Pressure</a:t>
            </a:r>
          </a:p>
        </p:txBody>
      </p:sp>
      <p:sp>
        <p:nvSpPr>
          <p:cNvPr id="35844" name="Text Box 7"/>
          <p:cNvSpPr txBox="1">
            <a:spLocks noChangeArrowheads="1"/>
          </p:cNvSpPr>
          <p:nvPr/>
        </p:nvSpPr>
        <p:spPr bwMode="auto">
          <a:xfrm>
            <a:off x="152400" y="6248400"/>
            <a:ext cx="2057400" cy="427038"/>
          </a:xfrm>
          <a:prstGeom prst="rect">
            <a:avLst/>
          </a:prstGeom>
          <a:noFill/>
          <a:ln w="9525" algn="ctr">
            <a:noFill/>
            <a:miter lim="800000"/>
            <a:headEnd/>
            <a:tailEnd/>
          </a:ln>
        </p:spPr>
        <p:txBody>
          <a:bodyPr>
            <a:spAutoFit/>
          </a:bodyPr>
          <a:lstStyle/>
          <a:p>
            <a:pPr algn="ctr">
              <a:spcBef>
                <a:spcPct val="50000"/>
              </a:spcBef>
            </a:pPr>
            <a:r>
              <a:rPr lang="en-US" sz="2200"/>
              <a:t>Figure 23.12</a:t>
            </a:r>
          </a:p>
        </p:txBody>
      </p:sp>
      <p:sp>
        <p:nvSpPr>
          <p:cNvPr id="35845" name="Text Box 9"/>
          <p:cNvSpPr txBox="1">
            <a:spLocks noChangeArrowheads="1"/>
          </p:cNvSpPr>
          <p:nvPr/>
        </p:nvSpPr>
        <p:spPr bwMode="auto">
          <a:xfrm>
            <a:off x="5192713" y="1270000"/>
            <a:ext cx="3886200" cy="4291013"/>
          </a:xfrm>
          <a:prstGeom prst="rect">
            <a:avLst/>
          </a:prstGeom>
          <a:noFill/>
          <a:ln w="9525">
            <a:noFill/>
            <a:miter lim="800000"/>
            <a:headEnd/>
            <a:tailEnd/>
          </a:ln>
        </p:spPr>
        <p:txBody>
          <a:bodyPr>
            <a:spAutoFit/>
          </a:bodyPr>
          <a:lstStyle/>
          <a:p>
            <a:pPr>
              <a:spcBef>
                <a:spcPct val="50000"/>
              </a:spcBef>
            </a:pPr>
            <a:r>
              <a:rPr lang="en-US" sz="2400"/>
              <a:t>high BP in glomerulus   makes kidneys vulnerable to hypertension</a:t>
            </a:r>
          </a:p>
          <a:p>
            <a:pPr>
              <a:spcBef>
                <a:spcPct val="50000"/>
              </a:spcBef>
            </a:pPr>
            <a:r>
              <a:rPr lang="en-US" sz="2400"/>
              <a:t>it can lead to rupture of glomerular capillaries, produce scarring of the kidneys (nephrosclerosis), and atherosclerosis of renal blood vessels,  ultimately leading to renal failure</a:t>
            </a:r>
          </a:p>
        </p:txBody>
      </p:sp>
      <p:pic>
        <p:nvPicPr>
          <p:cNvPr id="35846" name="Picture 8" descr="sal25693_23_12"/>
          <p:cNvPicPr>
            <a:picLocks noChangeAspect="1" noChangeArrowheads="1"/>
          </p:cNvPicPr>
          <p:nvPr/>
        </p:nvPicPr>
        <p:blipFill>
          <a:blip r:embed="rId3" cstate="print"/>
          <a:srcRect/>
          <a:stretch>
            <a:fillRect/>
          </a:stretch>
        </p:blipFill>
        <p:spPr bwMode="auto">
          <a:xfrm>
            <a:off x="76200" y="1079500"/>
            <a:ext cx="5181600" cy="4108450"/>
          </a:xfrm>
          <a:prstGeom prst="rect">
            <a:avLst/>
          </a:prstGeom>
          <a:noFill/>
          <a:ln w="9525">
            <a:noFill/>
            <a:miter lim="800000"/>
            <a:headEnd/>
            <a:tailEnd/>
          </a:ln>
        </p:spPr>
      </p:pic>
      <p:sp>
        <p:nvSpPr>
          <p:cNvPr id="35847" name="TextBox 24"/>
          <p:cNvSpPr txBox="1">
            <a:spLocks noChangeArrowheads="1"/>
          </p:cNvSpPr>
          <p:nvPr/>
        </p:nvSpPr>
        <p:spPr bwMode="auto">
          <a:xfrm>
            <a:off x="76200" y="841375"/>
            <a:ext cx="4610100" cy="214313"/>
          </a:xfrm>
          <a:prstGeom prst="rect">
            <a:avLst/>
          </a:prstGeom>
          <a:noFill/>
          <a:ln w="9525">
            <a:noFill/>
            <a:miter lim="800000"/>
            <a:headEnd/>
            <a:tailEnd/>
          </a:ln>
        </p:spPr>
        <p:txBody>
          <a:bodyPr>
            <a:spAutoFit/>
          </a:bodyPr>
          <a:lstStyle/>
          <a:p>
            <a:pPr algn="ctr"/>
            <a:r>
              <a:rPr lang="en-US" sz="800">
                <a:solidFill>
                  <a:srgbClr val="000000"/>
                </a:solidFill>
                <a:cs typeface="Arial" charset="0"/>
              </a:rPr>
              <a:t>Copyright © The McGraw-Hill Companies, Inc. Permission required for reproduction or display.</a:t>
            </a:r>
          </a:p>
        </p:txBody>
      </p:sp>
      <p:sp>
        <p:nvSpPr>
          <p:cNvPr id="35848" name="Rectangle 10"/>
          <p:cNvSpPr>
            <a:spLocks noChangeArrowheads="1"/>
          </p:cNvSpPr>
          <p:nvPr/>
        </p:nvSpPr>
        <p:spPr bwMode="auto">
          <a:xfrm>
            <a:off x="1958975" y="2563813"/>
            <a:ext cx="812800" cy="182562"/>
          </a:xfrm>
          <a:prstGeom prst="rect">
            <a:avLst/>
          </a:prstGeom>
          <a:noFill/>
          <a:ln w="9525">
            <a:noFill/>
            <a:miter lim="800000"/>
            <a:headEnd/>
            <a:tailEnd/>
          </a:ln>
        </p:spPr>
        <p:txBody>
          <a:bodyPr wrap="none" lIns="0" tIns="0" rIns="0" bIns="0">
            <a:spAutoFit/>
          </a:bodyPr>
          <a:lstStyle/>
          <a:p>
            <a:r>
              <a:rPr lang="en-US" sz="1200" b="1">
                <a:solidFill>
                  <a:srgbClr val="000000"/>
                </a:solidFill>
              </a:rPr>
              <a:t>BHP 60 out</a:t>
            </a:r>
            <a:endParaRPr lang="en-US" sz="1200" b="1"/>
          </a:p>
        </p:txBody>
      </p:sp>
      <p:sp>
        <p:nvSpPr>
          <p:cNvPr id="35849" name="Rectangle 11"/>
          <p:cNvSpPr>
            <a:spLocks noChangeArrowheads="1"/>
          </p:cNvSpPr>
          <p:nvPr/>
        </p:nvSpPr>
        <p:spPr bwMode="auto">
          <a:xfrm>
            <a:off x="2005013" y="2954338"/>
            <a:ext cx="720725" cy="182562"/>
          </a:xfrm>
          <a:prstGeom prst="rect">
            <a:avLst/>
          </a:prstGeom>
          <a:noFill/>
          <a:ln w="9525">
            <a:noFill/>
            <a:miter lim="800000"/>
            <a:headEnd/>
            <a:tailEnd/>
          </a:ln>
        </p:spPr>
        <p:txBody>
          <a:bodyPr wrap="none" lIns="0" tIns="0" rIns="0" bIns="0">
            <a:spAutoFit/>
          </a:bodyPr>
          <a:lstStyle/>
          <a:p>
            <a:r>
              <a:rPr lang="en-US" sz="1200" b="1">
                <a:solidFill>
                  <a:srgbClr val="000000"/>
                </a:solidFill>
              </a:rPr>
              <a:t>COP 32 in</a:t>
            </a:r>
            <a:endParaRPr lang="en-US" sz="1200" b="1"/>
          </a:p>
        </p:txBody>
      </p:sp>
      <p:sp>
        <p:nvSpPr>
          <p:cNvPr id="35850" name="Rectangle 12"/>
          <p:cNvSpPr>
            <a:spLocks noChangeArrowheads="1"/>
          </p:cNvSpPr>
          <p:nvPr/>
        </p:nvSpPr>
        <p:spPr bwMode="auto">
          <a:xfrm>
            <a:off x="2063750" y="3268663"/>
            <a:ext cx="601663" cy="182562"/>
          </a:xfrm>
          <a:prstGeom prst="rect">
            <a:avLst/>
          </a:prstGeom>
          <a:noFill/>
          <a:ln w="9525">
            <a:noFill/>
            <a:miter lim="800000"/>
            <a:headEnd/>
            <a:tailEnd/>
          </a:ln>
        </p:spPr>
        <p:txBody>
          <a:bodyPr wrap="none" lIns="0" tIns="0" rIns="0" bIns="0">
            <a:spAutoFit/>
          </a:bodyPr>
          <a:lstStyle/>
          <a:p>
            <a:r>
              <a:rPr lang="en-US" sz="1200" b="1">
                <a:solidFill>
                  <a:srgbClr val="000000"/>
                </a:solidFill>
              </a:rPr>
              <a:t>CP 18 in</a:t>
            </a:r>
            <a:endParaRPr lang="en-US" sz="1200" b="1"/>
          </a:p>
        </p:txBody>
      </p:sp>
      <p:sp>
        <p:nvSpPr>
          <p:cNvPr id="35851" name="Rectangle 13"/>
          <p:cNvSpPr>
            <a:spLocks noChangeArrowheads="1"/>
          </p:cNvSpPr>
          <p:nvPr/>
        </p:nvSpPr>
        <p:spPr bwMode="auto">
          <a:xfrm>
            <a:off x="336550" y="5160963"/>
            <a:ext cx="2446338" cy="182562"/>
          </a:xfrm>
          <a:prstGeom prst="rect">
            <a:avLst/>
          </a:prstGeom>
          <a:noFill/>
          <a:ln w="9525">
            <a:noFill/>
            <a:miter lim="800000"/>
            <a:headEnd/>
            <a:tailEnd/>
          </a:ln>
        </p:spPr>
        <p:txBody>
          <a:bodyPr wrap="none" lIns="0" tIns="0" rIns="0" bIns="0">
            <a:spAutoFit/>
          </a:bodyPr>
          <a:lstStyle/>
          <a:p>
            <a:r>
              <a:rPr lang="en-US" sz="1200" b="1">
                <a:solidFill>
                  <a:srgbClr val="000000"/>
                </a:solidFill>
              </a:rPr>
              <a:t>Blood hydrostatic pressure (BHP)</a:t>
            </a:r>
            <a:endParaRPr lang="en-US" sz="1200" b="1"/>
          </a:p>
        </p:txBody>
      </p:sp>
      <p:sp>
        <p:nvSpPr>
          <p:cNvPr id="35852" name="Rectangle 14"/>
          <p:cNvSpPr>
            <a:spLocks noChangeArrowheads="1"/>
          </p:cNvSpPr>
          <p:nvPr/>
        </p:nvSpPr>
        <p:spPr bwMode="auto">
          <a:xfrm>
            <a:off x="3843338" y="5160963"/>
            <a:ext cx="969962" cy="182562"/>
          </a:xfrm>
          <a:prstGeom prst="rect">
            <a:avLst/>
          </a:prstGeom>
          <a:noFill/>
          <a:ln w="9525">
            <a:noFill/>
            <a:miter lim="800000"/>
            <a:headEnd/>
            <a:tailEnd/>
          </a:ln>
        </p:spPr>
        <p:txBody>
          <a:bodyPr wrap="none" lIns="0" tIns="0" rIns="0" bIns="0">
            <a:spAutoFit/>
          </a:bodyPr>
          <a:lstStyle/>
          <a:p>
            <a:r>
              <a:rPr lang="en-US" sz="1200" b="1">
                <a:solidFill>
                  <a:srgbClr val="000000"/>
                </a:solidFill>
              </a:rPr>
              <a:t>  60 mm Hg</a:t>
            </a:r>
            <a:r>
              <a:rPr lang="en-US" sz="1200" b="1" baseline="-25000">
                <a:solidFill>
                  <a:srgbClr val="000000"/>
                </a:solidFill>
              </a:rPr>
              <a:t>out</a:t>
            </a:r>
            <a:endParaRPr lang="en-US" sz="1200" b="1" baseline="-25000"/>
          </a:p>
        </p:txBody>
      </p:sp>
      <p:sp>
        <p:nvSpPr>
          <p:cNvPr id="35853" name="Rectangle 15"/>
          <p:cNvSpPr>
            <a:spLocks noChangeArrowheads="1"/>
          </p:cNvSpPr>
          <p:nvPr/>
        </p:nvSpPr>
        <p:spPr bwMode="auto">
          <a:xfrm>
            <a:off x="336550" y="5357813"/>
            <a:ext cx="2305050" cy="182562"/>
          </a:xfrm>
          <a:prstGeom prst="rect">
            <a:avLst/>
          </a:prstGeom>
          <a:noFill/>
          <a:ln w="9525">
            <a:noFill/>
            <a:miter lim="800000"/>
            <a:headEnd/>
            <a:tailEnd/>
          </a:ln>
        </p:spPr>
        <p:txBody>
          <a:bodyPr wrap="none" lIns="0" tIns="0" rIns="0" bIns="0">
            <a:spAutoFit/>
          </a:bodyPr>
          <a:lstStyle/>
          <a:p>
            <a:r>
              <a:rPr lang="en-US" sz="1200" b="1">
                <a:solidFill>
                  <a:srgbClr val="000000"/>
                </a:solidFill>
              </a:rPr>
              <a:t>Colloid osmotic pressure (COP)</a:t>
            </a:r>
            <a:endParaRPr lang="en-US" sz="1200" b="1"/>
          </a:p>
        </p:txBody>
      </p:sp>
      <p:sp>
        <p:nvSpPr>
          <p:cNvPr id="35854" name="Rectangle 16"/>
          <p:cNvSpPr>
            <a:spLocks noChangeArrowheads="1"/>
          </p:cNvSpPr>
          <p:nvPr/>
        </p:nvSpPr>
        <p:spPr bwMode="auto">
          <a:xfrm>
            <a:off x="3835400" y="5357813"/>
            <a:ext cx="901700" cy="182562"/>
          </a:xfrm>
          <a:prstGeom prst="rect">
            <a:avLst/>
          </a:prstGeom>
          <a:noFill/>
          <a:ln w="9525">
            <a:noFill/>
            <a:miter lim="800000"/>
            <a:headEnd/>
            <a:tailEnd/>
          </a:ln>
        </p:spPr>
        <p:txBody>
          <a:bodyPr wrap="none" lIns="0" tIns="0" rIns="0" bIns="0">
            <a:spAutoFit/>
          </a:bodyPr>
          <a:lstStyle/>
          <a:p>
            <a:r>
              <a:rPr lang="en-US" sz="1200" b="1">
                <a:solidFill>
                  <a:srgbClr val="000000"/>
                </a:solidFill>
                <a:latin typeface="Symbol" pitchFamily="18" charset="2"/>
              </a:rPr>
              <a:t>-</a:t>
            </a:r>
            <a:r>
              <a:rPr lang="en-US" sz="1200" b="1">
                <a:solidFill>
                  <a:srgbClr val="000000"/>
                </a:solidFill>
              </a:rPr>
              <a:t>32 mm Hg</a:t>
            </a:r>
            <a:r>
              <a:rPr lang="en-US" sz="1200" b="1" baseline="-25000">
                <a:solidFill>
                  <a:srgbClr val="000000"/>
                </a:solidFill>
              </a:rPr>
              <a:t>in</a:t>
            </a:r>
            <a:endParaRPr lang="en-US" sz="1200" b="1" baseline="-25000"/>
          </a:p>
        </p:txBody>
      </p:sp>
      <p:sp>
        <p:nvSpPr>
          <p:cNvPr id="35855" name="Rectangle 17"/>
          <p:cNvSpPr>
            <a:spLocks noChangeArrowheads="1"/>
          </p:cNvSpPr>
          <p:nvPr/>
        </p:nvSpPr>
        <p:spPr bwMode="auto">
          <a:xfrm>
            <a:off x="336550" y="5556250"/>
            <a:ext cx="1690688" cy="182563"/>
          </a:xfrm>
          <a:prstGeom prst="rect">
            <a:avLst/>
          </a:prstGeom>
          <a:noFill/>
          <a:ln w="9525">
            <a:noFill/>
            <a:miter lim="800000"/>
            <a:headEnd/>
            <a:tailEnd/>
          </a:ln>
        </p:spPr>
        <p:txBody>
          <a:bodyPr wrap="none" lIns="0" tIns="0" rIns="0" bIns="0">
            <a:spAutoFit/>
          </a:bodyPr>
          <a:lstStyle/>
          <a:p>
            <a:r>
              <a:rPr lang="en-US" sz="1200" b="1">
                <a:solidFill>
                  <a:srgbClr val="000000"/>
                </a:solidFill>
              </a:rPr>
              <a:t>Capsular pressure (CP)</a:t>
            </a:r>
            <a:endParaRPr lang="en-US" sz="1200" b="1"/>
          </a:p>
        </p:txBody>
      </p:sp>
      <p:sp>
        <p:nvSpPr>
          <p:cNvPr id="35856" name="Rectangle 18"/>
          <p:cNvSpPr>
            <a:spLocks noChangeArrowheads="1"/>
          </p:cNvSpPr>
          <p:nvPr/>
        </p:nvSpPr>
        <p:spPr bwMode="auto">
          <a:xfrm>
            <a:off x="3835400" y="5556250"/>
            <a:ext cx="901700" cy="182563"/>
          </a:xfrm>
          <a:prstGeom prst="rect">
            <a:avLst/>
          </a:prstGeom>
          <a:noFill/>
          <a:ln w="9525">
            <a:noFill/>
            <a:miter lim="800000"/>
            <a:headEnd/>
            <a:tailEnd/>
          </a:ln>
        </p:spPr>
        <p:txBody>
          <a:bodyPr wrap="none" lIns="0" tIns="0" rIns="0" bIns="0">
            <a:spAutoFit/>
          </a:bodyPr>
          <a:lstStyle/>
          <a:p>
            <a:r>
              <a:rPr lang="en-US" sz="1200" b="1">
                <a:solidFill>
                  <a:srgbClr val="000000"/>
                </a:solidFill>
                <a:latin typeface="Symbol" pitchFamily="18" charset="2"/>
              </a:rPr>
              <a:t>-</a:t>
            </a:r>
            <a:r>
              <a:rPr lang="en-US" sz="1200" b="1">
                <a:solidFill>
                  <a:srgbClr val="000000"/>
                </a:solidFill>
              </a:rPr>
              <a:t>18 mm Hg</a:t>
            </a:r>
            <a:r>
              <a:rPr lang="en-US" sz="1200" b="1" baseline="-25000">
                <a:solidFill>
                  <a:srgbClr val="000000"/>
                </a:solidFill>
              </a:rPr>
              <a:t>in</a:t>
            </a:r>
            <a:endParaRPr lang="en-US" sz="1200" b="1" baseline="-25000"/>
          </a:p>
        </p:txBody>
      </p:sp>
      <p:sp>
        <p:nvSpPr>
          <p:cNvPr id="35857" name="Rectangle 19"/>
          <p:cNvSpPr>
            <a:spLocks noChangeArrowheads="1"/>
          </p:cNvSpPr>
          <p:nvPr/>
        </p:nvSpPr>
        <p:spPr bwMode="auto">
          <a:xfrm>
            <a:off x="3735388" y="3043238"/>
            <a:ext cx="796925" cy="182562"/>
          </a:xfrm>
          <a:prstGeom prst="rect">
            <a:avLst/>
          </a:prstGeom>
          <a:noFill/>
          <a:ln w="9525">
            <a:noFill/>
            <a:miter lim="800000"/>
            <a:headEnd/>
            <a:tailEnd/>
          </a:ln>
        </p:spPr>
        <p:txBody>
          <a:bodyPr wrap="none" lIns="0" tIns="0" rIns="0" bIns="0">
            <a:spAutoFit/>
          </a:bodyPr>
          <a:lstStyle/>
          <a:p>
            <a:r>
              <a:rPr lang="en-US" sz="1200" b="1">
                <a:solidFill>
                  <a:srgbClr val="000000"/>
                </a:solidFill>
              </a:rPr>
              <a:t>NFP 10 out</a:t>
            </a:r>
            <a:endParaRPr lang="en-US" sz="1200" b="1" baseline="-25000">
              <a:solidFill>
                <a:srgbClr val="000000"/>
              </a:solidFill>
            </a:endParaRPr>
          </a:p>
        </p:txBody>
      </p:sp>
      <p:sp>
        <p:nvSpPr>
          <p:cNvPr id="35858" name="Rectangle 20"/>
          <p:cNvSpPr>
            <a:spLocks noChangeArrowheads="1"/>
          </p:cNvSpPr>
          <p:nvPr/>
        </p:nvSpPr>
        <p:spPr bwMode="auto">
          <a:xfrm>
            <a:off x="336550" y="5803900"/>
            <a:ext cx="2032000" cy="182563"/>
          </a:xfrm>
          <a:prstGeom prst="rect">
            <a:avLst/>
          </a:prstGeom>
          <a:noFill/>
          <a:ln w="9525">
            <a:noFill/>
            <a:miter lim="800000"/>
            <a:headEnd/>
            <a:tailEnd/>
          </a:ln>
        </p:spPr>
        <p:txBody>
          <a:bodyPr wrap="none" lIns="0" tIns="0" rIns="0" bIns="0">
            <a:spAutoFit/>
          </a:bodyPr>
          <a:lstStyle/>
          <a:p>
            <a:r>
              <a:rPr lang="en-US" sz="1200" b="1">
                <a:solidFill>
                  <a:srgbClr val="000000"/>
                </a:solidFill>
              </a:rPr>
              <a:t>Net filtration pressure (NFP)</a:t>
            </a:r>
            <a:endParaRPr lang="en-US" sz="1200" b="1"/>
          </a:p>
        </p:txBody>
      </p:sp>
      <p:sp>
        <p:nvSpPr>
          <p:cNvPr id="35859" name="Rectangle 21"/>
          <p:cNvSpPr>
            <a:spLocks noChangeArrowheads="1"/>
          </p:cNvSpPr>
          <p:nvPr/>
        </p:nvSpPr>
        <p:spPr bwMode="auto">
          <a:xfrm>
            <a:off x="3843338" y="5803900"/>
            <a:ext cx="969962" cy="182563"/>
          </a:xfrm>
          <a:prstGeom prst="rect">
            <a:avLst/>
          </a:prstGeom>
          <a:noFill/>
          <a:ln w="9525">
            <a:noFill/>
            <a:miter lim="800000"/>
            <a:headEnd/>
            <a:tailEnd/>
          </a:ln>
        </p:spPr>
        <p:txBody>
          <a:bodyPr wrap="none" lIns="0" tIns="0" rIns="0" bIns="0">
            <a:spAutoFit/>
          </a:bodyPr>
          <a:lstStyle/>
          <a:p>
            <a:r>
              <a:rPr lang="en-US" sz="1200" b="1">
                <a:solidFill>
                  <a:srgbClr val="000000"/>
                </a:solidFill>
              </a:rPr>
              <a:t>  10 mm Hg</a:t>
            </a:r>
            <a:r>
              <a:rPr lang="en-US" sz="1200" b="1" baseline="-25000">
                <a:solidFill>
                  <a:srgbClr val="000000"/>
                </a:solidFill>
              </a:rPr>
              <a:t>out</a:t>
            </a:r>
            <a:endParaRPr lang="en-US" sz="1200" b="1" baseline="-25000"/>
          </a:p>
        </p:txBody>
      </p:sp>
      <p:sp>
        <p:nvSpPr>
          <p:cNvPr id="35860" name="Line 22"/>
          <p:cNvSpPr>
            <a:spLocks noChangeShapeType="1"/>
          </p:cNvSpPr>
          <p:nvPr/>
        </p:nvSpPr>
        <p:spPr bwMode="auto">
          <a:xfrm flipV="1">
            <a:off x="149225" y="5781675"/>
            <a:ext cx="4875213" cy="3175"/>
          </a:xfrm>
          <a:prstGeom prst="line">
            <a:avLst/>
          </a:prstGeom>
          <a:noFill/>
          <a:ln w="14288">
            <a:solidFill>
              <a:srgbClr val="0000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p>
            <a:r>
              <a:rPr lang="en-US" smtClean="0"/>
              <a:t>23-</a:t>
            </a:r>
            <a:fld id="{FEC71DF8-711B-42F3-8ABD-F4823B0CB8B7}" type="slidenum">
              <a:rPr lang="en-US" smtClean="0"/>
              <a:pPr/>
              <a:t>3</a:t>
            </a:fld>
            <a:endParaRPr lang="en-US" smtClean="0"/>
          </a:p>
        </p:txBody>
      </p:sp>
      <p:sp>
        <p:nvSpPr>
          <p:cNvPr id="9219" name="Text Box 26"/>
          <p:cNvSpPr txBox="1">
            <a:spLocks noChangeArrowheads="1"/>
          </p:cNvSpPr>
          <p:nvPr/>
        </p:nvSpPr>
        <p:spPr bwMode="auto">
          <a:xfrm>
            <a:off x="152400" y="5943600"/>
            <a:ext cx="8763000" cy="830263"/>
          </a:xfrm>
          <a:prstGeom prst="rect">
            <a:avLst/>
          </a:prstGeom>
          <a:noFill/>
          <a:ln w="9525">
            <a:noFill/>
            <a:miter lim="800000"/>
            <a:headEnd/>
            <a:tailEnd/>
          </a:ln>
        </p:spPr>
        <p:txBody>
          <a:bodyPr>
            <a:spAutoFit/>
          </a:bodyPr>
          <a:lstStyle/>
          <a:p>
            <a:pPr>
              <a:spcBef>
                <a:spcPct val="50000"/>
              </a:spcBef>
            </a:pPr>
            <a:r>
              <a:rPr lang="en-US" sz="2400" b="1"/>
              <a:t>urinary system </a:t>
            </a:r>
            <a:r>
              <a:rPr lang="en-US" sz="2400"/>
              <a:t>consists of 6 organs:                                        2 kidneys, 2 ureters, urinary bladder, and urethra</a:t>
            </a:r>
          </a:p>
        </p:txBody>
      </p:sp>
      <p:sp>
        <p:nvSpPr>
          <p:cNvPr id="9220" name="Rectangle 2"/>
          <p:cNvSpPr>
            <a:spLocks noGrp="1" noChangeArrowheads="1"/>
          </p:cNvSpPr>
          <p:nvPr>
            <p:ph type="title"/>
          </p:nvPr>
        </p:nvSpPr>
        <p:spPr>
          <a:xfrm>
            <a:off x="0" y="76200"/>
            <a:ext cx="9144000" cy="762000"/>
          </a:xfrm>
        </p:spPr>
        <p:txBody>
          <a:bodyPr>
            <a:spAutoFit/>
          </a:bodyPr>
          <a:lstStyle/>
          <a:p>
            <a:pPr eaLnBrk="1" hangingPunct="1"/>
            <a:r>
              <a:rPr lang="en-US" smtClean="0"/>
              <a:t>Urinary System</a:t>
            </a:r>
          </a:p>
        </p:txBody>
      </p:sp>
      <p:pic>
        <p:nvPicPr>
          <p:cNvPr id="9221" name="Picture 9" descr="sal25693_23_01"/>
          <p:cNvPicPr>
            <a:picLocks noChangeAspect="1" noChangeArrowheads="1"/>
          </p:cNvPicPr>
          <p:nvPr/>
        </p:nvPicPr>
        <p:blipFill>
          <a:blip r:embed="rId3" cstate="print"/>
          <a:srcRect/>
          <a:stretch>
            <a:fillRect/>
          </a:stretch>
        </p:blipFill>
        <p:spPr bwMode="auto">
          <a:xfrm>
            <a:off x="736600" y="1066800"/>
            <a:ext cx="7631113" cy="4814888"/>
          </a:xfrm>
          <a:prstGeom prst="rect">
            <a:avLst/>
          </a:prstGeom>
          <a:noFill/>
          <a:ln w="9525">
            <a:noFill/>
            <a:miter lim="800000"/>
            <a:headEnd/>
            <a:tailEnd/>
          </a:ln>
        </p:spPr>
      </p:pic>
      <p:sp>
        <p:nvSpPr>
          <p:cNvPr id="9222" name="TextBox 24"/>
          <p:cNvSpPr txBox="1">
            <a:spLocks noChangeArrowheads="1"/>
          </p:cNvSpPr>
          <p:nvPr/>
        </p:nvSpPr>
        <p:spPr bwMode="auto">
          <a:xfrm>
            <a:off x="1816100" y="812800"/>
            <a:ext cx="5486400" cy="214313"/>
          </a:xfrm>
          <a:prstGeom prst="rect">
            <a:avLst/>
          </a:prstGeom>
          <a:noFill/>
          <a:ln w="9525">
            <a:noFill/>
            <a:miter lim="800000"/>
            <a:headEnd/>
            <a:tailEnd/>
          </a:ln>
        </p:spPr>
        <p:txBody>
          <a:bodyPr>
            <a:spAutoFit/>
          </a:bodyPr>
          <a:lstStyle/>
          <a:p>
            <a:pPr algn="ctr"/>
            <a:r>
              <a:rPr lang="en-US" sz="800">
                <a:solidFill>
                  <a:srgbClr val="000000"/>
                </a:solidFill>
                <a:cs typeface="Arial" charset="0"/>
              </a:rPr>
              <a:t>Copyright © The McGraw-Hill Companies, Inc. Permission required for reproduction or display.</a:t>
            </a:r>
          </a:p>
        </p:txBody>
      </p:sp>
      <p:sp>
        <p:nvSpPr>
          <p:cNvPr id="9223" name="Rectangle 11"/>
          <p:cNvSpPr>
            <a:spLocks noChangeArrowheads="1"/>
          </p:cNvSpPr>
          <p:nvPr/>
        </p:nvSpPr>
        <p:spPr bwMode="auto">
          <a:xfrm>
            <a:off x="4386263" y="4122738"/>
            <a:ext cx="3365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Ureter</a:t>
            </a:r>
            <a:endParaRPr lang="en-US" sz="900" b="1"/>
          </a:p>
        </p:txBody>
      </p:sp>
      <p:sp>
        <p:nvSpPr>
          <p:cNvPr id="9224" name="Rectangle 12"/>
          <p:cNvSpPr>
            <a:spLocks noChangeArrowheads="1"/>
          </p:cNvSpPr>
          <p:nvPr/>
        </p:nvSpPr>
        <p:spPr bwMode="auto">
          <a:xfrm>
            <a:off x="4240213" y="1912938"/>
            <a:ext cx="5969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Diaphragm</a:t>
            </a:r>
            <a:endParaRPr lang="en-US" sz="900" b="1"/>
          </a:p>
        </p:txBody>
      </p:sp>
      <p:sp>
        <p:nvSpPr>
          <p:cNvPr id="9225" name="Rectangle 13"/>
          <p:cNvSpPr>
            <a:spLocks noChangeArrowheads="1"/>
          </p:cNvSpPr>
          <p:nvPr/>
        </p:nvSpPr>
        <p:spPr bwMode="auto">
          <a:xfrm>
            <a:off x="6588125" y="5705475"/>
            <a:ext cx="9588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(b) Posterior view</a:t>
            </a:r>
            <a:endParaRPr lang="en-US" sz="900" b="1"/>
          </a:p>
        </p:txBody>
      </p:sp>
      <p:sp>
        <p:nvSpPr>
          <p:cNvPr id="9226" name="Rectangle 14"/>
          <p:cNvSpPr>
            <a:spLocks noChangeArrowheads="1"/>
          </p:cNvSpPr>
          <p:nvPr/>
        </p:nvSpPr>
        <p:spPr bwMode="auto">
          <a:xfrm>
            <a:off x="4049713" y="2173288"/>
            <a:ext cx="9779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11th and 12th ribs</a:t>
            </a:r>
            <a:endParaRPr lang="en-US" sz="900" b="1"/>
          </a:p>
        </p:txBody>
      </p:sp>
      <p:sp>
        <p:nvSpPr>
          <p:cNvPr id="9227" name="Rectangle 15"/>
          <p:cNvSpPr>
            <a:spLocks noChangeArrowheads="1"/>
          </p:cNvSpPr>
          <p:nvPr/>
        </p:nvSpPr>
        <p:spPr bwMode="auto">
          <a:xfrm>
            <a:off x="4132263" y="4495800"/>
            <a:ext cx="8445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Urinary bladder</a:t>
            </a:r>
            <a:endParaRPr lang="en-US" sz="900" b="1"/>
          </a:p>
        </p:txBody>
      </p:sp>
      <p:sp>
        <p:nvSpPr>
          <p:cNvPr id="9228" name="Rectangle 16"/>
          <p:cNvSpPr>
            <a:spLocks noChangeArrowheads="1"/>
          </p:cNvSpPr>
          <p:nvPr/>
        </p:nvSpPr>
        <p:spPr bwMode="auto">
          <a:xfrm>
            <a:off x="4351338" y="4759325"/>
            <a:ext cx="4064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Urethra</a:t>
            </a:r>
            <a:endParaRPr lang="en-US" sz="900" b="1"/>
          </a:p>
        </p:txBody>
      </p:sp>
      <p:sp>
        <p:nvSpPr>
          <p:cNvPr id="9229" name="Line 17"/>
          <p:cNvSpPr>
            <a:spLocks noChangeShapeType="1"/>
          </p:cNvSpPr>
          <p:nvPr/>
        </p:nvSpPr>
        <p:spPr bwMode="auto">
          <a:xfrm flipH="1">
            <a:off x="2079625" y="4841875"/>
            <a:ext cx="2224088" cy="1588"/>
          </a:xfrm>
          <a:prstGeom prst="line">
            <a:avLst/>
          </a:prstGeom>
          <a:noFill/>
          <a:ln w="15875">
            <a:solidFill>
              <a:srgbClr val="FFFFFF"/>
            </a:solidFill>
            <a:round/>
            <a:headEnd/>
            <a:tailEnd/>
          </a:ln>
        </p:spPr>
        <p:txBody>
          <a:bodyPr/>
          <a:lstStyle/>
          <a:p>
            <a:endParaRPr lang="en-US"/>
          </a:p>
        </p:txBody>
      </p:sp>
      <p:sp>
        <p:nvSpPr>
          <p:cNvPr id="9230" name="Line 18"/>
          <p:cNvSpPr>
            <a:spLocks noChangeShapeType="1"/>
          </p:cNvSpPr>
          <p:nvPr/>
        </p:nvSpPr>
        <p:spPr bwMode="auto">
          <a:xfrm>
            <a:off x="4784725" y="4841875"/>
            <a:ext cx="2287588" cy="1588"/>
          </a:xfrm>
          <a:prstGeom prst="line">
            <a:avLst/>
          </a:prstGeom>
          <a:noFill/>
          <a:ln w="15875">
            <a:solidFill>
              <a:srgbClr val="FFFFFF"/>
            </a:solidFill>
            <a:round/>
            <a:headEnd/>
            <a:tailEnd/>
          </a:ln>
        </p:spPr>
        <p:txBody>
          <a:bodyPr/>
          <a:lstStyle/>
          <a:p>
            <a:endParaRPr lang="en-US"/>
          </a:p>
        </p:txBody>
      </p:sp>
      <p:sp>
        <p:nvSpPr>
          <p:cNvPr id="9231" name="Line 19"/>
          <p:cNvSpPr>
            <a:spLocks noChangeShapeType="1"/>
          </p:cNvSpPr>
          <p:nvPr/>
        </p:nvSpPr>
        <p:spPr bwMode="auto">
          <a:xfrm flipH="1">
            <a:off x="2163763" y="4581525"/>
            <a:ext cx="1909762" cy="1588"/>
          </a:xfrm>
          <a:prstGeom prst="line">
            <a:avLst/>
          </a:prstGeom>
          <a:noFill/>
          <a:ln w="15875">
            <a:solidFill>
              <a:srgbClr val="FFFFFF"/>
            </a:solidFill>
            <a:round/>
            <a:headEnd/>
            <a:tailEnd/>
          </a:ln>
        </p:spPr>
        <p:txBody>
          <a:bodyPr/>
          <a:lstStyle/>
          <a:p>
            <a:endParaRPr lang="en-US"/>
          </a:p>
        </p:txBody>
      </p:sp>
      <p:sp>
        <p:nvSpPr>
          <p:cNvPr id="9232" name="Line 20"/>
          <p:cNvSpPr>
            <a:spLocks noChangeShapeType="1"/>
          </p:cNvSpPr>
          <p:nvPr/>
        </p:nvSpPr>
        <p:spPr bwMode="auto">
          <a:xfrm>
            <a:off x="5011738" y="4581525"/>
            <a:ext cx="2057400" cy="1588"/>
          </a:xfrm>
          <a:prstGeom prst="line">
            <a:avLst/>
          </a:prstGeom>
          <a:noFill/>
          <a:ln w="15875">
            <a:solidFill>
              <a:srgbClr val="FFFFFF"/>
            </a:solidFill>
            <a:round/>
            <a:headEnd/>
            <a:tailEnd/>
          </a:ln>
        </p:spPr>
        <p:txBody>
          <a:bodyPr/>
          <a:lstStyle/>
          <a:p>
            <a:endParaRPr lang="en-US"/>
          </a:p>
        </p:txBody>
      </p:sp>
      <p:sp>
        <p:nvSpPr>
          <p:cNvPr id="9233" name="Line 21"/>
          <p:cNvSpPr>
            <a:spLocks noChangeShapeType="1"/>
          </p:cNvSpPr>
          <p:nvPr/>
        </p:nvSpPr>
        <p:spPr bwMode="auto">
          <a:xfrm flipH="1">
            <a:off x="2303463" y="4203700"/>
            <a:ext cx="2036762" cy="0"/>
          </a:xfrm>
          <a:prstGeom prst="line">
            <a:avLst/>
          </a:prstGeom>
          <a:noFill/>
          <a:ln w="15875">
            <a:solidFill>
              <a:srgbClr val="FFFFFF"/>
            </a:solidFill>
            <a:round/>
            <a:headEnd/>
            <a:tailEnd/>
          </a:ln>
        </p:spPr>
        <p:txBody>
          <a:bodyPr/>
          <a:lstStyle/>
          <a:p>
            <a:endParaRPr lang="en-US"/>
          </a:p>
        </p:txBody>
      </p:sp>
      <p:sp>
        <p:nvSpPr>
          <p:cNvPr id="9234" name="Line 22"/>
          <p:cNvSpPr>
            <a:spLocks noChangeShapeType="1"/>
          </p:cNvSpPr>
          <p:nvPr/>
        </p:nvSpPr>
        <p:spPr bwMode="auto">
          <a:xfrm>
            <a:off x="4745038" y="4203700"/>
            <a:ext cx="2132012" cy="0"/>
          </a:xfrm>
          <a:prstGeom prst="line">
            <a:avLst/>
          </a:prstGeom>
          <a:noFill/>
          <a:ln w="15875">
            <a:solidFill>
              <a:srgbClr val="FFFFFF"/>
            </a:solidFill>
            <a:round/>
            <a:headEnd/>
            <a:tailEnd/>
          </a:ln>
        </p:spPr>
        <p:txBody>
          <a:bodyPr/>
          <a:lstStyle/>
          <a:p>
            <a:endParaRPr lang="en-US"/>
          </a:p>
        </p:txBody>
      </p:sp>
      <p:sp>
        <p:nvSpPr>
          <p:cNvPr id="9235" name="Line 23"/>
          <p:cNvSpPr>
            <a:spLocks noChangeShapeType="1"/>
          </p:cNvSpPr>
          <p:nvPr/>
        </p:nvSpPr>
        <p:spPr bwMode="auto">
          <a:xfrm flipH="1">
            <a:off x="2098675" y="3398838"/>
            <a:ext cx="2271713" cy="1587"/>
          </a:xfrm>
          <a:prstGeom prst="line">
            <a:avLst/>
          </a:prstGeom>
          <a:noFill/>
          <a:ln w="15875">
            <a:solidFill>
              <a:srgbClr val="FFFFFF"/>
            </a:solidFill>
            <a:round/>
            <a:headEnd/>
            <a:tailEnd/>
          </a:ln>
        </p:spPr>
        <p:txBody>
          <a:bodyPr/>
          <a:lstStyle/>
          <a:p>
            <a:endParaRPr lang="en-US"/>
          </a:p>
        </p:txBody>
      </p:sp>
      <p:sp>
        <p:nvSpPr>
          <p:cNvPr id="9236" name="Line 24"/>
          <p:cNvSpPr>
            <a:spLocks noChangeShapeType="1"/>
          </p:cNvSpPr>
          <p:nvPr/>
        </p:nvSpPr>
        <p:spPr bwMode="auto">
          <a:xfrm>
            <a:off x="4706938" y="3398838"/>
            <a:ext cx="2324100" cy="1587"/>
          </a:xfrm>
          <a:prstGeom prst="line">
            <a:avLst/>
          </a:prstGeom>
          <a:noFill/>
          <a:ln w="15875">
            <a:solidFill>
              <a:srgbClr val="FFFFFF"/>
            </a:solidFill>
            <a:round/>
            <a:headEnd/>
            <a:tailEnd/>
          </a:ln>
        </p:spPr>
        <p:txBody>
          <a:bodyPr/>
          <a:lstStyle/>
          <a:p>
            <a:endParaRPr lang="en-US"/>
          </a:p>
        </p:txBody>
      </p:sp>
      <p:sp>
        <p:nvSpPr>
          <p:cNvPr id="9237" name="Freeform 25"/>
          <p:cNvSpPr>
            <a:spLocks/>
          </p:cNvSpPr>
          <p:nvPr/>
        </p:nvSpPr>
        <p:spPr bwMode="auto">
          <a:xfrm>
            <a:off x="4876800" y="3001963"/>
            <a:ext cx="2117725" cy="117475"/>
          </a:xfrm>
          <a:custGeom>
            <a:avLst/>
            <a:gdLst>
              <a:gd name="T0" fmla="*/ 0 w 1544"/>
              <a:gd name="T1" fmla="*/ 86 h 86"/>
              <a:gd name="T2" fmla="*/ 876 w 1544"/>
              <a:gd name="T3" fmla="*/ 86 h 86"/>
              <a:gd name="T4" fmla="*/ 1544 w 1544"/>
              <a:gd name="T5" fmla="*/ 0 h 86"/>
              <a:gd name="T6" fmla="*/ 0 60000 65536"/>
              <a:gd name="T7" fmla="*/ 0 60000 65536"/>
              <a:gd name="T8" fmla="*/ 0 60000 65536"/>
              <a:gd name="T9" fmla="*/ 0 w 1544"/>
              <a:gd name="T10" fmla="*/ 0 h 86"/>
              <a:gd name="T11" fmla="*/ 1544 w 1544"/>
              <a:gd name="T12" fmla="*/ 86 h 86"/>
            </a:gdLst>
            <a:ahLst/>
            <a:cxnLst>
              <a:cxn ang="T6">
                <a:pos x="T0" y="T1"/>
              </a:cxn>
              <a:cxn ang="T7">
                <a:pos x="T2" y="T3"/>
              </a:cxn>
              <a:cxn ang="T8">
                <a:pos x="T4" y="T5"/>
              </a:cxn>
            </a:cxnLst>
            <a:rect l="T9" t="T10" r="T11" b="T12"/>
            <a:pathLst>
              <a:path w="1544" h="86">
                <a:moveTo>
                  <a:pt x="0" y="86"/>
                </a:moveTo>
                <a:lnTo>
                  <a:pt x="876" y="86"/>
                </a:lnTo>
                <a:lnTo>
                  <a:pt x="1544" y="0"/>
                </a:lnTo>
              </a:path>
            </a:pathLst>
          </a:custGeom>
          <a:noFill/>
          <a:ln w="15875">
            <a:solidFill>
              <a:srgbClr val="FFFFFF"/>
            </a:solidFill>
            <a:round/>
            <a:headEnd/>
            <a:tailEnd/>
          </a:ln>
        </p:spPr>
        <p:txBody>
          <a:bodyPr/>
          <a:lstStyle/>
          <a:p>
            <a:endParaRPr lang="en-US"/>
          </a:p>
        </p:txBody>
      </p:sp>
      <p:sp>
        <p:nvSpPr>
          <p:cNvPr id="9238" name="Line 26"/>
          <p:cNvSpPr>
            <a:spLocks noChangeShapeType="1"/>
          </p:cNvSpPr>
          <p:nvPr/>
        </p:nvSpPr>
        <p:spPr bwMode="auto">
          <a:xfrm flipH="1">
            <a:off x="2792413" y="2952750"/>
            <a:ext cx="1527175" cy="1588"/>
          </a:xfrm>
          <a:prstGeom prst="line">
            <a:avLst/>
          </a:prstGeom>
          <a:noFill/>
          <a:ln w="15875">
            <a:solidFill>
              <a:srgbClr val="FFFFFF"/>
            </a:solidFill>
            <a:round/>
            <a:headEnd/>
            <a:tailEnd/>
          </a:ln>
        </p:spPr>
        <p:txBody>
          <a:bodyPr/>
          <a:lstStyle/>
          <a:p>
            <a:endParaRPr lang="en-US"/>
          </a:p>
        </p:txBody>
      </p:sp>
      <p:sp>
        <p:nvSpPr>
          <p:cNvPr id="9239" name="Line 27"/>
          <p:cNvSpPr>
            <a:spLocks noChangeShapeType="1"/>
          </p:cNvSpPr>
          <p:nvPr/>
        </p:nvSpPr>
        <p:spPr bwMode="auto">
          <a:xfrm>
            <a:off x="4767263" y="2952750"/>
            <a:ext cx="1574800" cy="1588"/>
          </a:xfrm>
          <a:prstGeom prst="line">
            <a:avLst/>
          </a:prstGeom>
          <a:noFill/>
          <a:ln w="15875">
            <a:solidFill>
              <a:srgbClr val="FFFFFF"/>
            </a:solidFill>
            <a:round/>
            <a:headEnd/>
            <a:tailEnd/>
          </a:ln>
        </p:spPr>
        <p:txBody>
          <a:bodyPr/>
          <a:lstStyle/>
          <a:p>
            <a:endParaRPr lang="en-US"/>
          </a:p>
        </p:txBody>
      </p:sp>
      <p:sp>
        <p:nvSpPr>
          <p:cNvPr id="9240" name="Line 28"/>
          <p:cNvSpPr>
            <a:spLocks noChangeShapeType="1"/>
          </p:cNvSpPr>
          <p:nvPr/>
        </p:nvSpPr>
        <p:spPr bwMode="auto">
          <a:xfrm>
            <a:off x="5049838" y="2247900"/>
            <a:ext cx="1028700" cy="1588"/>
          </a:xfrm>
          <a:prstGeom prst="line">
            <a:avLst/>
          </a:prstGeom>
          <a:noFill/>
          <a:ln w="15875">
            <a:solidFill>
              <a:srgbClr val="FFFFFF"/>
            </a:solidFill>
            <a:round/>
            <a:headEnd/>
            <a:tailEnd/>
          </a:ln>
        </p:spPr>
        <p:txBody>
          <a:bodyPr/>
          <a:lstStyle/>
          <a:p>
            <a:endParaRPr lang="en-US"/>
          </a:p>
        </p:txBody>
      </p:sp>
      <p:sp>
        <p:nvSpPr>
          <p:cNvPr id="9241" name="Line 29"/>
          <p:cNvSpPr>
            <a:spLocks noChangeShapeType="1"/>
          </p:cNvSpPr>
          <p:nvPr/>
        </p:nvSpPr>
        <p:spPr bwMode="auto">
          <a:xfrm flipH="1">
            <a:off x="2425700" y="2447925"/>
            <a:ext cx="1724025" cy="1588"/>
          </a:xfrm>
          <a:prstGeom prst="line">
            <a:avLst/>
          </a:prstGeom>
          <a:noFill/>
          <a:ln w="15875">
            <a:solidFill>
              <a:srgbClr val="FFFFFF"/>
            </a:solidFill>
            <a:round/>
            <a:headEnd/>
            <a:tailEnd/>
          </a:ln>
        </p:spPr>
        <p:txBody>
          <a:bodyPr/>
          <a:lstStyle/>
          <a:p>
            <a:endParaRPr lang="en-US"/>
          </a:p>
        </p:txBody>
      </p:sp>
      <p:sp>
        <p:nvSpPr>
          <p:cNvPr id="9242" name="Freeform 30"/>
          <p:cNvSpPr>
            <a:spLocks/>
          </p:cNvSpPr>
          <p:nvPr/>
        </p:nvSpPr>
        <p:spPr bwMode="auto">
          <a:xfrm>
            <a:off x="4932363" y="2447925"/>
            <a:ext cx="1782762" cy="120650"/>
          </a:xfrm>
          <a:custGeom>
            <a:avLst/>
            <a:gdLst>
              <a:gd name="T0" fmla="*/ 0 w 1300"/>
              <a:gd name="T1" fmla="*/ 0 h 88"/>
              <a:gd name="T2" fmla="*/ 836 w 1300"/>
              <a:gd name="T3" fmla="*/ 0 h 88"/>
              <a:gd name="T4" fmla="*/ 1300 w 1300"/>
              <a:gd name="T5" fmla="*/ 88 h 88"/>
              <a:gd name="T6" fmla="*/ 0 60000 65536"/>
              <a:gd name="T7" fmla="*/ 0 60000 65536"/>
              <a:gd name="T8" fmla="*/ 0 60000 65536"/>
              <a:gd name="T9" fmla="*/ 0 w 1300"/>
              <a:gd name="T10" fmla="*/ 0 h 88"/>
              <a:gd name="T11" fmla="*/ 1300 w 1300"/>
              <a:gd name="T12" fmla="*/ 88 h 88"/>
            </a:gdLst>
            <a:ahLst/>
            <a:cxnLst>
              <a:cxn ang="T6">
                <a:pos x="T0" y="T1"/>
              </a:cxn>
              <a:cxn ang="T7">
                <a:pos x="T2" y="T3"/>
              </a:cxn>
              <a:cxn ang="T8">
                <a:pos x="T4" y="T5"/>
              </a:cxn>
            </a:cxnLst>
            <a:rect l="T9" t="T10" r="T11" b="T12"/>
            <a:pathLst>
              <a:path w="1300" h="88">
                <a:moveTo>
                  <a:pt x="0" y="0"/>
                </a:moveTo>
                <a:lnTo>
                  <a:pt x="836" y="0"/>
                </a:lnTo>
                <a:lnTo>
                  <a:pt x="1300" y="88"/>
                </a:lnTo>
              </a:path>
            </a:pathLst>
          </a:custGeom>
          <a:noFill/>
          <a:ln w="15875">
            <a:solidFill>
              <a:srgbClr val="FFFFFF"/>
            </a:solidFill>
            <a:round/>
            <a:headEnd/>
            <a:tailEnd/>
          </a:ln>
        </p:spPr>
        <p:txBody>
          <a:bodyPr/>
          <a:lstStyle/>
          <a:p>
            <a:endParaRPr lang="en-US"/>
          </a:p>
        </p:txBody>
      </p:sp>
      <p:sp>
        <p:nvSpPr>
          <p:cNvPr id="9243" name="Freeform 31"/>
          <p:cNvSpPr>
            <a:spLocks/>
          </p:cNvSpPr>
          <p:nvPr/>
        </p:nvSpPr>
        <p:spPr bwMode="auto">
          <a:xfrm>
            <a:off x="2246313" y="2614613"/>
            <a:ext cx="1955800" cy="104775"/>
          </a:xfrm>
          <a:custGeom>
            <a:avLst/>
            <a:gdLst>
              <a:gd name="T0" fmla="*/ 1426 w 1426"/>
              <a:gd name="T1" fmla="*/ 0 h 76"/>
              <a:gd name="T2" fmla="*/ 564 w 1426"/>
              <a:gd name="T3" fmla="*/ 0 h 76"/>
              <a:gd name="T4" fmla="*/ 0 w 1426"/>
              <a:gd name="T5" fmla="*/ 76 h 76"/>
              <a:gd name="T6" fmla="*/ 0 60000 65536"/>
              <a:gd name="T7" fmla="*/ 0 60000 65536"/>
              <a:gd name="T8" fmla="*/ 0 60000 65536"/>
              <a:gd name="T9" fmla="*/ 0 w 1426"/>
              <a:gd name="T10" fmla="*/ 0 h 76"/>
              <a:gd name="T11" fmla="*/ 1426 w 1426"/>
              <a:gd name="T12" fmla="*/ 76 h 76"/>
            </a:gdLst>
            <a:ahLst/>
            <a:cxnLst>
              <a:cxn ang="T6">
                <a:pos x="T0" y="T1"/>
              </a:cxn>
              <a:cxn ang="T7">
                <a:pos x="T2" y="T3"/>
              </a:cxn>
              <a:cxn ang="T8">
                <a:pos x="T4" y="T5"/>
              </a:cxn>
            </a:cxnLst>
            <a:rect l="T9" t="T10" r="T11" b="T12"/>
            <a:pathLst>
              <a:path w="1426" h="76">
                <a:moveTo>
                  <a:pt x="1426" y="0"/>
                </a:moveTo>
                <a:lnTo>
                  <a:pt x="564" y="0"/>
                </a:lnTo>
                <a:lnTo>
                  <a:pt x="0" y="76"/>
                </a:lnTo>
              </a:path>
            </a:pathLst>
          </a:custGeom>
          <a:noFill/>
          <a:ln w="15875">
            <a:solidFill>
              <a:srgbClr val="FFFFFF"/>
            </a:solidFill>
            <a:round/>
            <a:headEnd/>
            <a:tailEnd/>
          </a:ln>
        </p:spPr>
        <p:txBody>
          <a:bodyPr/>
          <a:lstStyle/>
          <a:p>
            <a:endParaRPr lang="en-US"/>
          </a:p>
        </p:txBody>
      </p:sp>
      <p:sp>
        <p:nvSpPr>
          <p:cNvPr id="9244" name="Freeform 32"/>
          <p:cNvSpPr>
            <a:spLocks/>
          </p:cNvSpPr>
          <p:nvPr/>
        </p:nvSpPr>
        <p:spPr bwMode="auto">
          <a:xfrm>
            <a:off x="4884738" y="2614613"/>
            <a:ext cx="1912937" cy="187325"/>
          </a:xfrm>
          <a:custGeom>
            <a:avLst/>
            <a:gdLst>
              <a:gd name="T0" fmla="*/ 0 w 1394"/>
              <a:gd name="T1" fmla="*/ 0 h 136"/>
              <a:gd name="T2" fmla="*/ 870 w 1394"/>
              <a:gd name="T3" fmla="*/ 0 h 136"/>
              <a:gd name="T4" fmla="*/ 1394 w 1394"/>
              <a:gd name="T5" fmla="*/ 136 h 136"/>
              <a:gd name="T6" fmla="*/ 0 60000 65536"/>
              <a:gd name="T7" fmla="*/ 0 60000 65536"/>
              <a:gd name="T8" fmla="*/ 0 60000 65536"/>
              <a:gd name="T9" fmla="*/ 0 w 1394"/>
              <a:gd name="T10" fmla="*/ 0 h 136"/>
              <a:gd name="T11" fmla="*/ 1394 w 1394"/>
              <a:gd name="T12" fmla="*/ 136 h 136"/>
            </a:gdLst>
            <a:ahLst/>
            <a:cxnLst>
              <a:cxn ang="T6">
                <a:pos x="T0" y="T1"/>
              </a:cxn>
              <a:cxn ang="T7">
                <a:pos x="T2" y="T3"/>
              </a:cxn>
              <a:cxn ang="T8">
                <a:pos x="T4" y="T5"/>
              </a:cxn>
            </a:cxnLst>
            <a:rect l="T9" t="T10" r="T11" b="T12"/>
            <a:pathLst>
              <a:path w="1394" h="136">
                <a:moveTo>
                  <a:pt x="0" y="0"/>
                </a:moveTo>
                <a:lnTo>
                  <a:pt x="870" y="0"/>
                </a:lnTo>
                <a:lnTo>
                  <a:pt x="1394" y="136"/>
                </a:lnTo>
              </a:path>
            </a:pathLst>
          </a:custGeom>
          <a:noFill/>
          <a:ln w="15875">
            <a:solidFill>
              <a:srgbClr val="FFFFFF"/>
            </a:solidFill>
            <a:round/>
            <a:headEnd/>
            <a:tailEnd/>
          </a:ln>
        </p:spPr>
        <p:txBody>
          <a:bodyPr/>
          <a:lstStyle/>
          <a:p>
            <a:endParaRPr lang="en-US"/>
          </a:p>
        </p:txBody>
      </p:sp>
      <p:sp>
        <p:nvSpPr>
          <p:cNvPr id="9245" name="Line 33"/>
          <p:cNvSpPr>
            <a:spLocks noChangeShapeType="1"/>
          </p:cNvSpPr>
          <p:nvPr/>
        </p:nvSpPr>
        <p:spPr bwMode="auto">
          <a:xfrm flipH="1">
            <a:off x="1922463" y="3544888"/>
            <a:ext cx="2124075" cy="1587"/>
          </a:xfrm>
          <a:prstGeom prst="line">
            <a:avLst/>
          </a:prstGeom>
          <a:noFill/>
          <a:ln w="15875">
            <a:solidFill>
              <a:srgbClr val="FFFFFF"/>
            </a:solidFill>
            <a:round/>
            <a:headEnd/>
            <a:tailEnd/>
          </a:ln>
        </p:spPr>
        <p:txBody>
          <a:bodyPr/>
          <a:lstStyle/>
          <a:p>
            <a:endParaRPr lang="en-US"/>
          </a:p>
        </p:txBody>
      </p:sp>
      <p:sp>
        <p:nvSpPr>
          <p:cNvPr id="9246" name="Line 34"/>
          <p:cNvSpPr>
            <a:spLocks noChangeShapeType="1"/>
          </p:cNvSpPr>
          <p:nvPr/>
        </p:nvSpPr>
        <p:spPr bwMode="auto">
          <a:xfrm>
            <a:off x="5046663" y="3544888"/>
            <a:ext cx="2112962" cy="1587"/>
          </a:xfrm>
          <a:prstGeom prst="line">
            <a:avLst/>
          </a:prstGeom>
          <a:noFill/>
          <a:ln w="15875">
            <a:solidFill>
              <a:srgbClr val="FFFFFF"/>
            </a:solidFill>
            <a:round/>
            <a:headEnd/>
            <a:tailEnd/>
          </a:ln>
        </p:spPr>
        <p:txBody>
          <a:bodyPr/>
          <a:lstStyle/>
          <a:p>
            <a:endParaRPr lang="en-US"/>
          </a:p>
        </p:txBody>
      </p:sp>
      <p:sp>
        <p:nvSpPr>
          <p:cNvPr id="9247" name="Freeform 35"/>
          <p:cNvSpPr>
            <a:spLocks/>
          </p:cNvSpPr>
          <p:nvPr/>
        </p:nvSpPr>
        <p:spPr bwMode="auto">
          <a:xfrm>
            <a:off x="2257425" y="2784475"/>
            <a:ext cx="1982788" cy="6350"/>
          </a:xfrm>
          <a:custGeom>
            <a:avLst/>
            <a:gdLst>
              <a:gd name="T0" fmla="*/ 1446 w 1446"/>
              <a:gd name="T1" fmla="*/ 0 h 4"/>
              <a:gd name="T2" fmla="*/ 806 w 1446"/>
              <a:gd name="T3" fmla="*/ 0 h 4"/>
              <a:gd name="T4" fmla="*/ 0 w 1446"/>
              <a:gd name="T5" fmla="*/ 4 h 4"/>
              <a:gd name="T6" fmla="*/ 0 60000 65536"/>
              <a:gd name="T7" fmla="*/ 0 60000 65536"/>
              <a:gd name="T8" fmla="*/ 0 60000 65536"/>
              <a:gd name="T9" fmla="*/ 0 w 1446"/>
              <a:gd name="T10" fmla="*/ 0 h 4"/>
              <a:gd name="T11" fmla="*/ 1446 w 1446"/>
              <a:gd name="T12" fmla="*/ 4 h 4"/>
            </a:gdLst>
            <a:ahLst/>
            <a:cxnLst>
              <a:cxn ang="T6">
                <a:pos x="T0" y="T1"/>
              </a:cxn>
              <a:cxn ang="T7">
                <a:pos x="T2" y="T3"/>
              </a:cxn>
              <a:cxn ang="T8">
                <a:pos x="T4" y="T5"/>
              </a:cxn>
            </a:cxnLst>
            <a:rect l="T9" t="T10" r="T11" b="T12"/>
            <a:pathLst>
              <a:path w="1446" h="4">
                <a:moveTo>
                  <a:pt x="1446" y="0"/>
                </a:moveTo>
                <a:lnTo>
                  <a:pt x="806" y="0"/>
                </a:lnTo>
                <a:lnTo>
                  <a:pt x="0" y="4"/>
                </a:lnTo>
              </a:path>
            </a:pathLst>
          </a:custGeom>
          <a:noFill/>
          <a:ln w="15875">
            <a:solidFill>
              <a:srgbClr val="FFFFFF"/>
            </a:solidFill>
            <a:round/>
            <a:headEnd/>
            <a:tailEnd/>
          </a:ln>
        </p:spPr>
        <p:txBody>
          <a:bodyPr/>
          <a:lstStyle/>
          <a:p>
            <a:endParaRPr lang="en-US"/>
          </a:p>
        </p:txBody>
      </p:sp>
      <p:sp>
        <p:nvSpPr>
          <p:cNvPr id="9248" name="Freeform 36"/>
          <p:cNvSpPr>
            <a:spLocks/>
          </p:cNvSpPr>
          <p:nvPr/>
        </p:nvSpPr>
        <p:spPr bwMode="auto">
          <a:xfrm>
            <a:off x="2414588" y="1916113"/>
            <a:ext cx="1814512" cy="73025"/>
          </a:xfrm>
          <a:custGeom>
            <a:avLst/>
            <a:gdLst>
              <a:gd name="T0" fmla="*/ 1324 w 1324"/>
              <a:gd name="T1" fmla="*/ 54 h 54"/>
              <a:gd name="T2" fmla="*/ 508 w 1324"/>
              <a:gd name="T3" fmla="*/ 54 h 54"/>
              <a:gd name="T4" fmla="*/ 0 w 1324"/>
              <a:gd name="T5" fmla="*/ 0 h 54"/>
              <a:gd name="T6" fmla="*/ 0 60000 65536"/>
              <a:gd name="T7" fmla="*/ 0 60000 65536"/>
              <a:gd name="T8" fmla="*/ 0 60000 65536"/>
              <a:gd name="T9" fmla="*/ 0 w 1324"/>
              <a:gd name="T10" fmla="*/ 0 h 54"/>
              <a:gd name="T11" fmla="*/ 1324 w 1324"/>
              <a:gd name="T12" fmla="*/ 54 h 54"/>
            </a:gdLst>
            <a:ahLst/>
            <a:cxnLst>
              <a:cxn ang="T6">
                <a:pos x="T0" y="T1"/>
              </a:cxn>
              <a:cxn ang="T7">
                <a:pos x="T2" y="T3"/>
              </a:cxn>
              <a:cxn ang="T8">
                <a:pos x="T4" y="T5"/>
              </a:cxn>
            </a:cxnLst>
            <a:rect l="T9" t="T10" r="T11" b="T12"/>
            <a:pathLst>
              <a:path w="1324" h="54">
                <a:moveTo>
                  <a:pt x="1324" y="54"/>
                </a:moveTo>
                <a:lnTo>
                  <a:pt x="508" y="54"/>
                </a:lnTo>
                <a:lnTo>
                  <a:pt x="0" y="0"/>
                </a:lnTo>
              </a:path>
            </a:pathLst>
          </a:custGeom>
          <a:noFill/>
          <a:ln w="15875">
            <a:solidFill>
              <a:srgbClr val="FFFFFF"/>
            </a:solidFill>
            <a:round/>
            <a:headEnd/>
            <a:tailEnd/>
          </a:ln>
        </p:spPr>
        <p:txBody>
          <a:bodyPr/>
          <a:lstStyle/>
          <a:p>
            <a:endParaRPr lang="en-US"/>
          </a:p>
        </p:txBody>
      </p:sp>
      <p:sp>
        <p:nvSpPr>
          <p:cNvPr id="9249" name="Freeform 37"/>
          <p:cNvSpPr>
            <a:spLocks/>
          </p:cNvSpPr>
          <p:nvPr/>
        </p:nvSpPr>
        <p:spPr bwMode="auto">
          <a:xfrm>
            <a:off x="4854575" y="1989138"/>
            <a:ext cx="1936750" cy="173037"/>
          </a:xfrm>
          <a:custGeom>
            <a:avLst/>
            <a:gdLst>
              <a:gd name="T0" fmla="*/ 0 w 1412"/>
              <a:gd name="T1" fmla="*/ 0 h 126"/>
              <a:gd name="T2" fmla="*/ 892 w 1412"/>
              <a:gd name="T3" fmla="*/ 0 h 126"/>
              <a:gd name="T4" fmla="*/ 1412 w 1412"/>
              <a:gd name="T5" fmla="*/ 126 h 126"/>
              <a:gd name="T6" fmla="*/ 0 60000 65536"/>
              <a:gd name="T7" fmla="*/ 0 60000 65536"/>
              <a:gd name="T8" fmla="*/ 0 60000 65536"/>
              <a:gd name="T9" fmla="*/ 0 w 1412"/>
              <a:gd name="T10" fmla="*/ 0 h 126"/>
              <a:gd name="T11" fmla="*/ 1412 w 1412"/>
              <a:gd name="T12" fmla="*/ 126 h 126"/>
            </a:gdLst>
            <a:ahLst/>
            <a:cxnLst>
              <a:cxn ang="T6">
                <a:pos x="T0" y="T1"/>
              </a:cxn>
              <a:cxn ang="T7">
                <a:pos x="T2" y="T3"/>
              </a:cxn>
              <a:cxn ang="T8">
                <a:pos x="T4" y="T5"/>
              </a:cxn>
            </a:cxnLst>
            <a:rect l="T9" t="T10" r="T11" b="T12"/>
            <a:pathLst>
              <a:path w="1412" h="126">
                <a:moveTo>
                  <a:pt x="0" y="0"/>
                </a:moveTo>
                <a:lnTo>
                  <a:pt x="892" y="0"/>
                </a:lnTo>
                <a:lnTo>
                  <a:pt x="1412" y="126"/>
                </a:lnTo>
              </a:path>
            </a:pathLst>
          </a:custGeom>
          <a:noFill/>
          <a:ln w="15875">
            <a:solidFill>
              <a:srgbClr val="FFFFFF"/>
            </a:solidFill>
            <a:round/>
            <a:headEnd/>
            <a:tailEnd/>
          </a:ln>
        </p:spPr>
        <p:txBody>
          <a:bodyPr/>
          <a:lstStyle/>
          <a:p>
            <a:endParaRPr lang="en-US"/>
          </a:p>
        </p:txBody>
      </p:sp>
      <p:sp>
        <p:nvSpPr>
          <p:cNvPr id="9250" name="Freeform 38"/>
          <p:cNvSpPr>
            <a:spLocks/>
          </p:cNvSpPr>
          <p:nvPr/>
        </p:nvSpPr>
        <p:spPr bwMode="auto">
          <a:xfrm>
            <a:off x="6078538" y="2247900"/>
            <a:ext cx="798512" cy="314325"/>
          </a:xfrm>
          <a:custGeom>
            <a:avLst/>
            <a:gdLst>
              <a:gd name="T0" fmla="*/ 582 w 582"/>
              <a:gd name="T1" fmla="*/ 230 h 230"/>
              <a:gd name="T2" fmla="*/ 0 w 582"/>
              <a:gd name="T3" fmla="*/ 0 h 230"/>
              <a:gd name="T4" fmla="*/ 540 w 582"/>
              <a:gd name="T5" fmla="*/ 112 h 230"/>
              <a:gd name="T6" fmla="*/ 0 60000 65536"/>
              <a:gd name="T7" fmla="*/ 0 60000 65536"/>
              <a:gd name="T8" fmla="*/ 0 60000 65536"/>
              <a:gd name="T9" fmla="*/ 0 w 582"/>
              <a:gd name="T10" fmla="*/ 0 h 230"/>
              <a:gd name="T11" fmla="*/ 582 w 582"/>
              <a:gd name="T12" fmla="*/ 230 h 230"/>
            </a:gdLst>
            <a:ahLst/>
            <a:cxnLst>
              <a:cxn ang="T6">
                <a:pos x="T0" y="T1"/>
              </a:cxn>
              <a:cxn ang="T7">
                <a:pos x="T2" y="T3"/>
              </a:cxn>
              <a:cxn ang="T8">
                <a:pos x="T4" y="T5"/>
              </a:cxn>
            </a:cxnLst>
            <a:rect l="T9" t="T10" r="T11" b="T12"/>
            <a:pathLst>
              <a:path w="582" h="230">
                <a:moveTo>
                  <a:pt x="582" y="230"/>
                </a:moveTo>
                <a:lnTo>
                  <a:pt x="0" y="0"/>
                </a:lnTo>
                <a:lnTo>
                  <a:pt x="540" y="112"/>
                </a:lnTo>
              </a:path>
            </a:pathLst>
          </a:custGeom>
          <a:noFill/>
          <a:ln w="15875">
            <a:solidFill>
              <a:srgbClr val="FFFFFF"/>
            </a:solidFill>
            <a:round/>
            <a:headEnd/>
            <a:tailEnd/>
          </a:ln>
        </p:spPr>
        <p:txBody>
          <a:bodyPr/>
          <a:lstStyle/>
          <a:p>
            <a:endParaRPr lang="en-US"/>
          </a:p>
        </p:txBody>
      </p:sp>
      <p:sp>
        <p:nvSpPr>
          <p:cNvPr id="9251" name="Line 39"/>
          <p:cNvSpPr>
            <a:spLocks noChangeShapeType="1"/>
          </p:cNvSpPr>
          <p:nvPr/>
        </p:nvSpPr>
        <p:spPr bwMode="auto">
          <a:xfrm flipH="1">
            <a:off x="2079625" y="4837113"/>
            <a:ext cx="2224088" cy="1587"/>
          </a:xfrm>
          <a:prstGeom prst="line">
            <a:avLst/>
          </a:prstGeom>
          <a:noFill/>
          <a:ln w="9525">
            <a:solidFill>
              <a:srgbClr val="000000"/>
            </a:solidFill>
            <a:round/>
            <a:headEnd/>
            <a:tailEnd/>
          </a:ln>
        </p:spPr>
        <p:txBody>
          <a:bodyPr/>
          <a:lstStyle/>
          <a:p>
            <a:endParaRPr lang="en-US"/>
          </a:p>
        </p:txBody>
      </p:sp>
      <p:sp>
        <p:nvSpPr>
          <p:cNvPr id="9252" name="Line 40"/>
          <p:cNvSpPr>
            <a:spLocks noChangeShapeType="1"/>
          </p:cNvSpPr>
          <p:nvPr/>
        </p:nvSpPr>
        <p:spPr bwMode="auto">
          <a:xfrm>
            <a:off x="4778375" y="4837113"/>
            <a:ext cx="2293938" cy="1587"/>
          </a:xfrm>
          <a:prstGeom prst="line">
            <a:avLst/>
          </a:prstGeom>
          <a:noFill/>
          <a:ln w="9525">
            <a:solidFill>
              <a:srgbClr val="000000"/>
            </a:solidFill>
            <a:round/>
            <a:headEnd/>
            <a:tailEnd/>
          </a:ln>
        </p:spPr>
        <p:txBody>
          <a:bodyPr/>
          <a:lstStyle/>
          <a:p>
            <a:endParaRPr lang="en-US"/>
          </a:p>
        </p:txBody>
      </p:sp>
      <p:sp>
        <p:nvSpPr>
          <p:cNvPr id="9253" name="Line 41"/>
          <p:cNvSpPr>
            <a:spLocks noChangeShapeType="1"/>
          </p:cNvSpPr>
          <p:nvPr/>
        </p:nvSpPr>
        <p:spPr bwMode="auto">
          <a:xfrm flipH="1">
            <a:off x="2163763" y="4576763"/>
            <a:ext cx="1909762" cy="0"/>
          </a:xfrm>
          <a:prstGeom prst="line">
            <a:avLst/>
          </a:prstGeom>
          <a:noFill/>
          <a:ln w="9525">
            <a:solidFill>
              <a:srgbClr val="000000"/>
            </a:solidFill>
            <a:round/>
            <a:headEnd/>
            <a:tailEnd/>
          </a:ln>
        </p:spPr>
        <p:txBody>
          <a:bodyPr/>
          <a:lstStyle/>
          <a:p>
            <a:endParaRPr lang="en-US"/>
          </a:p>
        </p:txBody>
      </p:sp>
      <p:sp>
        <p:nvSpPr>
          <p:cNvPr id="9254" name="Line 42"/>
          <p:cNvSpPr>
            <a:spLocks noChangeShapeType="1"/>
          </p:cNvSpPr>
          <p:nvPr/>
        </p:nvSpPr>
        <p:spPr bwMode="auto">
          <a:xfrm>
            <a:off x="5005388" y="4576763"/>
            <a:ext cx="2063750" cy="0"/>
          </a:xfrm>
          <a:prstGeom prst="line">
            <a:avLst/>
          </a:prstGeom>
          <a:noFill/>
          <a:ln w="9525">
            <a:solidFill>
              <a:srgbClr val="000000"/>
            </a:solidFill>
            <a:round/>
            <a:headEnd/>
            <a:tailEnd/>
          </a:ln>
        </p:spPr>
        <p:txBody>
          <a:bodyPr/>
          <a:lstStyle/>
          <a:p>
            <a:endParaRPr lang="en-US"/>
          </a:p>
        </p:txBody>
      </p:sp>
      <p:sp>
        <p:nvSpPr>
          <p:cNvPr id="9255" name="Line 43"/>
          <p:cNvSpPr>
            <a:spLocks noChangeShapeType="1"/>
          </p:cNvSpPr>
          <p:nvPr/>
        </p:nvSpPr>
        <p:spPr bwMode="auto">
          <a:xfrm flipH="1">
            <a:off x="2303463" y="4197350"/>
            <a:ext cx="2036762" cy="1588"/>
          </a:xfrm>
          <a:prstGeom prst="line">
            <a:avLst/>
          </a:prstGeom>
          <a:noFill/>
          <a:ln w="9525">
            <a:solidFill>
              <a:srgbClr val="000000"/>
            </a:solidFill>
            <a:round/>
            <a:headEnd/>
            <a:tailEnd/>
          </a:ln>
        </p:spPr>
        <p:txBody>
          <a:bodyPr/>
          <a:lstStyle/>
          <a:p>
            <a:endParaRPr lang="en-US"/>
          </a:p>
        </p:txBody>
      </p:sp>
      <p:sp>
        <p:nvSpPr>
          <p:cNvPr id="9256" name="Line 44"/>
          <p:cNvSpPr>
            <a:spLocks noChangeShapeType="1"/>
          </p:cNvSpPr>
          <p:nvPr/>
        </p:nvSpPr>
        <p:spPr bwMode="auto">
          <a:xfrm>
            <a:off x="4745038" y="4197350"/>
            <a:ext cx="2132012" cy="1588"/>
          </a:xfrm>
          <a:prstGeom prst="line">
            <a:avLst/>
          </a:prstGeom>
          <a:noFill/>
          <a:ln w="9525">
            <a:solidFill>
              <a:srgbClr val="000000"/>
            </a:solidFill>
            <a:round/>
            <a:headEnd/>
            <a:tailEnd/>
          </a:ln>
        </p:spPr>
        <p:txBody>
          <a:bodyPr/>
          <a:lstStyle/>
          <a:p>
            <a:endParaRPr lang="en-US"/>
          </a:p>
        </p:txBody>
      </p:sp>
      <p:sp>
        <p:nvSpPr>
          <p:cNvPr id="9257" name="Line 45"/>
          <p:cNvSpPr>
            <a:spLocks noChangeShapeType="1"/>
          </p:cNvSpPr>
          <p:nvPr/>
        </p:nvSpPr>
        <p:spPr bwMode="auto">
          <a:xfrm flipH="1">
            <a:off x="2098675" y="3394075"/>
            <a:ext cx="2279650" cy="1588"/>
          </a:xfrm>
          <a:prstGeom prst="line">
            <a:avLst/>
          </a:prstGeom>
          <a:noFill/>
          <a:ln w="9525">
            <a:solidFill>
              <a:srgbClr val="000000"/>
            </a:solidFill>
            <a:round/>
            <a:headEnd/>
            <a:tailEnd/>
          </a:ln>
        </p:spPr>
        <p:txBody>
          <a:bodyPr/>
          <a:lstStyle/>
          <a:p>
            <a:endParaRPr lang="en-US"/>
          </a:p>
        </p:txBody>
      </p:sp>
      <p:sp>
        <p:nvSpPr>
          <p:cNvPr id="9258" name="Line 46"/>
          <p:cNvSpPr>
            <a:spLocks noChangeShapeType="1"/>
          </p:cNvSpPr>
          <p:nvPr/>
        </p:nvSpPr>
        <p:spPr bwMode="auto">
          <a:xfrm>
            <a:off x="4699000" y="3394075"/>
            <a:ext cx="2332038" cy="1588"/>
          </a:xfrm>
          <a:prstGeom prst="line">
            <a:avLst/>
          </a:prstGeom>
          <a:noFill/>
          <a:ln w="9525">
            <a:solidFill>
              <a:srgbClr val="000000"/>
            </a:solidFill>
            <a:round/>
            <a:headEnd/>
            <a:tailEnd/>
          </a:ln>
        </p:spPr>
        <p:txBody>
          <a:bodyPr/>
          <a:lstStyle/>
          <a:p>
            <a:endParaRPr lang="en-US"/>
          </a:p>
        </p:txBody>
      </p:sp>
      <p:sp>
        <p:nvSpPr>
          <p:cNvPr id="9259" name="Freeform 47"/>
          <p:cNvSpPr>
            <a:spLocks/>
          </p:cNvSpPr>
          <p:nvPr/>
        </p:nvSpPr>
        <p:spPr bwMode="auto">
          <a:xfrm>
            <a:off x="4876800" y="2995613"/>
            <a:ext cx="2117725" cy="119062"/>
          </a:xfrm>
          <a:custGeom>
            <a:avLst/>
            <a:gdLst>
              <a:gd name="T0" fmla="*/ 0 w 1544"/>
              <a:gd name="T1" fmla="*/ 86 h 86"/>
              <a:gd name="T2" fmla="*/ 876 w 1544"/>
              <a:gd name="T3" fmla="*/ 86 h 86"/>
              <a:gd name="T4" fmla="*/ 1544 w 1544"/>
              <a:gd name="T5" fmla="*/ 0 h 86"/>
              <a:gd name="T6" fmla="*/ 0 60000 65536"/>
              <a:gd name="T7" fmla="*/ 0 60000 65536"/>
              <a:gd name="T8" fmla="*/ 0 60000 65536"/>
              <a:gd name="T9" fmla="*/ 0 w 1544"/>
              <a:gd name="T10" fmla="*/ 0 h 86"/>
              <a:gd name="T11" fmla="*/ 1544 w 1544"/>
              <a:gd name="T12" fmla="*/ 86 h 86"/>
            </a:gdLst>
            <a:ahLst/>
            <a:cxnLst>
              <a:cxn ang="T6">
                <a:pos x="T0" y="T1"/>
              </a:cxn>
              <a:cxn ang="T7">
                <a:pos x="T2" y="T3"/>
              </a:cxn>
              <a:cxn ang="T8">
                <a:pos x="T4" y="T5"/>
              </a:cxn>
            </a:cxnLst>
            <a:rect l="T9" t="T10" r="T11" b="T12"/>
            <a:pathLst>
              <a:path w="1544" h="86">
                <a:moveTo>
                  <a:pt x="0" y="86"/>
                </a:moveTo>
                <a:lnTo>
                  <a:pt x="876" y="86"/>
                </a:lnTo>
                <a:lnTo>
                  <a:pt x="1544" y="0"/>
                </a:lnTo>
              </a:path>
            </a:pathLst>
          </a:custGeom>
          <a:noFill/>
          <a:ln w="9525">
            <a:solidFill>
              <a:srgbClr val="000000"/>
            </a:solidFill>
            <a:round/>
            <a:headEnd/>
            <a:tailEnd/>
          </a:ln>
        </p:spPr>
        <p:txBody>
          <a:bodyPr/>
          <a:lstStyle/>
          <a:p>
            <a:endParaRPr lang="en-US"/>
          </a:p>
        </p:txBody>
      </p:sp>
      <p:sp>
        <p:nvSpPr>
          <p:cNvPr id="9260" name="Line 48"/>
          <p:cNvSpPr>
            <a:spLocks noChangeShapeType="1"/>
          </p:cNvSpPr>
          <p:nvPr/>
        </p:nvSpPr>
        <p:spPr bwMode="auto">
          <a:xfrm flipH="1">
            <a:off x="2792413" y="2949575"/>
            <a:ext cx="1527175" cy="1588"/>
          </a:xfrm>
          <a:prstGeom prst="line">
            <a:avLst/>
          </a:prstGeom>
          <a:noFill/>
          <a:ln w="9525">
            <a:solidFill>
              <a:srgbClr val="000000"/>
            </a:solidFill>
            <a:round/>
            <a:headEnd/>
            <a:tailEnd/>
          </a:ln>
        </p:spPr>
        <p:txBody>
          <a:bodyPr/>
          <a:lstStyle/>
          <a:p>
            <a:endParaRPr lang="en-US"/>
          </a:p>
        </p:txBody>
      </p:sp>
      <p:sp>
        <p:nvSpPr>
          <p:cNvPr id="9261" name="Line 49"/>
          <p:cNvSpPr>
            <a:spLocks noChangeShapeType="1"/>
          </p:cNvSpPr>
          <p:nvPr/>
        </p:nvSpPr>
        <p:spPr bwMode="auto">
          <a:xfrm>
            <a:off x="4759325" y="2949575"/>
            <a:ext cx="1582738" cy="1588"/>
          </a:xfrm>
          <a:prstGeom prst="line">
            <a:avLst/>
          </a:prstGeom>
          <a:noFill/>
          <a:ln w="9525">
            <a:solidFill>
              <a:srgbClr val="000000"/>
            </a:solidFill>
            <a:round/>
            <a:headEnd/>
            <a:tailEnd/>
          </a:ln>
        </p:spPr>
        <p:txBody>
          <a:bodyPr/>
          <a:lstStyle/>
          <a:p>
            <a:endParaRPr lang="en-US"/>
          </a:p>
        </p:txBody>
      </p:sp>
      <p:sp>
        <p:nvSpPr>
          <p:cNvPr id="9262" name="Line 50"/>
          <p:cNvSpPr>
            <a:spLocks noChangeShapeType="1"/>
          </p:cNvSpPr>
          <p:nvPr/>
        </p:nvSpPr>
        <p:spPr bwMode="auto">
          <a:xfrm>
            <a:off x="5049838" y="2244725"/>
            <a:ext cx="1028700" cy="1588"/>
          </a:xfrm>
          <a:prstGeom prst="line">
            <a:avLst/>
          </a:prstGeom>
          <a:noFill/>
          <a:ln w="9525">
            <a:solidFill>
              <a:srgbClr val="000000"/>
            </a:solidFill>
            <a:round/>
            <a:headEnd/>
            <a:tailEnd/>
          </a:ln>
        </p:spPr>
        <p:txBody>
          <a:bodyPr/>
          <a:lstStyle/>
          <a:p>
            <a:endParaRPr lang="en-US"/>
          </a:p>
        </p:txBody>
      </p:sp>
      <p:sp>
        <p:nvSpPr>
          <p:cNvPr id="9263" name="Line 51"/>
          <p:cNvSpPr>
            <a:spLocks noChangeShapeType="1"/>
          </p:cNvSpPr>
          <p:nvPr/>
        </p:nvSpPr>
        <p:spPr bwMode="auto">
          <a:xfrm flipH="1">
            <a:off x="2425700" y="2444750"/>
            <a:ext cx="1724025" cy="1588"/>
          </a:xfrm>
          <a:prstGeom prst="line">
            <a:avLst/>
          </a:prstGeom>
          <a:noFill/>
          <a:ln w="9525">
            <a:solidFill>
              <a:srgbClr val="000000"/>
            </a:solidFill>
            <a:round/>
            <a:headEnd/>
            <a:tailEnd/>
          </a:ln>
        </p:spPr>
        <p:txBody>
          <a:bodyPr/>
          <a:lstStyle/>
          <a:p>
            <a:endParaRPr lang="en-US"/>
          </a:p>
        </p:txBody>
      </p:sp>
      <p:sp>
        <p:nvSpPr>
          <p:cNvPr id="9264" name="Freeform 52"/>
          <p:cNvSpPr>
            <a:spLocks/>
          </p:cNvSpPr>
          <p:nvPr/>
        </p:nvSpPr>
        <p:spPr bwMode="auto">
          <a:xfrm>
            <a:off x="4932363" y="2444750"/>
            <a:ext cx="1782762" cy="117475"/>
          </a:xfrm>
          <a:custGeom>
            <a:avLst/>
            <a:gdLst>
              <a:gd name="T0" fmla="*/ 0 w 1300"/>
              <a:gd name="T1" fmla="*/ 0 h 86"/>
              <a:gd name="T2" fmla="*/ 836 w 1300"/>
              <a:gd name="T3" fmla="*/ 0 h 86"/>
              <a:gd name="T4" fmla="*/ 1300 w 1300"/>
              <a:gd name="T5" fmla="*/ 86 h 86"/>
              <a:gd name="T6" fmla="*/ 0 60000 65536"/>
              <a:gd name="T7" fmla="*/ 0 60000 65536"/>
              <a:gd name="T8" fmla="*/ 0 60000 65536"/>
              <a:gd name="T9" fmla="*/ 0 w 1300"/>
              <a:gd name="T10" fmla="*/ 0 h 86"/>
              <a:gd name="T11" fmla="*/ 1300 w 1300"/>
              <a:gd name="T12" fmla="*/ 86 h 86"/>
            </a:gdLst>
            <a:ahLst/>
            <a:cxnLst>
              <a:cxn ang="T6">
                <a:pos x="T0" y="T1"/>
              </a:cxn>
              <a:cxn ang="T7">
                <a:pos x="T2" y="T3"/>
              </a:cxn>
              <a:cxn ang="T8">
                <a:pos x="T4" y="T5"/>
              </a:cxn>
            </a:cxnLst>
            <a:rect l="T9" t="T10" r="T11" b="T12"/>
            <a:pathLst>
              <a:path w="1300" h="86">
                <a:moveTo>
                  <a:pt x="0" y="0"/>
                </a:moveTo>
                <a:lnTo>
                  <a:pt x="836" y="0"/>
                </a:lnTo>
                <a:lnTo>
                  <a:pt x="1300" y="86"/>
                </a:lnTo>
              </a:path>
            </a:pathLst>
          </a:custGeom>
          <a:noFill/>
          <a:ln w="9525">
            <a:solidFill>
              <a:srgbClr val="000000"/>
            </a:solidFill>
            <a:round/>
            <a:headEnd/>
            <a:tailEnd/>
          </a:ln>
        </p:spPr>
        <p:txBody>
          <a:bodyPr/>
          <a:lstStyle/>
          <a:p>
            <a:endParaRPr lang="en-US"/>
          </a:p>
        </p:txBody>
      </p:sp>
      <p:sp>
        <p:nvSpPr>
          <p:cNvPr id="9265" name="Freeform 53"/>
          <p:cNvSpPr>
            <a:spLocks/>
          </p:cNvSpPr>
          <p:nvPr/>
        </p:nvSpPr>
        <p:spPr bwMode="auto">
          <a:xfrm>
            <a:off x="2246313" y="2611438"/>
            <a:ext cx="1955800" cy="104775"/>
          </a:xfrm>
          <a:custGeom>
            <a:avLst/>
            <a:gdLst>
              <a:gd name="T0" fmla="*/ 1426 w 1426"/>
              <a:gd name="T1" fmla="*/ 0 h 76"/>
              <a:gd name="T2" fmla="*/ 564 w 1426"/>
              <a:gd name="T3" fmla="*/ 0 h 76"/>
              <a:gd name="T4" fmla="*/ 0 w 1426"/>
              <a:gd name="T5" fmla="*/ 76 h 76"/>
              <a:gd name="T6" fmla="*/ 0 60000 65536"/>
              <a:gd name="T7" fmla="*/ 0 60000 65536"/>
              <a:gd name="T8" fmla="*/ 0 60000 65536"/>
              <a:gd name="T9" fmla="*/ 0 w 1426"/>
              <a:gd name="T10" fmla="*/ 0 h 76"/>
              <a:gd name="T11" fmla="*/ 1426 w 1426"/>
              <a:gd name="T12" fmla="*/ 76 h 76"/>
            </a:gdLst>
            <a:ahLst/>
            <a:cxnLst>
              <a:cxn ang="T6">
                <a:pos x="T0" y="T1"/>
              </a:cxn>
              <a:cxn ang="T7">
                <a:pos x="T2" y="T3"/>
              </a:cxn>
              <a:cxn ang="T8">
                <a:pos x="T4" y="T5"/>
              </a:cxn>
            </a:cxnLst>
            <a:rect l="T9" t="T10" r="T11" b="T12"/>
            <a:pathLst>
              <a:path w="1426" h="76">
                <a:moveTo>
                  <a:pt x="1426" y="0"/>
                </a:moveTo>
                <a:lnTo>
                  <a:pt x="564" y="0"/>
                </a:lnTo>
                <a:lnTo>
                  <a:pt x="0" y="76"/>
                </a:lnTo>
              </a:path>
            </a:pathLst>
          </a:custGeom>
          <a:noFill/>
          <a:ln w="9525">
            <a:solidFill>
              <a:srgbClr val="000000"/>
            </a:solidFill>
            <a:round/>
            <a:headEnd/>
            <a:tailEnd/>
          </a:ln>
        </p:spPr>
        <p:txBody>
          <a:bodyPr/>
          <a:lstStyle/>
          <a:p>
            <a:endParaRPr lang="en-US"/>
          </a:p>
        </p:txBody>
      </p:sp>
      <p:sp>
        <p:nvSpPr>
          <p:cNvPr id="9266" name="Freeform 54"/>
          <p:cNvSpPr>
            <a:spLocks/>
          </p:cNvSpPr>
          <p:nvPr/>
        </p:nvSpPr>
        <p:spPr bwMode="auto">
          <a:xfrm>
            <a:off x="4884738" y="2611438"/>
            <a:ext cx="1912937" cy="187325"/>
          </a:xfrm>
          <a:custGeom>
            <a:avLst/>
            <a:gdLst>
              <a:gd name="T0" fmla="*/ 0 w 1394"/>
              <a:gd name="T1" fmla="*/ 0 h 136"/>
              <a:gd name="T2" fmla="*/ 870 w 1394"/>
              <a:gd name="T3" fmla="*/ 0 h 136"/>
              <a:gd name="T4" fmla="*/ 1394 w 1394"/>
              <a:gd name="T5" fmla="*/ 136 h 136"/>
              <a:gd name="T6" fmla="*/ 0 60000 65536"/>
              <a:gd name="T7" fmla="*/ 0 60000 65536"/>
              <a:gd name="T8" fmla="*/ 0 60000 65536"/>
              <a:gd name="T9" fmla="*/ 0 w 1394"/>
              <a:gd name="T10" fmla="*/ 0 h 136"/>
              <a:gd name="T11" fmla="*/ 1394 w 1394"/>
              <a:gd name="T12" fmla="*/ 136 h 136"/>
            </a:gdLst>
            <a:ahLst/>
            <a:cxnLst>
              <a:cxn ang="T6">
                <a:pos x="T0" y="T1"/>
              </a:cxn>
              <a:cxn ang="T7">
                <a:pos x="T2" y="T3"/>
              </a:cxn>
              <a:cxn ang="T8">
                <a:pos x="T4" y="T5"/>
              </a:cxn>
            </a:cxnLst>
            <a:rect l="T9" t="T10" r="T11" b="T12"/>
            <a:pathLst>
              <a:path w="1394" h="136">
                <a:moveTo>
                  <a:pt x="0" y="0"/>
                </a:moveTo>
                <a:lnTo>
                  <a:pt x="870" y="0"/>
                </a:lnTo>
                <a:lnTo>
                  <a:pt x="1394" y="136"/>
                </a:lnTo>
              </a:path>
            </a:pathLst>
          </a:custGeom>
          <a:noFill/>
          <a:ln w="9525">
            <a:solidFill>
              <a:srgbClr val="000000"/>
            </a:solidFill>
            <a:round/>
            <a:headEnd/>
            <a:tailEnd/>
          </a:ln>
        </p:spPr>
        <p:txBody>
          <a:bodyPr/>
          <a:lstStyle/>
          <a:p>
            <a:endParaRPr lang="en-US"/>
          </a:p>
        </p:txBody>
      </p:sp>
      <p:sp>
        <p:nvSpPr>
          <p:cNvPr id="9267" name="Line 55"/>
          <p:cNvSpPr>
            <a:spLocks noChangeShapeType="1"/>
          </p:cNvSpPr>
          <p:nvPr/>
        </p:nvSpPr>
        <p:spPr bwMode="auto">
          <a:xfrm flipH="1">
            <a:off x="1922463" y="3538538"/>
            <a:ext cx="2124075" cy="1587"/>
          </a:xfrm>
          <a:prstGeom prst="line">
            <a:avLst/>
          </a:prstGeom>
          <a:noFill/>
          <a:ln w="9525">
            <a:solidFill>
              <a:srgbClr val="000000"/>
            </a:solidFill>
            <a:round/>
            <a:headEnd/>
            <a:tailEnd/>
          </a:ln>
        </p:spPr>
        <p:txBody>
          <a:bodyPr/>
          <a:lstStyle/>
          <a:p>
            <a:endParaRPr lang="en-US"/>
          </a:p>
        </p:txBody>
      </p:sp>
      <p:sp>
        <p:nvSpPr>
          <p:cNvPr id="9268" name="Line 56"/>
          <p:cNvSpPr>
            <a:spLocks noChangeShapeType="1"/>
          </p:cNvSpPr>
          <p:nvPr/>
        </p:nvSpPr>
        <p:spPr bwMode="auto">
          <a:xfrm>
            <a:off x="5038725" y="3538538"/>
            <a:ext cx="2120900" cy="1587"/>
          </a:xfrm>
          <a:prstGeom prst="line">
            <a:avLst/>
          </a:prstGeom>
          <a:noFill/>
          <a:ln w="9525">
            <a:solidFill>
              <a:srgbClr val="000000"/>
            </a:solidFill>
            <a:round/>
            <a:headEnd/>
            <a:tailEnd/>
          </a:ln>
        </p:spPr>
        <p:txBody>
          <a:bodyPr/>
          <a:lstStyle/>
          <a:p>
            <a:endParaRPr lang="en-US"/>
          </a:p>
        </p:txBody>
      </p:sp>
      <p:sp>
        <p:nvSpPr>
          <p:cNvPr id="9269" name="Freeform 57"/>
          <p:cNvSpPr>
            <a:spLocks/>
          </p:cNvSpPr>
          <p:nvPr/>
        </p:nvSpPr>
        <p:spPr bwMode="auto">
          <a:xfrm>
            <a:off x="2257425" y="2779713"/>
            <a:ext cx="1982788" cy="7937"/>
          </a:xfrm>
          <a:custGeom>
            <a:avLst/>
            <a:gdLst>
              <a:gd name="T0" fmla="*/ 1446 w 1446"/>
              <a:gd name="T1" fmla="*/ 0 h 6"/>
              <a:gd name="T2" fmla="*/ 806 w 1446"/>
              <a:gd name="T3" fmla="*/ 0 h 6"/>
              <a:gd name="T4" fmla="*/ 0 w 1446"/>
              <a:gd name="T5" fmla="*/ 6 h 6"/>
              <a:gd name="T6" fmla="*/ 0 60000 65536"/>
              <a:gd name="T7" fmla="*/ 0 60000 65536"/>
              <a:gd name="T8" fmla="*/ 0 60000 65536"/>
              <a:gd name="T9" fmla="*/ 0 w 1446"/>
              <a:gd name="T10" fmla="*/ 0 h 6"/>
              <a:gd name="T11" fmla="*/ 1446 w 1446"/>
              <a:gd name="T12" fmla="*/ 6 h 6"/>
            </a:gdLst>
            <a:ahLst/>
            <a:cxnLst>
              <a:cxn ang="T6">
                <a:pos x="T0" y="T1"/>
              </a:cxn>
              <a:cxn ang="T7">
                <a:pos x="T2" y="T3"/>
              </a:cxn>
              <a:cxn ang="T8">
                <a:pos x="T4" y="T5"/>
              </a:cxn>
            </a:cxnLst>
            <a:rect l="T9" t="T10" r="T11" b="T12"/>
            <a:pathLst>
              <a:path w="1446" h="6">
                <a:moveTo>
                  <a:pt x="1446" y="0"/>
                </a:moveTo>
                <a:lnTo>
                  <a:pt x="806" y="0"/>
                </a:lnTo>
                <a:lnTo>
                  <a:pt x="0" y="6"/>
                </a:lnTo>
              </a:path>
            </a:pathLst>
          </a:custGeom>
          <a:noFill/>
          <a:ln w="9525">
            <a:solidFill>
              <a:srgbClr val="000000"/>
            </a:solidFill>
            <a:round/>
            <a:headEnd/>
            <a:tailEnd/>
          </a:ln>
        </p:spPr>
        <p:txBody>
          <a:bodyPr/>
          <a:lstStyle/>
          <a:p>
            <a:endParaRPr lang="en-US"/>
          </a:p>
        </p:txBody>
      </p:sp>
      <p:sp>
        <p:nvSpPr>
          <p:cNvPr id="9270" name="Freeform 58"/>
          <p:cNvSpPr>
            <a:spLocks/>
          </p:cNvSpPr>
          <p:nvPr/>
        </p:nvSpPr>
        <p:spPr bwMode="auto">
          <a:xfrm>
            <a:off x="4852988" y="2784475"/>
            <a:ext cx="1957387" cy="74613"/>
          </a:xfrm>
          <a:custGeom>
            <a:avLst/>
            <a:gdLst>
              <a:gd name="T0" fmla="*/ 0 w 1428"/>
              <a:gd name="T1" fmla="*/ 0 h 54"/>
              <a:gd name="T2" fmla="*/ 894 w 1428"/>
              <a:gd name="T3" fmla="*/ 0 h 54"/>
              <a:gd name="T4" fmla="*/ 1428 w 1428"/>
              <a:gd name="T5" fmla="*/ 54 h 54"/>
              <a:gd name="T6" fmla="*/ 0 60000 65536"/>
              <a:gd name="T7" fmla="*/ 0 60000 65536"/>
              <a:gd name="T8" fmla="*/ 0 60000 65536"/>
              <a:gd name="T9" fmla="*/ 0 w 1428"/>
              <a:gd name="T10" fmla="*/ 0 h 54"/>
              <a:gd name="T11" fmla="*/ 1428 w 1428"/>
              <a:gd name="T12" fmla="*/ 54 h 54"/>
            </a:gdLst>
            <a:ahLst/>
            <a:cxnLst>
              <a:cxn ang="T6">
                <a:pos x="T0" y="T1"/>
              </a:cxn>
              <a:cxn ang="T7">
                <a:pos x="T2" y="T3"/>
              </a:cxn>
              <a:cxn ang="T8">
                <a:pos x="T4" y="T5"/>
              </a:cxn>
            </a:cxnLst>
            <a:rect l="T9" t="T10" r="T11" b="T12"/>
            <a:pathLst>
              <a:path w="1428" h="54">
                <a:moveTo>
                  <a:pt x="0" y="0"/>
                </a:moveTo>
                <a:lnTo>
                  <a:pt x="894" y="0"/>
                </a:lnTo>
                <a:lnTo>
                  <a:pt x="1428" y="54"/>
                </a:lnTo>
              </a:path>
            </a:pathLst>
          </a:custGeom>
          <a:noFill/>
          <a:ln w="15875">
            <a:solidFill>
              <a:srgbClr val="FFFFFF"/>
            </a:solidFill>
            <a:round/>
            <a:headEnd/>
            <a:tailEnd/>
          </a:ln>
        </p:spPr>
        <p:txBody>
          <a:bodyPr/>
          <a:lstStyle/>
          <a:p>
            <a:endParaRPr lang="en-US"/>
          </a:p>
        </p:txBody>
      </p:sp>
      <p:sp>
        <p:nvSpPr>
          <p:cNvPr id="9271" name="Freeform 59"/>
          <p:cNvSpPr>
            <a:spLocks/>
          </p:cNvSpPr>
          <p:nvPr/>
        </p:nvSpPr>
        <p:spPr bwMode="auto">
          <a:xfrm>
            <a:off x="4845050" y="2779713"/>
            <a:ext cx="1965325" cy="74612"/>
          </a:xfrm>
          <a:custGeom>
            <a:avLst/>
            <a:gdLst>
              <a:gd name="T0" fmla="*/ 0 w 1434"/>
              <a:gd name="T1" fmla="*/ 0 h 54"/>
              <a:gd name="T2" fmla="*/ 900 w 1434"/>
              <a:gd name="T3" fmla="*/ 0 h 54"/>
              <a:gd name="T4" fmla="*/ 1434 w 1434"/>
              <a:gd name="T5" fmla="*/ 54 h 54"/>
              <a:gd name="T6" fmla="*/ 0 60000 65536"/>
              <a:gd name="T7" fmla="*/ 0 60000 65536"/>
              <a:gd name="T8" fmla="*/ 0 60000 65536"/>
              <a:gd name="T9" fmla="*/ 0 w 1434"/>
              <a:gd name="T10" fmla="*/ 0 h 54"/>
              <a:gd name="T11" fmla="*/ 1434 w 1434"/>
              <a:gd name="T12" fmla="*/ 54 h 54"/>
            </a:gdLst>
            <a:ahLst/>
            <a:cxnLst>
              <a:cxn ang="T6">
                <a:pos x="T0" y="T1"/>
              </a:cxn>
              <a:cxn ang="T7">
                <a:pos x="T2" y="T3"/>
              </a:cxn>
              <a:cxn ang="T8">
                <a:pos x="T4" y="T5"/>
              </a:cxn>
            </a:cxnLst>
            <a:rect l="T9" t="T10" r="T11" b="T12"/>
            <a:pathLst>
              <a:path w="1434" h="54">
                <a:moveTo>
                  <a:pt x="0" y="0"/>
                </a:moveTo>
                <a:lnTo>
                  <a:pt x="900" y="0"/>
                </a:lnTo>
                <a:lnTo>
                  <a:pt x="1434" y="54"/>
                </a:lnTo>
              </a:path>
            </a:pathLst>
          </a:custGeom>
          <a:noFill/>
          <a:ln w="9525">
            <a:solidFill>
              <a:srgbClr val="000000"/>
            </a:solidFill>
            <a:round/>
            <a:headEnd/>
            <a:tailEnd/>
          </a:ln>
        </p:spPr>
        <p:txBody>
          <a:bodyPr/>
          <a:lstStyle/>
          <a:p>
            <a:endParaRPr lang="en-US"/>
          </a:p>
        </p:txBody>
      </p:sp>
      <p:sp>
        <p:nvSpPr>
          <p:cNvPr id="9272" name="Freeform 60"/>
          <p:cNvSpPr>
            <a:spLocks/>
          </p:cNvSpPr>
          <p:nvPr/>
        </p:nvSpPr>
        <p:spPr bwMode="auto">
          <a:xfrm>
            <a:off x="2416175" y="1912938"/>
            <a:ext cx="1812925" cy="74612"/>
          </a:xfrm>
          <a:custGeom>
            <a:avLst/>
            <a:gdLst>
              <a:gd name="T0" fmla="*/ 1322 w 1322"/>
              <a:gd name="T1" fmla="*/ 54 h 54"/>
              <a:gd name="T2" fmla="*/ 506 w 1322"/>
              <a:gd name="T3" fmla="*/ 54 h 54"/>
              <a:gd name="T4" fmla="*/ 0 w 1322"/>
              <a:gd name="T5" fmla="*/ 0 h 54"/>
              <a:gd name="T6" fmla="*/ 0 60000 65536"/>
              <a:gd name="T7" fmla="*/ 0 60000 65536"/>
              <a:gd name="T8" fmla="*/ 0 60000 65536"/>
              <a:gd name="T9" fmla="*/ 0 w 1322"/>
              <a:gd name="T10" fmla="*/ 0 h 54"/>
              <a:gd name="T11" fmla="*/ 1322 w 1322"/>
              <a:gd name="T12" fmla="*/ 54 h 54"/>
            </a:gdLst>
            <a:ahLst/>
            <a:cxnLst>
              <a:cxn ang="T6">
                <a:pos x="T0" y="T1"/>
              </a:cxn>
              <a:cxn ang="T7">
                <a:pos x="T2" y="T3"/>
              </a:cxn>
              <a:cxn ang="T8">
                <a:pos x="T4" y="T5"/>
              </a:cxn>
            </a:cxnLst>
            <a:rect l="T9" t="T10" r="T11" b="T12"/>
            <a:pathLst>
              <a:path w="1322" h="54">
                <a:moveTo>
                  <a:pt x="1322" y="54"/>
                </a:moveTo>
                <a:lnTo>
                  <a:pt x="506" y="54"/>
                </a:lnTo>
                <a:lnTo>
                  <a:pt x="0" y="0"/>
                </a:lnTo>
              </a:path>
            </a:pathLst>
          </a:custGeom>
          <a:noFill/>
          <a:ln w="9525">
            <a:solidFill>
              <a:srgbClr val="000000"/>
            </a:solidFill>
            <a:round/>
            <a:headEnd/>
            <a:tailEnd/>
          </a:ln>
        </p:spPr>
        <p:txBody>
          <a:bodyPr/>
          <a:lstStyle/>
          <a:p>
            <a:endParaRPr lang="en-US"/>
          </a:p>
        </p:txBody>
      </p:sp>
      <p:sp>
        <p:nvSpPr>
          <p:cNvPr id="9273" name="Freeform 61"/>
          <p:cNvSpPr>
            <a:spLocks/>
          </p:cNvSpPr>
          <p:nvPr/>
        </p:nvSpPr>
        <p:spPr bwMode="auto">
          <a:xfrm>
            <a:off x="4854575" y="1987550"/>
            <a:ext cx="1936750" cy="169863"/>
          </a:xfrm>
          <a:custGeom>
            <a:avLst/>
            <a:gdLst>
              <a:gd name="T0" fmla="*/ 0 w 1412"/>
              <a:gd name="T1" fmla="*/ 0 h 124"/>
              <a:gd name="T2" fmla="*/ 892 w 1412"/>
              <a:gd name="T3" fmla="*/ 0 h 124"/>
              <a:gd name="T4" fmla="*/ 1412 w 1412"/>
              <a:gd name="T5" fmla="*/ 124 h 124"/>
              <a:gd name="T6" fmla="*/ 0 60000 65536"/>
              <a:gd name="T7" fmla="*/ 0 60000 65536"/>
              <a:gd name="T8" fmla="*/ 0 60000 65536"/>
              <a:gd name="T9" fmla="*/ 0 w 1412"/>
              <a:gd name="T10" fmla="*/ 0 h 124"/>
              <a:gd name="T11" fmla="*/ 1412 w 1412"/>
              <a:gd name="T12" fmla="*/ 124 h 124"/>
            </a:gdLst>
            <a:ahLst/>
            <a:cxnLst>
              <a:cxn ang="T6">
                <a:pos x="T0" y="T1"/>
              </a:cxn>
              <a:cxn ang="T7">
                <a:pos x="T2" y="T3"/>
              </a:cxn>
              <a:cxn ang="T8">
                <a:pos x="T4" y="T5"/>
              </a:cxn>
            </a:cxnLst>
            <a:rect l="T9" t="T10" r="T11" b="T12"/>
            <a:pathLst>
              <a:path w="1412" h="124">
                <a:moveTo>
                  <a:pt x="0" y="0"/>
                </a:moveTo>
                <a:lnTo>
                  <a:pt x="892" y="0"/>
                </a:lnTo>
                <a:lnTo>
                  <a:pt x="1412" y="124"/>
                </a:lnTo>
              </a:path>
            </a:pathLst>
          </a:custGeom>
          <a:noFill/>
          <a:ln w="9525">
            <a:solidFill>
              <a:srgbClr val="000000"/>
            </a:solidFill>
            <a:round/>
            <a:headEnd/>
            <a:tailEnd/>
          </a:ln>
        </p:spPr>
        <p:txBody>
          <a:bodyPr/>
          <a:lstStyle/>
          <a:p>
            <a:endParaRPr lang="en-US"/>
          </a:p>
        </p:txBody>
      </p:sp>
      <p:sp>
        <p:nvSpPr>
          <p:cNvPr id="9274" name="Freeform 62"/>
          <p:cNvSpPr>
            <a:spLocks/>
          </p:cNvSpPr>
          <p:nvPr/>
        </p:nvSpPr>
        <p:spPr bwMode="auto">
          <a:xfrm>
            <a:off x="6078538" y="2244725"/>
            <a:ext cx="798512" cy="315913"/>
          </a:xfrm>
          <a:custGeom>
            <a:avLst/>
            <a:gdLst>
              <a:gd name="T0" fmla="*/ 582 w 582"/>
              <a:gd name="T1" fmla="*/ 230 h 230"/>
              <a:gd name="T2" fmla="*/ 0 w 582"/>
              <a:gd name="T3" fmla="*/ 0 h 230"/>
              <a:gd name="T4" fmla="*/ 540 w 582"/>
              <a:gd name="T5" fmla="*/ 112 h 230"/>
              <a:gd name="T6" fmla="*/ 0 60000 65536"/>
              <a:gd name="T7" fmla="*/ 0 60000 65536"/>
              <a:gd name="T8" fmla="*/ 0 60000 65536"/>
              <a:gd name="T9" fmla="*/ 0 w 582"/>
              <a:gd name="T10" fmla="*/ 0 h 230"/>
              <a:gd name="T11" fmla="*/ 582 w 582"/>
              <a:gd name="T12" fmla="*/ 230 h 230"/>
            </a:gdLst>
            <a:ahLst/>
            <a:cxnLst>
              <a:cxn ang="T6">
                <a:pos x="T0" y="T1"/>
              </a:cxn>
              <a:cxn ang="T7">
                <a:pos x="T2" y="T3"/>
              </a:cxn>
              <a:cxn ang="T8">
                <a:pos x="T4" y="T5"/>
              </a:cxn>
            </a:cxnLst>
            <a:rect l="T9" t="T10" r="T11" b="T12"/>
            <a:pathLst>
              <a:path w="582" h="230">
                <a:moveTo>
                  <a:pt x="582" y="230"/>
                </a:moveTo>
                <a:lnTo>
                  <a:pt x="0" y="0"/>
                </a:lnTo>
                <a:lnTo>
                  <a:pt x="540" y="112"/>
                </a:lnTo>
              </a:path>
            </a:pathLst>
          </a:custGeom>
          <a:noFill/>
          <a:ln w="9525">
            <a:solidFill>
              <a:srgbClr val="000000"/>
            </a:solidFill>
            <a:round/>
            <a:headEnd/>
            <a:tailEnd/>
          </a:ln>
        </p:spPr>
        <p:txBody>
          <a:bodyPr/>
          <a:lstStyle/>
          <a:p>
            <a:endParaRPr lang="en-US"/>
          </a:p>
        </p:txBody>
      </p:sp>
      <p:sp>
        <p:nvSpPr>
          <p:cNvPr id="9275" name="Rectangle 63"/>
          <p:cNvSpPr>
            <a:spLocks noChangeArrowheads="1"/>
          </p:cNvSpPr>
          <p:nvPr/>
        </p:nvSpPr>
        <p:spPr bwMode="auto">
          <a:xfrm>
            <a:off x="4052888" y="3468688"/>
            <a:ext cx="9715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Inferior vena cava</a:t>
            </a:r>
            <a:endParaRPr lang="en-US" sz="900" b="1"/>
          </a:p>
        </p:txBody>
      </p:sp>
      <p:sp>
        <p:nvSpPr>
          <p:cNvPr id="9276" name="Rectangle 64"/>
          <p:cNvSpPr>
            <a:spLocks noChangeArrowheads="1"/>
          </p:cNvSpPr>
          <p:nvPr/>
        </p:nvSpPr>
        <p:spPr bwMode="auto">
          <a:xfrm>
            <a:off x="4389438" y="3317875"/>
            <a:ext cx="2984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Aorta</a:t>
            </a:r>
            <a:endParaRPr lang="en-US" sz="900" b="1"/>
          </a:p>
        </p:txBody>
      </p:sp>
      <p:sp>
        <p:nvSpPr>
          <p:cNvPr id="9277" name="Rectangle 65"/>
          <p:cNvSpPr>
            <a:spLocks noChangeArrowheads="1"/>
          </p:cNvSpPr>
          <p:nvPr/>
        </p:nvSpPr>
        <p:spPr bwMode="auto">
          <a:xfrm>
            <a:off x="4208463" y="2546350"/>
            <a:ext cx="6604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Renal artery</a:t>
            </a:r>
            <a:endParaRPr lang="en-US" sz="900" b="1"/>
          </a:p>
        </p:txBody>
      </p:sp>
      <p:sp>
        <p:nvSpPr>
          <p:cNvPr id="9278" name="Rectangle 66"/>
          <p:cNvSpPr>
            <a:spLocks noChangeArrowheads="1"/>
          </p:cNvSpPr>
          <p:nvPr/>
        </p:nvSpPr>
        <p:spPr bwMode="auto">
          <a:xfrm>
            <a:off x="4252913" y="2705100"/>
            <a:ext cx="571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Renal vein</a:t>
            </a:r>
            <a:endParaRPr lang="en-US" sz="900" b="1"/>
          </a:p>
        </p:txBody>
      </p:sp>
      <p:sp>
        <p:nvSpPr>
          <p:cNvPr id="9279" name="Rectangle 67"/>
          <p:cNvSpPr>
            <a:spLocks noChangeArrowheads="1"/>
          </p:cNvSpPr>
          <p:nvPr/>
        </p:nvSpPr>
        <p:spPr bwMode="auto">
          <a:xfrm>
            <a:off x="4157663" y="2376488"/>
            <a:ext cx="7620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Adrenal gland</a:t>
            </a:r>
            <a:endParaRPr lang="en-US" sz="900" b="1"/>
          </a:p>
        </p:txBody>
      </p:sp>
      <p:sp>
        <p:nvSpPr>
          <p:cNvPr id="9280" name="Rectangle 68"/>
          <p:cNvSpPr>
            <a:spLocks noChangeArrowheads="1"/>
          </p:cNvSpPr>
          <p:nvPr/>
        </p:nvSpPr>
        <p:spPr bwMode="auto">
          <a:xfrm>
            <a:off x="4348163" y="2881313"/>
            <a:ext cx="3810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Kidney</a:t>
            </a:r>
            <a:endParaRPr lang="en-US" sz="900" b="1"/>
          </a:p>
        </p:txBody>
      </p:sp>
      <p:sp>
        <p:nvSpPr>
          <p:cNvPr id="9281" name="Text Box 69"/>
          <p:cNvSpPr txBox="1">
            <a:spLocks noChangeArrowheads="1"/>
          </p:cNvSpPr>
          <p:nvPr/>
        </p:nvSpPr>
        <p:spPr bwMode="auto">
          <a:xfrm>
            <a:off x="4178300" y="3048000"/>
            <a:ext cx="720725" cy="136525"/>
          </a:xfrm>
          <a:prstGeom prst="rect">
            <a:avLst/>
          </a:prstGeom>
          <a:noFill/>
          <a:ln w="9525">
            <a:noFill/>
            <a:miter lim="800000"/>
            <a:headEnd/>
            <a:tailEnd/>
          </a:ln>
        </p:spPr>
        <p:txBody>
          <a:bodyPr wrap="none" lIns="0" tIns="0" bIns="0">
            <a:spAutoFit/>
          </a:bodyPr>
          <a:lstStyle/>
          <a:p>
            <a:r>
              <a:rPr lang="en-US" sz="900" b="1"/>
              <a:t>Vertebra L2</a:t>
            </a:r>
          </a:p>
        </p:txBody>
      </p:sp>
      <p:sp>
        <p:nvSpPr>
          <p:cNvPr id="9282" name="Text Box 70"/>
          <p:cNvSpPr txBox="1">
            <a:spLocks noChangeArrowheads="1"/>
          </p:cNvSpPr>
          <p:nvPr/>
        </p:nvSpPr>
        <p:spPr bwMode="auto">
          <a:xfrm>
            <a:off x="1585913" y="5715000"/>
            <a:ext cx="987425" cy="136525"/>
          </a:xfrm>
          <a:prstGeom prst="rect">
            <a:avLst/>
          </a:prstGeom>
          <a:noFill/>
          <a:ln w="9525">
            <a:noFill/>
            <a:miter lim="800000"/>
            <a:headEnd/>
            <a:tailEnd/>
          </a:ln>
        </p:spPr>
        <p:txBody>
          <a:bodyPr wrap="none" lIns="0" tIns="0" bIns="0">
            <a:spAutoFit/>
          </a:bodyPr>
          <a:lstStyle/>
          <a:p>
            <a:r>
              <a:rPr lang="en-US" sz="900" b="1"/>
              <a:t>(a) Anterior view</a:t>
            </a:r>
          </a:p>
        </p:txBody>
      </p:sp>
      <p:sp>
        <p:nvSpPr>
          <p:cNvPr id="9283" name="Text Box 23"/>
          <p:cNvSpPr txBox="1">
            <a:spLocks noChangeArrowheads="1"/>
          </p:cNvSpPr>
          <p:nvPr/>
        </p:nvSpPr>
        <p:spPr bwMode="auto">
          <a:xfrm>
            <a:off x="6553200" y="5978525"/>
            <a:ext cx="2057400" cy="396875"/>
          </a:xfrm>
          <a:prstGeom prst="rect">
            <a:avLst/>
          </a:prstGeom>
          <a:noFill/>
          <a:ln w="9525">
            <a:noFill/>
            <a:miter lim="800000"/>
            <a:headEnd/>
            <a:tailEnd/>
          </a:ln>
        </p:spPr>
        <p:txBody>
          <a:bodyPr>
            <a:spAutoFit/>
          </a:bodyPr>
          <a:lstStyle/>
          <a:p>
            <a:pPr>
              <a:spcBef>
                <a:spcPct val="50000"/>
              </a:spcBef>
            </a:pPr>
            <a:r>
              <a:rPr lang="en-US"/>
              <a:t>Figure 23.1a-b</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a:noFill/>
        </p:spPr>
        <p:txBody>
          <a:bodyPr/>
          <a:lstStyle/>
          <a:p>
            <a:r>
              <a:rPr lang="en-US" smtClean="0"/>
              <a:t>23-</a:t>
            </a:r>
            <a:fld id="{52903FC9-2A38-4953-BE41-8E7F84D22E95}" type="slidenum">
              <a:rPr lang="en-US" smtClean="0"/>
              <a:pPr/>
              <a:t>30</a:t>
            </a:fld>
            <a:endParaRPr lang="en-US" smtClean="0"/>
          </a:p>
        </p:txBody>
      </p:sp>
      <p:sp>
        <p:nvSpPr>
          <p:cNvPr id="36867" name="Rectangle 2"/>
          <p:cNvSpPr>
            <a:spLocks noGrp="1" noChangeArrowheads="1"/>
          </p:cNvSpPr>
          <p:nvPr>
            <p:ph type="title"/>
          </p:nvPr>
        </p:nvSpPr>
        <p:spPr>
          <a:xfrm>
            <a:off x="0" y="381000"/>
            <a:ext cx="9144000" cy="1143000"/>
          </a:xfrm>
        </p:spPr>
        <p:txBody>
          <a:bodyPr/>
          <a:lstStyle/>
          <a:p>
            <a:pPr eaLnBrk="1" hangingPunct="1"/>
            <a:r>
              <a:rPr lang="en-US" smtClean="0"/>
              <a:t>Glomerular Filtration Rate (GFR)</a:t>
            </a:r>
          </a:p>
        </p:txBody>
      </p:sp>
      <p:sp>
        <p:nvSpPr>
          <p:cNvPr id="36868" name="Rectangle 3"/>
          <p:cNvSpPr>
            <a:spLocks noGrp="1" noChangeArrowheads="1"/>
          </p:cNvSpPr>
          <p:nvPr>
            <p:ph type="body" idx="1"/>
          </p:nvPr>
        </p:nvSpPr>
        <p:spPr>
          <a:xfrm>
            <a:off x="152400" y="1676400"/>
            <a:ext cx="8686800" cy="4876800"/>
          </a:xfrm>
        </p:spPr>
        <p:txBody>
          <a:bodyPr/>
          <a:lstStyle/>
          <a:p>
            <a:pPr eaLnBrk="1" hangingPunct="1">
              <a:lnSpc>
                <a:spcPct val="90000"/>
              </a:lnSpc>
            </a:pPr>
            <a:r>
              <a:rPr lang="en-US" sz="2800" smtClean="0"/>
              <a:t>glomerular filtration rate </a:t>
            </a:r>
            <a:r>
              <a:rPr lang="en-US" sz="2800" b="0" smtClean="0"/>
              <a:t>(GFR) – the amount of filtrate formed per minute by the 2 kidneys combined </a:t>
            </a:r>
          </a:p>
          <a:p>
            <a:pPr lvl="1" eaLnBrk="1" hangingPunct="1">
              <a:lnSpc>
                <a:spcPct val="90000"/>
              </a:lnSpc>
            </a:pPr>
            <a:r>
              <a:rPr lang="en-US" sz="2400" b="0" smtClean="0"/>
              <a:t>GFR = NFP x K</a:t>
            </a:r>
            <a:r>
              <a:rPr lang="en-US" sz="2400" b="0" baseline="-25000" smtClean="0"/>
              <a:t>f</a:t>
            </a:r>
            <a:r>
              <a:rPr lang="en-US" sz="2400" b="0" smtClean="0"/>
              <a:t>  </a:t>
            </a:r>
            <a:r>
              <a:rPr lang="en-US" sz="2400" b="0" smtClean="0">
                <a:sym typeface="Symbol" pitchFamily="18" charset="2"/>
              </a:rPr>
              <a:t></a:t>
            </a:r>
            <a:r>
              <a:rPr lang="en-US" sz="2400" b="0" smtClean="0"/>
              <a:t>125 mL / min or 180 L / day, </a:t>
            </a:r>
            <a:r>
              <a:rPr lang="en-US" sz="1800" b="0" smtClean="0"/>
              <a:t>male</a:t>
            </a:r>
          </a:p>
          <a:p>
            <a:pPr lvl="1" eaLnBrk="1" hangingPunct="1">
              <a:lnSpc>
                <a:spcPct val="90000"/>
              </a:lnSpc>
            </a:pPr>
            <a:r>
              <a:rPr lang="en-US" sz="2400" b="0" smtClean="0"/>
              <a:t>GFR = NFP x K</a:t>
            </a:r>
            <a:r>
              <a:rPr lang="en-US" sz="2400" b="0" baseline="-25000" smtClean="0"/>
              <a:t>f</a:t>
            </a:r>
            <a:r>
              <a:rPr lang="en-US" sz="2400" b="0" smtClean="0"/>
              <a:t>  </a:t>
            </a:r>
            <a:r>
              <a:rPr lang="en-US" sz="2400" b="0" smtClean="0">
                <a:sym typeface="Symbol" pitchFamily="18" charset="2"/>
              </a:rPr>
              <a:t></a:t>
            </a:r>
            <a:r>
              <a:rPr lang="en-US" sz="2400" b="0" smtClean="0"/>
              <a:t>105 mL / min or 150 L / day, </a:t>
            </a:r>
            <a:r>
              <a:rPr lang="en-US" sz="1800" b="0" smtClean="0"/>
              <a:t>female</a:t>
            </a:r>
          </a:p>
          <a:p>
            <a:pPr lvl="2" eaLnBrk="1" hangingPunct="1">
              <a:lnSpc>
                <a:spcPct val="90000"/>
              </a:lnSpc>
            </a:pPr>
            <a:r>
              <a:rPr lang="en-US" sz="2000" b="0" smtClean="0"/>
              <a:t>net filtration pressure (NFP)</a:t>
            </a:r>
          </a:p>
          <a:p>
            <a:pPr lvl="2" eaLnBrk="1" hangingPunct="1">
              <a:lnSpc>
                <a:spcPct val="90000"/>
              </a:lnSpc>
            </a:pPr>
            <a:r>
              <a:rPr lang="en-US" sz="2000" b="0" smtClean="0"/>
              <a:t>filtration coefficient (K</a:t>
            </a:r>
            <a:r>
              <a:rPr lang="en-US" sz="2000" b="0" baseline="-25000" smtClean="0"/>
              <a:t>f</a:t>
            </a:r>
            <a:r>
              <a:rPr lang="en-US" sz="2000" b="0" smtClean="0"/>
              <a:t>) depends on permeability and surface area of filtration barrier</a:t>
            </a:r>
          </a:p>
          <a:p>
            <a:pPr lvl="2" eaLnBrk="1" hangingPunct="1">
              <a:lnSpc>
                <a:spcPct val="90000"/>
              </a:lnSpc>
            </a:pPr>
            <a:endParaRPr lang="en-US" sz="1200" b="0" smtClean="0"/>
          </a:p>
          <a:p>
            <a:pPr eaLnBrk="1" hangingPunct="1">
              <a:lnSpc>
                <a:spcPct val="90000"/>
              </a:lnSpc>
            </a:pPr>
            <a:r>
              <a:rPr lang="en-US" sz="2800" b="0" smtClean="0"/>
              <a:t>total amount of filtrate produced equals 50 to 60 times the amount of blood in the body</a:t>
            </a:r>
          </a:p>
          <a:p>
            <a:pPr lvl="1" eaLnBrk="1" hangingPunct="1">
              <a:lnSpc>
                <a:spcPct val="90000"/>
              </a:lnSpc>
            </a:pPr>
            <a:r>
              <a:rPr lang="en-US" sz="2400" b="0" smtClean="0"/>
              <a:t>99% of filtrate is reabsorbed since only 1 to 2  liters   urine excreted / day</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4"/>
          <p:cNvSpPr>
            <a:spLocks noGrp="1"/>
          </p:cNvSpPr>
          <p:nvPr>
            <p:ph type="sldNum" sz="quarter" idx="11"/>
          </p:nvPr>
        </p:nvSpPr>
        <p:spPr>
          <a:noFill/>
        </p:spPr>
        <p:txBody>
          <a:bodyPr/>
          <a:lstStyle/>
          <a:p>
            <a:r>
              <a:rPr lang="en-US" smtClean="0"/>
              <a:t>23-</a:t>
            </a:r>
            <a:fld id="{C3797B45-B014-4BC3-A4E1-60A7A862CDD5}" type="slidenum">
              <a:rPr lang="en-US" smtClean="0"/>
              <a:pPr/>
              <a:t>31</a:t>
            </a:fld>
            <a:endParaRPr lang="en-US" smtClean="0"/>
          </a:p>
        </p:txBody>
      </p:sp>
      <p:sp>
        <p:nvSpPr>
          <p:cNvPr id="37891" name="Rectangle 2"/>
          <p:cNvSpPr>
            <a:spLocks noGrp="1" noChangeArrowheads="1"/>
          </p:cNvSpPr>
          <p:nvPr>
            <p:ph type="title"/>
          </p:nvPr>
        </p:nvSpPr>
        <p:spPr>
          <a:xfrm>
            <a:off x="0" y="228600"/>
            <a:ext cx="9144000" cy="1143000"/>
          </a:xfrm>
        </p:spPr>
        <p:txBody>
          <a:bodyPr/>
          <a:lstStyle/>
          <a:p>
            <a:pPr eaLnBrk="1" hangingPunct="1"/>
            <a:r>
              <a:rPr lang="en-US" smtClean="0"/>
              <a:t>Regulation of Glomerular Filtration</a:t>
            </a:r>
          </a:p>
        </p:txBody>
      </p:sp>
      <p:sp>
        <p:nvSpPr>
          <p:cNvPr id="37892" name="Rectangle 3"/>
          <p:cNvSpPr>
            <a:spLocks noGrp="1" noChangeArrowheads="1"/>
          </p:cNvSpPr>
          <p:nvPr>
            <p:ph type="body" idx="1"/>
          </p:nvPr>
        </p:nvSpPr>
        <p:spPr>
          <a:xfrm>
            <a:off x="609600" y="1447800"/>
            <a:ext cx="8305800" cy="5410200"/>
          </a:xfrm>
        </p:spPr>
        <p:txBody>
          <a:bodyPr/>
          <a:lstStyle/>
          <a:p>
            <a:pPr eaLnBrk="1" hangingPunct="1"/>
            <a:r>
              <a:rPr lang="en-US" sz="2000" smtClean="0"/>
              <a:t>GFR too high </a:t>
            </a:r>
          </a:p>
          <a:p>
            <a:pPr lvl="1" eaLnBrk="1" hangingPunct="1"/>
            <a:r>
              <a:rPr lang="en-US" sz="1800" b="0" smtClean="0"/>
              <a:t>fluid flows through the renal tubules too rapidly for them to reabsorb    the usual amount of water and solutes</a:t>
            </a:r>
          </a:p>
          <a:p>
            <a:pPr lvl="1" eaLnBrk="1" hangingPunct="1"/>
            <a:r>
              <a:rPr lang="en-US" sz="1800" b="0" smtClean="0"/>
              <a:t>urine output rises </a:t>
            </a:r>
          </a:p>
          <a:p>
            <a:pPr lvl="1" eaLnBrk="1" hangingPunct="1"/>
            <a:r>
              <a:rPr lang="en-US" sz="1800" b="0" smtClean="0"/>
              <a:t>chance of dehydration and electrolyte depletion</a:t>
            </a:r>
          </a:p>
          <a:p>
            <a:pPr lvl="1" eaLnBrk="1" hangingPunct="1"/>
            <a:endParaRPr lang="en-US" sz="1200" b="0" smtClean="0"/>
          </a:p>
          <a:p>
            <a:pPr eaLnBrk="1" hangingPunct="1"/>
            <a:r>
              <a:rPr lang="en-US" sz="2000" smtClean="0">
                <a:sym typeface="Symbol" pitchFamily="18" charset="2"/>
              </a:rPr>
              <a:t>GFR too low </a:t>
            </a:r>
          </a:p>
          <a:p>
            <a:pPr lvl="1" eaLnBrk="1" hangingPunct="1"/>
            <a:r>
              <a:rPr lang="en-US" sz="1800" b="0" smtClean="0">
                <a:sym typeface="Symbol" pitchFamily="18" charset="2"/>
              </a:rPr>
              <a:t>wastes reabsorbed </a:t>
            </a:r>
          </a:p>
          <a:p>
            <a:pPr lvl="1" eaLnBrk="1" hangingPunct="1"/>
            <a:r>
              <a:rPr lang="en-US" sz="1800" b="0" smtClean="0">
                <a:sym typeface="Symbol" pitchFamily="18" charset="2"/>
              </a:rPr>
              <a:t>azotemia may occur</a:t>
            </a:r>
          </a:p>
          <a:p>
            <a:pPr lvl="1" eaLnBrk="1" hangingPunct="1"/>
            <a:endParaRPr lang="en-US" sz="1200" b="0" smtClean="0">
              <a:sym typeface="Symbol" pitchFamily="18" charset="2"/>
            </a:endParaRPr>
          </a:p>
          <a:p>
            <a:pPr eaLnBrk="1" hangingPunct="1"/>
            <a:r>
              <a:rPr lang="en-US" sz="2000" smtClean="0">
                <a:sym typeface="Symbol" pitchFamily="18" charset="2"/>
              </a:rPr>
              <a:t>GFR controlled </a:t>
            </a:r>
            <a:r>
              <a:rPr lang="en-US" sz="2000" b="0" smtClean="0">
                <a:sym typeface="Symbol" pitchFamily="18" charset="2"/>
              </a:rPr>
              <a:t>by adjusting </a:t>
            </a:r>
            <a:r>
              <a:rPr lang="en-US" sz="2000" smtClean="0">
                <a:sym typeface="Symbol" pitchFamily="18" charset="2"/>
              </a:rPr>
              <a:t>glomerular blood pressure </a:t>
            </a:r>
            <a:r>
              <a:rPr lang="en-US" sz="2000" b="0" smtClean="0">
                <a:sym typeface="Symbol" pitchFamily="18" charset="2"/>
              </a:rPr>
              <a:t>from moment to moment</a:t>
            </a:r>
          </a:p>
          <a:p>
            <a:pPr eaLnBrk="1" hangingPunct="1"/>
            <a:endParaRPr lang="en-US" sz="1200" smtClean="0">
              <a:sym typeface="Symbol" pitchFamily="18" charset="2"/>
            </a:endParaRPr>
          </a:p>
          <a:p>
            <a:pPr eaLnBrk="1" hangingPunct="1"/>
            <a:r>
              <a:rPr lang="en-US" sz="2000" smtClean="0">
                <a:sym typeface="Symbol" pitchFamily="18" charset="2"/>
              </a:rPr>
              <a:t>GFR control is achieved by three homeostatic mechanisms</a:t>
            </a:r>
          </a:p>
          <a:p>
            <a:pPr lvl="1" eaLnBrk="1" hangingPunct="1"/>
            <a:r>
              <a:rPr lang="en-US" sz="1800" b="0" smtClean="0">
                <a:sym typeface="Symbol" pitchFamily="18" charset="2"/>
              </a:rPr>
              <a:t>renal autoregulation</a:t>
            </a:r>
          </a:p>
          <a:p>
            <a:pPr lvl="1" eaLnBrk="1" hangingPunct="1"/>
            <a:r>
              <a:rPr lang="en-US" sz="1800" b="0" smtClean="0">
                <a:sym typeface="Symbol" pitchFamily="18" charset="2"/>
              </a:rPr>
              <a:t>sympathetic control</a:t>
            </a:r>
          </a:p>
          <a:p>
            <a:pPr lvl="1" eaLnBrk="1" hangingPunct="1"/>
            <a:r>
              <a:rPr lang="en-US" sz="1800" b="0" smtClean="0">
                <a:sym typeface="Symbol" pitchFamily="18" charset="2"/>
              </a:rPr>
              <a:t>hormonal control</a:t>
            </a:r>
            <a:endParaRPr lang="en-US" sz="2000" b="0" smtClean="0">
              <a:sym typeface="Symbol" pitchFamily="18" charset="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4"/>
          <p:cNvSpPr>
            <a:spLocks noGrp="1"/>
          </p:cNvSpPr>
          <p:nvPr>
            <p:ph type="sldNum" sz="quarter" idx="11"/>
          </p:nvPr>
        </p:nvSpPr>
        <p:spPr>
          <a:noFill/>
        </p:spPr>
        <p:txBody>
          <a:bodyPr/>
          <a:lstStyle/>
          <a:p>
            <a:r>
              <a:rPr lang="en-US" smtClean="0"/>
              <a:t>23-</a:t>
            </a:r>
            <a:fld id="{31EE62FF-1D8A-4EFE-B84D-5484873CB4E9}" type="slidenum">
              <a:rPr lang="en-US" smtClean="0"/>
              <a:pPr/>
              <a:t>32</a:t>
            </a:fld>
            <a:endParaRPr lang="en-US" smtClean="0"/>
          </a:p>
        </p:txBody>
      </p:sp>
      <p:sp>
        <p:nvSpPr>
          <p:cNvPr id="38915" name="Rectangle 2"/>
          <p:cNvSpPr>
            <a:spLocks noGrp="1" noChangeArrowheads="1"/>
          </p:cNvSpPr>
          <p:nvPr>
            <p:ph type="title"/>
          </p:nvPr>
        </p:nvSpPr>
        <p:spPr>
          <a:xfrm>
            <a:off x="0" y="228600"/>
            <a:ext cx="9144000" cy="1143000"/>
          </a:xfrm>
        </p:spPr>
        <p:txBody>
          <a:bodyPr/>
          <a:lstStyle/>
          <a:p>
            <a:pPr eaLnBrk="1" hangingPunct="1"/>
            <a:r>
              <a:rPr lang="en-US" smtClean="0"/>
              <a:t>Renal Autoregulation of GFR</a:t>
            </a:r>
          </a:p>
        </p:txBody>
      </p:sp>
      <p:sp>
        <p:nvSpPr>
          <p:cNvPr id="38916" name="Rectangle 4"/>
          <p:cNvSpPr>
            <a:spLocks noGrp="1" noChangeArrowheads="1"/>
          </p:cNvSpPr>
          <p:nvPr>
            <p:ph type="body" idx="1"/>
          </p:nvPr>
        </p:nvSpPr>
        <p:spPr>
          <a:xfrm>
            <a:off x="381000" y="1447800"/>
            <a:ext cx="8610600" cy="5410200"/>
          </a:xfrm>
        </p:spPr>
        <p:txBody>
          <a:bodyPr/>
          <a:lstStyle/>
          <a:p>
            <a:pPr eaLnBrk="1" hangingPunct="1"/>
            <a:r>
              <a:rPr lang="en-US" sz="2000" smtClean="0">
                <a:sym typeface="Symbol" pitchFamily="18" charset="2"/>
              </a:rPr>
              <a:t>renal autoregulation – </a:t>
            </a:r>
            <a:r>
              <a:rPr lang="en-US" sz="2000" b="0" smtClean="0">
                <a:sym typeface="Symbol" pitchFamily="18" charset="2"/>
              </a:rPr>
              <a:t>the ability of the nephrons to adjust their own blood flow and GFR without external (nervous or hormonal) control</a:t>
            </a:r>
          </a:p>
          <a:p>
            <a:pPr eaLnBrk="1" hangingPunct="1"/>
            <a:endParaRPr lang="en-US" sz="800" b="0" smtClean="0">
              <a:sym typeface="Symbol" pitchFamily="18" charset="2"/>
            </a:endParaRPr>
          </a:p>
          <a:p>
            <a:pPr eaLnBrk="1" hangingPunct="1"/>
            <a:r>
              <a:rPr lang="en-US" sz="2000" b="0" smtClean="0">
                <a:sym typeface="Symbol" pitchFamily="18" charset="2"/>
              </a:rPr>
              <a:t>enables them to maintain a relatively stable GFR in spite of changes in systemic arterial blood pressure</a:t>
            </a:r>
          </a:p>
          <a:p>
            <a:pPr eaLnBrk="1" hangingPunct="1"/>
            <a:endParaRPr lang="en-US" sz="800" b="0" smtClean="0">
              <a:sym typeface="Symbol" pitchFamily="18" charset="2"/>
            </a:endParaRPr>
          </a:p>
          <a:p>
            <a:pPr eaLnBrk="1" hangingPunct="1"/>
            <a:r>
              <a:rPr lang="en-US" sz="2000" b="0" smtClean="0">
                <a:sym typeface="Symbol" pitchFamily="18" charset="2"/>
              </a:rPr>
              <a:t>two methods of autoregulation:  </a:t>
            </a:r>
            <a:r>
              <a:rPr lang="en-US" sz="2000" smtClean="0">
                <a:sym typeface="Symbol" pitchFamily="18" charset="2"/>
              </a:rPr>
              <a:t>myogenic mechanism</a:t>
            </a:r>
            <a:r>
              <a:rPr lang="en-US" sz="2000" b="0" smtClean="0">
                <a:sym typeface="Symbol" pitchFamily="18" charset="2"/>
              </a:rPr>
              <a:t> and </a:t>
            </a:r>
            <a:r>
              <a:rPr lang="en-US" sz="2000" smtClean="0">
                <a:sym typeface="Symbol" pitchFamily="18" charset="2"/>
              </a:rPr>
              <a:t>tubuloglomerular feedback</a:t>
            </a:r>
          </a:p>
          <a:p>
            <a:pPr eaLnBrk="1" hangingPunct="1"/>
            <a:endParaRPr lang="en-US" sz="800" b="0" smtClean="0">
              <a:sym typeface="Symbol" pitchFamily="18" charset="2"/>
            </a:endParaRPr>
          </a:p>
          <a:p>
            <a:pPr eaLnBrk="1" hangingPunct="1"/>
            <a:r>
              <a:rPr lang="en-US" sz="2000" smtClean="0">
                <a:sym typeface="Symbol" pitchFamily="18" charset="2"/>
              </a:rPr>
              <a:t>myogenic mechanism </a:t>
            </a:r>
            <a:r>
              <a:rPr lang="en-US" sz="2000" b="0" smtClean="0">
                <a:sym typeface="Symbol" pitchFamily="18" charset="2"/>
              </a:rPr>
              <a:t>– based on the tendency of smooth muscle to contract when stretched</a:t>
            </a:r>
          </a:p>
          <a:p>
            <a:pPr lvl="1" eaLnBrk="1" hangingPunct="1"/>
            <a:r>
              <a:rPr lang="en-US" sz="1600" b="0" smtClean="0">
                <a:sym typeface="Symbol" pitchFamily="18" charset="2"/>
              </a:rPr>
              <a:t>increased arterial blood pressure stretches the afferent arteriole</a:t>
            </a:r>
          </a:p>
          <a:p>
            <a:pPr lvl="1" eaLnBrk="1" hangingPunct="1"/>
            <a:r>
              <a:rPr lang="en-US" sz="1600" b="0" smtClean="0">
                <a:sym typeface="Symbol" pitchFamily="18" charset="2"/>
              </a:rPr>
              <a:t>arteriole constricts and prevents blood flow into the glomerulus from changing much</a:t>
            </a:r>
          </a:p>
          <a:p>
            <a:pPr lvl="1" eaLnBrk="1" hangingPunct="1"/>
            <a:r>
              <a:rPr lang="en-US" sz="1600" b="0" smtClean="0">
                <a:sym typeface="Symbol" pitchFamily="18" charset="2"/>
              </a:rPr>
              <a:t>when blood pressure falls</a:t>
            </a:r>
          </a:p>
          <a:p>
            <a:pPr lvl="1" eaLnBrk="1" hangingPunct="1"/>
            <a:r>
              <a:rPr lang="en-US" sz="1600" b="0" smtClean="0">
                <a:sym typeface="Symbol" pitchFamily="18" charset="2"/>
              </a:rPr>
              <a:t>the afferent arteriole relaxes</a:t>
            </a:r>
          </a:p>
          <a:p>
            <a:pPr lvl="1" eaLnBrk="1" hangingPunct="1"/>
            <a:r>
              <a:rPr lang="en-US" sz="1600" b="0" smtClean="0">
                <a:sym typeface="Symbol" pitchFamily="18" charset="2"/>
              </a:rPr>
              <a:t>allows blood flow more easily into glomerulus</a:t>
            </a:r>
          </a:p>
          <a:p>
            <a:pPr lvl="1" eaLnBrk="1" hangingPunct="1"/>
            <a:r>
              <a:rPr lang="en-US" sz="1600" b="0" smtClean="0">
                <a:sym typeface="Symbol" pitchFamily="18" charset="2"/>
              </a:rPr>
              <a:t>filtration remains stable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4"/>
          <p:cNvSpPr>
            <a:spLocks noGrp="1"/>
          </p:cNvSpPr>
          <p:nvPr>
            <p:ph type="sldNum" sz="quarter" idx="11"/>
          </p:nvPr>
        </p:nvSpPr>
        <p:spPr>
          <a:noFill/>
        </p:spPr>
        <p:txBody>
          <a:bodyPr/>
          <a:lstStyle/>
          <a:p>
            <a:r>
              <a:rPr lang="en-US" smtClean="0"/>
              <a:t>23-</a:t>
            </a:r>
            <a:fld id="{C5FBCE49-EB7C-4D82-B6E1-6E65C3F9383B}" type="slidenum">
              <a:rPr lang="en-US" smtClean="0"/>
              <a:pPr/>
              <a:t>33</a:t>
            </a:fld>
            <a:endParaRPr lang="en-US" smtClean="0"/>
          </a:p>
        </p:txBody>
      </p:sp>
      <p:sp>
        <p:nvSpPr>
          <p:cNvPr id="39939" name="Rectangle 2"/>
          <p:cNvSpPr>
            <a:spLocks noGrp="1" noChangeArrowheads="1"/>
          </p:cNvSpPr>
          <p:nvPr>
            <p:ph type="title"/>
          </p:nvPr>
        </p:nvSpPr>
        <p:spPr>
          <a:xfrm>
            <a:off x="0" y="838200"/>
            <a:ext cx="9144000" cy="914400"/>
          </a:xfrm>
        </p:spPr>
        <p:txBody>
          <a:bodyPr/>
          <a:lstStyle/>
          <a:p>
            <a:pPr eaLnBrk="1" hangingPunct="1"/>
            <a:r>
              <a:rPr lang="en-US" smtClean="0"/>
              <a:t>Renal Autoregulation of GFR</a:t>
            </a:r>
          </a:p>
        </p:txBody>
      </p:sp>
      <p:sp>
        <p:nvSpPr>
          <p:cNvPr id="39940" name="Rectangle 4"/>
          <p:cNvSpPr>
            <a:spLocks noGrp="1" noChangeArrowheads="1"/>
          </p:cNvSpPr>
          <p:nvPr>
            <p:ph type="body" idx="1"/>
          </p:nvPr>
        </p:nvSpPr>
        <p:spPr>
          <a:xfrm>
            <a:off x="381000" y="2438400"/>
            <a:ext cx="8305800" cy="3505200"/>
          </a:xfrm>
        </p:spPr>
        <p:txBody>
          <a:bodyPr/>
          <a:lstStyle/>
          <a:p>
            <a:pPr eaLnBrk="1" hangingPunct="1"/>
            <a:r>
              <a:rPr lang="en-US" sz="2000" smtClean="0">
                <a:sym typeface="Symbol" pitchFamily="18" charset="2"/>
              </a:rPr>
              <a:t>tubuloglomerular feedback </a:t>
            </a:r>
            <a:r>
              <a:rPr lang="en-US" sz="2000" b="0" smtClean="0">
                <a:sym typeface="Symbol" pitchFamily="18" charset="2"/>
              </a:rPr>
              <a:t>– </a:t>
            </a:r>
            <a:r>
              <a:rPr lang="en-US" sz="1800" b="0" smtClean="0">
                <a:sym typeface="Symbol" pitchFamily="18" charset="2"/>
              </a:rPr>
              <a:t>mechanism by which glomerulus receives feedback on the status of the downstream tubular fluid and adjust filtration to regulate the composition of the fluid, stabilize its own performance, and compensate for fluctuation in systemic blood pressure</a:t>
            </a:r>
          </a:p>
          <a:p>
            <a:pPr eaLnBrk="1" hangingPunct="1"/>
            <a:endParaRPr lang="en-US" sz="800" b="0" smtClean="0">
              <a:sym typeface="Symbol" pitchFamily="18" charset="2"/>
            </a:endParaRPr>
          </a:p>
          <a:p>
            <a:pPr lvl="1" eaLnBrk="1" hangingPunct="1"/>
            <a:r>
              <a:rPr lang="en-US" sz="1600" smtClean="0">
                <a:sym typeface="Symbol" pitchFamily="18" charset="2"/>
              </a:rPr>
              <a:t>juxtaglomerular apparatus </a:t>
            </a:r>
            <a:r>
              <a:rPr lang="en-US" sz="1600" b="0" smtClean="0">
                <a:sym typeface="Symbol" pitchFamily="18" charset="2"/>
              </a:rPr>
              <a:t>– complex structure found at the very end of the nephron loop where it has just reentered the renal cortex</a:t>
            </a:r>
          </a:p>
          <a:p>
            <a:pPr lvl="1" eaLnBrk="1" hangingPunct="1"/>
            <a:endParaRPr lang="en-US" sz="800" b="0" smtClean="0">
              <a:sym typeface="Symbol" pitchFamily="18" charset="2"/>
            </a:endParaRPr>
          </a:p>
          <a:p>
            <a:pPr lvl="1" eaLnBrk="1" hangingPunct="1"/>
            <a:r>
              <a:rPr lang="en-US" sz="1600" b="0" smtClean="0">
                <a:sym typeface="Symbol" pitchFamily="18" charset="2"/>
              </a:rPr>
              <a:t>loop comes into contact with the afferent and efferent arterioles at the vascular pole of the renal corpuscle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1"/>
          </p:nvPr>
        </p:nvSpPr>
        <p:spPr>
          <a:noFill/>
        </p:spPr>
        <p:txBody>
          <a:bodyPr/>
          <a:lstStyle/>
          <a:p>
            <a:r>
              <a:rPr lang="en-US" smtClean="0"/>
              <a:t>23-</a:t>
            </a:r>
            <a:fld id="{71B9CD69-313F-42B5-BFA8-F761D5D84DBB}" type="slidenum">
              <a:rPr lang="en-US" smtClean="0"/>
              <a:pPr/>
              <a:t>34</a:t>
            </a:fld>
            <a:endParaRPr lang="en-US" smtClean="0"/>
          </a:p>
        </p:txBody>
      </p:sp>
      <p:sp>
        <p:nvSpPr>
          <p:cNvPr id="40963" name="Rectangle 2"/>
          <p:cNvSpPr>
            <a:spLocks noGrp="1" noChangeArrowheads="1"/>
          </p:cNvSpPr>
          <p:nvPr>
            <p:ph type="title"/>
          </p:nvPr>
        </p:nvSpPr>
        <p:spPr>
          <a:xfrm>
            <a:off x="0" y="609600"/>
            <a:ext cx="9144000" cy="914400"/>
          </a:xfrm>
        </p:spPr>
        <p:txBody>
          <a:bodyPr/>
          <a:lstStyle/>
          <a:p>
            <a:pPr eaLnBrk="1" hangingPunct="1"/>
            <a:r>
              <a:rPr lang="en-US" smtClean="0"/>
              <a:t>Renal Autoregulation of GFR</a:t>
            </a:r>
          </a:p>
        </p:txBody>
      </p:sp>
      <p:sp>
        <p:nvSpPr>
          <p:cNvPr id="40964" name="Rectangle 4"/>
          <p:cNvSpPr>
            <a:spLocks noGrp="1" noChangeArrowheads="1"/>
          </p:cNvSpPr>
          <p:nvPr>
            <p:ph type="body" idx="1"/>
          </p:nvPr>
        </p:nvSpPr>
        <p:spPr>
          <a:xfrm>
            <a:off x="228600" y="1905000"/>
            <a:ext cx="8305800" cy="4700588"/>
          </a:xfrm>
        </p:spPr>
        <p:txBody>
          <a:bodyPr/>
          <a:lstStyle/>
          <a:p>
            <a:pPr lvl="1" eaLnBrk="1" hangingPunct="1"/>
            <a:r>
              <a:rPr lang="en-US" sz="1600" smtClean="0">
                <a:sym typeface="Symbol" pitchFamily="18" charset="2"/>
              </a:rPr>
              <a:t>three special kind of cells </a:t>
            </a:r>
            <a:r>
              <a:rPr lang="en-US" sz="1600" b="0" smtClean="0">
                <a:sym typeface="Symbol" pitchFamily="18" charset="2"/>
              </a:rPr>
              <a:t>occur in the juxtaglomerular apparatus:</a:t>
            </a:r>
          </a:p>
          <a:p>
            <a:pPr lvl="1" eaLnBrk="1" hangingPunct="1"/>
            <a:endParaRPr lang="en-US" sz="800" b="0" smtClean="0">
              <a:sym typeface="Symbol" pitchFamily="18" charset="2"/>
            </a:endParaRPr>
          </a:p>
          <a:p>
            <a:pPr lvl="2" eaLnBrk="1" hangingPunct="1"/>
            <a:r>
              <a:rPr lang="en-US" sz="1600" smtClean="0">
                <a:sym typeface="Symbol" pitchFamily="18" charset="2"/>
              </a:rPr>
              <a:t>macula densa </a:t>
            </a:r>
            <a:r>
              <a:rPr lang="en-US" sz="1600" b="0" smtClean="0">
                <a:sym typeface="Symbol" pitchFamily="18" charset="2"/>
              </a:rPr>
              <a:t>– patch of slender, closely spaced epithelial cells at end of the nephron loop on the side of the tubules facing the arterioles</a:t>
            </a:r>
          </a:p>
          <a:p>
            <a:pPr lvl="3" eaLnBrk="1" hangingPunct="1"/>
            <a:r>
              <a:rPr lang="en-US" sz="1400" b="0" smtClean="0">
                <a:sym typeface="Symbol" pitchFamily="18" charset="2"/>
              </a:rPr>
              <a:t>senses variations in flow or fluid composition and secretes a paracrine that stimulates JG cells</a:t>
            </a:r>
          </a:p>
          <a:p>
            <a:pPr lvl="3" eaLnBrk="1" hangingPunct="1"/>
            <a:endParaRPr lang="en-US" sz="800" b="0" smtClean="0">
              <a:sym typeface="Symbol" pitchFamily="18" charset="2"/>
            </a:endParaRPr>
          </a:p>
          <a:p>
            <a:pPr lvl="2" eaLnBrk="1" hangingPunct="1"/>
            <a:r>
              <a:rPr lang="en-US" sz="1600" smtClean="0">
                <a:sym typeface="Symbol" pitchFamily="18" charset="2"/>
              </a:rPr>
              <a:t>juxtaglomerular (JG) cells </a:t>
            </a:r>
            <a:r>
              <a:rPr lang="en-US" sz="1600" b="0" smtClean="0">
                <a:sym typeface="Symbol" pitchFamily="18" charset="2"/>
              </a:rPr>
              <a:t>– enlarged smooth muscle cells in the afferent arteriole directly across from macula densa</a:t>
            </a:r>
          </a:p>
          <a:p>
            <a:pPr lvl="3" eaLnBrk="1" hangingPunct="1"/>
            <a:r>
              <a:rPr lang="en-US" sz="1400" b="0" smtClean="0">
                <a:sym typeface="Symbol" pitchFamily="18" charset="2"/>
              </a:rPr>
              <a:t>when stimulated by the macula</a:t>
            </a:r>
          </a:p>
          <a:p>
            <a:pPr lvl="3" eaLnBrk="1" hangingPunct="1"/>
            <a:r>
              <a:rPr lang="en-US" sz="1400" b="0" smtClean="0">
                <a:sym typeface="Symbol" pitchFamily="18" charset="2"/>
              </a:rPr>
              <a:t>they dilate or constrict the arterioles</a:t>
            </a:r>
          </a:p>
          <a:p>
            <a:pPr lvl="3" eaLnBrk="1" hangingPunct="1"/>
            <a:r>
              <a:rPr lang="en-US" sz="1400" b="0" smtClean="0">
                <a:sym typeface="Symbol" pitchFamily="18" charset="2"/>
              </a:rPr>
              <a:t>they also contain granules of renin, which they secrete in response to drop in blood pressure</a:t>
            </a:r>
          </a:p>
          <a:p>
            <a:pPr lvl="3" eaLnBrk="1" hangingPunct="1"/>
            <a:endParaRPr lang="en-US" sz="800" b="0" smtClean="0">
              <a:sym typeface="Symbol" pitchFamily="18" charset="2"/>
            </a:endParaRPr>
          </a:p>
          <a:p>
            <a:pPr lvl="2" eaLnBrk="1" hangingPunct="1"/>
            <a:r>
              <a:rPr lang="en-US" sz="1600" smtClean="0">
                <a:sym typeface="Symbol" pitchFamily="18" charset="2"/>
              </a:rPr>
              <a:t>mesangial cells </a:t>
            </a:r>
            <a:r>
              <a:rPr lang="en-US" sz="1600" b="0" smtClean="0">
                <a:sym typeface="Symbol" pitchFamily="18" charset="2"/>
              </a:rPr>
              <a:t>– in the cleft between the afferent and efferent arterioles and among the capillaries of the glomerulus</a:t>
            </a:r>
          </a:p>
          <a:p>
            <a:pPr lvl="3" eaLnBrk="1" hangingPunct="1"/>
            <a:r>
              <a:rPr lang="en-US" sz="1400" b="0" smtClean="0">
                <a:sym typeface="Symbol" pitchFamily="18" charset="2"/>
              </a:rPr>
              <a:t>connected to macula densa and JG cells by gap junctions and communicate by means of paracrines</a:t>
            </a:r>
          </a:p>
          <a:p>
            <a:pPr lvl="3" eaLnBrk="1" hangingPunct="1"/>
            <a:r>
              <a:rPr lang="en-US" sz="1400" b="0" smtClean="0">
                <a:sym typeface="Symbol" pitchFamily="18" charset="2"/>
              </a:rPr>
              <a:t>build supportive matrix for glomerulus, constrict or relax capillaries to regulate flow</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1"/>
          </p:nvPr>
        </p:nvSpPr>
        <p:spPr>
          <a:noFill/>
        </p:spPr>
        <p:txBody>
          <a:bodyPr/>
          <a:lstStyle/>
          <a:p>
            <a:r>
              <a:rPr lang="en-US" smtClean="0"/>
              <a:t>23-</a:t>
            </a:r>
            <a:fld id="{DE3807F3-6361-4DB9-BECC-A369E6553B45}" type="slidenum">
              <a:rPr lang="en-US" smtClean="0"/>
              <a:pPr/>
              <a:t>35</a:t>
            </a:fld>
            <a:endParaRPr lang="en-US" smtClean="0"/>
          </a:p>
        </p:txBody>
      </p:sp>
      <p:sp>
        <p:nvSpPr>
          <p:cNvPr id="41987" name="Rectangle 2"/>
          <p:cNvSpPr>
            <a:spLocks noGrp="1" noChangeArrowheads="1"/>
          </p:cNvSpPr>
          <p:nvPr>
            <p:ph type="title"/>
          </p:nvPr>
        </p:nvSpPr>
        <p:spPr/>
        <p:txBody>
          <a:bodyPr/>
          <a:lstStyle/>
          <a:p>
            <a:pPr eaLnBrk="1" hangingPunct="1"/>
            <a:r>
              <a:rPr lang="en-US" smtClean="0"/>
              <a:t>Juxtaglomerular Apparatus</a:t>
            </a:r>
          </a:p>
        </p:txBody>
      </p:sp>
      <p:sp>
        <p:nvSpPr>
          <p:cNvPr id="41988" name="Rectangle 14"/>
          <p:cNvSpPr>
            <a:spLocks noGrp="1" noChangeArrowheads="1"/>
          </p:cNvSpPr>
          <p:nvPr>
            <p:ph type="body" sz="half" idx="2"/>
          </p:nvPr>
        </p:nvSpPr>
        <p:spPr>
          <a:xfrm>
            <a:off x="5232400" y="1270000"/>
            <a:ext cx="3657600" cy="5410200"/>
          </a:xfrm>
        </p:spPr>
        <p:txBody>
          <a:bodyPr/>
          <a:lstStyle/>
          <a:p>
            <a:pPr eaLnBrk="1" hangingPunct="1">
              <a:lnSpc>
                <a:spcPct val="80000"/>
              </a:lnSpc>
            </a:pPr>
            <a:r>
              <a:rPr lang="en-US" sz="1800" smtClean="0"/>
              <a:t>if GFR rises </a:t>
            </a:r>
            <a:r>
              <a:rPr lang="en-US" sz="1800" b="0" smtClean="0"/>
              <a:t>		</a:t>
            </a:r>
          </a:p>
          <a:p>
            <a:pPr lvl="1" eaLnBrk="1" hangingPunct="1">
              <a:lnSpc>
                <a:spcPct val="80000"/>
              </a:lnSpc>
            </a:pPr>
            <a:r>
              <a:rPr lang="en-US" sz="1800" b="0" smtClean="0"/>
              <a:t>the flow of tubular fluid increases and more NaCl is reabsorbed</a:t>
            </a:r>
          </a:p>
          <a:p>
            <a:pPr lvl="1" eaLnBrk="1" hangingPunct="1">
              <a:lnSpc>
                <a:spcPct val="80000"/>
              </a:lnSpc>
            </a:pPr>
            <a:r>
              <a:rPr lang="en-US" sz="1800" b="0" smtClean="0"/>
              <a:t>macula densa stimulates JG cells with a paracrine</a:t>
            </a:r>
          </a:p>
          <a:p>
            <a:pPr lvl="1" eaLnBrk="1" hangingPunct="1">
              <a:lnSpc>
                <a:spcPct val="80000"/>
              </a:lnSpc>
            </a:pPr>
            <a:r>
              <a:rPr lang="en-US" sz="1800" b="0" smtClean="0"/>
              <a:t>JG cells contract which constricts afferent arteriole, reducing GFR to normal OR</a:t>
            </a:r>
          </a:p>
          <a:p>
            <a:pPr lvl="1" eaLnBrk="1" hangingPunct="1">
              <a:lnSpc>
                <a:spcPct val="80000"/>
              </a:lnSpc>
            </a:pPr>
            <a:r>
              <a:rPr lang="en-US" sz="1800" b="0" smtClean="0"/>
              <a:t>mesangial cells may contract, constricting the capillaries and reducing filtration</a:t>
            </a:r>
          </a:p>
          <a:p>
            <a:pPr lvl="1" eaLnBrk="1" hangingPunct="1">
              <a:lnSpc>
                <a:spcPct val="80000"/>
              </a:lnSpc>
            </a:pPr>
            <a:endParaRPr lang="en-US" sz="1800" b="0" smtClean="0"/>
          </a:p>
          <a:p>
            <a:pPr eaLnBrk="1" hangingPunct="1">
              <a:lnSpc>
                <a:spcPct val="80000"/>
              </a:lnSpc>
            </a:pPr>
            <a:r>
              <a:rPr lang="en-US" sz="1800" smtClean="0"/>
              <a:t>if GFR falls</a:t>
            </a:r>
          </a:p>
          <a:p>
            <a:pPr lvl="1" eaLnBrk="1" hangingPunct="1">
              <a:lnSpc>
                <a:spcPct val="80000"/>
              </a:lnSpc>
            </a:pPr>
            <a:r>
              <a:rPr lang="en-US" sz="1800" b="0" smtClean="0"/>
              <a:t>macula  relaxes afferent arterioles and mesangial cells</a:t>
            </a:r>
          </a:p>
          <a:p>
            <a:pPr lvl="1" eaLnBrk="1" hangingPunct="1">
              <a:lnSpc>
                <a:spcPct val="80000"/>
              </a:lnSpc>
            </a:pPr>
            <a:r>
              <a:rPr lang="en-US" sz="1800" b="0" smtClean="0"/>
              <a:t>blood flow increases and  GFR rises back to normal.</a:t>
            </a:r>
          </a:p>
          <a:p>
            <a:pPr eaLnBrk="1" hangingPunct="1">
              <a:lnSpc>
                <a:spcPct val="80000"/>
              </a:lnSpc>
              <a:buFontTx/>
              <a:buNone/>
            </a:pPr>
            <a:endParaRPr lang="en-US" sz="1800" smtClean="0"/>
          </a:p>
        </p:txBody>
      </p:sp>
      <p:sp>
        <p:nvSpPr>
          <p:cNvPr id="41989" name="Text Box 11"/>
          <p:cNvSpPr txBox="1">
            <a:spLocks noChangeArrowheads="1"/>
          </p:cNvSpPr>
          <p:nvPr/>
        </p:nvSpPr>
        <p:spPr bwMode="auto">
          <a:xfrm>
            <a:off x="762000" y="6278563"/>
            <a:ext cx="2057400" cy="427037"/>
          </a:xfrm>
          <a:prstGeom prst="rect">
            <a:avLst/>
          </a:prstGeom>
          <a:noFill/>
          <a:ln w="9525" algn="ctr">
            <a:noFill/>
            <a:miter lim="800000"/>
            <a:headEnd/>
            <a:tailEnd/>
          </a:ln>
        </p:spPr>
        <p:txBody>
          <a:bodyPr>
            <a:spAutoFit/>
          </a:bodyPr>
          <a:lstStyle/>
          <a:p>
            <a:pPr>
              <a:spcBef>
                <a:spcPct val="50000"/>
              </a:spcBef>
            </a:pPr>
            <a:r>
              <a:rPr lang="en-US" sz="2200"/>
              <a:t>Figure 23.13</a:t>
            </a:r>
          </a:p>
        </p:txBody>
      </p:sp>
      <p:pic>
        <p:nvPicPr>
          <p:cNvPr id="41990" name="Picture 8" descr="sal25693_23_13"/>
          <p:cNvPicPr>
            <a:picLocks noChangeAspect="1" noChangeArrowheads="1"/>
          </p:cNvPicPr>
          <p:nvPr/>
        </p:nvPicPr>
        <p:blipFill>
          <a:blip r:embed="rId3" cstate="print"/>
          <a:srcRect/>
          <a:stretch>
            <a:fillRect/>
          </a:stretch>
        </p:blipFill>
        <p:spPr bwMode="auto">
          <a:xfrm>
            <a:off x="176213" y="1304925"/>
            <a:ext cx="3851275" cy="4872038"/>
          </a:xfrm>
          <a:prstGeom prst="rect">
            <a:avLst/>
          </a:prstGeom>
          <a:noFill/>
          <a:ln w="9525">
            <a:noFill/>
            <a:miter lim="800000"/>
            <a:headEnd/>
            <a:tailEnd/>
          </a:ln>
        </p:spPr>
      </p:pic>
      <p:sp>
        <p:nvSpPr>
          <p:cNvPr id="41991" name="TextBox 24"/>
          <p:cNvSpPr txBox="1">
            <a:spLocks noChangeArrowheads="1"/>
          </p:cNvSpPr>
          <p:nvPr/>
        </p:nvSpPr>
        <p:spPr bwMode="auto">
          <a:xfrm>
            <a:off x="69850" y="1066800"/>
            <a:ext cx="4629150" cy="214313"/>
          </a:xfrm>
          <a:prstGeom prst="rect">
            <a:avLst/>
          </a:prstGeom>
          <a:noFill/>
          <a:ln w="9525">
            <a:noFill/>
            <a:miter lim="800000"/>
            <a:headEnd/>
            <a:tailEnd/>
          </a:ln>
        </p:spPr>
        <p:txBody>
          <a:bodyPr>
            <a:spAutoFit/>
          </a:bodyPr>
          <a:lstStyle/>
          <a:p>
            <a:pPr algn="ctr"/>
            <a:r>
              <a:rPr lang="en-US" sz="800">
                <a:solidFill>
                  <a:srgbClr val="000000"/>
                </a:solidFill>
                <a:cs typeface="Arial" charset="0"/>
              </a:rPr>
              <a:t>Copyright © The McGraw-Hill Companies, Inc. Permission required for reproduction or display.</a:t>
            </a:r>
          </a:p>
        </p:txBody>
      </p:sp>
      <p:sp>
        <p:nvSpPr>
          <p:cNvPr id="41992" name="Freeform 10"/>
          <p:cNvSpPr>
            <a:spLocks/>
          </p:cNvSpPr>
          <p:nvPr/>
        </p:nvSpPr>
        <p:spPr bwMode="auto">
          <a:xfrm>
            <a:off x="3224213" y="3981450"/>
            <a:ext cx="739775" cy="404813"/>
          </a:xfrm>
          <a:custGeom>
            <a:avLst/>
            <a:gdLst>
              <a:gd name="T0" fmla="*/ 0 w 577"/>
              <a:gd name="T1" fmla="*/ 317 h 317"/>
              <a:gd name="T2" fmla="*/ 470 w 577"/>
              <a:gd name="T3" fmla="*/ 0 h 317"/>
              <a:gd name="T4" fmla="*/ 577 w 577"/>
              <a:gd name="T5" fmla="*/ 0 h 317"/>
              <a:gd name="T6" fmla="*/ 0 60000 65536"/>
              <a:gd name="T7" fmla="*/ 0 60000 65536"/>
              <a:gd name="T8" fmla="*/ 0 60000 65536"/>
              <a:gd name="T9" fmla="*/ 0 w 577"/>
              <a:gd name="T10" fmla="*/ 0 h 317"/>
              <a:gd name="T11" fmla="*/ 577 w 577"/>
              <a:gd name="T12" fmla="*/ 317 h 317"/>
            </a:gdLst>
            <a:ahLst/>
            <a:cxnLst>
              <a:cxn ang="T6">
                <a:pos x="T0" y="T1"/>
              </a:cxn>
              <a:cxn ang="T7">
                <a:pos x="T2" y="T3"/>
              </a:cxn>
              <a:cxn ang="T8">
                <a:pos x="T4" y="T5"/>
              </a:cxn>
            </a:cxnLst>
            <a:rect l="T9" t="T10" r="T11" b="T12"/>
            <a:pathLst>
              <a:path w="577" h="317">
                <a:moveTo>
                  <a:pt x="0" y="317"/>
                </a:moveTo>
                <a:lnTo>
                  <a:pt x="470" y="0"/>
                </a:lnTo>
                <a:lnTo>
                  <a:pt x="577" y="0"/>
                </a:lnTo>
              </a:path>
            </a:pathLst>
          </a:custGeom>
          <a:noFill/>
          <a:ln w="23813">
            <a:solidFill>
              <a:srgbClr val="FFFFFF"/>
            </a:solidFill>
            <a:round/>
            <a:headEnd/>
            <a:tailEnd/>
          </a:ln>
        </p:spPr>
        <p:txBody>
          <a:bodyPr/>
          <a:lstStyle/>
          <a:p>
            <a:endParaRPr lang="en-US"/>
          </a:p>
        </p:txBody>
      </p:sp>
      <p:sp>
        <p:nvSpPr>
          <p:cNvPr id="41993" name="Line 11"/>
          <p:cNvSpPr>
            <a:spLocks noChangeShapeType="1"/>
          </p:cNvSpPr>
          <p:nvPr/>
        </p:nvSpPr>
        <p:spPr bwMode="auto">
          <a:xfrm flipH="1">
            <a:off x="2911475" y="3981450"/>
            <a:ext cx="915988" cy="331788"/>
          </a:xfrm>
          <a:prstGeom prst="line">
            <a:avLst/>
          </a:prstGeom>
          <a:noFill/>
          <a:ln w="23813">
            <a:solidFill>
              <a:srgbClr val="FFFFFF"/>
            </a:solidFill>
            <a:round/>
            <a:headEnd/>
            <a:tailEnd/>
          </a:ln>
        </p:spPr>
        <p:txBody>
          <a:bodyPr/>
          <a:lstStyle/>
          <a:p>
            <a:endParaRPr lang="en-US"/>
          </a:p>
        </p:txBody>
      </p:sp>
      <p:sp>
        <p:nvSpPr>
          <p:cNvPr id="41994" name="Line 12"/>
          <p:cNvSpPr>
            <a:spLocks noChangeShapeType="1"/>
          </p:cNvSpPr>
          <p:nvPr/>
        </p:nvSpPr>
        <p:spPr bwMode="auto">
          <a:xfrm>
            <a:off x="3735388" y="3073400"/>
            <a:ext cx="228600" cy="1588"/>
          </a:xfrm>
          <a:prstGeom prst="line">
            <a:avLst/>
          </a:prstGeom>
          <a:noFill/>
          <a:ln w="23813">
            <a:solidFill>
              <a:srgbClr val="FFFFFF"/>
            </a:solidFill>
            <a:round/>
            <a:headEnd/>
            <a:tailEnd/>
          </a:ln>
        </p:spPr>
        <p:txBody>
          <a:bodyPr/>
          <a:lstStyle/>
          <a:p>
            <a:endParaRPr lang="en-US"/>
          </a:p>
        </p:txBody>
      </p:sp>
      <p:sp>
        <p:nvSpPr>
          <p:cNvPr id="41995" name="Freeform 13"/>
          <p:cNvSpPr>
            <a:spLocks/>
          </p:cNvSpPr>
          <p:nvPr/>
        </p:nvSpPr>
        <p:spPr bwMode="auto">
          <a:xfrm>
            <a:off x="2698750" y="4945063"/>
            <a:ext cx="1265238" cy="641350"/>
          </a:xfrm>
          <a:custGeom>
            <a:avLst/>
            <a:gdLst>
              <a:gd name="T0" fmla="*/ 987 w 987"/>
              <a:gd name="T1" fmla="*/ 501 h 501"/>
              <a:gd name="T2" fmla="*/ 889 w 987"/>
              <a:gd name="T3" fmla="*/ 501 h 501"/>
              <a:gd name="T4" fmla="*/ 0 w 987"/>
              <a:gd name="T5" fmla="*/ 0 h 501"/>
              <a:gd name="T6" fmla="*/ 0 60000 65536"/>
              <a:gd name="T7" fmla="*/ 0 60000 65536"/>
              <a:gd name="T8" fmla="*/ 0 60000 65536"/>
              <a:gd name="T9" fmla="*/ 0 w 987"/>
              <a:gd name="T10" fmla="*/ 0 h 501"/>
              <a:gd name="T11" fmla="*/ 987 w 987"/>
              <a:gd name="T12" fmla="*/ 501 h 501"/>
            </a:gdLst>
            <a:ahLst/>
            <a:cxnLst>
              <a:cxn ang="T6">
                <a:pos x="T0" y="T1"/>
              </a:cxn>
              <a:cxn ang="T7">
                <a:pos x="T2" y="T3"/>
              </a:cxn>
              <a:cxn ang="T8">
                <a:pos x="T4" y="T5"/>
              </a:cxn>
            </a:cxnLst>
            <a:rect l="T9" t="T10" r="T11" b="T12"/>
            <a:pathLst>
              <a:path w="987" h="501">
                <a:moveTo>
                  <a:pt x="987" y="501"/>
                </a:moveTo>
                <a:lnTo>
                  <a:pt x="889" y="501"/>
                </a:lnTo>
                <a:lnTo>
                  <a:pt x="0" y="0"/>
                </a:lnTo>
              </a:path>
            </a:pathLst>
          </a:custGeom>
          <a:noFill/>
          <a:ln w="23813">
            <a:solidFill>
              <a:srgbClr val="FFFFFF"/>
            </a:solidFill>
            <a:round/>
            <a:headEnd/>
            <a:tailEnd/>
          </a:ln>
        </p:spPr>
        <p:txBody>
          <a:bodyPr/>
          <a:lstStyle/>
          <a:p>
            <a:endParaRPr lang="en-US"/>
          </a:p>
        </p:txBody>
      </p:sp>
      <p:sp>
        <p:nvSpPr>
          <p:cNvPr id="41996" name="Freeform 14"/>
          <p:cNvSpPr>
            <a:spLocks/>
          </p:cNvSpPr>
          <p:nvPr/>
        </p:nvSpPr>
        <p:spPr bwMode="auto">
          <a:xfrm>
            <a:off x="2292350" y="4849813"/>
            <a:ext cx="811213" cy="122237"/>
          </a:xfrm>
          <a:custGeom>
            <a:avLst/>
            <a:gdLst>
              <a:gd name="T0" fmla="*/ 0 w 632"/>
              <a:gd name="T1" fmla="*/ 45 h 96"/>
              <a:gd name="T2" fmla="*/ 6 w 632"/>
              <a:gd name="T3" fmla="*/ 96 h 96"/>
              <a:gd name="T4" fmla="*/ 632 w 632"/>
              <a:gd name="T5" fmla="*/ 52 h 96"/>
              <a:gd name="T6" fmla="*/ 625 w 632"/>
              <a:gd name="T7" fmla="*/ 0 h 96"/>
              <a:gd name="T8" fmla="*/ 0 60000 65536"/>
              <a:gd name="T9" fmla="*/ 0 60000 65536"/>
              <a:gd name="T10" fmla="*/ 0 60000 65536"/>
              <a:gd name="T11" fmla="*/ 0 60000 65536"/>
              <a:gd name="T12" fmla="*/ 0 w 632"/>
              <a:gd name="T13" fmla="*/ 0 h 96"/>
              <a:gd name="T14" fmla="*/ 632 w 632"/>
              <a:gd name="T15" fmla="*/ 96 h 96"/>
            </a:gdLst>
            <a:ahLst/>
            <a:cxnLst>
              <a:cxn ang="T8">
                <a:pos x="T0" y="T1"/>
              </a:cxn>
              <a:cxn ang="T9">
                <a:pos x="T2" y="T3"/>
              </a:cxn>
              <a:cxn ang="T10">
                <a:pos x="T4" y="T5"/>
              </a:cxn>
              <a:cxn ang="T11">
                <a:pos x="T6" y="T7"/>
              </a:cxn>
            </a:cxnLst>
            <a:rect l="T12" t="T13" r="T14" b="T15"/>
            <a:pathLst>
              <a:path w="632" h="96">
                <a:moveTo>
                  <a:pt x="0" y="45"/>
                </a:moveTo>
                <a:lnTo>
                  <a:pt x="6" y="96"/>
                </a:lnTo>
                <a:lnTo>
                  <a:pt x="632" y="52"/>
                </a:lnTo>
                <a:lnTo>
                  <a:pt x="625" y="0"/>
                </a:lnTo>
              </a:path>
            </a:pathLst>
          </a:custGeom>
          <a:noFill/>
          <a:ln w="23813">
            <a:solidFill>
              <a:srgbClr val="FFFFFF"/>
            </a:solidFill>
            <a:round/>
            <a:headEnd/>
            <a:tailEnd/>
          </a:ln>
        </p:spPr>
        <p:txBody>
          <a:bodyPr/>
          <a:lstStyle/>
          <a:p>
            <a:endParaRPr lang="en-US"/>
          </a:p>
        </p:txBody>
      </p:sp>
      <p:sp>
        <p:nvSpPr>
          <p:cNvPr id="41997" name="Line 15"/>
          <p:cNvSpPr>
            <a:spLocks noChangeShapeType="1"/>
          </p:cNvSpPr>
          <p:nvPr/>
        </p:nvSpPr>
        <p:spPr bwMode="auto">
          <a:xfrm>
            <a:off x="792163" y="5730875"/>
            <a:ext cx="923925" cy="1588"/>
          </a:xfrm>
          <a:prstGeom prst="line">
            <a:avLst/>
          </a:prstGeom>
          <a:noFill/>
          <a:ln w="23813">
            <a:solidFill>
              <a:srgbClr val="FFFFFF"/>
            </a:solidFill>
            <a:round/>
            <a:headEnd/>
            <a:tailEnd/>
          </a:ln>
        </p:spPr>
        <p:txBody>
          <a:bodyPr/>
          <a:lstStyle/>
          <a:p>
            <a:endParaRPr lang="en-US"/>
          </a:p>
        </p:txBody>
      </p:sp>
      <p:sp>
        <p:nvSpPr>
          <p:cNvPr id="41998" name="Freeform 16"/>
          <p:cNvSpPr>
            <a:spLocks/>
          </p:cNvSpPr>
          <p:nvPr/>
        </p:nvSpPr>
        <p:spPr bwMode="auto">
          <a:xfrm>
            <a:off x="1223963" y="3833813"/>
            <a:ext cx="1268412" cy="639762"/>
          </a:xfrm>
          <a:custGeom>
            <a:avLst/>
            <a:gdLst>
              <a:gd name="T0" fmla="*/ 989 w 989"/>
              <a:gd name="T1" fmla="*/ 499 h 499"/>
              <a:gd name="T2" fmla="*/ 182 w 989"/>
              <a:gd name="T3" fmla="*/ 0 h 499"/>
              <a:gd name="T4" fmla="*/ 0 w 989"/>
              <a:gd name="T5" fmla="*/ 0 h 499"/>
              <a:gd name="T6" fmla="*/ 0 60000 65536"/>
              <a:gd name="T7" fmla="*/ 0 60000 65536"/>
              <a:gd name="T8" fmla="*/ 0 60000 65536"/>
              <a:gd name="T9" fmla="*/ 0 w 989"/>
              <a:gd name="T10" fmla="*/ 0 h 499"/>
              <a:gd name="T11" fmla="*/ 989 w 989"/>
              <a:gd name="T12" fmla="*/ 499 h 499"/>
            </a:gdLst>
            <a:ahLst/>
            <a:cxnLst>
              <a:cxn ang="T6">
                <a:pos x="T0" y="T1"/>
              </a:cxn>
              <a:cxn ang="T7">
                <a:pos x="T2" y="T3"/>
              </a:cxn>
              <a:cxn ang="T8">
                <a:pos x="T4" y="T5"/>
              </a:cxn>
            </a:cxnLst>
            <a:rect l="T9" t="T10" r="T11" b="T12"/>
            <a:pathLst>
              <a:path w="989" h="499">
                <a:moveTo>
                  <a:pt x="989" y="499"/>
                </a:moveTo>
                <a:lnTo>
                  <a:pt x="182" y="0"/>
                </a:lnTo>
                <a:lnTo>
                  <a:pt x="0" y="0"/>
                </a:lnTo>
              </a:path>
            </a:pathLst>
          </a:custGeom>
          <a:noFill/>
          <a:ln w="23813">
            <a:solidFill>
              <a:srgbClr val="FFFFFF"/>
            </a:solidFill>
            <a:round/>
            <a:headEnd/>
            <a:tailEnd/>
          </a:ln>
        </p:spPr>
        <p:txBody>
          <a:bodyPr/>
          <a:lstStyle/>
          <a:p>
            <a:endParaRPr lang="en-US"/>
          </a:p>
        </p:txBody>
      </p:sp>
      <p:sp>
        <p:nvSpPr>
          <p:cNvPr id="41999" name="Line 17"/>
          <p:cNvSpPr>
            <a:spLocks noChangeShapeType="1"/>
          </p:cNvSpPr>
          <p:nvPr/>
        </p:nvSpPr>
        <p:spPr bwMode="auto">
          <a:xfrm>
            <a:off x="1457325" y="3833813"/>
            <a:ext cx="809625" cy="1587"/>
          </a:xfrm>
          <a:prstGeom prst="line">
            <a:avLst/>
          </a:prstGeom>
          <a:noFill/>
          <a:ln w="23813">
            <a:solidFill>
              <a:srgbClr val="FFFFFF"/>
            </a:solidFill>
            <a:round/>
            <a:headEnd/>
            <a:tailEnd/>
          </a:ln>
        </p:spPr>
        <p:txBody>
          <a:bodyPr/>
          <a:lstStyle/>
          <a:p>
            <a:endParaRPr lang="en-US"/>
          </a:p>
        </p:txBody>
      </p:sp>
      <p:sp>
        <p:nvSpPr>
          <p:cNvPr id="42000" name="Freeform 18"/>
          <p:cNvSpPr>
            <a:spLocks/>
          </p:cNvSpPr>
          <p:nvPr/>
        </p:nvSpPr>
        <p:spPr bwMode="auto">
          <a:xfrm>
            <a:off x="1303338" y="4165600"/>
            <a:ext cx="496887" cy="360363"/>
          </a:xfrm>
          <a:custGeom>
            <a:avLst/>
            <a:gdLst>
              <a:gd name="T0" fmla="*/ 0 w 388"/>
              <a:gd name="T1" fmla="*/ 0 h 282"/>
              <a:gd name="T2" fmla="*/ 120 w 388"/>
              <a:gd name="T3" fmla="*/ 0 h 282"/>
              <a:gd name="T4" fmla="*/ 388 w 388"/>
              <a:gd name="T5" fmla="*/ 282 h 282"/>
              <a:gd name="T6" fmla="*/ 0 60000 65536"/>
              <a:gd name="T7" fmla="*/ 0 60000 65536"/>
              <a:gd name="T8" fmla="*/ 0 60000 65536"/>
              <a:gd name="T9" fmla="*/ 0 w 388"/>
              <a:gd name="T10" fmla="*/ 0 h 282"/>
              <a:gd name="T11" fmla="*/ 388 w 388"/>
              <a:gd name="T12" fmla="*/ 282 h 282"/>
            </a:gdLst>
            <a:ahLst/>
            <a:cxnLst>
              <a:cxn ang="T6">
                <a:pos x="T0" y="T1"/>
              </a:cxn>
              <a:cxn ang="T7">
                <a:pos x="T2" y="T3"/>
              </a:cxn>
              <a:cxn ang="T8">
                <a:pos x="T4" y="T5"/>
              </a:cxn>
            </a:cxnLst>
            <a:rect l="T9" t="T10" r="T11" b="T12"/>
            <a:pathLst>
              <a:path w="388" h="282">
                <a:moveTo>
                  <a:pt x="0" y="0"/>
                </a:moveTo>
                <a:lnTo>
                  <a:pt x="120" y="0"/>
                </a:lnTo>
                <a:lnTo>
                  <a:pt x="388" y="282"/>
                </a:lnTo>
              </a:path>
            </a:pathLst>
          </a:custGeom>
          <a:noFill/>
          <a:ln w="23813">
            <a:solidFill>
              <a:srgbClr val="FFFFFF"/>
            </a:solidFill>
            <a:round/>
            <a:headEnd/>
            <a:tailEnd/>
          </a:ln>
        </p:spPr>
        <p:txBody>
          <a:bodyPr/>
          <a:lstStyle/>
          <a:p>
            <a:endParaRPr lang="en-US"/>
          </a:p>
        </p:txBody>
      </p:sp>
      <p:sp>
        <p:nvSpPr>
          <p:cNvPr id="42001" name="Freeform 19"/>
          <p:cNvSpPr>
            <a:spLocks/>
          </p:cNvSpPr>
          <p:nvPr/>
        </p:nvSpPr>
        <p:spPr bwMode="auto">
          <a:xfrm>
            <a:off x="3754438" y="4665663"/>
            <a:ext cx="209550" cy="290512"/>
          </a:xfrm>
          <a:custGeom>
            <a:avLst/>
            <a:gdLst>
              <a:gd name="T0" fmla="*/ 0 w 164"/>
              <a:gd name="T1" fmla="*/ 0 h 227"/>
              <a:gd name="T2" fmla="*/ 53 w 164"/>
              <a:gd name="T3" fmla="*/ 227 h 227"/>
              <a:gd name="T4" fmla="*/ 164 w 164"/>
              <a:gd name="T5" fmla="*/ 227 h 227"/>
              <a:gd name="T6" fmla="*/ 0 60000 65536"/>
              <a:gd name="T7" fmla="*/ 0 60000 65536"/>
              <a:gd name="T8" fmla="*/ 0 60000 65536"/>
              <a:gd name="T9" fmla="*/ 0 w 164"/>
              <a:gd name="T10" fmla="*/ 0 h 227"/>
              <a:gd name="T11" fmla="*/ 164 w 164"/>
              <a:gd name="T12" fmla="*/ 227 h 227"/>
            </a:gdLst>
            <a:ahLst/>
            <a:cxnLst>
              <a:cxn ang="T6">
                <a:pos x="T0" y="T1"/>
              </a:cxn>
              <a:cxn ang="T7">
                <a:pos x="T2" y="T3"/>
              </a:cxn>
              <a:cxn ang="T8">
                <a:pos x="T4" y="T5"/>
              </a:cxn>
            </a:cxnLst>
            <a:rect l="T9" t="T10" r="T11" b="T12"/>
            <a:pathLst>
              <a:path w="164" h="227">
                <a:moveTo>
                  <a:pt x="0" y="0"/>
                </a:moveTo>
                <a:lnTo>
                  <a:pt x="53" y="227"/>
                </a:lnTo>
                <a:lnTo>
                  <a:pt x="164" y="227"/>
                </a:lnTo>
              </a:path>
            </a:pathLst>
          </a:custGeom>
          <a:noFill/>
          <a:ln w="23813">
            <a:solidFill>
              <a:srgbClr val="FFFFFF"/>
            </a:solidFill>
            <a:round/>
            <a:headEnd/>
            <a:tailEnd/>
          </a:ln>
        </p:spPr>
        <p:txBody>
          <a:bodyPr/>
          <a:lstStyle/>
          <a:p>
            <a:endParaRPr lang="en-US"/>
          </a:p>
        </p:txBody>
      </p:sp>
      <p:sp>
        <p:nvSpPr>
          <p:cNvPr id="42002" name="Line 20"/>
          <p:cNvSpPr>
            <a:spLocks noChangeShapeType="1"/>
          </p:cNvSpPr>
          <p:nvPr/>
        </p:nvSpPr>
        <p:spPr bwMode="auto">
          <a:xfrm flipH="1">
            <a:off x="889000" y="3530600"/>
            <a:ext cx="863600" cy="1588"/>
          </a:xfrm>
          <a:prstGeom prst="line">
            <a:avLst/>
          </a:prstGeom>
          <a:noFill/>
          <a:ln w="23813">
            <a:solidFill>
              <a:srgbClr val="FFFFFF"/>
            </a:solidFill>
            <a:round/>
            <a:headEnd/>
            <a:tailEnd/>
          </a:ln>
        </p:spPr>
        <p:txBody>
          <a:bodyPr/>
          <a:lstStyle/>
          <a:p>
            <a:endParaRPr lang="en-US"/>
          </a:p>
        </p:txBody>
      </p:sp>
      <p:sp>
        <p:nvSpPr>
          <p:cNvPr id="42003" name="Freeform 21"/>
          <p:cNvSpPr>
            <a:spLocks/>
          </p:cNvSpPr>
          <p:nvPr/>
        </p:nvSpPr>
        <p:spPr bwMode="auto">
          <a:xfrm>
            <a:off x="3490913" y="4540250"/>
            <a:ext cx="473075" cy="611188"/>
          </a:xfrm>
          <a:custGeom>
            <a:avLst/>
            <a:gdLst>
              <a:gd name="T0" fmla="*/ 0 w 369"/>
              <a:gd name="T1" fmla="*/ 0 h 477"/>
              <a:gd name="T2" fmla="*/ 258 w 369"/>
              <a:gd name="T3" fmla="*/ 477 h 477"/>
              <a:gd name="T4" fmla="*/ 369 w 369"/>
              <a:gd name="T5" fmla="*/ 477 h 477"/>
              <a:gd name="T6" fmla="*/ 0 60000 65536"/>
              <a:gd name="T7" fmla="*/ 0 60000 65536"/>
              <a:gd name="T8" fmla="*/ 0 60000 65536"/>
              <a:gd name="T9" fmla="*/ 0 w 369"/>
              <a:gd name="T10" fmla="*/ 0 h 477"/>
              <a:gd name="T11" fmla="*/ 369 w 369"/>
              <a:gd name="T12" fmla="*/ 477 h 477"/>
            </a:gdLst>
            <a:ahLst/>
            <a:cxnLst>
              <a:cxn ang="T6">
                <a:pos x="T0" y="T1"/>
              </a:cxn>
              <a:cxn ang="T7">
                <a:pos x="T2" y="T3"/>
              </a:cxn>
              <a:cxn ang="T8">
                <a:pos x="T4" y="T5"/>
              </a:cxn>
            </a:cxnLst>
            <a:rect l="T9" t="T10" r="T11" b="T12"/>
            <a:pathLst>
              <a:path w="369" h="477">
                <a:moveTo>
                  <a:pt x="0" y="0"/>
                </a:moveTo>
                <a:lnTo>
                  <a:pt x="258" y="477"/>
                </a:lnTo>
                <a:lnTo>
                  <a:pt x="369" y="477"/>
                </a:lnTo>
              </a:path>
            </a:pathLst>
          </a:custGeom>
          <a:noFill/>
          <a:ln w="23813">
            <a:solidFill>
              <a:srgbClr val="FFFFFF"/>
            </a:solidFill>
            <a:round/>
            <a:headEnd/>
            <a:tailEnd/>
          </a:ln>
        </p:spPr>
        <p:txBody>
          <a:bodyPr/>
          <a:lstStyle/>
          <a:p>
            <a:endParaRPr lang="en-US"/>
          </a:p>
        </p:txBody>
      </p:sp>
      <p:sp>
        <p:nvSpPr>
          <p:cNvPr id="42004" name="Line 22"/>
          <p:cNvSpPr>
            <a:spLocks noChangeShapeType="1"/>
          </p:cNvSpPr>
          <p:nvPr/>
        </p:nvSpPr>
        <p:spPr bwMode="auto">
          <a:xfrm flipH="1" flipV="1">
            <a:off x="3421063" y="4603750"/>
            <a:ext cx="400050" cy="547688"/>
          </a:xfrm>
          <a:prstGeom prst="line">
            <a:avLst/>
          </a:prstGeom>
          <a:noFill/>
          <a:ln w="23813">
            <a:solidFill>
              <a:srgbClr val="FFFFFF"/>
            </a:solidFill>
            <a:round/>
            <a:headEnd/>
            <a:tailEnd/>
          </a:ln>
        </p:spPr>
        <p:txBody>
          <a:bodyPr/>
          <a:lstStyle/>
          <a:p>
            <a:endParaRPr lang="en-US"/>
          </a:p>
        </p:txBody>
      </p:sp>
      <p:sp>
        <p:nvSpPr>
          <p:cNvPr id="42005" name="Freeform 23"/>
          <p:cNvSpPr>
            <a:spLocks/>
          </p:cNvSpPr>
          <p:nvPr/>
        </p:nvSpPr>
        <p:spPr bwMode="auto">
          <a:xfrm>
            <a:off x="3224213" y="3975100"/>
            <a:ext cx="739775" cy="404813"/>
          </a:xfrm>
          <a:custGeom>
            <a:avLst/>
            <a:gdLst>
              <a:gd name="T0" fmla="*/ 0 w 577"/>
              <a:gd name="T1" fmla="*/ 315 h 315"/>
              <a:gd name="T2" fmla="*/ 470 w 577"/>
              <a:gd name="T3" fmla="*/ 0 h 315"/>
              <a:gd name="T4" fmla="*/ 577 w 577"/>
              <a:gd name="T5" fmla="*/ 0 h 315"/>
              <a:gd name="T6" fmla="*/ 0 60000 65536"/>
              <a:gd name="T7" fmla="*/ 0 60000 65536"/>
              <a:gd name="T8" fmla="*/ 0 60000 65536"/>
              <a:gd name="T9" fmla="*/ 0 w 577"/>
              <a:gd name="T10" fmla="*/ 0 h 315"/>
              <a:gd name="T11" fmla="*/ 577 w 577"/>
              <a:gd name="T12" fmla="*/ 315 h 315"/>
            </a:gdLst>
            <a:ahLst/>
            <a:cxnLst>
              <a:cxn ang="T6">
                <a:pos x="T0" y="T1"/>
              </a:cxn>
              <a:cxn ang="T7">
                <a:pos x="T2" y="T3"/>
              </a:cxn>
              <a:cxn ang="T8">
                <a:pos x="T4" y="T5"/>
              </a:cxn>
            </a:cxnLst>
            <a:rect l="T9" t="T10" r="T11" b="T12"/>
            <a:pathLst>
              <a:path w="577" h="315">
                <a:moveTo>
                  <a:pt x="0" y="315"/>
                </a:moveTo>
                <a:lnTo>
                  <a:pt x="470" y="0"/>
                </a:lnTo>
                <a:lnTo>
                  <a:pt x="577" y="0"/>
                </a:lnTo>
              </a:path>
            </a:pathLst>
          </a:custGeom>
          <a:noFill/>
          <a:ln w="14288">
            <a:solidFill>
              <a:srgbClr val="000000"/>
            </a:solidFill>
            <a:round/>
            <a:headEnd/>
            <a:tailEnd/>
          </a:ln>
        </p:spPr>
        <p:txBody>
          <a:bodyPr/>
          <a:lstStyle/>
          <a:p>
            <a:endParaRPr lang="en-US"/>
          </a:p>
        </p:txBody>
      </p:sp>
      <p:sp>
        <p:nvSpPr>
          <p:cNvPr id="42006" name="Line 24"/>
          <p:cNvSpPr>
            <a:spLocks noChangeShapeType="1"/>
          </p:cNvSpPr>
          <p:nvPr/>
        </p:nvSpPr>
        <p:spPr bwMode="auto">
          <a:xfrm flipH="1">
            <a:off x="2911475" y="3975100"/>
            <a:ext cx="915988" cy="330200"/>
          </a:xfrm>
          <a:prstGeom prst="line">
            <a:avLst/>
          </a:prstGeom>
          <a:noFill/>
          <a:ln w="14288">
            <a:solidFill>
              <a:srgbClr val="000000"/>
            </a:solidFill>
            <a:round/>
            <a:headEnd/>
            <a:tailEnd/>
          </a:ln>
        </p:spPr>
        <p:txBody>
          <a:bodyPr/>
          <a:lstStyle/>
          <a:p>
            <a:endParaRPr lang="en-US"/>
          </a:p>
        </p:txBody>
      </p:sp>
      <p:sp>
        <p:nvSpPr>
          <p:cNvPr id="42007" name="Line 25"/>
          <p:cNvSpPr>
            <a:spLocks noChangeShapeType="1"/>
          </p:cNvSpPr>
          <p:nvPr/>
        </p:nvSpPr>
        <p:spPr bwMode="auto">
          <a:xfrm>
            <a:off x="3735388" y="3068638"/>
            <a:ext cx="228600" cy="1587"/>
          </a:xfrm>
          <a:prstGeom prst="line">
            <a:avLst/>
          </a:prstGeom>
          <a:noFill/>
          <a:ln w="14288">
            <a:solidFill>
              <a:srgbClr val="000000"/>
            </a:solidFill>
            <a:round/>
            <a:headEnd/>
            <a:tailEnd/>
          </a:ln>
        </p:spPr>
        <p:txBody>
          <a:bodyPr/>
          <a:lstStyle/>
          <a:p>
            <a:endParaRPr lang="en-US"/>
          </a:p>
        </p:txBody>
      </p:sp>
      <p:sp>
        <p:nvSpPr>
          <p:cNvPr id="42008" name="Freeform 26"/>
          <p:cNvSpPr>
            <a:spLocks/>
          </p:cNvSpPr>
          <p:nvPr/>
        </p:nvSpPr>
        <p:spPr bwMode="auto">
          <a:xfrm>
            <a:off x="2698750" y="4940300"/>
            <a:ext cx="1265238" cy="641350"/>
          </a:xfrm>
          <a:custGeom>
            <a:avLst/>
            <a:gdLst>
              <a:gd name="T0" fmla="*/ 987 w 987"/>
              <a:gd name="T1" fmla="*/ 500 h 500"/>
              <a:gd name="T2" fmla="*/ 889 w 987"/>
              <a:gd name="T3" fmla="*/ 500 h 500"/>
              <a:gd name="T4" fmla="*/ 0 w 987"/>
              <a:gd name="T5" fmla="*/ 0 h 500"/>
              <a:gd name="T6" fmla="*/ 0 60000 65536"/>
              <a:gd name="T7" fmla="*/ 0 60000 65536"/>
              <a:gd name="T8" fmla="*/ 0 60000 65536"/>
              <a:gd name="T9" fmla="*/ 0 w 987"/>
              <a:gd name="T10" fmla="*/ 0 h 500"/>
              <a:gd name="T11" fmla="*/ 987 w 987"/>
              <a:gd name="T12" fmla="*/ 500 h 500"/>
            </a:gdLst>
            <a:ahLst/>
            <a:cxnLst>
              <a:cxn ang="T6">
                <a:pos x="T0" y="T1"/>
              </a:cxn>
              <a:cxn ang="T7">
                <a:pos x="T2" y="T3"/>
              </a:cxn>
              <a:cxn ang="T8">
                <a:pos x="T4" y="T5"/>
              </a:cxn>
            </a:cxnLst>
            <a:rect l="T9" t="T10" r="T11" b="T12"/>
            <a:pathLst>
              <a:path w="987" h="500">
                <a:moveTo>
                  <a:pt x="987" y="500"/>
                </a:moveTo>
                <a:lnTo>
                  <a:pt x="889" y="500"/>
                </a:lnTo>
                <a:lnTo>
                  <a:pt x="0" y="0"/>
                </a:lnTo>
              </a:path>
            </a:pathLst>
          </a:custGeom>
          <a:noFill/>
          <a:ln w="14288">
            <a:solidFill>
              <a:srgbClr val="000000"/>
            </a:solidFill>
            <a:round/>
            <a:headEnd/>
            <a:tailEnd/>
          </a:ln>
        </p:spPr>
        <p:txBody>
          <a:bodyPr/>
          <a:lstStyle/>
          <a:p>
            <a:endParaRPr lang="en-US"/>
          </a:p>
        </p:txBody>
      </p:sp>
      <p:sp>
        <p:nvSpPr>
          <p:cNvPr id="42009" name="Freeform 27"/>
          <p:cNvSpPr>
            <a:spLocks/>
          </p:cNvSpPr>
          <p:nvPr/>
        </p:nvSpPr>
        <p:spPr bwMode="auto">
          <a:xfrm>
            <a:off x="2292350" y="4845050"/>
            <a:ext cx="811213" cy="122238"/>
          </a:xfrm>
          <a:custGeom>
            <a:avLst/>
            <a:gdLst>
              <a:gd name="T0" fmla="*/ 0 w 632"/>
              <a:gd name="T1" fmla="*/ 45 h 96"/>
              <a:gd name="T2" fmla="*/ 6 w 632"/>
              <a:gd name="T3" fmla="*/ 96 h 96"/>
              <a:gd name="T4" fmla="*/ 632 w 632"/>
              <a:gd name="T5" fmla="*/ 53 h 96"/>
              <a:gd name="T6" fmla="*/ 625 w 632"/>
              <a:gd name="T7" fmla="*/ 0 h 96"/>
              <a:gd name="T8" fmla="*/ 0 60000 65536"/>
              <a:gd name="T9" fmla="*/ 0 60000 65536"/>
              <a:gd name="T10" fmla="*/ 0 60000 65536"/>
              <a:gd name="T11" fmla="*/ 0 60000 65536"/>
              <a:gd name="T12" fmla="*/ 0 w 632"/>
              <a:gd name="T13" fmla="*/ 0 h 96"/>
              <a:gd name="T14" fmla="*/ 632 w 632"/>
              <a:gd name="T15" fmla="*/ 96 h 96"/>
            </a:gdLst>
            <a:ahLst/>
            <a:cxnLst>
              <a:cxn ang="T8">
                <a:pos x="T0" y="T1"/>
              </a:cxn>
              <a:cxn ang="T9">
                <a:pos x="T2" y="T3"/>
              </a:cxn>
              <a:cxn ang="T10">
                <a:pos x="T4" y="T5"/>
              </a:cxn>
              <a:cxn ang="T11">
                <a:pos x="T6" y="T7"/>
              </a:cxn>
            </a:cxnLst>
            <a:rect l="T12" t="T13" r="T14" b="T15"/>
            <a:pathLst>
              <a:path w="632" h="96">
                <a:moveTo>
                  <a:pt x="0" y="45"/>
                </a:moveTo>
                <a:lnTo>
                  <a:pt x="6" y="96"/>
                </a:lnTo>
                <a:lnTo>
                  <a:pt x="632" y="53"/>
                </a:lnTo>
                <a:lnTo>
                  <a:pt x="625" y="0"/>
                </a:lnTo>
              </a:path>
            </a:pathLst>
          </a:custGeom>
          <a:noFill/>
          <a:ln w="14288">
            <a:solidFill>
              <a:srgbClr val="000000"/>
            </a:solidFill>
            <a:round/>
            <a:headEnd/>
            <a:tailEnd/>
          </a:ln>
        </p:spPr>
        <p:txBody>
          <a:bodyPr/>
          <a:lstStyle/>
          <a:p>
            <a:endParaRPr lang="en-US"/>
          </a:p>
        </p:txBody>
      </p:sp>
      <p:sp>
        <p:nvSpPr>
          <p:cNvPr id="42010" name="Line 28"/>
          <p:cNvSpPr>
            <a:spLocks noChangeShapeType="1"/>
          </p:cNvSpPr>
          <p:nvPr/>
        </p:nvSpPr>
        <p:spPr bwMode="auto">
          <a:xfrm>
            <a:off x="792163" y="5726113"/>
            <a:ext cx="923925" cy="1587"/>
          </a:xfrm>
          <a:prstGeom prst="line">
            <a:avLst/>
          </a:prstGeom>
          <a:noFill/>
          <a:ln w="14288">
            <a:solidFill>
              <a:srgbClr val="000000"/>
            </a:solidFill>
            <a:round/>
            <a:headEnd/>
            <a:tailEnd/>
          </a:ln>
        </p:spPr>
        <p:txBody>
          <a:bodyPr/>
          <a:lstStyle/>
          <a:p>
            <a:endParaRPr lang="en-US"/>
          </a:p>
        </p:txBody>
      </p:sp>
      <p:sp>
        <p:nvSpPr>
          <p:cNvPr id="42011" name="Freeform 29"/>
          <p:cNvSpPr>
            <a:spLocks/>
          </p:cNvSpPr>
          <p:nvPr/>
        </p:nvSpPr>
        <p:spPr bwMode="auto">
          <a:xfrm>
            <a:off x="1223963" y="3827463"/>
            <a:ext cx="1268412" cy="641350"/>
          </a:xfrm>
          <a:custGeom>
            <a:avLst/>
            <a:gdLst>
              <a:gd name="T0" fmla="*/ 989 w 989"/>
              <a:gd name="T1" fmla="*/ 501 h 501"/>
              <a:gd name="T2" fmla="*/ 182 w 989"/>
              <a:gd name="T3" fmla="*/ 0 h 501"/>
              <a:gd name="T4" fmla="*/ 0 w 989"/>
              <a:gd name="T5" fmla="*/ 0 h 501"/>
              <a:gd name="T6" fmla="*/ 0 60000 65536"/>
              <a:gd name="T7" fmla="*/ 0 60000 65536"/>
              <a:gd name="T8" fmla="*/ 0 60000 65536"/>
              <a:gd name="T9" fmla="*/ 0 w 989"/>
              <a:gd name="T10" fmla="*/ 0 h 501"/>
              <a:gd name="T11" fmla="*/ 989 w 989"/>
              <a:gd name="T12" fmla="*/ 501 h 501"/>
            </a:gdLst>
            <a:ahLst/>
            <a:cxnLst>
              <a:cxn ang="T6">
                <a:pos x="T0" y="T1"/>
              </a:cxn>
              <a:cxn ang="T7">
                <a:pos x="T2" y="T3"/>
              </a:cxn>
              <a:cxn ang="T8">
                <a:pos x="T4" y="T5"/>
              </a:cxn>
            </a:cxnLst>
            <a:rect l="T9" t="T10" r="T11" b="T12"/>
            <a:pathLst>
              <a:path w="989" h="501">
                <a:moveTo>
                  <a:pt x="989" y="501"/>
                </a:moveTo>
                <a:lnTo>
                  <a:pt x="182" y="0"/>
                </a:lnTo>
                <a:lnTo>
                  <a:pt x="0" y="0"/>
                </a:lnTo>
              </a:path>
            </a:pathLst>
          </a:custGeom>
          <a:noFill/>
          <a:ln w="14288">
            <a:solidFill>
              <a:srgbClr val="000000"/>
            </a:solidFill>
            <a:round/>
            <a:headEnd/>
            <a:tailEnd/>
          </a:ln>
        </p:spPr>
        <p:txBody>
          <a:bodyPr/>
          <a:lstStyle/>
          <a:p>
            <a:endParaRPr lang="en-US"/>
          </a:p>
        </p:txBody>
      </p:sp>
      <p:sp>
        <p:nvSpPr>
          <p:cNvPr id="42012" name="Line 30"/>
          <p:cNvSpPr>
            <a:spLocks noChangeShapeType="1"/>
          </p:cNvSpPr>
          <p:nvPr/>
        </p:nvSpPr>
        <p:spPr bwMode="auto">
          <a:xfrm>
            <a:off x="1457325" y="3827463"/>
            <a:ext cx="809625" cy="1587"/>
          </a:xfrm>
          <a:prstGeom prst="line">
            <a:avLst/>
          </a:prstGeom>
          <a:noFill/>
          <a:ln w="14288">
            <a:solidFill>
              <a:srgbClr val="000000"/>
            </a:solidFill>
            <a:round/>
            <a:headEnd/>
            <a:tailEnd/>
          </a:ln>
        </p:spPr>
        <p:txBody>
          <a:bodyPr/>
          <a:lstStyle/>
          <a:p>
            <a:endParaRPr lang="en-US"/>
          </a:p>
        </p:txBody>
      </p:sp>
      <p:sp>
        <p:nvSpPr>
          <p:cNvPr id="42013" name="Freeform 31"/>
          <p:cNvSpPr>
            <a:spLocks/>
          </p:cNvSpPr>
          <p:nvPr/>
        </p:nvSpPr>
        <p:spPr bwMode="auto">
          <a:xfrm>
            <a:off x="1303338" y="4160838"/>
            <a:ext cx="496887" cy="361950"/>
          </a:xfrm>
          <a:custGeom>
            <a:avLst/>
            <a:gdLst>
              <a:gd name="T0" fmla="*/ 0 w 388"/>
              <a:gd name="T1" fmla="*/ 0 h 283"/>
              <a:gd name="T2" fmla="*/ 120 w 388"/>
              <a:gd name="T3" fmla="*/ 0 h 283"/>
              <a:gd name="T4" fmla="*/ 388 w 388"/>
              <a:gd name="T5" fmla="*/ 283 h 283"/>
              <a:gd name="T6" fmla="*/ 0 60000 65536"/>
              <a:gd name="T7" fmla="*/ 0 60000 65536"/>
              <a:gd name="T8" fmla="*/ 0 60000 65536"/>
              <a:gd name="T9" fmla="*/ 0 w 388"/>
              <a:gd name="T10" fmla="*/ 0 h 283"/>
              <a:gd name="T11" fmla="*/ 388 w 388"/>
              <a:gd name="T12" fmla="*/ 283 h 283"/>
            </a:gdLst>
            <a:ahLst/>
            <a:cxnLst>
              <a:cxn ang="T6">
                <a:pos x="T0" y="T1"/>
              </a:cxn>
              <a:cxn ang="T7">
                <a:pos x="T2" y="T3"/>
              </a:cxn>
              <a:cxn ang="T8">
                <a:pos x="T4" y="T5"/>
              </a:cxn>
            </a:cxnLst>
            <a:rect l="T9" t="T10" r="T11" b="T12"/>
            <a:pathLst>
              <a:path w="388" h="283">
                <a:moveTo>
                  <a:pt x="0" y="0"/>
                </a:moveTo>
                <a:lnTo>
                  <a:pt x="120" y="0"/>
                </a:lnTo>
                <a:lnTo>
                  <a:pt x="388" y="283"/>
                </a:lnTo>
              </a:path>
            </a:pathLst>
          </a:custGeom>
          <a:noFill/>
          <a:ln w="14288">
            <a:solidFill>
              <a:srgbClr val="000000"/>
            </a:solidFill>
            <a:round/>
            <a:headEnd/>
            <a:tailEnd/>
          </a:ln>
        </p:spPr>
        <p:txBody>
          <a:bodyPr/>
          <a:lstStyle/>
          <a:p>
            <a:endParaRPr lang="en-US"/>
          </a:p>
        </p:txBody>
      </p:sp>
      <p:sp>
        <p:nvSpPr>
          <p:cNvPr id="42014" name="Freeform 32"/>
          <p:cNvSpPr>
            <a:spLocks/>
          </p:cNvSpPr>
          <p:nvPr/>
        </p:nvSpPr>
        <p:spPr bwMode="auto">
          <a:xfrm>
            <a:off x="3754438" y="4659313"/>
            <a:ext cx="209550" cy="292100"/>
          </a:xfrm>
          <a:custGeom>
            <a:avLst/>
            <a:gdLst>
              <a:gd name="T0" fmla="*/ 0 w 164"/>
              <a:gd name="T1" fmla="*/ 0 h 228"/>
              <a:gd name="T2" fmla="*/ 53 w 164"/>
              <a:gd name="T3" fmla="*/ 228 h 228"/>
              <a:gd name="T4" fmla="*/ 164 w 164"/>
              <a:gd name="T5" fmla="*/ 228 h 228"/>
              <a:gd name="T6" fmla="*/ 0 60000 65536"/>
              <a:gd name="T7" fmla="*/ 0 60000 65536"/>
              <a:gd name="T8" fmla="*/ 0 60000 65536"/>
              <a:gd name="T9" fmla="*/ 0 w 164"/>
              <a:gd name="T10" fmla="*/ 0 h 228"/>
              <a:gd name="T11" fmla="*/ 164 w 164"/>
              <a:gd name="T12" fmla="*/ 228 h 228"/>
            </a:gdLst>
            <a:ahLst/>
            <a:cxnLst>
              <a:cxn ang="T6">
                <a:pos x="T0" y="T1"/>
              </a:cxn>
              <a:cxn ang="T7">
                <a:pos x="T2" y="T3"/>
              </a:cxn>
              <a:cxn ang="T8">
                <a:pos x="T4" y="T5"/>
              </a:cxn>
            </a:cxnLst>
            <a:rect l="T9" t="T10" r="T11" b="T12"/>
            <a:pathLst>
              <a:path w="164" h="228">
                <a:moveTo>
                  <a:pt x="0" y="0"/>
                </a:moveTo>
                <a:lnTo>
                  <a:pt x="53" y="228"/>
                </a:lnTo>
                <a:lnTo>
                  <a:pt x="164" y="228"/>
                </a:lnTo>
              </a:path>
            </a:pathLst>
          </a:custGeom>
          <a:noFill/>
          <a:ln w="14288">
            <a:solidFill>
              <a:srgbClr val="000000"/>
            </a:solidFill>
            <a:round/>
            <a:headEnd/>
            <a:tailEnd/>
          </a:ln>
        </p:spPr>
        <p:txBody>
          <a:bodyPr/>
          <a:lstStyle/>
          <a:p>
            <a:endParaRPr lang="en-US"/>
          </a:p>
        </p:txBody>
      </p:sp>
      <p:sp>
        <p:nvSpPr>
          <p:cNvPr id="42015" name="Freeform 33"/>
          <p:cNvSpPr>
            <a:spLocks/>
          </p:cNvSpPr>
          <p:nvPr/>
        </p:nvSpPr>
        <p:spPr bwMode="auto">
          <a:xfrm>
            <a:off x="3490913" y="4537075"/>
            <a:ext cx="473075" cy="608013"/>
          </a:xfrm>
          <a:custGeom>
            <a:avLst/>
            <a:gdLst>
              <a:gd name="T0" fmla="*/ 0 w 369"/>
              <a:gd name="T1" fmla="*/ 0 h 475"/>
              <a:gd name="T2" fmla="*/ 258 w 369"/>
              <a:gd name="T3" fmla="*/ 475 h 475"/>
              <a:gd name="T4" fmla="*/ 369 w 369"/>
              <a:gd name="T5" fmla="*/ 475 h 475"/>
              <a:gd name="T6" fmla="*/ 0 60000 65536"/>
              <a:gd name="T7" fmla="*/ 0 60000 65536"/>
              <a:gd name="T8" fmla="*/ 0 60000 65536"/>
              <a:gd name="T9" fmla="*/ 0 w 369"/>
              <a:gd name="T10" fmla="*/ 0 h 475"/>
              <a:gd name="T11" fmla="*/ 369 w 369"/>
              <a:gd name="T12" fmla="*/ 475 h 475"/>
            </a:gdLst>
            <a:ahLst/>
            <a:cxnLst>
              <a:cxn ang="T6">
                <a:pos x="T0" y="T1"/>
              </a:cxn>
              <a:cxn ang="T7">
                <a:pos x="T2" y="T3"/>
              </a:cxn>
              <a:cxn ang="T8">
                <a:pos x="T4" y="T5"/>
              </a:cxn>
            </a:cxnLst>
            <a:rect l="T9" t="T10" r="T11" b="T12"/>
            <a:pathLst>
              <a:path w="369" h="475">
                <a:moveTo>
                  <a:pt x="0" y="0"/>
                </a:moveTo>
                <a:lnTo>
                  <a:pt x="258" y="475"/>
                </a:lnTo>
                <a:lnTo>
                  <a:pt x="369" y="475"/>
                </a:lnTo>
              </a:path>
            </a:pathLst>
          </a:custGeom>
          <a:noFill/>
          <a:ln w="14288">
            <a:solidFill>
              <a:srgbClr val="000000"/>
            </a:solidFill>
            <a:round/>
            <a:headEnd/>
            <a:tailEnd/>
          </a:ln>
        </p:spPr>
        <p:txBody>
          <a:bodyPr/>
          <a:lstStyle/>
          <a:p>
            <a:endParaRPr lang="en-US"/>
          </a:p>
        </p:txBody>
      </p:sp>
      <p:sp>
        <p:nvSpPr>
          <p:cNvPr id="42016" name="Line 34"/>
          <p:cNvSpPr>
            <a:spLocks noChangeShapeType="1"/>
          </p:cNvSpPr>
          <p:nvPr/>
        </p:nvSpPr>
        <p:spPr bwMode="auto">
          <a:xfrm flipH="1" flipV="1">
            <a:off x="3421063" y="4598988"/>
            <a:ext cx="400050" cy="546100"/>
          </a:xfrm>
          <a:prstGeom prst="line">
            <a:avLst/>
          </a:prstGeom>
          <a:noFill/>
          <a:ln w="14288">
            <a:solidFill>
              <a:srgbClr val="000000"/>
            </a:solidFill>
            <a:round/>
            <a:headEnd/>
            <a:tailEnd/>
          </a:ln>
        </p:spPr>
        <p:txBody>
          <a:bodyPr/>
          <a:lstStyle/>
          <a:p>
            <a:endParaRPr lang="en-US"/>
          </a:p>
        </p:txBody>
      </p:sp>
      <p:sp>
        <p:nvSpPr>
          <p:cNvPr id="42017" name="Line 35"/>
          <p:cNvSpPr>
            <a:spLocks noChangeShapeType="1"/>
          </p:cNvSpPr>
          <p:nvPr/>
        </p:nvSpPr>
        <p:spPr bwMode="auto">
          <a:xfrm flipH="1">
            <a:off x="1462088" y="3349625"/>
            <a:ext cx="663575" cy="176213"/>
          </a:xfrm>
          <a:prstGeom prst="line">
            <a:avLst/>
          </a:prstGeom>
          <a:noFill/>
          <a:ln w="23813">
            <a:solidFill>
              <a:srgbClr val="FFFFFF"/>
            </a:solidFill>
            <a:round/>
            <a:headEnd/>
            <a:tailEnd/>
          </a:ln>
        </p:spPr>
        <p:txBody>
          <a:bodyPr/>
          <a:lstStyle/>
          <a:p>
            <a:endParaRPr lang="en-US"/>
          </a:p>
        </p:txBody>
      </p:sp>
      <p:sp>
        <p:nvSpPr>
          <p:cNvPr id="42018" name="Line 36"/>
          <p:cNvSpPr>
            <a:spLocks noChangeShapeType="1"/>
          </p:cNvSpPr>
          <p:nvPr/>
        </p:nvSpPr>
        <p:spPr bwMode="auto">
          <a:xfrm flipH="1">
            <a:off x="1454150" y="3346450"/>
            <a:ext cx="671513" cy="176213"/>
          </a:xfrm>
          <a:prstGeom prst="line">
            <a:avLst/>
          </a:prstGeom>
          <a:noFill/>
          <a:ln w="14288">
            <a:solidFill>
              <a:srgbClr val="000000"/>
            </a:solidFill>
            <a:round/>
            <a:headEnd/>
            <a:tailEnd/>
          </a:ln>
        </p:spPr>
        <p:txBody>
          <a:bodyPr/>
          <a:lstStyle/>
          <a:p>
            <a:endParaRPr lang="en-US"/>
          </a:p>
        </p:txBody>
      </p:sp>
      <p:sp>
        <p:nvSpPr>
          <p:cNvPr id="42019" name="Line 37"/>
          <p:cNvSpPr>
            <a:spLocks noChangeShapeType="1"/>
          </p:cNvSpPr>
          <p:nvPr/>
        </p:nvSpPr>
        <p:spPr bwMode="auto">
          <a:xfrm flipH="1">
            <a:off x="889000" y="3522663"/>
            <a:ext cx="863600" cy="1587"/>
          </a:xfrm>
          <a:prstGeom prst="line">
            <a:avLst/>
          </a:prstGeom>
          <a:noFill/>
          <a:ln w="14288">
            <a:solidFill>
              <a:srgbClr val="000000"/>
            </a:solidFill>
            <a:round/>
            <a:headEnd/>
            <a:tailEnd/>
          </a:ln>
        </p:spPr>
        <p:txBody>
          <a:bodyPr/>
          <a:lstStyle/>
          <a:p>
            <a:endParaRPr lang="en-US"/>
          </a:p>
        </p:txBody>
      </p:sp>
      <p:sp>
        <p:nvSpPr>
          <p:cNvPr id="42020" name="Rectangle 38"/>
          <p:cNvSpPr>
            <a:spLocks noChangeArrowheads="1"/>
          </p:cNvSpPr>
          <p:nvPr/>
        </p:nvSpPr>
        <p:spPr bwMode="auto">
          <a:xfrm>
            <a:off x="38100" y="3422650"/>
            <a:ext cx="769938" cy="182563"/>
          </a:xfrm>
          <a:prstGeom prst="rect">
            <a:avLst/>
          </a:prstGeom>
          <a:noFill/>
          <a:ln w="9525">
            <a:noFill/>
            <a:miter lim="800000"/>
            <a:headEnd/>
            <a:tailEnd/>
          </a:ln>
        </p:spPr>
        <p:txBody>
          <a:bodyPr wrap="none" lIns="0" tIns="0" rIns="0" bIns="0">
            <a:spAutoFit/>
          </a:bodyPr>
          <a:lstStyle/>
          <a:p>
            <a:r>
              <a:rPr lang="en-US" sz="1200" b="1">
                <a:solidFill>
                  <a:srgbClr val="000000"/>
                </a:solidFill>
              </a:rPr>
              <a:t>Podocytes</a:t>
            </a:r>
            <a:endParaRPr lang="en-US" sz="1200" b="1"/>
          </a:p>
        </p:txBody>
      </p:sp>
      <p:sp>
        <p:nvSpPr>
          <p:cNvPr id="42021" name="Rectangle 39"/>
          <p:cNvSpPr>
            <a:spLocks noChangeArrowheads="1"/>
          </p:cNvSpPr>
          <p:nvPr/>
        </p:nvSpPr>
        <p:spPr bwMode="auto">
          <a:xfrm>
            <a:off x="4013200" y="4852988"/>
            <a:ext cx="1225550" cy="182562"/>
          </a:xfrm>
          <a:prstGeom prst="rect">
            <a:avLst/>
          </a:prstGeom>
          <a:noFill/>
          <a:ln w="9525">
            <a:noFill/>
            <a:miter lim="800000"/>
            <a:headEnd/>
            <a:tailEnd/>
          </a:ln>
        </p:spPr>
        <p:txBody>
          <a:bodyPr wrap="none" lIns="0" tIns="0" rIns="0" bIns="0">
            <a:spAutoFit/>
          </a:bodyPr>
          <a:lstStyle/>
          <a:p>
            <a:r>
              <a:rPr lang="en-US" sz="1200" b="1">
                <a:solidFill>
                  <a:srgbClr val="000000"/>
                </a:solidFill>
              </a:rPr>
              <a:t>Afferent arteriole</a:t>
            </a:r>
            <a:endParaRPr lang="en-US" sz="1200" b="1"/>
          </a:p>
        </p:txBody>
      </p:sp>
      <p:sp>
        <p:nvSpPr>
          <p:cNvPr id="42022" name="Rectangle 40"/>
          <p:cNvSpPr>
            <a:spLocks noChangeArrowheads="1"/>
          </p:cNvSpPr>
          <p:nvPr/>
        </p:nvSpPr>
        <p:spPr bwMode="auto">
          <a:xfrm>
            <a:off x="38100" y="4052888"/>
            <a:ext cx="1217613" cy="182562"/>
          </a:xfrm>
          <a:prstGeom prst="rect">
            <a:avLst/>
          </a:prstGeom>
          <a:noFill/>
          <a:ln w="9525">
            <a:noFill/>
            <a:miter lim="800000"/>
            <a:headEnd/>
            <a:tailEnd/>
          </a:ln>
        </p:spPr>
        <p:txBody>
          <a:bodyPr wrap="none" lIns="0" tIns="0" rIns="0" bIns="0">
            <a:spAutoFit/>
          </a:bodyPr>
          <a:lstStyle/>
          <a:p>
            <a:r>
              <a:rPr lang="en-US" sz="1200" b="1">
                <a:solidFill>
                  <a:srgbClr val="000000"/>
                </a:solidFill>
              </a:rPr>
              <a:t>Efferent arteriole</a:t>
            </a:r>
            <a:endParaRPr lang="en-US" sz="1200" b="1"/>
          </a:p>
        </p:txBody>
      </p:sp>
      <p:sp>
        <p:nvSpPr>
          <p:cNvPr id="42023" name="Rectangle 41"/>
          <p:cNvSpPr>
            <a:spLocks noChangeArrowheads="1"/>
          </p:cNvSpPr>
          <p:nvPr/>
        </p:nvSpPr>
        <p:spPr bwMode="auto">
          <a:xfrm>
            <a:off x="4013200" y="5486400"/>
            <a:ext cx="998538" cy="182563"/>
          </a:xfrm>
          <a:prstGeom prst="rect">
            <a:avLst/>
          </a:prstGeom>
          <a:noFill/>
          <a:ln w="9525">
            <a:noFill/>
            <a:miter lim="800000"/>
            <a:headEnd/>
            <a:tailEnd/>
          </a:ln>
        </p:spPr>
        <p:txBody>
          <a:bodyPr wrap="none" lIns="0" tIns="0" rIns="0" bIns="0">
            <a:spAutoFit/>
          </a:bodyPr>
          <a:lstStyle/>
          <a:p>
            <a:r>
              <a:rPr lang="en-US" sz="1200" b="1">
                <a:solidFill>
                  <a:srgbClr val="000000"/>
                </a:solidFill>
              </a:rPr>
              <a:t>Macula densa</a:t>
            </a:r>
            <a:endParaRPr lang="en-US" sz="1200" b="1"/>
          </a:p>
        </p:txBody>
      </p:sp>
      <p:sp>
        <p:nvSpPr>
          <p:cNvPr id="42024" name="Rectangle 42"/>
          <p:cNvSpPr>
            <a:spLocks noChangeArrowheads="1"/>
          </p:cNvSpPr>
          <p:nvPr/>
        </p:nvSpPr>
        <p:spPr bwMode="auto">
          <a:xfrm>
            <a:off x="38100" y="3729038"/>
            <a:ext cx="1117600" cy="182562"/>
          </a:xfrm>
          <a:prstGeom prst="rect">
            <a:avLst/>
          </a:prstGeom>
          <a:noFill/>
          <a:ln w="9525">
            <a:noFill/>
            <a:miter lim="800000"/>
            <a:headEnd/>
            <a:tailEnd/>
          </a:ln>
        </p:spPr>
        <p:txBody>
          <a:bodyPr wrap="none" lIns="0" tIns="0" rIns="0" bIns="0">
            <a:spAutoFit/>
          </a:bodyPr>
          <a:lstStyle/>
          <a:p>
            <a:r>
              <a:rPr lang="en-US" sz="1200" b="1">
                <a:solidFill>
                  <a:srgbClr val="000000"/>
                </a:solidFill>
              </a:rPr>
              <a:t>Mesangial cells</a:t>
            </a:r>
            <a:endParaRPr lang="en-US" sz="1200" b="1"/>
          </a:p>
        </p:txBody>
      </p:sp>
      <p:sp>
        <p:nvSpPr>
          <p:cNvPr id="42025" name="Text Box 43"/>
          <p:cNvSpPr txBox="1">
            <a:spLocks noChangeArrowheads="1"/>
          </p:cNvSpPr>
          <p:nvPr/>
        </p:nvSpPr>
        <p:spPr bwMode="auto">
          <a:xfrm>
            <a:off x="38100" y="5626100"/>
            <a:ext cx="719138" cy="365125"/>
          </a:xfrm>
          <a:prstGeom prst="rect">
            <a:avLst/>
          </a:prstGeom>
          <a:noFill/>
          <a:ln w="9525">
            <a:noFill/>
            <a:miter lim="800000"/>
            <a:headEnd/>
            <a:tailEnd/>
          </a:ln>
        </p:spPr>
        <p:txBody>
          <a:bodyPr wrap="none" lIns="0" tIns="0" bIns="0">
            <a:spAutoFit/>
          </a:bodyPr>
          <a:lstStyle/>
          <a:p>
            <a:r>
              <a:rPr lang="en-US" sz="1200" b="1"/>
              <a:t>Nephron</a:t>
            </a:r>
          </a:p>
          <a:p>
            <a:r>
              <a:rPr lang="en-US" sz="1200" b="1"/>
              <a:t>loop</a:t>
            </a:r>
          </a:p>
        </p:txBody>
      </p:sp>
      <p:sp>
        <p:nvSpPr>
          <p:cNvPr id="42026" name="Text Box 44"/>
          <p:cNvSpPr txBox="1">
            <a:spLocks noChangeArrowheads="1"/>
          </p:cNvSpPr>
          <p:nvPr/>
        </p:nvSpPr>
        <p:spPr bwMode="auto">
          <a:xfrm>
            <a:off x="4013200" y="5070475"/>
            <a:ext cx="1227138" cy="365125"/>
          </a:xfrm>
          <a:prstGeom prst="rect">
            <a:avLst/>
          </a:prstGeom>
          <a:noFill/>
          <a:ln w="9525">
            <a:noFill/>
            <a:miter lim="800000"/>
            <a:headEnd/>
            <a:tailEnd/>
          </a:ln>
        </p:spPr>
        <p:txBody>
          <a:bodyPr wrap="none" lIns="0" tIns="0" bIns="0">
            <a:spAutoFit/>
          </a:bodyPr>
          <a:lstStyle/>
          <a:p>
            <a:r>
              <a:rPr lang="en-US" sz="1200" b="1"/>
              <a:t>Smooth muscle</a:t>
            </a:r>
          </a:p>
          <a:p>
            <a:r>
              <a:rPr lang="en-US" sz="1200" b="1"/>
              <a:t>cells</a:t>
            </a:r>
          </a:p>
        </p:txBody>
      </p:sp>
      <p:sp>
        <p:nvSpPr>
          <p:cNvPr id="42027" name="Text Box 45"/>
          <p:cNvSpPr txBox="1">
            <a:spLocks noChangeArrowheads="1"/>
          </p:cNvSpPr>
          <p:nvPr/>
        </p:nvSpPr>
        <p:spPr bwMode="auto">
          <a:xfrm>
            <a:off x="4013200" y="3890963"/>
            <a:ext cx="1276350" cy="365125"/>
          </a:xfrm>
          <a:prstGeom prst="rect">
            <a:avLst/>
          </a:prstGeom>
          <a:noFill/>
          <a:ln w="9525">
            <a:noFill/>
            <a:miter lim="800000"/>
            <a:headEnd/>
            <a:tailEnd/>
          </a:ln>
        </p:spPr>
        <p:txBody>
          <a:bodyPr wrap="none" lIns="0" tIns="0" bIns="0">
            <a:spAutoFit/>
          </a:bodyPr>
          <a:lstStyle/>
          <a:p>
            <a:r>
              <a:rPr lang="en-US" sz="1200" b="1"/>
              <a:t>Juxtaglomerular</a:t>
            </a:r>
          </a:p>
          <a:p>
            <a:r>
              <a:rPr lang="en-US" sz="1200" b="1"/>
              <a:t>cells</a:t>
            </a:r>
          </a:p>
        </p:txBody>
      </p:sp>
      <p:sp>
        <p:nvSpPr>
          <p:cNvPr id="42028" name="Text Box 46"/>
          <p:cNvSpPr txBox="1">
            <a:spLocks noChangeArrowheads="1"/>
          </p:cNvSpPr>
          <p:nvPr/>
        </p:nvSpPr>
        <p:spPr bwMode="auto">
          <a:xfrm>
            <a:off x="4013200" y="2978150"/>
            <a:ext cx="996950" cy="365125"/>
          </a:xfrm>
          <a:prstGeom prst="rect">
            <a:avLst/>
          </a:prstGeom>
          <a:noFill/>
          <a:ln w="9525">
            <a:noFill/>
            <a:miter lim="800000"/>
            <a:headEnd/>
            <a:tailEnd/>
          </a:ln>
        </p:spPr>
        <p:txBody>
          <a:bodyPr wrap="none" lIns="0" tIns="0" bIns="0">
            <a:spAutoFit/>
          </a:bodyPr>
          <a:lstStyle/>
          <a:p>
            <a:r>
              <a:rPr lang="en-US" sz="1200" b="1"/>
              <a:t>Sympathetic</a:t>
            </a:r>
          </a:p>
          <a:p>
            <a:r>
              <a:rPr lang="en-US" sz="1200" b="1"/>
              <a:t>nerve fiber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4"/>
          <p:cNvSpPr>
            <a:spLocks noGrp="1"/>
          </p:cNvSpPr>
          <p:nvPr>
            <p:ph type="sldNum" sz="quarter" idx="11"/>
          </p:nvPr>
        </p:nvSpPr>
        <p:spPr>
          <a:noFill/>
        </p:spPr>
        <p:txBody>
          <a:bodyPr/>
          <a:lstStyle/>
          <a:p>
            <a:r>
              <a:rPr lang="en-US" smtClean="0"/>
              <a:t>23-</a:t>
            </a:r>
            <a:fld id="{7AE39167-2987-4A7D-9609-8BA005F37EEE}" type="slidenum">
              <a:rPr lang="en-US" smtClean="0"/>
              <a:pPr/>
              <a:t>36</a:t>
            </a:fld>
            <a:endParaRPr lang="en-US" smtClean="0"/>
          </a:p>
        </p:txBody>
      </p:sp>
      <p:sp>
        <p:nvSpPr>
          <p:cNvPr id="43011" name="Rectangle 2"/>
          <p:cNvSpPr>
            <a:spLocks noGrp="1" noChangeArrowheads="1"/>
          </p:cNvSpPr>
          <p:nvPr>
            <p:ph type="title"/>
          </p:nvPr>
        </p:nvSpPr>
        <p:spPr/>
        <p:txBody>
          <a:bodyPr/>
          <a:lstStyle/>
          <a:p>
            <a:pPr eaLnBrk="1" hangingPunct="1"/>
            <a:r>
              <a:rPr lang="en-US" smtClean="0"/>
              <a:t>Effectiveness of Autoregulation</a:t>
            </a:r>
          </a:p>
        </p:txBody>
      </p:sp>
      <p:sp>
        <p:nvSpPr>
          <p:cNvPr id="43012" name="Rectangle 3"/>
          <p:cNvSpPr>
            <a:spLocks noGrp="1" noChangeArrowheads="1"/>
          </p:cNvSpPr>
          <p:nvPr>
            <p:ph type="body" idx="1"/>
          </p:nvPr>
        </p:nvSpPr>
        <p:spPr>
          <a:xfrm>
            <a:off x="304800" y="1219200"/>
            <a:ext cx="8839200" cy="5410200"/>
          </a:xfrm>
        </p:spPr>
        <p:txBody>
          <a:bodyPr/>
          <a:lstStyle/>
          <a:p>
            <a:pPr eaLnBrk="1" hangingPunct="1"/>
            <a:r>
              <a:rPr lang="en-US" sz="2800" b="0" smtClean="0"/>
              <a:t>maintains a dynamic equilibrium - GFR fluctuates within narrow limits only</a:t>
            </a:r>
          </a:p>
          <a:p>
            <a:pPr lvl="1" eaLnBrk="1" hangingPunct="1"/>
            <a:r>
              <a:rPr lang="en-US" sz="2400" b="0" smtClean="0"/>
              <a:t>blood pressure changes do affect GFR and urine output somewhat</a:t>
            </a:r>
          </a:p>
          <a:p>
            <a:pPr lvl="1" eaLnBrk="1" hangingPunct="1"/>
            <a:endParaRPr lang="en-US" sz="1400" b="0" smtClean="0"/>
          </a:p>
          <a:p>
            <a:pPr eaLnBrk="1" hangingPunct="1"/>
            <a:r>
              <a:rPr lang="en-US" sz="2800" b="0" smtClean="0"/>
              <a:t>renal autoregulation can not compensate for extreme blood pressure variation</a:t>
            </a:r>
          </a:p>
          <a:p>
            <a:pPr lvl="1" eaLnBrk="1" hangingPunct="1"/>
            <a:r>
              <a:rPr lang="en-US" sz="2400" b="0" smtClean="0"/>
              <a:t>over a MAP range of 90 – 180 mm Hg, the GFR remains quite stable</a:t>
            </a:r>
          </a:p>
          <a:p>
            <a:pPr lvl="1" eaLnBrk="1" hangingPunct="1"/>
            <a:r>
              <a:rPr lang="en-US" sz="2400" b="0" smtClean="0"/>
              <a:t>below 70 mm Hg, glomerular filtration and urine output cease </a:t>
            </a:r>
          </a:p>
          <a:p>
            <a:pPr lvl="1" eaLnBrk="1" hangingPunct="1"/>
            <a:r>
              <a:rPr lang="en-US" sz="2400" b="0" smtClean="0"/>
              <a:t>occurs in hypovolemic shock</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2"/>
          <p:cNvSpPr>
            <a:spLocks noGrp="1"/>
          </p:cNvSpPr>
          <p:nvPr>
            <p:ph type="sldNum" sz="quarter" idx="11"/>
          </p:nvPr>
        </p:nvSpPr>
        <p:spPr>
          <a:noFill/>
        </p:spPr>
        <p:txBody>
          <a:bodyPr/>
          <a:lstStyle/>
          <a:p>
            <a:r>
              <a:rPr lang="en-US" smtClean="0"/>
              <a:t>23-</a:t>
            </a:r>
            <a:fld id="{3A286314-064A-4BB7-9EBA-E9A3C99677BB}" type="slidenum">
              <a:rPr lang="en-US" smtClean="0"/>
              <a:pPr/>
              <a:t>37</a:t>
            </a:fld>
            <a:endParaRPr lang="en-US" smtClean="0"/>
          </a:p>
        </p:txBody>
      </p:sp>
      <p:sp>
        <p:nvSpPr>
          <p:cNvPr id="44035" name="Rectangle 4"/>
          <p:cNvSpPr>
            <a:spLocks noChangeArrowheads="1"/>
          </p:cNvSpPr>
          <p:nvPr/>
        </p:nvSpPr>
        <p:spPr bwMode="auto">
          <a:xfrm>
            <a:off x="-12700" y="77788"/>
            <a:ext cx="9144000" cy="731837"/>
          </a:xfrm>
          <a:prstGeom prst="rect">
            <a:avLst/>
          </a:prstGeom>
          <a:noFill/>
          <a:ln w="9525">
            <a:noFill/>
            <a:miter lim="800000"/>
            <a:headEnd/>
            <a:tailEnd/>
          </a:ln>
        </p:spPr>
        <p:txBody>
          <a:bodyPr anchor="ctr">
            <a:spAutoFit/>
          </a:bodyPr>
          <a:lstStyle/>
          <a:p>
            <a:pPr algn="ctr" eaLnBrk="0" hangingPunct="0"/>
            <a:r>
              <a:rPr lang="en-US" sz="4200" b="1">
                <a:solidFill>
                  <a:schemeClr val="tx2"/>
                </a:solidFill>
              </a:rPr>
              <a:t>Negative Feedback Control of GFR</a:t>
            </a:r>
          </a:p>
        </p:txBody>
      </p:sp>
      <p:pic>
        <p:nvPicPr>
          <p:cNvPr id="44036" name="Picture 8" descr="sal25693_23_14"/>
          <p:cNvPicPr>
            <a:picLocks noChangeAspect="1" noChangeArrowheads="1"/>
          </p:cNvPicPr>
          <p:nvPr/>
        </p:nvPicPr>
        <p:blipFill>
          <a:blip r:embed="rId3" cstate="print"/>
          <a:srcRect/>
          <a:stretch>
            <a:fillRect/>
          </a:stretch>
        </p:blipFill>
        <p:spPr bwMode="auto">
          <a:xfrm>
            <a:off x="1655763" y="1174750"/>
            <a:ext cx="5837237" cy="5121275"/>
          </a:xfrm>
          <a:prstGeom prst="rect">
            <a:avLst/>
          </a:prstGeom>
          <a:noFill/>
          <a:ln w="9525">
            <a:noFill/>
            <a:miter lim="800000"/>
            <a:headEnd/>
            <a:tailEnd/>
          </a:ln>
        </p:spPr>
      </p:pic>
      <p:sp>
        <p:nvSpPr>
          <p:cNvPr id="44037" name="TextBox 24"/>
          <p:cNvSpPr txBox="1">
            <a:spLocks noChangeArrowheads="1"/>
          </p:cNvSpPr>
          <p:nvPr/>
        </p:nvSpPr>
        <p:spPr bwMode="auto">
          <a:xfrm>
            <a:off x="2078038" y="901700"/>
            <a:ext cx="4962525" cy="214313"/>
          </a:xfrm>
          <a:prstGeom prst="rect">
            <a:avLst/>
          </a:prstGeom>
          <a:noFill/>
          <a:ln w="9525">
            <a:noFill/>
            <a:miter lim="800000"/>
            <a:headEnd/>
            <a:tailEnd/>
          </a:ln>
        </p:spPr>
        <p:txBody>
          <a:bodyPr>
            <a:spAutoFit/>
          </a:bodyPr>
          <a:lstStyle/>
          <a:p>
            <a:pPr algn="ctr"/>
            <a:r>
              <a:rPr lang="en-US" sz="800">
                <a:solidFill>
                  <a:srgbClr val="000000"/>
                </a:solidFill>
                <a:cs typeface="Arial" charset="0"/>
              </a:rPr>
              <a:t>Copyright © The McGraw-Hill Companies, Inc. Permission required for reproduction or display.</a:t>
            </a:r>
          </a:p>
        </p:txBody>
      </p:sp>
      <p:sp>
        <p:nvSpPr>
          <p:cNvPr id="44038" name="Rectangle 10"/>
          <p:cNvSpPr>
            <a:spLocks noChangeArrowheads="1"/>
          </p:cNvSpPr>
          <p:nvPr/>
        </p:nvSpPr>
        <p:spPr bwMode="auto">
          <a:xfrm>
            <a:off x="2227263" y="1398588"/>
            <a:ext cx="876300" cy="228600"/>
          </a:xfrm>
          <a:prstGeom prst="rect">
            <a:avLst/>
          </a:prstGeom>
          <a:noFill/>
          <a:ln w="9525">
            <a:noFill/>
            <a:miter lim="800000"/>
            <a:headEnd/>
            <a:tailEnd/>
          </a:ln>
        </p:spPr>
        <p:txBody>
          <a:bodyPr wrap="none" lIns="0" tIns="0" rIns="0" bIns="0">
            <a:spAutoFit/>
          </a:bodyPr>
          <a:lstStyle/>
          <a:p>
            <a:r>
              <a:rPr lang="en-US" sz="1500" b="1">
                <a:solidFill>
                  <a:srgbClr val="000000"/>
                </a:solidFill>
              </a:rPr>
              <a:t>High GFR</a:t>
            </a:r>
            <a:endParaRPr lang="en-US" sz="1500" b="1"/>
          </a:p>
        </p:txBody>
      </p:sp>
      <p:sp>
        <p:nvSpPr>
          <p:cNvPr id="44039" name="Rectangle 11"/>
          <p:cNvSpPr>
            <a:spLocks noChangeArrowheads="1"/>
          </p:cNvSpPr>
          <p:nvPr/>
        </p:nvSpPr>
        <p:spPr bwMode="auto">
          <a:xfrm>
            <a:off x="5715000" y="1401763"/>
            <a:ext cx="1258888" cy="228600"/>
          </a:xfrm>
          <a:prstGeom prst="rect">
            <a:avLst/>
          </a:prstGeom>
          <a:noFill/>
          <a:ln w="9525">
            <a:noFill/>
            <a:miter lim="800000"/>
            <a:headEnd/>
            <a:tailEnd/>
          </a:ln>
        </p:spPr>
        <p:txBody>
          <a:bodyPr wrap="none" lIns="0" tIns="0" rIns="0" bIns="0">
            <a:spAutoFit/>
          </a:bodyPr>
          <a:lstStyle/>
          <a:p>
            <a:r>
              <a:rPr lang="en-US" sz="1500" b="1">
                <a:solidFill>
                  <a:srgbClr val="000000"/>
                </a:solidFill>
              </a:rPr>
              <a:t>Reduced GFR</a:t>
            </a:r>
            <a:endParaRPr lang="en-US" sz="1500" b="1"/>
          </a:p>
        </p:txBody>
      </p:sp>
      <p:sp>
        <p:nvSpPr>
          <p:cNvPr id="44040" name="Text Box 12"/>
          <p:cNvSpPr txBox="1">
            <a:spLocks noChangeArrowheads="1"/>
          </p:cNvSpPr>
          <p:nvPr/>
        </p:nvSpPr>
        <p:spPr bwMode="auto">
          <a:xfrm>
            <a:off x="1695450" y="2978150"/>
            <a:ext cx="1990725" cy="425450"/>
          </a:xfrm>
          <a:prstGeom prst="rect">
            <a:avLst/>
          </a:prstGeom>
          <a:noFill/>
          <a:ln w="9525">
            <a:noFill/>
            <a:miter lim="800000"/>
            <a:headEnd/>
            <a:tailEnd/>
          </a:ln>
        </p:spPr>
        <p:txBody>
          <a:bodyPr wrap="none" lIns="0" tIns="0" bIns="0">
            <a:spAutoFit/>
          </a:bodyPr>
          <a:lstStyle/>
          <a:p>
            <a:pPr algn="ctr"/>
            <a:r>
              <a:rPr lang="en-US" sz="1400" b="1"/>
              <a:t>Rapid flow of</a:t>
            </a:r>
          </a:p>
          <a:p>
            <a:pPr algn="ctr"/>
            <a:r>
              <a:rPr lang="en-US" sz="1400" b="1"/>
              <a:t>filtrate in renal tubules</a:t>
            </a:r>
          </a:p>
        </p:txBody>
      </p:sp>
      <p:sp>
        <p:nvSpPr>
          <p:cNvPr id="44041" name="Text Box 13"/>
          <p:cNvSpPr txBox="1">
            <a:spLocks noChangeArrowheads="1"/>
          </p:cNvSpPr>
          <p:nvPr/>
        </p:nvSpPr>
        <p:spPr bwMode="auto">
          <a:xfrm>
            <a:off x="1995488" y="4625975"/>
            <a:ext cx="1352550" cy="457200"/>
          </a:xfrm>
          <a:prstGeom prst="rect">
            <a:avLst/>
          </a:prstGeom>
          <a:noFill/>
          <a:ln w="9525">
            <a:noFill/>
            <a:miter lim="800000"/>
            <a:headEnd/>
            <a:tailEnd/>
          </a:ln>
        </p:spPr>
        <p:txBody>
          <a:bodyPr wrap="none" lIns="0" tIns="0" bIns="0">
            <a:spAutoFit/>
          </a:bodyPr>
          <a:lstStyle/>
          <a:p>
            <a:pPr algn="ctr"/>
            <a:r>
              <a:rPr lang="en-US" sz="1500" b="1"/>
              <a:t>Sensed by</a:t>
            </a:r>
          </a:p>
          <a:p>
            <a:pPr algn="ctr"/>
            <a:r>
              <a:rPr lang="en-US" sz="1500" b="1"/>
              <a:t>macula densa</a:t>
            </a:r>
          </a:p>
        </p:txBody>
      </p:sp>
      <p:sp>
        <p:nvSpPr>
          <p:cNvPr id="44042" name="Text Box 14"/>
          <p:cNvSpPr txBox="1">
            <a:spLocks noChangeArrowheads="1"/>
          </p:cNvSpPr>
          <p:nvPr/>
        </p:nvSpPr>
        <p:spPr bwMode="auto">
          <a:xfrm>
            <a:off x="5638800" y="2946400"/>
            <a:ext cx="1597025" cy="457200"/>
          </a:xfrm>
          <a:prstGeom prst="rect">
            <a:avLst/>
          </a:prstGeom>
          <a:noFill/>
          <a:ln w="9525">
            <a:noFill/>
            <a:miter lim="800000"/>
            <a:headEnd/>
            <a:tailEnd/>
          </a:ln>
        </p:spPr>
        <p:txBody>
          <a:bodyPr wrap="none" lIns="0" tIns="0" bIns="0">
            <a:spAutoFit/>
          </a:bodyPr>
          <a:lstStyle/>
          <a:p>
            <a:pPr algn="ctr"/>
            <a:r>
              <a:rPr lang="en-US" sz="1500" b="1"/>
              <a:t>Constriction of</a:t>
            </a:r>
          </a:p>
          <a:p>
            <a:pPr algn="ctr"/>
            <a:r>
              <a:rPr lang="en-US" sz="1500" b="1"/>
              <a:t>afferent arteriole</a:t>
            </a:r>
          </a:p>
        </p:txBody>
      </p:sp>
      <p:sp>
        <p:nvSpPr>
          <p:cNvPr id="44043" name="Text Box 15"/>
          <p:cNvSpPr txBox="1">
            <a:spLocks noChangeArrowheads="1"/>
          </p:cNvSpPr>
          <p:nvPr/>
        </p:nvSpPr>
        <p:spPr bwMode="auto">
          <a:xfrm>
            <a:off x="5994400" y="4625975"/>
            <a:ext cx="962025" cy="457200"/>
          </a:xfrm>
          <a:prstGeom prst="rect">
            <a:avLst/>
          </a:prstGeom>
          <a:noFill/>
          <a:ln w="9525">
            <a:noFill/>
            <a:miter lim="800000"/>
            <a:headEnd/>
            <a:tailEnd/>
          </a:ln>
        </p:spPr>
        <p:txBody>
          <a:bodyPr wrap="none" lIns="0" tIns="0" bIns="0">
            <a:spAutoFit/>
          </a:bodyPr>
          <a:lstStyle/>
          <a:p>
            <a:pPr algn="ctr"/>
            <a:r>
              <a:rPr lang="en-US" sz="1500" b="1"/>
              <a:t>Paracrine</a:t>
            </a:r>
          </a:p>
          <a:p>
            <a:pPr algn="ctr"/>
            <a:r>
              <a:rPr lang="en-US" sz="1500" b="1"/>
              <a:t>secretion</a:t>
            </a:r>
          </a:p>
        </p:txBody>
      </p:sp>
      <p:sp>
        <p:nvSpPr>
          <p:cNvPr id="44044" name="Text Box 9"/>
          <p:cNvSpPr txBox="1">
            <a:spLocks noChangeArrowheads="1"/>
          </p:cNvSpPr>
          <p:nvPr/>
        </p:nvSpPr>
        <p:spPr bwMode="auto">
          <a:xfrm>
            <a:off x="3530600" y="6346825"/>
            <a:ext cx="2057400" cy="427038"/>
          </a:xfrm>
          <a:prstGeom prst="rect">
            <a:avLst/>
          </a:prstGeom>
          <a:noFill/>
          <a:ln w="9525" algn="ctr">
            <a:noFill/>
            <a:miter lim="800000"/>
            <a:headEnd/>
            <a:tailEnd/>
          </a:ln>
        </p:spPr>
        <p:txBody>
          <a:bodyPr>
            <a:spAutoFit/>
          </a:bodyPr>
          <a:lstStyle/>
          <a:p>
            <a:pPr>
              <a:spcBef>
                <a:spcPct val="50000"/>
              </a:spcBef>
            </a:pPr>
            <a:r>
              <a:rPr lang="en-US" sz="2200"/>
              <a:t>Figure 23.14</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p:spPr>
        <p:txBody>
          <a:bodyPr/>
          <a:lstStyle/>
          <a:p>
            <a:r>
              <a:rPr lang="en-US" smtClean="0"/>
              <a:t>23-</a:t>
            </a:r>
            <a:fld id="{8D194FB8-DF06-4BA2-BA1E-E58EF2CA9D63}" type="slidenum">
              <a:rPr lang="en-US" smtClean="0"/>
              <a:pPr/>
              <a:t>38</a:t>
            </a:fld>
            <a:endParaRPr lang="en-US" smtClean="0"/>
          </a:p>
        </p:txBody>
      </p:sp>
      <p:sp>
        <p:nvSpPr>
          <p:cNvPr id="45059" name="Rectangle 2"/>
          <p:cNvSpPr>
            <a:spLocks noGrp="1" noChangeArrowheads="1"/>
          </p:cNvSpPr>
          <p:nvPr>
            <p:ph type="title"/>
          </p:nvPr>
        </p:nvSpPr>
        <p:spPr>
          <a:xfrm>
            <a:off x="0" y="304800"/>
            <a:ext cx="9144000" cy="1143000"/>
          </a:xfrm>
        </p:spPr>
        <p:txBody>
          <a:bodyPr/>
          <a:lstStyle/>
          <a:p>
            <a:pPr eaLnBrk="1" hangingPunct="1"/>
            <a:r>
              <a:rPr lang="en-US" smtClean="0"/>
              <a:t>Sympathetic Control of GFR</a:t>
            </a:r>
          </a:p>
        </p:txBody>
      </p:sp>
      <p:sp>
        <p:nvSpPr>
          <p:cNvPr id="45060" name="Rectangle 3"/>
          <p:cNvSpPr>
            <a:spLocks noGrp="1" noChangeArrowheads="1"/>
          </p:cNvSpPr>
          <p:nvPr>
            <p:ph type="body" idx="1"/>
          </p:nvPr>
        </p:nvSpPr>
        <p:spPr>
          <a:xfrm>
            <a:off x="457200" y="1676400"/>
            <a:ext cx="8458200" cy="4953000"/>
          </a:xfrm>
        </p:spPr>
        <p:txBody>
          <a:bodyPr/>
          <a:lstStyle/>
          <a:p>
            <a:pPr eaLnBrk="1" hangingPunct="1"/>
            <a:r>
              <a:rPr lang="en-US" sz="2800" b="0" smtClean="0"/>
              <a:t>sympathetic nerve fibers richly innervate the renal blood vessels</a:t>
            </a:r>
          </a:p>
          <a:p>
            <a:pPr eaLnBrk="1" hangingPunct="1"/>
            <a:endParaRPr lang="en-US" sz="1200" b="0" smtClean="0"/>
          </a:p>
          <a:p>
            <a:pPr eaLnBrk="1" hangingPunct="1"/>
            <a:r>
              <a:rPr lang="en-US" sz="2800" b="0" smtClean="0"/>
              <a:t>sympathetic nervous system and adrenal epinephrine </a:t>
            </a:r>
            <a:r>
              <a:rPr lang="en-US" sz="2800" smtClean="0"/>
              <a:t>constrict the afferent arterioles </a:t>
            </a:r>
            <a:r>
              <a:rPr lang="en-US" sz="2800" b="0" smtClean="0"/>
              <a:t>in strenuous exercise or acute conditions like circulatory shock</a:t>
            </a:r>
          </a:p>
          <a:p>
            <a:pPr lvl="1" eaLnBrk="1" hangingPunct="1"/>
            <a:r>
              <a:rPr lang="en-US" sz="2400" b="0" smtClean="0"/>
              <a:t>reduces GFR and urine output</a:t>
            </a:r>
          </a:p>
          <a:p>
            <a:pPr lvl="1" eaLnBrk="1" hangingPunct="1"/>
            <a:r>
              <a:rPr lang="en-US" sz="2400" b="0" smtClean="0"/>
              <a:t>redirects blood from the kidneys to the heart, brain, and skeletal muscles</a:t>
            </a:r>
          </a:p>
          <a:p>
            <a:pPr lvl="1" eaLnBrk="1" hangingPunct="1"/>
            <a:r>
              <a:rPr lang="en-US" sz="2400" b="0" smtClean="0"/>
              <a:t>GFR may be as low as a few milliliters per minute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1"/>
          </p:nvPr>
        </p:nvSpPr>
        <p:spPr>
          <a:noFill/>
        </p:spPr>
        <p:txBody>
          <a:bodyPr/>
          <a:lstStyle/>
          <a:p>
            <a:r>
              <a:rPr lang="en-US" smtClean="0"/>
              <a:t>23-</a:t>
            </a:r>
            <a:fld id="{18132670-9901-406E-87E8-1E414BEAD59C}" type="slidenum">
              <a:rPr lang="en-US" smtClean="0"/>
              <a:pPr/>
              <a:t>39</a:t>
            </a:fld>
            <a:endParaRPr lang="en-US" smtClean="0"/>
          </a:p>
        </p:txBody>
      </p:sp>
      <p:sp>
        <p:nvSpPr>
          <p:cNvPr id="46083" name="Rectangle 2"/>
          <p:cNvSpPr>
            <a:spLocks noGrp="1" noChangeArrowheads="1"/>
          </p:cNvSpPr>
          <p:nvPr>
            <p:ph type="title"/>
          </p:nvPr>
        </p:nvSpPr>
        <p:spPr>
          <a:xfrm>
            <a:off x="0" y="39688"/>
            <a:ext cx="9144000" cy="1190625"/>
          </a:xfrm>
        </p:spPr>
        <p:txBody>
          <a:bodyPr>
            <a:spAutoFit/>
          </a:bodyPr>
          <a:lstStyle/>
          <a:p>
            <a:pPr eaLnBrk="1" hangingPunct="1"/>
            <a:r>
              <a:rPr lang="en-US" sz="3600" smtClean="0"/>
              <a:t>Renin-Angiotensin-Aldosterone Mechanism</a:t>
            </a:r>
          </a:p>
        </p:txBody>
      </p:sp>
      <p:sp>
        <p:nvSpPr>
          <p:cNvPr id="46084" name="Rectangle 12"/>
          <p:cNvSpPr>
            <a:spLocks noGrp="1" noChangeArrowheads="1"/>
          </p:cNvSpPr>
          <p:nvPr>
            <p:ph type="body" sz="half" idx="2"/>
          </p:nvPr>
        </p:nvSpPr>
        <p:spPr>
          <a:xfrm>
            <a:off x="4343400" y="1219200"/>
            <a:ext cx="4267200" cy="5638800"/>
          </a:xfrm>
        </p:spPr>
        <p:txBody>
          <a:bodyPr/>
          <a:lstStyle/>
          <a:p>
            <a:pPr eaLnBrk="1" hangingPunct="1"/>
            <a:r>
              <a:rPr lang="en-US" sz="2400" i="1" smtClean="0"/>
              <a:t>renin</a:t>
            </a:r>
            <a:r>
              <a:rPr lang="en-US" sz="2400" b="0" smtClean="0"/>
              <a:t> secreted by juxtaglomerular cells if BP drops dramatically</a:t>
            </a:r>
          </a:p>
          <a:p>
            <a:pPr eaLnBrk="1" hangingPunct="1"/>
            <a:endParaRPr lang="en-US" sz="1000" b="0" smtClean="0"/>
          </a:p>
          <a:p>
            <a:pPr eaLnBrk="1" hangingPunct="1"/>
            <a:r>
              <a:rPr lang="en-US" sz="2400" b="0" smtClean="0"/>
              <a:t>renin converts </a:t>
            </a:r>
            <a:r>
              <a:rPr lang="en-US" sz="2400" smtClean="0"/>
              <a:t>angiotensinogen</a:t>
            </a:r>
            <a:r>
              <a:rPr lang="en-US" sz="2400" b="0" smtClean="0"/>
              <a:t>, a blood protein, into </a:t>
            </a:r>
            <a:r>
              <a:rPr lang="en-US" sz="2400" smtClean="0"/>
              <a:t>angiotensin I</a:t>
            </a:r>
          </a:p>
          <a:p>
            <a:pPr eaLnBrk="1" hangingPunct="1"/>
            <a:endParaRPr lang="en-US" sz="1000" b="0" smtClean="0"/>
          </a:p>
          <a:p>
            <a:pPr eaLnBrk="1" hangingPunct="1"/>
            <a:r>
              <a:rPr lang="en-US" sz="2400" b="0" smtClean="0"/>
              <a:t>in the </a:t>
            </a:r>
            <a:r>
              <a:rPr lang="en-US" sz="2400" smtClean="0"/>
              <a:t>lungs and kidneys</a:t>
            </a:r>
            <a:r>
              <a:rPr lang="en-US" sz="2400" b="0" smtClean="0"/>
              <a:t>, </a:t>
            </a:r>
            <a:r>
              <a:rPr lang="en-US" sz="2400" smtClean="0"/>
              <a:t>angiotensin-converting enzyme (ACE) </a:t>
            </a:r>
            <a:r>
              <a:rPr lang="en-US" sz="2400" b="0" smtClean="0"/>
              <a:t>converts angiotensin I  to </a:t>
            </a:r>
            <a:r>
              <a:rPr lang="en-US" sz="2400" smtClean="0"/>
              <a:t>angiotensin II</a:t>
            </a:r>
            <a:r>
              <a:rPr lang="en-US" sz="2400" b="0" smtClean="0"/>
              <a:t>, the active hormone</a:t>
            </a:r>
          </a:p>
          <a:p>
            <a:pPr lvl="1" eaLnBrk="1" hangingPunct="1"/>
            <a:r>
              <a:rPr lang="en-US" sz="2000" b="0" smtClean="0"/>
              <a:t>works in several ways to restore fluid volume and BP</a:t>
            </a:r>
          </a:p>
          <a:p>
            <a:pPr eaLnBrk="1" hangingPunct="1"/>
            <a:endParaRPr lang="en-US" sz="2400" b="0" smtClean="0"/>
          </a:p>
        </p:txBody>
      </p:sp>
      <p:sp>
        <p:nvSpPr>
          <p:cNvPr id="46085" name="TextBox 24"/>
          <p:cNvSpPr txBox="1">
            <a:spLocks noChangeArrowheads="1"/>
          </p:cNvSpPr>
          <p:nvPr/>
        </p:nvSpPr>
        <p:spPr bwMode="auto">
          <a:xfrm>
            <a:off x="215900" y="1130300"/>
            <a:ext cx="4162425" cy="198438"/>
          </a:xfrm>
          <a:prstGeom prst="rect">
            <a:avLst/>
          </a:prstGeom>
          <a:noFill/>
          <a:ln w="9525">
            <a:noFill/>
            <a:miter lim="800000"/>
            <a:headEnd/>
            <a:tailEnd/>
          </a:ln>
        </p:spPr>
        <p:txBody>
          <a:bodyPr>
            <a:spAutoFit/>
          </a:bodyPr>
          <a:lstStyle/>
          <a:p>
            <a:pPr algn="ctr"/>
            <a:r>
              <a:rPr lang="en-US" sz="700">
                <a:solidFill>
                  <a:srgbClr val="000000"/>
                </a:solidFill>
                <a:cs typeface="Arial" charset="0"/>
              </a:rPr>
              <a:t>Copyright © The McGraw-Hill Companies, Inc. Permission required for reproduction or display.</a:t>
            </a:r>
          </a:p>
        </p:txBody>
      </p:sp>
      <p:pic>
        <p:nvPicPr>
          <p:cNvPr id="46086" name="Picture 9" descr="sal25693_23_15"/>
          <p:cNvPicPr>
            <a:picLocks noChangeAspect="1" noChangeArrowheads="1"/>
          </p:cNvPicPr>
          <p:nvPr/>
        </p:nvPicPr>
        <p:blipFill>
          <a:blip r:embed="rId3" cstate="print"/>
          <a:srcRect/>
          <a:stretch>
            <a:fillRect/>
          </a:stretch>
        </p:blipFill>
        <p:spPr bwMode="auto">
          <a:xfrm>
            <a:off x="769938" y="1304925"/>
            <a:ext cx="3084512" cy="5368925"/>
          </a:xfrm>
          <a:prstGeom prst="rect">
            <a:avLst/>
          </a:prstGeom>
          <a:noFill/>
          <a:ln w="9525">
            <a:noFill/>
            <a:miter lim="800000"/>
            <a:headEnd/>
            <a:tailEnd/>
          </a:ln>
        </p:spPr>
      </p:pic>
      <p:sp>
        <p:nvSpPr>
          <p:cNvPr id="46087" name="Rectangle 10"/>
          <p:cNvSpPr>
            <a:spLocks noChangeArrowheads="1"/>
          </p:cNvSpPr>
          <p:nvPr/>
        </p:nvSpPr>
        <p:spPr bwMode="auto">
          <a:xfrm>
            <a:off x="2379663" y="1665288"/>
            <a:ext cx="212725" cy="106362"/>
          </a:xfrm>
          <a:prstGeom prst="rect">
            <a:avLst/>
          </a:prstGeom>
          <a:noFill/>
          <a:ln w="9525">
            <a:noFill/>
            <a:miter lim="800000"/>
            <a:headEnd/>
            <a:tailEnd/>
          </a:ln>
        </p:spPr>
        <p:txBody>
          <a:bodyPr wrap="none" lIns="0" tIns="0" rIns="0" bIns="0">
            <a:spAutoFit/>
          </a:bodyPr>
          <a:lstStyle/>
          <a:p>
            <a:r>
              <a:rPr lang="en-US" sz="700" b="1">
                <a:solidFill>
                  <a:srgbClr val="000000"/>
                </a:solidFill>
              </a:rPr>
              <a:t>Liver</a:t>
            </a:r>
            <a:endParaRPr lang="en-US" sz="700" b="1"/>
          </a:p>
        </p:txBody>
      </p:sp>
      <p:sp>
        <p:nvSpPr>
          <p:cNvPr id="46088" name="Rectangle 11"/>
          <p:cNvSpPr>
            <a:spLocks noChangeArrowheads="1"/>
          </p:cNvSpPr>
          <p:nvPr/>
        </p:nvSpPr>
        <p:spPr bwMode="auto">
          <a:xfrm>
            <a:off x="1030288" y="2911475"/>
            <a:ext cx="295275" cy="106363"/>
          </a:xfrm>
          <a:prstGeom prst="rect">
            <a:avLst/>
          </a:prstGeom>
          <a:noFill/>
          <a:ln w="9525">
            <a:noFill/>
            <a:miter lim="800000"/>
            <a:headEnd/>
            <a:tailEnd/>
          </a:ln>
        </p:spPr>
        <p:txBody>
          <a:bodyPr wrap="none" lIns="0" tIns="0" rIns="0" bIns="0">
            <a:spAutoFit/>
          </a:bodyPr>
          <a:lstStyle/>
          <a:p>
            <a:r>
              <a:rPr lang="en-US" sz="700" b="1">
                <a:solidFill>
                  <a:srgbClr val="000000"/>
                </a:solidFill>
              </a:rPr>
              <a:t>Kidney</a:t>
            </a:r>
            <a:endParaRPr lang="en-US" sz="700" b="1"/>
          </a:p>
        </p:txBody>
      </p:sp>
      <p:sp>
        <p:nvSpPr>
          <p:cNvPr id="46089" name="Rectangle 12"/>
          <p:cNvSpPr>
            <a:spLocks noChangeArrowheads="1"/>
          </p:cNvSpPr>
          <p:nvPr/>
        </p:nvSpPr>
        <p:spPr bwMode="auto">
          <a:xfrm>
            <a:off x="3544888" y="5324475"/>
            <a:ext cx="295275" cy="106363"/>
          </a:xfrm>
          <a:prstGeom prst="rect">
            <a:avLst/>
          </a:prstGeom>
          <a:noFill/>
          <a:ln w="9525">
            <a:noFill/>
            <a:miter lim="800000"/>
            <a:headEnd/>
            <a:tailEnd/>
          </a:ln>
        </p:spPr>
        <p:txBody>
          <a:bodyPr wrap="none" lIns="0" tIns="0" rIns="0" bIns="0">
            <a:spAutoFit/>
          </a:bodyPr>
          <a:lstStyle/>
          <a:p>
            <a:r>
              <a:rPr lang="en-US" sz="700" b="1">
                <a:solidFill>
                  <a:srgbClr val="000000"/>
                </a:solidFill>
              </a:rPr>
              <a:t>Kidney</a:t>
            </a:r>
            <a:endParaRPr lang="en-US" sz="700" b="1"/>
          </a:p>
        </p:txBody>
      </p:sp>
      <p:sp>
        <p:nvSpPr>
          <p:cNvPr id="46090" name="Rectangle 13"/>
          <p:cNvSpPr>
            <a:spLocks noChangeArrowheads="1"/>
          </p:cNvSpPr>
          <p:nvPr/>
        </p:nvSpPr>
        <p:spPr bwMode="auto">
          <a:xfrm>
            <a:off x="3257550" y="3916363"/>
            <a:ext cx="265113" cy="106362"/>
          </a:xfrm>
          <a:prstGeom prst="rect">
            <a:avLst/>
          </a:prstGeom>
          <a:noFill/>
          <a:ln w="9525">
            <a:noFill/>
            <a:miter lim="800000"/>
            <a:headEnd/>
            <a:tailEnd/>
          </a:ln>
        </p:spPr>
        <p:txBody>
          <a:bodyPr wrap="none" lIns="0" tIns="0" rIns="0" bIns="0">
            <a:spAutoFit/>
          </a:bodyPr>
          <a:lstStyle/>
          <a:p>
            <a:r>
              <a:rPr lang="en-US" sz="700" b="1">
                <a:solidFill>
                  <a:srgbClr val="000000"/>
                </a:solidFill>
              </a:rPr>
              <a:t>Lungs</a:t>
            </a:r>
            <a:endParaRPr lang="en-US" sz="700" b="1"/>
          </a:p>
        </p:txBody>
      </p:sp>
      <p:sp>
        <p:nvSpPr>
          <p:cNvPr id="46091" name="Rectangle 14"/>
          <p:cNvSpPr>
            <a:spLocks noChangeArrowheads="1"/>
          </p:cNvSpPr>
          <p:nvPr/>
        </p:nvSpPr>
        <p:spPr bwMode="auto">
          <a:xfrm>
            <a:off x="1154113" y="4511675"/>
            <a:ext cx="611187" cy="106363"/>
          </a:xfrm>
          <a:prstGeom prst="rect">
            <a:avLst/>
          </a:prstGeom>
          <a:noFill/>
          <a:ln w="9525">
            <a:noFill/>
            <a:miter lim="800000"/>
            <a:headEnd/>
            <a:tailEnd/>
          </a:ln>
        </p:spPr>
        <p:txBody>
          <a:bodyPr wrap="none" lIns="0" tIns="0" rIns="0" bIns="0">
            <a:spAutoFit/>
          </a:bodyPr>
          <a:lstStyle/>
          <a:p>
            <a:r>
              <a:rPr lang="en-US" sz="700" b="1">
                <a:solidFill>
                  <a:srgbClr val="000000"/>
                </a:solidFill>
              </a:rPr>
              <a:t>Hypothalamus</a:t>
            </a:r>
            <a:endParaRPr lang="en-US" sz="700" b="1"/>
          </a:p>
        </p:txBody>
      </p:sp>
      <p:sp>
        <p:nvSpPr>
          <p:cNvPr id="46092" name="Rectangle 15"/>
          <p:cNvSpPr>
            <a:spLocks noChangeArrowheads="1"/>
          </p:cNvSpPr>
          <p:nvPr/>
        </p:nvSpPr>
        <p:spPr bwMode="auto">
          <a:xfrm>
            <a:off x="1563688" y="2535238"/>
            <a:ext cx="246062" cy="106362"/>
          </a:xfrm>
          <a:prstGeom prst="rect">
            <a:avLst/>
          </a:prstGeom>
          <a:noFill/>
          <a:ln w="9525">
            <a:noFill/>
            <a:miter lim="800000"/>
            <a:headEnd/>
            <a:tailEnd/>
          </a:ln>
        </p:spPr>
        <p:txBody>
          <a:bodyPr wrap="none" lIns="0" tIns="0" rIns="0" bIns="0">
            <a:spAutoFit/>
          </a:bodyPr>
          <a:lstStyle/>
          <a:p>
            <a:r>
              <a:rPr lang="en-US" sz="700" b="1">
                <a:solidFill>
                  <a:srgbClr val="000000"/>
                </a:solidFill>
              </a:rPr>
              <a:t>Renin</a:t>
            </a:r>
            <a:endParaRPr lang="en-US" sz="700" b="1"/>
          </a:p>
        </p:txBody>
      </p:sp>
      <p:sp>
        <p:nvSpPr>
          <p:cNvPr id="46093" name="Rectangle 16"/>
          <p:cNvSpPr>
            <a:spLocks noChangeArrowheads="1"/>
          </p:cNvSpPr>
          <p:nvPr/>
        </p:nvSpPr>
        <p:spPr bwMode="auto">
          <a:xfrm>
            <a:off x="2614613" y="5000625"/>
            <a:ext cx="517525" cy="106363"/>
          </a:xfrm>
          <a:prstGeom prst="rect">
            <a:avLst/>
          </a:prstGeom>
          <a:noFill/>
          <a:ln w="9525">
            <a:noFill/>
            <a:miter lim="800000"/>
            <a:headEnd/>
            <a:tailEnd/>
          </a:ln>
        </p:spPr>
        <p:txBody>
          <a:bodyPr wrap="none" lIns="0" tIns="0" rIns="0" bIns="0">
            <a:spAutoFit/>
          </a:bodyPr>
          <a:lstStyle/>
          <a:p>
            <a:r>
              <a:rPr lang="en-US" sz="700" b="1">
                <a:solidFill>
                  <a:srgbClr val="000000"/>
                </a:solidFill>
              </a:rPr>
              <a:t>Aldosterone</a:t>
            </a:r>
            <a:endParaRPr lang="en-US" sz="700" b="1"/>
          </a:p>
        </p:txBody>
      </p:sp>
      <p:sp>
        <p:nvSpPr>
          <p:cNvPr id="46094" name="Text Box 17"/>
          <p:cNvSpPr txBox="1">
            <a:spLocks noChangeArrowheads="1"/>
          </p:cNvSpPr>
          <p:nvPr/>
        </p:nvSpPr>
        <p:spPr bwMode="auto">
          <a:xfrm>
            <a:off x="839788" y="1652588"/>
            <a:ext cx="669925" cy="212725"/>
          </a:xfrm>
          <a:prstGeom prst="rect">
            <a:avLst/>
          </a:prstGeom>
          <a:noFill/>
          <a:ln w="9525">
            <a:noFill/>
            <a:miter lim="800000"/>
            <a:headEnd/>
            <a:tailEnd/>
          </a:ln>
        </p:spPr>
        <p:txBody>
          <a:bodyPr wrap="none" lIns="0" tIns="0" bIns="0">
            <a:spAutoFit/>
          </a:bodyPr>
          <a:lstStyle/>
          <a:p>
            <a:pPr algn="ctr"/>
            <a:r>
              <a:rPr lang="en-US" sz="700" b="1"/>
              <a:t>Drop in blood</a:t>
            </a:r>
          </a:p>
          <a:p>
            <a:pPr algn="ctr"/>
            <a:r>
              <a:rPr lang="en-US" sz="700" b="1"/>
              <a:t>pressure</a:t>
            </a:r>
          </a:p>
        </p:txBody>
      </p:sp>
      <p:sp>
        <p:nvSpPr>
          <p:cNvPr id="46095" name="Text Box 18"/>
          <p:cNvSpPr txBox="1">
            <a:spLocks noChangeArrowheads="1"/>
          </p:cNvSpPr>
          <p:nvPr/>
        </p:nvSpPr>
        <p:spPr bwMode="auto">
          <a:xfrm>
            <a:off x="1700213" y="2214563"/>
            <a:ext cx="1052512" cy="212725"/>
          </a:xfrm>
          <a:prstGeom prst="rect">
            <a:avLst/>
          </a:prstGeom>
          <a:noFill/>
          <a:ln w="9525">
            <a:noFill/>
            <a:miter lim="800000"/>
            <a:headEnd/>
            <a:tailEnd/>
          </a:ln>
        </p:spPr>
        <p:txBody>
          <a:bodyPr wrap="none" lIns="0" tIns="0" bIns="0">
            <a:spAutoFit/>
          </a:bodyPr>
          <a:lstStyle/>
          <a:p>
            <a:pPr algn="ctr"/>
            <a:r>
              <a:rPr lang="en-US" sz="700" b="1"/>
              <a:t>Angiotensinogen</a:t>
            </a:r>
          </a:p>
          <a:p>
            <a:pPr algn="ctr"/>
            <a:r>
              <a:rPr lang="en-US" sz="700" b="1"/>
              <a:t>(453 amino acids long)</a:t>
            </a:r>
          </a:p>
        </p:txBody>
      </p:sp>
      <p:sp>
        <p:nvSpPr>
          <p:cNvPr id="46096" name="Text Box 19"/>
          <p:cNvSpPr txBox="1">
            <a:spLocks noChangeArrowheads="1"/>
          </p:cNvSpPr>
          <p:nvPr/>
        </p:nvSpPr>
        <p:spPr bwMode="auto">
          <a:xfrm>
            <a:off x="1724025" y="2947988"/>
            <a:ext cx="1003300" cy="212725"/>
          </a:xfrm>
          <a:prstGeom prst="rect">
            <a:avLst/>
          </a:prstGeom>
          <a:noFill/>
          <a:ln w="9525">
            <a:noFill/>
            <a:miter lim="800000"/>
            <a:headEnd/>
            <a:tailEnd/>
          </a:ln>
        </p:spPr>
        <p:txBody>
          <a:bodyPr wrap="none" lIns="0" tIns="0" bIns="0">
            <a:spAutoFit/>
          </a:bodyPr>
          <a:lstStyle/>
          <a:p>
            <a:pPr algn="ctr"/>
            <a:r>
              <a:rPr lang="it-IT" sz="700" b="1"/>
              <a:t>Angiotensin I</a:t>
            </a:r>
          </a:p>
          <a:p>
            <a:pPr algn="ctr"/>
            <a:r>
              <a:rPr lang="it-IT" sz="700" b="1"/>
              <a:t>(10 amino acids long)</a:t>
            </a:r>
            <a:endParaRPr lang="en-US" sz="700" b="1"/>
          </a:p>
        </p:txBody>
      </p:sp>
      <p:sp>
        <p:nvSpPr>
          <p:cNvPr id="46097" name="Text Box 20"/>
          <p:cNvSpPr txBox="1">
            <a:spLocks noChangeArrowheads="1"/>
          </p:cNvSpPr>
          <p:nvPr/>
        </p:nvSpPr>
        <p:spPr bwMode="auto">
          <a:xfrm>
            <a:off x="2343150" y="3286125"/>
            <a:ext cx="688975" cy="319088"/>
          </a:xfrm>
          <a:prstGeom prst="rect">
            <a:avLst/>
          </a:prstGeom>
          <a:noFill/>
          <a:ln w="9525">
            <a:noFill/>
            <a:miter lim="800000"/>
            <a:headEnd/>
            <a:tailEnd/>
          </a:ln>
        </p:spPr>
        <p:txBody>
          <a:bodyPr wrap="none" lIns="0" tIns="0" bIns="0">
            <a:spAutoFit/>
          </a:bodyPr>
          <a:lstStyle/>
          <a:p>
            <a:r>
              <a:rPr lang="en-US" sz="700" b="1"/>
              <a:t>Angiotensin-</a:t>
            </a:r>
          </a:p>
          <a:p>
            <a:r>
              <a:rPr lang="en-US" sz="700" b="1"/>
              <a:t>converting</a:t>
            </a:r>
          </a:p>
          <a:p>
            <a:r>
              <a:rPr lang="en-US" sz="700" b="1"/>
              <a:t>enzyme (ACE)</a:t>
            </a:r>
          </a:p>
        </p:txBody>
      </p:sp>
      <p:sp>
        <p:nvSpPr>
          <p:cNvPr id="46098" name="Text Box 21"/>
          <p:cNvSpPr txBox="1">
            <a:spLocks noChangeArrowheads="1"/>
          </p:cNvSpPr>
          <p:nvPr/>
        </p:nvSpPr>
        <p:spPr bwMode="auto">
          <a:xfrm>
            <a:off x="1749425" y="3881438"/>
            <a:ext cx="954088" cy="212725"/>
          </a:xfrm>
          <a:prstGeom prst="rect">
            <a:avLst/>
          </a:prstGeom>
          <a:noFill/>
          <a:ln w="9525">
            <a:noFill/>
            <a:miter lim="800000"/>
            <a:headEnd/>
            <a:tailEnd/>
          </a:ln>
        </p:spPr>
        <p:txBody>
          <a:bodyPr wrap="none" lIns="0" tIns="0" bIns="0">
            <a:spAutoFit/>
          </a:bodyPr>
          <a:lstStyle/>
          <a:p>
            <a:pPr algn="ctr"/>
            <a:r>
              <a:rPr lang="en-US" sz="700" b="1"/>
              <a:t>Angiotensin II</a:t>
            </a:r>
          </a:p>
          <a:p>
            <a:pPr algn="ctr"/>
            <a:r>
              <a:rPr lang="en-US" sz="700" b="1"/>
              <a:t>(8 amino acids long)</a:t>
            </a:r>
          </a:p>
        </p:txBody>
      </p:sp>
      <p:sp>
        <p:nvSpPr>
          <p:cNvPr id="46099" name="Text Box 22"/>
          <p:cNvSpPr txBox="1">
            <a:spLocks noChangeArrowheads="1"/>
          </p:cNvSpPr>
          <p:nvPr/>
        </p:nvSpPr>
        <p:spPr bwMode="auto">
          <a:xfrm>
            <a:off x="2365375" y="4511675"/>
            <a:ext cx="733425" cy="212725"/>
          </a:xfrm>
          <a:prstGeom prst="rect">
            <a:avLst/>
          </a:prstGeom>
          <a:noFill/>
          <a:ln w="9525">
            <a:noFill/>
            <a:miter lim="800000"/>
            <a:headEnd/>
            <a:tailEnd/>
          </a:ln>
        </p:spPr>
        <p:txBody>
          <a:bodyPr wrap="none" lIns="0" tIns="0" bIns="0">
            <a:spAutoFit/>
          </a:bodyPr>
          <a:lstStyle/>
          <a:p>
            <a:pPr algn="ctr"/>
            <a:r>
              <a:rPr lang="en-US" sz="700" b="1"/>
              <a:t>Cardiovascular</a:t>
            </a:r>
          </a:p>
          <a:p>
            <a:pPr algn="ctr"/>
            <a:r>
              <a:rPr lang="en-US" sz="700" b="1"/>
              <a:t>system</a:t>
            </a:r>
          </a:p>
        </p:txBody>
      </p:sp>
      <p:sp>
        <p:nvSpPr>
          <p:cNvPr id="46100" name="Text Box 23"/>
          <p:cNvSpPr txBox="1">
            <a:spLocks noChangeArrowheads="1"/>
          </p:cNvSpPr>
          <p:nvPr/>
        </p:nvSpPr>
        <p:spPr bwMode="auto">
          <a:xfrm>
            <a:off x="1819275" y="5492750"/>
            <a:ext cx="812800" cy="106363"/>
          </a:xfrm>
          <a:prstGeom prst="rect">
            <a:avLst/>
          </a:prstGeom>
          <a:noFill/>
          <a:ln w="9525">
            <a:noFill/>
            <a:miter lim="800000"/>
            <a:headEnd/>
            <a:tailEnd/>
          </a:ln>
        </p:spPr>
        <p:txBody>
          <a:bodyPr wrap="none" lIns="0" tIns="0" bIns="0">
            <a:spAutoFit/>
          </a:bodyPr>
          <a:lstStyle/>
          <a:p>
            <a:r>
              <a:rPr lang="en-US" sz="700" b="1"/>
              <a:t>Vasoconstriction</a:t>
            </a:r>
          </a:p>
        </p:txBody>
      </p:sp>
      <p:sp>
        <p:nvSpPr>
          <p:cNvPr id="46101" name="Text Box 24"/>
          <p:cNvSpPr txBox="1">
            <a:spLocks noChangeArrowheads="1"/>
          </p:cNvSpPr>
          <p:nvPr/>
        </p:nvSpPr>
        <p:spPr bwMode="auto">
          <a:xfrm>
            <a:off x="1146175" y="6118225"/>
            <a:ext cx="547688" cy="212725"/>
          </a:xfrm>
          <a:prstGeom prst="rect">
            <a:avLst/>
          </a:prstGeom>
          <a:noFill/>
          <a:ln w="9525">
            <a:noFill/>
            <a:miter lim="800000"/>
            <a:headEnd/>
            <a:tailEnd/>
          </a:ln>
        </p:spPr>
        <p:txBody>
          <a:bodyPr wrap="none" lIns="0" tIns="0" bIns="0">
            <a:spAutoFit/>
          </a:bodyPr>
          <a:lstStyle/>
          <a:p>
            <a:r>
              <a:rPr lang="en-US" sz="700" b="1"/>
              <a:t>Thirst  and</a:t>
            </a:r>
          </a:p>
          <a:p>
            <a:r>
              <a:rPr lang="en-US" sz="700" b="1"/>
              <a:t>drinking</a:t>
            </a:r>
          </a:p>
        </p:txBody>
      </p:sp>
      <p:sp>
        <p:nvSpPr>
          <p:cNvPr id="46102" name="Text Box 25"/>
          <p:cNvSpPr txBox="1">
            <a:spLocks noChangeArrowheads="1"/>
          </p:cNvSpPr>
          <p:nvPr/>
        </p:nvSpPr>
        <p:spPr bwMode="auto">
          <a:xfrm>
            <a:off x="1863725" y="6348413"/>
            <a:ext cx="723900" cy="212725"/>
          </a:xfrm>
          <a:prstGeom prst="rect">
            <a:avLst/>
          </a:prstGeom>
          <a:noFill/>
          <a:ln w="9525">
            <a:noFill/>
            <a:miter lim="800000"/>
            <a:headEnd/>
            <a:tailEnd/>
          </a:ln>
        </p:spPr>
        <p:txBody>
          <a:bodyPr wrap="none" lIns="0" tIns="0" bIns="0">
            <a:spAutoFit/>
          </a:bodyPr>
          <a:lstStyle/>
          <a:p>
            <a:pPr algn="ctr"/>
            <a:r>
              <a:rPr lang="en-US" sz="700" b="1"/>
              <a:t>Elevated blood</a:t>
            </a:r>
          </a:p>
          <a:p>
            <a:pPr algn="ctr"/>
            <a:r>
              <a:rPr lang="en-US" sz="700" b="1"/>
              <a:t>pressure</a:t>
            </a:r>
          </a:p>
        </p:txBody>
      </p:sp>
      <p:sp>
        <p:nvSpPr>
          <p:cNvPr id="46103" name="Text Box 26"/>
          <p:cNvSpPr txBox="1">
            <a:spLocks noChangeArrowheads="1"/>
          </p:cNvSpPr>
          <p:nvPr/>
        </p:nvSpPr>
        <p:spPr bwMode="auto">
          <a:xfrm>
            <a:off x="2662238" y="6118225"/>
            <a:ext cx="731837" cy="212725"/>
          </a:xfrm>
          <a:prstGeom prst="rect">
            <a:avLst/>
          </a:prstGeom>
          <a:noFill/>
          <a:ln w="9525">
            <a:noFill/>
            <a:miter lim="800000"/>
            <a:headEnd/>
            <a:tailEnd/>
          </a:ln>
        </p:spPr>
        <p:txBody>
          <a:bodyPr wrap="none" lIns="0" tIns="0" bIns="0">
            <a:spAutoFit/>
          </a:bodyPr>
          <a:lstStyle/>
          <a:p>
            <a:r>
              <a:rPr lang="en-US" sz="700" b="1"/>
              <a:t>Sodium and</a:t>
            </a:r>
          </a:p>
          <a:p>
            <a:r>
              <a:rPr lang="en-US" sz="700" b="1"/>
              <a:t>water retention</a:t>
            </a:r>
          </a:p>
        </p:txBody>
      </p:sp>
      <p:sp>
        <p:nvSpPr>
          <p:cNvPr id="46104" name="Text Box 27"/>
          <p:cNvSpPr txBox="1">
            <a:spLocks noChangeArrowheads="1"/>
          </p:cNvSpPr>
          <p:nvPr/>
        </p:nvSpPr>
        <p:spPr bwMode="auto">
          <a:xfrm>
            <a:off x="3525838" y="4511675"/>
            <a:ext cx="422275" cy="212725"/>
          </a:xfrm>
          <a:prstGeom prst="rect">
            <a:avLst/>
          </a:prstGeom>
          <a:noFill/>
          <a:ln w="9525">
            <a:noFill/>
            <a:miter lim="800000"/>
            <a:headEnd/>
            <a:tailEnd/>
          </a:ln>
        </p:spPr>
        <p:txBody>
          <a:bodyPr wrap="none" lIns="0" tIns="0" bIns="0">
            <a:spAutoFit/>
          </a:bodyPr>
          <a:lstStyle/>
          <a:p>
            <a:pPr algn="ctr"/>
            <a:r>
              <a:rPr lang="en-US" sz="700" b="1"/>
              <a:t>Adrenal</a:t>
            </a:r>
          </a:p>
          <a:p>
            <a:pPr algn="ctr"/>
            <a:r>
              <a:rPr lang="en-US" sz="700" b="1"/>
              <a:t>cortex</a:t>
            </a:r>
          </a:p>
        </p:txBody>
      </p:sp>
      <p:sp>
        <p:nvSpPr>
          <p:cNvPr id="46105" name="Text Box 9"/>
          <p:cNvSpPr txBox="1">
            <a:spLocks noChangeArrowheads="1"/>
          </p:cNvSpPr>
          <p:nvPr/>
        </p:nvSpPr>
        <p:spPr bwMode="auto">
          <a:xfrm>
            <a:off x="2667000" y="6405563"/>
            <a:ext cx="2057400" cy="427037"/>
          </a:xfrm>
          <a:prstGeom prst="rect">
            <a:avLst/>
          </a:prstGeom>
          <a:noFill/>
          <a:ln w="9525" algn="ctr">
            <a:noFill/>
            <a:miter lim="800000"/>
            <a:headEnd/>
            <a:tailEnd/>
          </a:ln>
        </p:spPr>
        <p:txBody>
          <a:bodyPr>
            <a:spAutoFit/>
          </a:bodyPr>
          <a:lstStyle/>
          <a:p>
            <a:pPr>
              <a:spcBef>
                <a:spcPct val="50000"/>
              </a:spcBef>
            </a:pPr>
            <a:r>
              <a:rPr lang="en-US" sz="2200"/>
              <a:t>Figure 23.15</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title"/>
          </p:nvPr>
        </p:nvSpPr>
        <p:spPr>
          <a:xfrm>
            <a:off x="0" y="266700"/>
            <a:ext cx="9144000" cy="762000"/>
          </a:xfrm>
        </p:spPr>
        <p:txBody>
          <a:bodyPr>
            <a:spAutoFit/>
          </a:bodyPr>
          <a:lstStyle/>
          <a:p>
            <a:pPr eaLnBrk="1" hangingPunct="1"/>
            <a:r>
              <a:rPr lang="en-US" smtClean="0"/>
              <a:t>Kidney Location</a:t>
            </a:r>
          </a:p>
        </p:txBody>
      </p:sp>
      <p:sp>
        <p:nvSpPr>
          <p:cNvPr id="10243" name="Text Box 8"/>
          <p:cNvSpPr txBox="1">
            <a:spLocks noChangeArrowheads="1"/>
          </p:cNvSpPr>
          <p:nvPr/>
        </p:nvSpPr>
        <p:spPr bwMode="auto">
          <a:xfrm>
            <a:off x="3124200" y="6096000"/>
            <a:ext cx="2438400" cy="427038"/>
          </a:xfrm>
          <a:prstGeom prst="rect">
            <a:avLst/>
          </a:prstGeom>
          <a:noFill/>
          <a:ln w="9525" algn="ctr">
            <a:noFill/>
            <a:miter lim="800000"/>
            <a:headEnd/>
            <a:tailEnd/>
          </a:ln>
        </p:spPr>
        <p:txBody>
          <a:bodyPr>
            <a:spAutoFit/>
          </a:bodyPr>
          <a:lstStyle/>
          <a:p>
            <a:pPr>
              <a:spcBef>
                <a:spcPct val="50000"/>
              </a:spcBef>
            </a:pPr>
            <a:r>
              <a:rPr lang="en-US" sz="2200"/>
              <a:t>Figure 23.3 a-b</a:t>
            </a:r>
          </a:p>
        </p:txBody>
      </p:sp>
      <p:pic>
        <p:nvPicPr>
          <p:cNvPr id="10244" name="Picture 8" descr="sal25693_23_03"/>
          <p:cNvPicPr>
            <a:picLocks noChangeAspect="1" noChangeArrowheads="1"/>
          </p:cNvPicPr>
          <p:nvPr/>
        </p:nvPicPr>
        <p:blipFill>
          <a:blip r:embed="rId3" cstate="print"/>
          <a:srcRect/>
          <a:stretch>
            <a:fillRect/>
          </a:stretch>
        </p:blipFill>
        <p:spPr bwMode="auto">
          <a:xfrm>
            <a:off x="152400" y="1608138"/>
            <a:ext cx="7724775" cy="4349750"/>
          </a:xfrm>
          <a:prstGeom prst="rect">
            <a:avLst/>
          </a:prstGeom>
          <a:noFill/>
          <a:ln w="9525">
            <a:noFill/>
            <a:miter lim="800000"/>
            <a:headEnd/>
            <a:tailEnd/>
          </a:ln>
        </p:spPr>
      </p:pic>
      <p:sp>
        <p:nvSpPr>
          <p:cNvPr id="10245" name="TextBox 24"/>
          <p:cNvSpPr txBox="1">
            <a:spLocks noChangeArrowheads="1"/>
          </p:cNvSpPr>
          <p:nvPr/>
        </p:nvSpPr>
        <p:spPr bwMode="auto">
          <a:xfrm>
            <a:off x="1998663" y="1130300"/>
            <a:ext cx="4810125" cy="214313"/>
          </a:xfrm>
          <a:prstGeom prst="rect">
            <a:avLst/>
          </a:prstGeom>
          <a:noFill/>
          <a:ln w="9525">
            <a:noFill/>
            <a:miter lim="800000"/>
            <a:headEnd/>
            <a:tailEnd/>
          </a:ln>
        </p:spPr>
        <p:txBody>
          <a:bodyPr>
            <a:spAutoFit/>
          </a:bodyPr>
          <a:lstStyle/>
          <a:p>
            <a:pPr algn="ctr"/>
            <a:r>
              <a:rPr lang="en-US" sz="800">
                <a:solidFill>
                  <a:srgbClr val="000000"/>
                </a:solidFill>
                <a:cs typeface="Arial" charset="0"/>
              </a:rPr>
              <a:t>Copyright © The McGraw-Hill Companies, Inc. Permission required for reproduction or display.</a:t>
            </a:r>
          </a:p>
        </p:txBody>
      </p:sp>
      <p:sp>
        <p:nvSpPr>
          <p:cNvPr id="10246" name="Rectangle 10"/>
          <p:cNvSpPr>
            <a:spLocks noChangeArrowheads="1"/>
          </p:cNvSpPr>
          <p:nvPr/>
        </p:nvSpPr>
        <p:spPr bwMode="auto">
          <a:xfrm>
            <a:off x="2259013" y="1701800"/>
            <a:ext cx="89217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Small intestine</a:t>
            </a:r>
            <a:endParaRPr lang="en-US" sz="1800" b="1"/>
          </a:p>
        </p:txBody>
      </p:sp>
      <p:sp>
        <p:nvSpPr>
          <p:cNvPr id="10247" name="Rectangle 11"/>
          <p:cNvSpPr>
            <a:spLocks noChangeArrowheads="1"/>
          </p:cNvSpPr>
          <p:nvPr/>
        </p:nvSpPr>
        <p:spPr bwMode="auto">
          <a:xfrm>
            <a:off x="7850188" y="3205163"/>
            <a:ext cx="37306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Ureter</a:t>
            </a:r>
            <a:endParaRPr lang="en-US" sz="1800" b="1"/>
          </a:p>
        </p:txBody>
      </p:sp>
      <p:sp>
        <p:nvSpPr>
          <p:cNvPr id="10248" name="Rectangle 12"/>
          <p:cNvSpPr>
            <a:spLocks noChangeArrowheads="1"/>
          </p:cNvSpPr>
          <p:nvPr/>
        </p:nvSpPr>
        <p:spPr bwMode="auto">
          <a:xfrm>
            <a:off x="2259013" y="3514725"/>
            <a:ext cx="42227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Kidney</a:t>
            </a:r>
            <a:endParaRPr lang="en-US" sz="1800" b="1"/>
          </a:p>
        </p:txBody>
      </p:sp>
      <p:sp>
        <p:nvSpPr>
          <p:cNvPr id="10249" name="Rectangle 13"/>
          <p:cNvSpPr>
            <a:spLocks noChangeArrowheads="1"/>
          </p:cNvSpPr>
          <p:nvPr/>
        </p:nvSpPr>
        <p:spPr bwMode="auto">
          <a:xfrm>
            <a:off x="2259013" y="3305175"/>
            <a:ext cx="414337"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Spleen</a:t>
            </a:r>
            <a:endParaRPr lang="en-US" sz="1800" b="1"/>
          </a:p>
        </p:txBody>
      </p:sp>
      <p:sp>
        <p:nvSpPr>
          <p:cNvPr id="10250" name="Rectangle 14"/>
          <p:cNvSpPr>
            <a:spLocks noChangeArrowheads="1"/>
          </p:cNvSpPr>
          <p:nvPr/>
        </p:nvSpPr>
        <p:spPr bwMode="auto">
          <a:xfrm>
            <a:off x="2259013" y="3941763"/>
            <a:ext cx="96996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Fibrous capsule</a:t>
            </a:r>
            <a:endParaRPr lang="en-US" sz="1800" b="1"/>
          </a:p>
        </p:txBody>
      </p:sp>
      <p:sp>
        <p:nvSpPr>
          <p:cNvPr id="10251" name="Rectangle 15"/>
          <p:cNvSpPr>
            <a:spLocks noChangeArrowheads="1"/>
          </p:cNvSpPr>
          <p:nvPr/>
        </p:nvSpPr>
        <p:spPr bwMode="auto">
          <a:xfrm>
            <a:off x="2259013" y="4486275"/>
            <a:ext cx="73660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Renal fascia</a:t>
            </a:r>
            <a:endParaRPr lang="en-US" sz="1800" b="1"/>
          </a:p>
        </p:txBody>
      </p:sp>
      <p:sp>
        <p:nvSpPr>
          <p:cNvPr id="10252" name="Rectangle 16"/>
          <p:cNvSpPr>
            <a:spLocks noChangeArrowheads="1"/>
          </p:cNvSpPr>
          <p:nvPr/>
        </p:nvSpPr>
        <p:spPr bwMode="auto">
          <a:xfrm>
            <a:off x="7850188" y="4464050"/>
            <a:ext cx="1004887" cy="152400"/>
          </a:xfrm>
          <a:prstGeom prst="rect">
            <a:avLst/>
          </a:prstGeom>
          <a:noFill/>
          <a:ln w="9525">
            <a:noFill/>
            <a:miter lim="800000"/>
            <a:headEnd/>
            <a:tailEnd/>
          </a:ln>
        </p:spPr>
        <p:txBody>
          <a:bodyPr wrap="none" lIns="0" tIns="0" rIns="0" bIns="0">
            <a:spAutoFit/>
          </a:bodyPr>
          <a:lstStyle/>
          <a:p>
            <a:r>
              <a:rPr lang="en-US" sz="1000" b="1">
                <a:solidFill>
                  <a:srgbClr val="000000"/>
                </a:solidFill>
              </a:rPr>
              <a:t>Lumbar muscles</a:t>
            </a:r>
            <a:endParaRPr lang="en-US" sz="1800" b="1"/>
          </a:p>
        </p:txBody>
      </p:sp>
      <p:sp>
        <p:nvSpPr>
          <p:cNvPr id="10253" name="Rectangle 17"/>
          <p:cNvSpPr>
            <a:spLocks noChangeArrowheads="1"/>
          </p:cNvSpPr>
          <p:nvPr/>
        </p:nvSpPr>
        <p:spPr bwMode="auto">
          <a:xfrm>
            <a:off x="7850188" y="3016250"/>
            <a:ext cx="147637" cy="152400"/>
          </a:xfrm>
          <a:prstGeom prst="rect">
            <a:avLst/>
          </a:prstGeom>
          <a:noFill/>
          <a:ln w="9525">
            <a:noFill/>
            <a:miter lim="800000"/>
            <a:headEnd/>
            <a:tailEnd/>
          </a:ln>
        </p:spPr>
        <p:txBody>
          <a:bodyPr wrap="none" lIns="0" tIns="0" rIns="0" bIns="0">
            <a:spAutoFit/>
          </a:bodyPr>
          <a:lstStyle/>
          <a:p>
            <a:r>
              <a:rPr lang="en-US" sz="1000" b="1">
                <a:solidFill>
                  <a:srgbClr val="000000"/>
                </a:solidFill>
              </a:rPr>
              <a:t>L1</a:t>
            </a:r>
            <a:endParaRPr lang="en-US" sz="1800" b="1"/>
          </a:p>
        </p:txBody>
      </p:sp>
      <p:sp>
        <p:nvSpPr>
          <p:cNvPr id="10254" name="Rectangle 18"/>
          <p:cNvSpPr>
            <a:spLocks noChangeArrowheads="1"/>
          </p:cNvSpPr>
          <p:nvPr/>
        </p:nvSpPr>
        <p:spPr bwMode="auto">
          <a:xfrm>
            <a:off x="7850188" y="2617788"/>
            <a:ext cx="10731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Inferior vena cava</a:t>
            </a:r>
            <a:endParaRPr lang="en-US" sz="1800" b="1"/>
          </a:p>
        </p:txBody>
      </p:sp>
      <p:sp>
        <p:nvSpPr>
          <p:cNvPr id="10255" name="Rectangle 19"/>
          <p:cNvSpPr>
            <a:spLocks noChangeArrowheads="1"/>
          </p:cNvSpPr>
          <p:nvPr/>
        </p:nvSpPr>
        <p:spPr bwMode="auto">
          <a:xfrm>
            <a:off x="7850188" y="2819400"/>
            <a:ext cx="331787"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Aorta</a:t>
            </a:r>
            <a:endParaRPr lang="en-US" sz="1800" b="1"/>
          </a:p>
        </p:txBody>
      </p:sp>
      <p:sp>
        <p:nvSpPr>
          <p:cNvPr id="10256" name="Rectangle 20"/>
          <p:cNvSpPr>
            <a:spLocks noChangeArrowheads="1"/>
          </p:cNvSpPr>
          <p:nvPr/>
        </p:nvSpPr>
        <p:spPr bwMode="auto">
          <a:xfrm>
            <a:off x="2259013" y="3732213"/>
            <a:ext cx="3524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Hilum</a:t>
            </a:r>
            <a:endParaRPr lang="en-US" sz="1800" b="1"/>
          </a:p>
        </p:txBody>
      </p:sp>
      <p:sp>
        <p:nvSpPr>
          <p:cNvPr id="10257" name="Rectangle 21"/>
          <p:cNvSpPr>
            <a:spLocks noChangeArrowheads="1"/>
          </p:cNvSpPr>
          <p:nvPr/>
        </p:nvSpPr>
        <p:spPr bwMode="auto">
          <a:xfrm>
            <a:off x="7850188" y="2349500"/>
            <a:ext cx="560387" cy="152400"/>
          </a:xfrm>
          <a:prstGeom prst="rect">
            <a:avLst/>
          </a:prstGeom>
          <a:noFill/>
          <a:ln w="9525">
            <a:noFill/>
            <a:miter lim="800000"/>
            <a:headEnd/>
            <a:tailEnd/>
          </a:ln>
        </p:spPr>
        <p:txBody>
          <a:bodyPr wrap="none" lIns="0" tIns="0" rIns="0" bIns="0">
            <a:spAutoFit/>
          </a:bodyPr>
          <a:lstStyle/>
          <a:p>
            <a:r>
              <a:rPr lang="en-US" sz="1000" b="1">
                <a:solidFill>
                  <a:srgbClr val="000000"/>
                </a:solidFill>
              </a:rPr>
              <a:t>Pancreas</a:t>
            </a:r>
            <a:endParaRPr lang="en-US" sz="1800" b="1"/>
          </a:p>
        </p:txBody>
      </p:sp>
      <p:sp>
        <p:nvSpPr>
          <p:cNvPr id="10258" name="Rectangle 22"/>
          <p:cNvSpPr>
            <a:spLocks noChangeArrowheads="1"/>
          </p:cNvSpPr>
          <p:nvPr/>
        </p:nvSpPr>
        <p:spPr bwMode="auto">
          <a:xfrm>
            <a:off x="7850188" y="1701800"/>
            <a:ext cx="534987"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Stomach</a:t>
            </a:r>
            <a:endParaRPr lang="en-US" sz="1800" b="1"/>
          </a:p>
        </p:txBody>
      </p:sp>
      <p:sp>
        <p:nvSpPr>
          <p:cNvPr id="10259" name="Rectangle 23"/>
          <p:cNvSpPr>
            <a:spLocks noChangeArrowheads="1"/>
          </p:cNvSpPr>
          <p:nvPr/>
        </p:nvSpPr>
        <p:spPr bwMode="auto">
          <a:xfrm>
            <a:off x="2259013" y="3025775"/>
            <a:ext cx="69691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Peritoneum</a:t>
            </a:r>
            <a:endParaRPr lang="en-US" sz="1800" b="1"/>
          </a:p>
        </p:txBody>
      </p:sp>
      <p:sp>
        <p:nvSpPr>
          <p:cNvPr id="10260" name="Rectangle 24"/>
          <p:cNvSpPr>
            <a:spLocks noChangeArrowheads="1"/>
          </p:cNvSpPr>
          <p:nvPr/>
        </p:nvSpPr>
        <p:spPr bwMode="auto">
          <a:xfrm>
            <a:off x="2259013" y="2068513"/>
            <a:ext cx="36036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Colon</a:t>
            </a:r>
            <a:endParaRPr lang="en-US" sz="1800" b="1"/>
          </a:p>
        </p:txBody>
      </p:sp>
      <p:sp>
        <p:nvSpPr>
          <p:cNvPr id="10261" name="Line 25"/>
          <p:cNvSpPr>
            <a:spLocks noChangeShapeType="1"/>
          </p:cNvSpPr>
          <p:nvPr/>
        </p:nvSpPr>
        <p:spPr bwMode="auto">
          <a:xfrm>
            <a:off x="3260725" y="1792288"/>
            <a:ext cx="1651000" cy="1587"/>
          </a:xfrm>
          <a:prstGeom prst="line">
            <a:avLst/>
          </a:prstGeom>
          <a:noFill/>
          <a:ln w="15875">
            <a:solidFill>
              <a:srgbClr val="FFFFFF"/>
            </a:solidFill>
            <a:round/>
            <a:headEnd/>
            <a:tailEnd/>
          </a:ln>
        </p:spPr>
        <p:txBody>
          <a:bodyPr/>
          <a:lstStyle/>
          <a:p>
            <a:endParaRPr lang="en-US"/>
          </a:p>
        </p:txBody>
      </p:sp>
      <p:sp>
        <p:nvSpPr>
          <p:cNvPr id="10262" name="Line 26"/>
          <p:cNvSpPr>
            <a:spLocks noChangeShapeType="1"/>
          </p:cNvSpPr>
          <p:nvPr/>
        </p:nvSpPr>
        <p:spPr bwMode="auto">
          <a:xfrm>
            <a:off x="3271838" y="3111500"/>
            <a:ext cx="1684337" cy="3175"/>
          </a:xfrm>
          <a:prstGeom prst="line">
            <a:avLst/>
          </a:prstGeom>
          <a:noFill/>
          <a:ln w="12700">
            <a:solidFill>
              <a:srgbClr val="FFFFFF"/>
            </a:solidFill>
            <a:round/>
            <a:headEnd/>
            <a:tailEnd/>
          </a:ln>
        </p:spPr>
        <p:txBody>
          <a:bodyPr/>
          <a:lstStyle/>
          <a:p>
            <a:endParaRPr lang="en-US"/>
          </a:p>
        </p:txBody>
      </p:sp>
      <p:sp>
        <p:nvSpPr>
          <p:cNvPr id="10263" name="Line 27"/>
          <p:cNvSpPr>
            <a:spLocks noChangeShapeType="1"/>
          </p:cNvSpPr>
          <p:nvPr/>
        </p:nvSpPr>
        <p:spPr bwMode="auto">
          <a:xfrm>
            <a:off x="2735263" y="2160588"/>
            <a:ext cx="2081212" cy="1587"/>
          </a:xfrm>
          <a:prstGeom prst="line">
            <a:avLst/>
          </a:prstGeom>
          <a:noFill/>
          <a:ln w="15875">
            <a:solidFill>
              <a:srgbClr val="FFFFFF"/>
            </a:solidFill>
            <a:round/>
            <a:headEnd/>
            <a:tailEnd/>
          </a:ln>
        </p:spPr>
        <p:txBody>
          <a:bodyPr/>
          <a:lstStyle/>
          <a:p>
            <a:endParaRPr lang="en-US"/>
          </a:p>
        </p:txBody>
      </p:sp>
      <p:sp>
        <p:nvSpPr>
          <p:cNvPr id="10264" name="Line 28"/>
          <p:cNvSpPr>
            <a:spLocks noChangeShapeType="1"/>
          </p:cNvSpPr>
          <p:nvPr/>
        </p:nvSpPr>
        <p:spPr bwMode="auto">
          <a:xfrm>
            <a:off x="3098800" y="2740025"/>
            <a:ext cx="2259013" cy="1588"/>
          </a:xfrm>
          <a:prstGeom prst="line">
            <a:avLst/>
          </a:prstGeom>
          <a:noFill/>
          <a:ln w="15875">
            <a:solidFill>
              <a:srgbClr val="FFFFFF"/>
            </a:solidFill>
            <a:round/>
            <a:headEnd/>
            <a:tailEnd/>
          </a:ln>
        </p:spPr>
        <p:txBody>
          <a:bodyPr/>
          <a:lstStyle/>
          <a:p>
            <a:endParaRPr lang="en-US"/>
          </a:p>
        </p:txBody>
      </p:sp>
      <p:sp>
        <p:nvSpPr>
          <p:cNvPr id="10265" name="Line 29"/>
          <p:cNvSpPr>
            <a:spLocks noChangeShapeType="1"/>
          </p:cNvSpPr>
          <p:nvPr/>
        </p:nvSpPr>
        <p:spPr bwMode="auto">
          <a:xfrm>
            <a:off x="2800350" y="3390900"/>
            <a:ext cx="1770063" cy="6350"/>
          </a:xfrm>
          <a:prstGeom prst="line">
            <a:avLst/>
          </a:prstGeom>
          <a:noFill/>
          <a:ln w="15875">
            <a:solidFill>
              <a:srgbClr val="FFFFFF"/>
            </a:solidFill>
            <a:round/>
            <a:headEnd/>
            <a:tailEnd/>
          </a:ln>
        </p:spPr>
        <p:txBody>
          <a:bodyPr/>
          <a:lstStyle/>
          <a:p>
            <a:endParaRPr lang="en-US"/>
          </a:p>
        </p:txBody>
      </p:sp>
      <p:sp>
        <p:nvSpPr>
          <p:cNvPr id="10266" name="Line 30"/>
          <p:cNvSpPr>
            <a:spLocks noChangeShapeType="1"/>
          </p:cNvSpPr>
          <p:nvPr/>
        </p:nvSpPr>
        <p:spPr bwMode="auto">
          <a:xfrm>
            <a:off x="2787650" y="3605213"/>
            <a:ext cx="2071688" cy="1587"/>
          </a:xfrm>
          <a:prstGeom prst="line">
            <a:avLst/>
          </a:prstGeom>
          <a:noFill/>
          <a:ln w="15875">
            <a:solidFill>
              <a:srgbClr val="FFFFFF"/>
            </a:solidFill>
            <a:round/>
            <a:headEnd/>
            <a:tailEnd/>
          </a:ln>
        </p:spPr>
        <p:txBody>
          <a:bodyPr/>
          <a:lstStyle/>
          <a:p>
            <a:endParaRPr lang="en-US"/>
          </a:p>
        </p:txBody>
      </p:sp>
      <p:sp>
        <p:nvSpPr>
          <p:cNvPr id="10267" name="Line 31"/>
          <p:cNvSpPr>
            <a:spLocks noChangeShapeType="1"/>
          </p:cNvSpPr>
          <p:nvPr/>
        </p:nvSpPr>
        <p:spPr bwMode="auto">
          <a:xfrm>
            <a:off x="3289300" y="4032250"/>
            <a:ext cx="1703388" cy="1588"/>
          </a:xfrm>
          <a:prstGeom prst="line">
            <a:avLst/>
          </a:prstGeom>
          <a:noFill/>
          <a:ln w="15875">
            <a:solidFill>
              <a:srgbClr val="FFFFFF"/>
            </a:solidFill>
            <a:round/>
            <a:headEnd/>
            <a:tailEnd/>
          </a:ln>
        </p:spPr>
        <p:txBody>
          <a:bodyPr/>
          <a:lstStyle/>
          <a:p>
            <a:endParaRPr lang="en-US"/>
          </a:p>
        </p:txBody>
      </p:sp>
      <p:sp>
        <p:nvSpPr>
          <p:cNvPr id="10268" name="Line 32"/>
          <p:cNvSpPr>
            <a:spLocks noChangeShapeType="1"/>
          </p:cNvSpPr>
          <p:nvPr/>
        </p:nvSpPr>
        <p:spPr bwMode="auto">
          <a:xfrm>
            <a:off x="3098800" y="4579938"/>
            <a:ext cx="1744663" cy="1587"/>
          </a:xfrm>
          <a:prstGeom prst="line">
            <a:avLst/>
          </a:prstGeom>
          <a:noFill/>
          <a:ln w="15875">
            <a:solidFill>
              <a:srgbClr val="FFFFFF"/>
            </a:solidFill>
            <a:round/>
            <a:headEnd/>
            <a:tailEnd/>
          </a:ln>
        </p:spPr>
        <p:txBody>
          <a:bodyPr/>
          <a:lstStyle/>
          <a:p>
            <a:endParaRPr lang="en-US"/>
          </a:p>
        </p:txBody>
      </p:sp>
      <p:sp>
        <p:nvSpPr>
          <p:cNvPr id="10269" name="Freeform 33"/>
          <p:cNvSpPr>
            <a:spLocks/>
          </p:cNvSpPr>
          <p:nvPr/>
        </p:nvSpPr>
        <p:spPr bwMode="auto">
          <a:xfrm>
            <a:off x="6056313" y="4556125"/>
            <a:ext cx="1762125" cy="9525"/>
          </a:xfrm>
          <a:custGeom>
            <a:avLst/>
            <a:gdLst>
              <a:gd name="T0" fmla="*/ 1110 w 1110"/>
              <a:gd name="T1" fmla="*/ 0 h 6"/>
              <a:gd name="T2" fmla="*/ 953 w 1110"/>
              <a:gd name="T3" fmla="*/ 0 h 6"/>
              <a:gd name="T4" fmla="*/ 0 w 1110"/>
              <a:gd name="T5" fmla="*/ 6 h 6"/>
              <a:gd name="T6" fmla="*/ 0 60000 65536"/>
              <a:gd name="T7" fmla="*/ 0 60000 65536"/>
              <a:gd name="T8" fmla="*/ 0 60000 65536"/>
              <a:gd name="T9" fmla="*/ 0 w 1110"/>
              <a:gd name="T10" fmla="*/ 0 h 6"/>
              <a:gd name="T11" fmla="*/ 1110 w 1110"/>
              <a:gd name="T12" fmla="*/ 6 h 6"/>
            </a:gdLst>
            <a:ahLst/>
            <a:cxnLst>
              <a:cxn ang="T6">
                <a:pos x="T0" y="T1"/>
              </a:cxn>
              <a:cxn ang="T7">
                <a:pos x="T2" y="T3"/>
              </a:cxn>
              <a:cxn ang="T8">
                <a:pos x="T4" y="T5"/>
              </a:cxn>
            </a:cxnLst>
            <a:rect l="T9" t="T10" r="T11" b="T12"/>
            <a:pathLst>
              <a:path w="1110" h="6">
                <a:moveTo>
                  <a:pt x="1110" y="0"/>
                </a:moveTo>
                <a:lnTo>
                  <a:pt x="953" y="0"/>
                </a:lnTo>
                <a:lnTo>
                  <a:pt x="0" y="6"/>
                </a:lnTo>
              </a:path>
            </a:pathLst>
          </a:custGeom>
          <a:noFill/>
          <a:ln w="15875">
            <a:solidFill>
              <a:srgbClr val="FFFFFF"/>
            </a:solidFill>
            <a:round/>
            <a:headEnd/>
            <a:tailEnd/>
          </a:ln>
        </p:spPr>
        <p:txBody>
          <a:bodyPr/>
          <a:lstStyle/>
          <a:p>
            <a:endParaRPr lang="en-US"/>
          </a:p>
        </p:txBody>
      </p:sp>
      <p:sp>
        <p:nvSpPr>
          <p:cNvPr id="10270" name="Line 34"/>
          <p:cNvSpPr>
            <a:spLocks noChangeShapeType="1"/>
          </p:cNvSpPr>
          <p:nvPr/>
        </p:nvSpPr>
        <p:spPr bwMode="auto">
          <a:xfrm flipH="1">
            <a:off x="5875338" y="4556125"/>
            <a:ext cx="1693862" cy="376238"/>
          </a:xfrm>
          <a:prstGeom prst="line">
            <a:avLst/>
          </a:prstGeom>
          <a:noFill/>
          <a:ln w="15875">
            <a:solidFill>
              <a:srgbClr val="FFFFFF"/>
            </a:solidFill>
            <a:round/>
            <a:headEnd/>
            <a:tailEnd/>
          </a:ln>
        </p:spPr>
        <p:txBody>
          <a:bodyPr/>
          <a:lstStyle/>
          <a:p>
            <a:endParaRPr lang="en-US"/>
          </a:p>
        </p:txBody>
      </p:sp>
      <p:sp>
        <p:nvSpPr>
          <p:cNvPr id="10271" name="Line 35"/>
          <p:cNvSpPr>
            <a:spLocks noChangeShapeType="1"/>
          </p:cNvSpPr>
          <p:nvPr/>
        </p:nvSpPr>
        <p:spPr bwMode="auto">
          <a:xfrm flipH="1">
            <a:off x="7115175" y="1785938"/>
            <a:ext cx="695325" cy="1587"/>
          </a:xfrm>
          <a:prstGeom prst="line">
            <a:avLst/>
          </a:prstGeom>
          <a:noFill/>
          <a:ln w="15875">
            <a:solidFill>
              <a:srgbClr val="FFFFFF"/>
            </a:solidFill>
            <a:round/>
            <a:headEnd/>
            <a:tailEnd/>
          </a:ln>
        </p:spPr>
        <p:txBody>
          <a:bodyPr/>
          <a:lstStyle/>
          <a:p>
            <a:endParaRPr lang="en-US"/>
          </a:p>
        </p:txBody>
      </p:sp>
      <p:sp>
        <p:nvSpPr>
          <p:cNvPr id="10272" name="Line 36"/>
          <p:cNvSpPr>
            <a:spLocks noChangeShapeType="1"/>
          </p:cNvSpPr>
          <p:nvPr/>
        </p:nvSpPr>
        <p:spPr bwMode="auto">
          <a:xfrm flipH="1">
            <a:off x="7105650" y="2433638"/>
            <a:ext cx="704850" cy="1587"/>
          </a:xfrm>
          <a:prstGeom prst="line">
            <a:avLst/>
          </a:prstGeom>
          <a:noFill/>
          <a:ln w="15875">
            <a:solidFill>
              <a:srgbClr val="FFFFFF"/>
            </a:solidFill>
            <a:round/>
            <a:headEnd/>
            <a:tailEnd/>
          </a:ln>
        </p:spPr>
        <p:txBody>
          <a:bodyPr/>
          <a:lstStyle/>
          <a:p>
            <a:endParaRPr lang="en-US"/>
          </a:p>
        </p:txBody>
      </p:sp>
      <p:sp>
        <p:nvSpPr>
          <p:cNvPr id="10273" name="Line 37"/>
          <p:cNvSpPr>
            <a:spLocks noChangeShapeType="1"/>
          </p:cNvSpPr>
          <p:nvPr/>
        </p:nvSpPr>
        <p:spPr bwMode="auto">
          <a:xfrm flipH="1">
            <a:off x="6710363" y="2701925"/>
            <a:ext cx="1100137" cy="1588"/>
          </a:xfrm>
          <a:prstGeom prst="line">
            <a:avLst/>
          </a:prstGeom>
          <a:noFill/>
          <a:ln w="15875">
            <a:solidFill>
              <a:srgbClr val="FFFFFF"/>
            </a:solidFill>
            <a:round/>
            <a:headEnd/>
            <a:tailEnd/>
          </a:ln>
        </p:spPr>
        <p:txBody>
          <a:bodyPr/>
          <a:lstStyle/>
          <a:p>
            <a:endParaRPr lang="en-US"/>
          </a:p>
        </p:txBody>
      </p:sp>
      <p:sp>
        <p:nvSpPr>
          <p:cNvPr id="10274" name="Line 38"/>
          <p:cNvSpPr>
            <a:spLocks noChangeShapeType="1"/>
          </p:cNvSpPr>
          <p:nvPr/>
        </p:nvSpPr>
        <p:spPr bwMode="auto">
          <a:xfrm flipH="1">
            <a:off x="6996113" y="2898775"/>
            <a:ext cx="814387" cy="1588"/>
          </a:xfrm>
          <a:prstGeom prst="line">
            <a:avLst/>
          </a:prstGeom>
          <a:noFill/>
          <a:ln w="15875">
            <a:solidFill>
              <a:srgbClr val="FFFFFF"/>
            </a:solidFill>
            <a:round/>
            <a:headEnd/>
            <a:tailEnd/>
          </a:ln>
        </p:spPr>
        <p:txBody>
          <a:bodyPr/>
          <a:lstStyle/>
          <a:p>
            <a:endParaRPr lang="en-US"/>
          </a:p>
        </p:txBody>
      </p:sp>
      <p:sp>
        <p:nvSpPr>
          <p:cNvPr id="10275" name="Line 39"/>
          <p:cNvSpPr>
            <a:spLocks noChangeShapeType="1"/>
          </p:cNvSpPr>
          <p:nvPr/>
        </p:nvSpPr>
        <p:spPr bwMode="auto">
          <a:xfrm flipH="1">
            <a:off x="7235825" y="3094038"/>
            <a:ext cx="574675" cy="1587"/>
          </a:xfrm>
          <a:prstGeom prst="line">
            <a:avLst/>
          </a:prstGeom>
          <a:noFill/>
          <a:ln w="15875">
            <a:solidFill>
              <a:srgbClr val="FFFFFF"/>
            </a:solidFill>
            <a:round/>
            <a:headEnd/>
            <a:tailEnd/>
          </a:ln>
        </p:spPr>
        <p:txBody>
          <a:bodyPr/>
          <a:lstStyle/>
          <a:p>
            <a:endParaRPr lang="en-US"/>
          </a:p>
        </p:txBody>
      </p:sp>
      <p:sp>
        <p:nvSpPr>
          <p:cNvPr id="10276" name="Freeform 40"/>
          <p:cNvSpPr>
            <a:spLocks/>
          </p:cNvSpPr>
          <p:nvPr/>
        </p:nvSpPr>
        <p:spPr bwMode="auto">
          <a:xfrm>
            <a:off x="2713038" y="3478213"/>
            <a:ext cx="2809875" cy="346075"/>
          </a:xfrm>
          <a:custGeom>
            <a:avLst/>
            <a:gdLst>
              <a:gd name="T0" fmla="*/ 0 w 1770"/>
              <a:gd name="T1" fmla="*/ 218 h 218"/>
              <a:gd name="T2" fmla="*/ 1493 w 1770"/>
              <a:gd name="T3" fmla="*/ 218 h 218"/>
              <a:gd name="T4" fmla="*/ 1770 w 1770"/>
              <a:gd name="T5" fmla="*/ 0 h 218"/>
              <a:gd name="T6" fmla="*/ 0 60000 65536"/>
              <a:gd name="T7" fmla="*/ 0 60000 65536"/>
              <a:gd name="T8" fmla="*/ 0 60000 65536"/>
              <a:gd name="T9" fmla="*/ 0 w 1770"/>
              <a:gd name="T10" fmla="*/ 0 h 218"/>
              <a:gd name="T11" fmla="*/ 1770 w 1770"/>
              <a:gd name="T12" fmla="*/ 218 h 218"/>
            </a:gdLst>
            <a:ahLst/>
            <a:cxnLst>
              <a:cxn ang="T6">
                <a:pos x="T0" y="T1"/>
              </a:cxn>
              <a:cxn ang="T7">
                <a:pos x="T2" y="T3"/>
              </a:cxn>
              <a:cxn ang="T8">
                <a:pos x="T4" y="T5"/>
              </a:cxn>
            </a:cxnLst>
            <a:rect l="T9" t="T10" r="T11" b="T12"/>
            <a:pathLst>
              <a:path w="1770" h="218">
                <a:moveTo>
                  <a:pt x="0" y="218"/>
                </a:moveTo>
                <a:lnTo>
                  <a:pt x="1493" y="218"/>
                </a:lnTo>
                <a:lnTo>
                  <a:pt x="1770" y="0"/>
                </a:lnTo>
              </a:path>
            </a:pathLst>
          </a:custGeom>
          <a:noFill/>
          <a:ln w="15875">
            <a:solidFill>
              <a:srgbClr val="FFFFFF"/>
            </a:solidFill>
            <a:round/>
            <a:headEnd/>
            <a:tailEnd/>
          </a:ln>
        </p:spPr>
        <p:txBody>
          <a:bodyPr/>
          <a:lstStyle/>
          <a:p>
            <a:endParaRPr lang="en-US"/>
          </a:p>
        </p:txBody>
      </p:sp>
      <p:sp>
        <p:nvSpPr>
          <p:cNvPr id="10277" name="Line 41"/>
          <p:cNvSpPr>
            <a:spLocks noChangeShapeType="1"/>
          </p:cNvSpPr>
          <p:nvPr/>
        </p:nvSpPr>
        <p:spPr bwMode="auto">
          <a:xfrm>
            <a:off x="3251200" y="1785938"/>
            <a:ext cx="1655763" cy="1587"/>
          </a:xfrm>
          <a:prstGeom prst="line">
            <a:avLst/>
          </a:prstGeom>
          <a:noFill/>
          <a:ln w="9525">
            <a:solidFill>
              <a:srgbClr val="000000"/>
            </a:solidFill>
            <a:round/>
            <a:headEnd/>
            <a:tailEnd/>
          </a:ln>
        </p:spPr>
        <p:txBody>
          <a:bodyPr/>
          <a:lstStyle/>
          <a:p>
            <a:endParaRPr lang="en-US"/>
          </a:p>
        </p:txBody>
      </p:sp>
      <p:sp>
        <p:nvSpPr>
          <p:cNvPr id="10278" name="Line 42"/>
          <p:cNvSpPr>
            <a:spLocks noChangeShapeType="1"/>
          </p:cNvSpPr>
          <p:nvPr/>
        </p:nvSpPr>
        <p:spPr bwMode="auto">
          <a:xfrm flipV="1">
            <a:off x="3048000" y="3114675"/>
            <a:ext cx="1908175" cy="0"/>
          </a:xfrm>
          <a:prstGeom prst="line">
            <a:avLst/>
          </a:prstGeom>
          <a:noFill/>
          <a:ln w="9525">
            <a:solidFill>
              <a:srgbClr val="000000"/>
            </a:solidFill>
            <a:round/>
            <a:headEnd/>
            <a:tailEnd/>
          </a:ln>
        </p:spPr>
        <p:txBody>
          <a:bodyPr/>
          <a:lstStyle/>
          <a:p>
            <a:endParaRPr lang="en-US"/>
          </a:p>
        </p:txBody>
      </p:sp>
      <p:sp>
        <p:nvSpPr>
          <p:cNvPr id="10279" name="Line 43"/>
          <p:cNvSpPr>
            <a:spLocks noChangeShapeType="1"/>
          </p:cNvSpPr>
          <p:nvPr/>
        </p:nvSpPr>
        <p:spPr bwMode="auto">
          <a:xfrm>
            <a:off x="2725738" y="2154238"/>
            <a:ext cx="2081212" cy="1587"/>
          </a:xfrm>
          <a:prstGeom prst="line">
            <a:avLst/>
          </a:prstGeom>
          <a:noFill/>
          <a:ln w="9525">
            <a:solidFill>
              <a:srgbClr val="000000"/>
            </a:solidFill>
            <a:round/>
            <a:headEnd/>
            <a:tailEnd/>
          </a:ln>
        </p:spPr>
        <p:txBody>
          <a:bodyPr/>
          <a:lstStyle/>
          <a:p>
            <a:endParaRPr lang="en-US"/>
          </a:p>
        </p:txBody>
      </p:sp>
      <p:sp>
        <p:nvSpPr>
          <p:cNvPr id="10280" name="Line 44"/>
          <p:cNvSpPr>
            <a:spLocks noChangeShapeType="1"/>
          </p:cNvSpPr>
          <p:nvPr/>
        </p:nvSpPr>
        <p:spPr bwMode="auto">
          <a:xfrm flipV="1">
            <a:off x="3089275" y="2727325"/>
            <a:ext cx="2262188" cy="6350"/>
          </a:xfrm>
          <a:prstGeom prst="line">
            <a:avLst/>
          </a:prstGeom>
          <a:noFill/>
          <a:ln w="9525">
            <a:solidFill>
              <a:srgbClr val="000000"/>
            </a:solidFill>
            <a:round/>
            <a:headEnd/>
            <a:tailEnd/>
          </a:ln>
        </p:spPr>
        <p:txBody>
          <a:bodyPr/>
          <a:lstStyle/>
          <a:p>
            <a:endParaRPr lang="en-US"/>
          </a:p>
        </p:txBody>
      </p:sp>
      <p:sp>
        <p:nvSpPr>
          <p:cNvPr id="10281" name="Line 45"/>
          <p:cNvSpPr>
            <a:spLocks noChangeShapeType="1"/>
          </p:cNvSpPr>
          <p:nvPr/>
        </p:nvSpPr>
        <p:spPr bwMode="auto">
          <a:xfrm>
            <a:off x="2800350" y="3387725"/>
            <a:ext cx="1760538" cy="1588"/>
          </a:xfrm>
          <a:prstGeom prst="line">
            <a:avLst/>
          </a:prstGeom>
          <a:noFill/>
          <a:ln w="9525">
            <a:solidFill>
              <a:srgbClr val="000000"/>
            </a:solidFill>
            <a:round/>
            <a:headEnd/>
            <a:tailEnd/>
          </a:ln>
        </p:spPr>
        <p:txBody>
          <a:bodyPr/>
          <a:lstStyle/>
          <a:p>
            <a:endParaRPr lang="en-US"/>
          </a:p>
        </p:txBody>
      </p:sp>
      <p:sp>
        <p:nvSpPr>
          <p:cNvPr id="10282" name="Line 46"/>
          <p:cNvSpPr>
            <a:spLocks noChangeShapeType="1"/>
          </p:cNvSpPr>
          <p:nvPr/>
        </p:nvSpPr>
        <p:spPr bwMode="auto">
          <a:xfrm>
            <a:off x="2781300" y="3595688"/>
            <a:ext cx="2068513" cy="1587"/>
          </a:xfrm>
          <a:prstGeom prst="line">
            <a:avLst/>
          </a:prstGeom>
          <a:noFill/>
          <a:ln w="9525">
            <a:solidFill>
              <a:srgbClr val="000000"/>
            </a:solidFill>
            <a:round/>
            <a:headEnd/>
            <a:tailEnd/>
          </a:ln>
        </p:spPr>
        <p:txBody>
          <a:bodyPr/>
          <a:lstStyle/>
          <a:p>
            <a:endParaRPr lang="en-US"/>
          </a:p>
        </p:txBody>
      </p:sp>
      <p:sp>
        <p:nvSpPr>
          <p:cNvPr id="10283" name="Line 47"/>
          <p:cNvSpPr>
            <a:spLocks noChangeShapeType="1"/>
          </p:cNvSpPr>
          <p:nvPr/>
        </p:nvSpPr>
        <p:spPr bwMode="auto">
          <a:xfrm>
            <a:off x="3282950" y="4025900"/>
            <a:ext cx="1701800" cy="1588"/>
          </a:xfrm>
          <a:prstGeom prst="line">
            <a:avLst/>
          </a:prstGeom>
          <a:noFill/>
          <a:ln w="9525">
            <a:solidFill>
              <a:srgbClr val="000000"/>
            </a:solidFill>
            <a:round/>
            <a:headEnd/>
            <a:tailEnd/>
          </a:ln>
        </p:spPr>
        <p:txBody>
          <a:bodyPr/>
          <a:lstStyle/>
          <a:p>
            <a:endParaRPr lang="en-US"/>
          </a:p>
        </p:txBody>
      </p:sp>
      <p:sp>
        <p:nvSpPr>
          <p:cNvPr id="10284" name="Line 48"/>
          <p:cNvSpPr>
            <a:spLocks noChangeShapeType="1"/>
          </p:cNvSpPr>
          <p:nvPr/>
        </p:nvSpPr>
        <p:spPr bwMode="auto">
          <a:xfrm>
            <a:off x="2900363" y="4216400"/>
            <a:ext cx="2273300" cy="1588"/>
          </a:xfrm>
          <a:prstGeom prst="line">
            <a:avLst/>
          </a:prstGeom>
          <a:noFill/>
          <a:ln w="15875">
            <a:solidFill>
              <a:srgbClr val="FFFFFF"/>
            </a:solidFill>
            <a:round/>
            <a:headEnd/>
            <a:tailEnd/>
          </a:ln>
        </p:spPr>
        <p:txBody>
          <a:bodyPr/>
          <a:lstStyle/>
          <a:p>
            <a:endParaRPr lang="en-US"/>
          </a:p>
        </p:txBody>
      </p:sp>
      <p:sp>
        <p:nvSpPr>
          <p:cNvPr id="10285" name="Line 49"/>
          <p:cNvSpPr>
            <a:spLocks noChangeShapeType="1"/>
          </p:cNvSpPr>
          <p:nvPr/>
        </p:nvSpPr>
        <p:spPr bwMode="auto">
          <a:xfrm>
            <a:off x="2890838" y="4210050"/>
            <a:ext cx="2273300" cy="1588"/>
          </a:xfrm>
          <a:prstGeom prst="line">
            <a:avLst/>
          </a:prstGeom>
          <a:noFill/>
          <a:ln w="9525">
            <a:solidFill>
              <a:srgbClr val="000000"/>
            </a:solidFill>
            <a:round/>
            <a:headEnd/>
            <a:tailEnd/>
          </a:ln>
        </p:spPr>
        <p:txBody>
          <a:bodyPr/>
          <a:lstStyle/>
          <a:p>
            <a:endParaRPr lang="en-US"/>
          </a:p>
        </p:txBody>
      </p:sp>
      <p:sp>
        <p:nvSpPr>
          <p:cNvPr id="10286" name="Line 50"/>
          <p:cNvSpPr>
            <a:spLocks noChangeShapeType="1"/>
          </p:cNvSpPr>
          <p:nvPr/>
        </p:nvSpPr>
        <p:spPr bwMode="auto">
          <a:xfrm>
            <a:off x="3092450" y="4570413"/>
            <a:ext cx="1741488" cy="1587"/>
          </a:xfrm>
          <a:prstGeom prst="line">
            <a:avLst/>
          </a:prstGeom>
          <a:noFill/>
          <a:ln w="9525">
            <a:solidFill>
              <a:srgbClr val="000000"/>
            </a:solidFill>
            <a:round/>
            <a:headEnd/>
            <a:tailEnd/>
          </a:ln>
        </p:spPr>
        <p:txBody>
          <a:bodyPr/>
          <a:lstStyle/>
          <a:p>
            <a:endParaRPr lang="en-US"/>
          </a:p>
        </p:txBody>
      </p:sp>
      <p:sp>
        <p:nvSpPr>
          <p:cNvPr id="10287" name="Freeform 51"/>
          <p:cNvSpPr>
            <a:spLocks/>
          </p:cNvSpPr>
          <p:nvPr/>
        </p:nvSpPr>
        <p:spPr bwMode="auto">
          <a:xfrm>
            <a:off x="6049963" y="4549775"/>
            <a:ext cx="1760537" cy="9525"/>
          </a:xfrm>
          <a:custGeom>
            <a:avLst/>
            <a:gdLst>
              <a:gd name="T0" fmla="*/ 1109 w 1109"/>
              <a:gd name="T1" fmla="*/ 0 h 6"/>
              <a:gd name="T2" fmla="*/ 954 w 1109"/>
              <a:gd name="T3" fmla="*/ 0 h 6"/>
              <a:gd name="T4" fmla="*/ 0 w 1109"/>
              <a:gd name="T5" fmla="*/ 6 h 6"/>
              <a:gd name="T6" fmla="*/ 0 60000 65536"/>
              <a:gd name="T7" fmla="*/ 0 60000 65536"/>
              <a:gd name="T8" fmla="*/ 0 60000 65536"/>
              <a:gd name="T9" fmla="*/ 0 w 1109"/>
              <a:gd name="T10" fmla="*/ 0 h 6"/>
              <a:gd name="T11" fmla="*/ 1109 w 1109"/>
              <a:gd name="T12" fmla="*/ 6 h 6"/>
            </a:gdLst>
            <a:ahLst/>
            <a:cxnLst>
              <a:cxn ang="T6">
                <a:pos x="T0" y="T1"/>
              </a:cxn>
              <a:cxn ang="T7">
                <a:pos x="T2" y="T3"/>
              </a:cxn>
              <a:cxn ang="T8">
                <a:pos x="T4" y="T5"/>
              </a:cxn>
            </a:cxnLst>
            <a:rect l="T9" t="T10" r="T11" b="T12"/>
            <a:pathLst>
              <a:path w="1109" h="6">
                <a:moveTo>
                  <a:pt x="1109" y="0"/>
                </a:moveTo>
                <a:lnTo>
                  <a:pt x="954" y="0"/>
                </a:lnTo>
                <a:lnTo>
                  <a:pt x="0" y="6"/>
                </a:lnTo>
              </a:path>
            </a:pathLst>
          </a:custGeom>
          <a:noFill/>
          <a:ln w="9525">
            <a:solidFill>
              <a:srgbClr val="000000"/>
            </a:solidFill>
            <a:round/>
            <a:headEnd/>
            <a:tailEnd/>
          </a:ln>
        </p:spPr>
        <p:txBody>
          <a:bodyPr/>
          <a:lstStyle/>
          <a:p>
            <a:endParaRPr lang="en-US"/>
          </a:p>
        </p:txBody>
      </p:sp>
      <p:sp>
        <p:nvSpPr>
          <p:cNvPr id="10288" name="Line 52"/>
          <p:cNvSpPr>
            <a:spLocks noChangeShapeType="1"/>
          </p:cNvSpPr>
          <p:nvPr/>
        </p:nvSpPr>
        <p:spPr bwMode="auto">
          <a:xfrm flipH="1">
            <a:off x="5868988" y="4549775"/>
            <a:ext cx="1695450" cy="373063"/>
          </a:xfrm>
          <a:prstGeom prst="line">
            <a:avLst/>
          </a:prstGeom>
          <a:noFill/>
          <a:ln w="9525">
            <a:solidFill>
              <a:srgbClr val="000000"/>
            </a:solidFill>
            <a:round/>
            <a:headEnd/>
            <a:tailEnd/>
          </a:ln>
        </p:spPr>
        <p:txBody>
          <a:bodyPr/>
          <a:lstStyle/>
          <a:p>
            <a:endParaRPr lang="en-US"/>
          </a:p>
        </p:txBody>
      </p:sp>
      <p:sp>
        <p:nvSpPr>
          <p:cNvPr id="10289" name="Line 53"/>
          <p:cNvSpPr>
            <a:spLocks noChangeShapeType="1"/>
          </p:cNvSpPr>
          <p:nvPr/>
        </p:nvSpPr>
        <p:spPr bwMode="auto">
          <a:xfrm flipH="1">
            <a:off x="7105650" y="1776413"/>
            <a:ext cx="704850" cy="1587"/>
          </a:xfrm>
          <a:prstGeom prst="line">
            <a:avLst/>
          </a:prstGeom>
          <a:noFill/>
          <a:ln w="9525">
            <a:solidFill>
              <a:srgbClr val="000000"/>
            </a:solidFill>
            <a:round/>
            <a:headEnd/>
            <a:tailEnd/>
          </a:ln>
        </p:spPr>
        <p:txBody>
          <a:bodyPr/>
          <a:lstStyle/>
          <a:p>
            <a:endParaRPr lang="en-US"/>
          </a:p>
        </p:txBody>
      </p:sp>
      <p:sp>
        <p:nvSpPr>
          <p:cNvPr id="10290" name="Line 54"/>
          <p:cNvSpPr>
            <a:spLocks noChangeShapeType="1"/>
          </p:cNvSpPr>
          <p:nvPr/>
        </p:nvSpPr>
        <p:spPr bwMode="auto">
          <a:xfrm flipH="1">
            <a:off x="7099300" y="2427288"/>
            <a:ext cx="711200" cy="1587"/>
          </a:xfrm>
          <a:prstGeom prst="line">
            <a:avLst/>
          </a:prstGeom>
          <a:noFill/>
          <a:ln w="9525">
            <a:solidFill>
              <a:srgbClr val="000000"/>
            </a:solidFill>
            <a:round/>
            <a:headEnd/>
            <a:tailEnd/>
          </a:ln>
        </p:spPr>
        <p:txBody>
          <a:bodyPr/>
          <a:lstStyle/>
          <a:p>
            <a:endParaRPr lang="en-US"/>
          </a:p>
        </p:txBody>
      </p:sp>
      <p:sp>
        <p:nvSpPr>
          <p:cNvPr id="10291" name="Line 55"/>
          <p:cNvSpPr>
            <a:spLocks noChangeShapeType="1"/>
          </p:cNvSpPr>
          <p:nvPr/>
        </p:nvSpPr>
        <p:spPr bwMode="auto">
          <a:xfrm flipH="1">
            <a:off x="6700838" y="2695575"/>
            <a:ext cx="1109662" cy="1588"/>
          </a:xfrm>
          <a:prstGeom prst="line">
            <a:avLst/>
          </a:prstGeom>
          <a:noFill/>
          <a:ln w="9525">
            <a:solidFill>
              <a:srgbClr val="000000"/>
            </a:solidFill>
            <a:round/>
            <a:headEnd/>
            <a:tailEnd/>
          </a:ln>
        </p:spPr>
        <p:txBody>
          <a:bodyPr/>
          <a:lstStyle/>
          <a:p>
            <a:endParaRPr lang="en-US"/>
          </a:p>
        </p:txBody>
      </p:sp>
      <p:sp>
        <p:nvSpPr>
          <p:cNvPr id="10292" name="Line 56"/>
          <p:cNvSpPr>
            <a:spLocks noChangeShapeType="1"/>
          </p:cNvSpPr>
          <p:nvPr/>
        </p:nvSpPr>
        <p:spPr bwMode="auto">
          <a:xfrm flipH="1">
            <a:off x="6986588" y="2892425"/>
            <a:ext cx="823912" cy="1588"/>
          </a:xfrm>
          <a:prstGeom prst="line">
            <a:avLst/>
          </a:prstGeom>
          <a:noFill/>
          <a:ln w="9525">
            <a:solidFill>
              <a:srgbClr val="000000"/>
            </a:solidFill>
            <a:round/>
            <a:headEnd/>
            <a:tailEnd/>
          </a:ln>
        </p:spPr>
        <p:txBody>
          <a:bodyPr/>
          <a:lstStyle/>
          <a:p>
            <a:endParaRPr lang="en-US"/>
          </a:p>
        </p:txBody>
      </p:sp>
      <p:sp>
        <p:nvSpPr>
          <p:cNvPr id="10293" name="Line 57"/>
          <p:cNvSpPr>
            <a:spLocks noChangeShapeType="1"/>
          </p:cNvSpPr>
          <p:nvPr/>
        </p:nvSpPr>
        <p:spPr bwMode="auto">
          <a:xfrm flipH="1">
            <a:off x="7227888" y="3087688"/>
            <a:ext cx="582612" cy="1587"/>
          </a:xfrm>
          <a:prstGeom prst="line">
            <a:avLst/>
          </a:prstGeom>
          <a:noFill/>
          <a:ln w="9525">
            <a:solidFill>
              <a:srgbClr val="000000"/>
            </a:solidFill>
            <a:round/>
            <a:headEnd/>
            <a:tailEnd/>
          </a:ln>
        </p:spPr>
        <p:txBody>
          <a:bodyPr/>
          <a:lstStyle/>
          <a:p>
            <a:endParaRPr lang="en-US"/>
          </a:p>
        </p:txBody>
      </p:sp>
      <p:sp>
        <p:nvSpPr>
          <p:cNvPr id="10294" name="Freeform 58"/>
          <p:cNvSpPr>
            <a:spLocks/>
          </p:cNvSpPr>
          <p:nvPr/>
        </p:nvSpPr>
        <p:spPr bwMode="auto">
          <a:xfrm>
            <a:off x="2706688" y="3468688"/>
            <a:ext cx="2813050" cy="346075"/>
          </a:xfrm>
          <a:custGeom>
            <a:avLst/>
            <a:gdLst>
              <a:gd name="T0" fmla="*/ 0 w 1772"/>
              <a:gd name="T1" fmla="*/ 218 h 218"/>
              <a:gd name="T2" fmla="*/ 1497 w 1772"/>
              <a:gd name="T3" fmla="*/ 218 h 218"/>
              <a:gd name="T4" fmla="*/ 1772 w 1772"/>
              <a:gd name="T5" fmla="*/ 0 h 218"/>
              <a:gd name="T6" fmla="*/ 0 60000 65536"/>
              <a:gd name="T7" fmla="*/ 0 60000 65536"/>
              <a:gd name="T8" fmla="*/ 0 60000 65536"/>
              <a:gd name="T9" fmla="*/ 0 w 1772"/>
              <a:gd name="T10" fmla="*/ 0 h 218"/>
              <a:gd name="T11" fmla="*/ 1772 w 1772"/>
              <a:gd name="T12" fmla="*/ 218 h 218"/>
            </a:gdLst>
            <a:ahLst/>
            <a:cxnLst>
              <a:cxn ang="T6">
                <a:pos x="T0" y="T1"/>
              </a:cxn>
              <a:cxn ang="T7">
                <a:pos x="T2" y="T3"/>
              </a:cxn>
              <a:cxn ang="T8">
                <a:pos x="T4" y="T5"/>
              </a:cxn>
            </a:cxnLst>
            <a:rect l="T9" t="T10" r="T11" b="T12"/>
            <a:pathLst>
              <a:path w="1772" h="218">
                <a:moveTo>
                  <a:pt x="0" y="218"/>
                </a:moveTo>
                <a:lnTo>
                  <a:pt x="1497" y="218"/>
                </a:lnTo>
                <a:lnTo>
                  <a:pt x="1772" y="0"/>
                </a:lnTo>
              </a:path>
            </a:pathLst>
          </a:custGeom>
          <a:noFill/>
          <a:ln w="9525">
            <a:solidFill>
              <a:srgbClr val="000000"/>
            </a:solidFill>
            <a:round/>
            <a:headEnd/>
            <a:tailEnd/>
          </a:ln>
        </p:spPr>
        <p:txBody>
          <a:bodyPr/>
          <a:lstStyle/>
          <a:p>
            <a:endParaRPr lang="en-US"/>
          </a:p>
        </p:txBody>
      </p:sp>
      <p:sp>
        <p:nvSpPr>
          <p:cNvPr id="10295" name="Line 59"/>
          <p:cNvSpPr>
            <a:spLocks noChangeShapeType="1"/>
          </p:cNvSpPr>
          <p:nvPr/>
        </p:nvSpPr>
        <p:spPr bwMode="auto">
          <a:xfrm flipH="1">
            <a:off x="5691188" y="3284538"/>
            <a:ext cx="2119312" cy="1587"/>
          </a:xfrm>
          <a:prstGeom prst="line">
            <a:avLst/>
          </a:prstGeom>
          <a:noFill/>
          <a:ln w="15875">
            <a:solidFill>
              <a:srgbClr val="FFFFFF"/>
            </a:solidFill>
            <a:round/>
            <a:headEnd/>
            <a:tailEnd/>
          </a:ln>
        </p:spPr>
        <p:txBody>
          <a:bodyPr/>
          <a:lstStyle/>
          <a:p>
            <a:endParaRPr lang="en-US"/>
          </a:p>
        </p:txBody>
      </p:sp>
      <p:sp>
        <p:nvSpPr>
          <p:cNvPr id="10296" name="Line 60"/>
          <p:cNvSpPr>
            <a:spLocks noChangeShapeType="1"/>
          </p:cNvSpPr>
          <p:nvPr/>
        </p:nvSpPr>
        <p:spPr bwMode="auto">
          <a:xfrm flipH="1">
            <a:off x="5681663" y="3275013"/>
            <a:ext cx="2128837" cy="1587"/>
          </a:xfrm>
          <a:prstGeom prst="line">
            <a:avLst/>
          </a:prstGeom>
          <a:noFill/>
          <a:ln w="9525">
            <a:solidFill>
              <a:srgbClr val="000000"/>
            </a:solidFill>
            <a:round/>
            <a:headEnd/>
            <a:tailEnd/>
          </a:ln>
        </p:spPr>
        <p:txBody>
          <a:bodyPr/>
          <a:lstStyle/>
          <a:p>
            <a:endParaRPr lang="en-US"/>
          </a:p>
        </p:txBody>
      </p:sp>
      <p:sp>
        <p:nvSpPr>
          <p:cNvPr id="10297" name="Rectangle 61"/>
          <p:cNvSpPr>
            <a:spLocks noChangeArrowheads="1"/>
          </p:cNvSpPr>
          <p:nvPr/>
        </p:nvSpPr>
        <p:spPr bwMode="auto">
          <a:xfrm>
            <a:off x="5283200" y="1439863"/>
            <a:ext cx="49371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Anterior</a:t>
            </a:r>
            <a:endParaRPr lang="en-US" sz="1800" b="1"/>
          </a:p>
        </p:txBody>
      </p:sp>
      <p:sp>
        <p:nvSpPr>
          <p:cNvPr id="10298" name="Rectangle 62"/>
          <p:cNvSpPr>
            <a:spLocks noChangeArrowheads="1"/>
          </p:cNvSpPr>
          <p:nvPr/>
        </p:nvSpPr>
        <p:spPr bwMode="auto">
          <a:xfrm>
            <a:off x="5248275" y="5678488"/>
            <a:ext cx="5556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Posterior</a:t>
            </a:r>
            <a:endParaRPr lang="en-US" sz="1800" b="1"/>
          </a:p>
        </p:txBody>
      </p:sp>
      <p:sp>
        <p:nvSpPr>
          <p:cNvPr id="10299" name="Line 63"/>
          <p:cNvSpPr>
            <a:spLocks noChangeShapeType="1"/>
          </p:cNvSpPr>
          <p:nvPr/>
        </p:nvSpPr>
        <p:spPr bwMode="auto">
          <a:xfrm>
            <a:off x="5351463" y="2740025"/>
            <a:ext cx="530225" cy="236538"/>
          </a:xfrm>
          <a:prstGeom prst="line">
            <a:avLst/>
          </a:prstGeom>
          <a:noFill/>
          <a:ln w="15875">
            <a:solidFill>
              <a:srgbClr val="FFFFFF"/>
            </a:solidFill>
            <a:round/>
            <a:headEnd/>
            <a:tailEnd/>
          </a:ln>
        </p:spPr>
        <p:txBody>
          <a:bodyPr/>
          <a:lstStyle/>
          <a:p>
            <a:endParaRPr lang="en-US"/>
          </a:p>
        </p:txBody>
      </p:sp>
      <p:sp>
        <p:nvSpPr>
          <p:cNvPr id="10300" name="Line 64"/>
          <p:cNvSpPr>
            <a:spLocks noChangeShapeType="1"/>
          </p:cNvSpPr>
          <p:nvPr/>
        </p:nvSpPr>
        <p:spPr bwMode="auto">
          <a:xfrm>
            <a:off x="5348288" y="2727325"/>
            <a:ext cx="539750" cy="242888"/>
          </a:xfrm>
          <a:prstGeom prst="line">
            <a:avLst/>
          </a:prstGeom>
          <a:noFill/>
          <a:ln w="9525">
            <a:solidFill>
              <a:srgbClr val="000000"/>
            </a:solidFill>
            <a:round/>
            <a:headEnd/>
            <a:tailEnd/>
          </a:ln>
        </p:spPr>
        <p:txBody>
          <a:bodyPr/>
          <a:lstStyle/>
          <a:p>
            <a:endParaRPr lang="en-US"/>
          </a:p>
        </p:txBody>
      </p:sp>
      <p:sp>
        <p:nvSpPr>
          <p:cNvPr id="10301" name="Line 65"/>
          <p:cNvSpPr>
            <a:spLocks noChangeShapeType="1"/>
          </p:cNvSpPr>
          <p:nvPr/>
        </p:nvSpPr>
        <p:spPr bwMode="auto">
          <a:xfrm>
            <a:off x="5354638" y="2740025"/>
            <a:ext cx="511175" cy="438150"/>
          </a:xfrm>
          <a:prstGeom prst="line">
            <a:avLst/>
          </a:prstGeom>
          <a:noFill/>
          <a:ln w="15875">
            <a:solidFill>
              <a:srgbClr val="FFFFFF"/>
            </a:solidFill>
            <a:round/>
            <a:headEnd/>
            <a:tailEnd/>
          </a:ln>
        </p:spPr>
        <p:txBody>
          <a:bodyPr/>
          <a:lstStyle/>
          <a:p>
            <a:endParaRPr lang="en-US"/>
          </a:p>
        </p:txBody>
      </p:sp>
      <p:sp>
        <p:nvSpPr>
          <p:cNvPr id="10302" name="Line 66"/>
          <p:cNvSpPr>
            <a:spLocks noChangeShapeType="1"/>
          </p:cNvSpPr>
          <p:nvPr/>
        </p:nvSpPr>
        <p:spPr bwMode="auto">
          <a:xfrm>
            <a:off x="5354638" y="2733675"/>
            <a:ext cx="514350" cy="438150"/>
          </a:xfrm>
          <a:prstGeom prst="line">
            <a:avLst/>
          </a:prstGeom>
          <a:noFill/>
          <a:ln w="9525">
            <a:solidFill>
              <a:srgbClr val="000000"/>
            </a:solidFill>
            <a:round/>
            <a:headEnd/>
            <a:tailEnd/>
          </a:ln>
        </p:spPr>
        <p:txBody>
          <a:bodyPr/>
          <a:lstStyle/>
          <a:p>
            <a:endParaRPr lang="en-US"/>
          </a:p>
        </p:txBody>
      </p:sp>
      <p:sp>
        <p:nvSpPr>
          <p:cNvPr id="10303" name="Line 67"/>
          <p:cNvSpPr>
            <a:spLocks noChangeShapeType="1"/>
          </p:cNvSpPr>
          <p:nvPr/>
        </p:nvSpPr>
        <p:spPr bwMode="auto">
          <a:xfrm flipV="1">
            <a:off x="3965575" y="2968625"/>
            <a:ext cx="352425" cy="139700"/>
          </a:xfrm>
          <a:prstGeom prst="line">
            <a:avLst/>
          </a:prstGeom>
          <a:noFill/>
          <a:ln w="15875">
            <a:solidFill>
              <a:srgbClr val="FFFFFF"/>
            </a:solidFill>
            <a:round/>
            <a:headEnd/>
            <a:tailEnd/>
          </a:ln>
        </p:spPr>
        <p:txBody>
          <a:bodyPr/>
          <a:lstStyle/>
          <a:p>
            <a:endParaRPr lang="en-US"/>
          </a:p>
        </p:txBody>
      </p:sp>
      <p:sp>
        <p:nvSpPr>
          <p:cNvPr id="10304" name="Line 68"/>
          <p:cNvSpPr>
            <a:spLocks noChangeShapeType="1"/>
          </p:cNvSpPr>
          <p:nvPr/>
        </p:nvSpPr>
        <p:spPr bwMode="auto">
          <a:xfrm flipV="1">
            <a:off x="3968750" y="2959100"/>
            <a:ext cx="358775" cy="146050"/>
          </a:xfrm>
          <a:prstGeom prst="line">
            <a:avLst/>
          </a:prstGeom>
          <a:noFill/>
          <a:ln w="9525">
            <a:solidFill>
              <a:srgbClr val="000000"/>
            </a:solidFill>
            <a:round/>
            <a:headEnd/>
            <a:tailEnd/>
          </a:ln>
        </p:spPr>
        <p:txBody>
          <a:bodyPr/>
          <a:lstStyle/>
          <a:p>
            <a:endParaRPr lang="en-US"/>
          </a:p>
        </p:txBody>
      </p:sp>
      <p:sp>
        <p:nvSpPr>
          <p:cNvPr id="10305" name="Line 69"/>
          <p:cNvSpPr>
            <a:spLocks noChangeShapeType="1"/>
          </p:cNvSpPr>
          <p:nvPr/>
        </p:nvSpPr>
        <p:spPr bwMode="auto">
          <a:xfrm flipV="1">
            <a:off x="4833938" y="4278313"/>
            <a:ext cx="430212" cy="301625"/>
          </a:xfrm>
          <a:prstGeom prst="line">
            <a:avLst/>
          </a:prstGeom>
          <a:noFill/>
          <a:ln w="15875">
            <a:solidFill>
              <a:srgbClr val="FFFFFF"/>
            </a:solidFill>
            <a:round/>
            <a:headEnd/>
            <a:tailEnd/>
          </a:ln>
        </p:spPr>
        <p:txBody>
          <a:bodyPr/>
          <a:lstStyle/>
          <a:p>
            <a:endParaRPr lang="en-US"/>
          </a:p>
        </p:txBody>
      </p:sp>
      <p:sp>
        <p:nvSpPr>
          <p:cNvPr id="10306" name="Line 70"/>
          <p:cNvSpPr>
            <a:spLocks noChangeShapeType="1"/>
          </p:cNvSpPr>
          <p:nvPr/>
        </p:nvSpPr>
        <p:spPr bwMode="auto">
          <a:xfrm flipV="1">
            <a:off x="4827588" y="4268788"/>
            <a:ext cx="430212" cy="301625"/>
          </a:xfrm>
          <a:prstGeom prst="line">
            <a:avLst/>
          </a:prstGeom>
          <a:noFill/>
          <a:ln w="9525">
            <a:solidFill>
              <a:srgbClr val="000000"/>
            </a:solidFill>
            <a:round/>
            <a:headEnd/>
            <a:tailEnd/>
          </a:ln>
        </p:spPr>
        <p:txBody>
          <a:bodyPr/>
          <a:lstStyle/>
          <a:p>
            <a:endParaRPr lang="en-US"/>
          </a:p>
        </p:txBody>
      </p:sp>
      <p:sp>
        <p:nvSpPr>
          <p:cNvPr id="10307" name="Text Box 71"/>
          <p:cNvSpPr txBox="1">
            <a:spLocks noChangeArrowheads="1"/>
          </p:cNvSpPr>
          <p:nvPr/>
        </p:nvSpPr>
        <p:spPr bwMode="auto">
          <a:xfrm>
            <a:off x="2259013" y="2647950"/>
            <a:ext cx="822325" cy="304800"/>
          </a:xfrm>
          <a:prstGeom prst="rect">
            <a:avLst/>
          </a:prstGeom>
          <a:noFill/>
          <a:ln w="9525">
            <a:noFill/>
            <a:miter lim="800000"/>
            <a:headEnd/>
            <a:tailEnd/>
          </a:ln>
        </p:spPr>
        <p:txBody>
          <a:bodyPr wrap="none" lIns="0" tIns="0" bIns="0">
            <a:spAutoFit/>
          </a:bodyPr>
          <a:lstStyle/>
          <a:p>
            <a:r>
              <a:rPr lang="en-US" sz="1000" b="1"/>
              <a:t>Renal artery</a:t>
            </a:r>
          </a:p>
          <a:p>
            <a:r>
              <a:rPr lang="en-US" sz="1000" b="1"/>
              <a:t>and vein</a:t>
            </a:r>
          </a:p>
        </p:txBody>
      </p:sp>
      <p:sp>
        <p:nvSpPr>
          <p:cNvPr id="10308" name="Text Box 72"/>
          <p:cNvSpPr txBox="1">
            <a:spLocks noChangeArrowheads="1"/>
          </p:cNvSpPr>
          <p:nvPr/>
        </p:nvSpPr>
        <p:spPr bwMode="auto">
          <a:xfrm>
            <a:off x="2259013" y="4133850"/>
            <a:ext cx="752475" cy="304800"/>
          </a:xfrm>
          <a:prstGeom prst="rect">
            <a:avLst/>
          </a:prstGeom>
          <a:noFill/>
          <a:ln w="9525">
            <a:noFill/>
            <a:miter lim="800000"/>
            <a:headEnd/>
            <a:tailEnd/>
          </a:ln>
        </p:spPr>
        <p:txBody>
          <a:bodyPr wrap="none" lIns="0" tIns="0" bIns="0">
            <a:spAutoFit/>
          </a:bodyPr>
          <a:lstStyle/>
          <a:p>
            <a:r>
              <a:rPr lang="en-US" sz="1000" b="1"/>
              <a:t>Perirenal</a:t>
            </a:r>
          </a:p>
          <a:p>
            <a:r>
              <a:rPr lang="en-US" sz="1000" b="1"/>
              <a:t>fat capsule</a:t>
            </a:r>
          </a:p>
        </p:txBody>
      </p:sp>
      <p:sp>
        <p:nvSpPr>
          <p:cNvPr id="10309" name="Rectangle 5"/>
          <p:cNvSpPr>
            <a:spLocks noGrp="1" noChangeArrowheads="1"/>
          </p:cNvSpPr>
          <p:nvPr>
            <p:ph type="sldNum" sz="quarter" idx="11"/>
          </p:nvPr>
        </p:nvSpPr>
        <p:spPr>
          <a:xfrm>
            <a:off x="8181975" y="6289675"/>
            <a:ext cx="914400" cy="533400"/>
          </a:xfrm>
          <a:noFill/>
        </p:spPr>
        <p:txBody>
          <a:bodyPr/>
          <a:lstStyle/>
          <a:p>
            <a:r>
              <a:rPr lang="en-US" smtClean="0"/>
              <a:t>23-</a:t>
            </a:r>
            <a:fld id="{BB93F793-CFF3-42EA-AFDB-061D7972CA0C}" type="slidenum">
              <a:rPr lang="en-US" smtClean="0"/>
              <a:pPr/>
              <a:t>4</a:t>
            </a:fld>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1"/>
          </p:nvPr>
        </p:nvSpPr>
        <p:spPr>
          <a:noFill/>
        </p:spPr>
        <p:txBody>
          <a:bodyPr/>
          <a:lstStyle/>
          <a:p>
            <a:r>
              <a:rPr lang="en-US" smtClean="0"/>
              <a:t>23-</a:t>
            </a:r>
            <a:fld id="{A605B0B3-5CA2-4FC0-BFF0-7A75EC8D5D11}" type="slidenum">
              <a:rPr lang="en-US" smtClean="0"/>
              <a:pPr/>
              <a:t>40</a:t>
            </a:fld>
            <a:endParaRPr lang="en-US" smtClean="0"/>
          </a:p>
        </p:txBody>
      </p:sp>
      <p:sp>
        <p:nvSpPr>
          <p:cNvPr id="47107" name="Rectangle 2"/>
          <p:cNvSpPr>
            <a:spLocks noGrp="1" noChangeArrowheads="1"/>
          </p:cNvSpPr>
          <p:nvPr>
            <p:ph type="title"/>
          </p:nvPr>
        </p:nvSpPr>
        <p:spPr/>
        <p:txBody>
          <a:bodyPr/>
          <a:lstStyle/>
          <a:p>
            <a:pPr eaLnBrk="1" hangingPunct="1"/>
            <a:r>
              <a:rPr lang="en-US" smtClean="0"/>
              <a:t>Falling BP &amp; Angiotensin II </a:t>
            </a:r>
          </a:p>
        </p:txBody>
      </p:sp>
      <p:sp>
        <p:nvSpPr>
          <p:cNvPr id="47108" name="Rectangle 11"/>
          <p:cNvSpPr>
            <a:spLocks noGrp="1" noChangeArrowheads="1"/>
          </p:cNvSpPr>
          <p:nvPr>
            <p:ph type="body" sz="half" idx="2"/>
          </p:nvPr>
        </p:nvSpPr>
        <p:spPr>
          <a:xfrm>
            <a:off x="4445000" y="1193800"/>
            <a:ext cx="4572000" cy="5562600"/>
          </a:xfrm>
        </p:spPr>
        <p:txBody>
          <a:bodyPr/>
          <a:lstStyle/>
          <a:p>
            <a:pPr eaLnBrk="1" hangingPunct="1">
              <a:lnSpc>
                <a:spcPct val="90000"/>
              </a:lnSpc>
            </a:pPr>
            <a:r>
              <a:rPr lang="en-US" sz="2000" b="0" smtClean="0"/>
              <a:t>potent vasoconstrictor raising BP throughout body</a:t>
            </a:r>
          </a:p>
          <a:p>
            <a:pPr eaLnBrk="1" hangingPunct="1">
              <a:lnSpc>
                <a:spcPct val="90000"/>
              </a:lnSpc>
            </a:pPr>
            <a:endParaRPr lang="en-US" sz="800" b="0" smtClean="0"/>
          </a:p>
          <a:p>
            <a:pPr eaLnBrk="1" hangingPunct="1">
              <a:lnSpc>
                <a:spcPct val="90000"/>
              </a:lnSpc>
            </a:pPr>
            <a:r>
              <a:rPr lang="en-US" sz="2000" b="0" smtClean="0"/>
              <a:t>constricts efferent arteriole raising GFR despite low BP</a:t>
            </a:r>
          </a:p>
          <a:p>
            <a:pPr eaLnBrk="1" hangingPunct="1">
              <a:lnSpc>
                <a:spcPct val="90000"/>
              </a:lnSpc>
            </a:pPr>
            <a:endParaRPr lang="en-US" sz="800" b="0" smtClean="0"/>
          </a:p>
          <a:p>
            <a:pPr eaLnBrk="1" hangingPunct="1">
              <a:lnSpc>
                <a:spcPct val="90000"/>
              </a:lnSpc>
            </a:pPr>
            <a:r>
              <a:rPr lang="en-US" sz="2000" b="0" smtClean="0"/>
              <a:t>lowers BP in peritubular capillaries enhancing reabsorption of NaCl &amp; H</a:t>
            </a:r>
            <a:r>
              <a:rPr lang="en-US" sz="2000" b="0" baseline="-25000" smtClean="0"/>
              <a:t>2</a:t>
            </a:r>
            <a:r>
              <a:rPr lang="en-US" sz="2000" b="0" smtClean="0"/>
              <a:t>O</a:t>
            </a:r>
          </a:p>
          <a:p>
            <a:pPr eaLnBrk="1" hangingPunct="1">
              <a:lnSpc>
                <a:spcPct val="90000"/>
              </a:lnSpc>
            </a:pPr>
            <a:endParaRPr lang="en-US" sz="800" b="0" smtClean="0"/>
          </a:p>
          <a:p>
            <a:pPr eaLnBrk="1" hangingPunct="1">
              <a:lnSpc>
                <a:spcPct val="90000"/>
              </a:lnSpc>
            </a:pPr>
            <a:r>
              <a:rPr lang="en-US" sz="2000" b="0" smtClean="0"/>
              <a:t>angiotensin II stimulates adrenal cortex to secrete aldosterone promoting Na</a:t>
            </a:r>
            <a:r>
              <a:rPr lang="en-US" sz="2000" b="0" baseline="30000" smtClean="0"/>
              <a:t>+</a:t>
            </a:r>
            <a:r>
              <a:rPr lang="en-US" sz="2000" b="0" smtClean="0"/>
              <a:t> and H</a:t>
            </a:r>
            <a:r>
              <a:rPr lang="en-US" sz="2000" b="0" baseline="-25000" smtClean="0"/>
              <a:t>2</a:t>
            </a:r>
            <a:r>
              <a:rPr lang="en-US" sz="2000" b="0" smtClean="0"/>
              <a:t>O reabsorption in DCT and collecting duct</a:t>
            </a:r>
          </a:p>
          <a:p>
            <a:pPr eaLnBrk="1" hangingPunct="1">
              <a:lnSpc>
                <a:spcPct val="90000"/>
              </a:lnSpc>
            </a:pPr>
            <a:endParaRPr lang="en-US" sz="800" b="0" smtClean="0"/>
          </a:p>
          <a:p>
            <a:pPr eaLnBrk="1" hangingPunct="1">
              <a:lnSpc>
                <a:spcPct val="90000"/>
              </a:lnSpc>
            </a:pPr>
            <a:r>
              <a:rPr lang="en-US" sz="2000" b="0" smtClean="0"/>
              <a:t>stimulates posterior pituitary to secrete ADH which promotes water reabsorption by collecting duct</a:t>
            </a:r>
          </a:p>
          <a:p>
            <a:pPr eaLnBrk="1" hangingPunct="1">
              <a:lnSpc>
                <a:spcPct val="90000"/>
              </a:lnSpc>
            </a:pPr>
            <a:endParaRPr lang="en-US" sz="800" b="0" smtClean="0"/>
          </a:p>
          <a:p>
            <a:pPr eaLnBrk="1" hangingPunct="1">
              <a:lnSpc>
                <a:spcPct val="90000"/>
              </a:lnSpc>
            </a:pPr>
            <a:r>
              <a:rPr lang="en-US" sz="2000" b="0" smtClean="0"/>
              <a:t>stimulates thirst &amp; H</a:t>
            </a:r>
            <a:r>
              <a:rPr lang="en-US" sz="2000" b="0" baseline="-25000" smtClean="0"/>
              <a:t>2</a:t>
            </a:r>
            <a:r>
              <a:rPr lang="en-US" sz="2000" b="0" smtClean="0"/>
              <a:t>O intake</a:t>
            </a:r>
          </a:p>
        </p:txBody>
      </p:sp>
      <p:sp>
        <p:nvSpPr>
          <p:cNvPr id="47109" name="Text Box 8"/>
          <p:cNvSpPr txBox="1">
            <a:spLocks noChangeArrowheads="1"/>
          </p:cNvSpPr>
          <p:nvPr/>
        </p:nvSpPr>
        <p:spPr bwMode="auto">
          <a:xfrm>
            <a:off x="533400" y="6430963"/>
            <a:ext cx="2057400" cy="427037"/>
          </a:xfrm>
          <a:prstGeom prst="rect">
            <a:avLst/>
          </a:prstGeom>
          <a:noFill/>
          <a:ln w="9525" algn="ctr">
            <a:noFill/>
            <a:miter lim="800000"/>
            <a:headEnd/>
            <a:tailEnd/>
          </a:ln>
        </p:spPr>
        <p:txBody>
          <a:bodyPr>
            <a:spAutoFit/>
          </a:bodyPr>
          <a:lstStyle/>
          <a:p>
            <a:pPr algn="ctr">
              <a:spcBef>
                <a:spcPct val="50000"/>
              </a:spcBef>
            </a:pPr>
            <a:r>
              <a:rPr lang="en-US" sz="2200"/>
              <a:t>Figure 23.18</a:t>
            </a:r>
          </a:p>
        </p:txBody>
      </p:sp>
      <p:sp>
        <p:nvSpPr>
          <p:cNvPr id="47110" name="TextBox 24"/>
          <p:cNvSpPr txBox="1">
            <a:spLocks noChangeArrowheads="1"/>
          </p:cNvSpPr>
          <p:nvPr/>
        </p:nvSpPr>
        <p:spPr bwMode="auto">
          <a:xfrm>
            <a:off x="0" y="1168400"/>
            <a:ext cx="4572000" cy="214313"/>
          </a:xfrm>
          <a:prstGeom prst="rect">
            <a:avLst/>
          </a:prstGeom>
          <a:noFill/>
          <a:ln w="9525">
            <a:noFill/>
            <a:miter lim="800000"/>
            <a:headEnd/>
            <a:tailEnd/>
          </a:ln>
        </p:spPr>
        <p:txBody>
          <a:bodyPr>
            <a:spAutoFit/>
          </a:bodyPr>
          <a:lstStyle/>
          <a:p>
            <a:pPr algn="ctr"/>
            <a:r>
              <a:rPr lang="en-US" sz="800">
                <a:solidFill>
                  <a:srgbClr val="000000"/>
                </a:solidFill>
                <a:cs typeface="Arial" charset="0"/>
              </a:rPr>
              <a:t>Copyright © The McGraw-Hill Companies, Inc. Permission required for reproduction or display.</a:t>
            </a:r>
          </a:p>
        </p:txBody>
      </p:sp>
      <p:pic>
        <p:nvPicPr>
          <p:cNvPr id="47111" name="Picture 10" descr="sal25693_23_18"/>
          <p:cNvPicPr>
            <a:picLocks noChangeAspect="1" noChangeArrowheads="1"/>
          </p:cNvPicPr>
          <p:nvPr/>
        </p:nvPicPr>
        <p:blipFill>
          <a:blip r:embed="rId3" cstate="print"/>
          <a:srcRect/>
          <a:stretch>
            <a:fillRect/>
          </a:stretch>
        </p:blipFill>
        <p:spPr bwMode="auto">
          <a:xfrm>
            <a:off x="342900" y="1644650"/>
            <a:ext cx="4003675" cy="4200525"/>
          </a:xfrm>
          <a:prstGeom prst="rect">
            <a:avLst/>
          </a:prstGeom>
          <a:noFill/>
          <a:ln w="9525">
            <a:noFill/>
            <a:miter lim="800000"/>
            <a:headEnd/>
            <a:tailEnd/>
          </a:ln>
        </p:spPr>
      </p:pic>
      <p:sp>
        <p:nvSpPr>
          <p:cNvPr id="47112" name="Rectangle 11"/>
          <p:cNvSpPr>
            <a:spLocks noChangeArrowheads="1"/>
          </p:cNvSpPr>
          <p:nvPr/>
        </p:nvSpPr>
        <p:spPr bwMode="auto">
          <a:xfrm>
            <a:off x="817563" y="1397000"/>
            <a:ext cx="8572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Normoglycemia</a:t>
            </a:r>
            <a:endParaRPr lang="en-US" sz="900" b="1"/>
          </a:p>
        </p:txBody>
      </p:sp>
      <p:sp>
        <p:nvSpPr>
          <p:cNvPr id="47113" name="Rectangle 12"/>
          <p:cNvSpPr>
            <a:spLocks noChangeArrowheads="1"/>
          </p:cNvSpPr>
          <p:nvPr/>
        </p:nvSpPr>
        <p:spPr bwMode="auto">
          <a:xfrm>
            <a:off x="673100" y="5911850"/>
            <a:ext cx="1397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(a)</a:t>
            </a:r>
            <a:endParaRPr lang="en-US" sz="900" b="1"/>
          </a:p>
        </p:txBody>
      </p:sp>
      <p:sp>
        <p:nvSpPr>
          <p:cNvPr id="47114" name="Rectangle 13"/>
          <p:cNvSpPr>
            <a:spLocks noChangeArrowheads="1"/>
          </p:cNvSpPr>
          <p:nvPr/>
        </p:nvSpPr>
        <p:spPr bwMode="auto">
          <a:xfrm>
            <a:off x="2968625" y="5911850"/>
            <a:ext cx="1460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(b)</a:t>
            </a:r>
            <a:endParaRPr lang="en-US" sz="900" b="1"/>
          </a:p>
        </p:txBody>
      </p:sp>
      <p:sp>
        <p:nvSpPr>
          <p:cNvPr id="47115" name="Rectangle 14"/>
          <p:cNvSpPr>
            <a:spLocks noChangeArrowheads="1"/>
          </p:cNvSpPr>
          <p:nvPr/>
        </p:nvSpPr>
        <p:spPr bwMode="auto">
          <a:xfrm>
            <a:off x="1858963" y="3730625"/>
            <a:ext cx="11811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Glucose reabsorption</a:t>
            </a:r>
            <a:endParaRPr lang="en-US" sz="900" b="1"/>
          </a:p>
        </p:txBody>
      </p:sp>
      <p:sp>
        <p:nvSpPr>
          <p:cNvPr id="47116" name="Rectangle 15"/>
          <p:cNvSpPr>
            <a:spLocks noChangeArrowheads="1"/>
          </p:cNvSpPr>
          <p:nvPr/>
        </p:nvSpPr>
        <p:spPr bwMode="auto">
          <a:xfrm>
            <a:off x="3155950" y="1397000"/>
            <a:ext cx="8128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Hyperglycemia</a:t>
            </a:r>
            <a:endParaRPr lang="en-US" sz="900" b="1"/>
          </a:p>
        </p:txBody>
      </p:sp>
      <p:sp>
        <p:nvSpPr>
          <p:cNvPr id="47117" name="Line 16"/>
          <p:cNvSpPr>
            <a:spLocks noChangeShapeType="1"/>
          </p:cNvSpPr>
          <p:nvPr/>
        </p:nvSpPr>
        <p:spPr bwMode="auto">
          <a:xfrm flipH="1">
            <a:off x="1379538" y="2867025"/>
            <a:ext cx="779462" cy="68263"/>
          </a:xfrm>
          <a:prstGeom prst="line">
            <a:avLst/>
          </a:prstGeom>
          <a:noFill/>
          <a:ln w="9525">
            <a:solidFill>
              <a:srgbClr val="000000"/>
            </a:solidFill>
            <a:round/>
            <a:headEnd/>
            <a:tailEnd/>
          </a:ln>
        </p:spPr>
        <p:txBody>
          <a:bodyPr/>
          <a:lstStyle/>
          <a:p>
            <a:endParaRPr lang="en-US"/>
          </a:p>
        </p:txBody>
      </p:sp>
      <p:sp>
        <p:nvSpPr>
          <p:cNvPr id="47118" name="Line 17"/>
          <p:cNvSpPr>
            <a:spLocks noChangeShapeType="1"/>
          </p:cNvSpPr>
          <p:nvPr/>
        </p:nvSpPr>
        <p:spPr bwMode="auto">
          <a:xfrm>
            <a:off x="2641600" y="2867025"/>
            <a:ext cx="817563" cy="71438"/>
          </a:xfrm>
          <a:prstGeom prst="line">
            <a:avLst/>
          </a:prstGeom>
          <a:noFill/>
          <a:ln w="9525">
            <a:solidFill>
              <a:srgbClr val="000000"/>
            </a:solidFill>
            <a:round/>
            <a:headEnd/>
            <a:tailEnd/>
          </a:ln>
        </p:spPr>
        <p:txBody>
          <a:bodyPr/>
          <a:lstStyle/>
          <a:p>
            <a:endParaRPr lang="en-US"/>
          </a:p>
        </p:txBody>
      </p:sp>
      <p:sp>
        <p:nvSpPr>
          <p:cNvPr id="47119" name="Text Box 18"/>
          <p:cNvSpPr txBox="1">
            <a:spLocks noChangeArrowheads="1"/>
          </p:cNvSpPr>
          <p:nvPr/>
        </p:nvSpPr>
        <p:spPr bwMode="auto">
          <a:xfrm>
            <a:off x="2098675" y="2138363"/>
            <a:ext cx="701675" cy="273050"/>
          </a:xfrm>
          <a:prstGeom prst="rect">
            <a:avLst/>
          </a:prstGeom>
          <a:noFill/>
          <a:ln w="9525">
            <a:noFill/>
            <a:miter lim="800000"/>
            <a:headEnd/>
            <a:tailEnd/>
          </a:ln>
        </p:spPr>
        <p:txBody>
          <a:bodyPr wrap="none" lIns="0" tIns="0" bIns="0">
            <a:spAutoFit/>
          </a:bodyPr>
          <a:lstStyle/>
          <a:p>
            <a:r>
              <a:rPr lang="en-US" sz="900" b="1"/>
              <a:t>Glomerular</a:t>
            </a:r>
          </a:p>
          <a:p>
            <a:r>
              <a:rPr lang="en-US" sz="900" b="1"/>
              <a:t>filtration</a:t>
            </a:r>
          </a:p>
        </p:txBody>
      </p:sp>
      <p:sp>
        <p:nvSpPr>
          <p:cNvPr id="47120" name="Text Box 19"/>
          <p:cNvSpPr txBox="1">
            <a:spLocks noChangeArrowheads="1"/>
          </p:cNvSpPr>
          <p:nvPr/>
        </p:nvSpPr>
        <p:spPr bwMode="auto">
          <a:xfrm>
            <a:off x="2152650" y="2782888"/>
            <a:ext cx="593725" cy="409575"/>
          </a:xfrm>
          <a:prstGeom prst="rect">
            <a:avLst/>
          </a:prstGeom>
          <a:noFill/>
          <a:ln w="9525">
            <a:noFill/>
            <a:miter lim="800000"/>
            <a:headEnd/>
            <a:tailEnd/>
          </a:ln>
        </p:spPr>
        <p:txBody>
          <a:bodyPr wrap="none" lIns="0" tIns="0" bIns="0">
            <a:spAutoFit/>
          </a:bodyPr>
          <a:lstStyle/>
          <a:p>
            <a:r>
              <a:rPr lang="en-US" sz="900" b="1"/>
              <a:t>Glucose</a:t>
            </a:r>
          </a:p>
          <a:p>
            <a:r>
              <a:rPr lang="en-US" sz="900" b="1"/>
              <a:t>transport</a:t>
            </a:r>
          </a:p>
          <a:p>
            <a:r>
              <a:rPr lang="en-US" sz="900" b="1"/>
              <a:t>protein</a:t>
            </a:r>
          </a:p>
        </p:txBody>
      </p:sp>
      <p:sp>
        <p:nvSpPr>
          <p:cNvPr id="47121" name="Text Box 20"/>
          <p:cNvSpPr txBox="1">
            <a:spLocks noChangeArrowheads="1"/>
          </p:cNvSpPr>
          <p:nvPr/>
        </p:nvSpPr>
        <p:spPr bwMode="auto">
          <a:xfrm>
            <a:off x="1028700" y="5911850"/>
            <a:ext cx="835025" cy="409575"/>
          </a:xfrm>
          <a:prstGeom prst="rect">
            <a:avLst/>
          </a:prstGeom>
          <a:noFill/>
          <a:ln w="9525">
            <a:noFill/>
            <a:miter lim="800000"/>
            <a:headEnd/>
            <a:tailEnd/>
          </a:ln>
        </p:spPr>
        <p:txBody>
          <a:bodyPr wrap="none" lIns="0" tIns="0" bIns="0">
            <a:spAutoFit/>
          </a:bodyPr>
          <a:lstStyle/>
          <a:p>
            <a:r>
              <a:rPr lang="en-US" sz="900" b="1"/>
              <a:t>Normal</a:t>
            </a:r>
          </a:p>
          <a:p>
            <a:r>
              <a:rPr lang="en-US" sz="900" b="1"/>
              <a:t>urine volume,</a:t>
            </a:r>
          </a:p>
          <a:p>
            <a:r>
              <a:rPr lang="en-US" sz="900" b="1"/>
              <a:t>glucose-free</a:t>
            </a:r>
          </a:p>
        </p:txBody>
      </p:sp>
      <p:sp>
        <p:nvSpPr>
          <p:cNvPr id="47122" name="Text Box 21"/>
          <p:cNvSpPr txBox="1">
            <a:spLocks noChangeArrowheads="1"/>
          </p:cNvSpPr>
          <p:nvPr/>
        </p:nvSpPr>
        <p:spPr bwMode="auto">
          <a:xfrm>
            <a:off x="3327400" y="5911850"/>
            <a:ext cx="923925" cy="409575"/>
          </a:xfrm>
          <a:prstGeom prst="rect">
            <a:avLst/>
          </a:prstGeom>
          <a:noFill/>
          <a:ln w="9525">
            <a:noFill/>
            <a:miter lim="800000"/>
            <a:headEnd/>
            <a:tailEnd/>
          </a:ln>
        </p:spPr>
        <p:txBody>
          <a:bodyPr wrap="none" lIns="0" tIns="0" bIns="0">
            <a:spAutoFit/>
          </a:bodyPr>
          <a:lstStyle/>
          <a:p>
            <a:r>
              <a:rPr lang="en-US" sz="900" b="1"/>
              <a:t>Increased</a:t>
            </a:r>
          </a:p>
          <a:p>
            <a:r>
              <a:rPr lang="en-US" sz="900" b="1"/>
              <a:t>urine volume,</a:t>
            </a:r>
          </a:p>
          <a:p>
            <a:r>
              <a:rPr lang="en-US" sz="900" b="1"/>
              <a:t>with glycosuria</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p:cNvSpPr>
            <a:spLocks noGrp="1"/>
          </p:cNvSpPr>
          <p:nvPr>
            <p:ph type="sldNum" sz="quarter" idx="11"/>
          </p:nvPr>
        </p:nvSpPr>
        <p:spPr>
          <a:noFill/>
        </p:spPr>
        <p:txBody>
          <a:bodyPr/>
          <a:lstStyle/>
          <a:p>
            <a:r>
              <a:rPr lang="en-US" smtClean="0"/>
              <a:t>23-</a:t>
            </a:r>
            <a:fld id="{A36F8992-C485-4603-B621-97A3D890F741}" type="slidenum">
              <a:rPr lang="en-US" smtClean="0"/>
              <a:pPr/>
              <a:t>41</a:t>
            </a:fld>
            <a:endParaRPr lang="en-US" smtClean="0"/>
          </a:p>
        </p:txBody>
      </p:sp>
      <p:sp>
        <p:nvSpPr>
          <p:cNvPr id="48131" name="Rectangle 2"/>
          <p:cNvSpPr>
            <a:spLocks noGrp="1" noChangeArrowheads="1"/>
          </p:cNvSpPr>
          <p:nvPr>
            <p:ph type="title"/>
          </p:nvPr>
        </p:nvSpPr>
        <p:spPr>
          <a:xfrm>
            <a:off x="0" y="-92075"/>
            <a:ext cx="9144000" cy="1250950"/>
          </a:xfrm>
        </p:spPr>
        <p:txBody>
          <a:bodyPr>
            <a:spAutoFit/>
          </a:bodyPr>
          <a:lstStyle/>
          <a:p>
            <a:pPr eaLnBrk="1" hangingPunct="1"/>
            <a:r>
              <a:rPr lang="en-US" sz="3800" smtClean="0"/>
              <a:t>Urine Formation II: Tubular Reabsorption and Secretion</a:t>
            </a:r>
          </a:p>
        </p:txBody>
      </p:sp>
      <p:sp>
        <p:nvSpPr>
          <p:cNvPr id="48132" name="Rectangle 12"/>
          <p:cNvSpPr>
            <a:spLocks noGrp="1" noChangeArrowheads="1"/>
          </p:cNvSpPr>
          <p:nvPr>
            <p:ph type="body" sz="half" idx="2"/>
          </p:nvPr>
        </p:nvSpPr>
        <p:spPr>
          <a:xfrm>
            <a:off x="4953000" y="1143000"/>
            <a:ext cx="4038600" cy="5257800"/>
          </a:xfrm>
        </p:spPr>
        <p:txBody>
          <a:bodyPr/>
          <a:lstStyle/>
          <a:p>
            <a:pPr eaLnBrk="1" hangingPunct="1"/>
            <a:r>
              <a:rPr lang="en-US" sz="2400" b="0" smtClean="0"/>
              <a:t>conversion of glomerular filtrate to urine involves the removal and addition of chemicals by tubular reabsorption and secretion</a:t>
            </a:r>
          </a:p>
          <a:p>
            <a:pPr lvl="1" eaLnBrk="1" hangingPunct="1"/>
            <a:r>
              <a:rPr lang="en-US" sz="2000" b="0" smtClean="0"/>
              <a:t>occurs through PCT to DCT</a:t>
            </a:r>
          </a:p>
          <a:p>
            <a:pPr lvl="1" eaLnBrk="1" hangingPunct="1"/>
            <a:r>
              <a:rPr lang="en-US" sz="2000" b="0" smtClean="0"/>
              <a:t>tubular fluid is modified</a:t>
            </a:r>
          </a:p>
          <a:p>
            <a:pPr lvl="1" eaLnBrk="1" hangingPunct="1"/>
            <a:endParaRPr lang="en-US" sz="1000" b="0" smtClean="0"/>
          </a:p>
          <a:p>
            <a:pPr eaLnBrk="1" hangingPunct="1"/>
            <a:r>
              <a:rPr lang="en-US" sz="2400" b="0" smtClean="0"/>
              <a:t>steps involved include: </a:t>
            </a:r>
          </a:p>
          <a:p>
            <a:pPr lvl="1" eaLnBrk="1" hangingPunct="1"/>
            <a:r>
              <a:rPr lang="en-US" sz="2000" b="0" smtClean="0"/>
              <a:t>tubular reabsorption</a:t>
            </a:r>
          </a:p>
          <a:p>
            <a:pPr lvl="1" eaLnBrk="1" hangingPunct="1"/>
            <a:r>
              <a:rPr lang="en-US" sz="2000" b="0" smtClean="0"/>
              <a:t>tubular secretion</a:t>
            </a:r>
          </a:p>
          <a:p>
            <a:pPr lvl="1" eaLnBrk="1" hangingPunct="1"/>
            <a:r>
              <a:rPr lang="en-US" sz="2000" b="0" smtClean="0"/>
              <a:t>water conservation</a:t>
            </a:r>
          </a:p>
        </p:txBody>
      </p:sp>
      <p:pic>
        <p:nvPicPr>
          <p:cNvPr id="48133" name="Picture 8" descr="sal25693_23_09"/>
          <p:cNvPicPr>
            <a:picLocks noChangeAspect="1" noChangeArrowheads="1"/>
          </p:cNvPicPr>
          <p:nvPr/>
        </p:nvPicPr>
        <p:blipFill>
          <a:blip r:embed="rId3" cstate="print"/>
          <a:srcRect/>
          <a:stretch>
            <a:fillRect/>
          </a:stretch>
        </p:blipFill>
        <p:spPr bwMode="auto">
          <a:xfrm>
            <a:off x="153988" y="1257300"/>
            <a:ext cx="4017962" cy="5456238"/>
          </a:xfrm>
          <a:prstGeom prst="rect">
            <a:avLst/>
          </a:prstGeom>
          <a:noFill/>
          <a:ln w="9525">
            <a:noFill/>
            <a:miter lim="800000"/>
            <a:headEnd/>
            <a:tailEnd/>
          </a:ln>
        </p:spPr>
      </p:pic>
      <p:sp>
        <p:nvSpPr>
          <p:cNvPr id="48134" name="TextBox 24"/>
          <p:cNvSpPr txBox="1">
            <a:spLocks noChangeArrowheads="1"/>
          </p:cNvSpPr>
          <p:nvPr/>
        </p:nvSpPr>
        <p:spPr bwMode="auto">
          <a:xfrm>
            <a:off x="0" y="1095375"/>
            <a:ext cx="4876800" cy="214313"/>
          </a:xfrm>
          <a:prstGeom prst="rect">
            <a:avLst/>
          </a:prstGeom>
          <a:noFill/>
          <a:ln w="9525">
            <a:noFill/>
            <a:miter lim="800000"/>
            <a:headEnd/>
            <a:tailEnd/>
          </a:ln>
        </p:spPr>
        <p:txBody>
          <a:bodyPr>
            <a:spAutoFit/>
          </a:bodyPr>
          <a:lstStyle/>
          <a:p>
            <a:pPr algn="ctr"/>
            <a:r>
              <a:rPr lang="en-US" sz="800">
                <a:solidFill>
                  <a:srgbClr val="000000"/>
                </a:solidFill>
                <a:cs typeface="Arial" charset="0"/>
              </a:rPr>
              <a:t>Copyright © The McGraw-Hill Companies, Inc. Permission required for reproduction or display.</a:t>
            </a:r>
          </a:p>
        </p:txBody>
      </p:sp>
      <p:sp>
        <p:nvSpPr>
          <p:cNvPr id="48135" name="Rectangle 10"/>
          <p:cNvSpPr>
            <a:spLocks noChangeArrowheads="1"/>
          </p:cNvSpPr>
          <p:nvPr/>
        </p:nvSpPr>
        <p:spPr bwMode="auto">
          <a:xfrm>
            <a:off x="404813" y="1806575"/>
            <a:ext cx="1417637" cy="504825"/>
          </a:xfrm>
          <a:prstGeom prst="rect">
            <a:avLst/>
          </a:prstGeom>
          <a:noFill/>
          <a:ln w="9525">
            <a:noFill/>
            <a:miter lim="800000"/>
            <a:headEnd/>
            <a:tailEnd/>
          </a:ln>
        </p:spPr>
        <p:txBody>
          <a:bodyPr wrap="none" lIns="0" tIns="0" rIns="0" bIns="0">
            <a:spAutoFit/>
          </a:bodyPr>
          <a:lstStyle/>
          <a:p>
            <a:r>
              <a:rPr lang="en-US" sz="1100" b="1">
                <a:solidFill>
                  <a:srgbClr val="000000"/>
                </a:solidFill>
              </a:rPr>
              <a:t>Glomerular filtration</a:t>
            </a:r>
          </a:p>
          <a:p>
            <a:r>
              <a:rPr lang="en-US" sz="1100" b="1">
                <a:solidFill>
                  <a:srgbClr val="000000"/>
                </a:solidFill>
              </a:rPr>
              <a:t>Creates a plasmalike </a:t>
            </a:r>
          </a:p>
          <a:p>
            <a:r>
              <a:rPr lang="en-US" sz="1100" b="1">
                <a:solidFill>
                  <a:srgbClr val="000000"/>
                </a:solidFill>
              </a:rPr>
              <a:t>filtrate of the blood</a:t>
            </a:r>
            <a:endParaRPr lang="en-US" sz="1100" b="1"/>
          </a:p>
        </p:txBody>
      </p:sp>
      <p:sp>
        <p:nvSpPr>
          <p:cNvPr id="48136" name="Rectangle 11"/>
          <p:cNvSpPr>
            <a:spLocks noChangeArrowheads="1"/>
          </p:cNvSpPr>
          <p:nvPr/>
        </p:nvSpPr>
        <p:spPr bwMode="auto">
          <a:xfrm>
            <a:off x="404813" y="2976563"/>
            <a:ext cx="1636712" cy="673100"/>
          </a:xfrm>
          <a:prstGeom prst="rect">
            <a:avLst/>
          </a:prstGeom>
          <a:noFill/>
          <a:ln w="9525">
            <a:noFill/>
            <a:miter lim="800000"/>
            <a:headEnd/>
            <a:tailEnd/>
          </a:ln>
        </p:spPr>
        <p:txBody>
          <a:bodyPr wrap="none" lIns="0" tIns="0" rIns="0" bIns="0">
            <a:spAutoFit/>
          </a:bodyPr>
          <a:lstStyle/>
          <a:p>
            <a:r>
              <a:rPr lang="en-US" sz="1100" b="1">
                <a:solidFill>
                  <a:srgbClr val="000000"/>
                </a:solidFill>
              </a:rPr>
              <a:t>Tubular reabsorption </a:t>
            </a:r>
          </a:p>
          <a:p>
            <a:r>
              <a:rPr lang="en-US" sz="1100" b="1">
                <a:solidFill>
                  <a:srgbClr val="000000"/>
                </a:solidFill>
              </a:rPr>
              <a:t>Removes useful solutes </a:t>
            </a:r>
          </a:p>
          <a:p>
            <a:r>
              <a:rPr lang="en-US" sz="1100" b="1">
                <a:solidFill>
                  <a:srgbClr val="000000"/>
                </a:solidFill>
              </a:rPr>
              <a:t>from the filtrate, returns </a:t>
            </a:r>
          </a:p>
          <a:p>
            <a:r>
              <a:rPr lang="en-US" sz="1100" b="1">
                <a:solidFill>
                  <a:srgbClr val="000000"/>
                </a:solidFill>
              </a:rPr>
              <a:t>them to the blood</a:t>
            </a:r>
            <a:endParaRPr lang="en-US" sz="1100" b="1"/>
          </a:p>
        </p:txBody>
      </p:sp>
      <p:sp>
        <p:nvSpPr>
          <p:cNvPr id="48137" name="Rectangle 12"/>
          <p:cNvSpPr>
            <a:spLocks noChangeArrowheads="1"/>
          </p:cNvSpPr>
          <p:nvPr/>
        </p:nvSpPr>
        <p:spPr bwMode="auto">
          <a:xfrm>
            <a:off x="404813" y="3916363"/>
            <a:ext cx="1577975" cy="673100"/>
          </a:xfrm>
          <a:prstGeom prst="rect">
            <a:avLst/>
          </a:prstGeom>
          <a:noFill/>
          <a:ln w="9525">
            <a:noFill/>
            <a:miter lim="800000"/>
            <a:headEnd/>
            <a:tailEnd/>
          </a:ln>
        </p:spPr>
        <p:txBody>
          <a:bodyPr wrap="none" lIns="0" tIns="0" rIns="0" bIns="0">
            <a:spAutoFit/>
          </a:bodyPr>
          <a:lstStyle/>
          <a:p>
            <a:r>
              <a:rPr lang="en-US" sz="1100" b="1">
                <a:solidFill>
                  <a:srgbClr val="000000"/>
                </a:solidFill>
              </a:rPr>
              <a:t>Tubular secretion</a:t>
            </a:r>
          </a:p>
          <a:p>
            <a:r>
              <a:rPr lang="en-US" sz="1100" b="1">
                <a:solidFill>
                  <a:srgbClr val="000000"/>
                </a:solidFill>
              </a:rPr>
              <a:t>Removes additional</a:t>
            </a:r>
          </a:p>
          <a:p>
            <a:r>
              <a:rPr lang="en-US" sz="1100" b="1">
                <a:solidFill>
                  <a:srgbClr val="000000"/>
                </a:solidFill>
              </a:rPr>
              <a:t>wastes from theblood,</a:t>
            </a:r>
          </a:p>
          <a:p>
            <a:r>
              <a:rPr lang="en-US" sz="1100" b="1">
                <a:solidFill>
                  <a:srgbClr val="000000"/>
                </a:solidFill>
              </a:rPr>
              <a:t>adds them to the filtrate</a:t>
            </a:r>
          </a:p>
        </p:txBody>
      </p:sp>
      <p:sp>
        <p:nvSpPr>
          <p:cNvPr id="48138" name="Rectangle 13"/>
          <p:cNvSpPr>
            <a:spLocks noChangeArrowheads="1"/>
          </p:cNvSpPr>
          <p:nvPr/>
        </p:nvSpPr>
        <p:spPr bwMode="auto">
          <a:xfrm>
            <a:off x="404813" y="5326063"/>
            <a:ext cx="1619250" cy="841375"/>
          </a:xfrm>
          <a:prstGeom prst="rect">
            <a:avLst/>
          </a:prstGeom>
          <a:noFill/>
          <a:ln w="9525">
            <a:noFill/>
            <a:miter lim="800000"/>
            <a:headEnd/>
            <a:tailEnd/>
          </a:ln>
        </p:spPr>
        <p:txBody>
          <a:bodyPr wrap="none" lIns="0" tIns="0" rIns="0" bIns="0">
            <a:spAutoFit/>
          </a:bodyPr>
          <a:lstStyle/>
          <a:p>
            <a:r>
              <a:rPr lang="en-US" sz="1100" b="1">
                <a:solidFill>
                  <a:srgbClr val="000000"/>
                </a:solidFill>
              </a:rPr>
              <a:t>water conservation </a:t>
            </a:r>
          </a:p>
          <a:p>
            <a:r>
              <a:rPr lang="en-US" sz="1100" b="1">
                <a:solidFill>
                  <a:srgbClr val="000000"/>
                </a:solidFill>
              </a:rPr>
              <a:t>Removes water from the</a:t>
            </a:r>
          </a:p>
          <a:p>
            <a:r>
              <a:rPr lang="en-US" sz="1100" b="1">
                <a:solidFill>
                  <a:srgbClr val="000000"/>
                </a:solidFill>
              </a:rPr>
              <a:t>urine and returns it to</a:t>
            </a:r>
          </a:p>
          <a:p>
            <a:r>
              <a:rPr lang="en-US" sz="1100" b="1">
                <a:solidFill>
                  <a:srgbClr val="000000"/>
                </a:solidFill>
              </a:rPr>
              <a:t>blood; cincentrates </a:t>
            </a:r>
          </a:p>
          <a:p>
            <a:r>
              <a:rPr lang="en-US" sz="1100" b="1">
                <a:solidFill>
                  <a:srgbClr val="000000"/>
                </a:solidFill>
              </a:rPr>
              <a:t>wastes</a:t>
            </a:r>
            <a:endParaRPr lang="en-US" sz="1100" b="1"/>
          </a:p>
        </p:txBody>
      </p:sp>
      <p:sp>
        <p:nvSpPr>
          <p:cNvPr id="48139" name="Rectangle 14"/>
          <p:cNvSpPr>
            <a:spLocks noChangeArrowheads="1"/>
          </p:cNvSpPr>
          <p:nvPr/>
        </p:nvSpPr>
        <p:spPr bwMode="auto">
          <a:xfrm>
            <a:off x="3935413" y="1857375"/>
            <a:ext cx="1149350" cy="168275"/>
          </a:xfrm>
          <a:prstGeom prst="rect">
            <a:avLst/>
          </a:prstGeom>
          <a:noFill/>
          <a:ln w="9525">
            <a:noFill/>
            <a:miter lim="800000"/>
            <a:headEnd/>
            <a:tailEnd/>
          </a:ln>
        </p:spPr>
        <p:txBody>
          <a:bodyPr wrap="none" lIns="0" tIns="0" rIns="0" bIns="0">
            <a:spAutoFit/>
          </a:bodyPr>
          <a:lstStyle/>
          <a:p>
            <a:r>
              <a:rPr lang="en-US" sz="1100" b="1">
                <a:solidFill>
                  <a:srgbClr val="000000"/>
                </a:solidFill>
              </a:rPr>
              <a:t>Rental Corpuscle</a:t>
            </a:r>
            <a:endParaRPr lang="en-US" sz="1100" b="1"/>
          </a:p>
        </p:txBody>
      </p:sp>
      <p:sp>
        <p:nvSpPr>
          <p:cNvPr id="48140" name="Rectangle 15"/>
          <p:cNvSpPr>
            <a:spLocks noChangeArrowheads="1"/>
          </p:cNvSpPr>
          <p:nvPr/>
        </p:nvSpPr>
        <p:spPr bwMode="auto">
          <a:xfrm>
            <a:off x="3935413" y="2627313"/>
            <a:ext cx="949325" cy="168275"/>
          </a:xfrm>
          <a:prstGeom prst="rect">
            <a:avLst/>
          </a:prstGeom>
          <a:noFill/>
          <a:ln w="9525">
            <a:noFill/>
            <a:miter lim="800000"/>
            <a:headEnd/>
            <a:tailEnd/>
          </a:ln>
        </p:spPr>
        <p:txBody>
          <a:bodyPr wrap="none" lIns="0" tIns="0" rIns="0" bIns="0">
            <a:spAutoFit/>
          </a:bodyPr>
          <a:lstStyle/>
          <a:p>
            <a:r>
              <a:rPr lang="en-US" sz="1100" b="1">
                <a:solidFill>
                  <a:srgbClr val="000000"/>
                </a:solidFill>
              </a:rPr>
              <a:t>Flow of filtrate</a:t>
            </a:r>
            <a:endParaRPr lang="en-US" sz="1100" b="1"/>
          </a:p>
        </p:txBody>
      </p:sp>
      <p:sp>
        <p:nvSpPr>
          <p:cNvPr id="48141" name="Rectangle 16"/>
          <p:cNvSpPr>
            <a:spLocks noChangeArrowheads="1"/>
          </p:cNvSpPr>
          <p:nvPr/>
        </p:nvSpPr>
        <p:spPr bwMode="auto">
          <a:xfrm>
            <a:off x="3935413" y="3241675"/>
            <a:ext cx="736600" cy="336550"/>
          </a:xfrm>
          <a:prstGeom prst="rect">
            <a:avLst/>
          </a:prstGeom>
          <a:noFill/>
          <a:ln w="9525">
            <a:noFill/>
            <a:miter lim="800000"/>
            <a:headEnd/>
            <a:tailEnd/>
          </a:ln>
        </p:spPr>
        <p:txBody>
          <a:bodyPr wrap="none" lIns="0" tIns="0" rIns="0" bIns="0">
            <a:spAutoFit/>
          </a:bodyPr>
          <a:lstStyle/>
          <a:p>
            <a:r>
              <a:rPr lang="en-US" sz="1100" b="1">
                <a:solidFill>
                  <a:srgbClr val="000000"/>
                </a:solidFill>
              </a:rPr>
              <a:t>Peritubular</a:t>
            </a:r>
          </a:p>
          <a:p>
            <a:r>
              <a:rPr lang="en-US" sz="1100" b="1">
                <a:solidFill>
                  <a:srgbClr val="000000"/>
                </a:solidFill>
              </a:rPr>
              <a:t>Capillaries</a:t>
            </a:r>
            <a:endParaRPr lang="en-US" sz="1100" b="1"/>
          </a:p>
        </p:txBody>
      </p:sp>
      <p:sp>
        <p:nvSpPr>
          <p:cNvPr id="48142" name="Rectangle 17"/>
          <p:cNvSpPr>
            <a:spLocks noChangeArrowheads="1"/>
          </p:cNvSpPr>
          <p:nvPr/>
        </p:nvSpPr>
        <p:spPr bwMode="auto">
          <a:xfrm>
            <a:off x="3935413" y="4668838"/>
            <a:ext cx="884237" cy="168275"/>
          </a:xfrm>
          <a:prstGeom prst="rect">
            <a:avLst/>
          </a:prstGeom>
          <a:noFill/>
          <a:ln w="9525">
            <a:noFill/>
            <a:miter lim="800000"/>
            <a:headEnd/>
            <a:tailEnd/>
          </a:ln>
        </p:spPr>
        <p:txBody>
          <a:bodyPr wrap="none" lIns="0" tIns="0" rIns="0" bIns="0">
            <a:spAutoFit/>
          </a:bodyPr>
          <a:lstStyle/>
          <a:p>
            <a:r>
              <a:rPr lang="en-US" sz="1100" b="1">
                <a:solidFill>
                  <a:srgbClr val="000000"/>
                </a:solidFill>
              </a:rPr>
              <a:t>Rental tubule</a:t>
            </a:r>
            <a:endParaRPr lang="en-US" sz="1100" b="1"/>
          </a:p>
        </p:txBody>
      </p:sp>
      <p:sp>
        <p:nvSpPr>
          <p:cNvPr id="48143" name="Line 18"/>
          <p:cNvSpPr>
            <a:spLocks noChangeShapeType="1"/>
          </p:cNvSpPr>
          <p:nvPr/>
        </p:nvSpPr>
        <p:spPr bwMode="auto">
          <a:xfrm>
            <a:off x="3589338" y="3319463"/>
            <a:ext cx="287337" cy="0"/>
          </a:xfrm>
          <a:prstGeom prst="line">
            <a:avLst/>
          </a:prstGeom>
          <a:noFill/>
          <a:ln w="12700">
            <a:solidFill>
              <a:srgbClr val="000000"/>
            </a:solidFill>
            <a:round/>
            <a:headEnd/>
            <a:tailEnd/>
          </a:ln>
        </p:spPr>
        <p:txBody>
          <a:bodyPr/>
          <a:lstStyle/>
          <a:p>
            <a:endParaRPr lang="en-US"/>
          </a:p>
        </p:txBody>
      </p:sp>
      <p:sp>
        <p:nvSpPr>
          <p:cNvPr id="48144" name="Line 19"/>
          <p:cNvSpPr>
            <a:spLocks noChangeShapeType="1"/>
          </p:cNvSpPr>
          <p:nvPr/>
        </p:nvSpPr>
        <p:spPr bwMode="auto">
          <a:xfrm>
            <a:off x="2768600" y="4762500"/>
            <a:ext cx="1052513" cy="1588"/>
          </a:xfrm>
          <a:prstGeom prst="line">
            <a:avLst/>
          </a:prstGeom>
          <a:noFill/>
          <a:ln w="12700">
            <a:solidFill>
              <a:srgbClr val="000000"/>
            </a:solidFill>
            <a:round/>
            <a:headEnd/>
            <a:tailEnd/>
          </a:ln>
        </p:spPr>
        <p:txBody>
          <a:bodyPr/>
          <a:lstStyle/>
          <a:p>
            <a:endParaRPr lang="en-US"/>
          </a:p>
        </p:txBody>
      </p:sp>
      <p:sp>
        <p:nvSpPr>
          <p:cNvPr id="48145" name="Line 20"/>
          <p:cNvSpPr>
            <a:spLocks noChangeShapeType="1"/>
          </p:cNvSpPr>
          <p:nvPr/>
        </p:nvSpPr>
        <p:spPr bwMode="auto">
          <a:xfrm>
            <a:off x="2684463" y="2720975"/>
            <a:ext cx="1230312" cy="0"/>
          </a:xfrm>
          <a:prstGeom prst="line">
            <a:avLst/>
          </a:prstGeom>
          <a:noFill/>
          <a:ln w="9525">
            <a:solidFill>
              <a:schemeClr val="tx1"/>
            </a:solidFill>
            <a:round/>
            <a:headEnd/>
            <a:tailEnd/>
          </a:ln>
        </p:spPr>
        <p:txBody>
          <a:bodyPr/>
          <a:lstStyle/>
          <a:p>
            <a:endParaRPr lang="en-US"/>
          </a:p>
        </p:txBody>
      </p:sp>
      <p:sp>
        <p:nvSpPr>
          <p:cNvPr id="48146" name="Rectangle 21"/>
          <p:cNvSpPr>
            <a:spLocks noChangeArrowheads="1"/>
          </p:cNvSpPr>
          <p:nvPr/>
        </p:nvSpPr>
        <p:spPr bwMode="auto">
          <a:xfrm>
            <a:off x="3316288" y="5380038"/>
            <a:ext cx="258762" cy="168275"/>
          </a:xfrm>
          <a:prstGeom prst="rect">
            <a:avLst/>
          </a:prstGeom>
          <a:noFill/>
          <a:ln w="9525">
            <a:noFill/>
            <a:miter lim="800000"/>
            <a:headEnd/>
            <a:tailEnd/>
          </a:ln>
        </p:spPr>
        <p:txBody>
          <a:bodyPr wrap="none" lIns="0" tIns="0" rIns="0" bIns="0">
            <a:spAutoFit/>
          </a:bodyPr>
          <a:lstStyle/>
          <a:p>
            <a:r>
              <a:rPr lang="en-US" sz="1100" b="1">
                <a:solidFill>
                  <a:srgbClr val="000000"/>
                </a:solidFill>
              </a:rPr>
              <a:t>H</a:t>
            </a:r>
            <a:r>
              <a:rPr lang="en-US" sz="1100" b="1" baseline="-25000">
                <a:solidFill>
                  <a:srgbClr val="000000"/>
                </a:solidFill>
              </a:rPr>
              <a:t>2</a:t>
            </a:r>
            <a:r>
              <a:rPr lang="en-US" sz="1100" b="1">
                <a:solidFill>
                  <a:srgbClr val="000000"/>
                </a:solidFill>
              </a:rPr>
              <a:t>O</a:t>
            </a:r>
            <a:endParaRPr lang="en-US" sz="1100" b="1"/>
          </a:p>
        </p:txBody>
      </p:sp>
      <p:sp>
        <p:nvSpPr>
          <p:cNvPr id="48147" name="Rectangle 22"/>
          <p:cNvSpPr>
            <a:spLocks noChangeArrowheads="1"/>
          </p:cNvSpPr>
          <p:nvPr/>
        </p:nvSpPr>
        <p:spPr bwMode="auto">
          <a:xfrm>
            <a:off x="3316288" y="5675313"/>
            <a:ext cx="258762" cy="168275"/>
          </a:xfrm>
          <a:prstGeom prst="rect">
            <a:avLst/>
          </a:prstGeom>
          <a:noFill/>
          <a:ln w="9525">
            <a:noFill/>
            <a:miter lim="800000"/>
            <a:headEnd/>
            <a:tailEnd/>
          </a:ln>
        </p:spPr>
        <p:txBody>
          <a:bodyPr wrap="none" lIns="0" tIns="0" rIns="0" bIns="0">
            <a:spAutoFit/>
          </a:bodyPr>
          <a:lstStyle/>
          <a:p>
            <a:r>
              <a:rPr lang="en-US" sz="1100" b="1">
                <a:solidFill>
                  <a:srgbClr val="000000"/>
                </a:solidFill>
              </a:rPr>
              <a:t>H</a:t>
            </a:r>
            <a:r>
              <a:rPr lang="en-US" sz="1100" b="1" baseline="-25000">
                <a:solidFill>
                  <a:srgbClr val="000000"/>
                </a:solidFill>
              </a:rPr>
              <a:t>2</a:t>
            </a:r>
            <a:r>
              <a:rPr lang="en-US" sz="1100" b="1">
                <a:solidFill>
                  <a:srgbClr val="000000"/>
                </a:solidFill>
              </a:rPr>
              <a:t>O</a:t>
            </a:r>
            <a:endParaRPr lang="en-US" sz="1100" b="1"/>
          </a:p>
        </p:txBody>
      </p:sp>
      <p:sp>
        <p:nvSpPr>
          <p:cNvPr id="48148" name="Rectangle 23"/>
          <p:cNvSpPr>
            <a:spLocks noChangeArrowheads="1"/>
          </p:cNvSpPr>
          <p:nvPr/>
        </p:nvSpPr>
        <p:spPr bwMode="auto">
          <a:xfrm>
            <a:off x="3316288" y="5954713"/>
            <a:ext cx="258762" cy="168275"/>
          </a:xfrm>
          <a:prstGeom prst="rect">
            <a:avLst/>
          </a:prstGeom>
          <a:noFill/>
          <a:ln w="9525">
            <a:noFill/>
            <a:miter lim="800000"/>
            <a:headEnd/>
            <a:tailEnd/>
          </a:ln>
        </p:spPr>
        <p:txBody>
          <a:bodyPr wrap="none" lIns="0" tIns="0" rIns="0" bIns="0">
            <a:spAutoFit/>
          </a:bodyPr>
          <a:lstStyle/>
          <a:p>
            <a:r>
              <a:rPr lang="en-US" sz="1100" b="1">
                <a:solidFill>
                  <a:srgbClr val="000000"/>
                </a:solidFill>
              </a:rPr>
              <a:t>H</a:t>
            </a:r>
            <a:r>
              <a:rPr lang="en-US" sz="1100" b="1" baseline="-25000">
                <a:solidFill>
                  <a:srgbClr val="000000"/>
                </a:solidFill>
              </a:rPr>
              <a:t>2</a:t>
            </a:r>
            <a:r>
              <a:rPr lang="en-US" sz="1100" b="1">
                <a:solidFill>
                  <a:srgbClr val="000000"/>
                </a:solidFill>
              </a:rPr>
              <a:t>O</a:t>
            </a:r>
            <a:endParaRPr lang="en-US" sz="1100" b="1"/>
          </a:p>
        </p:txBody>
      </p:sp>
      <p:sp>
        <p:nvSpPr>
          <p:cNvPr id="48149" name="Rectangle 24"/>
          <p:cNvSpPr>
            <a:spLocks noChangeArrowheads="1"/>
          </p:cNvSpPr>
          <p:nvPr/>
        </p:nvSpPr>
        <p:spPr bwMode="auto">
          <a:xfrm>
            <a:off x="2479675" y="6657975"/>
            <a:ext cx="357188" cy="168275"/>
          </a:xfrm>
          <a:prstGeom prst="rect">
            <a:avLst/>
          </a:prstGeom>
          <a:noFill/>
          <a:ln w="9525">
            <a:noFill/>
            <a:miter lim="800000"/>
            <a:headEnd/>
            <a:tailEnd/>
          </a:ln>
        </p:spPr>
        <p:txBody>
          <a:bodyPr wrap="none" lIns="0" tIns="0" rIns="0" bIns="0">
            <a:spAutoFit/>
          </a:bodyPr>
          <a:lstStyle/>
          <a:p>
            <a:r>
              <a:rPr lang="en-US" sz="1100" b="1">
                <a:solidFill>
                  <a:srgbClr val="000000"/>
                </a:solidFill>
              </a:rPr>
              <a:t>Urine</a:t>
            </a:r>
            <a:endParaRPr lang="en-US" sz="1100" b="1"/>
          </a:p>
        </p:txBody>
      </p:sp>
      <p:sp>
        <p:nvSpPr>
          <p:cNvPr id="48150" name="Rectangle 25"/>
          <p:cNvSpPr>
            <a:spLocks noChangeArrowheads="1"/>
          </p:cNvSpPr>
          <p:nvPr/>
        </p:nvSpPr>
        <p:spPr bwMode="auto">
          <a:xfrm>
            <a:off x="2401888" y="1246188"/>
            <a:ext cx="712787" cy="168275"/>
          </a:xfrm>
          <a:prstGeom prst="rect">
            <a:avLst/>
          </a:prstGeom>
          <a:noFill/>
          <a:ln w="9525">
            <a:noFill/>
            <a:miter lim="800000"/>
            <a:headEnd/>
            <a:tailEnd/>
          </a:ln>
        </p:spPr>
        <p:txBody>
          <a:bodyPr wrap="none" lIns="0" tIns="0" rIns="0" bIns="0">
            <a:spAutoFit/>
          </a:bodyPr>
          <a:lstStyle/>
          <a:p>
            <a:r>
              <a:rPr lang="en-US" sz="1100" b="1">
                <a:solidFill>
                  <a:srgbClr val="000000"/>
                </a:solidFill>
              </a:rPr>
              <a:t>Blood flow</a:t>
            </a:r>
            <a:endParaRPr lang="en-US" sz="1100" b="1"/>
          </a:p>
        </p:txBody>
      </p:sp>
      <p:sp>
        <p:nvSpPr>
          <p:cNvPr id="48151" name="Rectangle 26"/>
          <p:cNvSpPr>
            <a:spLocks noChangeArrowheads="1"/>
          </p:cNvSpPr>
          <p:nvPr/>
        </p:nvSpPr>
        <p:spPr bwMode="auto">
          <a:xfrm>
            <a:off x="227013" y="1806575"/>
            <a:ext cx="77787" cy="168275"/>
          </a:xfrm>
          <a:prstGeom prst="rect">
            <a:avLst/>
          </a:prstGeom>
          <a:noFill/>
          <a:ln w="9525">
            <a:noFill/>
            <a:miter lim="800000"/>
            <a:headEnd/>
            <a:tailEnd/>
          </a:ln>
        </p:spPr>
        <p:txBody>
          <a:bodyPr wrap="none" lIns="0" tIns="0" rIns="0" bIns="0">
            <a:spAutoFit/>
          </a:bodyPr>
          <a:lstStyle/>
          <a:p>
            <a:r>
              <a:rPr lang="en-US" sz="1100" b="1">
                <a:solidFill>
                  <a:srgbClr val="000000"/>
                </a:solidFill>
              </a:rPr>
              <a:t>1</a:t>
            </a:r>
            <a:endParaRPr lang="en-US" sz="1100" b="1"/>
          </a:p>
        </p:txBody>
      </p:sp>
      <p:sp>
        <p:nvSpPr>
          <p:cNvPr id="48152" name="Rectangle 27"/>
          <p:cNvSpPr>
            <a:spLocks noChangeArrowheads="1"/>
          </p:cNvSpPr>
          <p:nvPr/>
        </p:nvSpPr>
        <p:spPr bwMode="auto">
          <a:xfrm>
            <a:off x="227013" y="2979738"/>
            <a:ext cx="77787" cy="168275"/>
          </a:xfrm>
          <a:prstGeom prst="rect">
            <a:avLst/>
          </a:prstGeom>
          <a:noFill/>
          <a:ln w="9525">
            <a:noFill/>
            <a:miter lim="800000"/>
            <a:headEnd/>
            <a:tailEnd/>
          </a:ln>
        </p:spPr>
        <p:txBody>
          <a:bodyPr wrap="none" lIns="0" tIns="0" rIns="0" bIns="0">
            <a:spAutoFit/>
          </a:bodyPr>
          <a:lstStyle/>
          <a:p>
            <a:r>
              <a:rPr lang="en-US" sz="1100" b="1">
                <a:solidFill>
                  <a:srgbClr val="000000"/>
                </a:solidFill>
              </a:rPr>
              <a:t>2</a:t>
            </a:r>
            <a:endParaRPr lang="en-US" sz="1100" b="1"/>
          </a:p>
        </p:txBody>
      </p:sp>
      <p:sp>
        <p:nvSpPr>
          <p:cNvPr id="48153" name="Rectangle 28"/>
          <p:cNvSpPr>
            <a:spLocks noChangeArrowheads="1"/>
          </p:cNvSpPr>
          <p:nvPr/>
        </p:nvSpPr>
        <p:spPr bwMode="auto">
          <a:xfrm>
            <a:off x="228600" y="5338763"/>
            <a:ext cx="77788" cy="168275"/>
          </a:xfrm>
          <a:prstGeom prst="rect">
            <a:avLst/>
          </a:prstGeom>
          <a:noFill/>
          <a:ln w="9525">
            <a:noFill/>
            <a:miter lim="800000"/>
            <a:headEnd/>
            <a:tailEnd/>
          </a:ln>
        </p:spPr>
        <p:txBody>
          <a:bodyPr wrap="none" lIns="0" tIns="0" rIns="0" bIns="0">
            <a:spAutoFit/>
          </a:bodyPr>
          <a:lstStyle/>
          <a:p>
            <a:r>
              <a:rPr lang="en-US" sz="1100" b="1">
                <a:solidFill>
                  <a:srgbClr val="000000"/>
                </a:solidFill>
              </a:rPr>
              <a:t>3</a:t>
            </a:r>
            <a:endParaRPr lang="en-US" sz="1100" b="1"/>
          </a:p>
        </p:txBody>
      </p:sp>
      <p:sp>
        <p:nvSpPr>
          <p:cNvPr id="48154" name="Rectangle 29"/>
          <p:cNvSpPr>
            <a:spLocks noChangeArrowheads="1"/>
          </p:cNvSpPr>
          <p:nvPr/>
        </p:nvSpPr>
        <p:spPr bwMode="auto">
          <a:xfrm>
            <a:off x="762000" y="3665538"/>
            <a:ext cx="287338" cy="168275"/>
          </a:xfrm>
          <a:prstGeom prst="rect">
            <a:avLst/>
          </a:prstGeom>
          <a:noFill/>
          <a:ln w="9525">
            <a:noFill/>
            <a:miter lim="800000"/>
            <a:headEnd/>
            <a:tailEnd/>
          </a:ln>
        </p:spPr>
        <p:txBody>
          <a:bodyPr wrap="none" lIns="0" tIns="0" rIns="0" bIns="0">
            <a:spAutoFit/>
          </a:bodyPr>
          <a:lstStyle/>
          <a:p>
            <a:r>
              <a:rPr lang="en-US" sz="1100" b="1">
                <a:solidFill>
                  <a:srgbClr val="000000"/>
                </a:solidFill>
              </a:rPr>
              <a:t>and </a:t>
            </a:r>
            <a:endParaRPr lang="en-US" sz="1100" b="1"/>
          </a:p>
        </p:txBody>
      </p:sp>
      <p:sp>
        <p:nvSpPr>
          <p:cNvPr id="48155" name="Line 30"/>
          <p:cNvSpPr>
            <a:spLocks noChangeShapeType="1"/>
          </p:cNvSpPr>
          <p:nvPr/>
        </p:nvSpPr>
        <p:spPr bwMode="auto">
          <a:xfrm>
            <a:off x="3114675" y="1943100"/>
            <a:ext cx="752475" cy="0"/>
          </a:xfrm>
          <a:prstGeom prst="line">
            <a:avLst/>
          </a:prstGeom>
          <a:noFill/>
          <a:ln w="9525">
            <a:solidFill>
              <a:schemeClr val="tx1"/>
            </a:solidFill>
            <a:round/>
            <a:headEnd/>
            <a:tailEnd/>
          </a:ln>
        </p:spPr>
        <p:txBody>
          <a:bodyPr/>
          <a:lstStyle/>
          <a:p>
            <a:endParaRPr lang="en-US"/>
          </a:p>
        </p:txBody>
      </p:sp>
      <p:sp>
        <p:nvSpPr>
          <p:cNvPr id="48156" name="Text Box 9"/>
          <p:cNvSpPr txBox="1">
            <a:spLocks noChangeArrowheads="1"/>
          </p:cNvSpPr>
          <p:nvPr/>
        </p:nvSpPr>
        <p:spPr bwMode="auto">
          <a:xfrm>
            <a:off x="3543300" y="6248400"/>
            <a:ext cx="2057400" cy="427038"/>
          </a:xfrm>
          <a:prstGeom prst="rect">
            <a:avLst/>
          </a:prstGeom>
          <a:noFill/>
          <a:ln w="9525" algn="ctr">
            <a:noFill/>
            <a:miter lim="800000"/>
            <a:headEnd/>
            <a:tailEnd/>
          </a:ln>
        </p:spPr>
        <p:txBody>
          <a:bodyPr>
            <a:spAutoFit/>
          </a:bodyPr>
          <a:lstStyle/>
          <a:p>
            <a:pPr algn="ctr">
              <a:spcBef>
                <a:spcPct val="50000"/>
              </a:spcBef>
            </a:pPr>
            <a:r>
              <a:rPr lang="en-US" sz="2200"/>
              <a:t>Figure 23.9</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1"/>
          </p:nvPr>
        </p:nvSpPr>
        <p:spPr>
          <a:noFill/>
        </p:spPr>
        <p:txBody>
          <a:bodyPr/>
          <a:lstStyle/>
          <a:p>
            <a:r>
              <a:rPr lang="en-US" smtClean="0"/>
              <a:t>23-</a:t>
            </a:r>
            <a:fld id="{F5881F78-1EC2-427C-A08E-94803F273B0F}" type="slidenum">
              <a:rPr lang="en-US" smtClean="0"/>
              <a:pPr/>
              <a:t>42</a:t>
            </a:fld>
            <a:endParaRPr lang="en-US" smtClean="0"/>
          </a:p>
        </p:txBody>
      </p:sp>
      <p:sp>
        <p:nvSpPr>
          <p:cNvPr id="49155" name="Rectangle 2"/>
          <p:cNvSpPr>
            <a:spLocks noGrp="1" noChangeArrowheads="1"/>
          </p:cNvSpPr>
          <p:nvPr>
            <p:ph type="title"/>
          </p:nvPr>
        </p:nvSpPr>
        <p:spPr/>
        <p:txBody>
          <a:bodyPr/>
          <a:lstStyle/>
          <a:p>
            <a:pPr eaLnBrk="1" hangingPunct="1"/>
            <a:r>
              <a:rPr lang="en-US" smtClean="0"/>
              <a:t>Proximal Convoluted Tubule</a:t>
            </a:r>
          </a:p>
        </p:txBody>
      </p:sp>
      <p:sp>
        <p:nvSpPr>
          <p:cNvPr id="49156" name="Rectangle 3"/>
          <p:cNvSpPr>
            <a:spLocks noGrp="1" noChangeArrowheads="1"/>
          </p:cNvSpPr>
          <p:nvPr>
            <p:ph type="body" idx="1"/>
          </p:nvPr>
        </p:nvSpPr>
        <p:spPr>
          <a:xfrm>
            <a:off x="609600" y="1371600"/>
            <a:ext cx="8382000" cy="5486400"/>
          </a:xfrm>
        </p:spPr>
        <p:txBody>
          <a:bodyPr/>
          <a:lstStyle/>
          <a:p>
            <a:pPr eaLnBrk="1" hangingPunct="1">
              <a:lnSpc>
                <a:spcPct val="80000"/>
              </a:lnSpc>
            </a:pPr>
            <a:r>
              <a:rPr lang="en-US" sz="2000" smtClean="0"/>
              <a:t>PCT reabsorbs about 65% of glomerular filtrate</a:t>
            </a:r>
            <a:r>
              <a:rPr lang="en-US" sz="2000" b="0" smtClean="0"/>
              <a:t>, removes some substances from the blood, and </a:t>
            </a:r>
            <a:r>
              <a:rPr lang="en-US" sz="2000" smtClean="0"/>
              <a:t>secretes</a:t>
            </a:r>
            <a:r>
              <a:rPr lang="en-US" sz="2000" b="0" smtClean="0"/>
              <a:t> them into the tubular fluid for disposal in urine</a:t>
            </a:r>
          </a:p>
          <a:p>
            <a:pPr lvl="1" eaLnBrk="1" hangingPunct="1">
              <a:lnSpc>
                <a:spcPct val="80000"/>
              </a:lnSpc>
            </a:pPr>
            <a:r>
              <a:rPr lang="en-US" sz="1800" smtClean="0"/>
              <a:t>prominent microvilli </a:t>
            </a:r>
            <a:r>
              <a:rPr lang="en-US" sz="1800" b="0" smtClean="0"/>
              <a:t>and great length</a:t>
            </a:r>
          </a:p>
          <a:p>
            <a:pPr lvl="1" eaLnBrk="1" hangingPunct="1">
              <a:lnSpc>
                <a:spcPct val="80000"/>
              </a:lnSpc>
            </a:pPr>
            <a:r>
              <a:rPr lang="en-US" sz="1800" b="0" smtClean="0"/>
              <a:t>abundant mitochondria provide ATP for active transport</a:t>
            </a:r>
          </a:p>
          <a:p>
            <a:pPr lvl="1" eaLnBrk="1" hangingPunct="1">
              <a:lnSpc>
                <a:spcPct val="80000"/>
              </a:lnSpc>
            </a:pPr>
            <a:r>
              <a:rPr lang="en-US" sz="1800" b="0" smtClean="0"/>
              <a:t>PCTs alone account for about 6% of one’s resting ATP and calorie consumption</a:t>
            </a:r>
          </a:p>
          <a:p>
            <a:pPr lvl="1" eaLnBrk="1" hangingPunct="1">
              <a:lnSpc>
                <a:spcPct val="80000"/>
              </a:lnSpc>
            </a:pPr>
            <a:endParaRPr lang="en-US" sz="800" b="0" smtClean="0"/>
          </a:p>
          <a:p>
            <a:pPr eaLnBrk="1" hangingPunct="1">
              <a:lnSpc>
                <a:spcPct val="80000"/>
              </a:lnSpc>
            </a:pPr>
            <a:r>
              <a:rPr lang="en-US" sz="2000" smtClean="0"/>
              <a:t>tubular reabsorption </a:t>
            </a:r>
            <a:r>
              <a:rPr lang="en-US" sz="2000" b="0" smtClean="0"/>
              <a:t>– process of reclaiming water and solutes from the tubular fluid and returning them to the blood</a:t>
            </a:r>
          </a:p>
          <a:p>
            <a:pPr eaLnBrk="1" hangingPunct="1">
              <a:lnSpc>
                <a:spcPct val="80000"/>
              </a:lnSpc>
            </a:pPr>
            <a:endParaRPr lang="en-US" sz="800" b="0" smtClean="0"/>
          </a:p>
          <a:p>
            <a:pPr eaLnBrk="1" hangingPunct="1">
              <a:lnSpc>
                <a:spcPct val="80000"/>
              </a:lnSpc>
            </a:pPr>
            <a:r>
              <a:rPr lang="en-US" sz="2000" smtClean="0"/>
              <a:t>two routes of reabsorption</a:t>
            </a:r>
          </a:p>
          <a:p>
            <a:pPr lvl="1" eaLnBrk="1" hangingPunct="1">
              <a:lnSpc>
                <a:spcPct val="80000"/>
              </a:lnSpc>
            </a:pPr>
            <a:r>
              <a:rPr lang="en-US" sz="1800" smtClean="0"/>
              <a:t>transcellular route </a:t>
            </a:r>
          </a:p>
          <a:p>
            <a:pPr lvl="2" eaLnBrk="1" hangingPunct="1">
              <a:lnSpc>
                <a:spcPct val="80000"/>
              </a:lnSpc>
            </a:pPr>
            <a:r>
              <a:rPr lang="en-US" sz="1600" b="0" smtClean="0"/>
              <a:t>substances pass through the cytoplasm of the PCT epithelial cells and out their base</a:t>
            </a:r>
          </a:p>
          <a:p>
            <a:pPr lvl="1" eaLnBrk="1" hangingPunct="1">
              <a:lnSpc>
                <a:spcPct val="80000"/>
              </a:lnSpc>
            </a:pPr>
            <a:r>
              <a:rPr lang="en-US" sz="1800" smtClean="0"/>
              <a:t>paracellular route</a:t>
            </a:r>
          </a:p>
          <a:p>
            <a:pPr lvl="2" eaLnBrk="1" hangingPunct="1">
              <a:lnSpc>
                <a:spcPct val="80000"/>
              </a:lnSpc>
            </a:pPr>
            <a:r>
              <a:rPr lang="en-US" sz="1600" b="0" smtClean="0"/>
              <a:t>substances pass between PCT cells</a:t>
            </a:r>
          </a:p>
          <a:p>
            <a:pPr lvl="2" eaLnBrk="1" hangingPunct="1">
              <a:lnSpc>
                <a:spcPct val="80000"/>
              </a:lnSpc>
            </a:pPr>
            <a:r>
              <a:rPr lang="en-US" sz="1600" b="0" smtClean="0"/>
              <a:t>junctions between epithelial cells are quite leaky and allow significant amounts of water to pass through</a:t>
            </a:r>
          </a:p>
          <a:p>
            <a:pPr lvl="2" eaLnBrk="1" hangingPunct="1">
              <a:lnSpc>
                <a:spcPct val="80000"/>
              </a:lnSpc>
            </a:pPr>
            <a:r>
              <a:rPr lang="en-US" sz="1600" smtClean="0"/>
              <a:t>solvent drag </a:t>
            </a:r>
            <a:r>
              <a:rPr lang="en-US" sz="1600" b="0" smtClean="0"/>
              <a:t>– water carries with it a variety of dissolved solutes</a:t>
            </a:r>
          </a:p>
          <a:p>
            <a:pPr lvl="2" eaLnBrk="1" hangingPunct="1">
              <a:lnSpc>
                <a:spcPct val="80000"/>
              </a:lnSpc>
            </a:pPr>
            <a:endParaRPr lang="en-US" sz="800" b="0" smtClean="0"/>
          </a:p>
          <a:p>
            <a:pPr eaLnBrk="1" hangingPunct="1">
              <a:lnSpc>
                <a:spcPct val="80000"/>
              </a:lnSpc>
            </a:pPr>
            <a:r>
              <a:rPr lang="en-US" sz="2000" b="0" smtClean="0"/>
              <a:t>taken up by </a:t>
            </a:r>
            <a:r>
              <a:rPr lang="en-US" sz="2000" smtClean="0"/>
              <a:t>peritubular capillaries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4"/>
          <p:cNvSpPr>
            <a:spLocks noGrp="1"/>
          </p:cNvSpPr>
          <p:nvPr>
            <p:ph type="sldNum" sz="quarter" idx="11"/>
          </p:nvPr>
        </p:nvSpPr>
        <p:spPr>
          <a:noFill/>
        </p:spPr>
        <p:txBody>
          <a:bodyPr/>
          <a:lstStyle/>
          <a:p>
            <a:r>
              <a:rPr lang="en-US" smtClean="0"/>
              <a:t>23-</a:t>
            </a:r>
            <a:fld id="{9D51C6AC-F243-4F0A-93E9-83D1210937A7}" type="slidenum">
              <a:rPr lang="en-US" smtClean="0"/>
              <a:pPr/>
              <a:t>43</a:t>
            </a:fld>
            <a:endParaRPr lang="en-US" smtClean="0"/>
          </a:p>
        </p:txBody>
      </p:sp>
      <p:sp>
        <p:nvSpPr>
          <p:cNvPr id="50179" name="Rectangle 2"/>
          <p:cNvSpPr>
            <a:spLocks noGrp="1" noChangeArrowheads="1"/>
          </p:cNvSpPr>
          <p:nvPr>
            <p:ph type="title"/>
          </p:nvPr>
        </p:nvSpPr>
        <p:spPr>
          <a:xfrm>
            <a:off x="0" y="0"/>
            <a:ext cx="9144000" cy="838200"/>
          </a:xfrm>
        </p:spPr>
        <p:txBody>
          <a:bodyPr/>
          <a:lstStyle/>
          <a:p>
            <a:pPr eaLnBrk="1" hangingPunct="1"/>
            <a:r>
              <a:rPr lang="en-US" smtClean="0"/>
              <a:t>Sodium Chloride</a:t>
            </a:r>
          </a:p>
        </p:txBody>
      </p:sp>
      <p:sp>
        <p:nvSpPr>
          <p:cNvPr id="50180" name="Rectangle 3"/>
          <p:cNvSpPr>
            <a:spLocks noGrp="1" noChangeArrowheads="1"/>
          </p:cNvSpPr>
          <p:nvPr>
            <p:ph type="body" idx="1"/>
          </p:nvPr>
        </p:nvSpPr>
        <p:spPr>
          <a:xfrm>
            <a:off x="228600" y="838200"/>
            <a:ext cx="8686800" cy="5715000"/>
          </a:xfrm>
        </p:spPr>
        <p:txBody>
          <a:bodyPr/>
          <a:lstStyle/>
          <a:p>
            <a:pPr eaLnBrk="1" hangingPunct="1"/>
            <a:r>
              <a:rPr lang="en-US" sz="1800" smtClean="0"/>
              <a:t>sodium reabsorption </a:t>
            </a:r>
            <a:r>
              <a:rPr lang="en-US" sz="1800" b="0" smtClean="0"/>
              <a:t>is the key to everything else</a:t>
            </a:r>
          </a:p>
          <a:p>
            <a:pPr lvl="1" eaLnBrk="1" hangingPunct="1"/>
            <a:r>
              <a:rPr lang="en-US" sz="1400" b="0" smtClean="0"/>
              <a:t>creates an osmotic and electrical gradient that drives the reabsorption of water and other solutes</a:t>
            </a:r>
          </a:p>
          <a:p>
            <a:pPr lvl="1" eaLnBrk="1" hangingPunct="1"/>
            <a:r>
              <a:rPr lang="en-US" sz="1400" b="0" smtClean="0"/>
              <a:t>most abundant cation in filtrate </a:t>
            </a:r>
          </a:p>
          <a:p>
            <a:pPr lvl="1" eaLnBrk="1" hangingPunct="1"/>
            <a:r>
              <a:rPr lang="en-US" sz="1400" b="0" smtClean="0"/>
              <a:t>creates steep concentration gradient that favors its diffusion into the epithelial cells</a:t>
            </a:r>
          </a:p>
          <a:p>
            <a:pPr lvl="1" eaLnBrk="1" hangingPunct="1"/>
            <a:endParaRPr lang="en-US" sz="800" b="0" smtClean="0"/>
          </a:p>
          <a:p>
            <a:pPr eaLnBrk="1" hangingPunct="1"/>
            <a:r>
              <a:rPr lang="en-US" sz="1800" smtClean="0"/>
              <a:t>two types of transport proteins </a:t>
            </a:r>
            <a:r>
              <a:rPr lang="en-US" sz="1800" b="0" smtClean="0"/>
              <a:t>in the apical cell surface are responsible for sodium uptake</a:t>
            </a:r>
          </a:p>
          <a:p>
            <a:pPr lvl="1" eaLnBrk="1" hangingPunct="1"/>
            <a:r>
              <a:rPr lang="en-US" sz="1400" b="0" smtClean="0"/>
              <a:t>symports that simultaneously bind Na</a:t>
            </a:r>
            <a:r>
              <a:rPr lang="en-US" sz="1400" b="0" baseline="30000" smtClean="0"/>
              <a:t>+</a:t>
            </a:r>
            <a:r>
              <a:rPr lang="en-US" sz="1400" b="0" smtClean="0"/>
              <a:t> and another solute such as glucose, amino acids or lactate</a:t>
            </a:r>
          </a:p>
          <a:p>
            <a:pPr lvl="1" eaLnBrk="1" hangingPunct="1"/>
            <a:r>
              <a:rPr lang="en-US" sz="1400" b="0" smtClean="0"/>
              <a:t>a Na</a:t>
            </a:r>
            <a:r>
              <a:rPr lang="en-US" sz="1400" b="0" baseline="30000" smtClean="0"/>
              <a:t>+</a:t>
            </a:r>
            <a:r>
              <a:rPr lang="en-US" sz="1400" b="0" smtClean="0"/>
              <a:t> - H</a:t>
            </a:r>
            <a:r>
              <a:rPr lang="en-US" sz="1400" b="0" baseline="30000" smtClean="0"/>
              <a:t>+</a:t>
            </a:r>
            <a:r>
              <a:rPr lang="en-US" sz="1400" b="0" smtClean="0"/>
              <a:t> antiport that pulls Na</a:t>
            </a:r>
            <a:r>
              <a:rPr lang="en-US" sz="1400" b="0" baseline="30000" smtClean="0"/>
              <a:t>+</a:t>
            </a:r>
            <a:r>
              <a:rPr lang="en-US" sz="1400" b="0" smtClean="0"/>
              <a:t> into the cell while pumping out H</a:t>
            </a:r>
            <a:r>
              <a:rPr lang="en-US" sz="1400" b="0" baseline="30000" smtClean="0"/>
              <a:t>+</a:t>
            </a:r>
            <a:r>
              <a:rPr lang="en-US" sz="1400" b="0" smtClean="0"/>
              <a:t> into tubular fluid</a:t>
            </a:r>
          </a:p>
          <a:p>
            <a:pPr lvl="1" eaLnBrk="1" hangingPunct="1"/>
            <a:endParaRPr lang="en-US" sz="800" b="0" smtClean="0"/>
          </a:p>
          <a:p>
            <a:pPr eaLnBrk="1" hangingPunct="1"/>
            <a:r>
              <a:rPr lang="en-US" sz="1800" b="0" smtClean="0"/>
              <a:t>sodium is prevented from accumulating in the epithelial cells by </a:t>
            </a:r>
            <a:r>
              <a:rPr lang="en-US" sz="1800" smtClean="0"/>
              <a:t>Na</a:t>
            </a:r>
            <a:r>
              <a:rPr lang="en-US" sz="1800" baseline="30000" smtClean="0"/>
              <a:t>+</a:t>
            </a:r>
            <a:r>
              <a:rPr lang="en-US" sz="1800" smtClean="0"/>
              <a:t> - K</a:t>
            </a:r>
            <a:r>
              <a:rPr lang="en-US" sz="1800" baseline="30000" smtClean="0"/>
              <a:t>+</a:t>
            </a:r>
            <a:r>
              <a:rPr lang="en-US" sz="1800" smtClean="0"/>
              <a:t> pumps </a:t>
            </a:r>
            <a:r>
              <a:rPr lang="en-US" sz="1800" b="0" smtClean="0"/>
              <a:t>in the basal surface of the epithelium</a:t>
            </a:r>
          </a:p>
          <a:p>
            <a:pPr lvl="1" eaLnBrk="1" hangingPunct="1"/>
            <a:r>
              <a:rPr lang="en-US" sz="1400" b="0" smtClean="0"/>
              <a:t>pumps Na</a:t>
            </a:r>
            <a:r>
              <a:rPr lang="en-US" sz="1400" b="0" baseline="30000" smtClean="0"/>
              <a:t>+</a:t>
            </a:r>
            <a:r>
              <a:rPr lang="en-US" sz="1400" b="0" smtClean="0"/>
              <a:t> out into the extracellular fluid</a:t>
            </a:r>
          </a:p>
          <a:p>
            <a:pPr lvl="1" eaLnBrk="1" hangingPunct="1"/>
            <a:r>
              <a:rPr lang="en-US" sz="1400" b="0" smtClean="0"/>
              <a:t>picked up by peritubular capillaries and returned to the blood stream</a:t>
            </a:r>
          </a:p>
          <a:p>
            <a:pPr lvl="1" eaLnBrk="1" hangingPunct="1"/>
            <a:r>
              <a:rPr lang="en-US" sz="1400" b="0" smtClean="0"/>
              <a:t>ATP consuming active transport pumps</a:t>
            </a:r>
          </a:p>
          <a:p>
            <a:pPr lvl="1" eaLnBrk="1" hangingPunct="1"/>
            <a:r>
              <a:rPr lang="en-US" sz="1400" smtClean="0"/>
              <a:t>secondary active transport </a:t>
            </a:r>
            <a:r>
              <a:rPr lang="en-US" sz="1400" b="0" smtClean="0"/>
              <a:t>– Na</a:t>
            </a:r>
            <a:r>
              <a:rPr lang="en-US" sz="1400" b="0" baseline="30000" smtClean="0"/>
              <a:t>+</a:t>
            </a:r>
            <a:r>
              <a:rPr lang="en-US" sz="1400" b="0" smtClean="0"/>
              <a:t> transporting symports in apical cell membrane do not consume ATP, are considered an example of secondary active transport for their dependence on the Na</a:t>
            </a:r>
            <a:r>
              <a:rPr lang="en-US" sz="1400" b="0" baseline="30000" smtClean="0"/>
              <a:t>+</a:t>
            </a:r>
            <a:r>
              <a:rPr lang="en-US" sz="1400" b="0" smtClean="0"/>
              <a:t> - K</a:t>
            </a:r>
            <a:r>
              <a:rPr lang="en-US" sz="1400" b="0" baseline="30000" smtClean="0"/>
              <a:t>+</a:t>
            </a:r>
            <a:r>
              <a:rPr lang="en-US" sz="1400" b="0" smtClean="0"/>
              <a:t> pumps at the base of the cell</a:t>
            </a:r>
          </a:p>
          <a:p>
            <a:pPr lvl="1" eaLnBrk="1" hangingPunct="1"/>
            <a:endParaRPr lang="en-US" sz="800" b="0" smtClean="0"/>
          </a:p>
          <a:p>
            <a:pPr eaLnBrk="1" hangingPunct="1"/>
            <a:r>
              <a:rPr lang="en-US" sz="1800" b="0" smtClean="0"/>
              <a:t>negative </a:t>
            </a:r>
            <a:r>
              <a:rPr lang="en-US" sz="1800" smtClean="0"/>
              <a:t>chloride ions </a:t>
            </a:r>
            <a:r>
              <a:rPr lang="en-US" sz="1800" b="0" smtClean="0"/>
              <a:t>follow the positive sodium ions by electrical attraction</a:t>
            </a:r>
            <a:endParaRPr lang="en-US" sz="1600" b="0" smtClean="0"/>
          </a:p>
          <a:p>
            <a:pPr lvl="1" eaLnBrk="1" hangingPunct="1"/>
            <a:r>
              <a:rPr lang="en-US" sz="1600" b="0" smtClean="0"/>
              <a:t>various antiports in the apical cell membrane that absorb Cl</a:t>
            </a:r>
            <a:r>
              <a:rPr lang="en-US" sz="1600" b="0" baseline="30000" smtClean="0"/>
              <a:t>-</a:t>
            </a:r>
            <a:r>
              <a:rPr lang="en-US" sz="1600" b="0" smtClean="0"/>
              <a:t> in exchange for other anions they eject into the tubular fluid  –  K</a:t>
            </a:r>
            <a:r>
              <a:rPr lang="en-US" sz="1600" b="0" baseline="30000" smtClean="0"/>
              <a:t>+</a:t>
            </a:r>
            <a:r>
              <a:rPr lang="en-US" sz="1600" b="0" smtClean="0"/>
              <a:t> - Cl</a:t>
            </a:r>
            <a:r>
              <a:rPr lang="en-US" sz="1600" b="0" baseline="30000" smtClean="0"/>
              <a:t>-</a:t>
            </a:r>
            <a:r>
              <a:rPr lang="en-US" sz="1600" b="0" smtClean="0"/>
              <a:t> symport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6"/>
          <p:cNvSpPr>
            <a:spLocks noGrp="1"/>
          </p:cNvSpPr>
          <p:nvPr>
            <p:ph type="title"/>
          </p:nvPr>
        </p:nvSpPr>
        <p:spPr>
          <a:xfrm>
            <a:off x="0" y="533400"/>
            <a:ext cx="9144000" cy="838200"/>
          </a:xfrm>
        </p:spPr>
        <p:txBody>
          <a:bodyPr/>
          <a:lstStyle/>
          <a:p>
            <a:r>
              <a:rPr lang="en-US" smtClean="0"/>
              <a:t>Reabsorption in the PCT</a:t>
            </a:r>
            <a:br>
              <a:rPr lang="en-US" smtClean="0"/>
            </a:br>
            <a:r>
              <a:rPr lang="en-US" smtClean="0"/>
              <a:t>Other Electrolytes</a:t>
            </a:r>
            <a:br>
              <a:rPr lang="en-US" smtClean="0"/>
            </a:br>
            <a:endParaRPr lang="en-US" smtClean="0"/>
          </a:p>
        </p:txBody>
      </p:sp>
      <p:sp>
        <p:nvSpPr>
          <p:cNvPr id="51203" name="Content Placeholder 7"/>
          <p:cNvSpPr>
            <a:spLocks noGrp="1"/>
          </p:cNvSpPr>
          <p:nvPr>
            <p:ph idx="1"/>
          </p:nvPr>
        </p:nvSpPr>
        <p:spPr>
          <a:xfrm>
            <a:off x="0" y="1181100"/>
            <a:ext cx="9144000" cy="2362200"/>
          </a:xfrm>
        </p:spPr>
        <p:txBody>
          <a:bodyPr/>
          <a:lstStyle/>
          <a:p>
            <a:pPr>
              <a:spcBef>
                <a:spcPct val="50000"/>
              </a:spcBef>
            </a:pPr>
            <a:r>
              <a:rPr lang="en-US" sz="1600" smtClean="0"/>
              <a:t>potassium</a:t>
            </a:r>
            <a:r>
              <a:rPr lang="en-US" sz="1600" b="0" smtClean="0"/>
              <a:t>, </a:t>
            </a:r>
            <a:r>
              <a:rPr lang="en-US" sz="1600" smtClean="0"/>
              <a:t>magnesium</a:t>
            </a:r>
            <a:r>
              <a:rPr lang="en-US" sz="1600" b="0" smtClean="0"/>
              <a:t>, and </a:t>
            </a:r>
            <a:r>
              <a:rPr lang="en-US" sz="1600" smtClean="0"/>
              <a:t>phosphate ions </a:t>
            </a:r>
            <a:r>
              <a:rPr lang="en-US" sz="1600" b="0" smtClean="0"/>
              <a:t>diffuse through the paracellular route with water</a:t>
            </a:r>
            <a:endParaRPr lang="en-US" sz="800" b="0" smtClean="0"/>
          </a:p>
          <a:p>
            <a:pPr>
              <a:spcBef>
                <a:spcPct val="50000"/>
              </a:spcBef>
            </a:pPr>
            <a:r>
              <a:rPr lang="en-US" sz="1600" smtClean="0"/>
              <a:t>phosphate</a:t>
            </a:r>
            <a:r>
              <a:rPr lang="en-US" sz="1600" b="0" smtClean="0"/>
              <a:t> is also cotransported into the epithelial cells with Na</a:t>
            </a:r>
            <a:r>
              <a:rPr lang="en-US" sz="1600" b="0" baseline="30000" smtClean="0"/>
              <a:t>+</a:t>
            </a:r>
          </a:p>
          <a:p>
            <a:pPr>
              <a:spcBef>
                <a:spcPct val="50000"/>
              </a:spcBef>
            </a:pPr>
            <a:r>
              <a:rPr lang="en-US" sz="1600" b="0" smtClean="0"/>
              <a:t>some </a:t>
            </a:r>
            <a:r>
              <a:rPr lang="en-US" sz="1600" smtClean="0"/>
              <a:t>calcium</a:t>
            </a:r>
            <a:r>
              <a:rPr lang="en-US" sz="1600" b="0" smtClean="0"/>
              <a:t> is reabsorbed through the paracellular route in the PCT, but most Ca</a:t>
            </a:r>
            <a:r>
              <a:rPr lang="en-US" sz="1600" b="0" baseline="30000" smtClean="0"/>
              <a:t>+2</a:t>
            </a:r>
            <a:r>
              <a:rPr lang="en-US" sz="1600" b="0" smtClean="0"/>
              <a:t> occurs later in the nephron</a:t>
            </a:r>
          </a:p>
          <a:p>
            <a:pPr>
              <a:spcBef>
                <a:spcPct val="50000"/>
              </a:spcBef>
            </a:pPr>
            <a:r>
              <a:rPr lang="en-US" sz="1600" smtClean="0"/>
              <a:t>glucose </a:t>
            </a:r>
            <a:r>
              <a:rPr lang="en-US" sz="1600" b="0" smtClean="0"/>
              <a:t>is cotransported with Na</a:t>
            </a:r>
            <a:r>
              <a:rPr lang="en-US" sz="1600" b="0" baseline="30000" smtClean="0"/>
              <a:t>+</a:t>
            </a:r>
            <a:r>
              <a:rPr lang="en-US" sz="1600" b="0" smtClean="0"/>
              <a:t> by </a:t>
            </a:r>
            <a:r>
              <a:rPr lang="en-US" sz="1600" smtClean="0"/>
              <a:t>sodium-glucose transport (SGLT) proteins. </a:t>
            </a:r>
          </a:p>
          <a:p>
            <a:pPr>
              <a:spcBef>
                <a:spcPct val="50000"/>
              </a:spcBef>
            </a:pPr>
            <a:r>
              <a:rPr lang="en-US" sz="1600" smtClean="0"/>
              <a:t>urea </a:t>
            </a:r>
            <a:r>
              <a:rPr lang="en-US" sz="1600" b="0" smtClean="0"/>
              <a:t>diffuses through the tubule epithelium with water – reabsorbs 40 – 60% in tubular fluid</a:t>
            </a:r>
          </a:p>
          <a:p>
            <a:pPr lvl="1">
              <a:spcBef>
                <a:spcPct val="50000"/>
              </a:spcBef>
            </a:pPr>
            <a:r>
              <a:rPr lang="en-US" sz="1400" b="0" smtClean="0"/>
              <a:t>kidneys remove about half of the urea from the blood  - creatinine is not reabsorbed at all</a:t>
            </a:r>
          </a:p>
        </p:txBody>
      </p:sp>
      <p:sp>
        <p:nvSpPr>
          <p:cNvPr id="51204" name="Slide Number Placeholder 2"/>
          <p:cNvSpPr>
            <a:spLocks noGrp="1"/>
          </p:cNvSpPr>
          <p:nvPr>
            <p:ph type="sldNum" sz="quarter" idx="11"/>
          </p:nvPr>
        </p:nvSpPr>
        <p:spPr>
          <a:noFill/>
        </p:spPr>
        <p:txBody>
          <a:bodyPr/>
          <a:lstStyle/>
          <a:p>
            <a:r>
              <a:rPr lang="en-US" smtClean="0"/>
              <a:t>23-</a:t>
            </a:r>
            <a:fld id="{2678D4F1-2384-42D4-AAA3-EC1E08152534}" type="slidenum">
              <a:rPr lang="en-US" smtClean="0"/>
              <a:pPr/>
              <a:t>44</a:t>
            </a:fld>
            <a:endParaRPr lang="en-US" smtClean="0"/>
          </a:p>
        </p:txBody>
      </p:sp>
      <p:sp>
        <p:nvSpPr>
          <p:cNvPr id="51205" name="TextBox 24"/>
          <p:cNvSpPr txBox="1">
            <a:spLocks noChangeArrowheads="1"/>
          </p:cNvSpPr>
          <p:nvPr/>
        </p:nvSpPr>
        <p:spPr bwMode="auto">
          <a:xfrm>
            <a:off x="1295400" y="3578225"/>
            <a:ext cx="4394200" cy="184150"/>
          </a:xfrm>
          <a:prstGeom prst="rect">
            <a:avLst/>
          </a:prstGeom>
          <a:noFill/>
          <a:ln w="9525">
            <a:noFill/>
            <a:miter lim="800000"/>
            <a:headEnd/>
            <a:tailEnd/>
          </a:ln>
        </p:spPr>
        <p:txBody>
          <a:bodyPr>
            <a:spAutoFit/>
          </a:bodyPr>
          <a:lstStyle/>
          <a:p>
            <a:pPr algn="ctr"/>
            <a:r>
              <a:rPr lang="en-US" sz="600">
                <a:solidFill>
                  <a:srgbClr val="000000"/>
                </a:solidFill>
                <a:cs typeface="Arial" charset="0"/>
              </a:rPr>
              <a:t>Copyright © The McGraw-Hill Companies, Inc. Permission required for reproduction or display.</a:t>
            </a:r>
          </a:p>
        </p:txBody>
      </p:sp>
      <p:pic>
        <p:nvPicPr>
          <p:cNvPr id="51206" name="Picture 56" descr="sal25693_23_16"/>
          <p:cNvPicPr>
            <a:picLocks noChangeAspect="1" noChangeArrowheads="1"/>
          </p:cNvPicPr>
          <p:nvPr/>
        </p:nvPicPr>
        <p:blipFill>
          <a:blip r:embed="rId3" cstate="print"/>
          <a:srcRect/>
          <a:stretch>
            <a:fillRect/>
          </a:stretch>
        </p:blipFill>
        <p:spPr bwMode="auto">
          <a:xfrm>
            <a:off x="381000" y="4075113"/>
            <a:ext cx="6810375" cy="2635250"/>
          </a:xfrm>
          <a:prstGeom prst="rect">
            <a:avLst/>
          </a:prstGeom>
          <a:noFill/>
          <a:ln w="9525">
            <a:noFill/>
            <a:miter lim="800000"/>
            <a:headEnd/>
            <a:tailEnd/>
          </a:ln>
        </p:spPr>
      </p:pic>
      <p:sp>
        <p:nvSpPr>
          <p:cNvPr id="51207" name="AutoShape 57"/>
          <p:cNvSpPr>
            <a:spLocks noChangeAspect="1" noChangeArrowheads="1" noTextEdit="1"/>
          </p:cNvSpPr>
          <p:nvPr/>
        </p:nvSpPr>
        <p:spPr bwMode="auto">
          <a:xfrm>
            <a:off x="1001713" y="3735388"/>
            <a:ext cx="6094412" cy="2852737"/>
          </a:xfrm>
          <a:prstGeom prst="rect">
            <a:avLst/>
          </a:prstGeom>
          <a:noFill/>
          <a:ln w="9525">
            <a:noFill/>
            <a:miter lim="800000"/>
            <a:headEnd/>
            <a:tailEnd/>
          </a:ln>
        </p:spPr>
        <p:txBody>
          <a:bodyPr/>
          <a:lstStyle/>
          <a:p>
            <a:endParaRPr lang="en-US"/>
          </a:p>
        </p:txBody>
      </p:sp>
      <p:sp>
        <p:nvSpPr>
          <p:cNvPr id="51208" name="Rectangle 58"/>
          <p:cNvSpPr>
            <a:spLocks noChangeArrowheads="1"/>
          </p:cNvSpPr>
          <p:nvPr/>
        </p:nvSpPr>
        <p:spPr bwMode="auto">
          <a:xfrm>
            <a:off x="5338763" y="5626100"/>
            <a:ext cx="442912" cy="106363"/>
          </a:xfrm>
          <a:prstGeom prst="rect">
            <a:avLst/>
          </a:prstGeom>
          <a:noFill/>
          <a:ln w="9525">
            <a:noFill/>
            <a:miter lim="800000"/>
            <a:headEnd/>
            <a:tailEnd/>
          </a:ln>
        </p:spPr>
        <p:txBody>
          <a:bodyPr wrap="none" lIns="0" tIns="0" rIns="0" bIns="0">
            <a:spAutoFit/>
          </a:bodyPr>
          <a:lstStyle/>
          <a:p>
            <a:r>
              <a:rPr lang="en-US" sz="700" b="1">
                <a:solidFill>
                  <a:srgbClr val="000000"/>
                </a:solidFill>
              </a:rPr>
              <a:t>Aquaporin</a:t>
            </a:r>
            <a:endParaRPr lang="en-US" sz="700" b="1"/>
          </a:p>
        </p:txBody>
      </p:sp>
      <p:sp>
        <p:nvSpPr>
          <p:cNvPr id="51209" name="Rectangle 59"/>
          <p:cNvSpPr>
            <a:spLocks noChangeArrowheads="1"/>
          </p:cNvSpPr>
          <p:nvPr/>
        </p:nvSpPr>
        <p:spPr bwMode="auto">
          <a:xfrm>
            <a:off x="5462588" y="5965825"/>
            <a:ext cx="538162" cy="106363"/>
          </a:xfrm>
          <a:prstGeom prst="rect">
            <a:avLst/>
          </a:prstGeom>
          <a:noFill/>
          <a:ln w="9525">
            <a:noFill/>
            <a:miter lim="800000"/>
            <a:headEnd/>
            <a:tailEnd/>
          </a:ln>
        </p:spPr>
        <p:txBody>
          <a:bodyPr wrap="none" lIns="0" tIns="0" rIns="0" bIns="0">
            <a:spAutoFit/>
          </a:bodyPr>
          <a:lstStyle/>
          <a:p>
            <a:r>
              <a:rPr lang="en-US" sz="700" b="1">
                <a:solidFill>
                  <a:srgbClr val="000000"/>
                </a:solidFill>
              </a:rPr>
              <a:t>Solvent drag</a:t>
            </a:r>
            <a:endParaRPr lang="en-US" sz="700" b="1"/>
          </a:p>
        </p:txBody>
      </p:sp>
      <p:sp>
        <p:nvSpPr>
          <p:cNvPr id="51210" name="Rectangle 60"/>
          <p:cNvSpPr>
            <a:spLocks noChangeArrowheads="1"/>
          </p:cNvSpPr>
          <p:nvPr/>
        </p:nvSpPr>
        <p:spPr bwMode="auto">
          <a:xfrm>
            <a:off x="2108200" y="4694238"/>
            <a:ext cx="350838" cy="106362"/>
          </a:xfrm>
          <a:prstGeom prst="rect">
            <a:avLst/>
          </a:prstGeom>
          <a:noFill/>
          <a:ln w="9525">
            <a:noFill/>
            <a:miter lim="800000"/>
            <a:headEnd/>
            <a:tailEnd/>
          </a:ln>
        </p:spPr>
        <p:txBody>
          <a:bodyPr wrap="none" lIns="0" tIns="0" rIns="0" bIns="0">
            <a:spAutoFit/>
          </a:bodyPr>
          <a:lstStyle/>
          <a:p>
            <a:r>
              <a:rPr lang="en-US" sz="700" b="1">
                <a:solidFill>
                  <a:srgbClr val="000000"/>
                </a:solidFill>
              </a:rPr>
              <a:t>Glucose</a:t>
            </a:r>
            <a:endParaRPr lang="en-US" sz="700" b="1"/>
          </a:p>
        </p:txBody>
      </p:sp>
      <p:sp>
        <p:nvSpPr>
          <p:cNvPr id="51211" name="Rectangle 61"/>
          <p:cNvSpPr>
            <a:spLocks noChangeArrowheads="1"/>
          </p:cNvSpPr>
          <p:nvPr/>
        </p:nvSpPr>
        <p:spPr bwMode="auto">
          <a:xfrm>
            <a:off x="2860675" y="6302375"/>
            <a:ext cx="752475" cy="106363"/>
          </a:xfrm>
          <a:prstGeom prst="rect">
            <a:avLst/>
          </a:prstGeom>
          <a:noFill/>
          <a:ln w="9525">
            <a:noFill/>
            <a:miter lim="800000"/>
            <a:headEnd/>
            <a:tailEnd/>
          </a:ln>
        </p:spPr>
        <p:txBody>
          <a:bodyPr wrap="none" lIns="0" tIns="0" rIns="0" bIns="0">
            <a:spAutoFit/>
          </a:bodyPr>
          <a:lstStyle/>
          <a:p>
            <a:r>
              <a:rPr lang="en-US" sz="700" b="1">
                <a:solidFill>
                  <a:srgbClr val="000000"/>
                </a:solidFill>
              </a:rPr>
              <a:t>Paracellular route</a:t>
            </a:r>
            <a:endParaRPr lang="en-US" sz="700" b="1"/>
          </a:p>
        </p:txBody>
      </p:sp>
      <p:sp>
        <p:nvSpPr>
          <p:cNvPr id="51212" name="Rectangle 62"/>
          <p:cNvSpPr>
            <a:spLocks noChangeArrowheads="1"/>
          </p:cNvSpPr>
          <p:nvPr/>
        </p:nvSpPr>
        <p:spPr bwMode="auto">
          <a:xfrm>
            <a:off x="4656138" y="5334000"/>
            <a:ext cx="123825" cy="106363"/>
          </a:xfrm>
          <a:prstGeom prst="rect">
            <a:avLst/>
          </a:prstGeom>
          <a:noFill/>
          <a:ln w="9525">
            <a:noFill/>
            <a:miter lim="800000"/>
            <a:headEnd/>
            <a:tailEnd/>
          </a:ln>
        </p:spPr>
        <p:txBody>
          <a:bodyPr wrap="none" lIns="0" tIns="0" rIns="0" bIns="0">
            <a:spAutoFit/>
          </a:bodyPr>
          <a:lstStyle/>
          <a:p>
            <a:r>
              <a:rPr lang="en-US" sz="700" b="1">
                <a:solidFill>
                  <a:srgbClr val="000000"/>
                </a:solidFill>
              </a:rPr>
              <a:t>Cl</a:t>
            </a:r>
            <a:r>
              <a:rPr lang="en-US" sz="700" b="1" baseline="30000">
                <a:solidFill>
                  <a:srgbClr val="000000"/>
                </a:solidFill>
              </a:rPr>
              <a:t>–</a:t>
            </a:r>
            <a:endParaRPr lang="en-US" sz="700" b="1" baseline="30000"/>
          </a:p>
        </p:txBody>
      </p:sp>
      <p:sp>
        <p:nvSpPr>
          <p:cNvPr id="51213" name="Rectangle 63"/>
          <p:cNvSpPr>
            <a:spLocks noChangeArrowheads="1"/>
          </p:cNvSpPr>
          <p:nvPr/>
        </p:nvSpPr>
        <p:spPr bwMode="auto">
          <a:xfrm>
            <a:off x="4686300" y="5202238"/>
            <a:ext cx="100013" cy="106362"/>
          </a:xfrm>
          <a:prstGeom prst="rect">
            <a:avLst/>
          </a:prstGeom>
          <a:noFill/>
          <a:ln w="9525">
            <a:noFill/>
            <a:miter lim="800000"/>
            <a:headEnd/>
            <a:tailEnd/>
          </a:ln>
        </p:spPr>
        <p:txBody>
          <a:bodyPr wrap="none" lIns="0" tIns="0" rIns="0" bIns="0">
            <a:spAutoFit/>
          </a:bodyPr>
          <a:lstStyle/>
          <a:p>
            <a:r>
              <a:rPr lang="en-US" sz="700" b="1">
                <a:solidFill>
                  <a:srgbClr val="000000"/>
                </a:solidFill>
              </a:rPr>
              <a:t>H</a:t>
            </a:r>
            <a:r>
              <a:rPr lang="en-US" sz="700" b="1" baseline="30000">
                <a:solidFill>
                  <a:srgbClr val="000000"/>
                </a:solidFill>
              </a:rPr>
              <a:t>+</a:t>
            </a:r>
            <a:endParaRPr lang="en-US" sz="700" b="1" baseline="30000"/>
          </a:p>
        </p:txBody>
      </p:sp>
      <p:sp>
        <p:nvSpPr>
          <p:cNvPr id="51214" name="Rectangle 64"/>
          <p:cNvSpPr>
            <a:spLocks noChangeArrowheads="1"/>
          </p:cNvSpPr>
          <p:nvPr/>
        </p:nvSpPr>
        <p:spPr bwMode="auto">
          <a:xfrm>
            <a:off x="4622800" y="5080000"/>
            <a:ext cx="149225" cy="106363"/>
          </a:xfrm>
          <a:prstGeom prst="rect">
            <a:avLst/>
          </a:prstGeom>
          <a:noFill/>
          <a:ln w="9525">
            <a:noFill/>
            <a:miter lim="800000"/>
            <a:headEnd/>
            <a:tailEnd/>
          </a:ln>
        </p:spPr>
        <p:txBody>
          <a:bodyPr wrap="none" lIns="0" tIns="0" rIns="0" bIns="0">
            <a:spAutoFit/>
          </a:bodyPr>
          <a:lstStyle/>
          <a:p>
            <a:r>
              <a:rPr lang="en-US" sz="700" b="1">
                <a:solidFill>
                  <a:srgbClr val="000000"/>
                </a:solidFill>
              </a:rPr>
              <a:t>Na</a:t>
            </a:r>
            <a:r>
              <a:rPr lang="en-US" sz="700" b="1" baseline="30000">
                <a:solidFill>
                  <a:srgbClr val="000000"/>
                </a:solidFill>
              </a:rPr>
              <a:t>+</a:t>
            </a:r>
            <a:endParaRPr lang="en-US" sz="700" b="1" baseline="30000"/>
          </a:p>
        </p:txBody>
      </p:sp>
      <p:sp>
        <p:nvSpPr>
          <p:cNvPr id="51215" name="Rectangle 65"/>
          <p:cNvSpPr>
            <a:spLocks noChangeArrowheads="1"/>
          </p:cNvSpPr>
          <p:nvPr/>
        </p:nvSpPr>
        <p:spPr bwMode="auto">
          <a:xfrm>
            <a:off x="2395538" y="5083175"/>
            <a:ext cx="100012" cy="106363"/>
          </a:xfrm>
          <a:prstGeom prst="rect">
            <a:avLst/>
          </a:prstGeom>
          <a:noFill/>
          <a:ln w="9525">
            <a:noFill/>
            <a:miter lim="800000"/>
            <a:headEnd/>
            <a:tailEnd/>
          </a:ln>
        </p:spPr>
        <p:txBody>
          <a:bodyPr wrap="none" lIns="0" tIns="0" rIns="0" bIns="0">
            <a:spAutoFit/>
          </a:bodyPr>
          <a:lstStyle/>
          <a:p>
            <a:r>
              <a:rPr lang="en-US" sz="700" b="1">
                <a:solidFill>
                  <a:srgbClr val="000000"/>
                </a:solidFill>
              </a:rPr>
              <a:t>K</a:t>
            </a:r>
            <a:r>
              <a:rPr lang="en-US" sz="700" b="1" baseline="30000">
                <a:solidFill>
                  <a:srgbClr val="000000"/>
                </a:solidFill>
              </a:rPr>
              <a:t>+</a:t>
            </a:r>
            <a:endParaRPr lang="en-US" sz="700" b="1" baseline="30000"/>
          </a:p>
        </p:txBody>
      </p:sp>
      <p:sp>
        <p:nvSpPr>
          <p:cNvPr id="51216" name="Rectangle 66"/>
          <p:cNvSpPr>
            <a:spLocks noChangeArrowheads="1"/>
          </p:cNvSpPr>
          <p:nvPr/>
        </p:nvSpPr>
        <p:spPr bwMode="auto">
          <a:xfrm>
            <a:off x="2346325" y="4951413"/>
            <a:ext cx="149225" cy="106362"/>
          </a:xfrm>
          <a:prstGeom prst="rect">
            <a:avLst/>
          </a:prstGeom>
          <a:noFill/>
          <a:ln w="9525">
            <a:noFill/>
            <a:miter lim="800000"/>
            <a:headEnd/>
            <a:tailEnd/>
          </a:ln>
        </p:spPr>
        <p:txBody>
          <a:bodyPr wrap="none" lIns="0" tIns="0" rIns="0" bIns="0">
            <a:spAutoFit/>
          </a:bodyPr>
          <a:lstStyle/>
          <a:p>
            <a:r>
              <a:rPr lang="en-US" sz="700" b="1">
                <a:solidFill>
                  <a:srgbClr val="000000"/>
                </a:solidFill>
              </a:rPr>
              <a:t>Na</a:t>
            </a:r>
            <a:r>
              <a:rPr lang="en-US" sz="700" b="1" baseline="30000">
                <a:solidFill>
                  <a:srgbClr val="000000"/>
                </a:solidFill>
              </a:rPr>
              <a:t>+</a:t>
            </a:r>
            <a:endParaRPr lang="en-US" sz="700" b="1" baseline="30000"/>
          </a:p>
        </p:txBody>
      </p:sp>
      <p:sp>
        <p:nvSpPr>
          <p:cNvPr id="51217" name="Rectangle 67"/>
          <p:cNvSpPr>
            <a:spLocks noChangeArrowheads="1"/>
          </p:cNvSpPr>
          <p:nvPr/>
        </p:nvSpPr>
        <p:spPr bwMode="auto">
          <a:xfrm>
            <a:off x="4622800" y="4783138"/>
            <a:ext cx="190500" cy="106362"/>
          </a:xfrm>
          <a:prstGeom prst="rect">
            <a:avLst/>
          </a:prstGeom>
          <a:noFill/>
          <a:ln w="9525">
            <a:noFill/>
            <a:miter lim="800000"/>
            <a:headEnd/>
            <a:tailEnd/>
          </a:ln>
        </p:spPr>
        <p:txBody>
          <a:bodyPr lIns="0" tIns="0" rIns="0" bIns="0">
            <a:spAutoFit/>
          </a:bodyPr>
          <a:lstStyle/>
          <a:p>
            <a:r>
              <a:rPr lang="en-US" sz="700" b="1">
                <a:solidFill>
                  <a:srgbClr val="000000"/>
                </a:solidFill>
              </a:rPr>
              <a:t>Na</a:t>
            </a:r>
            <a:r>
              <a:rPr lang="en-US" sz="700" b="1" baseline="30000">
                <a:solidFill>
                  <a:srgbClr val="000000"/>
                </a:solidFill>
              </a:rPr>
              <a:t>+</a:t>
            </a:r>
            <a:endParaRPr lang="en-US" sz="700" b="1" baseline="30000"/>
          </a:p>
        </p:txBody>
      </p:sp>
      <p:sp>
        <p:nvSpPr>
          <p:cNvPr id="51218" name="Rectangle 68"/>
          <p:cNvSpPr>
            <a:spLocks noChangeArrowheads="1"/>
          </p:cNvSpPr>
          <p:nvPr/>
        </p:nvSpPr>
        <p:spPr bwMode="auto">
          <a:xfrm>
            <a:off x="4352925" y="4941888"/>
            <a:ext cx="350838" cy="106362"/>
          </a:xfrm>
          <a:prstGeom prst="rect">
            <a:avLst/>
          </a:prstGeom>
          <a:noFill/>
          <a:ln w="9525">
            <a:noFill/>
            <a:miter lim="800000"/>
            <a:headEnd/>
            <a:tailEnd/>
          </a:ln>
        </p:spPr>
        <p:txBody>
          <a:bodyPr wrap="none" lIns="0" tIns="0" rIns="0" bIns="0">
            <a:spAutoFit/>
          </a:bodyPr>
          <a:lstStyle/>
          <a:p>
            <a:r>
              <a:rPr lang="en-US" sz="700" b="1">
                <a:solidFill>
                  <a:srgbClr val="000000"/>
                </a:solidFill>
              </a:rPr>
              <a:t>Glucose</a:t>
            </a:r>
            <a:endParaRPr lang="en-US" sz="700" b="1"/>
          </a:p>
        </p:txBody>
      </p:sp>
      <p:sp>
        <p:nvSpPr>
          <p:cNvPr id="51219" name="Rectangle 69"/>
          <p:cNvSpPr>
            <a:spLocks noChangeArrowheads="1"/>
          </p:cNvSpPr>
          <p:nvPr/>
        </p:nvSpPr>
        <p:spPr bwMode="auto">
          <a:xfrm>
            <a:off x="2371725" y="5461000"/>
            <a:ext cx="123825" cy="106363"/>
          </a:xfrm>
          <a:prstGeom prst="rect">
            <a:avLst/>
          </a:prstGeom>
          <a:noFill/>
          <a:ln w="9525">
            <a:noFill/>
            <a:miter lim="800000"/>
            <a:headEnd/>
            <a:tailEnd/>
          </a:ln>
        </p:spPr>
        <p:txBody>
          <a:bodyPr wrap="none" lIns="0" tIns="0" rIns="0" bIns="0">
            <a:spAutoFit/>
          </a:bodyPr>
          <a:lstStyle/>
          <a:p>
            <a:r>
              <a:rPr lang="en-US" sz="700" b="1">
                <a:solidFill>
                  <a:srgbClr val="000000"/>
                </a:solidFill>
              </a:rPr>
              <a:t>Cl</a:t>
            </a:r>
            <a:r>
              <a:rPr lang="en-US" sz="700" b="1" baseline="30000">
                <a:solidFill>
                  <a:srgbClr val="000000"/>
                </a:solidFill>
              </a:rPr>
              <a:t>–</a:t>
            </a:r>
            <a:endParaRPr lang="en-US" sz="700" b="1" baseline="30000"/>
          </a:p>
        </p:txBody>
      </p:sp>
      <p:sp>
        <p:nvSpPr>
          <p:cNvPr id="51220" name="Rectangle 70"/>
          <p:cNvSpPr>
            <a:spLocks noChangeArrowheads="1"/>
          </p:cNvSpPr>
          <p:nvPr/>
        </p:nvSpPr>
        <p:spPr bwMode="auto">
          <a:xfrm>
            <a:off x="4597400" y="5659438"/>
            <a:ext cx="215900" cy="106362"/>
          </a:xfrm>
          <a:prstGeom prst="rect">
            <a:avLst/>
          </a:prstGeom>
          <a:noFill/>
          <a:ln w="9525">
            <a:noFill/>
            <a:miter lim="800000"/>
            <a:headEnd/>
            <a:tailEnd/>
          </a:ln>
        </p:spPr>
        <p:txBody>
          <a:bodyPr lIns="0" tIns="0" rIns="0" bIns="0">
            <a:spAutoFit/>
          </a:bodyPr>
          <a:lstStyle/>
          <a:p>
            <a:r>
              <a:rPr lang="en-US" sz="700" b="1">
                <a:solidFill>
                  <a:srgbClr val="000000"/>
                </a:solidFill>
              </a:rPr>
              <a:t>H</a:t>
            </a:r>
            <a:r>
              <a:rPr lang="en-US" sz="700" b="1" baseline="-25000">
                <a:solidFill>
                  <a:srgbClr val="000000"/>
                </a:solidFill>
              </a:rPr>
              <a:t>2</a:t>
            </a:r>
            <a:r>
              <a:rPr lang="en-US" sz="700" b="1">
                <a:solidFill>
                  <a:srgbClr val="000000"/>
                </a:solidFill>
              </a:rPr>
              <a:t>O</a:t>
            </a:r>
            <a:endParaRPr lang="en-US" sz="700" b="1"/>
          </a:p>
        </p:txBody>
      </p:sp>
      <p:sp>
        <p:nvSpPr>
          <p:cNvPr id="51221" name="Rectangle 71"/>
          <p:cNvSpPr>
            <a:spLocks noChangeArrowheads="1"/>
          </p:cNvSpPr>
          <p:nvPr/>
        </p:nvSpPr>
        <p:spPr bwMode="auto">
          <a:xfrm>
            <a:off x="4418013" y="5465763"/>
            <a:ext cx="300037" cy="106362"/>
          </a:xfrm>
          <a:prstGeom prst="rect">
            <a:avLst/>
          </a:prstGeom>
          <a:noFill/>
          <a:ln w="9525">
            <a:noFill/>
            <a:miter lim="800000"/>
            <a:headEnd/>
            <a:tailEnd/>
          </a:ln>
        </p:spPr>
        <p:txBody>
          <a:bodyPr wrap="none" lIns="0" tIns="0" rIns="0" bIns="0">
            <a:spAutoFit/>
          </a:bodyPr>
          <a:lstStyle/>
          <a:p>
            <a:r>
              <a:rPr lang="en-US" sz="700" b="1">
                <a:solidFill>
                  <a:srgbClr val="000000"/>
                </a:solidFill>
              </a:rPr>
              <a:t>Anions</a:t>
            </a:r>
            <a:endParaRPr lang="en-US" sz="700" b="1"/>
          </a:p>
        </p:txBody>
      </p:sp>
      <p:sp>
        <p:nvSpPr>
          <p:cNvPr id="51222" name="Freeform 72"/>
          <p:cNvSpPr>
            <a:spLocks/>
          </p:cNvSpPr>
          <p:nvPr/>
        </p:nvSpPr>
        <p:spPr bwMode="auto">
          <a:xfrm>
            <a:off x="2727325" y="4022725"/>
            <a:ext cx="2195513" cy="52388"/>
          </a:xfrm>
          <a:custGeom>
            <a:avLst/>
            <a:gdLst>
              <a:gd name="T0" fmla="*/ 0 w 1732"/>
              <a:gd name="T1" fmla="*/ 41 h 41"/>
              <a:gd name="T2" fmla="*/ 0 w 1732"/>
              <a:gd name="T3" fmla="*/ 0 h 41"/>
              <a:gd name="T4" fmla="*/ 1732 w 1732"/>
              <a:gd name="T5" fmla="*/ 0 h 41"/>
              <a:gd name="T6" fmla="*/ 1732 w 1732"/>
              <a:gd name="T7" fmla="*/ 41 h 41"/>
              <a:gd name="T8" fmla="*/ 0 60000 65536"/>
              <a:gd name="T9" fmla="*/ 0 60000 65536"/>
              <a:gd name="T10" fmla="*/ 0 60000 65536"/>
              <a:gd name="T11" fmla="*/ 0 60000 65536"/>
              <a:gd name="T12" fmla="*/ 0 w 1732"/>
              <a:gd name="T13" fmla="*/ 0 h 41"/>
              <a:gd name="T14" fmla="*/ 1732 w 1732"/>
              <a:gd name="T15" fmla="*/ 41 h 41"/>
            </a:gdLst>
            <a:ahLst/>
            <a:cxnLst>
              <a:cxn ang="T8">
                <a:pos x="T0" y="T1"/>
              </a:cxn>
              <a:cxn ang="T9">
                <a:pos x="T2" y="T3"/>
              </a:cxn>
              <a:cxn ang="T10">
                <a:pos x="T4" y="T5"/>
              </a:cxn>
              <a:cxn ang="T11">
                <a:pos x="T6" y="T7"/>
              </a:cxn>
            </a:cxnLst>
            <a:rect l="T12" t="T13" r="T14" b="T15"/>
            <a:pathLst>
              <a:path w="1732" h="41">
                <a:moveTo>
                  <a:pt x="0" y="41"/>
                </a:moveTo>
                <a:lnTo>
                  <a:pt x="0" y="0"/>
                </a:lnTo>
                <a:lnTo>
                  <a:pt x="1732" y="0"/>
                </a:lnTo>
                <a:lnTo>
                  <a:pt x="1732" y="41"/>
                </a:lnTo>
              </a:path>
            </a:pathLst>
          </a:custGeom>
          <a:noFill/>
          <a:ln w="12700">
            <a:solidFill>
              <a:srgbClr val="000000"/>
            </a:solidFill>
            <a:round/>
            <a:headEnd/>
            <a:tailEnd/>
          </a:ln>
        </p:spPr>
        <p:txBody>
          <a:bodyPr/>
          <a:lstStyle/>
          <a:p>
            <a:endParaRPr lang="en-US"/>
          </a:p>
        </p:txBody>
      </p:sp>
      <p:sp>
        <p:nvSpPr>
          <p:cNvPr id="51223" name="Line 73"/>
          <p:cNvSpPr>
            <a:spLocks noChangeShapeType="1"/>
          </p:cNvSpPr>
          <p:nvPr/>
        </p:nvSpPr>
        <p:spPr bwMode="auto">
          <a:xfrm flipV="1">
            <a:off x="3911600" y="3986213"/>
            <a:ext cx="1588" cy="31750"/>
          </a:xfrm>
          <a:prstGeom prst="line">
            <a:avLst/>
          </a:prstGeom>
          <a:noFill/>
          <a:ln w="12700">
            <a:solidFill>
              <a:srgbClr val="000000"/>
            </a:solidFill>
            <a:round/>
            <a:headEnd/>
            <a:tailEnd/>
          </a:ln>
        </p:spPr>
        <p:txBody>
          <a:bodyPr/>
          <a:lstStyle/>
          <a:p>
            <a:endParaRPr lang="en-US"/>
          </a:p>
        </p:txBody>
      </p:sp>
      <p:sp>
        <p:nvSpPr>
          <p:cNvPr id="51224" name="Freeform 74"/>
          <p:cNvSpPr>
            <a:spLocks/>
          </p:cNvSpPr>
          <p:nvPr/>
        </p:nvSpPr>
        <p:spPr bwMode="auto">
          <a:xfrm>
            <a:off x="1006475" y="4025900"/>
            <a:ext cx="954088" cy="52388"/>
          </a:xfrm>
          <a:custGeom>
            <a:avLst/>
            <a:gdLst>
              <a:gd name="T0" fmla="*/ 752 w 752"/>
              <a:gd name="T1" fmla="*/ 41 h 41"/>
              <a:gd name="T2" fmla="*/ 752 w 752"/>
              <a:gd name="T3" fmla="*/ 0 h 41"/>
              <a:gd name="T4" fmla="*/ 0 w 752"/>
              <a:gd name="T5" fmla="*/ 0 h 41"/>
              <a:gd name="T6" fmla="*/ 0 w 752"/>
              <a:gd name="T7" fmla="*/ 41 h 41"/>
              <a:gd name="T8" fmla="*/ 0 60000 65536"/>
              <a:gd name="T9" fmla="*/ 0 60000 65536"/>
              <a:gd name="T10" fmla="*/ 0 60000 65536"/>
              <a:gd name="T11" fmla="*/ 0 60000 65536"/>
              <a:gd name="T12" fmla="*/ 0 w 752"/>
              <a:gd name="T13" fmla="*/ 0 h 41"/>
              <a:gd name="T14" fmla="*/ 752 w 752"/>
              <a:gd name="T15" fmla="*/ 41 h 41"/>
            </a:gdLst>
            <a:ahLst/>
            <a:cxnLst>
              <a:cxn ang="T8">
                <a:pos x="T0" y="T1"/>
              </a:cxn>
              <a:cxn ang="T9">
                <a:pos x="T2" y="T3"/>
              </a:cxn>
              <a:cxn ang="T10">
                <a:pos x="T4" y="T5"/>
              </a:cxn>
              <a:cxn ang="T11">
                <a:pos x="T6" y="T7"/>
              </a:cxn>
            </a:cxnLst>
            <a:rect l="T12" t="T13" r="T14" b="T15"/>
            <a:pathLst>
              <a:path w="752" h="41">
                <a:moveTo>
                  <a:pt x="752" y="41"/>
                </a:moveTo>
                <a:lnTo>
                  <a:pt x="752" y="0"/>
                </a:lnTo>
                <a:lnTo>
                  <a:pt x="0" y="0"/>
                </a:lnTo>
                <a:lnTo>
                  <a:pt x="0" y="41"/>
                </a:lnTo>
              </a:path>
            </a:pathLst>
          </a:custGeom>
          <a:noFill/>
          <a:ln w="12700">
            <a:solidFill>
              <a:srgbClr val="000000"/>
            </a:solidFill>
            <a:round/>
            <a:headEnd/>
            <a:tailEnd/>
          </a:ln>
        </p:spPr>
        <p:txBody>
          <a:bodyPr/>
          <a:lstStyle/>
          <a:p>
            <a:endParaRPr lang="en-US"/>
          </a:p>
        </p:txBody>
      </p:sp>
      <p:sp>
        <p:nvSpPr>
          <p:cNvPr id="51225" name="Line 75"/>
          <p:cNvSpPr>
            <a:spLocks noChangeShapeType="1"/>
          </p:cNvSpPr>
          <p:nvPr/>
        </p:nvSpPr>
        <p:spPr bwMode="auto">
          <a:xfrm flipV="1">
            <a:off x="1458913" y="3981450"/>
            <a:ext cx="1587" cy="36513"/>
          </a:xfrm>
          <a:prstGeom prst="line">
            <a:avLst/>
          </a:prstGeom>
          <a:noFill/>
          <a:ln w="12700">
            <a:solidFill>
              <a:srgbClr val="000000"/>
            </a:solidFill>
            <a:round/>
            <a:headEnd/>
            <a:tailEnd/>
          </a:ln>
        </p:spPr>
        <p:txBody>
          <a:bodyPr/>
          <a:lstStyle/>
          <a:p>
            <a:endParaRPr lang="en-US"/>
          </a:p>
        </p:txBody>
      </p:sp>
      <p:sp>
        <p:nvSpPr>
          <p:cNvPr id="51226" name="Freeform 76"/>
          <p:cNvSpPr>
            <a:spLocks/>
          </p:cNvSpPr>
          <p:nvPr/>
        </p:nvSpPr>
        <p:spPr bwMode="auto">
          <a:xfrm>
            <a:off x="1993900" y="4025900"/>
            <a:ext cx="703263" cy="52388"/>
          </a:xfrm>
          <a:custGeom>
            <a:avLst/>
            <a:gdLst>
              <a:gd name="T0" fmla="*/ 554 w 554"/>
              <a:gd name="T1" fmla="*/ 41 h 41"/>
              <a:gd name="T2" fmla="*/ 554 w 554"/>
              <a:gd name="T3" fmla="*/ 0 h 41"/>
              <a:gd name="T4" fmla="*/ 0 w 554"/>
              <a:gd name="T5" fmla="*/ 0 h 41"/>
              <a:gd name="T6" fmla="*/ 0 w 554"/>
              <a:gd name="T7" fmla="*/ 41 h 41"/>
              <a:gd name="T8" fmla="*/ 0 60000 65536"/>
              <a:gd name="T9" fmla="*/ 0 60000 65536"/>
              <a:gd name="T10" fmla="*/ 0 60000 65536"/>
              <a:gd name="T11" fmla="*/ 0 60000 65536"/>
              <a:gd name="T12" fmla="*/ 0 w 554"/>
              <a:gd name="T13" fmla="*/ 0 h 41"/>
              <a:gd name="T14" fmla="*/ 554 w 554"/>
              <a:gd name="T15" fmla="*/ 41 h 41"/>
            </a:gdLst>
            <a:ahLst/>
            <a:cxnLst>
              <a:cxn ang="T8">
                <a:pos x="T0" y="T1"/>
              </a:cxn>
              <a:cxn ang="T9">
                <a:pos x="T2" y="T3"/>
              </a:cxn>
              <a:cxn ang="T10">
                <a:pos x="T4" y="T5"/>
              </a:cxn>
              <a:cxn ang="T11">
                <a:pos x="T6" y="T7"/>
              </a:cxn>
            </a:cxnLst>
            <a:rect l="T12" t="T13" r="T14" b="T15"/>
            <a:pathLst>
              <a:path w="554" h="41">
                <a:moveTo>
                  <a:pt x="554" y="41"/>
                </a:moveTo>
                <a:lnTo>
                  <a:pt x="554" y="0"/>
                </a:lnTo>
                <a:lnTo>
                  <a:pt x="0" y="0"/>
                </a:lnTo>
                <a:lnTo>
                  <a:pt x="0" y="41"/>
                </a:lnTo>
              </a:path>
            </a:pathLst>
          </a:custGeom>
          <a:noFill/>
          <a:ln w="12700">
            <a:solidFill>
              <a:srgbClr val="000000"/>
            </a:solidFill>
            <a:round/>
            <a:headEnd/>
            <a:tailEnd/>
          </a:ln>
        </p:spPr>
        <p:txBody>
          <a:bodyPr/>
          <a:lstStyle/>
          <a:p>
            <a:endParaRPr lang="en-US"/>
          </a:p>
        </p:txBody>
      </p:sp>
      <p:sp>
        <p:nvSpPr>
          <p:cNvPr id="51227" name="Line 77"/>
          <p:cNvSpPr>
            <a:spLocks noChangeShapeType="1"/>
          </p:cNvSpPr>
          <p:nvPr/>
        </p:nvSpPr>
        <p:spPr bwMode="auto">
          <a:xfrm flipV="1">
            <a:off x="2349500" y="3981450"/>
            <a:ext cx="1588" cy="36513"/>
          </a:xfrm>
          <a:prstGeom prst="line">
            <a:avLst/>
          </a:prstGeom>
          <a:noFill/>
          <a:ln w="12700">
            <a:solidFill>
              <a:srgbClr val="000000"/>
            </a:solidFill>
            <a:round/>
            <a:headEnd/>
            <a:tailEnd/>
          </a:ln>
        </p:spPr>
        <p:txBody>
          <a:bodyPr/>
          <a:lstStyle/>
          <a:p>
            <a:endParaRPr lang="en-US"/>
          </a:p>
        </p:txBody>
      </p:sp>
      <p:sp>
        <p:nvSpPr>
          <p:cNvPr id="51228" name="Freeform 78"/>
          <p:cNvSpPr>
            <a:spLocks/>
          </p:cNvSpPr>
          <p:nvPr/>
        </p:nvSpPr>
        <p:spPr bwMode="auto">
          <a:xfrm>
            <a:off x="4959350" y="4022725"/>
            <a:ext cx="2132013" cy="52388"/>
          </a:xfrm>
          <a:custGeom>
            <a:avLst/>
            <a:gdLst>
              <a:gd name="T0" fmla="*/ 0 w 1682"/>
              <a:gd name="T1" fmla="*/ 41 h 41"/>
              <a:gd name="T2" fmla="*/ 0 w 1682"/>
              <a:gd name="T3" fmla="*/ 0 h 41"/>
              <a:gd name="T4" fmla="*/ 1682 w 1682"/>
              <a:gd name="T5" fmla="*/ 0 h 41"/>
              <a:gd name="T6" fmla="*/ 1682 w 1682"/>
              <a:gd name="T7" fmla="*/ 41 h 41"/>
              <a:gd name="T8" fmla="*/ 0 60000 65536"/>
              <a:gd name="T9" fmla="*/ 0 60000 65536"/>
              <a:gd name="T10" fmla="*/ 0 60000 65536"/>
              <a:gd name="T11" fmla="*/ 0 60000 65536"/>
              <a:gd name="T12" fmla="*/ 0 w 1682"/>
              <a:gd name="T13" fmla="*/ 0 h 41"/>
              <a:gd name="T14" fmla="*/ 1682 w 1682"/>
              <a:gd name="T15" fmla="*/ 41 h 41"/>
            </a:gdLst>
            <a:ahLst/>
            <a:cxnLst>
              <a:cxn ang="T8">
                <a:pos x="T0" y="T1"/>
              </a:cxn>
              <a:cxn ang="T9">
                <a:pos x="T2" y="T3"/>
              </a:cxn>
              <a:cxn ang="T10">
                <a:pos x="T4" y="T5"/>
              </a:cxn>
              <a:cxn ang="T11">
                <a:pos x="T6" y="T7"/>
              </a:cxn>
            </a:cxnLst>
            <a:rect l="T12" t="T13" r="T14" b="T15"/>
            <a:pathLst>
              <a:path w="1682" h="41">
                <a:moveTo>
                  <a:pt x="0" y="41"/>
                </a:moveTo>
                <a:lnTo>
                  <a:pt x="0" y="0"/>
                </a:lnTo>
                <a:lnTo>
                  <a:pt x="1682" y="0"/>
                </a:lnTo>
                <a:lnTo>
                  <a:pt x="1682" y="41"/>
                </a:lnTo>
              </a:path>
            </a:pathLst>
          </a:custGeom>
          <a:noFill/>
          <a:ln w="12700">
            <a:solidFill>
              <a:srgbClr val="000000"/>
            </a:solidFill>
            <a:round/>
            <a:headEnd/>
            <a:tailEnd/>
          </a:ln>
        </p:spPr>
        <p:txBody>
          <a:bodyPr/>
          <a:lstStyle/>
          <a:p>
            <a:endParaRPr lang="en-US"/>
          </a:p>
        </p:txBody>
      </p:sp>
      <p:sp>
        <p:nvSpPr>
          <p:cNvPr id="51229" name="Line 79"/>
          <p:cNvSpPr>
            <a:spLocks noChangeShapeType="1"/>
          </p:cNvSpPr>
          <p:nvPr/>
        </p:nvSpPr>
        <p:spPr bwMode="auto">
          <a:xfrm flipV="1">
            <a:off x="5849938" y="3986213"/>
            <a:ext cx="1587" cy="31750"/>
          </a:xfrm>
          <a:prstGeom prst="line">
            <a:avLst/>
          </a:prstGeom>
          <a:noFill/>
          <a:ln w="12700">
            <a:solidFill>
              <a:srgbClr val="000000"/>
            </a:solidFill>
            <a:round/>
            <a:headEnd/>
            <a:tailEnd/>
          </a:ln>
        </p:spPr>
        <p:txBody>
          <a:bodyPr/>
          <a:lstStyle/>
          <a:p>
            <a:endParaRPr lang="en-US"/>
          </a:p>
        </p:txBody>
      </p:sp>
      <p:sp>
        <p:nvSpPr>
          <p:cNvPr id="51230" name="Line 80"/>
          <p:cNvSpPr>
            <a:spLocks noChangeShapeType="1"/>
          </p:cNvSpPr>
          <p:nvPr/>
        </p:nvSpPr>
        <p:spPr bwMode="auto">
          <a:xfrm flipV="1">
            <a:off x="5124450" y="4740275"/>
            <a:ext cx="168275" cy="187325"/>
          </a:xfrm>
          <a:prstGeom prst="line">
            <a:avLst/>
          </a:prstGeom>
          <a:noFill/>
          <a:ln w="12700">
            <a:solidFill>
              <a:srgbClr val="000000"/>
            </a:solidFill>
            <a:round/>
            <a:headEnd/>
            <a:tailEnd/>
          </a:ln>
        </p:spPr>
        <p:txBody>
          <a:bodyPr/>
          <a:lstStyle/>
          <a:p>
            <a:endParaRPr lang="en-US"/>
          </a:p>
        </p:txBody>
      </p:sp>
      <p:sp>
        <p:nvSpPr>
          <p:cNvPr id="51231" name="Line 81"/>
          <p:cNvSpPr>
            <a:spLocks noChangeShapeType="1"/>
          </p:cNvSpPr>
          <p:nvPr/>
        </p:nvSpPr>
        <p:spPr bwMode="auto">
          <a:xfrm>
            <a:off x="4554538" y="6242050"/>
            <a:ext cx="338137" cy="0"/>
          </a:xfrm>
          <a:prstGeom prst="line">
            <a:avLst/>
          </a:prstGeom>
          <a:noFill/>
          <a:ln w="12700">
            <a:solidFill>
              <a:srgbClr val="000000"/>
            </a:solidFill>
            <a:round/>
            <a:headEnd/>
            <a:tailEnd/>
          </a:ln>
        </p:spPr>
        <p:txBody>
          <a:bodyPr/>
          <a:lstStyle/>
          <a:p>
            <a:endParaRPr lang="en-US"/>
          </a:p>
        </p:txBody>
      </p:sp>
      <p:sp>
        <p:nvSpPr>
          <p:cNvPr id="51232" name="Line 82"/>
          <p:cNvSpPr>
            <a:spLocks noChangeShapeType="1"/>
          </p:cNvSpPr>
          <p:nvPr/>
        </p:nvSpPr>
        <p:spPr bwMode="auto">
          <a:xfrm flipV="1">
            <a:off x="2895600" y="6035675"/>
            <a:ext cx="1588" cy="252413"/>
          </a:xfrm>
          <a:prstGeom prst="line">
            <a:avLst/>
          </a:prstGeom>
          <a:noFill/>
          <a:ln w="12700">
            <a:solidFill>
              <a:srgbClr val="000000"/>
            </a:solidFill>
            <a:round/>
            <a:headEnd/>
            <a:tailEnd/>
          </a:ln>
        </p:spPr>
        <p:txBody>
          <a:bodyPr/>
          <a:lstStyle/>
          <a:p>
            <a:endParaRPr lang="en-US"/>
          </a:p>
        </p:txBody>
      </p:sp>
      <p:sp>
        <p:nvSpPr>
          <p:cNvPr id="51233" name="Freeform 83"/>
          <p:cNvSpPr>
            <a:spLocks/>
          </p:cNvSpPr>
          <p:nvPr/>
        </p:nvSpPr>
        <p:spPr bwMode="auto">
          <a:xfrm>
            <a:off x="4210050" y="5864225"/>
            <a:ext cx="312738" cy="69850"/>
          </a:xfrm>
          <a:custGeom>
            <a:avLst/>
            <a:gdLst>
              <a:gd name="T0" fmla="*/ 0 w 247"/>
              <a:gd name="T1" fmla="*/ 0 h 55"/>
              <a:gd name="T2" fmla="*/ 129 w 247"/>
              <a:gd name="T3" fmla="*/ 0 h 55"/>
              <a:gd name="T4" fmla="*/ 247 w 247"/>
              <a:gd name="T5" fmla="*/ 55 h 55"/>
              <a:gd name="T6" fmla="*/ 0 60000 65536"/>
              <a:gd name="T7" fmla="*/ 0 60000 65536"/>
              <a:gd name="T8" fmla="*/ 0 60000 65536"/>
              <a:gd name="T9" fmla="*/ 0 w 247"/>
              <a:gd name="T10" fmla="*/ 0 h 55"/>
              <a:gd name="T11" fmla="*/ 247 w 247"/>
              <a:gd name="T12" fmla="*/ 55 h 55"/>
            </a:gdLst>
            <a:ahLst/>
            <a:cxnLst>
              <a:cxn ang="T6">
                <a:pos x="T0" y="T1"/>
              </a:cxn>
              <a:cxn ang="T7">
                <a:pos x="T2" y="T3"/>
              </a:cxn>
              <a:cxn ang="T8">
                <a:pos x="T4" y="T5"/>
              </a:cxn>
            </a:cxnLst>
            <a:rect l="T9" t="T10" r="T11" b="T12"/>
            <a:pathLst>
              <a:path w="247" h="55">
                <a:moveTo>
                  <a:pt x="0" y="0"/>
                </a:moveTo>
                <a:lnTo>
                  <a:pt x="129" y="0"/>
                </a:lnTo>
                <a:lnTo>
                  <a:pt x="247" y="55"/>
                </a:lnTo>
              </a:path>
            </a:pathLst>
          </a:custGeom>
          <a:noFill/>
          <a:ln w="12700">
            <a:solidFill>
              <a:srgbClr val="000000"/>
            </a:solidFill>
            <a:round/>
            <a:headEnd/>
            <a:tailEnd/>
          </a:ln>
        </p:spPr>
        <p:txBody>
          <a:bodyPr/>
          <a:lstStyle/>
          <a:p>
            <a:endParaRPr lang="en-US"/>
          </a:p>
        </p:txBody>
      </p:sp>
      <p:sp>
        <p:nvSpPr>
          <p:cNvPr id="51234" name="Line 84"/>
          <p:cNvSpPr>
            <a:spLocks noChangeShapeType="1"/>
          </p:cNvSpPr>
          <p:nvPr/>
        </p:nvSpPr>
        <p:spPr bwMode="auto">
          <a:xfrm flipV="1">
            <a:off x="3038475" y="5881688"/>
            <a:ext cx="1588" cy="254000"/>
          </a:xfrm>
          <a:prstGeom prst="line">
            <a:avLst/>
          </a:prstGeom>
          <a:noFill/>
          <a:ln w="12700">
            <a:solidFill>
              <a:srgbClr val="000000"/>
            </a:solidFill>
            <a:round/>
            <a:headEnd/>
            <a:tailEnd/>
          </a:ln>
        </p:spPr>
        <p:txBody>
          <a:bodyPr/>
          <a:lstStyle/>
          <a:p>
            <a:endParaRPr lang="en-US"/>
          </a:p>
        </p:txBody>
      </p:sp>
      <p:sp>
        <p:nvSpPr>
          <p:cNvPr id="51235" name="Text Box 85"/>
          <p:cNvSpPr txBox="1">
            <a:spLocks noChangeArrowheads="1"/>
          </p:cNvSpPr>
          <p:nvPr/>
        </p:nvSpPr>
        <p:spPr bwMode="auto">
          <a:xfrm>
            <a:off x="1271588" y="3744913"/>
            <a:ext cx="561975" cy="212725"/>
          </a:xfrm>
          <a:prstGeom prst="rect">
            <a:avLst/>
          </a:prstGeom>
          <a:noFill/>
          <a:ln w="9525">
            <a:noFill/>
            <a:miter lim="800000"/>
            <a:headEnd/>
            <a:tailEnd/>
          </a:ln>
        </p:spPr>
        <p:txBody>
          <a:bodyPr wrap="none" lIns="0" tIns="0" bIns="0">
            <a:spAutoFit/>
          </a:bodyPr>
          <a:lstStyle/>
          <a:p>
            <a:r>
              <a:rPr lang="en-US" sz="700" b="1"/>
              <a:t>Peritubular</a:t>
            </a:r>
          </a:p>
          <a:p>
            <a:r>
              <a:rPr lang="en-US" sz="700" b="1"/>
              <a:t>capillary</a:t>
            </a:r>
          </a:p>
        </p:txBody>
      </p:sp>
      <p:sp>
        <p:nvSpPr>
          <p:cNvPr id="51236" name="Text Box 86"/>
          <p:cNvSpPr txBox="1">
            <a:spLocks noChangeArrowheads="1"/>
          </p:cNvSpPr>
          <p:nvPr/>
        </p:nvSpPr>
        <p:spPr bwMode="auto">
          <a:xfrm>
            <a:off x="2274888" y="3759200"/>
            <a:ext cx="373062" cy="212725"/>
          </a:xfrm>
          <a:prstGeom prst="rect">
            <a:avLst/>
          </a:prstGeom>
          <a:noFill/>
          <a:ln w="9525">
            <a:noFill/>
            <a:miter lim="800000"/>
            <a:headEnd/>
            <a:tailEnd/>
          </a:ln>
        </p:spPr>
        <p:txBody>
          <a:bodyPr wrap="none" lIns="0" tIns="0" bIns="0">
            <a:spAutoFit/>
          </a:bodyPr>
          <a:lstStyle/>
          <a:p>
            <a:r>
              <a:rPr lang="en-US" sz="700" b="1"/>
              <a:t>Tissue</a:t>
            </a:r>
          </a:p>
          <a:p>
            <a:r>
              <a:rPr lang="en-US" sz="700" b="1"/>
              <a:t>fluid</a:t>
            </a:r>
          </a:p>
        </p:txBody>
      </p:sp>
      <p:sp>
        <p:nvSpPr>
          <p:cNvPr id="51237" name="Text Box 87"/>
          <p:cNvSpPr txBox="1">
            <a:spLocks noChangeArrowheads="1"/>
          </p:cNvSpPr>
          <p:nvPr/>
        </p:nvSpPr>
        <p:spPr bwMode="auto">
          <a:xfrm>
            <a:off x="3409950" y="3868738"/>
            <a:ext cx="1019175" cy="106362"/>
          </a:xfrm>
          <a:prstGeom prst="rect">
            <a:avLst/>
          </a:prstGeom>
          <a:noFill/>
          <a:ln w="9525">
            <a:noFill/>
            <a:miter lim="800000"/>
            <a:headEnd/>
            <a:tailEnd/>
          </a:ln>
        </p:spPr>
        <p:txBody>
          <a:bodyPr wrap="none" lIns="0" tIns="0" bIns="0">
            <a:spAutoFit/>
          </a:bodyPr>
          <a:lstStyle/>
          <a:p>
            <a:r>
              <a:rPr lang="en-US" sz="700" b="1"/>
              <a:t>Tubule epithelial cells</a:t>
            </a:r>
          </a:p>
        </p:txBody>
      </p:sp>
      <p:sp>
        <p:nvSpPr>
          <p:cNvPr id="51238" name="Text Box 88"/>
          <p:cNvSpPr txBox="1">
            <a:spLocks noChangeArrowheads="1"/>
          </p:cNvSpPr>
          <p:nvPr/>
        </p:nvSpPr>
        <p:spPr bwMode="auto">
          <a:xfrm>
            <a:off x="5559425" y="3868738"/>
            <a:ext cx="631825" cy="106362"/>
          </a:xfrm>
          <a:prstGeom prst="rect">
            <a:avLst/>
          </a:prstGeom>
          <a:noFill/>
          <a:ln w="9525">
            <a:noFill/>
            <a:miter lim="800000"/>
            <a:headEnd/>
            <a:tailEnd/>
          </a:ln>
        </p:spPr>
        <p:txBody>
          <a:bodyPr wrap="none" lIns="0" tIns="0" bIns="0">
            <a:spAutoFit/>
          </a:bodyPr>
          <a:lstStyle/>
          <a:p>
            <a:pPr algn="ctr"/>
            <a:r>
              <a:rPr lang="en-US" sz="700" b="1"/>
              <a:t>Tubular fluid</a:t>
            </a:r>
          </a:p>
        </p:txBody>
      </p:sp>
      <p:sp>
        <p:nvSpPr>
          <p:cNvPr id="51239" name="Text Box 89"/>
          <p:cNvSpPr txBox="1">
            <a:spLocks noChangeArrowheads="1"/>
          </p:cNvSpPr>
          <p:nvPr/>
        </p:nvSpPr>
        <p:spPr bwMode="auto">
          <a:xfrm>
            <a:off x="5338763" y="4584700"/>
            <a:ext cx="1185862" cy="319088"/>
          </a:xfrm>
          <a:prstGeom prst="rect">
            <a:avLst/>
          </a:prstGeom>
          <a:noFill/>
          <a:ln w="9525">
            <a:noFill/>
            <a:miter lim="800000"/>
            <a:headEnd/>
            <a:tailEnd/>
          </a:ln>
        </p:spPr>
        <p:txBody>
          <a:bodyPr lIns="0" tIns="0" bIns="0">
            <a:spAutoFit/>
          </a:bodyPr>
          <a:lstStyle/>
          <a:p>
            <a:r>
              <a:rPr lang="en-US" sz="700" b="1"/>
              <a:t>Sodium–glucose</a:t>
            </a:r>
          </a:p>
          <a:p>
            <a:r>
              <a:rPr lang="en-US" sz="700" b="1"/>
              <a:t>transport protein</a:t>
            </a:r>
          </a:p>
          <a:p>
            <a:r>
              <a:rPr lang="en-US" sz="700" b="1"/>
              <a:t>(SGLT) (Symport)</a:t>
            </a:r>
          </a:p>
        </p:txBody>
      </p:sp>
      <p:sp>
        <p:nvSpPr>
          <p:cNvPr id="51240" name="Text Box 90"/>
          <p:cNvSpPr txBox="1">
            <a:spLocks noChangeArrowheads="1"/>
          </p:cNvSpPr>
          <p:nvPr/>
        </p:nvSpPr>
        <p:spPr bwMode="auto">
          <a:xfrm>
            <a:off x="5338763" y="5126038"/>
            <a:ext cx="942975" cy="106362"/>
          </a:xfrm>
          <a:prstGeom prst="rect">
            <a:avLst/>
          </a:prstGeom>
          <a:noFill/>
          <a:ln w="9525">
            <a:noFill/>
            <a:miter lim="800000"/>
            <a:headEnd/>
            <a:tailEnd/>
          </a:ln>
        </p:spPr>
        <p:txBody>
          <a:bodyPr lIns="0" tIns="0" bIns="0">
            <a:spAutoFit/>
          </a:bodyPr>
          <a:lstStyle/>
          <a:p>
            <a:r>
              <a:rPr lang="en-US" sz="700" b="1"/>
              <a:t>Na</a:t>
            </a:r>
            <a:r>
              <a:rPr lang="en-US" sz="700" b="1" baseline="30000"/>
              <a:t>+</a:t>
            </a:r>
            <a:r>
              <a:rPr lang="en-US" sz="700" b="1"/>
              <a:t>–H</a:t>
            </a:r>
            <a:r>
              <a:rPr lang="en-US" sz="700" b="1" baseline="30000"/>
              <a:t>+</a:t>
            </a:r>
            <a:r>
              <a:rPr lang="en-US" sz="700" b="1"/>
              <a:t> antiport</a:t>
            </a:r>
          </a:p>
        </p:txBody>
      </p:sp>
      <p:sp>
        <p:nvSpPr>
          <p:cNvPr id="51241" name="Text Box 91"/>
          <p:cNvSpPr txBox="1">
            <a:spLocks noChangeArrowheads="1"/>
          </p:cNvSpPr>
          <p:nvPr/>
        </p:nvSpPr>
        <p:spPr bwMode="auto">
          <a:xfrm>
            <a:off x="5338763" y="5392738"/>
            <a:ext cx="858837" cy="106362"/>
          </a:xfrm>
          <a:prstGeom prst="rect">
            <a:avLst/>
          </a:prstGeom>
          <a:noFill/>
          <a:ln w="9525">
            <a:noFill/>
            <a:miter lim="800000"/>
            <a:headEnd/>
            <a:tailEnd/>
          </a:ln>
        </p:spPr>
        <p:txBody>
          <a:bodyPr wrap="none" lIns="0" tIns="0" bIns="0">
            <a:spAutoFit/>
          </a:bodyPr>
          <a:lstStyle/>
          <a:p>
            <a:r>
              <a:rPr lang="en-US" sz="700" b="1"/>
              <a:t>Cl</a:t>
            </a:r>
            <a:r>
              <a:rPr lang="en-US" sz="700" b="1" baseline="30000"/>
              <a:t>–</a:t>
            </a:r>
            <a:r>
              <a:rPr lang="en-US" sz="700" b="1"/>
              <a:t>–anion antiport</a:t>
            </a:r>
          </a:p>
        </p:txBody>
      </p:sp>
      <p:sp>
        <p:nvSpPr>
          <p:cNvPr id="51242" name="Text Box 92"/>
          <p:cNvSpPr txBox="1">
            <a:spLocks noChangeArrowheads="1"/>
          </p:cNvSpPr>
          <p:nvPr/>
        </p:nvSpPr>
        <p:spPr bwMode="auto">
          <a:xfrm>
            <a:off x="4264025" y="6176963"/>
            <a:ext cx="373063" cy="212725"/>
          </a:xfrm>
          <a:prstGeom prst="rect">
            <a:avLst/>
          </a:prstGeom>
          <a:noFill/>
          <a:ln w="9525">
            <a:noFill/>
            <a:miter lim="800000"/>
            <a:headEnd/>
            <a:tailEnd/>
          </a:ln>
        </p:spPr>
        <p:txBody>
          <a:bodyPr wrap="none" lIns="0" tIns="0" bIns="0">
            <a:spAutoFit/>
          </a:bodyPr>
          <a:lstStyle/>
          <a:p>
            <a:r>
              <a:rPr lang="en-US" sz="700" b="1"/>
              <a:t>Brush</a:t>
            </a:r>
          </a:p>
          <a:p>
            <a:r>
              <a:rPr lang="en-US" sz="700" b="1"/>
              <a:t>border</a:t>
            </a:r>
          </a:p>
        </p:txBody>
      </p:sp>
      <p:sp>
        <p:nvSpPr>
          <p:cNvPr id="51243" name="Text Box 93"/>
          <p:cNvSpPr txBox="1">
            <a:spLocks noChangeArrowheads="1"/>
          </p:cNvSpPr>
          <p:nvPr/>
        </p:nvSpPr>
        <p:spPr bwMode="auto">
          <a:xfrm>
            <a:off x="3001963" y="6137275"/>
            <a:ext cx="893762" cy="106363"/>
          </a:xfrm>
          <a:prstGeom prst="rect">
            <a:avLst/>
          </a:prstGeom>
          <a:noFill/>
          <a:ln w="9525">
            <a:noFill/>
            <a:miter lim="800000"/>
            <a:headEnd/>
            <a:tailEnd/>
          </a:ln>
        </p:spPr>
        <p:txBody>
          <a:bodyPr wrap="none" lIns="0" tIns="0" bIns="0">
            <a:spAutoFit/>
          </a:bodyPr>
          <a:lstStyle/>
          <a:p>
            <a:r>
              <a:rPr lang="en-US" sz="700" b="1"/>
              <a:t>Transcellular route</a:t>
            </a:r>
          </a:p>
        </p:txBody>
      </p:sp>
      <p:sp>
        <p:nvSpPr>
          <p:cNvPr id="51244" name="Text Box 94"/>
          <p:cNvSpPr txBox="1">
            <a:spLocks noChangeArrowheads="1"/>
          </p:cNvSpPr>
          <p:nvPr/>
        </p:nvSpPr>
        <p:spPr bwMode="auto">
          <a:xfrm>
            <a:off x="3595688" y="5805488"/>
            <a:ext cx="681037" cy="106362"/>
          </a:xfrm>
          <a:prstGeom prst="rect">
            <a:avLst/>
          </a:prstGeom>
          <a:noFill/>
          <a:ln w="9525">
            <a:noFill/>
            <a:miter lim="800000"/>
            <a:headEnd/>
            <a:tailEnd/>
          </a:ln>
        </p:spPr>
        <p:txBody>
          <a:bodyPr wrap="none" lIns="0" tIns="0" bIns="0">
            <a:spAutoFit/>
          </a:bodyPr>
          <a:lstStyle/>
          <a:p>
            <a:pPr algn="ctr"/>
            <a:r>
              <a:rPr lang="en-US" sz="700" b="1"/>
              <a:t>Tight junction</a:t>
            </a:r>
          </a:p>
        </p:txBody>
      </p:sp>
      <p:sp>
        <p:nvSpPr>
          <p:cNvPr id="51245" name="Text Box 95"/>
          <p:cNvSpPr txBox="1">
            <a:spLocks noChangeArrowheads="1"/>
          </p:cNvSpPr>
          <p:nvPr/>
        </p:nvSpPr>
        <p:spPr bwMode="auto">
          <a:xfrm>
            <a:off x="5210175" y="6216650"/>
            <a:ext cx="1204913" cy="212725"/>
          </a:xfrm>
          <a:prstGeom prst="rect">
            <a:avLst/>
          </a:prstGeom>
          <a:noFill/>
          <a:ln w="9525">
            <a:noFill/>
            <a:miter lim="800000"/>
            <a:headEnd/>
            <a:tailEnd/>
          </a:ln>
        </p:spPr>
        <p:txBody>
          <a:bodyPr wrap="none" lIns="0" tIns="0" bIns="0">
            <a:spAutoFit/>
          </a:bodyPr>
          <a:lstStyle/>
          <a:p>
            <a:r>
              <a:rPr lang="pt-BR" sz="700" b="1"/>
              <a:t>H</a:t>
            </a:r>
            <a:r>
              <a:rPr lang="pt-BR" sz="700" b="1" baseline="-25000"/>
              <a:t>2</a:t>
            </a:r>
            <a:r>
              <a:rPr lang="pt-BR" sz="700" b="1"/>
              <a:t>O, urea, uric acid,</a:t>
            </a:r>
          </a:p>
          <a:p>
            <a:r>
              <a:rPr lang="pt-BR" sz="700" b="1"/>
              <a:t>Na</a:t>
            </a:r>
            <a:r>
              <a:rPr lang="pt-BR" sz="700" b="1" baseline="30000"/>
              <a:t>+</a:t>
            </a:r>
            <a:r>
              <a:rPr lang="pt-BR" sz="700" b="1"/>
              <a:t>, K</a:t>
            </a:r>
            <a:r>
              <a:rPr lang="pt-BR" sz="700" b="1" baseline="30000"/>
              <a:t>+</a:t>
            </a:r>
            <a:r>
              <a:rPr lang="pt-BR" sz="700" b="1"/>
              <a:t>, Cl</a:t>
            </a:r>
            <a:r>
              <a:rPr lang="pt-BR" sz="700" b="1" baseline="30000"/>
              <a:t>–</a:t>
            </a:r>
            <a:r>
              <a:rPr lang="pt-BR" sz="700" b="1"/>
              <a:t>, Mg</a:t>
            </a:r>
            <a:r>
              <a:rPr lang="pt-BR" sz="700" b="1" baseline="30000"/>
              <a:t>2+</a:t>
            </a:r>
            <a:r>
              <a:rPr lang="pt-BR" sz="700" b="1"/>
              <a:t>, Ca </a:t>
            </a:r>
            <a:r>
              <a:rPr lang="pt-BR" sz="700" b="1" baseline="30000"/>
              <a:t>2+</a:t>
            </a:r>
            <a:r>
              <a:rPr lang="pt-BR" sz="700" b="1"/>
              <a:t>, P</a:t>
            </a:r>
            <a:r>
              <a:rPr lang="pt-BR" sz="700" b="1" baseline="-25000"/>
              <a:t>i</a:t>
            </a:r>
            <a:endParaRPr lang="en-US" sz="700" b="1" baseline="-25000"/>
          </a:p>
        </p:txBody>
      </p:sp>
      <p:sp>
        <p:nvSpPr>
          <p:cNvPr id="51246" name="Text Box 96"/>
          <p:cNvSpPr txBox="1">
            <a:spLocks noChangeArrowheads="1"/>
          </p:cNvSpPr>
          <p:nvPr/>
        </p:nvSpPr>
        <p:spPr bwMode="auto">
          <a:xfrm>
            <a:off x="2838450" y="5588000"/>
            <a:ext cx="442913" cy="212725"/>
          </a:xfrm>
          <a:prstGeom prst="rect">
            <a:avLst/>
          </a:prstGeom>
          <a:noFill/>
          <a:ln w="9525">
            <a:noFill/>
            <a:miter lim="800000"/>
            <a:headEnd/>
            <a:tailEnd/>
          </a:ln>
        </p:spPr>
        <p:txBody>
          <a:bodyPr wrap="none" lIns="0" tIns="0" bIns="0">
            <a:spAutoFit/>
          </a:bodyPr>
          <a:lstStyle/>
          <a:p>
            <a:r>
              <a:rPr lang="en-US" sz="700" b="1"/>
              <a:t>K</a:t>
            </a:r>
            <a:r>
              <a:rPr lang="en-US" sz="700" b="1" baseline="30000"/>
              <a:t>+</a:t>
            </a:r>
            <a:r>
              <a:rPr lang="en-US" sz="700" b="1"/>
              <a:t>–Cl</a:t>
            </a:r>
            <a:r>
              <a:rPr lang="en-US" sz="700" b="1" baseline="30000"/>
              <a:t>–</a:t>
            </a:r>
          </a:p>
          <a:p>
            <a:r>
              <a:rPr lang="en-US" sz="700" b="1"/>
              <a:t>symport</a:t>
            </a:r>
          </a:p>
        </p:txBody>
      </p:sp>
      <p:sp>
        <p:nvSpPr>
          <p:cNvPr id="51247" name="Text Box 97"/>
          <p:cNvSpPr txBox="1">
            <a:spLocks noChangeArrowheads="1"/>
          </p:cNvSpPr>
          <p:nvPr/>
        </p:nvSpPr>
        <p:spPr bwMode="auto">
          <a:xfrm>
            <a:off x="2887663" y="5216525"/>
            <a:ext cx="622300" cy="106363"/>
          </a:xfrm>
          <a:prstGeom prst="rect">
            <a:avLst/>
          </a:prstGeom>
          <a:noFill/>
          <a:ln w="9525">
            <a:noFill/>
            <a:miter lim="800000"/>
            <a:headEnd/>
            <a:tailEnd/>
          </a:ln>
        </p:spPr>
        <p:txBody>
          <a:bodyPr lIns="0" tIns="0" bIns="0">
            <a:spAutoFit/>
          </a:bodyPr>
          <a:lstStyle/>
          <a:p>
            <a:r>
              <a:rPr lang="en-US" sz="700" b="1"/>
              <a:t>ADP  + P</a:t>
            </a:r>
            <a:r>
              <a:rPr lang="en-US" sz="700" b="1" baseline="-25000"/>
              <a:t>i</a:t>
            </a:r>
          </a:p>
        </p:txBody>
      </p:sp>
      <p:sp>
        <p:nvSpPr>
          <p:cNvPr id="51248" name="Text Box 98"/>
          <p:cNvSpPr txBox="1">
            <a:spLocks noChangeArrowheads="1"/>
          </p:cNvSpPr>
          <p:nvPr/>
        </p:nvSpPr>
        <p:spPr bwMode="auto">
          <a:xfrm>
            <a:off x="2887663" y="4846638"/>
            <a:ext cx="268287" cy="106362"/>
          </a:xfrm>
          <a:prstGeom prst="rect">
            <a:avLst/>
          </a:prstGeom>
          <a:noFill/>
          <a:ln w="9525">
            <a:noFill/>
            <a:miter lim="800000"/>
            <a:headEnd/>
            <a:tailEnd/>
          </a:ln>
        </p:spPr>
        <p:txBody>
          <a:bodyPr wrap="none" lIns="0" tIns="0" bIns="0">
            <a:spAutoFit/>
          </a:bodyPr>
          <a:lstStyle/>
          <a:p>
            <a:r>
              <a:rPr lang="en-US" sz="700" b="1"/>
              <a:t>ATP</a:t>
            </a:r>
          </a:p>
        </p:txBody>
      </p:sp>
      <p:sp>
        <p:nvSpPr>
          <p:cNvPr id="51249" name="Text Box 99"/>
          <p:cNvSpPr txBox="1">
            <a:spLocks noChangeArrowheads="1"/>
          </p:cNvSpPr>
          <p:nvPr/>
        </p:nvSpPr>
        <p:spPr bwMode="auto">
          <a:xfrm>
            <a:off x="3014663" y="5013325"/>
            <a:ext cx="657225" cy="106363"/>
          </a:xfrm>
          <a:prstGeom prst="rect">
            <a:avLst/>
          </a:prstGeom>
          <a:noFill/>
          <a:ln w="9525">
            <a:noFill/>
            <a:miter lim="800000"/>
            <a:headEnd/>
            <a:tailEnd/>
          </a:ln>
        </p:spPr>
        <p:txBody>
          <a:bodyPr wrap="none" lIns="0" tIns="0" bIns="0">
            <a:spAutoFit/>
          </a:bodyPr>
          <a:lstStyle/>
          <a:p>
            <a:r>
              <a:rPr lang="en-US" sz="700" b="1"/>
              <a:t>Na</a:t>
            </a:r>
            <a:r>
              <a:rPr lang="en-US" sz="700" b="1" baseline="30000"/>
              <a:t>+</a:t>
            </a:r>
            <a:r>
              <a:rPr lang="en-US" sz="700" b="1"/>
              <a:t>–K</a:t>
            </a:r>
            <a:r>
              <a:rPr lang="en-US" sz="700" b="1" baseline="30000"/>
              <a:t>+</a:t>
            </a:r>
            <a:r>
              <a:rPr lang="en-US" sz="700" b="1"/>
              <a:t> pump</a:t>
            </a:r>
          </a:p>
        </p:txBody>
      </p:sp>
      <p:sp>
        <p:nvSpPr>
          <p:cNvPr id="51250" name="Rectangle 100"/>
          <p:cNvSpPr>
            <a:spLocks noChangeArrowheads="1"/>
          </p:cNvSpPr>
          <p:nvPr/>
        </p:nvSpPr>
        <p:spPr bwMode="auto">
          <a:xfrm>
            <a:off x="2395538" y="5327650"/>
            <a:ext cx="100012" cy="106363"/>
          </a:xfrm>
          <a:prstGeom prst="rect">
            <a:avLst/>
          </a:prstGeom>
          <a:noFill/>
          <a:ln w="9525">
            <a:noFill/>
            <a:miter lim="800000"/>
            <a:headEnd/>
            <a:tailEnd/>
          </a:ln>
        </p:spPr>
        <p:txBody>
          <a:bodyPr wrap="none" lIns="0" tIns="0" rIns="0" bIns="0">
            <a:spAutoFit/>
          </a:bodyPr>
          <a:lstStyle/>
          <a:p>
            <a:r>
              <a:rPr lang="en-US" sz="700" b="1">
                <a:solidFill>
                  <a:srgbClr val="000000"/>
                </a:solidFill>
              </a:rPr>
              <a:t>K</a:t>
            </a:r>
            <a:r>
              <a:rPr lang="en-US" sz="700" b="1" baseline="30000">
                <a:solidFill>
                  <a:srgbClr val="000000"/>
                </a:solidFill>
              </a:rPr>
              <a:t>+</a:t>
            </a:r>
            <a:endParaRPr lang="en-US" sz="700" b="1" baseline="30000"/>
          </a:p>
        </p:txBody>
      </p:sp>
      <p:sp>
        <p:nvSpPr>
          <p:cNvPr id="51251" name="Text Box 6"/>
          <p:cNvSpPr txBox="1">
            <a:spLocks noChangeArrowheads="1"/>
          </p:cNvSpPr>
          <p:nvPr/>
        </p:nvSpPr>
        <p:spPr bwMode="auto">
          <a:xfrm>
            <a:off x="7086600" y="5410200"/>
            <a:ext cx="2057400" cy="427038"/>
          </a:xfrm>
          <a:prstGeom prst="rect">
            <a:avLst/>
          </a:prstGeom>
          <a:noFill/>
          <a:ln w="9525" algn="ctr">
            <a:noFill/>
            <a:miter lim="800000"/>
            <a:headEnd/>
            <a:tailEnd/>
          </a:ln>
        </p:spPr>
        <p:txBody>
          <a:bodyPr>
            <a:spAutoFit/>
          </a:bodyPr>
          <a:lstStyle/>
          <a:p>
            <a:pPr algn="ctr">
              <a:spcBef>
                <a:spcPct val="50000"/>
              </a:spcBef>
            </a:pPr>
            <a:r>
              <a:rPr lang="en-US" sz="2200"/>
              <a:t>Figure 23.16</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4"/>
          <p:cNvSpPr>
            <a:spLocks noGrp="1"/>
          </p:cNvSpPr>
          <p:nvPr>
            <p:ph type="sldNum" sz="quarter" idx="11"/>
          </p:nvPr>
        </p:nvSpPr>
        <p:spPr>
          <a:noFill/>
        </p:spPr>
        <p:txBody>
          <a:bodyPr/>
          <a:lstStyle/>
          <a:p>
            <a:r>
              <a:rPr lang="en-US" smtClean="0"/>
              <a:t>23-</a:t>
            </a:r>
            <a:fld id="{5F8B5D96-723F-4565-BFDD-5428A95B10C0}" type="slidenum">
              <a:rPr lang="en-US" smtClean="0"/>
              <a:pPr/>
              <a:t>45</a:t>
            </a:fld>
            <a:endParaRPr lang="en-US" smtClean="0"/>
          </a:p>
        </p:txBody>
      </p:sp>
      <p:sp>
        <p:nvSpPr>
          <p:cNvPr id="52227" name="Rectangle 2"/>
          <p:cNvSpPr>
            <a:spLocks noGrp="1" noChangeArrowheads="1"/>
          </p:cNvSpPr>
          <p:nvPr>
            <p:ph type="title"/>
          </p:nvPr>
        </p:nvSpPr>
        <p:spPr>
          <a:xfrm>
            <a:off x="0" y="533400"/>
            <a:ext cx="9144000" cy="1143000"/>
          </a:xfrm>
        </p:spPr>
        <p:txBody>
          <a:bodyPr/>
          <a:lstStyle/>
          <a:p>
            <a:pPr eaLnBrk="1" hangingPunct="1"/>
            <a:r>
              <a:rPr lang="en-US" smtClean="0"/>
              <a:t>Water Reabsorption</a:t>
            </a:r>
          </a:p>
        </p:txBody>
      </p:sp>
      <p:sp>
        <p:nvSpPr>
          <p:cNvPr id="52228" name="Rectangle 3"/>
          <p:cNvSpPr>
            <a:spLocks noGrp="1" noChangeArrowheads="1"/>
          </p:cNvSpPr>
          <p:nvPr>
            <p:ph type="body" idx="1"/>
          </p:nvPr>
        </p:nvSpPr>
        <p:spPr>
          <a:xfrm>
            <a:off x="228600" y="1981200"/>
            <a:ext cx="8610600" cy="4648200"/>
          </a:xfrm>
        </p:spPr>
        <p:txBody>
          <a:bodyPr/>
          <a:lstStyle/>
          <a:p>
            <a:pPr eaLnBrk="1" hangingPunct="1">
              <a:lnSpc>
                <a:spcPct val="90000"/>
              </a:lnSpc>
            </a:pPr>
            <a:r>
              <a:rPr lang="en-US" sz="2400" b="0" smtClean="0"/>
              <a:t>kidneys reduce 180 L of glomerular filtrate to 1 or 2 liters of urine each day</a:t>
            </a:r>
          </a:p>
          <a:p>
            <a:pPr eaLnBrk="1" hangingPunct="1">
              <a:lnSpc>
                <a:spcPct val="90000"/>
              </a:lnSpc>
            </a:pPr>
            <a:endParaRPr lang="en-US" sz="1200" b="0" smtClean="0"/>
          </a:p>
          <a:p>
            <a:pPr eaLnBrk="1" hangingPunct="1">
              <a:lnSpc>
                <a:spcPct val="90000"/>
              </a:lnSpc>
            </a:pPr>
            <a:r>
              <a:rPr lang="en-US" sz="2400" b="0" smtClean="0"/>
              <a:t>two-thirds of water in filtrate is reabsorbed by the PCT</a:t>
            </a:r>
          </a:p>
          <a:p>
            <a:pPr eaLnBrk="1" hangingPunct="1">
              <a:lnSpc>
                <a:spcPct val="90000"/>
              </a:lnSpc>
            </a:pPr>
            <a:endParaRPr lang="en-US" sz="1200" b="0" smtClean="0"/>
          </a:p>
          <a:p>
            <a:pPr eaLnBrk="1" hangingPunct="1">
              <a:lnSpc>
                <a:spcPct val="90000"/>
              </a:lnSpc>
            </a:pPr>
            <a:r>
              <a:rPr lang="en-US" sz="2400" b="0" smtClean="0"/>
              <a:t>reabsorption of all the salt and organic solutes makes the tubule cells and tissue fluid hypertonic</a:t>
            </a:r>
          </a:p>
          <a:p>
            <a:pPr eaLnBrk="1" hangingPunct="1">
              <a:lnSpc>
                <a:spcPct val="90000"/>
              </a:lnSpc>
            </a:pPr>
            <a:endParaRPr lang="en-US" sz="800" b="0" smtClean="0"/>
          </a:p>
          <a:p>
            <a:pPr lvl="1" eaLnBrk="1" hangingPunct="1">
              <a:lnSpc>
                <a:spcPct val="90000"/>
              </a:lnSpc>
            </a:pPr>
            <a:r>
              <a:rPr lang="en-US" sz="2000" b="0" smtClean="0"/>
              <a:t>water follows solutes by osmosis through both paracellular and transcellular routes through water channels called </a:t>
            </a:r>
            <a:r>
              <a:rPr lang="en-US" sz="2000" smtClean="0"/>
              <a:t>aquaporins</a:t>
            </a:r>
          </a:p>
          <a:p>
            <a:pPr lvl="1" eaLnBrk="1" hangingPunct="1">
              <a:lnSpc>
                <a:spcPct val="90000"/>
              </a:lnSpc>
            </a:pPr>
            <a:endParaRPr lang="en-US" sz="800" smtClean="0"/>
          </a:p>
          <a:p>
            <a:pPr lvl="1" eaLnBrk="1" hangingPunct="1">
              <a:lnSpc>
                <a:spcPct val="90000"/>
              </a:lnSpc>
            </a:pPr>
            <a:r>
              <a:rPr lang="en-US" sz="2000" b="0" smtClean="0"/>
              <a:t>in PCT, water is reabsorbed at constant rate called </a:t>
            </a:r>
            <a:r>
              <a:rPr lang="en-US" sz="2000" smtClean="0"/>
              <a:t>obligatory water reabsorption</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Slide Number Placeholder 4"/>
          <p:cNvSpPr>
            <a:spLocks noGrp="1"/>
          </p:cNvSpPr>
          <p:nvPr>
            <p:ph type="sldNum" sz="quarter" idx="11"/>
          </p:nvPr>
        </p:nvSpPr>
        <p:spPr>
          <a:noFill/>
        </p:spPr>
        <p:txBody>
          <a:bodyPr/>
          <a:lstStyle/>
          <a:p>
            <a:r>
              <a:rPr lang="en-US" smtClean="0"/>
              <a:t>23-</a:t>
            </a:r>
            <a:fld id="{6DBAF5AA-47A3-43A7-B494-17A430C4F197}" type="slidenum">
              <a:rPr lang="en-US" smtClean="0"/>
              <a:pPr/>
              <a:t>46</a:t>
            </a:fld>
            <a:endParaRPr lang="en-US" smtClean="0"/>
          </a:p>
        </p:txBody>
      </p:sp>
      <p:sp>
        <p:nvSpPr>
          <p:cNvPr id="53251" name="Rectangle 2"/>
          <p:cNvSpPr>
            <a:spLocks noGrp="1" noChangeArrowheads="1"/>
          </p:cNvSpPr>
          <p:nvPr>
            <p:ph type="title"/>
          </p:nvPr>
        </p:nvSpPr>
        <p:spPr/>
        <p:txBody>
          <a:bodyPr/>
          <a:lstStyle/>
          <a:p>
            <a:pPr eaLnBrk="1" hangingPunct="1"/>
            <a:r>
              <a:rPr lang="en-US" sz="4000" smtClean="0"/>
              <a:t>Uptake by the Peritubular Capillaries</a:t>
            </a:r>
          </a:p>
        </p:txBody>
      </p:sp>
      <p:sp>
        <p:nvSpPr>
          <p:cNvPr id="53252" name="Rectangle 3"/>
          <p:cNvSpPr>
            <a:spLocks noGrp="1" noChangeArrowheads="1"/>
          </p:cNvSpPr>
          <p:nvPr>
            <p:ph type="body" idx="1"/>
          </p:nvPr>
        </p:nvSpPr>
        <p:spPr>
          <a:xfrm>
            <a:off x="152400" y="1219200"/>
            <a:ext cx="8839200" cy="5410200"/>
          </a:xfrm>
        </p:spPr>
        <p:txBody>
          <a:bodyPr/>
          <a:lstStyle/>
          <a:p>
            <a:pPr eaLnBrk="1" hangingPunct="1"/>
            <a:r>
              <a:rPr lang="en-US" sz="2400" b="0" smtClean="0"/>
              <a:t>after water and solutes leave the basal surface of the tubular epithelium, they are reabsorbed by the peritubular capillaries</a:t>
            </a:r>
          </a:p>
          <a:p>
            <a:pPr lvl="1" eaLnBrk="1" hangingPunct="1"/>
            <a:r>
              <a:rPr lang="en-US" sz="2000" b="0" smtClean="0"/>
              <a:t>reabsorbed by osmosis and solvent drag</a:t>
            </a:r>
          </a:p>
          <a:p>
            <a:pPr lvl="1" eaLnBrk="1" hangingPunct="1"/>
            <a:endParaRPr lang="en-US" sz="1200" b="0" smtClean="0"/>
          </a:p>
          <a:p>
            <a:pPr eaLnBrk="1" hangingPunct="1"/>
            <a:r>
              <a:rPr lang="en-US" sz="2400" b="0" smtClean="0"/>
              <a:t>three factors promote osmosis into the capillaries</a:t>
            </a:r>
          </a:p>
          <a:p>
            <a:pPr eaLnBrk="1" hangingPunct="1"/>
            <a:endParaRPr lang="en-US" sz="800" b="0" smtClean="0"/>
          </a:p>
          <a:p>
            <a:pPr lvl="1" eaLnBrk="1" hangingPunct="1"/>
            <a:r>
              <a:rPr lang="en-US" sz="2000" b="0" smtClean="0"/>
              <a:t>accumulation of reabsorbed fluid around the basolateral sides of epithelial cell creates </a:t>
            </a:r>
            <a:r>
              <a:rPr lang="en-US" sz="2000" smtClean="0"/>
              <a:t>high interstitial fluid pressure </a:t>
            </a:r>
            <a:r>
              <a:rPr lang="en-US" sz="2000" b="0" smtClean="0"/>
              <a:t>that drives water into the capillaries</a:t>
            </a:r>
          </a:p>
          <a:p>
            <a:pPr lvl="1" eaLnBrk="1" hangingPunct="1"/>
            <a:endParaRPr lang="en-US" sz="800" b="0" smtClean="0"/>
          </a:p>
          <a:p>
            <a:pPr lvl="1" eaLnBrk="1" hangingPunct="1"/>
            <a:r>
              <a:rPr lang="en-US" sz="2000" b="0" smtClean="0"/>
              <a:t>narrowness of efferent arterioles </a:t>
            </a:r>
            <a:r>
              <a:rPr lang="en-US" sz="2000" smtClean="0"/>
              <a:t>lowers blood hydrostatic pressure </a:t>
            </a:r>
            <a:r>
              <a:rPr lang="en-US" sz="2000" b="0" smtClean="0"/>
              <a:t>in peritubular capillaries so there is less resistance to absorption</a:t>
            </a:r>
          </a:p>
          <a:p>
            <a:pPr lvl="1" eaLnBrk="1" hangingPunct="1"/>
            <a:endParaRPr lang="en-US" sz="800" b="0" smtClean="0"/>
          </a:p>
          <a:p>
            <a:pPr lvl="1" eaLnBrk="1" hangingPunct="1"/>
            <a:r>
              <a:rPr lang="en-US" sz="2000" b="0" smtClean="0"/>
              <a:t>proteins remain in blood after filtration, which </a:t>
            </a:r>
            <a:r>
              <a:rPr lang="en-US" sz="2000" smtClean="0"/>
              <a:t>elevates colloid osmotic pressure</a:t>
            </a:r>
          </a:p>
          <a:p>
            <a:pPr lvl="2" eaLnBrk="1" hangingPunct="1"/>
            <a:r>
              <a:rPr lang="en-US" sz="1800" b="0" smtClean="0"/>
              <a:t>high COP and low BHP in the capillaries and high hydrostatic pressure in the tissue fluid, the balance of forces in the peritubular capillaries favors absorption</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p:cNvSpPr>
            <a:spLocks noGrp="1"/>
          </p:cNvSpPr>
          <p:nvPr>
            <p:ph type="sldNum" sz="quarter" idx="11"/>
          </p:nvPr>
        </p:nvSpPr>
        <p:spPr>
          <a:noFill/>
        </p:spPr>
        <p:txBody>
          <a:bodyPr/>
          <a:lstStyle/>
          <a:p>
            <a:r>
              <a:rPr lang="en-US" smtClean="0"/>
              <a:t>23-</a:t>
            </a:r>
            <a:fld id="{1D88A026-4E20-4E19-8631-A0F9BB1FF773}" type="slidenum">
              <a:rPr lang="en-US" smtClean="0"/>
              <a:pPr/>
              <a:t>47</a:t>
            </a:fld>
            <a:endParaRPr lang="en-US" smtClean="0"/>
          </a:p>
        </p:txBody>
      </p:sp>
      <p:sp>
        <p:nvSpPr>
          <p:cNvPr id="54275" name="Rectangle 4"/>
          <p:cNvSpPr>
            <a:spLocks noGrp="1" noChangeArrowheads="1"/>
          </p:cNvSpPr>
          <p:nvPr>
            <p:ph type="title"/>
          </p:nvPr>
        </p:nvSpPr>
        <p:spPr/>
        <p:txBody>
          <a:bodyPr/>
          <a:lstStyle/>
          <a:p>
            <a:pPr eaLnBrk="1" hangingPunct="1"/>
            <a:r>
              <a:rPr lang="en-US" smtClean="0"/>
              <a:t>Transport Maximum of Glucose</a:t>
            </a:r>
          </a:p>
        </p:txBody>
      </p:sp>
      <p:sp>
        <p:nvSpPr>
          <p:cNvPr id="54276" name="Rectangle 9"/>
          <p:cNvSpPr>
            <a:spLocks noGrp="1" noChangeArrowheads="1"/>
          </p:cNvSpPr>
          <p:nvPr>
            <p:ph type="body" sz="half" idx="2"/>
          </p:nvPr>
        </p:nvSpPr>
        <p:spPr>
          <a:xfrm>
            <a:off x="4876800" y="1143000"/>
            <a:ext cx="4038600" cy="5715000"/>
          </a:xfrm>
        </p:spPr>
        <p:txBody>
          <a:bodyPr/>
          <a:lstStyle/>
          <a:p>
            <a:pPr eaLnBrk="1" hangingPunct="1">
              <a:lnSpc>
                <a:spcPct val="90000"/>
              </a:lnSpc>
            </a:pPr>
            <a:r>
              <a:rPr lang="en-US" sz="2000" b="0" smtClean="0"/>
              <a:t>there is a limit to the amount of solute that the renal tubules can reabsorb</a:t>
            </a:r>
          </a:p>
          <a:p>
            <a:pPr eaLnBrk="1" hangingPunct="1">
              <a:lnSpc>
                <a:spcPct val="90000"/>
              </a:lnSpc>
            </a:pPr>
            <a:endParaRPr lang="en-US" sz="800" b="0" smtClean="0"/>
          </a:p>
          <a:p>
            <a:pPr eaLnBrk="1" hangingPunct="1">
              <a:lnSpc>
                <a:spcPct val="90000"/>
              </a:lnSpc>
            </a:pPr>
            <a:r>
              <a:rPr lang="en-US" sz="2000" b="0" smtClean="0"/>
              <a:t>limited by the </a:t>
            </a:r>
            <a:r>
              <a:rPr lang="en-US" sz="2000" smtClean="0"/>
              <a:t>number of transport proteins</a:t>
            </a:r>
            <a:r>
              <a:rPr lang="en-US" sz="2000" b="0" smtClean="0"/>
              <a:t> in the plasma membrane</a:t>
            </a:r>
          </a:p>
          <a:p>
            <a:pPr eaLnBrk="1" hangingPunct="1">
              <a:lnSpc>
                <a:spcPct val="90000"/>
              </a:lnSpc>
            </a:pPr>
            <a:endParaRPr lang="en-US" sz="800" b="0" smtClean="0"/>
          </a:p>
          <a:p>
            <a:pPr eaLnBrk="1" hangingPunct="1">
              <a:lnSpc>
                <a:spcPct val="90000"/>
              </a:lnSpc>
            </a:pPr>
            <a:r>
              <a:rPr lang="en-US" sz="2000" b="0" smtClean="0"/>
              <a:t>if all transporters are occupied as solute molecules pass</a:t>
            </a:r>
          </a:p>
          <a:p>
            <a:pPr lvl="1" eaLnBrk="1" hangingPunct="1">
              <a:lnSpc>
                <a:spcPct val="90000"/>
              </a:lnSpc>
            </a:pPr>
            <a:r>
              <a:rPr lang="en-US" sz="1800" b="0" smtClean="0"/>
              <a:t>excess solutes appear in urine</a:t>
            </a:r>
          </a:p>
          <a:p>
            <a:pPr lvl="1" eaLnBrk="1" hangingPunct="1">
              <a:lnSpc>
                <a:spcPct val="90000"/>
              </a:lnSpc>
            </a:pPr>
            <a:endParaRPr lang="en-US" sz="800" b="0" smtClean="0"/>
          </a:p>
          <a:p>
            <a:pPr eaLnBrk="1" hangingPunct="1">
              <a:lnSpc>
                <a:spcPct val="90000"/>
              </a:lnSpc>
            </a:pPr>
            <a:r>
              <a:rPr lang="en-US" sz="2000" smtClean="0"/>
              <a:t>transport maximum </a:t>
            </a:r>
            <a:r>
              <a:rPr lang="en-US" sz="2000" b="0" smtClean="0"/>
              <a:t>is reached when transporters are saturated</a:t>
            </a:r>
          </a:p>
          <a:p>
            <a:pPr eaLnBrk="1" hangingPunct="1">
              <a:lnSpc>
                <a:spcPct val="90000"/>
              </a:lnSpc>
            </a:pPr>
            <a:endParaRPr lang="en-US" sz="800" b="0" smtClean="0"/>
          </a:p>
          <a:p>
            <a:pPr eaLnBrk="1" hangingPunct="1">
              <a:lnSpc>
                <a:spcPct val="90000"/>
              </a:lnSpc>
            </a:pPr>
            <a:r>
              <a:rPr lang="en-US" sz="2000" b="0" smtClean="0"/>
              <a:t>each solute has its own transport maximum</a:t>
            </a:r>
          </a:p>
          <a:p>
            <a:pPr lvl="1" eaLnBrk="1" hangingPunct="1">
              <a:lnSpc>
                <a:spcPct val="90000"/>
              </a:lnSpc>
            </a:pPr>
            <a:r>
              <a:rPr lang="en-US" sz="1800" b="0" smtClean="0"/>
              <a:t>any blood glucose level above 220 mg/dL results in </a:t>
            </a:r>
            <a:r>
              <a:rPr lang="en-US" sz="2000" smtClean="0"/>
              <a:t>glycosuria</a:t>
            </a:r>
            <a:endParaRPr lang="en-US" sz="1800" smtClean="0"/>
          </a:p>
          <a:p>
            <a:pPr lvl="2" eaLnBrk="1" hangingPunct="1">
              <a:lnSpc>
                <a:spcPct val="90000"/>
              </a:lnSpc>
              <a:buFontTx/>
              <a:buNone/>
            </a:pPr>
            <a:endParaRPr lang="en-US" sz="1800" smtClean="0"/>
          </a:p>
        </p:txBody>
      </p:sp>
      <p:sp>
        <p:nvSpPr>
          <p:cNvPr id="54277" name="Text Box 6"/>
          <p:cNvSpPr txBox="1">
            <a:spLocks noChangeArrowheads="1"/>
          </p:cNvSpPr>
          <p:nvPr/>
        </p:nvSpPr>
        <p:spPr bwMode="auto">
          <a:xfrm>
            <a:off x="1473200" y="6337300"/>
            <a:ext cx="2057400" cy="427038"/>
          </a:xfrm>
          <a:prstGeom prst="rect">
            <a:avLst/>
          </a:prstGeom>
          <a:noFill/>
          <a:ln w="9525" algn="ctr">
            <a:noFill/>
            <a:miter lim="800000"/>
            <a:headEnd/>
            <a:tailEnd/>
          </a:ln>
        </p:spPr>
        <p:txBody>
          <a:bodyPr>
            <a:spAutoFit/>
          </a:bodyPr>
          <a:lstStyle/>
          <a:p>
            <a:pPr>
              <a:spcBef>
                <a:spcPct val="50000"/>
              </a:spcBef>
            </a:pPr>
            <a:r>
              <a:rPr lang="en-US" sz="2200"/>
              <a:t>Figure 23.18</a:t>
            </a:r>
          </a:p>
        </p:txBody>
      </p:sp>
      <p:sp>
        <p:nvSpPr>
          <p:cNvPr id="54278" name="TextBox 24"/>
          <p:cNvSpPr txBox="1">
            <a:spLocks noChangeArrowheads="1"/>
          </p:cNvSpPr>
          <p:nvPr/>
        </p:nvSpPr>
        <p:spPr bwMode="auto">
          <a:xfrm>
            <a:off x="76200" y="1193800"/>
            <a:ext cx="4572000" cy="214313"/>
          </a:xfrm>
          <a:prstGeom prst="rect">
            <a:avLst/>
          </a:prstGeom>
          <a:noFill/>
          <a:ln w="9525">
            <a:noFill/>
            <a:miter lim="800000"/>
            <a:headEnd/>
            <a:tailEnd/>
          </a:ln>
        </p:spPr>
        <p:txBody>
          <a:bodyPr>
            <a:spAutoFit/>
          </a:bodyPr>
          <a:lstStyle/>
          <a:p>
            <a:pPr algn="ctr"/>
            <a:r>
              <a:rPr lang="en-US" sz="800">
                <a:solidFill>
                  <a:srgbClr val="000000"/>
                </a:solidFill>
                <a:cs typeface="Arial" charset="0"/>
              </a:rPr>
              <a:t>Copyright © The McGraw-Hill Companies, Inc. Permission required for reproduction or display.</a:t>
            </a:r>
          </a:p>
        </p:txBody>
      </p:sp>
      <p:pic>
        <p:nvPicPr>
          <p:cNvPr id="54279" name="Picture 9" descr="sal25693_23_18"/>
          <p:cNvPicPr>
            <a:picLocks noChangeAspect="1" noChangeArrowheads="1"/>
          </p:cNvPicPr>
          <p:nvPr/>
        </p:nvPicPr>
        <p:blipFill>
          <a:blip r:embed="rId2" cstate="print"/>
          <a:srcRect/>
          <a:stretch>
            <a:fillRect/>
          </a:stretch>
        </p:blipFill>
        <p:spPr bwMode="auto">
          <a:xfrm>
            <a:off x="419100" y="1670050"/>
            <a:ext cx="4003675" cy="4200525"/>
          </a:xfrm>
          <a:prstGeom prst="rect">
            <a:avLst/>
          </a:prstGeom>
          <a:noFill/>
          <a:ln w="9525">
            <a:noFill/>
            <a:miter lim="800000"/>
            <a:headEnd/>
            <a:tailEnd/>
          </a:ln>
        </p:spPr>
      </p:pic>
      <p:sp>
        <p:nvSpPr>
          <p:cNvPr id="54280" name="Rectangle 10"/>
          <p:cNvSpPr>
            <a:spLocks noChangeArrowheads="1"/>
          </p:cNvSpPr>
          <p:nvPr/>
        </p:nvSpPr>
        <p:spPr bwMode="auto">
          <a:xfrm>
            <a:off x="893763" y="1422400"/>
            <a:ext cx="8572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Normoglycemia</a:t>
            </a:r>
            <a:endParaRPr lang="en-US" sz="900" b="1"/>
          </a:p>
        </p:txBody>
      </p:sp>
      <p:sp>
        <p:nvSpPr>
          <p:cNvPr id="54281" name="Rectangle 11"/>
          <p:cNvSpPr>
            <a:spLocks noChangeArrowheads="1"/>
          </p:cNvSpPr>
          <p:nvPr/>
        </p:nvSpPr>
        <p:spPr bwMode="auto">
          <a:xfrm>
            <a:off x="749300" y="5937250"/>
            <a:ext cx="1397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(a)</a:t>
            </a:r>
            <a:endParaRPr lang="en-US" sz="900" b="1"/>
          </a:p>
        </p:txBody>
      </p:sp>
      <p:sp>
        <p:nvSpPr>
          <p:cNvPr id="54282" name="Rectangle 12"/>
          <p:cNvSpPr>
            <a:spLocks noChangeArrowheads="1"/>
          </p:cNvSpPr>
          <p:nvPr/>
        </p:nvSpPr>
        <p:spPr bwMode="auto">
          <a:xfrm>
            <a:off x="3044825" y="5937250"/>
            <a:ext cx="1460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(b)</a:t>
            </a:r>
            <a:endParaRPr lang="en-US" sz="900" b="1"/>
          </a:p>
        </p:txBody>
      </p:sp>
      <p:sp>
        <p:nvSpPr>
          <p:cNvPr id="54283" name="Rectangle 13"/>
          <p:cNvSpPr>
            <a:spLocks noChangeArrowheads="1"/>
          </p:cNvSpPr>
          <p:nvPr/>
        </p:nvSpPr>
        <p:spPr bwMode="auto">
          <a:xfrm>
            <a:off x="1935163" y="3756025"/>
            <a:ext cx="11811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Glucose reabsorption</a:t>
            </a:r>
            <a:endParaRPr lang="en-US" sz="900" b="1"/>
          </a:p>
        </p:txBody>
      </p:sp>
      <p:sp>
        <p:nvSpPr>
          <p:cNvPr id="54284" name="Rectangle 14"/>
          <p:cNvSpPr>
            <a:spLocks noChangeArrowheads="1"/>
          </p:cNvSpPr>
          <p:nvPr/>
        </p:nvSpPr>
        <p:spPr bwMode="auto">
          <a:xfrm>
            <a:off x="3232150" y="1422400"/>
            <a:ext cx="8128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Hyperglycemia</a:t>
            </a:r>
            <a:endParaRPr lang="en-US" sz="900" b="1"/>
          </a:p>
        </p:txBody>
      </p:sp>
      <p:sp>
        <p:nvSpPr>
          <p:cNvPr id="54285" name="Line 15"/>
          <p:cNvSpPr>
            <a:spLocks noChangeShapeType="1"/>
          </p:cNvSpPr>
          <p:nvPr/>
        </p:nvSpPr>
        <p:spPr bwMode="auto">
          <a:xfrm flipH="1">
            <a:off x="1455738" y="2892425"/>
            <a:ext cx="779462" cy="68263"/>
          </a:xfrm>
          <a:prstGeom prst="line">
            <a:avLst/>
          </a:prstGeom>
          <a:noFill/>
          <a:ln w="9525">
            <a:solidFill>
              <a:srgbClr val="000000"/>
            </a:solidFill>
            <a:round/>
            <a:headEnd/>
            <a:tailEnd/>
          </a:ln>
        </p:spPr>
        <p:txBody>
          <a:bodyPr/>
          <a:lstStyle/>
          <a:p>
            <a:endParaRPr lang="en-US"/>
          </a:p>
        </p:txBody>
      </p:sp>
      <p:sp>
        <p:nvSpPr>
          <p:cNvPr id="54286" name="Line 16"/>
          <p:cNvSpPr>
            <a:spLocks noChangeShapeType="1"/>
          </p:cNvSpPr>
          <p:nvPr/>
        </p:nvSpPr>
        <p:spPr bwMode="auto">
          <a:xfrm>
            <a:off x="2717800" y="2892425"/>
            <a:ext cx="817563" cy="71438"/>
          </a:xfrm>
          <a:prstGeom prst="line">
            <a:avLst/>
          </a:prstGeom>
          <a:noFill/>
          <a:ln w="9525">
            <a:solidFill>
              <a:srgbClr val="000000"/>
            </a:solidFill>
            <a:round/>
            <a:headEnd/>
            <a:tailEnd/>
          </a:ln>
        </p:spPr>
        <p:txBody>
          <a:bodyPr/>
          <a:lstStyle/>
          <a:p>
            <a:endParaRPr lang="en-US"/>
          </a:p>
        </p:txBody>
      </p:sp>
      <p:sp>
        <p:nvSpPr>
          <p:cNvPr id="54287" name="Text Box 17"/>
          <p:cNvSpPr txBox="1">
            <a:spLocks noChangeArrowheads="1"/>
          </p:cNvSpPr>
          <p:nvPr/>
        </p:nvSpPr>
        <p:spPr bwMode="auto">
          <a:xfrm>
            <a:off x="2174875" y="2163763"/>
            <a:ext cx="701675" cy="273050"/>
          </a:xfrm>
          <a:prstGeom prst="rect">
            <a:avLst/>
          </a:prstGeom>
          <a:noFill/>
          <a:ln w="9525">
            <a:noFill/>
            <a:miter lim="800000"/>
            <a:headEnd/>
            <a:tailEnd/>
          </a:ln>
        </p:spPr>
        <p:txBody>
          <a:bodyPr wrap="none" lIns="0" tIns="0" bIns="0">
            <a:spAutoFit/>
          </a:bodyPr>
          <a:lstStyle/>
          <a:p>
            <a:r>
              <a:rPr lang="en-US" sz="900" b="1"/>
              <a:t>Glomerular</a:t>
            </a:r>
          </a:p>
          <a:p>
            <a:r>
              <a:rPr lang="en-US" sz="900" b="1"/>
              <a:t>filtration</a:t>
            </a:r>
          </a:p>
        </p:txBody>
      </p:sp>
      <p:sp>
        <p:nvSpPr>
          <p:cNvPr id="54288" name="Text Box 18"/>
          <p:cNvSpPr txBox="1">
            <a:spLocks noChangeArrowheads="1"/>
          </p:cNvSpPr>
          <p:nvPr/>
        </p:nvSpPr>
        <p:spPr bwMode="auto">
          <a:xfrm>
            <a:off x="2228850" y="2808288"/>
            <a:ext cx="593725" cy="409575"/>
          </a:xfrm>
          <a:prstGeom prst="rect">
            <a:avLst/>
          </a:prstGeom>
          <a:noFill/>
          <a:ln w="9525">
            <a:noFill/>
            <a:miter lim="800000"/>
            <a:headEnd/>
            <a:tailEnd/>
          </a:ln>
        </p:spPr>
        <p:txBody>
          <a:bodyPr wrap="none" lIns="0" tIns="0" bIns="0">
            <a:spAutoFit/>
          </a:bodyPr>
          <a:lstStyle/>
          <a:p>
            <a:r>
              <a:rPr lang="en-US" sz="900" b="1"/>
              <a:t>Glucose</a:t>
            </a:r>
          </a:p>
          <a:p>
            <a:r>
              <a:rPr lang="en-US" sz="900" b="1"/>
              <a:t>transport</a:t>
            </a:r>
          </a:p>
          <a:p>
            <a:r>
              <a:rPr lang="en-US" sz="900" b="1"/>
              <a:t>protein</a:t>
            </a:r>
          </a:p>
        </p:txBody>
      </p:sp>
      <p:sp>
        <p:nvSpPr>
          <p:cNvPr id="54289" name="Text Box 19"/>
          <p:cNvSpPr txBox="1">
            <a:spLocks noChangeArrowheads="1"/>
          </p:cNvSpPr>
          <p:nvPr/>
        </p:nvSpPr>
        <p:spPr bwMode="auto">
          <a:xfrm>
            <a:off x="1104900" y="5937250"/>
            <a:ext cx="835025" cy="409575"/>
          </a:xfrm>
          <a:prstGeom prst="rect">
            <a:avLst/>
          </a:prstGeom>
          <a:noFill/>
          <a:ln w="9525">
            <a:noFill/>
            <a:miter lim="800000"/>
            <a:headEnd/>
            <a:tailEnd/>
          </a:ln>
        </p:spPr>
        <p:txBody>
          <a:bodyPr wrap="none" lIns="0" tIns="0" bIns="0">
            <a:spAutoFit/>
          </a:bodyPr>
          <a:lstStyle/>
          <a:p>
            <a:r>
              <a:rPr lang="en-US" sz="900" b="1"/>
              <a:t>Normal</a:t>
            </a:r>
          </a:p>
          <a:p>
            <a:r>
              <a:rPr lang="en-US" sz="900" b="1"/>
              <a:t>urine volume,</a:t>
            </a:r>
          </a:p>
          <a:p>
            <a:r>
              <a:rPr lang="en-US" sz="900" b="1"/>
              <a:t>glucose-free</a:t>
            </a:r>
          </a:p>
        </p:txBody>
      </p:sp>
      <p:sp>
        <p:nvSpPr>
          <p:cNvPr id="54290" name="Text Box 20"/>
          <p:cNvSpPr txBox="1">
            <a:spLocks noChangeArrowheads="1"/>
          </p:cNvSpPr>
          <p:nvPr/>
        </p:nvSpPr>
        <p:spPr bwMode="auto">
          <a:xfrm>
            <a:off x="3403600" y="5937250"/>
            <a:ext cx="923925" cy="409575"/>
          </a:xfrm>
          <a:prstGeom prst="rect">
            <a:avLst/>
          </a:prstGeom>
          <a:noFill/>
          <a:ln w="9525">
            <a:noFill/>
            <a:miter lim="800000"/>
            <a:headEnd/>
            <a:tailEnd/>
          </a:ln>
        </p:spPr>
        <p:txBody>
          <a:bodyPr wrap="none" lIns="0" tIns="0" bIns="0">
            <a:spAutoFit/>
          </a:bodyPr>
          <a:lstStyle/>
          <a:p>
            <a:r>
              <a:rPr lang="en-US" sz="900" b="1"/>
              <a:t>Increased</a:t>
            </a:r>
          </a:p>
          <a:p>
            <a:r>
              <a:rPr lang="en-US" sz="900" b="1"/>
              <a:t>urine volume,</a:t>
            </a:r>
          </a:p>
          <a:p>
            <a:r>
              <a:rPr lang="en-US" sz="900" b="1"/>
              <a:t>with glycosuria</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4"/>
          <p:cNvSpPr>
            <a:spLocks noGrp="1"/>
          </p:cNvSpPr>
          <p:nvPr>
            <p:ph type="sldNum" sz="quarter" idx="11"/>
          </p:nvPr>
        </p:nvSpPr>
        <p:spPr>
          <a:noFill/>
        </p:spPr>
        <p:txBody>
          <a:bodyPr/>
          <a:lstStyle/>
          <a:p>
            <a:r>
              <a:rPr lang="en-US" smtClean="0"/>
              <a:t>23-</a:t>
            </a:r>
            <a:fld id="{D59F75A5-B658-42CB-9A91-E03C09414C37}" type="slidenum">
              <a:rPr lang="en-US" smtClean="0"/>
              <a:pPr/>
              <a:t>48</a:t>
            </a:fld>
            <a:endParaRPr lang="en-US" smtClean="0"/>
          </a:p>
        </p:txBody>
      </p:sp>
      <p:sp>
        <p:nvSpPr>
          <p:cNvPr id="55299" name="Rectangle 2"/>
          <p:cNvSpPr>
            <a:spLocks noGrp="1" noChangeArrowheads="1"/>
          </p:cNvSpPr>
          <p:nvPr>
            <p:ph type="title"/>
          </p:nvPr>
        </p:nvSpPr>
        <p:spPr>
          <a:xfrm>
            <a:off x="0" y="0"/>
            <a:ext cx="9144000" cy="1143000"/>
          </a:xfrm>
        </p:spPr>
        <p:txBody>
          <a:bodyPr/>
          <a:lstStyle/>
          <a:p>
            <a:pPr eaLnBrk="1" hangingPunct="1"/>
            <a:r>
              <a:rPr lang="en-US" smtClean="0"/>
              <a:t>Tubular Secretion</a:t>
            </a:r>
          </a:p>
        </p:txBody>
      </p:sp>
      <p:sp>
        <p:nvSpPr>
          <p:cNvPr id="55300" name="Rectangle 3"/>
          <p:cNvSpPr>
            <a:spLocks noGrp="1" noChangeArrowheads="1"/>
          </p:cNvSpPr>
          <p:nvPr>
            <p:ph type="body" idx="1"/>
          </p:nvPr>
        </p:nvSpPr>
        <p:spPr>
          <a:xfrm>
            <a:off x="304800" y="1143000"/>
            <a:ext cx="8458200" cy="5410200"/>
          </a:xfrm>
        </p:spPr>
        <p:txBody>
          <a:bodyPr/>
          <a:lstStyle/>
          <a:p>
            <a:pPr eaLnBrk="1" hangingPunct="1"/>
            <a:r>
              <a:rPr lang="en-US" sz="2400" smtClean="0"/>
              <a:t>tubular secretion </a:t>
            </a:r>
            <a:r>
              <a:rPr lang="en-US" sz="2400" b="0" smtClean="0"/>
              <a:t>– process in which the renal tubule extracts chemicals from the capillary blood and secretes them into tubular fluid</a:t>
            </a:r>
          </a:p>
          <a:p>
            <a:pPr eaLnBrk="1" hangingPunct="1"/>
            <a:endParaRPr lang="en-US" sz="800" b="0" smtClean="0"/>
          </a:p>
          <a:p>
            <a:pPr eaLnBrk="1" hangingPunct="1"/>
            <a:r>
              <a:rPr lang="en-US" sz="2400" b="0" smtClean="0"/>
              <a:t>two purposes in proximal convoluted tubule and nephron loop</a:t>
            </a:r>
          </a:p>
          <a:p>
            <a:pPr lvl="1" eaLnBrk="1" hangingPunct="1"/>
            <a:r>
              <a:rPr lang="en-US" sz="2000" smtClean="0"/>
              <a:t>waste removal</a:t>
            </a:r>
          </a:p>
          <a:p>
            <a:pPr lvl="2" eaLnBrk="1" hangingPunct="1"/>
            <a:r>
              <a:rPr lang="en-US" sz="1800" b="0" smtClean="0"/>
              <a:t>urea, uric acid, bile acids, ammonia, catecholamines, prostaglandins and a little creatinine are secreted into the tubule</a:t>
            </a:r>
          </a:p>
          <a:p>
            <a:pPr lvl="2" eaLnBrk="1" hangingPunct="1"/>
            <a:r>
              <a:rPr lang="en-US" sz="1800" b="0" smtClean="0"/>
              <a:t>secretion of uric acid compensates for its reabsorption earlier in PCT</a:t>
            </a:r>
          </a:p>
          <a:p>
            <a:pPr lvl="2" eaLnBrk="1" hangingPunct="1"/>
            <a:r>
              <a:rPr lang="en-US" sz="1800" b="0" smtClean="0"/>
              <a:t>clears blood of pollutants, morphine, penicillin, aspirin, and other drugs</a:t>
            </a:r>
          </a:p>
          <a:p>
            <a:pPr lvl="3" eaLnBrk="1" hangingPunct="1"/>
            <a:r>
              <a:rPr lang="en-US" sz="1600" b="0" smtClean="0"/>
              <a:t>explains need to take prescriptions 3 to 4 times/day to keep pace with the  rate of clearance</a:t>
            </a:r>
          </a:p>
          <a:p>
            <a:pPr lvl="1" eaLnBrk="1" hangingPunct="1"/>
            <a:r>
              <a:rPr lang="en-US" sz="2000" smtClean="0"/>
              <a:t>acid-base balance</a:t>
            </a:r>
          </a:p>
          <a:p>
            <a:pPr lvl="2" eaLnBrk="1" hangingPunct="1"/>
            <a:r>
              <a:rPr lang="en-US" sz="1800" b="0" smtClean="0"/>
              <a:t>secretion of hydrogen and bicarbonate ions help regulate the pH of the body fluids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4"/>
          <p:cNvSpPr>
            <a:spLocks noGrp="1"/>
          </p:cNvSpPr>
          <p:nvPr>
            <p:ph type="sldNum" sz="quarter" idx="11"/>
          </p:nvPr>
        </p:nvSpPr>
        <p:spPr>
          <a:noFill/>
        </p:spPr>
        <p:txBody>
          <a:bodyPr/>
          <a:lstStyle/>
          <a:p>
            <a:r>
              <a:rPr lang="en-US" smtClean="0"/>
              <a:t>23-</a:t>
            </a:r>
            <a:fld id="{1BCD05F5-6304-4003-A570-E9ED95F44E45}" type="slidenum">
              <a:rPr lang="en-US" smtClean="0"/>
              <a:pPr/>
              <a:t>49</a:t>
            </a:fld>
            <a:endParaRPr lang="en-US" smtClean="0"/>
          </a:p>
        </p:txBody>
      </p:sp>
      <p:sp>
        <p:nvSpPr>
          <p:cNvPr id="56323" name="Rectangle 2"/>
          <p:cNvSpPr>
            <a:spLocks noGrp="1" noChangeArrowheads="1"/>
          </p:cNvSpPr>
          <p:nvPr>
            <p:ph type="title"/>
          </p:nvPr>
        </p:nvSpPr>
        <p:spPr>
          <a:xfrm>
            <a:off x="0" y="457200"/>
            <a:ext cx="9144000" cy="1143000"/>
          </a:xfrm>
        </p:spPr>
        <p:txBody>
          <a:bodyPr/>
          <a:lstStyle/>
          <a:p>
            <a:pPr eaLnBrk="1" hangingPunct="1"/>
            <a:r>
              <a:rPr lang="en-US" smtClean="0"/>
              <a:t>Function of Nephron Loop</a:t>
            </a:r>
          </a:p>
        </p:txBody>
      </p:sp>
      <p:sp>
        <p:nvSpPr>
          <p:cNvPr id="56324" name="Rectangle 3"/>
          <p:cNvSpPr>
            <a:spLocks noGrp="1" noChangeArrowheads="1"/>
          </p:cNvSpPr>
          <p:nvPr>
            <p:ph type="body" idx="1"/>
          </p:nvPr>
        </p:nvSpPr>
        <p:spPr>
          <a:xfrm>
            <a:off x="762000" y="1905000"/>
            <a:ext cx="8382000" cy="4343400"/>
          </a:xfrm>
        </p:spPr>
        <p:txBody>
          <a:bodyPr/>
          <a:lstStyle/>
          <a:p>
            <a:pPr eaLnBrk="1" hangingPunct="1"/>
            <a:r>
              <a:rPr lang="en-US" sz="2400" smtClean="0"/>
              <a:t>primary function of nephron loop </a:t>
            </a:r>
            <a:r>
              <a:rPr lang="en-US" sz="2400" b="0" smtClean="0"/>
              <a:t>is to generate salinity gradient that enables collecting duct to concentrate the urine and conserve water</a:t>
            </a:r>
          </a:p>
          <a:p>
            <a:pPr eaLnBrk="1" hangingPunct="1"/>
            <a:endParaRPr lang="en-US" sz="1400" b="0" smtClean="0"/>
          </a:p>
          <a:p>
            <a:pPr eaLnBrk="1" hangingPunct="1"/>
            <a:r>
              <a:rPr lang="en-US" sz="2400" b="0" smtClean="0"/>
              <a:t>electrolyte reabsorption from filtrate</a:t>
            </a:r>
          </a:p>
          <a:p>
            <a:pPr eaLnBrk="1" hangingPunct="1"/>
            <a:endParaRPr lang="en-US" sz="800" b="0" smtClean="0"/>
          </a:p>
          <a:p>
            <a:pPr lvl="1" eaLnBrk="1" hangingPunct="1"/>
            <a:r>
              <a:rPr lang="en-US" sz="2000" b="0" smtClean="0"/>
              <a:t>thick segment reabsorbs 25% of Na</a:t>
            </a:r>
            <a:r>
              <a:rPr lang="en-US" sz="2000" b="0" baseline="30000" smtClean="0"/>
              <a:t>+</a:t>
            </a:r>
            <a:r>
              <a:rPr lang="en-US" sz="2000" b="0" smtClean="0"/>
              <a:t>, K</a:t>
            </a:r>
            <a:r>
              <a:rPr lang="en-US" sz="2000" b="0" baseline="30000" smtClean="0"/>
              <a:t>+</a:t>
            </a:r>
            <a:r>
              <a:rPr lang="en-US" sz="2000" b="0" smtClean="0"/>
              <a:t>, and Cl</a:t>
            </a:r>
            <a:r>
              <a:rPr lang="en-US" sz="2000" b="0" baseline="30000" smtClean="0"/>
              <a:t>- </a:t>
            </a:r>
          </a:p>
          <a:p>
            <a:pPr lvl="2" eaLnBrk="1" hangingPunct="1"/>
            <a:r>
              <a:rPr lang="en-US" sz="1800" b="0" smtClean="0"/>
              <a:t>ions leave cells by active transport and diffusion</a:t>
            </a:r>
          </a:p>
          <a:p>
            <a:pPr lvl="3" eaLnBrk="1" hangingPunct="1"/>
            <a:r>
              <a:rPr lang="en-US" sz="1600" b="0" smtClean="0"/>
              <a:t>NaCl remains in the tissue fluid of renal medulla</a:t>
            </a:r>
          </a:p>
          <a:p>
            <a:pPr lvl="3" eaLnBrk="1" hangingPunct="1"/>
            <a:r>
              <a:rPr lang="en-US" sz="1600" b="0" smtClean="0"/>
              <a:t>water can not follow since thick segment is impermeable</a:t>
            </a:r>
          </a:p>
          <a:p>
            <a:pPr lvl="3" eaLnBrk="1" hangingPunct="1"/>
            <a:endParaRPr lang="en-US" sz="800" b="0" smtClean="0"/>
          </a:p>
          <a:p>
            <a:pPr lvl="1" eaLnBrk="1" hangingPunct="1"/>
            <a:r>
              <a:rPr lang="en-US" sz="2000" b="0" smtClean="0"/>
              <a:t>tubular fluid very dilute as it enters distal convoluted tubule</a:t>
            </a: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1"/>
          </p:nvPr>
        </p:nvSpPr>
        <p:spPr>
          <a:noFill/>
        </p:spPr>
        <p:txBody>
          <a:bodyPr/>
          <a:lstStyle/>
          <a:p>
            <a:r>
              <a:rPr lang="en-US" smtClean="0"/>
              <a:t>23-</a:t>
            </a:r>
            <a:fld id="{62AAA28E-EE06-4EE3-806A-CDABD78A73CE}" type="slidenum">
              <a:rPr lang="en-US" smtClean="0"/>
              <a:pPr/>
              <a:t>5</a:t>
            </a:fld>
            <a:endParaRPr lang="en-US" smtClean="0"/>
          </a:p>
        </p:txBody>
      </p:sp>
      <p:sp>
        <p:nvSpPr>
          <p:cNvPr id="11267" name="Rectangle 2"/>
          <p:cNvSpPr>
            <a:spLocks noGrp="1" noChangeArrowheads="1"/>
          </p:cNvSpPr>
          <p:nvPr>
            <p:ph type="title"/>
          </p:nvPr>
        </p:nvSpPr>
        <p:spPr>
          <a:xfrm>
            <a:off x="0" y="0"/>
            <a:ext cx="9144000" cy="838200"/>
          </a:xfrm>
        </p:spPr>
        <p:txBody>
          <a:bodyPr/>
          <a:lstStyle/>
          <a:p>
            <a:pPr eaLnBrk="1" hangingPunct="1"/>
            <a:r>
              <a:rPr lang="en-US" smtClean="0"/>
              <a:t>Functions of the Kidney</a:t>
            </a:r>
          </a:p>
        </p:txBody>
      </p:sp>
      <p:sp>
        <p:nvSpPr>
          <p:cNvPr id="11268" name="Rectangle 3"/>
          <p:cNvSpPr>
            <a:spLocks noGrp="1" noChangeArrowheads="1"/>
          </p:cNvSpPr>
          <p:nvPr>
            <p:ph type="body" idx="1"/>
          </p:nvPr>
        </p:nvSpPr>
        <p:spPr>
          <a:xfrm>
            <a:off x="228600" y="838200"/>
            <a:ext cx="8915400" cy="6019800"/>
          </a:xfrm>
        </p:spPr>
        <p:txBody>
          <a:bodyPr/>
          <a:lstStyle/>
          <a:p>
            <a:pPr eaLnBrk="1" hangingPunct="1"/>
            <a:r>
              <a:rPr lang="en-US" sz="2000" b="0" smtClean="0"/>
              <a:t>filters blood plasma, separates waste from useful chemicals, returns useful substances to blood, </a:t>
            </a:r>
            <a:r>
              <a:rPr lang="en-US" sz="2000" smtClean="0"/>
              <a:t>eliminates wastes</a:t>
            </a:r>
          </a:p>
          <a:p>
            <a:pPr eaLnBrk="1" hangingPunct="1"/>
            <a:endParaRPr lang="en-US" sz="800" b="0" smtClean="0"/>
          </a:p>
          <a:p>
            <a:pPr eaLnBrk="1" hangingPunct="1"/>
            <a:r>
              <a:rPr lang="en-US" sz="2000" b="0" smtClean="0"/>
              <a:t>regulate </a:t>
            </a:r>
            <a:r>
              <a:rPr lang="en-US" sz="2000" smtClean="0"/>
              <a:t>blood volume and pressure </a:t>
            </a:r>
            <a:r>
              <a:rPr lang="en-US" sz="2000" b="0" smtClean="0"/>
              <a:t>by eliminating or conserving water</a:t>
            </a:r>
          </a:p>
          <a:p>
            <a:pPr eaLnBrk="1" hangingPunct="1"/>
            <a:endParaRPr lang="en-US" sz="800" b="0" smtClean="0"/>
          </a:p>
          <a:p>
            <a:pPr eaLnBrk="1" hangingPunct="1"/>
            <a:r>
              <a:rPr lang="en-US" sz="2000" b="0" smtClean="0"/>
              <a:t>regulate the </a:t>
            </a:r>
            <a:r>
              <a:rPr lang="en-US" sz="2000" smtClean="0"/>
              <a:t>osmolarity</a:t>
            </a:r>
            <a:r>
              <a:rPr lang="en-US" sz="2000" b="0" smtClean="0"/>
              <a:t> of the body fluids by controlling the relative amounts of water and solutes eliminated</a:t>
            </a:r>
          </a:p>
          <a:p>
            <a:pPr eaLnBrk="1" hangingPunct="1"/>
            <a:endParaRPr lang="en-US" sz="800" b="0" smtClean="0"/>
          </a:p>
          <a:p>
            <a:pPr eaLnBrk="1" hangingPunct="1"/>
            <a:r>
              <a:rPr lang="en-US" sz="2000" b="0" smtClean="0"/>
              <a:t>secretes enzyme, </a:t>
            </a:r>
            <a:r>
              <a:rPr lang="en-US" sz="2000" i="1" smtClean="0"/>
              <a:t>renin</a:t>
            </a:r>
            <a:r>
              <a:rPr lang="en-US" sz="2000" b="0" smtClean="0"/>
              <a:t>, which activates hormonal mechanisms that control blood pressure and electrolyte balance</a:t>
            </a:r>
          </a:p>
          <a:p>
            <a:pPr eaLnBrk="1" hangingPunct="1"/>
            <a:endParaRPr lang="en-US" sz="800" b="0" smtClean="0"/>
          </a:p>
          <a:p>
            <a:pPr eaLnBrk="1" hangingPunct="1"/>
            <a:r>
              <a:rPr lang="en-US" sz="2000" b="0" smtClean="0"/>
              <a:t>secretes the hormone, </a:t>
            </a:r>
            <a:r>
              <a:rPr lang="en-US" sz="2000" i="1" smtClean="0"/>
              <a:t>erythropoietin</a:t>
            </a:r>
            <a:r>
              <a:rPr lang="en-US" sz="2000" b="0" smtClean="0"/>
              <a:t>, which stimulates the production of red blood cells</a:t>
            </a:r>
          </a:p>
          <a:p>
            <a:pPr eaLnBrk="1" hangingPunct="1"/>
            <a:endParaRPr lang="en-US" sz="800" b="0" smtClean="0"/>
          </a:p>
          <a:p>
            <a:pPr eaLnBrk="1" hangingPunct="1"/>
            <a:r>
              <a:rPr lang="en-US" sz="2000" b="0" smtClean="0"/>
              <a:t>collaborate with the lungs to regulate the P</a:t>
            </a:r>
            <a:r>
              <a:rPr lang="en-US" sz="1600" b="0" smtClean="0"/>
              <a:t>CO</a:t>
            </a:r>
            <a:r>
              <a:rPr lang="en-US" sz="2000" b="0" baseline="-25000" smtClean="0"/>
              <a:t>2</a:t>
            </a:r>
            <a:r>
              <a:rPr lang="en-US" sz="2000" b="0" smtClean="0"/>
              <a:t> and </a:t>
            </a:r>
            <a:r>
              <a:rPr lang="en-US" sz="2000" smtClean="0"/>
              <a:t>acid-base balance </a:t>
            </a:r>
            <a:r>
              <a:rPr lang="en-US" sz="2000" b="0" smtClean="0"/>
              <a:t>of body fluids</a:t>
            </a:r>
          </a:p>
          <a:p>
            <a:pPr eaLnBrk="1" hangingPunct="1"/>
            <a:endParaRPr lang="en-US" sz="800" b="0" smtClean="0"/>
          </a:p>
          <a:p>
            <a:pPr eaLnBrk="1" hangingPunct="1"/>
            <a:r>
              <a:rPr lang="en-US" sz="2000" b="0" smtClean="0"/>
              <a:t>final step in synthesizing hormone, </a:t>
            </a:r>
            <a:r>
              <a:rPr lang="en-US" sz="2000" i="1" smtClean="0"/>
              <a:t>calcitriol</a:t>
            </a:r>
            <a:r>
              <a:rPr lang="en-US" sz="2000" b="0" smtClean="0"/>
              <a:t>, which</a:t>
            </a:r>
            <a:r>
              <a:rPr lang="en-US" sz="2400" b="0" smtClean="0"/>
              <a:t> </a:t>
            </a:r>
            <a:r>
              <a:rPr lang="en-US" sz="2000" b="0" smtClean="0"/>
              <a:t>contributes to calcium homeostasis</a:t>
            </a:r>
          </a:p>
          <a:p>
            <a:pPr eaLnBrk="1" hangingPunct="1"/>
            <a:endParaRPr lang="en-US" sz="800" b="0" smtClean="0"/>
          </a:p>
          <a:p>
            <a:pPr eaLnBrk="1" hangingPunct="1"/>
            <a:r>
              <a:rPr lang="en-US" sz="2000" smtClean="0"/>
              <a:t>gluconeogenesis </a:t>
            </a:r>
            <a:r>
              <a:rPr lang="en-US" sz="2000" b="0" smtClean="0"/>
              <a:t>from amino acids in extreme starvation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p:spPr>
        <p:txBody>
          <a:bodyPr/>
          <a:lstStyle/>
          <a:p>
            <a:r>
              <a:rPr lang="en-US" smtClean="0"/>
              <a:t>23-</a:t>
            </a:r>
            <a:fld id="{E79598E9-488D-44E4-AC86-A54D32E172E6}" type="slidenum">
              <a:rPr lang="en-US" smtClean="0"/>
              <a:pPr/>
              <a:t>50</a:t>
            </a:fld>
            <a:endParaRPr lang="en-US" smtClean="0"/>
          </a:p>
        </p:txBody>
      </p:sp>
      <p:sp>
        <p:nvSpPr>
          <p:cNvPr id="57347" name="Rectangle 2"/>
          <p:cNvSpPr>
            <a:spLocks noGrp="1" noChangeArrowheads="1"/>
          </p:cNvSpPr>
          <p:nvPr>
            <p:ph type="title"/>
          </p:nvPr>
        </p:nvSpPr>
        <p:spPr>
          <a:xfrm>
            <a:off x="0" y="0"/>
            <a:ext cx="9144000" cy="1066800"/>
          </a:xfrm>
        </p:spPr>
        <p:txBody>
          <a:bodyPr/>
          <a:lstStyle/>
          <a:p>
            <a:pPr eaLnBrk="1" hangingPunct="1"/>
            <a:r>
              <a:rPr lang="en-US" smtClean="0"/>
              <a:t>DCT and Collecting Duct</a:t>
            </a:r>
          </a:p>
        </p:txBody>
      </p:sp>
      <p:sp>
        <p:nvSpPr>
          <p:cNvPr id="57348" name="Rectangle 3"/>
          <p:cNvSpPr>
            <a:spLocks noGrp="1" noChangeArrowheads="1"/>
          </p:cNvSpPr>
          <p:nvPr>
            <p:ph type="body" idx="1"/>
          </p:nvPr>
        </p:nvSpPr>
        <p:spPr>
          <a:xfrm>
            <a:off x="152400" y="990600"/>
            <a:ext cx="8991600" cy="5715000"/>
          </a:xfrm>
        </p:spPr>
        <p:txBody>
          <a:bodyPr/>
          <a:lstStyle/>
          <a:p>
            <a:pPr eaLnBrk="1" hangingPunct="1"/>
            <a:r>
              <a:rPr lang="en-US" sz="2400" b="0" smtClean="0"/>
              <a:t>fluid arriving in the DCT still contains about 20% of the water and 7% of the salts from glomerular filtrate</a:t>
            </a:r>
            <a:endParaRPr lang="en-US" sz="1200" b="0" smtClean="0"/>
          </a:p>
          <a:p>
            <a:pPr lvl="1" eaLnBrk="1" hangingPunct="1"/>
            <a:r>
              <a:rPr lang="en-US" sz="2000" b="0" smtClean="0"/>
              <a:t>if this were all passed as urine, it would amount to 36 L/day </a:t>
            </a:r>
          </a:p>
          <a:p>
            <a:pPr lvl="1" eaLnBrk="1" hangingPunct="1"/>
            <a:endParaRPr lang="en-US" sz="1200" b="0" smtClean="0"/>
          </a:p>
          <a:p>
            <a:pPr eaLnBrk="1" hangingPunct="1"/>
            <a:r>
              <a:rPr lang="en-US" sz="2400" b="0" smtClean="0"/>
              <a:t>DCT and collecting duct reabsorb variable amounts of water       salt and are regulated by several hormones</a:t>
            </a:r>
          </a:p>
          <a:p>
            <a:pPr lvl="1" eaLnBrk="1" hangingPunct="1"/>
            <a:r>
              <a:rPr lang="en-US" sz="2000" smtClean="0"/>
              <a:t>aldosterone</a:t>
            </a:r>
            <a:r>
              <a:rPr lang="en-US" sz="2000" b="0" smtClean="0"/>
              <a:t>, </a:t>
            </a:r>
            <a:r>
              <a:rPr lang="en-US" sz="2000" smtClean="0"/>
              <a:t>atrial natriuretic peptide</a:t>
            </a:r>
            <a:r>
              <a:rPr lang="en-US" sz="2000" b="0" smtClean="0"/>
              <a:t>, </a:t>
            </a:r>
            <a:r>
              <a:rPr lang="en-US" sz="2000" smtClean="0"/>
              <a:t>ADH</a:t>
            </a:r>
            <a:r>
              <a:rPr lang="en-US" sz="2000" b="0" smtClean="0"/>
              <a:t>, and </a:t>
            </a:r>
            <a:r>
              <a:rPr lang="en-US" sz="2000" smtClean="0"/>
              <a:t>parathyroid hormone</a:t>
            </a:r>
          </a:p>
          <a:p>
            <a:pPr lvl="1" eaLnBrk="1" hangingPunct="1"/>
            <a:endParaRPr lang="en-US" sz="1200" b="0" smtClean="0"/>
          </a:p>
          <a:p>
            <a:pPr eaLnBrk="1" hangingPunct="1"/>
            <a:r>
              <a:rPr lang="en-US" sz="2400" b="0" smtClean="0"/>
              <a:t> </a:t>
            </a:r>
            <a:r>
              <a:rPr lang="en-US" sz="2400" smtClean="0"/>
              <a:t>two kinds of cells </a:t>
            </a:r>
            <a:r>
              <a:rPr lang="en-US" sz="2400" b="0" smtClean="0"/>
              <a:t>in the DCT and collecting duct</a:t>
            </a:r>
          </a:p>
          <a:p>
            <a:pPr lvl="1" eaLnBrk="1" hangingPunct="1"/>
            <a:r>
              <a:rPr lang="en-US" sz="2000" smtClean="0"/>
              <a:t>principal cells  </a:t>
            </a:r>
          </a:p>
          <a:p>
            <a:pPr lvl="2" eaLnBrk="1" hangingPunct="1"/>
            <a:r>
              <a:rPr lang="en-US" sz="1600" b="0" smtClean="0"/>
              <a:t>most numerous</a:t>
            </a:r>
          </a:p>
          <a:p>
            <a:pPr lvl="2" eaLnBrk="1" hangingPunct="1"/>
            <a:r>
              <a:rPr lang="en-US" sz="1600" b="0" smtClean="0"/>
              <a:t>have receptors for hormones </a:t>
            </a:r>
          </a:p>
          <a:p>
            <a:pPr lvl="2" eaLnBrk="1" hangingPunct="1"/>
            <a:r>
              <a:rPr lang="en-US" sz="1600" b="0" smtClean="0"/>
              <a:t>involved in salt and water balance</a:t>
            </a:r>
          </a:p>
          <a:p>
            <a:pPr lvl="1" eaLnBrk="1" hangingPunct="1"/>
            <a:r>
              <a:rPr lang="en-US" sz="2000" smtClean="0"/>
              <a:t>intercalated cells </a:t>
            </a:r>
          </a:p>
          <a:p>
            <a:pPr lvl="2" eaLnBrk="1" hangingPunct="1"/>
            <a:r>
              <a:rPr lang="en-US" sz="1600" b="0" smtClean="0"/>
              <a:t>involved in acid/base balance by secreting H</a:t>
            </a:r>
            <a:r>
              <a:rPr lang="en-US" sz="1600" b="0" baseline="30000" smtClean="0"/>
              <a:t>+</a:t>
            </a:r>
            <a:r>
              <a:rPr lang="en-US" sz="1600" b="0" smtClean="0"/>
              <a:t> into tubule lumen and          reabsorbing K</a:t>
            </a:r>
            <a:r>
              <a:rPr lang="en-US" sz="1600" b="0" baseline="30000" smtClean="0"/>
              <a:t>+</a:t>
            </a:r>
          </a:p>
          <a:p>
            <a:pPr eaLnBrk="1" hangingPunct="1"/>
            <a:endParaRPr lang="en-US" sz="2400" b="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4"/>
          <p:cNvSpPr>
            <a:spLocks noGrp="1"/>
          </p:cNvSpPr>
          <p:nvPr>
            <p:ph type="sldNum" sz="quarter" idx="11"/>
          </p:nvPr>
        </p:nvSpPr>
        <p:spPr>
          <a:noFill/>
        </p:spPr>
        <p:txBody>
          <a:bodyPr/>
          <a:lstStyle/>
          <a:p>
            <a:r>
              <a:rPr lang="en-US" smtClean="0"/>
              <a:t>23-</a:t>
            </a:r>
            <a:fld id="{1FE06C23-43AA-4203-BEED-C6A6CF34D3AC}" type="slidenum">
              <a:rPr lang="en-US" smtClean="0"/>
              <a:pPr/>
              <a:t>51</a:t>
            </a:fld>
            <a:endParaRPr lang="en-US" smtClean="0"/>
          </a:p>
        </p:txBody>
      </p:sp>
      <p:sp>
        <p:nvSpPr>
          <p:cNvPr id="58371" name="Rectangle 2"/>
          <p:cNvSpPr>
            <a:spLocks noGrp="1" noChangeArrowheads="1"/>
          </p:cNvSpPr>
          <p:nvPr>
            <p:ph type="title"/>
          </p:nvPr>
        </p:nvSpPr>
        <p:spPr>
          <a:xfrm>
            <a:off x="0" y="228600"/>
            <a:ext cx="9144000" cy="1143000"/>
          </a:xfrm>
        </p:spPr>
        <p:txBody>
          <a:bodyPr/>
          <a:lstStyle/>
          <a:p>
            <a:pPr eaLnBrk="1" hangingPunct="1"/>
            <a:r>
              <a:rPr lang="en-US" smtClean="0"/>
              <a:t>DCT and Collecting Duct</a:t>
            </a:r>
          </a:p>
        </p:txBody>
      </p:sp>
      <p:sp>
        <p:nvSpPr>
          <p:cNvPr id="58372" name="Rectangle 3"/>
          <p:cNvSpPr>
            <a:spLocks noGrp="1" noChangeArrowheads="1"/>
          </p:cNvSpPr>
          <p:nvPr>
            <p:ph type="body" idx="1"/>
          </p:nvPr>
        </p:nvSpPr>
        <p:spPr>
          <a:xfrm>
            <a:off x="152400" y="1447800"/>
            <a:ext cx="8839200" cy="5105400"/>
          </a:xfrm>
        </p:spPr>
        <p:txBody>
          <a:bodyPr/>
          <a:lstStyle/>
          <a:p>
            <a:pPr eaLnBrk="1" hangingPunct="1">
              <a:lnSpc>
                <a:spcPct val="90000"/>
              </a:lnSpc>
            </a:pPr>
            <a:r>
              <a:rPr lang="en-US" sz="2400" smtClean="0"/>
              <a:t>aldosterone</a:t>
            </a:r>
            <a:r>
              <a:rPr lang="en-US" sz="2400" b="0" smtClean="0"/>
              <a:t> - the “salt-retaining” hormone</a:t>
            </a:r>
          </a:p>
          <a:p>
            <a:pPr lvl="1" eaLnBrk="1" hangingPunct="1">
              <a:lnSpc>
                <a:spcPct val="90000"/>
              </a:lnSpc>
            </a:pPr>
            <a:r>
              <a:rPr lang="en-US" sz="2000" b="0" smtClean="0"/>
              <a:t>steroid secreted by the adrenal cortex </a:t>
            </a:r>
          </a:p>
          <a:p>
            <a:pPr lvl="2" eaLnBrk="1" hangingPunct="1">
              <a:lnSpc>
                <a:spcPct val="90000"/>
              </a:lnSpc>
            </a:pPr>
            <a:r>
              <a:rPr lang="en-US" sz="1800" b="0" smtClean="0"/>
              <a:t>when blood Na</a:t>
            </a:r>
            <a:r>
              <a:rPr lang="en-US" sz="1800" b="0" baseline="30000" smtClean="0"/>
              <a:t>+</a:t>
            </a:r>
            <a:r>
              <a:rPr lang="en-US" sz="1800" b="0" smtClean="0"/>
              <a:t> concentration falls or</a:t>
            </a:r>
          </a:p>
          <a:p>
            <a:pPr lvl="2" eaLnBrk="1" hangingPunct="1">
              <a:lnSpc>
                <a:spcPct val="90000"/>
              </a:lnSpc>
            </a:pPr>
            <a:r>
              <a:rPr lang="en-US" sz="1800" b="0" smtClean="0"/>
              <a:t>when K</a:t>
            </a:r>
            <a:r>
              <a:rPr lang="en-US" sz="1800" b="0" baseline="30000" smtClean="0"/>
              <a:t>+</a:t>
            </a:r>
            <a:r>
              <a:rPr lang="en-US" sz="1800" b="0" smtClean="0"/>
              <a:t> concentration rises</a:t>
            </a:r>
          </a:p>
          <a:p>
            <a:pPr lvl="2" eaLnBrk="1" hangingPunct="1">
              <a:lnSpc>
                <a:spcPct val="90000"/>
              </a:lnSpc>
            </a:pPr>
            <a:r>
              <a:rPr lang="en-US" sz="1800" b="0" smtClean="0"/>
              <a:t>or drop in blood pressure </a:t>
            </a:r>
            <a:r>
              <a:rPr lang="en-US" sz="1800" b="0" smtClean="0">
                <a:sym typeface="Symbol" pitchFamily="18" charset="2"/>
              </a:rPr>
              <a:t> renin release  angiotensin II formation  stimulates adrenal cortex to secrete aldosterone </a:t>
            </a:r>
          </a:p>
          <a:p>
            <a:pPr lvl="2" eaLnBrk="1" hangingPunct="1">
              <a:lnSpc>
                <a:spcPct val="90000"/>
              </a:lnSpc>
            </a:pPr>
            <a:endParaRPr lang="en-US" sz="1000" b="0" smtClean="0"/>
          </a:p>
          <a:p>
            <a:pPr eaLnBrk="1" hangingPunct="1">
              <a:lnSpc>
                <a:spcPct val="90000"/>
              </a:lnSpc>
            </a:pPr>
            <a:r>
              <a:rPr lang="en-US" sz="2400" smtClean="0">
                <a:sym typeface="Symbol" pitchFamily="18" charset="2"/>
              </a:rPr>
              <a:t>functions of aldosterone</a:t>
            </a:r>
          </a:p>
          <a:p>
            <a:pPr lvl="1" eaLnBrk="1" hangingPunct="1">
              <a:lnSpc>
                <a:spcPct val="90000"/>
              </a:lnSpc>
            </a:pPr>
            <a:r>
              <a:rPr lang="en-US" sz="2000" b="0" smtClean="0">
                <a:sym typeface="Symbol" pitchFamily="18" charset="2"/>
              </a:rPr>
              <a:t>acts on thick segment of nephron loop, DCT, and cortical portion of collecting duct</a:t>
            </a:r>
          </a:p>
          <a:p>
            <a:pPr lvl="2" eaLnBrk="1" hangingPunct="1">
              <a:lnSpc>
                <a:spcPct val="90000"/>
              </a:lnSpc>
            </a:pPr>
            <a:r>
              <a:rPr lang="en-US" sz="1800" b="0" smtClean="0">
                <a:sym typeface="Symbol" pitchFamily="18" charset="2"/>
              </a:rPr>
              <a:t>stimulates the reabsorption of more Na</a:t>
            </a:r>
            <a:r>
              <a:rPr lang="en-US" sz="1800" b="0" baseline="30000" smtClean="0">
                <a:sym typeface="Symbol" pitchFamily="18" charset="2"/>
              </a:rPr>
              <a:t>+</a:t>
            </a:r>
            <a:r>
              <a:rPr lang="en-US" sz="1800" b="0" smtClean="0">
                <a:sym typeface="Symbol" pitchFamily="18" charset="2"/>
              </a:rPr>
              <a:t> and secretion of K</a:t>
            </a:r>
            <a:r>
              <a:rPr lang="en-US" sz="1800" b="0" baseline="30000" smtClean="0">
                <a:sym typeface="Symbol" pitchFamily="18" charset="2"/>
              </a:rPr>
              <a:t>+</a:t>
            </a:r>
          </a:p>
          <a:p>
            <a:pPr lvl="2" eaLnBrk="1" hangingPunct="1">
              <a:lnSpc>
                <a:spcPct val="90000"/>
              </a:lnSpc>
            </a:pPr>
            <a:r>
              <a:rPr lang="en-US" sz="1800" b="0" smtClean="0">
                <a:sym typeface="Symbol" pitchFamily="18" charset="2"/>
              </a:rPr>
              <a:t>water and Cl</a:t>
            </a:r>
            <a:r>
              <a:rPr lang="en-US" sz="1800" b="0" baseline="30000" smtClean="0">
                <a:sym typeface="Symbol" pitchFamily="18" charset="2"/>
              </a:rPr>
              <a:t>-</a:t>
            </a:r>
            <a:r>
              <a:rPr lang="en-US" sz="1800" b="0" smtClean="0">
                <a:sym typeface="Symbol" pitchFamily="18" charset="2"/>
              </a:rPr>
              <a:t> follow the Na</a:t>
            </a:r>
            <a:r>
              <a:rPr lang="en-US" sz="1800" b="0" baseline="30000" smtClean="0">
                <a:sym typeface="Symbol" pitchFamily="18" charset="2"/>
              </a:rPr>
              <a:t>+</a:t>
            </a:r>
          </a:p>
          <a:p>
            <a:pPr lvl="2" eaLnBrk="1" hangingPunct="1">
              <a:lnSpc>
                <a:spcPct val="90000"/>
              </a:lnSpc>
            </a:pPr>
            <a:r>
              <a:rPr lang="en-US" sz="1800" b="0" smtClean="0">
                <a:sym typeface="Symbol" pitchFamily="18" charset="2"/>
              </a:rPr>
              <a:t>net effect is that the body retains NaCl and water</a:t>
            </a:r>
          </a:p>
          <a:p>
            <a:pPr lvl="3" eaLnBrk="1" hangingPunct="1">
              <a:lnSpc>
                <a:spcPct val="90000"/>
              </a:lnSpc>
            </a:pPr>
            <a:r>
              <a:rPr lang="en-US" sz="1600" b="0" smtClean="0">
                <a:sym typeface="Symbol" pitchFamily="18" charset="2"/>
              </a:rPr>
              <a:t>helps maintain blood volume and pressure</a:t>
            </a:r>
          </a:p>
          <a:p>
            <a:pPr lvl="2" eaLnBrk="1" hangingPunct="1">
              <a:lnSpc>
                <a:spcPct val="90000"/>
              </a:lnSpc>
            </a:pPr>
            <a:r>
              <a:rPr lang="en-US" sz="1800" b="0" smtClean="0">
                <a:sym typeface="Symbol" pitchFamily="18" charset="2"/>
              </a:rPr>
              <a:t>the urine volume is reduced</a:t>
            </a:r>
          </a:p>
          <a:p>
            <a:pPr lvl="2" eaLnBrk="1" hangingPunct="1">
              <a:lnSpc>
                <a:spcPct val="90000"/>
              </a:lnSpc>
            </a:pPr>
            <a:r>
              <a:rPr lang="en-US" sz="1800" b="0" smtClean="0">
                <a:sym typeface="Symbol" pitchFamily="18" charset="2"/>
              </a:rPr>
              <a:t>the urine has an elevated K</a:t>
            </a:r>
            <a:r>
              <a:rPr lang="en-US" sz="1800" b="0" baseline="30000" smtClean="0">
                <a:sym typeface="Symbol" pitchFamily="18" charset="2"/>
              </a:rPr>
              <a:t>+</a:t>
            </a:r>
            <a:r>
              <a:rPr lang="en-US" sz="1800" b="0" smtClean="0">
                <a:sym typeface="Symbol" pitchFamily="18" charset="2"/>
              </a:rPr>
              <a:t> concentration</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4"/>
          <p:cNvSpPr>
            <a:spLocks noGrp="1"/>
          </p:cNvSpPr>
          <p:nvPr>
            <p:ph type="sldNum" sz="quarter" idx="11"/>
          </p:nvPr>
        </p:nvSpPr>
        <p:spPr>
          <a:noFill/>
        </p:spPr>
        <p:txBody>
          <a:bodyPr/>
          <a:lstStyle/>
          <a:p>
            <a:r>
              <a:rPr lang="en-US" smtClean="0"/>
              <a:t>23-</a:t>
            </a:r>
            <a:fld id="{BFAC69BA-731A-4D78-9F36-1CC0CBDBF3BA}" type="slidenum">
              <a:rPr lang="en-US" smtClean="0"/>
              <a:pPr/>
              <a:t>52</a:t>
            </a:fld>
            <a:endParaRPr lang="en-US" smtClean="0"/>
          </a:p>
        </p:txBody>
      </p:sp>
      <p:sp>
        <p:nvSpPr>
          <p:cNvPr id="59395" name="Rectangle 2"/>
          <p:cNvSpPr>
            <a:spLocks noGrp="1" noChangeArrowheads="1"/>
          </p:cNvSpPr>
          <p:nvPr>
            <p:ph type="title"/>
          </p:nvPr>
        </p:nvSpPr>
        <p:spPr>
          <a:xfrm>
            <a:off x="0" y="381000"/>
            <a:ext cx="9144000" cy="1143000"/>
          </a:xfrm>
        </p:spPr>
        <p:txBody>
          <a:bodyPr/>
          <a:lstStyle/>
          <a:p>
            <a:pPr eaLnBrk="1" hangingPunct="1"/>
            <a:r>
              <a:rPr lang="en-US" smtClean="0"/>
              <a:t>DCT and Collecting Duct</a:t>
            </a:r>
          </a:p>
        </p:txBody>
      </p:sp>
      <p:sp>
        <p:nvSpPr>
          <p:cNvPr id="59396" name="Rectangle 3"/>
          <p:cNvSpPr>
            <a:spLocks noGrp="1" noChangeArrowheads="1"/>
          </p:cNvSpPr>
          <p:nvPr>
            <p:ph type="body" idx="1"/>
          </p:nvPr>
        </p:nvSpPr>
        <p:spPr>
          <a:xfrm>
            <a:off x="533400" y="1676400"/>
            <a:ext cx="8382000" cy="5029200"/>
          </a:xfrm>
        </p:spPr>
        <p:txBody>
          <a:bodyPr/>
          <a:lstStyle/>
          <a:p>
            <a:pPr marL="609600" indent="-609600" eaLnBrk="1" hangingPunct="1">
              <a:lnSpc>
                <a:spcPct val="90000"/>
              </a:lnSpc>
            </a:pPr>
            <a:r>
              <a:rPr lang="en-US" sz="2400" smtClean="0"/>
              <a:t>atrial natriuretic peptide </a:t>
            </a:r>
            <a:r>
              <a:rPr lang="en-US" sz="2400" b="0" smtClean="0"/>
              <a:t>(ANP) - secreted by atrial myocardium of the heart in response to high blood pressure</a:t>
            </a:r>
          </a:p>
          <a:p>
            <a:pPr marL="609600" indent="-609600" eaLnBrk="1" hangingPunct="1">
              <a:lnSpc>
                <a:spcPct val="90000"/>
              </a:lnSpc>
            </a:pPr>
            <a:endParaRPr lang="en-US" sz="1200" b="0" smtClean="0"/>
          </a:p>
          <a:p>
            <a:pPr marL="609600" indent="-609600" eaLnBrk="1" hangingPunct="1">
              <a:lnSpc>
                <a:spcPct val="90000"/>
              </a:lnSpc>
            </a:pPr>
            <a:r>
              <a:rPr lang="en-US" sz="2400" b="0" smtClean="0"/>
              <a:t>has four actions that result in the excretion of more salt and water in the urine, thus reducing blood volume and pressure</a:t>
            </a:r>
          </a:p>
          <a:p>
            <a:pPr marL="609600" indent="-609600" eaLnBrk="1" hangingPunct="1">
              <a:lnSpc>
                <a:spcPct val="90000"/>
              </a:lnSpc>
            </a:pPr>
            <a:endParaRPr lang="en-US" sz="800" b="0" smtClean="0"/>
          </a:p>
          <a:p>
            <a:pPr marL="990600" lvl="1" indent="-533400" eaLnBrk="1" hangingPunct="1">
              <a:lnSpc>
                <a:spcPct val="90000"/>
              </a:lnSpc>
            </a:pPr>
            <a:r>
              <a:rPr lang="en-US" sz="2000" b="0" smtClean="0">
                <a:sym typeface="Symbol" pitchFamily="18" charset="2"/>
              </a:rPr>
              <a:t>dilates afferent arteriole, constricts efferent arteriole -  GFR</a:t>
            </a:r>
          </a:p>
          <a:p>
            <a:pPr marL="990600" lvl="1" indent="-533400" eaLnBrk="1" hangingPunct="1">
              <a:lnSpc>
                <a:spcPct val="90000"/>
              </a:lnSpc>
            </a:pPr>
            <a:endParaRPr lang="en-US" sz="800" b="0" smtClean="0">
              <a:sym typeface="Symbol" pitchFamily="18" charset="2"/>
            </a:endParaRPr>
          </a:p>
          <a:p>
            <a:pPr marL="990600" lvl="1" indent="-533400" eaLnBrk="1" hangingPunct="1">
              <a:lnSpc>
                <a:spcPct val="90000"/>
              </a:lnSpc>
            </a:pPr>
            <a:r>
              <a:rPr lang="en-US" sz="2000" b="0" smtClean="0">
                <a:sym typeface="Symbol" pitchFamily="18" charset="2"/>
              </a:rPr>
              <a:t>inhibits renin and aldosterone secretion</a:t>
            </a:r>
          </a:p>
          <a:p>
            <a:pPr marL="990600" lvl="1" indent="-533400" eaLnBrk="1" hangingPunct="1">
              <a:lnSpc>
                <a:spcPct val="90000"/>
              </a:lnSpc>
            </a:pPr>
            <a:endParaRPr lang="en-US" sz="800" b="0" smtClean="0">
              <a:sym typeface="Symbol" pitchFamily="18" charset="2"/>
            </a:endParaRPr>
          </a:p>
          <a:p>
            <a:pPr marL="990600" lvl="1" indent="-533400" eaLnBrk="1" hangingPunct="1">
              <a:lnSpc>
                <a:spcPct val="90000"/>
              </a:lnSpc>
            </a:pPr>
            <a:r>
              <a:rPr lang="en-US" sz="2000" b="0" smtClean="0">
                <a:sym typeface="Symbol" pitchFamily="18" charset="2"/>
              </a:rPr>
              <a:t>inhibits secretion of ADH</a:t>
            </a:r>
          </a:p>
          <a:p>
            <a:pPr marL="990600" lvl="1" indent="-533400" eaLnBrk="1" hangingPunct="1">
              <a:lnSpc>
                <a:spcPct val="90000"/>
              </a:lnSpc>
            </a:pPr>
            <a:endParaRPr lang="en-US" sz="800" b="0" smtClean="0">
              <a:sym typeface="Symbol" pitchFamily="18" charset="2"/>
            </a:endParaRPr>
          </a:p>
          <a:p>
            <a:pPr marL="990600" lvl="1" indent="-533400" eaLnBrk="1" hangingPunct="1">
              <a:lnSpc>
                <a:spcPct val="90000"/>
              </a:lnSpc>
            </a:pPr>
            <a:r>
              <a:rPr lang="en-US" sz="2000" b="0" smtClean="0">
                <a:sym typeface="Symbol" pitchFamily="18" charset="2"/>
              </a:rPr>
              <a:t>inhibits NaCl reabsorption by collecting duct</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Slide Number Placeholder 4"/>
          <p:cNvSpPr>
            <a:spLocks noGrp="1"/>
          </p:cNvSpPr>
          <p:nvPr>
            <p:ph type="sldNum" sz="quarter" idx="11"/>
          </p:nvPr>
        </p:nvSpPr>
        <p:spPr>
          <a:noFill/>
        </p:spPr>
        <p:txBody>
          <a:bodyPr/>
          <a:lstStyle/>
          <a:p>
            <a:r>
              <a:rPr lang="en-US" smtClean="0"/>
              <a:t>23-</a:t>
            </a:r>
            <a:fld id="{678558A2-C8C7-4375-97EF-48C22BEE8C90}" type="slidenum">
              <a:rPr lang="en-US" smtClean="0"/>
              <a:pPr/>
              <a:t>53</a:t>
            </a:fld>
            <a:endParaRPr lang="en-US" smtClean="0"/>
          </a:p>
        </p:txBody>
      </p:sp>
      <p:sp>
        <p:nvSpPr>
          <p:cNvPr id="60419" name="Rectangle 2"/>
          <p:cNvSpPr>
            <a:spLocks noGrp="1" noChangeArrowheads="1"/>
          </p:cNvSpPr>
          <p:nvPr>
            <p:ph type="title"/>
          </p:nvPr>
        </p:nvSpPr>
        <p:spPr>
          <a:xfrm>
            <a:off x="0" y="685800"/>
            <a:ext cx="9144000" cy="1143000"/>
          </a:xfrm>
        </p:spPr>
        <p:txBody>
          <a:bodyPr/>
          <a:lstStyle/>
          <a:p>
            <a:pPr eaLnBrk="1" hangingPunct="1"/>
            <a:r>
              <a:rPr lang="en-US" smtClean="0"/>
              <a:t>DCT and Collecting Duct</a:t>
            </a:r>
          </a:p>
        </p:txBody>
      </p:sp>
      <p:sp>
        <p:nvSpPr>
          <p:cNvPr id="60420" name="Rectangle 3"/>
          <p:cNvSpPr>
            <a:spLocks noGrp="1" noChangeArrowheads="1"/>
          </p:cNvSpPr>
          <p:nvPr>
            <p:ph type="body" idx="1"/>
          </p:nvPr>
        </p:nvSpPr>
        <p:spPr>
          <a:xfrm>
            <a:off x="304800" y="2438400"/>
            <a:ext cx="8458200" cy="3886200"/>
          </a:xfrm>
        </p:spPr>
        <p:txBody>
          <a:bodyPr/>
          <a:lstStyle/>
          <a:p>
            <a:pPr eaLnBrk="1" hangingPunct="1">
              <a:lnSpc>
                <a:spcPct val="90000"/>
              </a:lnSpc>
            </a:pPr>
            <a:r>
              <a:rPr lang="en-US" sz="2400" smtClean="0">
                <a:sym typeface="Symbol" pitchFamily="18" charset="2"/>
              </a:rPr>
              <a:t>antidiuretic hormone </a:t>
            </a:r>
            <a:r>
              <a:rPr lang="en-US" sz="2400" b="0" smtClean="0">
                <a:sym typeface="Symbol" pitchFamily="18" charset="2"/>
              </a:rPr>
              <a:t>(ADH) secreted by posterior lobe of pituitary </a:t>
            </a:r>
          </a:p>
          <a:p>
            <a:pPr eaLnBrk="1" hangingPunct="1">
              <a:lnSpc>
                <a:spcPct val="90000"/>
              </a:lnSpc>
            </a:pPr>
            <a:r>
              <a:rPr lang="en-US" sz="2400" b="0" smtClean="0">
                <a:sym typeface="Symbol" pitchFamily="18" charset="2"/>
              </a:rPr>
              <a:t>in response to dehydration and rising blood osmolarity</a:t>
            </a:r>
          </a:p>
          <a:p>
            <a:pPr lvl="1" eaLnBrk="1" hangingPunct="1"/>
            <a:r>
              <a:rPr lang="en-US" sz="2000" b="0" smtClean="0">
                <a:sym typeface="Symbol" pitchFamily="18" charset="2"/>
              </a:rPr>
              <a:t>stimulates hypothalamus </a:t>
            </a:r>
          </a:p>
          <a:p>
            <a:pPr lvl="1" eaLnBrk="1" hangingPunct="1"/>
            <a:r>
              <a:rPr lang="en-US" sz="2000" b="0" smtClean="0">
                <a:sym typeface="Symbol" pitchFamily="18" charset="2"/>
              </a:rPr>
              <a:t>hypothalamus stimulates posterior pituitary </a:t>
            </a:r>
          </a:p>
          <a:p>
            <a:pPr eaLnBrk="1" hangingPunct="1"/>
            <a:r>
              <a:rPr lang="en-US" sz="2400" b="0" smtClean="0">
                <a:sym typeface="Symbol" pitchFamily="18" charset="2"/>
              </a:rPr>
              <a:t>action - make collecting duct more permeable to water </a:t>
            </a:r>
          </a:p>
          <a:p>
            <a:pPr lvl="1" eaLnBrk="1" hangingPunct="1"/>
            <a:r>
              <a:rPr lang="en-US" sz="2000" b="0" smtClean="0">
                <a:sym typeface="Symbol" pitchFamily="18" charset="2"/>
              </a:rPr>
              <a:t>water in the tubular fluid reenters the tissue fluid and bloodstream rather than being lost in urine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4"/>
          <p:cNvSpPr>
            <a:spLocks noGrp="1"/>
          </p:cNvSpPr>
          <p:nvPr>
            <p:ph type="sldNum" sz="quarter" idx="11"/>
          </p:nvPr>
        </p:nvSpPr>
        <p:spPr>
          <a:noFill/>
        </p:spPr>
        <p:txBody>
          <a:bodyPr/>
          <a:lstStyle/>
          <a:p>
            <a:r>
              <a:rPr lang="en-US" smtClean="0"/>
              <a:t>23-</a:t>
            </a:r>
            <a:fld id="{D3271DE3-413C-4FD1-BC68-3D80DE0E63A5}" type="slidenum">
              <a:rPr lang="en-US" smtClean="0"/>
              <a:pPr/>
              <a:t>54</a:t>
            </a:fld>
            <a:endParaRPr lang="en-US" smtClean="0"/>
          </a:p>
        </p:txBody>
      </p:sp>
      <p:sp>
        <p:nvSpPr>
          <p:cNvPr id="61443" name="Rectangle 2"/>
          <p:cNvSpPr>
            <a:spLocks noGrp="1" noChangeArrowheads="1"/>
          </p:cNvSpPr>
          <p:nvPr>
            <p:ph type="title"/>
          </p:nvPr>
        </p:nvSpPr>
        <p:spPr>
          <a:xfrm>
            <a:off x="0" y="304800"/>
            <a:ext cx="9144000" cy="1143000"/>
          </a:xfrm>
        </p:spPr>
        <p:txBody>
          <a:bodyPr/>
          <a:lstStyle/>
          <a:p>
            <a:pPr eaLnBrk="1" hangingPunct="1"/>
            <a:r>
              <a:rPr lang="en-US" smtClean="0"/>
              <a:t>DCT and Collecting Duct </a:t>
            </a:r>
          </a:p>
        </p:txBody>
      </p:sp>
      <p:sp>
        <p:nvSpPr>
          <p:cNvPr id="61444" name="Rectangle 3"/>
          <p:cNvSpPr>
            <a:spLocks noGrp="1" noChangeArrowheads="1"/>
          </p:cNvSpPr>
          <p:nvPr>
            <p:ph type="body" idx="1"/>
          </p:nvPr>
        </p:nvSpPr>
        <p:spPr>
          <a:xfrm>
            <a:off x="228600" y="1676400"/>
            <a:ext cx="8534400" cy="4419600"/>
          </a:xfrm>
        </p:spPr>
        <p:txBody>
          <a:bodyPr/>
          <a:lstStyle/>
          <a:p>
            <a:pPr eaLnBrk="1" hangingPunct="1">
              <a:lnSpc>
                <a:spcPct val="90000"/>
              </a:lnSpc>
            </a:pPr>
            <a:r>
              <a:rPr lang="en-US" sz="2400" smtClean="0">
                <a:sym typeface="Symbol" pitchFamily="18" charset="2"/>
              </a:rPr>
              <a:t>parathyroid hormone </a:t>
            </a:r>
            <a:r>
              <a:rPr lang="en-US" sz="2400" b="0" smtClean="0">
                <a:sym typeface="Symbol" pitchFamily="18" charset="2"/>
              </a:rPr>
              <a:t>(PTH) secreted from parathyroid glands in response to calcium deficiency (</a:t>
            </a:r>
            <a:r>
              <a:rPr lang="en-US" sz="2400" smtClean="0">
                <a:sym typeface="Symbol" pitchFamily="18" charset="2"/>
              </a:rPr>
              <a:t>hypocalcemia</a:t>
            </a:r>
            <a:r>
              <a:rPr lang="en-US" sz="2400" b="0" smtClean="0">
                <a:sym typeface="Symbol" pitchFamily="18" charset="2"/>
              </a:rPr>
              <a:t>)</a:t>
            </a:r>
          </a:p>
          <a:p>
            <a:pPr eaLnBrk="1" hangingPunct="1">
              <a:lnSpc>
                <a:spcPct val="90000"/>
              </a:lnSpc>
            </a:pPr>
            <a:endParaRPr lang="en-US" sz="800" b="0" smtClean="0">
              <a:sym typeface="Symbol" pitchFamily="18" charset="2"/>
            </a:endParaRPr>
          </a:p>
          <a:p>
            <a:pPr lvl="1" eaLnBrk="1" hangingPunct="1">
              <a:lnSpc>
                <a:spcPct val="90000"/>
              </a:lnSpc>
            </a:pPr>
            <a:r>
              <a:rPr lang="en-US" sz="2000" b="0" smtClean="0">
                <a:sym typeface="Symbol" pitchFamily="18" charset="2"/>
              </a:rPr>
              <a:t>acts on PCT to increase phosphate excretion</a:t>
            </a:r>
          </a:p>
          <a:p>
            <a:pPr lvl="1" eaLnBrk="1" hangingPunct="1">
              <a:lnSpc>
                <a:spcPct val="90000"/>
              </a:lnSpc>
            </a:pPr>
            <a:endParaRPr lang="en-US" sz="800" b="0" smtClean="0">
              <a:sym typeface="Symbol" pitchFamily="18" charset="2"/>
            </a:endParaRPr>
          </a:p>
          <a:p>
            <a:pPr lvl="1" eaLnBrk="1" hangingPunct="1">
              <a:lnSpc>
                <a:spcPct val="90000"/>
              </a:lnSpc>
            </a:pPr>
            <a:r>
              <a:rPr lang="en-US" sz="2000" b="0" smtClean="0">
                <a:sym typeface="Symbol" pitchFamily="18" charset="2"/>
              </a:rPr>
              <a:t>acts on the thick segment of the ascending limb of the nephron loop, and on the DCT to increase calcium reabsorption</a:t>
            </a:r>
          </a:p>
          <a:p>
            <a:pPr lvl="1" eaLnBrk="1" hangingPunct="1">
              <a:lnSpc>
                <a:spcPct val="90000"/>
              </a:lnSpc>
            </a:pPr>
            <a:endParaRPr lang="en-US" sz="800" b="0" smtClean="0">
              <a:sym typeface="Symbol" pitchFamily="18" charset="2"/>
            </a:endParaRPr>
          </a:p>
          <a:p>
            <a:pPr lvl="1" eaLnBrk="1" hangingPunct="1">
              <a:lnSpc>
                <a:spcPct val="90000"/>
              </a:lnSpc>
            </a:pPr>
            <a:r>
              <a:rPr lang="en-US" sz="2000" b="0" smtClean="0">
                <a:sym typeface="Symbol" pitchFamily="18" charset="2"/>
              </a:rPr>
              <a:t>increases phosphate content and lowers calcium content in urine</a:t>
            </a:r>
          </a:p>
          <a:p>
            <a:pPr lvl="1" eaLnBrk="1" hangingPunct="1">
              <a:lnSpc>
                <a:spcPct val="90000"/>
              </a:lnSpc>
            </a:pPr>
            <a:endParaRPr lang="en-US" sz="800" b="0" smtClean="0">
              <a:sym typeface="Symbol" pitchFamily="18" charset="2"/>
            </a:endParaRPr>
          </a:p>
          <a:p>
            <a:pPr lvl="1" eaLnBrk="1" hangingPunct="1">
              <a:lnSpc>
                <a:spcPct val="90000"/>
              </a:lnSpc>
            </a:pPr>
            <a:r>
              <a:rPr lang="en-US" sz="2000" b="0" smtClean="0">
                <a:sym typeface="Symbol" pitchFamily="18" charset="2"/>
              </a:rPr>
              <a:t>because phosphate is not retained, the calcium ions stay in circulation rather than precipitating into the bone tissue as calcium phosphate</a:t>
            </a:r>
          </a:p>
          <a:p>
            <a:pPr lvl="1" eaLnBrk="1" hangingPunct="1">
              <a:lnSpc>
                <a:spcPct val="90000"/>
              </a:lnSpc>
            </a:pPr>
            <a:endParaRPr lang="en-US" sz="800" b="0" smtClean="0">
              <a:sym typeface="Symbol" pitchFamily="18" charset="2"/>
            </a:endParaRPr>
          </a:p>
          <a:p>
            <a:pPr lvl="1" eaLnBrk="1" hangingPunct="1">
              <a:lnSpc>
                <a:spcPct val="90000"/>
              </a:lnSpc>
            </a:pPr>
            <a:r>
              <a:rPr lang="en-US" sz="2000" b="0" smtClean="0">
                <a:sym typeface="Symbol" pitchFamily="18" charset="2"/>
              </a:rPr>
              <a:t>PTH stimulates calcitriol synthesis by the epithelial cells of the PCT</a:t>
            </a:r>
          </a:p>
          <a:p>
            <a:pPr lvl="1" eaLnBrk="1" hangingPunct="1">
              <a:lnSpc>
                <a:spcPct val="80000"/>
              </a:lnSpc>
              <a:buFontTx/>
              <a:buNone/>
            </a:pPr>
            <a:endParaRPr lang="en-US" smtClean="0">
              <a:sym typeface="Symbol" pitchFamily="18" charset="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p:cNvSpPr>
            <a:spLocks noGrp="1"/>
          </p:cNvSpPr>
          <p:nvPr>
            <p:ph type="sldNum" sz="quarter" idx="11"/>
          </p:nvPr>
        </p:nvSpPr>
        <p:spPr>
          <a:noFill/>
        </p:spPr>
        <p:txBody>
          <a:bodyPr/>
          <a:lstStyle/>
          <a:p>
            <a:r>
              <a:rPr lang="en-US" smtClean="0"/>
              <a:t>23-</a:t>
            </a:r>
            <a:fld id="{1F3E59B3-BF38-4E24-8EDB-AE8B9E019B6A}" type="slidenum">
              <a:rPr lang="en-US" smtClean="0"/>
              <a:pPr/>
              <a:t>55</a:t>
            </a:fld>
            <a:endParaRPr lang="en-US" smtClean="0"/>
          </a:p>
        </p:txBody>
      </p:sp>
      <p:sp>
        <p:nvSpPr>
          <p:cNvPr id="62467" name="Rectangle 2"/>
          <p:cNvSpPr>
            <a:spLocks noGrp="1" noChangeArrowheads="1"/>
          </p:cNvSpPr>
          <p:nvPr>
            <p:ph type="title"/>
          </p:nvPr>
        </p:nvSpPr>
        <p:spPr>
          <a:xfrm>
            <a:off x="0" y="46038"/>
            <a:ext cx="9144000" cy="1127125"/>
          </a:xfrm>
        </p:spPr>
        <p:txBody>
          <a:bodyPr>
            <a:spAutoFit/>
          </a:bodyPr>
          <a:lstStyle/>
          <a:p>
            <a:pPr eaLnBrk="1" hangingPunct="1"/>
            <a:r>
              <a:rPr lang="en-US" sz="3400" smtClean="0"/>
              <a:t>Summary of Tubular Reabsorption and Secretion</a:t>
            </a:r>
          </a:p>
        </p:txBody>
      </p:sp>
      <p:sp>
        <p:nvSpPr>
          <p:cNvPr id="62468" name="Rectangle 6"/>
          <p:cNvSpPr>
            <a:spLocks noGrp="1" noChangeArrowheads="1"/>
          </p:cNvSpPr>
          <p:nvPr>
            <p:ph type="body" sz="half" idx="2"/>
          </p:nvPr>
        </p:nvSpPr>
        <p:spPr>
          <a:xfrm>
            <a:off x="4191000" y="1143000"/>
            <a:ext cx="4648200" cy="5410200"/>
          </a:xfrm>
        </p:spPr>
        <p:txBody>
          <a:bodyPr/>
          <a:lstStyle/>
          <a:p>
            <a:pPr eaLnBrk="1" hangingPunct="1">
              <a:lnSpc>
                <a:spcPct val="90000"/>
              </a:lnSpc>
            </a:pPr>
            <a:r>
              <a:rPr lang="en-US" sz="1800" smtClean="0"/>
              <a:t>PCT</a:t>
            </a:r>
            <a:r>
              <a:rPr lang="en-US" sz="1800" b="0" smtClean="0"/>
              <a:t> reabsorbs 65% of glomerular filtrate and returns it to peritubular capillaries</a:t>
            </a:r>
          </a:p>
          <a:p>
            <a:pPr lvl="1" eaLnBrk="1" hangingPunct="1">
              <a:lnSpc>
                <a:spcPct val="90000"/>
              </a:lnSpc>
            </a:pPr>
            <a:r>
              <a:rPr lang="en-US" sz="1600" b="0" smtClean="0"/>
              <a:t>much reabsorption by osmosis &amp; cotransport mechanisms linked to active transport of sodium</a:t>
            </a:r>
          </a:p>
          <a:p>
            <a:pPr lvl="1" eaLnBrk="1" hangingPunct="1">
              <a:lnSpc>
                <a:spcPct val="90000"/>
              </a:lnSpc>
            </a:pPr>
            <a:endParaRPr lang="en-US" sz="1000" b="0" smtClean="0"/>
          </a:p>
          <a:p>
            <a:pPr eaLnBrk="1" hangingPunct="1">
              <a:lnSpc>
                <a:spcPct val="90000"/>
              </a:lnSpc>
            </a:pPr>
            <a:r>
              <a:rPr lang="en-US" sz="1800" smtClean="0"/>
              <a:t>nephron loop </a:t>
            </a:r>
            <a:r>
              <a:rPr lang="en-US" sz="1800" b="0" smtClean="0"/>
              <a:t>reabsorbs another 25% of filtrate</a:t>
            </a:r>
          </a:p>
          <a:p>
            <a:pPr eaLnBrk="1" hangingPunct="1">
              <a:lnSpc>
                <a:spcPct val="90000"/>
              </a:lnSpc>
            </a:pPr>
            <a:endParaRPr lang="en-US" sz="1000" b="0" smtClean="0"/>
          </a:p>
          <a:p>
            <a:pPr eaLnBrk="1" hangingPunct="1">
              <a:lnSpc>
                <a:spcPct val="90000"/>
              </a:lnSpc>
            </a:pPr>
            <a:r>
              <a:rPr lang="en-US" sz="1800" smtClean="0"/>
              <a:t>DCT</a:t>
            </a:r>
            <a:r>
              <a:rPr lang="en-US" sz="1800" b="0" smtClean="0"/>
              <a:t> reabsorbs Na</a:t>
            </a:r>
            <a:r>
              <a:rPr lang="en-US" sz="1800" b="0" baseline="30000" smtClean="0"/>
              <a:t>+</a:t>
            </a:r>
            <a:r>
              <a:rPr lang="en-US" sz="1800" b="0" smtClean="0"/>
              <a:t>, Cl</a:t>
            </a:r>
            <a:r>
              <a:rPr lang="en-US" sz="1800" b="0" baseline="30000" smtClean="0"/>
              <a:t>-</a:t>
            </a:r>
            <a:r>
              <a:rPr lang="en-US" sz="1800" b="0" smtClean="0"/>
              <a:t> and water under hormonal control, especially aldosterone and ANP</a:t>
            </a:r>
          </a:p>
          <a:p>
            <a:pPr eaLnBrk="1" hangingPunct="1">
              <a:lnSpc>
                <a:spcPct val="90000"/>
              </a:lnSpc>
            </a:pPr>
            <a:endParaRPr lang="en-US" sz="800" b="0" smtClean="0"/>
          </a:p>
          <a:p>
            <a:pPr eaLnBrk="1" hangingPunct="1">
              <a:lnSpc>
                <a:spcPct val="90000"/>
              </a:lnSpc>
            </a:pPr>
            <a:r>
              <a:rPr lang="en-US" sz="1800" b="0" smtClean="0"/>
              <a:t>the tubules also extract drugs, wastes, and some solutes from the blood and </a:t>
            </a:r>
            <a:r>
              <a:rPr lang="en-US" sz="1800" smtClean="0"/>
              <a:t>secrete</a:t>
            </a:r>
            <a:r>
              <a:rPr lang="en-US" sz="1800" b="0" smtClean="0"/>
              <a:t> them into the tubular fluid</a:t>
            </a:r>
          </a:p>
          <a:p>
            <a:pPr eaLnBrk="1" hangingPunct="1">
              <a:lnSpc>
                <a:spcPct val="90000"/>
              </a:lnSpc>
            </a:pPr>
            <a:endParaRPr lang="en-US" sz="1600" b="0" smtClean="0"/>
          </a:p>
          <a:p>
            <a:pPr eaLnBrk="1" hangingPunct="1">
              <a:lnSpc>
                <a:spcPct val="90000"/>
              </a:lnSpc>
            </a:pPr>
            <a:r>
              <a:rPr lang="en-US" sz="1800" smtClean="0"/>
              <a:t>DCT</a:t>
            </a:r>
            <a:r>
              <a:rPr lang="en-US" sz="1800" b="0" smtClean="0"/>
              <a:t> completes the process of determining the chemical composition of urine</a:t>
            </a:r>
          </a:p>
          <a:p>
            <a:pPr eaLnBrk="1" hangingPunct="1">
              <a:lnSpc>
                <a:spcPct val="90000"/>
              </a:lnSpc>
            </a:pPr>
            <a:endParaRPr lang="en-US" sz="800" b="0" smtClean="0"/>
          </a:p>
          <a:p>
            <a:pPr eaLnBrk="1" hangingPunct="1">
              <a:lnSpc>
                <a:spcPct val="90000"/>
              </a:lnSpc>
            </a:pPr>
            <a:r>
              <a:rPr lang="en-US" sz="1800" b="0" smtClean="0"/>
              <a:t>collecting duct conserves water</a:t>
            </a:r>
            <a:endParaRPr lang="en-US" sz="2400" smtClean="0"/>
          </a:p>
        </p:txBody>
      </p:sp>
      <p:sp>
        <p:nvSpPr>
          <p:cNvPr id="62469" name="TextBox 24"/>
          <p:cNvSpPr txBox="1">
            <a:spLocks noChangeArrowheads="1"/>
          </p:cNvSpPr>
          <p:nvPr/>
        </p:nvSpPr>
        <p:spPr bwMode="auto">
          <a:xfrm>
            <a:off x="152400" y="1054100"/>
            <a:ext cx="4224338" cy="198438"/>
          </a:xfrm>
          <a:prstGeom prst="rect">
            <a:avLst/>
          </a:prstGeom>
          <a:noFill/>
          <a:ln w="9525">
            <a:noFill/>
            <a:miter lim="800000"/>
            <a:headEnd/>
            <a:tailEnd/>
          </a:ln>
        </p:spPr>
        <p:txBody>
          <a:bodyPr>
            <a:spAutoFit/>
          </a:bodyPr>
          <a:lstStyle/>
          <a:p>
            <a:pPr algn="ctr"/>
            <a:r>
              <a:rPr lang="en-US" sz="700">
                <a:solidFill>
                  <a:srgbClr val="000000"/>
                </a:solidFill>
                <a:cs typeface="Arial" charset="0"/>
              </a:rPr>
              <a:t>Copyright © The McGraw-Hill Companies, Inc. Permission required for reproduction or display.</a:t>
            </a:r>
          </a:p>
        </p:txBody>
      </p:sp>
      <p:pic>
        <p:nvPicPr>
          <p:cNvPr id="62470" name="Picture 10" descr="sal25693_23_22"/>
          <p:cNvPicPr>
            <a:picLocks noChangeAspect="1" noChangeArrowheads="1"/>
          </p:cNvPicPr>
          <p:nvPr/>
        </p:nvPicPr>
        <p:blipFill>
          <a:blip r:embed="rId3" cstate="print"/>
          <a:srcRect/>
          <a:stretch>
            <a:fillRect/>
          </a:stretch>
        </p:blipFill>
        <p:spPr bwMode="auto">
          <a:xfrm>
            <a:off x="282575" y="1236663"/>
            <a:ext cx="3957638" cy="5499100"/>
          </a:xfrm>
          <a:prstGeom prst="rect">
            <a:avLst/>
          </a:prstGeom>
          <a:noFill/>
          <a:ln w="9525">
            <a:noFill/>
            <a:miter lim="800000"/>
            <a:headEnd/>
            <a:tailEnd/>
          </a:ln>
        </p:spPr>
      </p:pic>
      <p:sp>
        <p:nvSpPr>
          <p:cNvPr id="62471" name="Rectangle 11"/>
          <p:cNvSpPr>
            <a:spLocks noChangeArrowheads="1"/>
          </p:cNvSpPr>
          <p:nvPr/>
        </p:nvSpPr>
        <p:spPr bwMode="auto">
          <a:xfrm>
            <a:off x="1628775" y="4994275"/>
            <a:ext cx="219075" cy="122238"/>
          </a:xfrm>
          <a:prstGeom prst="rect">
            <a:avLst/>
          </a:prstGeom>
          <a:noFill/>
          <a:ln w="9525">
            <a:noFill/>
            <a:miter lim="800000"/>
            <a:headEnd/>
            <a:tailEnd/>
          </a:ln>
        </p:spPr>
        <p:txBody>
          <a:bodyPr lIns="0" tIns="0" rIns="0" bIns="0">
            <a:spAutoFit/>
          </a:bodyPr>
          <a:lstStyle/>
          <a:p>
            <a:r>
              <a:rPr lang="en-US" sz="800" b="1">
                <a:solidFill>
                  <a:srgbClr val="000000"/>
                </a:solidFill>
              </a:rPr>
              <a:t>H</a:t>
            </a:r>
            <a:r>
              <a:rPr lang="en-US" sz="800" b="1" baseline="-25000">
                <a:solidFill>
                  <a:srgbClr val="000000"/>
                </a:solidFill>
              </a:rPr>
              <a:t>2</a:t>
            </a:r>
            <a:r>
              <a:rPr lang="en-US" sz="800" b="1">
                <a:solidFill>
                  <a:srgbClr val="000000"/>
                </a:solidFill>
              </a:rPr>
              <a:t>O</a:t>
            </a:r>
            <a:endParaRPr lang="en-US" sz="800" b="1"/>
          </a:p>
        </p:txBody>
      </p:sp>
      <p:sp>
        <p:nvSpPr>
          <p:cNvPr id="62472" name="Rectangle 12"/>
          <p:cNvSpPr>
            <a:spLocks noChangeArrowheads="1"/>
          </p:cNvSpPr>
          <p:nvPr/>
        </p:nvSpPr>
        <p:spPr bwMode="auto">
          <a:xfrm>
            <a:off x="1620838" y="5354638"/>
            <a:ext cx="227012" cy="122237"/>
          </a:xfrm>
          <a:prstGeom prst="rect">
            <a:avLst/>
          </a:prstGeom>
          <a:noFill/>
          <a:ln w="9525">
            <a:noFill/>
            <a:miter lim="800000"/>
            <a:headEnd/>
            <a:tailEnd/>
          </a:ln>
        </p:spPr>
        <p:txBody>
          <a:bodyPr wrap="none" lIns="0" tIns="0" rIns="0" bIns="0">
            <a:spAutoFit/>
          </a:bodyPr>
          <a:lstStyle/>
          <a:p>
            <a:r>
              <a:rPr lang="en-US" sz="800" b="1">
                <a:solidFill>
                  <a:srgbClr val="000000"/>
                </a:solidFill>
              </a:rPr>
              <a:t>Urea</a:t>
            </a:r>
            <a:endParaRPr lang="en-US" sz="800" b="1"/>
          </a:p>
        </p:txBody>
      </p:sp>
      <p:sp>
        <p:nvSpPr>
          <p:cNvPr id="62473" name="Rectangle 13"/>
          <p:cNvSpPr>
            <a:spLocks noChangeArrowheads="1"/>
          </p:cNvSpPr>
          <p:nvPr/>
        </p:nvSpPr>
        <p:spPr bwMode="auto">
          <a:xfrm>
            <a:off x="3255963" y="5272088"/>
            <a:ext cx="227012" cy="122237"/>
          </a:xfrm>
          <a:prstGeom prst="rect">
            <a:avLst/>
          </a:prstGeom>
          <a:noFill/>
          <a:ln w="9525">
            <a:noFill/>
            <a:miter lim="800000"/>
            <a:headEnd/>
            <a:tailEnd/>
          </a:ln>
        </p:spPr>
        <p:txBody>
          <a:bodyPr wrap="none" lIns="0" tIns="0" rIns="0" bIns="0">
            <a:spAutoFit/>
          </a:bodyPr>
          <a:lstStyle/>
          <a:p>
            <a:r>
              <a:rPr lang="en-US" sz="800" b="1">
                <a:solidFill>
                  <a:srgbClr val="000000"/>
                </a:solidFill>
              </a:rPr>
              <a:t>Urea</a:t>
            </a:r>
            <a:endParaRPr lang="en-US" sz="800" b="1"/>
          </a:p>
        </p:txBody>
      </p:sp>
      <p:sp>
        <p:nvSpPr>
          <p:cNvPr id="62474" name="Rectangle 14"/>
          <p:cNvSpPr>
            <a:spLocks noChangeArrowheads="1"/>
          </p:cNvSpPr>
          <p:nvPr/>
        </p:nvSpPr>
        <p:spPr bwMode="auto">
          <a:xfrm>
            <a:off x="3260725" y="3282950"/>
            <a:ext cx="131763" cy="122238"/>
          </a:xfrm>
          <a:prstGeom prst="rect">
            <a:avLst/>
          </a:prstGeom>
          <a:noFill/>
          <a:ln w="9525">
            <a:noFill/>
            <a:miter lim="800000"/>
            <a:headEnd/>
            <a:tailEnd/>
          </a:ln>
        </p:spPr>
        <p:txBody>
          <a:bodyPr lIns="0" tIns="0" rIns="0" bIns="0">
            <a:spAutoFit/>
          </a:bodyPr>
          <a:lstStyle/>
          <a:p>
            <a:r>
              <a:rPr lang="en-US" sz="800" b="1">
                <a:solidFill>
                  <a:srgbClr val="000000"/>
                </a:solidFill>
              </a:rPr>
              <a:t>H</a:t>
            </a:r>
            <a:r>
              <a:rPr lang="en-US" sz="800" b="1" baseline="30000">
                <a:solidFill>
                  <a:srgbClr val="000000"/>
                </a:solidFill>
              </a:rPr>
              <a:t>+</a:t>
            </a:r>
          </a:p>
        </p:txBody>
      </p:sp>
      <p:sp>
        <p:nvSpPr>
          <p:cNvPr id="62475" name="Rectangle 15"/>
          <p:cNvSpPr>
            <a:spLocks noChangeArrowheads="1"/>
          </p:cNvSpPr>
          <p:nvPr/>
        </p:nvSpPr>
        <p:spPr bwMode="auto">
          <a:xfrm>
            <a:off x="3260725" y="3421063"/>
            <a:ext cx="131763" cy="122237"/>
          </a:xfrm>
          <a:prstGeom prst="rect">
            <a:avLst/>
          </a:prstGeom>
          <a:noFill/>
          <a:ln w="9525">
            <a:noFill/>
            <a:miter lim="800000"/>
            <a:headEnd/>
            <a:tailEnd/>
          </a:ln>
        </p:spPr>
        <p:txBody>
          <a:bodyPr lIns="0" tIns="0" rIns="0" bIns="0">
            <a:spAutoFit/>
          </a:bodyPr>
          <a:lstStyle/>
          <a:p>
            <a:r>
              <a:rPr lang="en-US" sz="800" b="1">
                <a:solidFill>
                  <a:srgbClr val="000000"/>
                </a:solidFill>
              </a:rPr>
              <a:t>K</a:t>
            </a:r>
            <a:r>
              <a:rPr lang="en-US" sz="800" b="1" baseline="30000">
                <a:solidFill>
                  <a:srgbClr val="000000"/>
                </a:solidFill>
              </a:rPr>
              <a:t>+</a:t>
            </a:r>
          </a:p>
        </p:txBody>
      </p:sp>
      <p:sp>
        <p:nvSpPr>
          <p:cNvPr id="62476" name="Rectangle 16"/>
          <p:cNvSpPr>
            <a:spLocks noChangeArrowheads="1"/>
          </p:cNvSpPr>
          <p:nvPr/>
        </p:nvSpPr>
        <p:spPr bwMode="auto">
          <a:xfrm>
            <a:off x="3260725" y="3560763"/>
            <a:ext cx="261938" cy="122237"/>
          </a:xfrm>
          <a:prstGeom prst="rect">
            <a:avLst/>
          </a:prstGeom>
          <a:noFill/>
          <a:ln w="9525">
            <a:noFill/>
            <a:miter lim="800000"/>
            <a:headEnd/>
            <a:tailEnd/>
          </a:ln>
        </p:spPr>
        <p:txBody>
          <a:bodyPr lIns="0" tIns="0" rIns="0" bIns="0">
            <a:spAutoFit/>
          </a:bodyPr>
          <a:lstStyle/>
          <a:p>
            <a:r>
              <a:rPr lang="en-US" sz="800" b="1">
                <a:solidFill>
                  <a:srgbClr val="000000"/>
                </a:solidFill>
              </a:rPr>
              <a:t>NH</a:t>
            </a:r>
            <a:r>
              <a:rPr lang="en-US" sz="800" b="1" baseline="-25000">
                <a:solidFill>
                  <a:srgbClr val="000000"/>
                </a:solidFill>
              </a:rPr>
              <a:t>4</a:t>
            </a:r>
            <a:r>
              <a:rPr lang="en-US" sz="800" b="1" baseline="30000">
                <a:solidFill>
                  <a:srgbClr val="000000"/>
                </a:solidFill>
              </a:rPr>
              <a:t>+</a:t>
            </a:r>
            <a:endParaRPr lang="en-US" sz="800" b="1" baseline="30000"/>
          </a:p>
        </p:txBody>
      </p:sp>
      <p:sp>
        <p:nvSpPr>
          <p:cNvPr id="62477" name="Rectangle 17"/>
          <p:cNvSpPr>
            <a:spLocks noChangeArrowheads="1"/>
          </p:cNvSpPr>
          <p:nvPr/>
        </p:nvSpPr>
        <p:spPr bwMode="auto">
          <a:xfrm>
            <a:off x="2851150" y="1711325"/>
            <a:ext cx="166688" cy="122238"/>
          </a:xfrm>
          <a:prstGeom prst="rect">
            <a:avLst/>
          </a:prstGeom>
          <a:noFill/>
          <a:ln w="9525">
            <a:noFill/>
            <a:miter lim="800000"/>
            <a:headEnd/>
            <a:tailEnd/>
          </a:ln>
        </p:spPr>
        <p:txBody>
          <a:bodyPr wrap="none" lIns="0" tIns="0" rIns="0" bIns="0">
            <a:spAutoFit/>
          </a:bodyPr>
          <a:lstStyle/>
          <a:p>
            <a:r>
              <a:rPr lang="en-US" sz="800" b="1">
                <a:solidFill>
                  <a:srgbClr val="000000"/>
                </a:solidFill>
              </a:rPr>
              <a:t>Na</a:t>
            </a:r>
            <a:r>
              <a:rPr lang="en-US" sz="800" b="1" baseline="30000">
                <a:solidFill>
                  <a:srgbClr val="000000"/>
                </a:solidFill>
              </a:rPr>
              <a:t>+</a:t>
            </a:r>
            <a:endParaRPr lang="en-US" sz="800" b="1" baseline="30000"/>
          </a:p>
        </p:txBody>
      </p:sp>
      <p:sp>
        <p:nvSpPr>
          <p:cNvPr id="62478" name="Rectangle 18"/>
          <p:cNvSpPr>
            <a:spLocks noChangeArrowheads="1"/>
          </p:cNvSpPr>
          <p:nvPr/>
        </p:nvSpPr>
        <p:spPr bwMode="auto">
          <a:xfrm>
            <a:off x="2851150" y="1849438"/>
            <a:ext cx="1365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Cl</a:t>
            </a:r>
            <a:r>
              <a:rPr lang="en-US" sz="800" b="1" baseline="30000">
                <a:solidFill>
                  <a:srgbClr val="000000"/>
                </a:solidFill>
              </a:rPr>
              <a:t>–</a:t>
            </a:r>
            <a:endParaRPr lang="en-US" sz="800" b="1" baseline="30000"/>
          </a:p>
        </p:txBody>
      </p:sp>
      <p:sp>
        <p:nvSpPr>
          <p:cNvPr id="62479" name="Rectangle 19"/>
          <p:cNvSpPr>
            <a:spLocks noChangeArrowheads="1"/>
          </p:cNvSpPr>
          <p:nvPr/>
        </p:nvSpPr>
        <p:spPr bwMode="auto">
          <a:xfrm>
            <a:off x="2851150" y="2127250"/>
            <a:ext cx="219075" cy="122238"/>
          </a:xfrm>
          <a:prstGeom prst="rect">
            <a:avLst/>
          </a:prstGeom>
          <a:noFill/>
          <a:ln w="9525">
            <a:noFill/>
            <a:miter lim="800000"/>
            <a:headEnd/>
            <a:tailEnd/>
          </a:ln>
        </p:spPr>
        <p:txBody>
          <a:bodyPr lIns="0" tIns="0" rIns="0" bIns="0">
            <a:spAutoFit/>
          </a:bodyPr>
          <a:lstStyle/>
          <a:p>
            <a:r>
              <a:rPr lang="en-US" sz="800" b="1">
                <a:solidFill>
                  <a:srgbClr val="000000"/>
                </a:solidFill>
              </a:rPr>
              <a:t>H</a:t>
            </a:r>
            <a:r>
              <a:rPr lang="en-US" sz="800" b="1" baseline="-25000">
                <a:solidFill>
                  <a:srgbClr val="000000"/>
                </a:solidFill>
              </a:rPr>
              <a:t>2</a:t>
            </a:r>
            <a:r>
              <a:rPr lang="en-US" sz="800" b="1">
                <a:solidFill>
                  <a:srgbClr val="000000"/>
                </a:solidFill>
              </a:rPr>
              <a:t>O</a:t>
            </a:r>
            <a:endParaRPr lang="en-US" sz="800" b="1"/>
          </a:p>
        </p:txBody>
      </p:sp>
      <p:sp>
        <p:nvSpPr>
          <p:cNvPr id="62480" name="Rectangle 20"/>
          <p:cNvSpPr>
            <a:spLocks noChangeArrowheads="1"/>
          </p:cNvSpPr>
          <p:nvPr/>
        </p:nvSpPr>
        <p:spPr bwMode="auto">
          <a:xfrm>
            <a:off x="571500" y="3487738"/>
            <a:ext cx="227013" cy="122237"/>
          </a:xfrm>
          <a:prstGeom prst="rect">
            <a:avLst/>
          </a:prstGeom>
          <a:noFill/>
          <a:ln w="9525">
            <a:noFill/>
            <a:miter lim="800000"/>
            <a:headEnd/>
            <a:tailEnd/>
          </a:ln>
        </p:spPr>
        <p:txBody>
          <a:bodyPr wrap="none" lIns="0" tIns="0" rIns="0" bIns="0">
            <a:spAutoFit/>
          </a:bodyPr>
          <a:lstStyle/>
          <a:p>
            <a:r>
              <a:rPr lang="en-US" sz="800" b="1">
                <a:solidFill>
                  <a:srgbClr val="000000"/>
                </a:solidFill>
              </a:rPr>
              <a:t>Urea</a:t>
            </a:r>
            <a:endParaRPr lang="en-US" sz="800" b="1"/>
          </a:p>
        </p:txBody>
      </p:sp>
      <p:sp>
        <p:nvSpPr>
          <p:cNvPr id="62481" name="Rectangle 21"/>
          <p:cNvSpPr>
            <a:spLocks noChangeArrowheads="1"/>
          </p:cNvSpPr>
          <p:nvPr/>
        </p:nvSpPr>
        <p:spPr bwMode="auto">
          <a:xfrm>
            <a:off x="1219200" y="3489325"/>
            <a:ext cx="109538" cy="122238"/>
          </a:xfrm>
          <a:prstGeom prst="rect">
            <a:avLst/>
          </a:prstGeom>
          <a:noFill/>
          <a:ln w="9525">
            <a:noFill/>
            <a:miter lim="800000"/>
            <a:headEnd/>
            <a:tailEnd/>
          </a:ln>
        </p:spPr>
        <p:txBody>
          <a:bodyPr wrap="none" lIns="0" tIns="0" rIns="0" bIns="0">
            <a:spAutoFit/>
          </a:bodyPr>
          <a:lstStyle/>
          <a:p>
            <a:r>
              <a:rPr lang="en-US" sz="800" b="1">
                <a:solidFill>
                  <a:srgbClr val="000000"/>
                </a:solidFill>
              </a:rPr>
              <a:t>H</a:t>
            </a:r>
            <a:r>
              <a:rPr lang="en-US" sz="800" b="1" baseline="30000">
                <a:solidFill>
                  <a:srgbClr val="000000"/>
                </a:solidFill>
              </a:rPr>
              <a:t>+</a:t>
            </a:r>
            <a:endParaRPr lang="en-US" sz="800" b="1" baseline="30000"/>
          </a:p>
        </p:txBody>
      </p:sp>
      <p:sp>
        <p:nvSpPr>
          <p:cNvPr id="62482" name="Rectangle 22"/>
          <p:cNvSpPr>
            <a:spLocks noChangeArrowheads="1"/>
          </p:cNvSpPr>
          <p:nvPr/>
        </p:nvSpPr>
        <p:spPr bwMode="auto">
          <a:xfrm>
            <a:off x="571500" y="3625850"/>
            <a:ext cx="431800" cy="122238"/>
          </a:xfrm>
          <a:prstGeom prst="rect">
            <a:avLst/>
          </a:prstGeom>
          <a:noFill/>
          <a:ln w="9525">
            <a:noFill/>
            <a:miter lim="800000"/>
            <a:headEnd/>
            <a:tailEnd/>
          </a:ln>
        </p:spPr>
        <p:txBody>
          <a:bodyPr wrap="none" lIns="0" tIns="0" rIns="0" bIns="0">
            <a:spAutoFit/>
          </a:bodyPr>
          <a:lstStyle/>
          <a:p>
            <a:r>
              <a:rPr lang="en-US" sz="800" b="1">
                <a:solidFill>
                  <a:srgbClr val="000000"/>
                </a:solidFill>
              </a:rPr>
              <a:t>Uric acid</a:t>
            </a:r>
            <a:endParaRPr lang="en-US" sz="800" b="1"/>
          </a:p>
        </p:txBody>
      </p:sp>
      <p:sp>
        <p:nvSpPr>
          <p:cNvPr id="62483" name="Rectangle 23"/>
          <p:cNvSpPr>
            <a:spLocks noChangeArrowheads="1"/>
          </p:cNvSpPr>
          <p:nvPr/>
        </p:nvSpPr>
        <p:spPr bwMode="auto">
          <a:xfrm>
            <a:off x="1219200" y="3624263"/>
            <a:ext cx="260350" cy="122237"/>
          </a:xfrm>
          <a:prstGeom prst="rect">
            <a:avLst/>
          </a:prstGeom>
          <a:noFill/>
          <a:ln w="9525">
            <a:noFill/>
            <a:miter lim="800000"/>
            <a:headEnd/>
            <a:tailEnd/>
          </a:ln>
        </p:spPr>
        <p:txBody>
          <a:bodyPr lIns="0" tIns="0" rIns="0" bIns="0">
            <a:spAutoFit/>
          </a:bodyPr>
          <a:lstStyle/>
          <a:p>
            <a:r>
              <a:rPr lang="en-US" sz="800" b="1">
                <a:solidFill>
                  <a:srgbClr val="000000"/>
                </a:solidFill>
              </a:rPr>
              <a:t>NH</a:t>
            </a:r>
            <a:r>
              <a:rPr lang="en-US" sz="800" b="1" baseline="-25000">
                <a:solidFill>
                  <a:srgbClr val="000000"/>
                </a:solidFill>
              </a:rPr>
              <a:t>4</a:t>
            </a:r>
            <a:r>
              <a:rPr lang="en-US" sz="800" b="1" baseline="30000">
                <a:solidFill>
                  <a:srgbClr val="000000"/>
                </a:solidFill>
              </a:rPr>
              <a:t>+</a:t>
            </a:r>
            <a:endParaRPr lang="en-US" sz="800" b="1" baseline="30000"/>
          </a:p>
        </p:txBody>
      </p:sp>
      <p:sp>
        <p:nvSpPr>
          <p:cNvPr id="62484" name="Rectangle 24"/>
          <p:cNvSpPr>
            <a:spLocks noChangeArrowheads="1"/>
          </p:cNvSpPr>
          <p:nvPr/>
        </p:nvSpPr>
        <p:spPr bwMode="auto">
          <a:xfrm>
            <a:off x="571500" y="3762375"/>
            <a:ext cx="1173163" cy="122238"/>
          </a:xfrm>
          <a:prstGeom prst="rect">
            <a:avLst/>
          </a:prstGeom>
          <a:noFill/>
          <a:ln w="9525">
            <a:noFill/>
            <a:miter lim="800000"/>
            <a:headEnd/>
            <a:tailEnd/>
          </a:ln>
        </p:spPr>
        <p:txBody>
          <a:bodyPr wrap="none" lIns="0" tIns="0" rIns="0" bIns="0">
            <a:spAutoFit/>
          </a:bodyPr>
          <a:lstStyle/>
          <a:p>
            <a:r>
              <a:rPr lang="en-US" sz="800" b="1">
                <a:solidFill>
                  <a:srgbClr val="000000"/>
                </a:solidFill>
              </a:rPr>
              <a:t>Creatinine   Some drugs</a:t>
            </a:r>
            <a:endParaRPr lang="en-US" sz="800" b="1"/>
          </a:p>
        </p:txBody>
      </p:sp>
      <p:sp>
        <p:nvSpPr>
          <p:cNvPr id="62485" name="Rectangle 25"/>
          <p:cNvSpPr>
            <a:spLocks noChangeArrowheads="1"/>
          </p:cNvSpPr>
          <p:nvPr/>
        </p:nvSpPr>
        <p:spPr bwMode="auto">
          <a:xfrm>
            <a:off x="682625" y="1271588"/>
            <a:ext cx="4032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Glucose</a:t>
            </a:r>
            <a:endParaRPr lang="en-US" sz="800" b="1"/>
          </a:p>
        </p:txBody>
      </p:sp>
      <p:sp>
        <p:nvSpPr>
          <p:cNvPr id="62486" name="Rectangle 26"/>
          <p:cNvSpPr>
            <a:spLocks noChangeArrowheads="1"/>
          </p:cNvSpPr>
          <p:nvPr/>
        </p:nvSpPr>
        <p:spPr bwMode="auto">
          <a:xfrm>
            <a:off x="1801813" y="1271588"/>
            <a:ext cx="166687" cy="122237"/>
          </a:xfrm>
          <a:prstGeom prst="rect">
            <a:avLst/>
          </a:prstGeom>
          <a:noFill/>
          <a:ln w="9525">
            <a:noFill/>
            <a:miter lim="800000"/>
            <a:headEnd/>
            <a:tailEnd/>
          </a:ln>
        </p:spPr>
        <p:txBody>
          <a:bodyPr wrap="none" lIns="0" tIns="0" rIns="0" bIns="0">
            <a:spAutoFit/>
          </a:bodyPr>
          <a:lstStyle/>
          <a:p>
            <a:r>
              <a:rPr lang="en-US" sz="800" b="1">
                <a:solidFill>
                  <a:srgbClr val="000000"/>
                </a:solidFill>
              </a:rPr>
              <a:t>Na</a:t>
            </a:r>
            <a:r>
              <a:rPr lang="en-US" sz="800" b="1" baseline="30000">
                <a:solidFill>
                  <a:srgbClr val="000000"/>
                </a:solidFill>
              </a:rPr>
              <a:t>+</a:t>
            </a:r>
            <a:endParaRPr lang="en-US" sz="800" b="1" baseline="30000"/>
          </a:p>
        </p:txBody>
      </p:sp>
      <p:sp>
        <p:nvSpPr>
          <p:cNvPr id="62487" name="Rectangle 27"/>
          <p:cNvSpPr>
            <a:spLocks noChangeArrowheads="1"/>
          </p:cNvSpPr>
          <p:nvPr/>
        </p:nvSpPr>
        <p:spPr bwMode="auto">
          <a:xfrm>
            <a:off x="682625" y="1408113"/>
            <a:ext cx="6064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Amino acids</a:t>
            </a:r>
            <a:endParaRPr lang="en-US" sz="800" b="1"/>
          </a:p>
        </p:txBody>
      </p:sp>
      <p:sp>
        <p:nvSpPr>
          <p:cNvPr id="62488" name="Rectangle 28"/>
          <p:cNvSpPr>
            <a:spLocks noChangeArrowheads="1"/>
          </p:cNvSpPr>
          <p:nvPr/>
        </p:nvSpPr>
        <p:spPr bwMode="auto">
          <a:xfrm>
            <a:off x="1801813" y="1416050"/>
            <a:ext cx="109537" cy="122238"/>
          </a:xfrm>
          <a:prstGeom prst="rect">
            <a:avLst/>
          </a:prstGeom>
          <a:noFill/>
          <a:ln w="9525">
            <a:noFill/>
            <a:miter lim="800000"/>
            <a:headEnd/>
            <a:tailEnd/>
          </a:ln>
        </p:spPr>
        <p:txBody>
          <a:bodyPr wrap="none" lIns="0" tIns="0" rIns="0" bIns="0">
            <a:spAutoFit/>
          </a:bodyPr>
          <a:lstStyle/>
          <a:p>
            <a:r>
              <a:rPr lang="en-US" sz="800" b="1">
                <a:solidFill>
                  <a:srgbClr val="000000"/>
                </a:solidFill>
              </a:rPr>
              <a:t>K</a:t>
            </a:r>
            <a:r>
              <a:rPr lang="en-US" sz="800" b="1" baseline="30000">
                <a:solidFill>
                  <a:srgbClr val="000000"/>
                </a:solidFill>
              </a:rPr>
              <a:t>+</a:t>
            </a:r>
            <a:endParaRPr lang="en-US" sz="800" b="1" baseline="30000"/>
          </a:p>
        </p:txBody>
      </p:sp>
      <p:sp>
        <p:nvSpPr>
          <p:cNvPr id="62489" name="Rectangle 29"/>
          <p:cNvSpPr>
            <a:spLocks noChangeArrowheads="1"/>
          </p:cNvSpPr>
          <p:nvPr/>
        </p:nvSpPr>
        <p:spPr bwMode="auto">
          <a:xfrm>
            <a:off x="682625" y="1549400"/>
            <a:ext cx="350838" cy="122238"/>
          </a:xfrm>
          <a:prstGeom prst="rect">
            <a:avLst/>
          </a:prstGeom>
          <a:noFill/>
          <a:ln w="9525">
            <a:noFill/>
            <a:miter lim="800000"/>
            <a:headEnd/>
            <a:tailEnd/>
          </a:ln>
        </p:spPr>
        <p:txBody>
          <a:bodyPr wrap="none" lIns="0" tIns="0" rIns="0" bIns="0">
            <a:spAutoFit/>
          </a:bodyPr>
          <a:lstStyle/>
          <a:p>
            <a:r>
              <a:rPr lang="en-US" sz="800" b="1">
                <a:solidFill>
                  <a:srgbClr val="000000"/>
                </a:solidFill>
              </a:rPr>
              <a:t>Protein</a:t>
            </a:r>
            <a:endParaRPr lang="en-US" sz="800" b="1"/>
          </a:p>
        </p:txBody>
      </p:sp>
      <p:sp>
        <p:nvSpPr>
          <p:cNvPr id="62490" name="Rectangle 30"/>
          <p:cNvSpPr>
            <a:spLocks noChangeArrowheads="1"/>
          </p:cNvSpPr>
          <p:nvPr/>
        </p:nvSpPr>
        <p:spPr bwMode="auto">
          <a:xfrm>
            <a:off x="1801813" y="1549400"/>
            <a:ext cx="201612" cy="122238"/>
          </a:xfrm>
          <a:prstGeom prst="rect">
            <a:avLst/>
          </a:prstGeom>
          <a:noFill/>
          <a:ln w="9525">
            <a:noFill/>
            <a:miter lim="800000"/>
            <a:headEnd/>
            <a:tailEnd/>
          </a:ln>
        </p:spPr>
        <p:txBody>
          <a:bodyPr wrap="none" lIns="0" tIns="0" rIns="0" bIns="0">
            <a:spAutoFit/>
          </a:bodyPr>
          <a:lstStyle/>
          <a:p>
            <a:r>
              <a:rPr lang="en-US" sz="800" b="1">
                <a:solidFill>
                  <a:srgbClr val="000000"/>
                </a:solidFill>
              </a:rPr>
              <a:t>Ca</a:t>
            </a:r>
            <a:r>
              <a:rPr lang="en-US" sz="800" b="1" baseline="30000">
                <a:solidFill>
                  <a:srgbClr val="000000"/>
                </a:solidFill>
              </a:rPr>
              <a:t>2+</a:t>
            </a:r>
            <a:endParaRPr lang="en-US" sz="800" b="1" baseline="30000"/>
          </a:p>
        </p:txBody>
      </p:sp>
      <p:sp>
        <p:nvSpPr>
          <p:cNvPr id="62491" name="Rectangle 31"/>
          <p:cNvSpPr>
            <a:spLocks noChangeArrowheads="1"/>
          </p:cNvSpPr>
          <p:nvPr/>
        </p:nvSpPr>
        <p:spPr bwMode="auto">
          <a:xfrm>
            <a:off x="682625" y="1685925"/>
            <a:ext cx="4254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Vitamins</a:t>
            </a:r>
            <a:endParaRPr lang="en-US" sz="800" b="1"/>
          </a:p>
        </p:txBody>
      </p:sp>
      <p:sp>
        <p:nvSpPr>
          <p:cNvPr id="62492" name="Rectangle 32"/>
          <p:cNvSpPr>
            <a:spLocks noChangeArrowheads="1"/>
          </p:cNvSpPr>
          <p:nvPr/>
        </p:nvSpPr>
        <p:spPr bwMode="auto">
          <a:xfrm>
            <a:off x="1801813" y="1685925"/>
            <a:ext cx="217487" cy="122238"/>
          </a:xfrm>
          <a:prstGeom prst="rect">
            <a:avLst/>
          </a:prstGeom>
          <a:noFill/>
          <a:ln w="9525">
            <a:noFill/>
            <a:miter lim="800000"/>
            <a:headEnd/>
            <a:tailEnd/>
          </a:ln>
        </p:spPr>
        <p:txBody>
          <a:bodyPr wrap="none" lIns="0" tIns="0" rIns="0" bIns="0">
            <a:spAutoFit/>
          </a:bodyPr>
          <a:lstStyle/>
          <a:p>
            <a:r>
              <a:rPr lang="en-US" sz="800" b="1">
                <a:solidFill>
                  <a:srgbClr val="000000"/>
                </a:solidFill>
              </a:rPr>
              <a:t>Mg</a:t>
            </a:r>
            <a:r>
              <a:rPr lang="en-US" sz="800" b="1" baseline="30000">
                <a:solidFill>
                  <a:srgbClr val="000000"/>
                </a:solidFill>
              </a:rPr>
              <a:t>2+</a:t>
            </a:r>
            <a:endParaRPr lang="en-US" sz="800" b="1" baseline="30000"/>
          </a:p>
        </p:txBody>
      </p:sp>
      <p:sp>
        <p:nvSpPr>
          <p:cNvPr id="62493" name="Rectangle 33"/>
          <p:cNvSpPr>
            <a:spLocks noChangeArrowheads="1"/>
          </p:cNvSpPr>
          <p:nvPr/>
        </p:nvSpPr>
        <p:spPr bwMode="auto">
          <a:xfrm>
            <a:off x="682625" y="1827213"/>
            <a:ext cx="357188" cy="122237"/>
          </a:xfrm>
          <a:prstGeom prst="rect">
            <a:avLst/>
          </a:prstGeom>
          <a:noFill/>
          <a:ln w="9525">
            <a:noFill/>
            <a:miter lim="800000"/>
            <a:headEnd/>
            <a:tailEnd/>
          </a:ln>
        </p:spPr>
        <p:txBody>
          <a:bodyPr wrap="none" lIns="0" tIns="0" rIns="0" bIns="0">
            <a:spAutoFit/>
          </a:bodyPr>
          <a:lstStyle/>
          <a:p>
            <a:r>
              <a:rPr lang="en-US" sz="800" b="1">
                <a:solidFill>
                  <a:srgbClr val="000000"/>
                </a:solidFill>
              </a:rPr>
              <a:t>Lactate</a:t>
            </a:r>
            <a:endParaRPr lang="en-US" sz="800" b="1"/>
          </a:p>
        </p:txBody>
      </p:sp>
      <p:sp>
        <p:nvSpPr>
          <p:cNvPr id="62494" name="Rectangle 34"/>
          <p:cNvSpPr>
            <a:spLocks noChangeArrowheads="1"/>
          </p:cNvSpPr>
          <p:nvPr/>
        </p:nvSpPr>
        <p:spPr bwMode="auto">
          <a:xfrm>
            <a:off x="1801813" y="1827213"/>
            <a:ext cx="1365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Cl</a:t>
            </a:r>
            <a:r>
              <a:rPr lang="en-US" sz="800" b="1" baseline="30000">
                <a:solidFill>
                  <a:srgbClr val="000000"/>
                </a:solidFill>
              </a:rPr>
              <a:t>–</a:t>
            </a:r>
            <a:endParaRPr lang="en-US" sz="800" b="1" baseline="30000"/>
          </a:p>
        </p:txBody>
      </p:sp>
      <p:sp>
        <p:nvSpPr>
          <p:cNvPr id="62495" name="Rectangle 35"/>
          <p:cNvSpPr>
            <a:spLocks noChangeArrowheads="1"/>
          </p:cNvSpPr>
          <p:nvPr/>
        </p:nvSpPr>
        <p:spPr bwMode="auto">
          <a:xfrm>
            <a:off x="682625" y="1963738"/>
            <a:ext cx="227013" cy="122237"/>
          </a:xfrm>
          <a:prstGeom prst="rect">
            <a:avLst/>
          </a:prstGeom>
          <a:noFill/>
          <a:ln w="9525">
            <a:noFill/>
            <a:miter lim="800000"/>
            <a:headEnd/>
            <a:tailEnd/>
          </a:ln>
        </p:spPr>
        <p:txBody>
          <a:bodyPr wrap="none" lIns="0" tIns="0" rIns="0" bIns="0">
            <a:spAutoFit/>
          </a:bodyPr>
          <a:lstStyle/>
          <a:p>
            <a:r>
              <a:rPr lang="en-US" sz="800" b="1">
                <a:solidFill>
                  <a:srgbClr val="000000"/>
                </a:solidFill>
              </a:rPr>
              <a:t>Urea</a:t>
            </a:r>
            <a:endParaRPr lang="en-US" sz="800" b="1"/>
          </a:p>
        </p:txBody>
      </p:sp>
      <p:sp>
        <p:nvSpPr>
          <p:cNvPr id="62496" name="Rectangle 36"/>
          <p:cNvSpPr>
            <a:spLocks noChangeArrowheads="1"/>
          </p:cNvSpPr>
          <p:nvPr/>
        </p:nvSpPr>
        <p:spPr bwMode="auto">
          <a:xfrm>
            <a:off x="1801813" y="1955800"/>
            <a:ext cx="409575" cy="122238"/>
          </a:xfrm>
          <a:prstGeom prst="rect">
            <a:avLst/>
          </a:prstGeom>
          <a:noFill/>
          <a:ln w="9525">
            <a:noFill/>
            <a:miter lim="800000"/>
            <a:headEnd/>
            <a:tailEnd/>
          </a:ln>
        </p:spPr>
        <p:txBody>
          <a:bodyPr lIns="0" tIns="0" rIns="0" bIns="0">
            <a:spAutoFit/>
          </a:bodyPr>
          <a:lstStyle/>
          <a:p>
            <a:r>
              <a:rPr lang="en-US" sz="800" b="1">
                <a:solidFill>
                  <a:srgbClr val="000000"/>
                </a:solidFill>
              </a:rPr>
              <a:t>HCO</a:t>
            </a:r>
            <a:r>
              <a:rPr lang="en-US" sz="800" b="1" baseline="-25000">
                <a:solidFill>
                  <a:srgbClr val="000000"/>
                </a:solidFill>
              </a:rPr>
              <a:t>3</a:t>
            </a:r>
            <a:r>
              <a:rPr lang="en-US" sz="800" b="1" baseline="30000">
                <a:solidFill>
                  <a:srgbClr val="000000"/>
                </a:solidFill>
              </a:rPr>
              <a:t>–</a:t>
            </a:r>
            <a:endParaRPr lang="en-US" sz="800" b="1" baseline="30000"/>
          </a:p>
        </p:txBody>
      </p:sp>
      <p:sp>
        <p:nvSpPr>
          <p:cNvPr id="62497" name="Rectangle 37"/>
          <p:cNvSpPr>
            <a:spLocks noChangeArrowheads="1"/>
          </p:cNvSpPr>
          <p:nvPr/>
        </p:nvSpPr>
        <p:spPr bwMode="auto">
          <a:xfrm>
            <a:off x="682625" y="2101850"/>
            <a:ext cx="431800" cy="122238"/>
          </a:xfrm>
          <a:prstGeom prst="rect">
            <a:avLst/>
          </a:prstGeom>
          <a:noFill/>
          <a:ln w="9525">
            <a:noFill/>
            <a:miter lim="800000"/>
            <a:headEnd/>
            <a:tailEnd/>
          </a:ln>
        </p:spPr>
        <p:txBody>
          <a:bodyPr wrap="none" lIns="0" tIns="0" rIns="0" bIns="0">
            <a:spAutoFit/>
          </a:bodyPr>
          <a:lstStyle/>
          <a:p>
            <a:r>
              <a:rPr lang="en-US" sz="800" b="1">
                <a:solidFill>
                  <a:srgbClr val="000000"/>
                </a:solidFill>
              </a:rPr>
              <a:t>Uric acid</a:t>
            </a:r>
            <a:endParaRPr lang="en-US" sz="800" b="1"/>
          </a:p>
        </p:txBody>
      </p:sp>
      <p:sp>
        <p:nvSpPr>
          <p:cNvPr id="62498" name="Rectangle 38"/>
          <p:cNvSpPr>
            <a:spLocks noChangeArrowheads="1"/>
          </p:cNvSpPr>
          <p:nvPr/>
        </p:nvSpPr>
        <p:spPr bwMode="auto">
          <a:xfrm>
            <a:off x="1801813" y="2101850"/>
            <a:ext cx="219075" cy="122238"/>
          </a:xfrm>
          <a:prstGeom prst="rect">
            <a:avLst/>
          </a:prstGeom>
          <a:noFill/>
          <a:ln w="9525">
            <a:noFill/>
            <a:miter lim="800000"/>
            <a:headEnd/>
            <a:tailEnd/>
          </a:ln>
        </p:spPr>
        <p:txBody>
          <a:bodyPr lIns="0" tIns="0" rIns="0" bIns="0">
            <a:spAutoFit/>
          </a:bodyPr>
          <a:lstStyle/>
          <a:p>
            <a:r>
              <a:rPr lang="en-US" sz="800" b="1">
                <a:solidFill>
                  <a:srgbClr val="000000"/>
                </a:solidFill>
              </a:rPr>
              <a:t>H</a:t>
            </a:r>
            <a:r>
              <a:rPr lang="en-US" sz="800" b="1" baseline="-25000">
                <a:solidFill>
                  <a:srgbClr val="000000"/>
                </a:solidFill>
              </a:rPr>
              <a:t>2</a:t>
            </a:r>
            <a:r>
              <a:rPr lang="en-US" sz="800" b="1">
                <a:solidFill>
                  <a:srgbClr val="000000"/>
                </a:solidFill>
              </a:rPr>
              <a:t>O</a:t>
            </a:r>
            <a:endParaRPr lang="en-US" sz="800" b="1"/>
          </a:p>
        </p:txBody>
      </p:sp>
      <p:sp>
        <p:nvSpPr>
          <p:cNvPr id="62499" name="Rectangle 39"/>
          <p:cNvSpPr>
            <a:spLocks noChangeArrowheads="1"/>
          </p:cNvSpPr>
          <p:nvPr/>
        </p:nvSpPr>
        <p:spPr bwMode="auto">
          <a:xfrm>
            <a:off x="2917825" y="3949700"/>
            <a:ext cx="166688" cy="122238"/>
          </a:xfrm>
          <a:prstGeom prst="rect">
            <a:avLst/>
          </a:prstGeom>
          <a:noFill/>
          <a:ln w="9525">
            <a:noFill/>
            <a:miter lim="800000"/>
            <a:headEnd/>
            <a:tailEnd/>
          </a:ln>
        </p:spPr>
        <p:txBody>
          <a:bodyPr wrap="none" lIns="0" tIns="0" rIns="0" bIns="0">
            <a:spAutoFit/>
          </a:bodyPr>
          <a:lstStyle/>
          <a:p>
            <a:r>
              <a:rPr lang="en-US" sz="800" b="1">
                <a:solidFill>
                  <a:srgbClr val="000000"/>
                </a:solidFill>
              </a:rPr>
              <a:t>Na</a:t>
            </a:r>
            <a:r>
              <a:rPr lang="en-US" sz="800" b="1" baseline="30000">
                <a:solidFill>
                  <a:srgbClr val="000000"/>
                </a:solidFill>
              </a:rPr>
              <a:t>+</a:t>
            </a:r>
            <a:endParaRPr lang="en-US" sz="800" b="1" baseline="30000"/>
          </a:p>
        </p:txBody>
      </p:sp>
      <p:sp>
        <p:nvSpPr>
          <p:cNvPr id="62500" name="Rectangle 40"/>
          <p:cNvSpPr>
            <a:spLocks noChangeArrowheads="1"/>
          </p:cNvSpPr>
          <p:nvPr/>
        </p:nvSpPr>
        <p:spPr bwMode="auto">
          <a:xfrm>
            <a:off x="2917825" y="4089400"/>
            <a:ext cx="109538" cy="122238"/>
          </a:xfrm>
          <a:prstGeom prst="rect">
            <a:avLst/>
          </a:prstGeom>
          <a:noFill/>
          <a:ln w="9525">
            <a:noFill/>
            <a:miter lim="800000"/>
            <a:headEnd/>
            <a:tailEnd/>
          </a:ln>
        </p:spPr>
        <p:txBody>
          <a:bodyPr wrap="none" lIns="0" tIns="0" rIns="0" bIns="0">
            <a:spAutoFit/>
          </a:bodyPr>
          <a:lstStyle/>
          <a:p>
            <a:r>
              <a:rPr lang="en-US" sz="800" b="1">
                <a:solidFill>
                  <a:srgbClr val="000000"/>
                </a:solidFill>
              </a:rPr>
              <a:t>K</a:t>
            </a:r>
            <a:r>
              <a:rPr lang="en-US" sz="800" b="1" baseline="30000">
                <a:solidFill>
                  <a:srgbClr val="000000"/>
                </a:solidFill>
              </a:rPr>
              <a:t>+</a:t>
            </a:r>
            <a:endParaRPr lang="en-US" sz="800" b="1" baseline="30000"/>
          </a:p>
        </p:txBody>
      </p:sp>
      <p:sp>
        <p:nvSpPr>
          <p:cNvPr id="62501" name="Rectangle 41"/>
          <p:cNvSpPr>
            <a:spLocks noChangeArrowheads="1"/>
          </p:cNvSpPr>
          <p:nvPr/>
        </p:nvSpPr>
        <p:spPr bwMode="auto">
          <a:xfrm>
            <a:off x="2917825" y="4227513"/>
            <a:ext cx="1365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Cl</a:t>
            </a:r>
            <a:r>
              <a:rPr lang="en-US" sz="800" b="1" baseline="30000">
                <a:solidFill>
                  <a:srgbClr val="000000"/>
                </a:solidFill>
              </a:rPr>
              <a:t>–</a:t>
            </a:r>
            <a:endParaRPr lang="en-US" sz="800" b="1" baseline="30000"/>
          </a:p>
        </p:txBody>
      </p:sp>
      <p:sp>
        <p:nvSpPr>
          <p:cNvPr id="62502" name="Rectangle 42"/>
          <p:cNvSpPr>
            <a:spLocks noChangeArrowheads="1"/>
          </p:cNvSpPr>
          <p:nvPr/>
        </p:nvSpPr>
        <p:spPr bwMode="auto">
          <a:xfrm>
            <a:off x="3255963" y="5084763"/>
            <a:ext cx="219075" cy="122237"/>
          </a:xfrm>
          <a:prstGeom prst="rect">
            <a:avLst/>
          </a:prstGeom>
          <a:noFill/>
          <a:ln w="9525">
            <a:noFill/>
            <a:miter lim="800000"/>
            <a:headEnd/>
            <a:tailEnd/>
          </a:ln>
        </p:spPr>
        <p:txBody>
          <a:bodyPr lIns="0" tIns="0" rIns="0" bIns="0">
            <a:spAutoFit/>
          </a:bodyPr>
          <a:lstStyle/>
          <a:p>
            <a:r>
              <a:rPr lang="en-US" sz="800" b="1">
                <a:solidFill>
                  <a:srgbClr val="000000"/>
                </a:solidFill>
              </a:rPr>
              <a:t>H</a:t>
            </a:r>
            <a:r>
              <a:rPr lang="en-US" sz="800" b="1" baseline="-25000">
                <a:solidFill>
                  <a:srgbClr val="000000"/>
                </a:solidFill>
              </a:rPr>
              <a:t>2</a:t>
            </a:r>
            <a:r>
              <a:rPr lang="en-US" sz="800" b="1">
                <a:solidFill>
                  <a:srgbClr val="000000"/>
                </a:solidFill>
              </a:rPr>
              <a:t>O</a:t>
            </a:r>
            <a:endParaRPr lang="en-US" sz="800" b="1"/>
          </a:p>
        </p:txBody>
      </p:sp>
      <p:sp>
        <p:nvSpPr>
          <p:cNvPr id="62503" name="Rectangle 43"/>
          <p:cNvSpPr>
            <a:spLocks noChangeArrowheads="1"/>
          </p:cNvSpPr>
          <p:nvPr/>
        </p:nvSpPr>
        <p:spPr bwMode="auto">
          <a:xfrm>
            <a:off x="809625" y="4246563"/>
            <a:ext cx="693738" cy="122237"/>
          </a:xfrm>
          <a:prstGeom prst="rect">
            <a:avLst/>
          </a:prstGeom>
          <a:noFill/>
          <a:ln w="9525">
            <a:noFill/>
            <a:miter lim="800000"/>
            <a:headEnd/>
            <a:tailEnd/>
          </a:ln>
        </p:spPr>
        <p:txBody>
          <a:bodyPr wrap="none" lIns="0" tIns="0" rIns="0" bIns="0">
            <a:spAutoFit/>
          </a:bodyPr>
          <a:lstStyle/>
          <a:p>
            <a:r>
              <a:rPr lang="en-US" sz="800" b="1">
                <a:solidFill>
                  <a:srgbClr val="000000"/>
                </a:solidFill>
              </a:rPr>
              <a:t>Nephron loop:</a:t>
            </a:r>
            <a:endParaRPr lang="en-US" sz="800" b="1"/>
          </a:p>
        </p:txBody>
      </p:sp>
      <p:sp>
        <p:nvSpPr>
          <p:cNvPr id="62504" name="Rectangle 44"/>
          <p:cNvSpPr>
            <a:spLocks noChangeArrowheads="1"/>
          </p:cNvSpPr>
          <p:nvPr/>
        </p:nvSpPr>
        <p:spPr bwMode="auto">
          <a:xfrm>
            <a:off x="901700" y="4391025"/>
            <a:ext cx="815975" cy="122238"/>
          </a:xfrm>
          <a:prstGeom prst="rect">
            <a:avLst/>
          </a:prstGeom>
          <a:noFill/>
          <a:ln w="9525">
            <a:noFill/>
            <a:miter lim="800000"/>
            <a:headEnd/>
            <a:tailEnd/>
          </a:ln>
        </p:spPr>
        <p:txBody>
          <a:bodyPr wrap="none" lIns="0" tIns="0" rIns="0" bIns="0">
            <a:spAutoFit/>
          </a:bodyPr>
          <a:lstStyle/>
          <a:p>
            <a:r>
              <a:rPr lang="en-US" sz="800" b="1">
                <a:solidFill>
                  <a:srgbClr val="000000"/>
                </a:solidFill>
              </a:rPr>
              <a:t>Descending limb</a:t>
            </a:r>
            <a:endParaRPr lang="en-US" sz="800" b="1"/>
          </a:p>
        </p:txBody>
      </p:sp>
      <p:sp>
        <p:nvSpPr>
          <p:cNvPr id="62505" name="Rectangle 45"/>
          <p:cNvSpPr>
            <a:spLocks noChangeArrowheads="1"/>
          </p:cNvSpPr>
          <p:nvPr/>
        </p:nvSpPr>
        <p:spPr bwMode="auto">
          <a:xfrm>
            <a:off x="892175" y="4532313"/>
            <a:ext cx="7588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Ascending limb</a:t>
            </a:r>
            <a:endParaRPr lang="en-US" sz="800" b="1"/>
          </a:p>
        </p:txBody>
      </p:sp>
      <p:sp>
        <p:nvSpPr>
          <p:cNvPr id="62506" name="Rectangle 46"/>
          <p:cNvSpPr>
            <a:spLocks noChangeArrowheads="1"/>
          </p:cNvSpPr>
          <p:nvPr/>
        </p:nvSpPr>
        <p:spPr bwMode="auto">
          <a:xfrm>
            <a:off x="1482725" y="2320925"/>
            <a:ext cx="203200" cy="122238"/>
          </a:xfrm>
          <a:prstGeom prst="rect">
            <a:avLst/>
          </a:prstGeom>
          <a:noFill/>
          <a:ln w="9525">
            <a:noFill/>
            <a:miter lim="800000"/>
            <a:headEnd/>
            <a:tailEnd/>
          </a:ln>
        </p:spPr>
        <p:txBody>
          <a:bodyPr wrap="none" lIns="0" tIns="0" rIns="0" bIns="0">
            <a:spAutoFit/>
          </a:bodyPr>
          <a:lstStyle/>
          <a:p>
            <a:r>
              <a:rPr lang="en-US" sz="800" b="1">
                <a:solidFill>
                  <a:srgbClr val="000000"/>
                </a:solidFill>
              </a:rPr>
              <a:t>PCT</a:t>
            </a:r>
            <a:endParaRPr lang="en-US" sz="800" b="1"/>
          </a:p>
        </p:txBody>
      </p:sp>
      <p:sp>
        <p:nvSpPr>
          <p:cNvPr id="62507" name="Rectangle 47"/>
          <p:cNvSpPr>
            <a:spLocks noChangeArrowheads="1"/>
          </p:cNvSpPr>
          <p:nvPr/>
        </p:nvSpPr>
        <p:spPr bwMode="auto">
          <a:xfrm>
            <a:off x="2687638" y="2328863"/>
            <a:ext cx="207962" cy="122237"/>
          </a:xfrm>
          <a:prstGeom prst="rect">
            <a:avLst/>
          </a:prstGeom>
          <a:noFill/>
          <a:ln w="9525">
            <a:noFill/>
            <a:miter lim="800000"/>
            <a:headEnd/>
            <a:tailEnd/>
          </a:ln>
        </p:spPr>
        <p:txBody>
          <a:bodyPr wrap="none" lIns="0" tIns="0" rIns="0" bIns="0">
            <a:spAutoFit/>
          </a:bodyPr>
          <a:lstStyle/>
          <a:p>
            <a:r>
              <a:rPr lang="en-US" sz="800" b="1">
                <a:solidFill>
                  <a:srgbClr val="000000"/>
                </a:solidFill>
              </a:rPr>
              <a:t>DCT</a:t>
            </a:r>
            <a:endParaRPr lang="en-US" sz="800" b="1"/>
          </a:p>
        </p:txBody>
      </p:sp>
      <p:sp>
        <p:nvSpPr>
          <p:cNvPr id="62508" name="Rectangle 48"/>
          <p:cNvSpPr>
            <a:spLocks noChangeArrowheads="1"/>
          </p:cNvSpPr>
          <p:nvPr/>
        </p:nvSpPr>
        <p:spPr bwMode="auto">
          <a:xfrm>
            <a:off x="679450" y="5727700"/>
            <a:ext cx="187325" cy="122238"/>
          </a:xfrm>
          <a:prstGeom prst="rect">
            <a:avLst/>
          </a:prstGeom>
          <a:noFill/>
          <a:ln w="9525">
            <a:noFill/>
            <a:miter lim="800000"/>
            <a:headEnd/>
            <a:tailEnd/>
          </a:ln>
        </p:spPr>
        <p:txBody>
          <a:bodyPr wrap="none" lIns="0" tIns="0" rIns="0" bIns="0">
            <a:spAutoFit/>
          </a:bodyPr>
          <a:lstStyle/>
          <a:p>
            <a:r>
              <a:rPr lang="en-US" sz="800" b="1">
                <a:solidFill>
                  <a:srgbClr val="000000"/>
                </a:solidFill>
              </a:rPr>
              <a:t>Key</a:t>
            </a:r>
            <a:endParaRPr lang="en-US" sz="800" b="1"/>
          </a:p>
        </p:txBody>
      </p:sp>
      <p:sp>
        <p:nvSpPr>
          <p:cNvPr id="62509" name="Line 49"/>
          <p:cNvSpPr>
            <a:spLocks noChangeShapeType="1"/>
          </p:cNvSpPr>
          <p:nvPr/>
        </p:nvSpPr>
        <p:spPr bwMode="auto">
          <a:xfrm>
            <a:off x="3467100" y="4602163"/>
            <a:ext cx="338138" cy="1587"/>
          </a:xfrm>
          <a:prstGeom prst="line">
            <a:avLst/>
          </a:prstGeom>
          <a:noFill/>
          <a:ln w="11113">
            <a:solidFill>
              <a:srgbClr val="000000"/>
            </a:solidFill>
            <a:round/>
            <a:headEnd/>
            <a:tailEnd/>
          </a:ln>
        </p:spPr>
        <p:txBody>
          <a:bodyPr/>
          <a:lstStyle/>
          <a:p>
            <a:endParaRPr lang="en-US"/>
          </a:p>
        </p:txBody>
      </p:sp>
      <p:sp>
        <p:nvSpPr>
          <p:cNvPr id="62510" name="Line 50"/>
          <p:cNvSpPr>
            <a:spLocks noChangeShapeType="1"/>
          </p:cNvSpPr>
          <p:nvPr/>
        </p:nvSpPr>
        <p:spPr bwMode="auto">
          <a:xfrm>
            <a:off x="1817688" y="4457700"/>
            <a:ext cx="295275" cy="1588"/>
          </a:xfrm>
          <a:prstGeom prst="line">
            <a:avLst/>
          </a:prstGeom>
          <a:noFill/>
          <a:ln w="11113">
            <a:solidFill>
              <a:srgbClr val="000000"/>
            </a:solidFill>
            <a:round/>
            <a:headEnd/>
            <a:tailEnd/>
          </a:ln>
        </p:spPr>
        <p:txBody>
          <a:bodyPr/>
          <a:lstStyle/>
          <a:p>
            <a:endParaRPr lang="en-US"/>
          </a:p>
        </p:txBody>
      </p:sp>
      <p:sp>
        <p:nvSpPr>
          <p:cNvPr id="62511" name="Line 51"/>
          <p:cNvSpPr>
            <a:spLocks noChangeShapeType="1"/>
          </p:cNvSpPr>
          <p:nvPr/>
        </p:nvSpPr>
        <p:spPr bwMode="auto">
          <a:xfrm>
            <a:off x="1749425" y="4602163"/>
            <a:ext cx="725488" cy="1587"/>
          </a:xfrm>
          <a:prstGeom prst="line">
            <a:avLst/>
          </a:prstGeom>
          <a:noFill/>
          <a:ln w="11113">
            <a:solidFill>
              <a:srgbClr val="000000"/>
            </a:solidFill>
            <a:round/>
            <a:headEnd/>
            <a:tailEnd/>
          </a:ln>
        </p:spPr>
        <p:txBody>
          <a:bodyPr/>
          <a:lstStyle/>
          <a:p>
            <a:endParaRPr lang="en-US"/>
          </a:p>
        </p:txBody>
      </p:sp>
      <p:sp>
        <p:nvSpPr>
          <p:cNvPr id="62512" name="Line 52"/>
          <p:cNvSpPr>
            <a:spLocks noChangeShapeType="1"/>
          </p:cNvSpPr>
          <p:nvPr/>
        </p:nvSpPr>
        <p:spPr bwMode="auto">
          <a:xfrm>
            <a:off x="1597025" y="2457450"/>
            <a:ext cx="1588" cy="93663"/>
          </a:xfrm>
          <a:prstGeom prst="line">
            <a:avLst/>
          </a:prstGeom>
          <a:noFill/>
          <a:ln w="11113">
            <a:solidFill>
              <a:srgbClr val="000000"/>
            </a:solidFill>
            <a:round/>
            <a:headEnd/>
            <a:tailEnd/>
          </a:ln>
        </p:spPr>
        <p:txBody>
          <a:bodyPr/>
          <a:lstStyle/>
          <a:p>
            <a:endParaRPr lang="en-US"/>
          </a:p>
        </p:txBody>
      </p:sp>
      <p:sp>
        <p:nvSpPr>
          <p:cNvPr id="62513" name="Line 53"/>
          <p:cNvSpPr>
            <a:spLocks noChangeShapeType="1"/>
          </p:cNvSpPr>
          <p:nvPr/>
        </p:nvSpPr>
        <p:spPr bwMode="auto">
          <a:xfrm>
            <a:off x="2805113" y="2457450"/>
            <a:ext cx="1587" cy="368300"/>
          </a:xfrm>
          <a:prstGeom prst="line">
            <a:avLst/>
          </a:prstGeom>
          <a:noFill/>
          <a:ln w="11113">
            <a:solidFill>
              <a:srgbClr val="000000"/>
            </a:solidFill>
            <a:round/>
            <a:headEnd/>
            <a:tailEnd/>
          </a:ln>
        </p:spPr>
        <p:txBody>
          <a:bodyPr/>
          <a:lstStyle/>
          <a:p>
            <a:endParaRPr lang="en-US"/>
          </a:p>
        </p:txBody>
      </p:sp>
      <p:sp>
        <p:nvSpPr>
          <p:cNvPr id="62514" name="Text Box 54"/>
          <p:cNvSpPr txBox="1">
            <a:spLocks noChangeArrowheads="1"/>
          </p:cNvSpPr>
          <p:nvPr/>
        </p:nvSpPr>
        <p:spPr bwMode="auto">
          <a:xfrm>
            <a:off x="2903538" y="4530725"/>
            <a:ext cx="584200" cy="244475"/>
          </a:xfrm>
          <a:prstGeom prst="rect">
            <a:avLst/>
          </a:prstGeom>
          <a:noFill/>
          <a:ln w="9525">
            <a:noFill/>
            <a:miter lim="800000"/>
            <a:headEnd/>
            <a:tailEnd/>
          </a:ln>
        </p:spPr>
        <p:txBody>
          <a:bodyPr wrap="none" lIns="0" tIns="0" bIns="0">
            <a:spAutoFit/>
          </a:bodyPr>
          <a:lstStyle/>
          <a:p>
            <a:r>
              <a:rPr lang="en-US" sz="800" b="1"/>
              <a:t>Collecting</a:t>
            </a:r>
          </a:p>
          <a:p>
            <a:r>
              <a:rPr lang="en-US" sz="800" b="1"/>
              <a:t>duct</a:t>
            </a:r>
          </a:p>
        </p:txBody>
      </p:sp>
      <p:sp>
        <p:nvSpPr>
          <p:cNvPr id="62515" name="Text Box 55"/>
          <p:cNvSpPr txBox="1">
            <a:spLocks noChangeArrowheads="1"/>
          </p:cNvSpPr>
          <p:nvPr/>
        </p:nvSpPr>
        <p:spPr bwMode="auto">
          <a:xfrm>
            <a:off x="973138" y="5932488"/>
            <a:ext cx="714375" cy="244475"/>
          </a:xfrm>
          <a:prstGeom prst="rect">
            <a:avLst/>
          </a:prstGeom>
          <a:noFill/>
          <a:ln w="9525">
            <a:noFill/>
            <a:miter lim="800000"/>
            <a:headEnd/>
            <a:tailEnd/>
          </a:ln>
        </p:spPr>
        <p:txBody>
          <a:bodyPr wrap="none" lIns="0" tIns="0" bIns="0">
            <a:spAutoFit/>
          </a:bodyPr>
          <a:lstStyle/>
          <a:p>
            <a:r>
              <a:rPr lang="en-US" sz="800" b="1"/>
              <a:t>Tubular</a:t>
            </a:r>
          </a:p>
          <a:p>
            <a:r>
              <a:rPr lang="en-US" sz="800" b="1"/>
              <a:t>reabsorption</a:t>
            </a:r>
          </a:p>
        </p:txBody>
      </p:sp>
      <p:sp>
        <p:nvSpPr>
          <p:cNvPr id="62516" name="Text Box 56"/>
          <p:cNvSpPr txBox="1">
            <a:spLocks noChangeArrowheads="1"/>
          </p:cNvSpPr>
          <p:nvPr/>
        </p:nvSpPr>
        <p:spPr bwMode="auto">
          <a:xfrm>
            <a:off x="973138" y="6275388"/>
            <a:ext cx="546100" cy="244475"/>
          </a:xfrm>
          <a:prstGeom prst="rect">
            <a:avLst/>
          </a:prstGeom>
          <a:noFill/>
          <a:ln w="9525">
            <a:noFill/>
            <a:miter lim="800000"/>
            <a:headEnd/>
            <a:tailEnd/>
          </a:ln>
        </p:spPr>
        <p:txBody>
          <a:bodyPr wrap="none" lIns="0" tIns="0" bIns="0">
            <a:spAutoFit/>
          </a:bodyPr>
          <a:lstStyle/>
          <a:p>
            <a:r>
              <a:rPr lang="en-US" sz="800" b="1"/>
              <a:t>Tubular</a:t>
            </a:r>
          </a:p>
          <a:p>
            <a:r>
              <a:rPr lang="en-US" sz="800" b="1"/>
              <a:t>secretion</a:t>
            </a:r>
          </a:p>
        </p:txBody>
      </p:sp>
      <p:sp>
        <p:nvSpPr>
          <p:cNvPr id="62517" name="Rectangle 57"/>
          <p:cNvSpPr>
            <a:spLocks noChangeArrowheads="1"/>
          </p:cNvSpPr>
          <p:nvPr/>
        </p:nvSpPr>
        <p:spPr bwMode="auto">
          <a:xfrm>
            <a:off x="2851150" y="1987550"/>
            <a:ext cx="409575" cy="122238"/>
          </a:xfrm>
          <a:prstGeom prst="rect">
            <a:avLst/>
          </a:prstGeom>
          <a:noFill/>
          <a:ln w="9525">
            <a:noFill/>
            <a:miter lim="800000"/>
            <a:headEnd/>
            <a:tailEnd/>
          </a:ln>
        </p:spPr>
        <p:txBody>
          <a:bodyPr lIns="0" tIns="0" rIns="0" bIns="0">
            <a:spAutoFit/>
          </a:bodyPr>
          <a:lstStyle/>
          <a:p>
            <a:r>
              <a:rPr lang="en-US" sz="800" b="1">
                <a:solidFill>
                  <a:srgbClr val="000000"/>
                </a:solidFill>
              </a:rPr>
              <a:t>HCO</a:t>
            </a:r>
            <a:r>
              <a:rPr lang="en-US" sz="800" b="1" baseline="-25000">
                <a:solidFill>
                  <a:srgbClr val="000000"/>
                </a:solidFill>
              </a:rPr>
              <a:t>3</a:t>
            </a:r>
            <a:r>
              <a:rPr lang="en-US" sz="800" b="1" baseline="30000">
                <a:solidFill>
                  <a:srgbClr val="000000"/>
                </a:solidFill>
              </a:rPr>
              <a:t>–</a:t>
            </a:r>
            <a:endParaRPr lang="en-US" sz="800" b="1" baseline="30000"/>
          </a:p>
        </p:txBody>
      </p:sp>
      <p:sp>
        <p:nvSpPr>
          <p:cNvPr id="62518" name="Text Box 4"/>
          <p:cNvSpPr txBox="1">
            <a:spLocks noChangeArrowheads="1"/>
          </p:cNvSpPr>
          <p:nvPr/>
        </p:nvSpPr>
        <p:spPr bwMode="auto">
          <a:xfrm>
            <a:off x="1878013" y="6405563"/>
            <a:ext cx="2057400" cy="427037"/>
          </a:xfrm>
          <a:prstGeom prst="rect">
            <a:avLst/>
          </a:prstGeom>
          <a:noFill/>
          <a:ln w="9525" algn="ctr">
            <a:noFill/>
            <a:miter lim="800000"/>
            <a:headEnd/>
            <a:tailEnd/>
          </a:ln>
        </p:spPr>
        <p:txBody>
          <a:bodyPr>
            <a:spAutoFit/>
          </a:bodyPr>
          <a:lstStyle/>
          <a:p>
            <a:pPr>
              <a:spcBef>
                <a:spcPct val="50000"/>
              </a:spcBef>
            </a:pPr>
            <a:r>
              <a:rPr lang="en-US" sz="2200"/>
              <a:t>Figure 23.22</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0" y="914400"/>
            <a:ext cx="9144000" cy="1143000"/>
          </a:xfrm>
        </p:spPr>
        <p:txBody>
          <a:bodyPr/>
          <a:lstStyle/>
          <a:p>
            <a:pPr eaLnBrk="1" hangingPunct="1"/>
            <a:r>
              <a:rPr lang="en-US" smtClean="0"/>
              <a:t>Urine Formation III: Water Conservation</a:t>
            </a:r>
          </a:p>
        </p:txBody>
      </p:sp>
      <p:sp>
        <p:nvSpPr>
          <p:cNvPr id="63491" name="Content Placeholder 4"/>
          <p:cNvSpPr>
            <a:spLocks noGrp="1"/>
          </p:cNvSpPr>
          <p:nvPr>
            <p:ph idx="1"/>
          </p:nvPr>
        </p:nvSpPr>
        <p:spPr>
          <a:xfrm>
            <a:off x="381000" y="2438400"/>
            <a:ext cx="8458200" cy="4038600"/>
          </a:xfrm>
        </p:spPr>
        <p:txBody>
          <a:bodyPr/>
          <a:lstStyle/>
          <a:p>
            <a:r>
              <a:rPr lang="en-US" sz="2800" b="0" smtClean="0"/>
              <a:t>the kidney eliminates metabolic wastes from the body, but also prevents excessive water loss as well</a:t>
            </a:r>
          </a:p>
          <a:p>
            <a:pPr>
              <a:buFontTx/>
              <a:buNone/>
            </a:pPr>
            <a:endParaRPr lang="en-US" sz="1400" b="0" smtClean="0"/>
          </a:p>
          <a:p>
            <a:r>
              <a:rPr lang="en-US" sz="2800" b="0" smtClean="0"/>
              <a:t>as the kidney returns water to the tissue fluid and bloodstream, the fluid remaining in the renal tubules passes as urine, and becomes more concentrated </a:t>
            </a:r>
          </a:p>
        </p:txBody>
      </p:sp>
      <p:sp>
        <p:nvSpPr>
          <p:cNvPr id="63492" name="Slide Number Placeholder 4"/>
          <p:cNvSpPr>
            <a:spLocks noGrp="1"/>
          </p:cNvSpPr>
          <p:nvPr>
            <p:ph type="sldNum" sz="quarter" idx="11"/>
          </p:nvPr>
        </p:nvSpPr>
        <p:spPr>
          <a:noFill/>
        </p:spPr>
        <p:txBody>
          <a:bodyPr/>
          <a:lstStyle/>
          <a:p>
            <a:r>
              <a:rPr lang="en-US" smtClean="0"/>
              <a:t>23-</a:t>
            </a:r>
            <a:fld id="{28FDDA15-DB70-4466-AEA8-CE8CC21973D4}" type="slidenum">
              <a:rPr lang="en-US" smtClean="0"/>
              <a:pPr/>
              <a:t>56</a:t>
            </a:fld>
            <a:endParaRPr lang="en-US"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1"/>
          </p:nvPr>
        </p:nvSpPr>
        <p:spPr>
          <a:xfrm>
            <a:off x="8229600" y="6284913"/>
            <a:ext cx="914400" cy="533400"/>
          </a:xfrm>
          <a:noFill/>
        </p:spPr>
        <p:txBody>
          <a:bodyPr/>
          <a:lstStyle/>
          <a:p>
            <a:r>
              <a:rPr lang="en-US" smtClean="0"/>
              <a:t>23-</a:t>
            </a:r>
            <a:fld id="{5B36A1A3-F9B6-4105-B15F-18CA8F3893D0}" type="slidenum">
              <a:rPr lang="en-US" smtClean="0"/>
              <a:pPr/>
              <a:t>57</a:t>
            </a:fld>
            <a:r>
              <a:rPr lang="en-US" smtClean="0"/>
              <a:t> </a:t>
            </a:r>
          </a:p>
        </p:txBody>
      </p:sp>
      <p:sp>
        <p:nvSpPr>
          <p:cNvPr id="64515" name="Rectangle 2"/>
          <p:cNvSpPr>
            <a:spLocks noGrp="1" noChangeArrowheads="1"/>
          </p:cNvSpPr>
          <p:nvPr>
            <p:ph type="title"/>
          </p:nvPr>
        </p:nvSpPr>
        <p:spPr>
          <a:xfrm>
            <a:off x="0" y="76200"/>
            <a:ext cx="9144000" cy="708025"/>
          </a:xfrm>
        </p:spPr>
        <p:txBody>
          <a:bodyPr>
            <a:spAutoFit/>
          </a:bodyPr>
          <a:lstStyle/>
          <a:p>
            <a:pPr eaLnBrk="1" hangingPunct="1"/>
            <a:r>
              <a:rPr lang="en-US" sz="4000" smtClean="0"/>
              <a:t>Collecting Duct Concentrates Urine</a:t>
            </a:r>
          </a:p>
        </p:txBody>
      </p:sp>
      <p:sp>
        <p:nvSpPr>
          <p:cNvPr id="64516" name="Rectangle 3"/>
          <p:cNvSpPr>
            <a:spLocks noGrp="1" noChangeArrowheads="1"/>
          </p:cNvSpPr>
          <p:nvPr>
            <p:ph type="body" idx="1"/>
          </p:nvPr>
        </p:nvSpPr>
        <p:spPr>
          <a:xfrm>
            <a:off x="4572000" y="1174750"/>
            <a:ext cx="4495800" cy="5257800"/>
          </a:xfrm>
        </p:spPr>
        <p:txBody>
          <a:bodyPr/>
          <a:lstStyle/>
          <a:p>
            <a:pPr eaLnBrk="1" hangingPunct="1">
              <a:lnSpc>
                <a:spcPct val="80000"/>
              </a:lnSpc>
            </a:pPr>
            <a:r>
              <a:rPr lang="en-US" sz="2400" b="0" smtClean="0"/>
              <a:t>collecting duct (CD) begins in the cortex where it receives tubular fluid from several nephrons</a:t>
            </a:r>
          </a:p>
          <a:p>
            <a:pPr eaLnBrk="1" hangingPunct="1">
              <a:lnSpc>
                <a:spcPct val="80000"/>
              </a:lnSpc>
            </a:pPr>
            <a:endParaRPr lang="en-US" sz="800" b="0" smtClean="0"/>
          </a:p>
          <a:p>
            <a:pPr eaLnBrk="1" hangingPunct="1">
              <a:lnSpc>
                <a:spcPct val="80000"/>
              </a:lnSpc>
            </a:pPr>
            <a:r>
              <a:rPr lang="en-US" sz="2400" b="0" smtClean="0"/>
              <a:t>as CD passes through the medulla, it reabsorbs water and concentrates urine up to four times</a:t>
            </a:r>
          </a:p>
          <a:p>
            <a:pPr eaLnBrk="1" hangingPunct="1">
              <a:lnSpc>
                <a:spcPct val="80000"/>
              </a:lnSpc>
            </a:pPr>
            <a:endParaRPr lang="en-US" sz="800" b="0" smtClean="0"/>
          </a:p>
          <a:p>
            <a:pPr eaLnBrk="1" hangingPunct="1">
              <a:lnSpc>
                <a:spcPct val="80000"/>
              </a:lnSpc>
            </a:pPr>
            <a:r>
              <a:rPr lang="en-US" sz="2400" b="0" smtClean="0"/>
              <a:t>medullary portion of CD is more permeable to water than to NaCl</a:t>
            </a:r>
          </a:p>
          <a:p>
            <a:pPr eaLnBrk="1" hangingPunct="1">
              <a:lnSpc>
                <a:spcPct val="80000"/>
              </a:lnSpc>
            </a:pPr>
            <a:endParaRPr lang="en-US" sz="800" b="0" smtClean="0"/>
          </a:p>
          <a:p>
            <a:pPr eaLnBrk="1" hangingPunct="1">
              <a:lnSpc>
                <a:spcPct val="80000"/>
              </a:lnSpc>
            </a:pPr>
            <a:r>
              <a:rPr lang="en-US" sz="2400" b="0" smtClean="0"/>
              <a:t>as urine passes through the increasingly salty medulla, water leaves by osmosis concentrating urine</a:t>
            </a:r>
          </a:p>
        </p:txBody>
      </p:sp>
      <p:sp>
        <p:nvSpPr>
          <p:cNvPr id="64517" name="Text Box 9"/>
          <p:cNvSpPr txBox="1">
            <a:spLocks noChangeArrowheads="1"/>
          </p:cNvSpPr>
          <p:nvPr/>
        </p:nvSpPr>
        <p:spPr bwMode="auto">
          <a:xfrm>
            <a:off x="2819400" y="6203950"/>
            <a:ext cx="2057400" cy="427038"/>
          </a:xfrm>
          <a:prstGeom prst="rect">
            <a:avLst/>
          </a:prstGeom>
          <a:noFill/>
          <a:ln w="9525" algn="ctr">
            <a:noFill/>
            <a:miter lim="800000"/>
            <a:headEnd/>
            <a:tailEnd/>
          </a:ln>
        </p:spPr>
        <p:txBody>
          <a:bodyPr>
            <a:spAutoFit/>
          </a:bodyPr>
          <a:lstStyle/>
          <a:p>
            <a:pPr>
              <a:spcBef>
                <a:spcPct val="50000"/>
              </a:spcBef>
            </a:pPr>
            <a:r>
              <a:rPr lang="en-US" sz="2200"/>
              <a:t>Figure 23.19</a:t>
            </a:r>
          </a:p>
        </p:txBody>
      </p:sp>
      <p:sp>
        <p:nvSpPr>
          <p:cNvPr id="64518" name="TextBox 24"/>
          <p:cNvSpPr txBox="1">
            <a:spLocks noChangeArrowheads="1"/>
          </p:cNvSpPr>
          <p:nvPr/>
        </p:nvSpPr>
        <p:spPr bwMode="auto">
          <a:xfrm>
            <a:off x="0" y="914400"/>
            <a:ext cx="4200525" cy="198438"/>
          </a:xfrm>
          <a:prstGeom prst="rect">
            <a:avLst/>
          </a:prstGeom>
          <a:noFill/>
          <a:ln w="9525">
            <a:noFill/>
            <a:miter lim="800000"/>
            <a:headEnd/>
            <a:tailEnd/>
          </a:ln>
        </p:spPr>
        <p:txBody>
          <a:bodyPr>
            <a:spAutoFit/>
          </a:bodyPr>
          <a:lstStyle/>
          <a:p>
            <a:pPr algn="ctr"/>
            <a:r>
              <a:rPr lang="en-US" sz="700">
                <a:solidFill>
                  <a:srgbClr val="000000"/>
                </a:solidFill>
                <a:cs typeface="Arial" charset="0"/>
              </a:rPr>
              <a:t>Copyright © The McGraw-Hill Companies, Inc. Permission required for reproduction or display.</a:t>
            </a:r>
          </a:p>
        </p:txBody>
      </p:sp>
      <p:pic>
        <p:nvPicPr>
          <p:cNvPr id="64519" name="Picture 10" descr="sal25693_23_19"/>
          <p:cNvPicPr>
            <a:picLocks noChangeAspect="1" noChangeArrowheads="1"/>
          </p:cNvPicPr>
          <p:nvPr/>
        </p:nvPicPr>
        <p:blipFill>
          <a:blip r:embed="rId3" cstate="print"/>
          <a:srcRect/>
          <a:stretch>
            <a:fillRect/>
          </a:stretch>
        </p:blipFill>
        <p:spPr bwMode="auto">
          <a:xfrm>
            <a:off x="433388" y="1082675"/>
            <a:ext cx="3336925" cy="5187950"/>
          </a:xfrm>
          <a:prstGeom prst="rect">
            <a:avLst/>
          </a:prstGeom>
          <a:noFill/>
          <a:ln w="9525">
            <a:noFill/>
            <a:miter lim="800000"/>
            <a:headEnd/>
            <a:tailEnd/>
          </a:ln>
        </p:spPr>
      </p:pic>
      <p:sp>
        <p:nvSpPr>
          <p:cNvPr id="64520" name="Rectangle 11"/>
          <p:cNvSpPr>
            <a:spLocks noChangeArrowheads="1"/>
          </p:cNvSpPr>
          <p:nvPr/>
        </p:nvSpPr>
        <p:spPr bwMode="auto">
          <a:xfrm>
            <a:off x="3152775" y="2924175"/>
            <a:ext cx="568325" cy="182563"/>
          </a:xfrm>
          <a:prstGeom prst="rect">
            <a:avLst/>
          </a:prstGeom>
          <a:noFill/>
          <a:ln w="9525">
            <a:noFill/>
            <a:miter lim="800000"/>
            <a:headEnd/>
            <a:tailEnd/>
          </a:ln>
        </p:spPr>
        <p:txBody>
          <a:bodyPr wrap="none" lIns="0" tIns="0" rIns="0" bIns="0">
            <a:spAutoFit/>
          </a:bodyPr>
          <a:lstStyle/>
          <a:p>
            <a:r>
              <a:rPr lang="en-US" sz="1200" b="1">
                <a:solidFill>
                  <a:srgbClr val="000000"/>
                </a:solidFill>
              </a:rPr>
              <a:t>Medulla</a:t>
            </a:r>
            <a:endParaRPr lang="en-US" sz="1800" b="1"/>
          </a:p>
        </p:txBody>
      </p:sp>
      <p:sp>
        <p:nvSpPr>
          <p:cNvPr id="64521" name="Rectangle 12"/>
          <p:cNvSpPr>
            <a:spLocks noChangeArrowheads="1"/>
          </p:cNvSpPr>
          <p:nvPr/>
        </p:nvSpPr>
        <p:spPr bwMode="auto">
          <a:xfrm>
            <a:off x="3152775" y="2700338"/>
            <a:ext cx="481013" cy="182562"/>
          </a:xfrm>
          <a:prstGeom prst="rect">
            <a:avLst/>
          </a:prstGeom>
          <a:noFill/>
          <a:ln w="9525">
            <a:noFill/>
            <a:miter lim="800000"/>
            <a:headEnd/>
            <a:tailEnd/>
          </a:ln>
        </p:spPr>
        <p:txBody>
          <a:bodyPr wrap="none" lIns="0" tIns="0" rIns="0" bIns="0">
            <a:spAutoFit/>
          </a:bodyPr>
          <a:lstStyle/>
          <a:p>
            <a:r>
              <a:rPr lang="en-US" sz="1200" b="1">
                <a:solidFill>
                  <a:srgbClr val="000000"/>
                </a:solidFill>
              </a:rPr>
              <a:t>Cortex</a:t>
            </a:r>
            <a:endParaRPr lang="en-US" sz="1800" b="1"/>
          </a:p>
        </p:txBody>
      </p:sp>
      <p:sp>
        <p:nvSpPr>
          <p:cNvPr id="64522" name="Rectangle 13"/>
          <p:cNvSpPr>
            <a:spLocks noChangeArrowheads="1"/>
          </p:cNvSpPr>
          <p:nvPr/>
        </p:nvSpPr>
        <p:spPr bwMode="auto">
          <a:xfrm rot="-5400000">
            <a:off x="-968375" y="4354513"/>
            <a:ext cx="2586038" cy="182562"/>
          </a:xfrm>
          <a:prstGeom prst="rect">
            <a:avLst/>
          </a:prstGeom>
          <a:noFill/>
          <a:ln w="9525">
            <a:noFill/>
            <a:miter lim="800000"/>
            <a:headEnd/>
            <a:tailEnd/>
          </a:ln>
        </p:spPr>
        <p:txBody>
          <a:bodyPr wrap="none" lIns="0" tIns="0" rIns="0" bIns="0">
            <a:spAutoFit/>
          </a:bodyPr>
          <a:lstStyle/>
          <a:p>
            <a:r>
              <a:rPr lang="en-US" sz="1200" b="1">
                <a:solidFill>
                  <a:srgbClr val="000000"/>
                </a:solidFill>
              </a:rPr>
              <a:t>Osmolarity of tissue fluid (mOsm/L)</a:t>
            </a:r>
            <a:endParaRPr lang="en-US" sz="1800" b="1"/>
          </a:p>
        </p:txBody>
      </p:sp>
      <p:sp>
        <p:nvSpPr>
          <p:cNvPr id="64523" name="Rectangle 14"/>
          <p:cNvSpPr>
            <a:spLocks noChangeArrowheads="1"/>
          </p:cNvSpPr>
          <p:nvPr/>
        </p:nvSpPr>
        <p:spPr bwMode="auto">
          <a:xfrm>
            <a:off x="588963" y="2725738"/>
            <a:ext cx="252412" cy="182562"/>
          </a:xfrm>
          <a:prstGeom prst="rect">
            <a:avLst/>
          </a:prstGeom>
          <a:noFill/>
          <a:ln w="9525">
            <a:noFill/>
            <a:miter lim="800000"/>
            <a:headEnd/>
            <a:tailEnd/>
          </a:ln>
        </p:spPr>
        <p:txBody>
          <a:bodyPr wrap="none" lIns="0" tIns="0" rIns="0" bIns="0">
            <a:spAutoFit/>
          </a:bodyPr>
          <a:lstStyle/>
          <a:p>
            <a:r>
              <a:rPr lang="en-US" sz="1200" b="1">
                <a:solidFill>
                  <a:srgbClr val="000000"/>
                </a:solidFill>
              </a:rPr>
              <a:t>300</a:t>
            </a:r>
            <a:endParaRPr lang="en-US" sz="1800" b="1"/>
          </a:p>
        </p:txBody>
      </p:sp>
      <p:sp>
        <p:nvSpPr>
          <p:cNvPr id="64524" name="Rectangle 15"/>
          <p:cNvSpPr>
            <a:spLocks noChangeArrowheads="1"/>
          </p:cNvSpPr>
          <p:nvPr/>
        </p:nvSpPr>
        <p:spPr bwMode="auto">
          <a:xfrm>
            <a:off x="588963" y="3616325"/>
            <a:ext cx="252412" cy="182563"/>
          </a:xfrm>
          <a:prstGeom prst="rect">
            <a:avLst/>
          </a:prstGeom>
          <a:noFill/>
          <a:ln w="9525">
            <a:noFill/>
            <a:miter lim="800000"/>
            <a:headEnd/>
            <a:tailEnd/>
          </a:ln>
        </p:spPr>
        <p:txBody>
          <a:bodyPr wrap="none" lIns="0" tIns="0" rIns="0" bIns="0">
            <a:spAutoFit/>
          </a:bodyPr>
          <a:lstStyle/>
          <a:p>
            <a:r>
              <a:rPr lang="en-US" sz="1200" b="1">
                <a:solidFill>
                  <a:srgbClr val="000000"/>
                </a:solidFill>
              </a:rPr>
              <a:t>600</a:t>
            </a:r>
            <a:endParaRPr lang="en-US" sz="1800" b="1"/>
          </a:p>
        </p:txBody>
      </p:sp>
      <p:sp>
        <p:nvSpPr>
          <p:cNvPr id="64525" name="Rectangle 16"/>
          <p:cNvSpPr>
            <a:spLocks noChangeArrowheads="1"/>
          </p:cNvSpPr>
          <p:nvPr/>
        </p:nvSpPr>
        <p:spPr bwMode="auto">
          <a:xfrm>
            <a:off x="590550" y="4570413"/>
            <a:ext cx="252413" cy="182562"/>
          </a:xfrm>
          <a:prstGeom prst="rect">
            <a:avLst/>
          </a:prstGeom>
          <a:noFill/>
          <a:ln w="9525">
            <a:noFill/>
            <a:miter lim="800000"/>
            <a:headEnd/>
            <a:tailEnd/>
          </a:ln>
        </p:spPr>
        <p:txBody>
          <a:bodyPr wrap="none" lIns="0" tIns="0" rIns="0" bIns="0">
            <a:spAutoFit/>
          </a:bodyPr>
          <a:lstStyle/>
          <a:p>
            <a:r>
              <a:rPr lang="en-US" sz="1200" b="1">
                <a:solidFill>
                  <a:srgbClr val="000000"/>
                </a:solidFill>
              </a:rPr>
              <a:t>900</a:t>
            </a:r>
            <a:endParaRPr lang="en-US" sz="1800" b="1"/>
          </a:p>
        </p:txBody>
      </p:sp>
      <p:sp>
        <p:nvSpPr>
          <p:cNvPr id="64526" name="Rectangle 17"/>
          <p:cNvSpPr>
            <a:spLocks noChangeArrowheads="1"/>
          </p:cNvSpPr>
          <p:nvPr/>
        </p:nvSpPr>
        <p:spPr bwMode="auto">
          <a:xfrm>
            <a:off x="531813" y="5618163"/>
            <a:ext cx="379412" cy="182562"/>
          </a:xfrm>
          <a:prstGeom prst="rect">
            <a:avLst/>
          </a:prstGeom>
          <a:noFill/>
          <a:ln w="9525">
            <a:noFill/>
            <a:miter lim="800000"/>
            <a:headEnd/>
            <a:tailEnd/>
          </a:ln>
        </p:spPr>
        <p:txBody>
          <a:bodyPr wrap="none" lIns="0" tIns="0" rIns="0" bIns="0">
            <a:spAutoFit/>
          </a:bodyPr>
          <a:lstStyle/>
          <a:p>
            <a:r>
              <a:rPr lang="en-US" sz="1200" b="1">
                <a:solidFill>
                  <a:srgbClr val="000000"/>
                </a:solidFill>
              </a:rPr>
              <a:t>1,200</a:t>
            </a:r>
            <a:endParaRPr lang="en-US" sz="1800" b="1"/>
          </a:p>
        </p:txBody>
      </p:sp>
      <p:sp>
        <p:nvSpPr>
          <p:cNvPr id="64527" name="Rectangle 18"/>
          <p:cNvSpPr>
            <a:spLocks noChangeArrowheads="1"/>
          </p:cNvSpPr>
          <p:nvPr/>
        </p:nvSpPr>
        <p:spPr bwMode="auto">
          <a:xfrm>
            <a:off x="1022350" y="3624263"/>
            <a:ext cx="1276350" cy="182562"/>
          </a:xfrm>
          <a:prstGeom prst="rect">
            <a:avLst/>
          </a:prstGeom>
          <a:noFill/>
          <a:ln w="9525">
            <a:noFill/>
            <a:miter lim="800000"/>
            <a:headEnd/>
            <a:tailEnd/>
          </a:ln>
        </p:spPr>
        <p:txBody>
          <a:bodyPr lIns="0" tIns="0" rIns="0" bIns="0">
            <a:spAutoFit/>
          </a:bodyPr>
          <a:lstStyle/>
          <a:p>
            <a:r>
              <a:rPr lang="en-US" sz="1200" b="1">
                <a:solidFill>
                  <a:srgbClr val="000000"/>
                </a:solidFill>
              </a:rPr>
              <a:t>H</a:t>
            </a:r>
            <a:r>
              <a:rPr lang="en-US" sz="1200" b="1" baseline="-25000">
                <a:solidFill>
                  <a:srgbClr val="000000"/>
                </a:solidFill>
              </a:rPr>
              <a:t>2</a:t>
            </a:r>
            <a:r>
              <a:rPr lang="en-US" sz="1200" b="1">
                <a:solidFill>
                  <a:srgbClr val="000000"/>
                </a:solidFill>
              </a:rPr>
              <a:t>O</a:t>
            </a:r>
            <a:endParaRPr lang="en-US" sz="1800" b="1"/>
          </a:p>
        </p:txBody>
      </p:sp>
      <p:sp>
        <p:nvSpPr>
          <p:cNvPr id="64528" name="Line 19"/>
          <p:cNvSpPr>
            <a:spLocks noChangeShapeType="1"/>
          </p:cNvSpPr>
          <p:nvPr/>
        </p:nvSpPr>
        <p:spPr bwMode="auto">
          <a:xfrm>
            <a:off x="2727325" y="5308600"/>
            <a:ext cx="1255713" cy="1588"/>
          </a:xfrm>
          <a:prstGeom prst="line">
            <a:avLst/>
          </a:prstGeom>
          <a:noFill/>
          <a:ln w="20638">
            <a:solidFill>
              <a:srgbClr val="FFFFFF"/>
            </a:solidFill>
            <a:round/>
            <a:headEnd/>
            <a:tailEnd/>
          </a:ln>
        </p:spPr>
        <p:txBody>
          <a:bodyPr/>
          <a:lstStyle/>
          <a:p>
            <a:endParaRPr lang="en-US"/>
          </a:p>
        </p:txBody>
      </p:sp>
      <p:sp>
        <p:nvSpPr>
          <p:cNvPr id="64529" name="Line 20"/>
          <p:cNvSpPr>
            <a:spLocks noChangeShapeType="1"/>
          </p:cNvSpPr>
          <p:nvPr/>
        </p:nvSpPr>
        <p:spPr bwMode="auto">
          <a:xfrm flipH="1" flipV="1">
            <a:off x="2544763" y="4954588"/>
            <a:ext cx="944562" cy="354012"/>
          </a:xfrm>
          <a:prstGeom prst="line">
            <a:avLst/>
          </a:prstGeom>
          <a:noFill/>
          <a:ln w="20638">
            <a:solidFill>
              <a:srgbClr val="FFFFFF"/>
            </a:solidFill>
            <a:round/>
            <a:headEnd/>
            <a:tailEnd/>
          </a:ln>
        </p:spPr>
        <p:txBody>
          <a:bodyPr/>
          <a:lstStyle/>
          <a:p>
            <a:endParaRPr lang="en-US"/>
          </a:p>
        </p:txBody>
      </p:sp>
      <p:sp>
        <p:nvSpPr>
          <p:cNvPr id="64530" name="Line 21"/>
          <p:cNvSpPr>
            <a:spLocks noChangeShapeType="1"/>
          </p:cNvSpPr>
          <p:nvPr/>
        </p:nvSpPr>
        <p:spPr bwMode="auto">
          <a:xfrm flipH="1">
            <a:off x="1922463" y="4321175"/>
            <a:ext cx="2060575" cy="1588"/>
          </a:xfrm>
          <a:prstGeom prst="line">
            <a:avLst/>
          </a:prstGeom>
          <a:noFill/>
          <a:ln w="20638">
            <a:solidFill>
              <a:srgbClr val="FFFFFF"/>
            </a:solidFill>
            <a:round/>
            <a:headEnd/>
            <a:tailEnd/>
          </a:ln>
        </p:spPr>
        <p:txBody>
          <a:bodyPr/>
          <a:lstStyle/>
          <a:p>
            <a:endParaRPr lang="en-US"/>
          </a:p>
        </p:txBody>
      </p:sp>
      <p:sp>
        <p:nvSpPr>
          <p:cNvPr id="64531" name="Line 22"/>
          <p:cNvSpPr>
            <a:spLocks noChangeShapeType="1"/>
          </p:cNvSpPr>
          <p:nvPr/>
        </p:nvSpPr>
        <p:spPr bwMode="auto">
          <a:xfrm>
            <a:off x="2727325" y="5303838"/>
            <a:ext cx="1255713" cy="1587"/>
          </a:xfrm>
          <a:prstGeom prst="line">
            <a:avLst/>
          </a:prstGeom>
          <a:noFill/>
          <a:ln w="11113">
            <a:solidFill>
              <a:srgbClr val="000000"/>
            </a:solidFill>
            <a:round/>
            <a:headEnd/>
            <a:tailEnd/>
          </a:ln>
        </p:spPr>
        <p:txBody>
          <a:bodyPr/>
          <a:lstStyle/>
          <a:p>
            <a:endParaRPr lang="en-US"/>
          </a:p>
        </p:txBody>
      </p:sp>
      <p:sp>
        <p:nvSpPr>
          <p:cNvPr id="64532" name="Line 23"/>
          <p:cNvSpPr>
            <a:spLocks noChangeShapeType="1"/>
          </p:cNvSpPr>
          <p:nvPr/>
        </p:nvSpPr>
        <p:spPr bwMode="auto">
          <a:xfrm flipH="1" flipV="1">
            <a:off x="2544763" y="4949825"/>
            <a:ext cx="944562" cy="354013"/>
          </a:xfrm>
          <a:prstGeom prst="line">
            <a:avLst/>
          </a:prstGeom>
          <a:noFill/>
          <a:ln w="11113">
            <a:solidFill>
              <a:srgbClr val="000000"/>
            </a:solidFill>
            <a:round/>
            <a:headEnd/>
            <a:tailEnd/>
          </a:ln>
        </p:spPr>
        <p:txBody>
          <a:bodyPr/>
          <a:lstStyle/>
          <a:p>
            <a:endParaRPr lang="en-US"/>
          </a:p>
        </p:txBody>
      </p:sp>
      <p:sp>
        <p:nvSpPr>
          <p:cNvPr id="64533" name="Line 24"/>
          <p:cNvSpPr>
            <a:spLocks noChangeShapeType="1"/>
          </p:cNvSpPr>
          <p:nvPr/>
        </p:nvSpPr>
        <p:spPr bwMode="auto">
          <a:xfrm flipH="1">
            <a:off x="1922463" y="4316413"/>
            <a:ext cx="2060575" cy="1587"/>
          </a:xfrm>
          <a:prstGeom prst="line">
            <a:avLst/>
          </a:prstGeom>
          <a:noFill/>
          <a:ln w="11113">
            <a:solidFill>
              <a:srgbClr val="000000"/>
            </a:solidFill>
            <a:round/>
            <a:headEnd/>
            <a:tailEnd/>
          </a:ln>
        </p:spPr>
        <p:txBody>
          <a:bodyPr/>
          <a:lstStyle/>
          <a:p>
            <a:endParaRPr lang="en-US"/>
          </a:p>
        </p:txBody>
      </p:sp>
      <p:sp>
        <p:nvSpPr>
          <p:cNvPr id="64534" name="Line 25"/>
          <p:cNvSpPr>
            <a:spLocks noChangeShapeType="1"/>
          </p:cNvSpPr>
          <p:nvPr/>
        </p:nvSpPr>
        <p:spPr bwMode="auto">
          <a:xfrm flipH="1">
            <a:off x="1281113" y="1784350"/>
            <a:ext cx="766762" cy="0"/>
          </a:xfrm>
          <a:prstGeom prst="line">
            <a:avLst/>
          </a:prstGeom>
          <a:noFill/>
          <a:ln w="20701">
            <a:solidFill>
              <a:srgbClr val="FFFFFF"/>
            </a:solidFill>
            <a:round/>
            <a:headEnd/>
            <a:tailEnd/>
          </a:ln>
        </p:spPr>
        <p:txBody>
          <a:bodyPr/>
          <a:lstStyle/>
          <a:p>
            <a:endParaRPr lang="en-US"/>
          </a:p>
        </p:txBody>
      </p:sp>
      <p:sp>
        <p:nvSpPr>
          <p:cNvPr id="64535" name="Line 26"/>
          <p:cNvSpPr>
            <a:spLocks noChangeShapeType="1"/>
          </p:cNvSpPr>
          <p:nvPr/>
        </p:nvSpPr>
        <p:spPr bwMode="auto">
          <a:xfrm flipH="1">
            <a:off x="1298575" y="1784350"/>
            <a:ext cx="742950" cy="1588"/>
          </a:xfrm>
          <a:prstGeom prst="line">
            <a:avLst/>
          </a:prstGeom>
          <a:noFill/>
          <a:ln w="11176">
            <a:solidFill>
              <a:srgbClr val="000000"/>
            </a:solidFill>
            <a:round/>
            <a:headEnd/>
            <a:tailEnd/>
          </a:ln>
        </p:spPr>
        <p:txBody>
          <a:bodyPr/>
          <a:lstStyle/>
          <a:p>
            <a:endParaRPr lang="en-US"/>
          </a:p>
        </p:txBody>
      </p:sp>
      <p:sp>
        <p:nvSpPr>
          <p:cNvPr id="64536" name="Text Box 27"/>
          <p:cNvSpPr txBox="1">
            <a:spLocks noChangeArrowheads="1"/>
          </p:cNvSpPr>
          <p:nvPr/>
        </p:nvSpPr>
        <p:spPr bwMode="auto">
          <a:xfrm>
            <a:off x="350838" y="1701800"/>
            <a:ext cx="1098550" cy="365125"/>
          </a:xfrm>
          <a:prstGeom prst="rect">
            <a:avLst/>
          </a:prstGeom>
          <a:noFill/>
          <a:ln w="9525">
            <a:noFill/>
            <a:miter lim="800000"/>
            <a:headEnd/>
            <a:tailEnd/>
          </a:ln>
        </p:spPr>
        <p:txBody>
          <a:bodyPr wrap="none" lIns="0" tIns="0" bIns="0">
            <a:spAutoFit/>
          </a:bodyPr>
          <a:lstStyle/>
          <a:p>
            <a:r>
              <a:rPr lang="en-US" sz="1200" b="1"/>
              <a:t>Tubular fluid</a:t>
            </a:r>
          </a:p>
          <a:p>
            <a:r>
              <a:rPr lang="en-US" sz="1200" b="1"/>
              <a:t>(300 mOsm/L)</a:t>
            </a:r>
          </a:p>
        </p:txBody>
      </p:sp>
      <p:sp>
        <p:nvSpPr>
          <p:cNvPr id="64537" name="Text Box 28"/>
          <p:cNvSpPr txBox="1">
            <a:spLocks noChangeArrowheads="1"/>
          </p:cNvSpPr>
          <p:nvPr/>
        </p:nvSpPr>
        <p:spPr bwMode="auto">
          <a:xfrm>
            <a:off x="4022725" y="4248150"/>
            <a:ext cx="830263" cy="365125"/>
          </a:xfrm>
          <a:prstGeom prst="rect">
            <a:avLst/>
          </a:prstGeom>
          <a:noFill/>
          <a:ln w="9525">
            <a:noFill/>
            <a:miter lim="800000"/>
            <a:headEnd/>
            <a:tailEnd/>
          </a:ln>
        </p:spPr>
        <p:txBody>
          <a:bodyPr wrap="none" lIns="0" tIns="0" bIns="0">
            <a:spAutoFit/>
          </a:bodyPr>
          <a:lstStyle/>
          <a:p>
            <a:r>
              <a:rPr lang="en-US" sz="1200" b="1"/>
              <a:t>Collecting</a:t>
            </a:r>
          </a:p>
          <a:p>
            <a:r>
              <a:rPr lang="en-US" sz="1200" b="1"/>
              <a:t>duct</a:t>
            </a:r>
          </a:p>
        </p:txBody>
      </p:sp>
      <p:sp>
        <p:nvSpPr>
          <p:cNvPr id="64538" name="Text Box 29"/>
          <p:cNvSpPr txBox="1">
            <a:spLocks noChangeArrowheads="1"/>
          </p:cNvSpPr>
          <p:nvPr/>
        </p:nvSpPr>
        <p:spPr bwMode="auto">
          <a:xfrm>
            <a:off x="4022725" y="5224463"/>
            <a:ext cx="717550" cy="365125"/>
          </a:xfrm>
          <a:prstGeom prst="rect">
            <a:avLst/>
          </a:prstGeom>
          <a:noFill/>
          <a:ln w="9525">
            <a:noFill/>
            <a:miter lim="800000"/>
            <a:headEnd/>
            <a:tailEnd/>
          </a:ln>
        </p:spPr>
        <p:txBody>
          <a:bodyPr wrap="none" lIns="0" tIns="0" bIns="0">
            <a:spAutoFit/>
          </a:bodyPr>
          <a:lstStyle/>
          <a:p>
            <a:r>
              <a:rPr lang="en-US" sz="1200" b="1"/>
              <a:t>Nephron</a:t>
            </a:r>
          </a:p>
          <a:p>
            <a:r>
              <a:rPr lang="en-US" sz="1200" b="1"/>
              <a:t>loop</a:t>
            </a:r>
          </a:p>
        </p:txBody>
      </p:sp>
      <p:sp>
        <p:nvSpPr>
          <p:cNvPr id="64539" name="Text Box 30"/>
          <p:cNvSpPr txBox="1">
            <a:spLocks noChangeArrowheads="1"/>
          </p:cNvSpPr>
          <p:nvPr/>
        </p:nvSpPr>
        <p:spPr bwMode="auto">
          <a:xfrm>
            <a:off x="1144588" y="6283325"/>
            <a:ext cx="1643062" cy="365125"/>
          </a:xfrm>
          <a:prstGeom prst="rect">
            <a:avLst/>
          </a:prstGeom>
          <a:noFill/>
          <a:ln w="9525">
            <a:noFill/>
            <a:miter lim="800000"/>
            <a:headEnd/>
            <a:tailEnd/>
          </a:ln>
        </p:spPr>
        <p:txBody>
          <a:bodyPr wrap="none" lIns="0" tIns="0" bIns="0">
            <a:spAutoFit/>
          </a:bodyPr>
          <a:lstStyle/>
          <a:p>
            <a:pPr algn="ctr"/>
            <a:r>
              <a:rPr lang="en-US" sz="1200" b="1"/>
              <a:t>Urine</a:t>
            </a:r>
          </a:p>
          <a:p>
            <a:pPr algn="ctr"/>
            <a:r>
              <a:rPr lang="en-US" sz="1200" b="1"/>
              <a:t>(up to 1,200 mOsm/L)</a:t>
            </a:r>
          </a:p>
        </p:txBody>
      </p:sp>
      <p:sp>
        <p:nvSpPr>
          <p:cNvPr id="64540" name="Rectangle 31"/>
          <p:cNvSpPr>
            <a:spLocks noChangeArrowheads="1"/>
          </p:cNvSpPr>
          <p:nvPr/>
        </p:nvSpPr>
        <p:spPr bwMode="auto">
          <a:xfrm>
            <a:off x="1022350" y="4173538"/>
            <a:ext cx="654050" cy="182562"/>
          </a:xfrm>
          <a:prstGeom prst="rect">
            <a:avLst/>
          </a:prstGeom>
          <a:noFill/>
          <a:ln w="9525">
            <a:noFill/>
            <a:miter lim="800000"/>
            <a:headEnd/>
            <a:tailEnd/>
          </a:ln>
        </p:spPr>
        <p:txBody>
          <a:bodyPr lIns="0" tIns="0" rIns="0" bIns="0">
            <a:spAutoFit/>
          </a:bodyPr>
          <a:lstStyle/>
          <a:p>
            <a:r>
              <a:rPr lang="en-US" sz="1200" b="1">
                <a:solidFill>
                  <a:srgbClr val="000000"/>
                </a:solidFill>
              </a:rPr>
              <a:t>H</a:t>
            </a:r>
            <a:r>
              <a:rPr lang="en-US" sz="1200" b="1" baseline="-25000">
                <a:solidFill>
                  <a:srgbClr val="000000"/>
                </a:solidFill>
              </a:rPr>
              <a:t>2</a:t>
            </a:r>
            <a:r>
              <a:rPr lang="en-US" sz="1200" b="1">
                <a:solidFill>
                  <a:srgbClr val="000000"/>
                </a:solidFill>
              </a:rPr>
              <a:t>O</a:t>
            </a:r>
            <a:endParaRPr lang="en-US" sz="1800" b="1"/>
          </a:p>
        </p:txBody>
      </p:sp>
      <p:sp>
        <p:nvSpPr>
          <p:cNvPr id="64541" name="Rectangle 32"/>
          <p:cNvSpPr>
            <a:spLocks noChangeArrowheads="1"/>
          </p:cNvSpPr>
          <p:nvPr/>
        </p:nvSpPr>
        <p:spPr bwMode="auto">
          <a:xfrm>
            <a:off x="1022350" y="4683125"/>
            <a:ext cx="654050" cy="182563"/>
          </a:xfrm>
          <a:prstGeom prst="rect">
            <a:avLst/>
          </a:prstGeom>
          <a:noFill/>
          <a:ln w="9525">
            <a:noFill/>
            <a:miter lim="800000"/>
            <a:headEnd/>
            <a:tailEnd/>
          </a:ln>
        </p:spPr>
        <p:txBody>
          <a:bodyPr lIns="0" tIns="0" rIns="0" bIns="0">
            <a:spAutoFit/>
          </a:bodyPr>
          <a:lstStyle/>
          <a:p>
            <a:r>
              <a:rPr lang="en-US" sz="1200" b="1">
                <a:solidFill>
                  <a:srgbClr val="000000"/>
                </a:solidFill>
              </a:rPr>
              <a:t>H</a:t>
            </a:r>
            <a:r>
              <a:rPr lang="en-US" sz="1200" b="1" baseline="-25000">
                <a:solidFill>
                  <a:srgbClr val="000000"/>
                </a:solidFill>
              </a:rPr>
              <a:t>2</a:t>
            </a:r>
            <a:r>
              <a:rPr lang="en-US" sz="1200" b="1">
                <a:solidFill>
                  <a:srgbClr val="000000"/>
                </a:solidFill>
              </a:rPr>
              <a:t>O</a:t>
            </a:r>
            <a:endParaRPr lang="en-US" sz="1800" b="1"/>
          </a:p>
        </p:txBody>
      </p:sp>
      <p:sp>
        <p:nvSpPr>
          <p:cNvPr id="64542" name="Rectangle 33"/>
          <p:cNvSpPr>
            <a:spLocks noChangeArrowheads="1"/>
          </p:cNvSpPr>
          <p:nvPr/>
        </p:nvSpPr>
        <p:spPr bwMode="auto">
          <a:xfrm>
            <a:off x="1022350" y="5291138"/>
            <a:ext cx="654050" cy="182562"/>
          </a:xfrm>
          <a:prstGeom prst="rect">
            <a:avLst/>
          </a:prstGeom>
          <a:noFill/>
          <a:ln w="9525">
            <a:noFill/>
            <a:miter lim="800000"/>
            <a:headEnd/>
            <a:tailEnd/>
          </a:ln>
        </p:spPr>
        <p:txBody>
          <a:bodyPr lIns="0" tIns="0" rIns="0" bIns="0">
            <a:spAutoFit/>
          </a:bodyPr>
          <a:lstStyle/>
          <a:p>
            <a:r>
              <a:rPr lang="en-US" sz="1200" b="1">
                <a:solidFill>
                  <a:srgbClr val="000000"/>
                </a:solidFill>
              </a:rPr>
              <a:t>H</a:t>
            </a:r>
            <a:r>
              <a:rPr lang="en-US" sz="1200" b="1" baseline="-25000">
                <a:solidFill>
                  <a:srgbClr val="000000"/>
                </a:solidFill>
              </a:rPr>
              <a:t>2</a:t>
            </a:r>
            <a:r>
              <a:rPr lang="en-US" sz="1200" b="1">
                <a:solidFill>
                  <a:srgbClr val="000000"/>
                </a:solidFill>
              </a:rPr>
              <a:t>O</a:t>
            </a:r>
            <a:endParaRPr lang="en-US" sz="1800" b="1"/>
          </a:p>
        </p:txBody>
      </p:sp>
      <p:sp>
        <p:nvSpPr>
          <p:cNvPr id="64543" name="Rectangle 34"/>
          <p:cNvSpPr>
            <a:spLocks noChangeArrowheads="1"/>
          </p:cNvSpPr>
          <p:nvPr/>
        </p:nvSpPr>
        <p:spPr bwMode="auto">
          <a:xfrm>
            <a:off x="1022350" y="5815013"/>
            <a:ext cx="654050" cy="182562"/>
          </a:xfrm>
          <a:prstGeom prst="rect">
            <a:avLst/>
          </a:prstGeom>
          <a:noFill/>
          <a:ln w="9525">
            <a:noFill/>
            <a:miter lim="800000"/>
            <a:headEnd/>
            <a:tailEnd/>
          </a:ln>
        </p:spPr>
        <p:txBody>
          <a:bodyPr lIns="0" tIns="0" rIns="0" bIns="0">
            <a:spAutoFit/>
          </a:bodyPr>
          <a:lstStyle/>
          <a:p>
            <a:r>
              <a:rPr lang="en-US" sz="1200" b="1">
                <a:solidFill>
                  <a:srgbClr val="000000"/>
                </a:solidFill>
              </a:rPr>
              <a:t>H</a:t>
            </a:r>
            <a:r>
              <a:rPr lang="en-US" sz="1200" b="1" baseline="-25000">
                <a:solidFill>
                  <a:srgbClr val="000000"/>
                </a:solidFill>
              </a:rPr>
              <a:t>2</a:t>
            </a:r>
            <a:r>
              <a:rPr lang="en-US" sz="1200" b="1">
                <a:solidFill>
                  <a:srgbClr val="000000"/>
                </a:solidFill>
              </a:rPr>
              <a:t>O</a:t>
            </a:r>
            <a:endParaRPr lang="en-US" sz="1800" b="1"/>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4"/>
          <p:cNvSpPr>
            <a:spLocks noGrp="1"/>
          </p:cNvSpPr>
          <p:nvPr>
            <p:ph type="sldNum" sz="quarter" idx="11"/>
          </p:nvPr>
        </p:nvSpPr>
        <p:spPr>
          <a:noFill/>
        </p:spPr>
        <p:txBody>
          <a:bodyPr/>
          <a:lstStyle/>
          <a:p>
            <a:r>
              <a:rPr lang="en-US" smtClean="0"/>
              <a:t>23-</a:t>
            </a:r>
            <a:fld id="{EF73F367-B5BA-4091-A982-1B2163A2A0E3}" type="slidenum">
              <a:rPr lang="en-US" smtClean="0"/>
              <a:pPr/>
              <a:t>58</a:t>
            </a:fld>
            <a:endParaRPr lang="en-US" smtClean="0"/>
          </a:p>
        </p:txBody>
      </p:sp>
      <p:sp>
        <p:nvSpPr>
          <p:cNvPr id="65539" name="Rectangle 2"/>
          <p:cNvSpPr>
            <a:spLocks noGrp="1" noChangeArrowheads="1"/>
          </p:cNvSpPr>
          <p:nvPr>
            <p:ph type="title"/>
          </p:nvPr>
        </p:nvSpPr>
        <p:spPr>
          <a:xfrm>
            <a:off x="0" y="228600"/>
            <a:ext cx="9144000" cy="1143000"/>
          </a:xfrm>
        </p:spPr>
        <p:txBody>
          <a:bodyPr/>
          <a:lstStyle/>
          <a:p>
            <a:pPr eaLnBrk="1" hangingPunct="1"/>
            <a:r>
              <a:rPr lang="en-US" smtClean="0"/>
              <a:t>Control of Water Loss</a:t>
            </a:r>
          </a:p>
        </p:txBody>
      </p:sp>
      <p:sp>
        <p:nvSpPr>
          <p:cNvPr id="65540" name="Rectangle 4"/>
          <p:cNvSpPr>
            <a:spLocks noGrp="1" noChangeArrowheads="1"/>
          </p:cNvSpPr>
          <p:nvPr>
            <p:ph type="body" idx="1"/>
          </p:nvPr>
        </p:nvSpPr>
        <p:spPr>
          <a:xfrm>
            <a:off x="457200" y="1447800"/>
            <a:ext cx="8382000" cy="4953000"/>
          </a:xfrm>
        </p:spPr>
        <p:txBody>
          <a:bodyPr/>
          <a:lstStyle/>
          <a:p>
            <a:pPr eaLnBrk="1" hangingPunct="1">
              <a:lnSpc>
                <a:spcPct val="80000"/>
              </a:lnSpc>
            </a:pPr>
            <a:r>
              <a:rPr lang="en-US" sz="2000" b="0" smtClean="0"/>
              <a:t>how concentrated the urine becomes depends on body’s state of hydration</a:t>
            </a:r>
          </a:p>
          <a:p>
            <a:pPr eaLnBrk="1" hangingPunct="1">
              <a:lnSpc>
                <a:spcPct val="80000"/>
              </a:lnSpc>
            </a:pPr>
            <a:endParaRPr lang="en-US" sz="800" b="0" smtClean="0"/>
          </a:p>
          <a:p>
            <a:pPr eaLnBrk="1" hangingPunct="1">
              <a:lnSpc>
                <a:spcPct val="80000"/>
              </a:lnSpc>
            </a:pPr>
            <a:r>
              <a:rPr lang="en-US" sz="2000" smtClean="0"/>
              <a:t>water diuresis </a:t>
            </a:r>
            <a:r>
              <a:rPr lang="en-US" sz="2000" b="0" smtClean="0"/>
              <a:t>– drinking large volumes of water will produce a large volume of </a:t>
            </a:r>
            <a:r>
              <a:rPr lang="en-US" sz="2000" smtClean="0"/>
              <a:t>hypotonic urine</a:t>
            </a:r>
          </a:p>
          <a:p>
            <a:pPr lvl="1" eaLnBrk="1" hangingPunct="1">
              <a:lnSpc>
                <a:spcPct val="80000"/>
              </a:lnSpc>
            </a:pPr>
            <a:r>
              <a:rPr lang="en-US" sz="1800" b="0" smtClean="0"/>
              <a:t>cortical portion of CD reabsorbs NaCl, but it is impermeable to water</a:t>
            </a:r>
          </a:p>
          <a:p>
            <a:pPr lvl="1" eaLnBrk="1" hangingPunct="1">
              <a:lnSpc>
                <a:spcPct val="80000"/>
              </a:lnSpc>
            </a:pPr>
            <a:r>
              <a:rPr lang="en-US" sz="1800" b="0" smtClean="0"/>
              <a:t>salt removed from the urine stays in the CD</a:t>
            </a:r>
          </a:p>
          <a:p>
            <a:pPr lvl="1" eaLnBrk="1" hangingPunct="1">
              <a:lnSpc>
                <a:spcPct val="80000"/>
              </a:lnSpc>
            </a:pPr>
            <a:r>
              <a:rPr lang="en-US" sz="1800" b="0" smtClean="0"/>
              <a:t>urine concentration may be as low as 50 mOsm/L</a:t>
            </a:r>
          </a:p>
          <a:p>
            <a:pPr lvl="1" eaLnBrk="1" hangingPunct="1">
              <a:lnSpc>
                <a:spcPct val="80000"/>
              </a:lnSpc>
            </a:pPr>
            <a:endParaRPr lang="en-US" sz="800" b="0" smtClean="0"/>
          </a:p>
          <a:p>
            <a:pPr eaLnBrk="1" hangingPunct="1">
              <a:lnSpc>
                <a:spcPct val="80000"/>
              </a:lnSpc>
            </a:pPr>
            <a:r>
              <a:rPr lang="en-US" sz="2000" b="0" smtClean="0"/>
              <a:t>producing </a:t>
            </a:r>
            <a:r>
              <a:rPr lang="en-US" sz="2000" smtClean="0"/>
              <a:t>hypertonic urine</a:t>
            </a:r>
          </a:p>
          <a:p>
            <a:pPr lvl="1" eaLnBrk="1" hangingPunct="1">
              <a:lnSpc>
                <a:spcPct val="80000"/>
              </a:lnSpc>
            </a:pPr>
            <a:r>
              <a:rPr lang="en-US" sz="1800" b="0" smtClean="0"/>
              <a:t>dehydration causes the urine to become scanty and more concentrated</a:t>
            </a:r>
          </a:p>
          <a:p>
            <a:pPr lvl="1" eaLnBrk="1" hangingPunct="1">
              <a:lnSpc>
                <a:spcPct val="80000"/>
              </a:lnSpc>
            </a:pPr>
            <a:r>
              <a:rPr lang="en-US" sz="1800" b="0" smtClean="0"/>
              <a:t>high blood osmolarity </a:t>
            </a:r>
            <a:r>
              <a:rPr lang="en-US" sz="1800" b="0" smtClean="0">
                <a:sym typeface="Symbol" pitchFamily="18" charset="2"/>
              </a:rPr>
              <a:t>stimulates posterior pituitary to release ADH and      then an increase in synthesis of aquaporin channels by renal tubule cells</a:t>
            </a:r>
          </a:p>
          <a:p>
            <a:pPr lvl="1" eaLnBrk="1" hangingPunct="1">
              <a:lnSpc>
                <a:spcPct val="80000"/>
              </a:lnSpc>
            </a:pPr>
            <a:r>
              <a:rPr lang="en-US" sz="1800" b="0" smtClean="0">
                <a:sym typeface="Symbol" pitchFamily="18" charset="2"/>
              </a:rPr>
              <a:t>more water is reabsorbed by collecting duct</a:t>
            </a:r>
          </a:p>
          <a:p>
            <a:pPr lvl="1" eaLnBrk="1" hangingPunct="1">
              <a:lnSpc>
                <a:spcPct val="80000"/>
              </a:lnSpc>
            </a:pPr>
            <a:r>
              <a:rPr lang="en-US" sz="1800" b="0" smtClean="0">
                <a:sym typeface="Symbol" pitchFamily="18" charset="2"/>
              </a:rPr>
              <a:t>urine is more concentrated</a:t>
            </a:r>
          </a:p>
          <a:p>
            <a:pPr lvl="1" eaLnBrk="1" hangingPunct="1">
              <a:lnSpc>
                <a:spcPct val="80000"/>
              </a:lnSpc>
            </a:pPr>
            <a:endParaRPr lang="en-US" sz="800" b="0" smtClean="0">
              <a:sym typeface="Symbol" pitchFamily="18" charset="2"/>
            </a:endParaRPr>
          </a:p>
          <a:p>
            <a:pPr eaLnBrk="1" hangingPunct="1">
              <a:lnSpc>
                <a:spcPct val="80000"/>
              </a:lnSpc>
            </a:pPr>
            <a:r>
              <a:rPr lang="en-US" sz="2000" b="0" smtClean="0">
                <a:sym typeface="Symbol" pitchFamily="18" charset="2"/>
              </a:rPr>
              <a:t>If BP is low in a dehydrated person, GFR will be low. </a:t>
            </a:r>
          </a:p>
          <a:p>
            <a:pPr lvl="1" eaLnBrk="1" hangingPunct="1">
              <a:lnSpc>
                <a:spcPct val="80000"/>
              </a:lnSpc>
            </a:pPr>
            <a:r>
              <a:rPr lang="en-US" sz="1800" b="0" smtClean="0">
                <a:sym typeface="Symbol" pitchFamily="18" charset="2"/>
              </a:rPr>
              <a:t>filtrate moves more slowly and more time for reabsorption – </a:t>
            </a:r>
          </a:p>
          <a:p>
            <a:pPr lvl="1" eaLnBrk="1" hangingPunct="1">
              <a:lnSpc>
                <a:spcPct val="80000"/>
              </a:lnSpc>
            </a:pPr>
            <a:r>
              <a:rPr lang="en-US" sz="1800" b="0" smtClean="0">
                <a:sym typeface="Symbol" pitchFamily="18" charset="2"/>
              </a:rPr>
              <a:t>more salt removed, more water reabsorbed and less urine produced</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1"/>
          </p:nvPr>
        </p:nvSpPr>
        <p:spPr>
          <a:noFill/>
        </p:spPr>
        <p:txBody>
          <a:bodyPr/>
          <a:lstStyle/>
          <a:p>
            <a:r>
              <a:rPr lang="en-US" smtClean="0"/>
              <a:t>23-</a:t>
            </a:r>
            <a:fld id="{A89729C0-E0F7-45B8-BE73-77CECA5FBBA2}" type="slidenum">
              <a:rPr lang="en-US" smtClean="0"/>
              <a:pPr/>
              <a:t>59</a:t>
            </a:fld>
            <a:endParaRPr lang="en-US" smtClean="0"/>
          </a:p>
        </p:txBody>
      </p:sp>
      <p:sp>
        <p:nvSpPr>
          <p:cNvPr id="66563" name="Rectangle 2"/>
          <p:cNvSpPr>
            <a:spLocks noGrp="1" noChangeArrowheads="1"/>
          </p:cNvSpPr>
          <p:nvPr>
            <p:ph type="title"/>
          </p:nvPr>
        </p:nvSpPr>
        <p:spPr>
          <a:xfrm>
            <a:off x="0" y="0"/>
            <a:ext cx="9144000" cy="914400"/>
          </a:xfrm>
        </p:spPr>
        <p:txBody>
          <a:bodyPr/>
          <a:lstStyle/>
          <a:p>
            <a:pPr eaLnBrk="1" hangingPunct="1"/>
            <a:r>
              <a:rPr lang="en-US" smtClean="0"/>
              <a:t>Countercurrent Multiplier</a:t>
            </a:r>
          </a:p>
        </p:txBody>
      </p:sp>
      <p:sp>
        <p:nvSpPr>
          <p:cNvPr id="66564" name="Rectangle 3"/>
          <p:cNvSpPr>
            <a:spLocks noGrp="1" noChangeArrowheads="1"/>
          </p:cNvSpPr>
          <p:nvPr>
            <p:ph type="body" idx="1"/>
          </p:nvPr>
        </p:nvSpPr>
        <p:spPr>
          <a:xfrm>
            <a:off x="381000" y="914400"/>
            <a:ext cx="8458200" cy="5943600"/>
          </a:xfrm>
        </p:spPr>
        <p:txBody>
          <a:bodyPr/>
          <a:lstStyle/>
          <a:p>
            <a:pPr eaLnBrk="1" hangingPunct="1">
              <a:lnSpc>
                <a:spcPct val="80000"/>
              </a:lnSpc>
            </a:pPr>
            <a:r>
              <a:rPr lang="en-US" sz="2000" b="0" smtClean="0"/>
              <a:t>the ability of kidney to concentrate urine depends on salinity gradient in renal medulla</a:t>
            </a:r>
          </a:p>
          <a:p>
            <a:pPr lvl="1" eaLnBrk="1" hangingPunct="1">
              <a:lnSpc>
                <a:spcPct val="80000"/>
              </a:lnSpc>
            </a:pPr>
            <a:r>
              <a:rPr lang="en-US" sz="1600" b="0" smtClean="0"/>
              <a:t>four times as salty in the renal medulla than the cortex</a:t>
            </a:r>
          </a:p>
          <a:p>
            <a:pPr eaLnBrk="1" hangingPunct="1">
              <a:lnSpc>
                <a:spcPct val="80000"/>
              </a:lnSpc>
            </a:pPr>
            <a:r>
              <a:rPr lang="en-US" sz="2000" b="0" smtClean="0"/>
              <a:t>nephron loop acts as </a:t>
            </a:r>
            <a:r>
              <a:rPr lang="en-US" sz="2000" smtClean="0"/>
              <a:t>countercurrent multiplier</a:t>
            </a:r>
          </a:p>
          <a:p>
            <a:pPr lvl="1" eaLnBrk="1" hangingPunct="1">
              <a:lnSpc>
                <a:spcPct val="80000"/>
              </a:lnSpc>
            </a:pPr>
            <a:r>
              <a:rPr lang="en-US" sz="1600" smtClean="0"/>
              <a:t>multiplier </a:t>
            </a:r>
            <a:r>
              <a:rPr lang="en-US" sz="1600" b="0" smtClean="0"/>
              <a:t>- continually recaptures salt and returns it to extracellular fluid of medulla which multiplies the salinity in adrenal medulla</a:t>
            </a:r>
          </a:p>
          <a:p>
            <a:pPr lvl="1" eaLnBrk="1" hangingPunct="1">
              <a:lnSpc>
                <a:spcPct val="80000"/>
              </a:lnSpc>
            </a:pPr>
            <a:r>
              <a:rPr lang="en-US" sz="1600" b="0" smtClean="0"/>
              <a:t> </a:t>
            </a:r>
            <a:r>
              <a:rPr lang="en-US" sz="1600" smtClean="0"/>
              <a:t>countercurrent</a:t>
            </a:r>
            <a:r>
              <a:rPr lang="en-US" sz="1600" b="0" smtClean="0"/>
              <a:t> - because of fluid flowing in opposite directions in adjacent tubules of nephron loop</a:t>
            </a:r>
          </a:p>
          <a:p>
            <a:pPr eaLnBrk="1" hangingPunct="1">
              <a:lnSpc>
                <a:spcPct val="80000"/>
              </a:lnSpc>
            </a:pPr>
            <a:r>
              <a:rPr lang="en-US" sz="2000" b="0" smtClean="0"/>
              <a:t>fluid flowing downward in </a:t>
            </a:r>
            <a:r>
              <a:rPr lang="en-US" sz="2000" smtClean="0"/>
              <a:t>descending limb</a:t>
            </a:r>
          </a:p>
          <a:p>
            <a:pPr lvl="1" eaLnBrk="1" hangingPunct="1">
              <a:lnSpc>
                <a:spcPct val="80000"/>
              </a:lnSpc>
            </a:pPr>
            <a:r>
              <a:rPr lang="en-US" sz="1600" b="0" smtClean="0"/>
              <a:t>passes through environment of increasing osmolarity</a:t>
            </a:r>
          </a:p>
          <a:p>
            <a:pPr lvl="1" eaLnBrk="1" hangingPunct="1">
              <a:lnSpc>
                <a:spcPct val="80000"/>
              </a:lnSpc>
            </a:pPr>
            <a:r>
              <a:rPr lang="en-US" sz="1600" b="0" smtClean="0"/>
              <a:t>most of descending limb very permeable to water but not to NaCl</a:t>
            </a:r>
          </a:p>
          <a:p>
            <a:pPr lvl="1" eaLnBrk="1" hangingPunct="1">
              <a:lnSpc>
                <a:spcPct val="80000"/>
              </a:lnSpc>
            </a:pPr>
            <a:r>
              <a:rPr lang="en-US" sz="1600" b="0" smtClean="0"/>
              <a:t>water passes from tubule into the ECF leaving salt behind</a:t>
            </a:r>
          </a:p>
          <a:p>
            <a:pPr lvl="1" eaLnBrk="1" hangingPunct="1">
              <a:lnSpc>
                <a:spcPct val="80000"/>
              </a:lnSpc>
            </a:pPr>
            <a:r>
              <a:rPr lang="en-US" sz="1600" b="0" smtClean="0"/>
              <a:t>concentrates tubular fluid to 1,200 mOsm/L at lower end of loop</a:t>
            </a:r>
          </a:p>
          <a:p>
            <a:pPr eaLnBrk="1" hangingPunct="1">
              <a:lnSpc>
                <a:spcPct val="80000"/>
              </a:lnSpc>
            </a:pPr>
            <a:r>
              <a:rPr lang="en-US" sz="2000" b="0" smtClean="0"/>
              <a:t>fluid flowing upward in </a:t>
            </a:r>
            <a:r>
              <a:rPr lang="en-US" sz="2000" smtClean="0"/>
              <a:t>ascending limb </a:t>
            </a:r>
          </a:p>
          <a:p>
            <a:pPr lvl="1" eaLnBrk="1" hangingPunct="1">
              <a:lnSpc>
                <a:spcPct val="80000"/>
              </a:lnSpc>
            </a:pPr>
            <a:r>
              <a:rPr lang="en-US" sz="1600" b="0" smtClean="0"/>
              <a:t>impermeable to water</a:t>
            </a:r>
          </a:p>
          <a:p>
            <a:pPr lvl="1" eaLnBrk="1" hangingPunct="1">
              <a:lnSpc>
                <a:spcPct val="80000"/>
              </a:lnSpc>
            </a:pPr>
            <a:r>
              <a:rPr lang="en-US" sz="1600" b="0" smtClean="0"/>
              <a:t>reabsorbs Na</a:t>
            </a:r>
            <a:r>
              <a:rPr lang="en-US" sz="1600" b="0" baseline="30000" smtClean="0"/>
              <a:t>+</a:t>
            </a:r>
            <a:r>
              <a:rPr lang="en-US" sz="1600" b="0" smtClean="0"/>
              <a:t>, K</a:t>
            </a:r>
            <a:r>
              <a:rPr lang="en-US" sz="1600" b="0" baseline="30000" smtClean="0"/>
              <a:t>+</a:t>
            </a:r>
            <a:r>
              <a:rPr lang="en-US" sz="1600" b="0" smtClean="0"/>
              <a:t>, and Cl</a:t>
            </a:r>
            <a:r>
              <a:rPr lang="en-US" sz="1600" b="0" baseline="30000" smtClean="0"/>
              <a:t>-</a:t>
            </a:r>
            <a:r>
              <a:rPr lang="en-US" sz="1600" b="0" smtClean="0"/>
              <a:t> by active transport pumps into ECF</a:t>
            </a:r>
          </a:p>
          <a:p>
            <a:pPr lvl="1" eaLnBrk="1" hangingPunct="1">
              <a:lnSpc>
                <a:spcPct val="80000"/>
              </a:lnSpc>
            </a:pPr>
            <a:r>
              <a:rPr lang="en-US" sz="1600" b="0" smtClean="0"/>
              <a:t>maintains high osmolarity of renal medulla</a:t>
            </a:r>
          </a:p>
          <a:p>
            <a:pPr lvl="1" eaLnBrk="1" hangingPunct="1">
              <a:lnSpc>
                <a:spcPct val="80000"/>
              </a:lnSpc>
            </a:pPr>
            <a:r>
              <a:rPr lang="en-US" sz="1600" b="0" smtClean="0"/>
              <a:t>tubular fluid becomes hypotonic – 100 mOsm/L at top of loop</a:t>
            </a:r>
          </a:p>
          <a:p>
            <a:pPr eaLnBrk="1" hangingPunct="1">
              <a:lnSpc>
                <a:spcPct val="80000"/>
              </a:lnSpc>
            </a:pPr>
            <a:r>
              <a:rPr lang="en-US" sz="2000" smtClean="0"/>
              <a:t>recycling of urea</a:t>
            </a:r>
            <a:r>
              <a:rPr lang="en-US" sz="2000" b="0" smtClean="0"/>
              <a:t>: lower end of CD permeable to urea</a:t>
            </a:r>
          </a:p>
          <a:p>
            <a:pPr lvl="1" eaLnBrk="1" hangingPunct="1">
              <a:lnSpc>
                <a:spcPct val="80000"/>
              </a:lnSpc>
            </a:pPr>
            <a:r>
              <a:rPr lang="en-US" sz="1600" b="0" smtClean="0"/>
              <a:t>urea contributes to the osmolarity of deep medullary tissue</a:t>
            </a:r>
          </a:p>
          <a:p>
            <a:pPr lvl="1" eaLnBrk="1" hangingPunct="1">
              <a:lnSpc>
                <a:spcPct val="80000"/>
              </a:lnSpc>
            </a:pPr>
            <a:r>
              <a:rPr lang="en-US" sz="1600" b="0" smtClean="0"/>
              <a:t>continually cycled from collecting duct to the nephron loop and back</a:t>
            </a:r>
          </a:p>
          <a:p>
            <a:pPr lvl="1" eaLnBrk="1" hangingPunct="1">
              <a:lnSpc>
                <a:spcPct val="80000"/>
              </a:lnSpc>
            </a:pPr>
            <a:r>
              <a:rPr lang="en-US" sz="1600" b="0" smtClean="0"/>
              <a:t>urea remains concentrated in the collecting duct and some of it always diffuses           out into the medulla adding to osmolarity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4"/>
          <p:cNvSpPr>
            <a:spLocks noGrp="1"/>
          </p:cNvSpPr>
          <p:nvPr>
            <p:ph type="sldNum" sz="quarter" idx="11"/>
          </p:nvPr>
        </p:nvSpPr>
        <p:spPr>
          <a:noFill/>
        </p:spPr>
        <p:txBody>
          <a:bodyPr/>
          <a:lstStyle/>
          <a:p>
            <a:r>
              <a:rPr lang="en-US" smtClean="0"/>
              <a:t>23-</a:t>
            </a:r>
            <a:fld id="{2A6AD52A-8728-4914-9934-00BAECC27A91}" type="slidenum">
              <a:rPr lang="en-US" smtClean="0"/>
              <a:pPr/>
              <a:t>6</a:t>
            </a:fld>
            <a:endParaRPr lang="en-US" smtClean="0"/>
          </a:p>
        </p:txBody>
      </p:sp>
      <p:sp>
        <p:nvSpPr>
          <p:cNvPr id="12291" name="Rectangle 2"/>
          <p:cNvSpPr>
            <a:spLocks noGrp="1" noChangeArrowheads="1"/>
          </p:cNvSpPr>
          <p:nvPr>
            <p:ph type="title"/>
          </p:nvPr>
        </p:nvSpPr>
        <p:spPr>
          <a:xfrm>
            <a:off x="5181600" y="609600"/>
            <a:ext cx="3657600" cy="1447800"/>
          </a:xfrm>
        </p:spPr>
        <p:txBody>
          <a:bodyPr/>
          <a:lstStyle/>
          <a:p>
            <a:pPr eaLnBrk="1" hangingPunct="1"/>
            <a:r>
              <a:rPr lang="en-US" smtClean="0"/>
              <a:t>Nitrogenous Wastes</a:t>
            </a:r>
          </a:p>
        </p:txBody>
      </p:sp>
      <p:sp>
        <p:nvSpPr>
          <p:cNvPr id="12292" name="Rectangle 3"/>
          <p:cNvSpPr>
            <a:spLocks noGrp="1" noChangeArrowheads="1"/>
          </p:cNvSpPr>
          <p:nvPr>
            <p:ph type="body" idx="1"/>
          </p:nvPr>
        </p:nvSpPr>
        <p:spPr>
          <a:xfrm>
            <a:off x="228600" y="304800"/>
            <a:ext cx="5105400" cy="5867400"/>
          </a:xfrm>
        </p:spPr>
        <p:txBody>
          <a:bodyPr/>
          <a:lstStyle/>
          <a:p>
            <a:pPr eaLnBrk="1" hangingPunct="1">
              <a:lnSpc>
                <a:spcPct val="90000"/>
              </a:lnSpc>
            </a:pPr>
            <a:r>
              <a:rPr lang="en-US" sz="2000" smtClean="0"/>
              <a:t>waste</a:t>
            </a:r>
            <a:r>
              <a:rPr lang="en-US" sz="2000" b="0" smtClean="0"/>
              <a:t> – any substance that is useless to the body or present in excess of the body’s needs</a:t>
            </a:r>
          </a:p>
          <a:p>
            <a:pPr eaLnBrk="1" hangingPunct="1">
              <a:lnSpc>
                <a:spcPct val="90000"/>
              </a:lnSpc>
            </a:pPr>
            <a:r>
              <a:rPr lang="en-US" sz="2000" smtClean="0"/>
              <a:t>metabolic waste </a:t>
            </a:r>
            <a:r>
              <a:rPr lang="en-US" sz="2000" b="0" smtClean="0"/>
              <a:t>– waste substance produced by the body</a:t>
            </a:r>
          </a:p>
          <a:p>
            <a:pPr eaLnBrk="1" hangingPunct="1">
              <a:lnSpc>
                <a:spcPct val="90000"/>
              </a:lnSpc>
            </a:pPr>
            <a:r>
              <a:rPr lang="en-US" sz="2000" smtClean="0"/>
              <a:t>urea formation</a:t>
            </a:r>
          </a:p>
          <a:p>
            <a:pPr lvl="1" eaLnBrk="1" hangingPunct="1">
              <a:lnSpc>
                <a:spcPct val="90000"/>
              </a:lnSpc>
            </a:pPr>
            <a:r>
              <a:rPr lang="en-US" sz="1600" b="0" smtClean="0"/>
              <a:t>proteins</a:t>
            </a:r>
            <a:r>
              <a:rPr lang="en-US" sz="1600" b="0" smtClean="0">
                <a:sym typeface="Symbol" pitchFamily="18" charset="2"/>
              </a:rPr>
              <a:t> amino acids  NH</a:t>
            </a:r>
            <a:r>
              <a:rPr lang="en-US" sz="1600" b="0" baseline="-25000" smtClean="0">
                <a:sym typeface="Symbol" pitchFamily="18" charset="2"/>
              </a:rPr>
              <a:t>2</a:t>
            </a:r>
            <a:r>
              <a:rPr lang="en-US" sz="1600" b="0" smtClean="0">
                <a:sym typeface="Symbol" pitchFamily="18" charset="2"/>
              </a:rPr>
              <a:t> removed  forms </a:t>
            </a:r>
            <a:r>
              <a:rPr lang="en-US" sz="1800" smtClean="0">
                <a:sym typeface="Symbol" pitchFamily="18" charset="2"/>
              </a:rPr>
              <a:t>ammonia</a:t>
            </a:r>
            <a:r>
              <a:rPr lang="en-US" sz="1600" b="0" smtClean="0">
                <a:sym typeface="Symbol" pitchFamily="18" charset="2"/>
              </a:rPr>
              <a:t>, liver converts to urea </a:t>
            </a:r>
          </a:p>
          <a:p>
            <a:pPr eaLnBrk="1" hangingPunct="1">
              <a:lnSpc>
                <a:spcPct val="90000"/>
              </a:lnSpc>
            </a:pPr>
            <a:r>
              <a:rPr lang="en-US" sz="2000" smtClean="0">
                <a:sym typeface="Symbol" pitchFamily="18" charset="2"/>
              </a:rPr>
              <a:t>uric acid</a:t>
            </a:r>
          </a:p>
          <a:p>
            <a:pPr lvl="1" eaLnBrk="1" hangingPunct="1">
              <a:lnSpc>
                <a:spcPct val="90000"/>
              </a:lnSpc>
            </a:pPr>
            <a:r>
              <a:rPr lang="en-US" sz="1600" b="0" smtClean="0">
                <a:sym typeface="Symbol" pitchFamily="18" charset="2"/>
              </a:rPr>
              <a:t>product of nucleic acid catabolism</a:t>
            </a:r>
          </a:p>
          <a:p>
            <a:pPr eaLnBrk="1" hangingPunct="1">
              <a:lnSpc>
                <a:spcPct val="90000"/>
              </a:lnSpc>
            </a:pPr>
            <a:r>
              <a:rPr lang="en-US" sz="2000" smtClean="0">
                <a:sym typeface="Symbol" pitchFamily="18" charset="2"/>
              </a:rPr>
              <a:t>creatinine</a:t>
            </a:r>
          </a:p>
          <a:p>
            <a:pPr lvl="1" eaLnBrk="1" hangingPunct="1">
              <a:lnSpc>
                <a:spcPct val="90000"/>
              </a:lnSpc>
            </a:pPr>
            <a:r>
              <a:rPr lang="en-US" sz="1600" b="0" smtClean="0">
                <a:sym typeface="Symbol" pitchFamily="18" charset="2"/>
              </a:rPr>
              <a:t>product of creatine phosphate catabolism</a:t>
            </a:r>
          </a:p>
          <a:p>
            <a:pPr eaLnBrk="1" hangingPunct="1">
              <a:lnSpc>
                <a:spcPct val="90000"/>
              </a:lnSpc>
            </a:pPr>
            <a:r>
              <a:rPr lang="en-US" sz="2000" smtClean="0">
                <a:sym typeface="Symbol" pitchFamily="18" charset="2"/>
              </a:rPr>
              <a:t>blood urea nitrogen (BUN) </a:t>
            </a:r>
            <a:r>
              <a:rPr lang="en-US" sz="2000" b="0" smtClean="0">
                <a:sym typeface="Symbol" pitchFamily="18" charset="2"/>
              </a:rPr>
              <a:t>– expression of the level of nitrogenous waste in the blood</a:t>
            </a:r>
          </a:p>
          <a:p>
            <a:pPr lvl="1" eaLnBrk="1" hangingPunct="1">
              <a:lnSpc>
                <a:spcPct val="90000"/>
              </a:lnSpc>
            </a:pPr>
            <a:r>
              <a:rPr lang="en-US" sz="1600" b="0" smtClean="0">
                <a:sym typeface="Symbol" pitchFamily="18" charset="2"/>
              </a:rPr>
              <a:t>normal concentration of blood urea is 10 – 20 mg/dl</a:t>
            </a:r>
          </a:p>
          <a:p>
            <a:pPr lvl="1" eaLnBrk="1" hangingPunct="1">
              <a:lnSpc>
                <a:spcPct val="90000"/>
              </a:lnSpc>
            </a:pPr>
            <a:r>
              <a:rPr lang="en-US" sz="1600" smtClean="0">
                <a:sym typeface="Symbol" pitchFamily="18" charset="2"/>
              </a:rPr>
              <a:t>azotemia</a:t>
            </a:r>
            <a:r>
              <a:rPr lang="en-US" sz="1600" b="0" smtClean="0">
                <a:sym typeface="Symbol" pitchFamily="18" charset="2"/>
              </a:rPr>
              <a:t> – elevated BUN</a:t>
            </a:r>
          </a:p>
          <a:p>
            <a:pPr lvl="2" eaLnBrk="1" hangingPunct="1">
              <a:lnSpc>
                <a:spcPct val="90000"/>
              </a:lnSpc>
            </a:pPr>
            <a:r>
              <a:rPr lang="en-US" sz="1200" b="0" smtClean="0">
                <a:sym typeface="Symbol" pitchFamily="18" charset="2"/>
              </a:rPr>
              <a:t>indicates renal insufficiency</a:t>
            </a:r>
          </a:p>
          <a:p>
            <a:pPr lvl="1" eaLnBrk="1" hangingPunct="1">
              <a:lnSpc>
                <a:spcPct val="90000"/>
              </a:lnSpc>
            </a:pPr>
            <a:r>
              <a:rPr lang="en-US" sz="1600" smtClean="0">
                <a:sym typeface="Symbol" pitchFamily="18" charset="2"/>
              </a:rPr>
              <a:t>uremia</a:t>
            </a:r>
            <a:r>
              <a:rPr lang="en-US" sz="1600" b="0" smtClean="0">
                <a:sym typeface="Symbol" pitchFamily="18" charset="2"/>
              </a:rPr>
              <a:t> – syndrome of diarrhea, vomiting, dyspnea, and cardiac arrhythmia stemming from the toxicity of nitrogenous waste</a:t>
            </a:r>
          </a:p>
          <a:p>
            <a:pPr lvl="2" eaLnBrk="1" hangingPunct="1">
              <a:lnSpc>
                <a:spcPct val="90000"/>
              </a:lnSpc>
            </a:pPr>
            <a:r>
              <a:rPr lang="en-US" sz="1200" b="0" smtClean="0">
                <a:sym typeface="Symbol" pitchFamily="18" charset="2"/>
              </a:rPr>
              <a:t>treatment – hemodialysis or organ transplant</a:t>
            </a:r>
          </a:p>
        </p:txBody>
      </p:sp>
      <p:sp>
        <p:nvSpPr>
          <p:cNvPr id="12293" name="Text Box 10"/>
          <p:cNvSpPr txBox="1">
            <a:spLocks noChangeArrowheads="1"/>
          </p:cNvSpPr>
          <p:nvPr/>
        </p:nvSpPr>
        <p:spPr bwMode="auto">
          <a:xfrm>
            <a:off x="6032500" y="5516563"/>
            <a:ext cx="2057400" cy="427037"/>
          </a:xfrm>
          <a:prstGeom prst="rect">
            <a:avLst/>
          </a:prstGeom>
          <a:noFill/>
          <a:ln w="9525" algn="ctr">
            <a:noFill/>
            <a:miter lim="800000"/>
            <a:headEnd/>
            <a:tailEnd/>
          </a:ln>
        </p:spPr>
        <p:txBody>
          <a:bodyPr>
            <a:spAutoFit/>
          </a:bodyPr>
          <a:lstStyle/>
          <a:p>
            <a:pPr algn="ctr">
              <a:spcBef>
                <a:spcPct val="50000"/>
              </a:spcBef>
            </a:pPr>
            <a:r>
              <a:rPr lang="en-US" sz="2200"/>
              <a:t>Figure 23.2</a:t>
            </a:r>
          </a:p>
        </p:txBody>
      </p:sp>
      <p:pic>
        <p:nvPicPr>
          <p:cNvPr id="12294" name="Picture 8" descr="sal25693_23_02"/>
          <p:cNvPicPr>
            <a:picLocks noChangeAspect="1" noChangeArrowheads="1"/>
          </p:cNvPicPr>
          <p:nvPr/>
        </p:nvPicPr>
        <p:blipFill>
          <a:blip r:embed="rId3" cstate="print"/>
          <a:srcRect/>
          <a:stretch>
            <a:fillRect/>
          </a:stretch>
        </p:blipFill>
        <p:spPr bwMode="auto">
          <a:xfrm>
            <a:off x="5173663" y="2414588"/>
            <a:ext cx="3654425" cy="3016250"/>
          </a:xfrm>
          <a:prstGeom prst="rect">
            <a:avLst/>
          </a:prstGeom>
          <a:noFill/>
          <a:ln w="9525">
            <a:noFill/>
            <a:miter lim="800000"/>
            <a:headEnd/>
            <a:tailEnd/>
          </a:ln>
        </p:spPr>
      </p:pic>
      <p:sp>
        <p:nvSpPr>
          <p:cNvPr id="12295" name="TextBox 24"/>
          <p:cNvSpPr txBox="1">
            <a:spLocks noChangeArrowheads="1"/>
          </p:cNvSpPr>
          <p:nvPr/>
        </p:nvSpPr>
        <p:spPr bwMode="auto">
          <a:xfrm>
            <a:off x="5181600" y="2209800"/>
            <a:ext cx="3657600" cy="184150"/>
          </a:xfrm>
          <a:prstGeom prst="rect">
            <a:avLst/>
          </a:prstGeom>
          <a:noFill/>
          <a:ln w="9525">
            <a:noFill/>
            <a:miter lim="800000"/>
            <a:headEnd/>
            <a:tailEnd/>
          </a:ln>
        </p:spPr>
        <p:txBody>
          <a:bodyPr>
            <a:spAutoFit/>
          </a:bodyPr>
          <a:lstStyle/>
          <a:p>
            <a:pPr algn="ctr"/>
            <a:r>
              <a:rPr lang="en-US" sz="600">
                <a:solidFill>
                  <a:srgbClr val="000000"/>
                </a:solidFill>
                <a:cs typeface="Arial" charset="0"/>
              </a:rPr>
              <a:t>Copyright © The McGraw-Hill Companies, Inc. Permission required for reproduction or display.</a:t>
            </a:r>
          </a:p>
        </p:txBody>
      </p:sp>
      <p:sp>
        <p:nvSpPr>
          <p:cNvPr id="12296" name="Rectangle 10"/>
          <p:cNvSpPr>
            <a:spLocks noChangeArrowheads="1"/>
          </p:cNvSpPr>
          <p:nvPr/>
        </p:nvSpPr>
        <p:spPr bwMode="auto">
          <a:xfrm>
            <a:off x="6015038" y="2589213"/>
            <a:ext cx="730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H</a:t>
            </a:r>
            <a:endParaRPr lang="en-US" sz="800" b="1"/>
          </a:p>
        </p:txBody>
      </p:sp>
      <p:sp>
        <p:nvSpPr>
          <p:cNvPr id="12297" name="Rectangle 11"/>
          <p:cNvSpPr>
            <a:spLocks noChangeArrowheads="1"/>
          </p:cNvSpPr>
          <p:nvPr/>
        </p:nvSpPr>
        <p:spPr bwMode="auto">
          <a:xfrm>
            <a:off x="5754688" y="2997200"/>
            <a:ext cx="73025" cy="122238"/>
          </a:xfrm>
          <a:prstGeom prst="rect">
            <a:avLst/>
          </a:prstGeom>
          <a:noFill/>
          <a:ln w="9525">
            <a:noFill/>
            <a:miter lim="800000"/>
            <a:headEnd/>
            <a:tailEnd/>
          </a:ln>
        </p:spPr>
        <p:txBody>
          <a:bodyPr wrap="none" lIns="0" tIns="0" rIns="0" bIns="0">
            <a:spAutoFit/>
          </a:bodyPr>
          <a:lstStyle/>
          <a:p>
            <a:r>
              <a:rPr lang="en-US" sz="800" b="1">
                <a:solidFill>
                  <a:srgbClr val="000000"/>
                </a:solidFill>
              </a:rPr>
              <a:t>H</a:t>
            </a:r>
            <a:endParaRPr lang="en-US" sz="800" b="1"/>
          </a:p>
        </p:txBody>
      </p:sp>
      <p:sp>
        <p:nvSpPr>
          <p:cNvPr id="12298" name="Rectangle 12"/>
          <p:cNvSpPr>
            <a:spLocks noChangeArrowheads="1"/>
          </p:cNvSpPr>
          <p:nvPr/>
        </p:nvSpPr>
        <p:spPr bwMode="auto">
          <a:xfrm>
            <a:off x="6253163" y="2997200"/>
            <a:ext cx="73025" cy="122238"/>
          </a:xfrm>
          <a:prstGeom prst="rect">
            <a:avLst/>
          </a:prstGeom>
          <a:noFill/>
          <a:ln w="9525">
            <a:noFill/>
            <a:miter lim="800000"/>
            <a:headEnd/>
            <a:tailEnd/>
          </a:ln>
        </p:spPr>
        <p:txBody>
          <a:bodyPr wrap="none" lIns="0" tIns="0" rIns="0" bIns="0">
            <a:spAutoFit/>
          </a:bodyPr>
          <a:lstStyle/>
          <a:p>
            <a:r>
              <a:rPr lang="en-US" sz="800" b="1">
                <a:solidFill>
                  <a:srgbClr val="000000"/>
                </a:solidFill>
              </a:rPr>
              <a:t>H</a:t>
            </a:r>
            <a:endParaRPr lang="en-US" sz="800" b="1"/>
          </a:p>
        </p:txBody>
      </p:sp>
      <p:sp>
        <p:nvSpPr>
          <p:cNvPr id="12299" name="Rectangle 13"/>
          <p:cNvSpPr>
            <a:spLocks noChangeArrowheads="1"/>
          </p:cNvSpPr>
          <p:nvPr/>
        </p:nvSpPr>
        <p:spPr bwMode="auto">
          <a:xfrm>
            <a:off x="6011863" y="2847975"/>
            <a:ext cx="73025" cy="122238"/>
          </a:xfrm>
          <a:prstGeom prst="rect">
            <a:avLst/>
          </a:prstGeom>
          <a:noFill/>
          <a:ln w="9525">
            <a:noFill/>
            <a:miter lim="800000"/>
            <a:headEnd/>
            <a:tailEnd/>
          </a:ln>
        </p:spPr>
        <p:txBody>
          <a:bodyPr wrap="none" lIns="0" tIns="0" rIns="0" bIns="0">
            <a:spAutoFit/>
          </a:bodyPr>
          <a:lstStyle/>
          <a:p>
            <a:r>
              <a:rPr lang="en-US" sz="800" b="1">
                <a:solidFill>
                  <a:srgbClr val="000000"/>
                </a:solidFill>
              </a:rPr>
              <a:t>N</a:t>
            </a:r>
            <a:endParaRPr lang="en-US" sz="800" b="1"/>
          </a:p>
        </p:txBody>
      </p:sp>
      <p:sp>
        <p:nvSpPr>
          <p:cNvPr id="12300" name="Rectangle 14"/>
          <p:cNvSpPr>
            <a:spLocks noChangeArrowheads="1"/>
          </p:cNvSpPr>
          <p:nvPr/>
        </p:nvSpPr>
        <p:spPr bwMode="auto">
          <a:xfrm>
            <a:off x="7878763" y="2589213"/>
            <a:ext cx="79375" cy="122237"/>
          </a:xfrm>
          <a:prstGeom prst="rect">
            <a:avLst/>
          </a:prstGeom>
          <a:noFill/>
          <a:ln w="9525">
            <a:noFill/>
            <a:miter lim="800000"/>
            <a:headEnd/>
            <a:tailEnd/>
          </a:ln>
        </p:spPr>
        <p:txBody>
          <a:bodyPr wrap="none" lIns="0" tIns="0" rIns="0" bIns="0">
            <a:spAutoFit/>
          </a:bodyPr>
          <a:lstStyle/>
          <a:p>
            <a:pPr algn="ctr"/>
            <a:r>
              <a:rPr lang="en-US" sz="800" b="1">
                <a:solidFill>
                  <a:srgbClr val="000000"/>
                </a:solidFill>
              </a:rPr>
              <a:t>O</a:t>
            </a:r>
            <a:endParaRPr lang="en-US" sz="800" b="1"/>
          </a:p>
        </p:txBody>
      </p:sp>
      <p:sp>
        <p:nvSpPr>
          <p:cNvPr id="12301" name="Rectangle 15"/>
          <p:cNvSpPr>
            <a:spLocks noChangeArrowheads="1"/>
          </p:cNvSpPr>
          <p:nvPr/>
        </p:nvSpPr>
        <p:spPr bwMode="auto">
          <a:xfrm>
            <a:off x="8132763" y="2984500"/>
            <a:ext cx="180975" cy="122238"/>
          </a:xfrm>
          <a:prstGeom prst="rect">
            <a:avLst/>
          </a:prstGeom>
          <a:noFill/>
          <a:ln w="9525">
            <a:noFill/>
            <a:miter lim="800000"/>
            <a:headEnd/>
            <a:tailEnd/>
          </a:ln>
        </p:spPr>
        <p:txBody>
          <a:bodyPr wrap="none" lIns="0" tIns="0" rIns="0" bIns="0">
            <a:spAutoFit/>
          </a:bodyPr>
          <a:lstStyle/>
          <a:p>
            <a:r>
              <a:rPr lang="en-US" sz="800" b="1">
                <a:solidFill>
                  <a:srgbClr val="000000"/>
                </a:solidFill>
              </a:rPr>
              <a:t>NH</a:t>
            </a:r>
            <a:r>
              <a:rPr lang="en-US" sz="800" b="1" baseline="-25000">
                <a:solidFill>
                  <a:srgbClr val="000000"/>
                </a:solidFill>
              </a:rPr>
              <a:t>2</a:t>
            </a:r>
          </a:p>
        </p:txBody>
      </p:sp>
      <p:sp>
        <p:nvSpPr>
          <p:cNvPr id="12302" name="Rectangle 16"/>
          <p:cNvSpPr>
            <a:spLocks noChangeArrowheads="1"/>
          </p:cNvSpPr>
          <p:nvPr/>
        </p:nvSpPr>
        <p:spPr bwMode="auto">
          <a:xfrm>
            <a:off x="7907338" y="4572000"/>
            <a:ext cx="180975" cy="122238"/>
          </a:xfrm>
          <a:prstGeom prst="rect">
            <a:avLst/>
          </a:prstGeom>
          <a:noFill/>
          <a:ln w="9525">
            <a:noFill/>
            <a:miter lim="800000"/>
            <a:headEnd/>
            <a:tailEnd/>
          </a:ln>
        </p:spPr>
        <p:txBody>
          <a:bodyPr wrap="none" lIns="0" tIns="0" rIns="0" bIns="0">
            <a:spAutoFit/>
          </a:bodyPr>
          <a:lstStyle/>
          <a:p>
            <a:r>
              <a:rPr lang="en-US" sz="800" b="1">
                <a:solidFill>
                  <a:srgbClr val="000000"/>
                </a:solidFill>
              </a:rPr>
              <a:t>CH</a:t>
            </a:r>
            <a:r>
              <a:rPr lang="en-US" sz="800" b="1" baseline="-25000">
                <a:solidFill>
                  <a:srgbClr val="000000"/>
                </a:solidFill>
              </a:rPr>
              <a:t>2</a:t>
            </a:r>
          </a:p>
        </p:txBody>
      </p:sp>
      <p:sp>
        <p:nvSpPr>
          <p:cNvPr id="12303" name="Rectangle 17"/>
          <p:cNvSpPr>
            <a:spLocks noChangeArrowheads="1"/>
          </p:cNvSpPr>
          <p:nvPr/>
        </p:nvSpPr>
        <p:spPr bwMode="auto">
          <a:xfrm>
            <a:off x="8313738" y="4308475"/>
            <a:ext cx="180975" cy="122238"/>
          </a:xfrm>
          <a:prstGeom prst="rect">
            <a:avLst/>
          </a:prstGeom>
          <a:noFill/>
          <a:ln w="9525">
            <a:noFill/>
            <a:miter lim="800000"/>
            <a:headEnd/>
            <a:tailEnd/>
          </a:ln>
        </p:spPr>
        <p:txBody>
          <a:bodyPr wrap="none" lIns="0" tIns="0" rIns="0" bIns="0">
            <a:spAutoFit/>
          </a:bodyPr>
          <a:lstStyle/>
          <a:p>
            <a:r>
              <a:rPr lang="en-US" sz="800" b="1">
                <a:solidFill>
                  <a:srgbClr val="000000"/>
                </a:solidFill>
              </a:rPr>
              <a:t>CH</a:t>
            </a:r>
            <a:r>
              <a:rPr lang="en-US" sz="800" b="1" baseline="-25000">
                <a:solidFill>
                  <a:srgbClr val="000000"/>
                </a:solidFill>
              </a:rPr>
              <a:t>3</a:t>
            </a:r>
          </a:p>
        </p:txBody>
      </p:sp>
      <p:sp>
        <p:nvSpPr>
          <p:cNvPr id="12304" name="Rectangle 18"/>
          <p:cNvSpPr>
            <a:spLocks noChangeArrowheads="1"/>
          </p:cNvSpPr>
          <p:nvPr/>
        </p:nvSpPr>
        <p:spPr bwMode="auto">
          <a:xfrm>
            <a:off x="7889875" y="2847975"/>
            <a:ext cx="73025" cy="122238"/>
          </a:xfrm>
          <a:prstGeom prst="rect">
            <a:avLst/>
          </a:prstGeom>
          <a:noFill/>
          <a:ln w="9525">
            <a:noFill/>
            <a:miter lim="800000"/>
            <a:headEnd/>
            <a:tailEnd/>
          </a:ln>
        </p:spPr>
        <p:txBody>
          <a:bodyPr wrap="none" lIns="0" tIns="0" rIns="0" bIns="0">
            <a:spAutoFit/>
          </a:bodyPr>
          <a:lstStyle/>
          <a:p>
            <a:r>
              <a:rPr lang="en-US" sz="800" b="1">
                <a:solidFill>
                  <a:srgbClr val="000000"/>
                </a:solidFill>
              </a:rPr>
              <a:t>C</a:t>
            </a:r>
            <a:endParaRPr lang="en-US" sz="800" b="1"/>
          </a:p>
        </p:txBody>
      </p:sp>
      <p:sp>
        <p:nvSpPr>
          <p:cNvPr id="12305" name="Rectangle 19"/>
          <p:cNvSpPr>
            <a:spLocks noChangeArrowheads="1"/>
          </p:cNvSpPr>
          <p:nvPr/>
        </p:nvSpPr>
        <p:spPr bwMode="auto">
          <a:xfrm>
            <a:off x="5849938" y="3775075"/>
            <a:ext cx="79375" cy="122238"/>
          </a:xfrm>
          <a:prstGeom prst="rect">
            <a:avLst/>
          </a:prstGeom>
          <a:noFill/>
          <a:ln w="9525">
            <a:noFill/>
            <a:miter lim="800000"/>
            <a:headEnd/>
            <a:tailEnd/>
          </a:ln>
        </p:spPr>
        <p:txBody>
          <a:bodyPr wrap="none" lIns="0" tIns="0" rIns="0" bIns="0">
            <a:spAutoFit/>
          </a:bodyPr>
          <a:lstStyle/>
          <a:p>
            <a:r>
              <a:rPr lang="en-US" sz="800" b="1">
                <a:solidFill>
                  <a:srgbClr val="000000"/>
                </a:solidFill>
              </a:rPr>
              <a:t>O</a:t>
            </a:r>
            <a:endParaRPr lang="en-US" sz="800" b="1"/>
          </a:p>
        </p:txBody>
      </p:sp>
      <p:sp>
        <p:nvSpPr>
          <p:cNvPr id="12306" name="Rectangle 20"/>
          <p:cNvSpPr>
            <a:spLocks noChangeArrowheads="1"/>
          </p:cNvSpPr>
          <p:nvPr/>
        </p:nvSpPr>
        <p:spPr bwMode="auto">
          <a:xfrm>
            <a:off x="6921500" y="4352925"/>
            <a:ext cx="79375" cy="122238"/>
          </a:xfrm>
          <a:prstGeom prst="rect">
            <a:avLst/>
          </a:prstGeom>
          <a:noFill/>
          <a:ln w="9525">
            <a:noFill/>
            <a:miter lim="800000"/>
            <a:headEnd/>
            <a:tailEnd/>
          </a:ln>
        </p:spPr>
        <p:txBody>
          <a:bodyPr wrap="none" lIns="0" tIns="0" rIns="0" bIns="0">
            <a:spAutoFit/>
          </a:bodyPr>
          <a:lstStyle/>
          <a:p>
            <a:r>
              <a:rPr lang="en-US" sz="800" b="1">
                <a:solidFill>
                  <a:srgbClr val="000000"/>
                </a:solidFill>
              </a:rPr>
              <a:t>O</a:t>
            </a:r>
            <a:endParaRPr lang="en-US" sz="800" b="1"/>
          </a:p>
        </p:txBody>
      </p:sp>
      <p:sp>
        <p:nvSpPr>
          <p:cNvPr id="12307" name="Rectangle 21"/>
          <p:cNvSpPr>
            <a:spLocks noChangeArrowheads="1"/>
          </p:cNvSpPr>
          <p:nvPr/>
        </p:nvSpPr>
        <p:spPr bwMode="auto">
          <a:xfrm>
            <a:off x="5378450" y="4687888"/>
            <a:ext cx="79375" cy="122237"/>
          </a:xfrm>
          <a:prstGeom prst="rect">
            <a:avLst/>
          </a:prstGeom>
          <a:noFill/>
          <a:ln w="9525">
            <a:noFill/>
            <a:miter lim="800000"/>
            <a:headEnd/>
            <a:tailEnd/>
          </a:ln>
        </p:spPr>
        <p:txBody>
          <a:bodyPr wrap="none" lIns="0" tIns="0" rIns="0" bIns="0">
            <a:spAutoFit/>
          </a:bodyPr>
          <a:lstStyle/>
          <a:p>
            <a:r>
              <a:rPr lang="en-US" sz="800" b="1">
                <a:solidFill>
                  <a:srgbClr val="000000"/>
                </a:solidFill>
              </a:rPr>
              <a:t>O</a:t>
            </a:r>
            <a:endParaRPr lang="en-US" sz="800" b="1"/>
          </a:p>
        </p:txBody>
      </p:sp>
      <p:sp>
        <p:nvSpPr>
          <p:cNvPr id="12308" name="Rectangle 22"/>
          <p:cNvSpPr>
            <a:spLocks noChangeArrowheads="1"/>
          </p:cNvSpPr>
          <p:nvPr/>
        </p:nvSpPr>
        <p:spPr bwMode="auto">
          <a:xfrm>
            <a:off x="5554663" y="4206875"/>
            <a:ext cx="1460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HN</a:t>
            </a:r>
            <a:endParaRPr lang="en-US" sz="800" b="1"/>
          </a:p>
        </p:txBody>
      </p:sp>
      <p:sp>
        <p:nvSpPr>
          <p:cNvPr id="12309" name="Rectangle 23"/>
          <p:cNvSpPr>
            <a:spLocks noChangeArrowheads="1"/>
          </p:cNvSpPr>
          <p:nvPr/>
        </p:nvSpPr>
        <p:spPr bwMode="auto">
          <a:xfrm>
            <a:off x="5856288" y="4773613"/>
            <a:ext cx="730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H</a:t>
            </a:r>
            <a:endParaRPr lang="en-US" sz="800" b="1"/>
          </a:p>
        </p:txBody>
      </p:sp>
      <p:sp>
        <p:nvSpPr>
          <p:cNvPr id="12310" name="Rectangle 24"/>
          <p:cNvSpPr>
            <a:spLocks noChangeArrowheads="1"/>
          </p:cNvSpPr>
          <p:nvPr/>
        </p:nvSpPr>
        <p:spPr bwMode="auto">
          <a:xfrm>
            <a:off x="6115050" y="4167188"/>
            <a:ext cx="730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C</a:t>
            </a:r>
            <a:endParaRPr lang="en-US" sz="800" b="1"/>
          </a:p>
        </p:txBody>
      </p:sp>
      <p:sp>
        <p:nvSpPr>
          <p:cNvPr id="12311" name="Rectangle 25"/>
          <p:cNvSpPr>
            <a:spLocks noChangeArrowheads="1"/>
          </p:cNvSpPr>
          <p:nvPr/>
        </p:nvSpPr>
        <p:spPr bwMode="auto">
          <a:xfrm>
            <a:off x="6115050" y="4537075"/>
            <a:ext cx="73025" cy="122238"/>
          </a:xfrm>
          <a:prstGeom prst="rect">
            <a:avLst/>
          </a:prstGeom>
          <a:noFill/>
          <a:ln w="9525">
            <a:noFill/>
            <a:miter lim="800000"/>
            <a:headEnd/>
            <a:tailEnd/>
          </a:ln>
        </p:spPr>
        <p:txBody>
          <a:bodyPr wrap="none" lIns="0" tIns="0" rIns="0" bIns="0">
            <a:spAutoFit/>
          </a:bodyPr>
          <a:lstStyle/>
          <a:p>
            <a:r>
              <a:rPr lang="en-US" sz="800" b="1">
                <a:solidFill>
                  <a:srgbClr val="000000"/>
                </a:solidFill>
              </a:rPr>
              <a:t>C</a:t>
            </a:r>
            <a:endParaRPr lang="en-US" sz="800" b="1"/>
          </a:p>
        </p:txBody>
      </p:sp>
      <p:sp>
        <p:nvSpPr>
          <p:cNvPr id="12312" name="Rectangle 26"/>
          <p:cNvSpPr>
            <a:spLocks noChangeArrowheads="1"/>
          </p:cNvSpPr>
          <p:nvPr/>
        </p:nvSpPr>
        <p:spPr bwMode="auto">
          <a:xfrm>
            <a:off x="5602288" y="4497388"/>
            <a:ext cx="730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C</a:t>
            </a:r>
            <a:endParaRPr lang="en-US" sz="800" b="1"/>
          </a:p>
        </p:txBody>
      </p:sp>
      <p:sp>
        <p:nvSpPr>
          <p:cNvPr id="12313" name="Rectangle 27"/>
          <p:cNvSpPr>
            <a:spLocks noChangeArrowheads="1"/>
          </p:cNvSpPr>
          <p:nvPr/>
        </p:nvSpPr>
        <p:spPr bwMode="auto">
          <a:xfrm>
            <a:off x="5856288" y="4076700"/>
            <a:ext cx="73025" cy="122238"/>
          </a:xfrm>
          <a:prstGeom prst="rect">
            <a:avLst/>
          </a:prstGeom>
          <a:noFill/>
          <a:ln w="9525">
            <a:noFill/>
            <a:miter lim="800000"/>
            <a:headEnd/>
            <a:tailEnd/>
          </a:ln>
        </p:spPr>
        <p:txBody>
          <a:bodyPr wrap="none" lIns="0" tIns="0" rIns="0" bIns="0">
            <a:spAutoFit/>
          </a:bodyPr>
          <a:lstStyle/>
          <a:p>
            <a:r>
              <a:rPr lang="en-US" sz="800" b="1">
                <a:solidFill>
                  <a:srgbClr val="000000"/>
                </a:solidFill>
              </a:rPr>
              <a:t>C</a:t>
            </a:r>
            <a:endParaRPr lang="en-US" sz="800" b="1"/>
          </a:p>
        </p:txBody>
      </p:sp>
      <p:sp>
        <p:nvSpPr>
          <p:cNvPr id="12314" name="Rectangle 28"/>
          <p:cNvSpPr>
            <a:spLocks noChangeArrowheads="1"/>
          </p:cNvSpPr>
          <p:nvPr/>
        </p:nvSpPr>
        <p:spPr bwMode="auto">
          <a:xfrm>
            <a:off x="5856288" y="4630738"/>
            <a:ext cx="730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N</a:t>
            </a:r>
            <a:endParaRPr lang="en-US" sz="800" b="1"/>
          </a:p>
        </p:txBody>
      </p:sp>
      <p:sp>
        <p:nvSpPr>
          <p:cNvPr id="12315" name="Rectangle 29"/>
          <p:cNvSpPr>
            <a:spLocks noChangeArrowheads="1"/>
          </p:cNvSpPr>
          <p:nvPr/>
        </p:nvSpPr>
        <p:spPr bwMode="auto">
          <a:xfrm>
            <a:off x="7451725" y="4792663"/>
            <a:ext cx="79375" cy="122237"/>
          </a:xfrm>
          <a:prstGeom prst="rect">
            <a:avLst/>
          </a:prstGeom>
          <a:noFill/>
          <a:ln w="9525">
            <a:noFill/>
            <a:miter lim="800000"/>
            <a:headEnd/>
            <a:tailEnd/>
          </a:ln>
        </p:spPr>
        <p:txBody>
          <a:bodyPr wrap="none" lIns="0" tIns="0" rIns="0" bIns="0">
            <a:spAutoFit/>
          </a:bodyPr>
          <a:lstStyle/>
          <a:p>
            <a:r>
              <a:rPr lang="en-US" sz="800" b="1">
                <a:solidFill>
                  <a:srgbClr val="000000"/>
                </a:solidFill>
              </a:rPr>
              <a:t>O</a:t>
            </a:r>
            <a:endParaRPr lang="en-US" sz="800" b="1"/>
          </a:p>
        </p:txBody>
      </p:sp>
      <p:sp>
        <p:nvSpPr>
          <p:cNvPr id="12316" name="Rectangle 30"/>
          <p:cNvSpPr>
            <a:spLocks noChangeArrowheads="1"/>
          </p:cNvSpPr>
          <p:nvPr/>
        </p:nvSpPr>
        <p:spPr bwMode="auto">
          <a:xfrm>
            <a:off x="6416675" y="3897313"/>
            <a:ext cx="730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H</a:t>
            </a:r>
            <a:endParaRPr lang="en-US" sz="800" b="1"/>
          </a:p>
        </p:txBody>
      </p:sp>
      <p:sp>
        <p:nvSpPr>
          <p:cNvPr id="12317" name="Rectangle 31"/>
          <p:cNvSpPr>
            <a:spLocks noChangeArrowheads="1"/>
          </p:cNvSpPr>
          <p:nvPr/>
        </p:nvSpPr>
        <p:spPr bwMode="auto">
          <a:xfrm>
            <a:off x="6394450" y="4759325"/>
            <a:ext cx="73025" cy="122238"/>
          </a:xfrm>
          <a:prstGeom prst="rect">
            <a:avLst/>
          </a:prstGeom>
          <a:noFill/>
          <a:ln w="9525">
            <a:noFill/>
            <a:miter lim="800000"/>
            <a:headEnd/>
            <a:tailEnd/>
          </a:ln>
        </p:spPr>
        <p:txBody>
          <a:bodyPr wrap="none" lIns="0" tIns="0" rIns="0" bIns="0">
            <a:spAutoFit/>
          </a:bodyPr>
          <a:lstStyle/>
          <a:p>
            <a:r>
              <a:rPr lang="en-US" sz="800" b="1">
                <a:solidFill>
                  <a:srgbClr val="000000"/>
                </a:solidFill>
              </a:rPr>
              <a:t>H</a:t>
            </a:r>
            <a:endParaRPr lang="en-US" sz="800" b="1"/>
          </a:p>
        </p:txBody>
      </p:sp>
      <p:sp>
        <p:nvSpPr>
          <p:cNvPr id="12318" name="Rectangle 32"/>
          <p:cNvSpPr>
            <a:spLocks noChangeArrowheads="1"/>
          </p:cNvSpPr>
          <p:nvPr/>
        </p:nvSpPr>
        <p:spPr bwMode="auto">
          <a:xfrm>
            <a:off x="6648450" y="4352925"/>
            <a:ext cx="73025" cy="122238"/>
          </a:xfrm>
          <a:prstGeom prst="rect">
            <a:avLst/>
          </a:prstGeom>
          <a:noFill/>
          <a:ln w="9525">
            <a:noFill/>
            <a:miter lim="800000"/>
            <a:headEnd/>
            <a:tailEnd/>
          </a:ln>
        </p:spPr>
        <p:txBody>
          <a:bodyPr wrap="none" lIns="0" tIns="0" rIns="0" bIns="0">
            <a:spAutoFit/>
          </a:bodyPr>
          <a:lstStyle/>
          <a:p>
            <a:r>
              <a:rPr lang="en-US" sz="800" b="1">
                <a:solidFill>
                  <a:srgbClr val="000000"/>
                </a:solidFill>
              </a:rPr>
              <a:t>C</a:t>
            </a:r>
            <a:endParaRPr lang="en-US" sz="800" b="1"/>
          </a:p>
        </p:txBody>
      </p:sp>
      <p:sp>
        <p:nvSpPr>
          <p:cNvPr id="12319" name="Rectangle 33"/>
          <p:cNvSpPr>
            <a:spLocks noChangeArrowheads="1"/>
          </p:cNvSpPr>
          <p:nvPr/>
        </p:nvSpPr>
        <p:spPr bwMode="auto">
          <a:xfrm>
            <a:off x="6416675" y="4106863"/>
            <a:ext cx="730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N</a:t>
            </a:r>
            <a:endParaRPr lang="en-US" sz="800" b="1"/>
          </a:p>
        </p:txBody>
      </p:sp>
      <p:sp>
        <p:nvSpPr>
          <p:cNvPr id="12320" name="Rectangle 34"/>
          <p:cNvSpPr>
            <a:spLocks noChangeArrowheads="1"/>
          </p:cNvSpPr>
          <p:nvPr/>
        </p:nvSpPr>
        <p:spPr bwMode="auto">
          <a:xfrm>
            <a:off x="6394450" y="4611688"/>
            <a:ext cx="730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N</a:t>
            </a:r>
            <a:endParaRPr lang="en-US" sz="800" b="1"/>
          </a:p>
        </p:txBody>
      </p:sp>
      <p:sp>
        <p:nvSpPr>
          <p:cNvPr id="12321" name="Rectangle 35"/>
          <p:cNvSpPr>
            <a:spLocks noChangeArrowheads="1"/>
          </p:cNvSpPr>
          <p:nvPr/>
        </p:nvSpPr>
        <p:spPr bwMode="auto">
          <a:xfrm>
            <a:off x="7667625" y="4562475"/>
            <a:ext cx="73025" cy="122238"/>
          </a:xfrm>
          <a:prstGeom prst="rect">
            <a:avLst/>
          </a:prstGeom>
          <a:noFill/>
          <a:ln w="9525">
            <a:noFill/>
            <a:miter lim="800000"/>
            <a:headEnd/>
            <a:tailEnd/>
          </a:ln>
        </p:spPr>
        <p:txBody>
          <a:bodyPr wrap="none" lIns="0" tIns="0" rIns="0" bIns="0">
            <a:spAutoFit/>
          </a:bodyPr>
          <a:lstStyle/>
          <a:p>
            <a:r>
              <a:rPr lang="en-US" sz="800" b="1">
                <a:solidFill>
                  <a:srgbClr val="000000"/>
                </a:solidFill>
              </a:rPr>
              <a:t>C</a:t>
            </a:r>
            <a:endParaRPr lang="en-US" sz="800" b="1"/>
          </a:p>
        </p:txBody>
      </p:sp>
      <p:sp>
        <p:nvSpPr>
          <p:cNvPr id="12322" name="Rectangle 36"/>
          <p:cNvSpPr>
            <a:spLocks noChangeArrowheads="1"/>
          </p:cNvSpPr>
          <p:nvPr/>
        </p:nvSpPr>
        <p:spPr bwMode="auto">
          <a:xfrm>
            <a:off x="7826375" y="4060825"/>
            <a:ext cx="73025" cy="122238"/>
          </a:xfrm>
          <a:prstGeom prst="rect">
            <a:avLst/>
          </a:prstGeom>
          <a:noFill/>
          <a:ln w="9525">
            <a:noFill/>
            <a:miter lim="800000"/>
            <a:headEnd/>
            <a:tailEnd/>
          </a:ln>
        </p:spPr>
        <p:txBody>
          <a:bodyPr wrap="none" lIns="0" tIns="0" rIns="0" bIns="0">
            <a:spAutoFit/>
          </a:bodyPr>
          <a:lstStyle/>
          <a:p>
            <a:r>
              <a:rPr lang="en-US" sz="800" b="1">
                <a:solidFill>
                  <a:srgbClr val="000000"/>
                </a:solidFill>
              </a:rPr>
              <a:t>C</a:t>
            </a:r>
            <a:endParaRPr lang="en-US" sz="800" b="1"/>
          </a:p>
        </p:txBody>
      </p:sp>
      <p:sp>
        <p:nvSpPr>
          <p:cNvPr id="12323" name="Rectangle 37"/>
          <p:cNvSpPr>
            <a:spLocks noChangeArrowheads="1"/>
          </p:cNvSpPr>
          <p:nvPr/>
        </p:nvSpPr>
        <p:spPr bwMode="auto">
          <a:xfrm>
            <a:off x="8032750" y="4308475"/>
            <a:ext cx="73025" cy="122238"/>
          </a:xfrm>
          <a:prstGeom prst="rect">
            <a:avLst/>
          </a:prstGeom>
          <a:noFill/>
          <a:ln w="9525">
            <a:noFill/>
            <a:miter lim="800000"/>
            <a:headEnd/>
            <a:tailEnd/>
          </a:ln>
        </p:spPr>
        <p:txBody>
          <a:bodyPr wrap="none" lIns="0" tIns="0" rIns="0" bIns="0">
            <a:spAutoFit/>
          </a:bodyPr>
          <a:lstStyle/>
          <a:p>
            <a:r>
              <a:rPr lang="en-US" sz="800" b="1">
                <a:solidFill>
                  <a:srgbClr val="000000"/>
                </a:solidFill>
              </a:rPr>
              <a:t>N</a:t>
            </a:r>
            <a:endParaRPr lang="en-US" sz="800" b="1"/>
          </a:p>
        </p:txBody>
      </p:sp>
      <p:sp>
        <p:nvSpPr>
          <p:cNvPr id="12324" name="Rectangle 38"/>
          <p:cNvSpPr>
            <a:spLocks noChangeArrowheads="1"/>
          </p:cNvSpPr>
          <p:nvPr/>
        </p:nvSpPr>
        <p:spPr bwMode="auto">
          <a:xfrm>
            <a:off x="7667625" y="5105400"/>
            <a:ext cx="498475" cy="122238"/>
          </a:xfrm>
          <a:prstGeom prst="rect">
            <a:avLst/>
          </a:prstGeom>
          <a:noFill/>
          <a:ln w="9525">
            <a:noFill/>
            <a:miter lim="800000"/>
            <a:headEnd/>
            <a:tailEnd/>
          </a:ln>
        </p:spPr>
        <p:txBody>
          <a:bodyPr wrap="none" lIns="0" tIns="0" rIns="0" bIns="0">
            <a:spAutoFit/>
          </a:bodyPr>
          <a:lstStyle/>
          <a:p>
            <a:r>
              <a:rPr lang="en-US" sz="800" b="1">
                <a:solidFill>
                  <a:srgbClr val="000000"/>
                </a:solidFill>
              </a:rPr>
              <a:t>Creatinine</a:t>
            </a:r>
            <a:endParaRPr lang="en-US" sz="800" b="1"/>
          </a:p>
        </p:txBody>
      </p:sp>
      <p:sp>
        <p:nvSpPr>
          <p:cNvPr id="12325" name="Rectangle 39"/>
          <p:cNvSpPr>
            <a:spLocks noChangeArrowheads="1"/>
          </p:cNvSpPr>
          <p:nvPr/>
        </p:nvSpPr>
        <p:spPr bwMode="auto">
          <a:xfrm>
            <a:off x="5851525" y="5103813"/>
            <a:ext cx="431800" cy="122237"/>
          </a:xfrm>
          <a:prstGeom prst="rect">
            <a:avLst/>
          </a:prstGeom>
          <a:noFill/>
          <a:ln w="9525">
            <a:noFill/>
            <a:miter lim="800000"/>
            <a:headEnd/>
            <a:tailEnd/>
          </a:ln>
        </p:spPr>
        <p:txBody>
          <a:bodyPr wrap="none" lIns="0" tIns="0" rIns="0" bIns="0">
            <a:spAutoFit/>
          </a:bodyPr>
          <a:lstStyle/>
          <a:p>
            <a:r>
              <a:rPr lang="en-US" sz="800" b="1">
                <a:solidFill>
                  <a:srgbClr val="000000"/>
                </a:solidFill>
              </a:rPr>
              <a:t>Uric acid</a:t>
            </a:r>
            <a:endParaRPr lang="en-US" sz="800" b="1"/>
          </a:p>
        </p:txBody>
      </p:sp>
      <p:sp>
        <p:nvSpPr>
          <p:cNvPr id="12326" name="Rectangle 40"/>
          <p:cNvSpPr>
            <a:spLocks noChangeArrowheads="1"/>
          </p:cNvSpPr>
          <p:nvPr/>
        </p:nvSpPr>
        <p:spPr bwMode="auto">
          <a:xfrm>
            <a:off x="7804150" y="3319463"/>
            <a:ext cx="227013" cy="122237"/>
          </a:xfrm>
          <a:prstGeom prst="rect">
            <a:avLst/>
          </a:prstGeom>
          <a:noFill/>
          <a:ln w="9525">
            <a:noFill/>
            <a:miter lim="800000"/>
            <a:headEnd/>
            <a:tailEnd/>
          </a:ln>
        </p:spPr>
        <p:txBody>
          <a:bodyPr wrap="none" lIns="0" tIns="0" rIns="0" bIns="0">
            <a:spAutoFit/>
          </a:bodyPr>
          <a:lstStyle/>
          <a:p>
            <a:r>
              <a:rPr lang="en-US" sz="800" b="1">
                <a:solidFill>
                  <a:srgbClr val="000000"/>
                </a:solidFill>
              </a:rPr>
              <a:t>Urea</a:t>
            </a:r>
            <a:endParaRPr lang="en-US" sz="800" b="1"/>
          </a:p>
        </p:txBody>
      </p:sp>
      <p:sp>
        <p:nvSpPr>
          <p:cNvPr id="12327" name="Rectangle 41"/>
          <p:cNvSpPr>
            <a:spLocks noChangeArrowheads="1"/>
          </p:cNvSpPr>
          <p:nvPr/>
        </p:nvSpPr>
        <p:spPr bwMode="auto">
          <a:xfrm>
            <a:off x="5819775" y="3319463"/>
            <a:ext cx="463550" cy="122237"/>
          </a:xfrm>
          <a:prstGeom prst="rect">
            <a:avLst/>
          </a:prstGeom>
          <a:noFill/>
          <a:ln w="9525">
            <a:noFill/>
            <a:miter lim="800000"/>
            <a:headEnd/>
            <a:tailEnd/>
          </a:ln>
        </p:spPr>
        <p:txBody>
          <a:bodyPr wrap="none" lIns="0" tIns="0" rIns="0" bIns="0">
            <a:spAutoFit/>
          </a:bodyPr>
          <a:lstStyle/>
          <a:p>
            <a:r>
              <a:rPr lang="en-US" sz="800" b="1">
                <a:solidFill>
                  <a:srgbClr val="000000"/>
                </a:solidFill>
              </a:rPr>
              <a:t>Ammonia</a:t>
            </a:r>
            <a:endParaRPr lang="en-US" sz="800" b="1"/>
          </a:p>
        </p:txBody>
      </p:sp>
      <p:sp>
        <p:nvSpPr>
          <p:cNvPr id="12328" name="Text Box 42"/>
          <p:cNvSpPr txBox="1">
            <a:spLocks noChangeArrowheads="1"/>
          </p:cNvSpPr>
          <p:nvPr/>
        </p:nvSpPr>
        <p:spPr bwMode="auto">
          <a:xfrm>
            <a:off x="7551738" y="2984500"/>
            <a:ext cx="273050" cy="122238"/>
          </a:xfrm>
          <a:prstGeom prst="rect">
            <a:avLst/>
          </a:prstGeom>
          <a:noFill/>
          <a:ln w="9525">
            <a:noFill/>
            <a:miter lim="800000"/>
            <a:headEnd/>
            <a:tailEnd/>
          </a:ln>
        </p:spPr>
        <p:txBody>
          <a:bodyPr wrap="none" lIns="0" tIns="0" bIns="0">
            <a:spAutoFit/>
          </a:bodyPr>
          <a:lstStyle/>
          <a:p>
            <a:pPr algn="ctr"/>
            <a:r>
              <a:rPr lang="en-US" sz="800" b="1"/>
              <a:t>H</a:t>
            </a:r>
            <a:r>
              <a:rPr lang="en-US" sz="800" b="1" baseline="-25000"/>
              <a:t>2</a:t>
            </a:r>
            <a:r>
              <a:rPr lang="en-US" sz="800" b="1"/>
              <a:t>N</a:t>
            </a:r>
          </a:p>
        </p:txBody>
      </p:sp>
      <p:sp>
        <p:nvSpPr>
          <p:cNvPr id="12329" name="Text Box 43"/>
          <p:cNvSpPr txBox="1">
            <a:spLocks noChangeArrowheads="1"/>
          </p:cNvSpPr>
          <p:nvPr/>
        </p:nvSpPr>
        <p:spPr bwMode="auto">
          <a:xfrm>
            <a:off x="7802563" y="3763963"/>
            <a:ext cx="238125" cy="122237"/>
          </a:xfrm>
          <a:prstGeom prst="rect">
            <a:avLst/>
          </a:prstGeom>
          <a:noFill/>
          <a:ln w="9525">
            <a:noFill/>
            <a:miter lim="800000"/>
            <a:headEnd/>
            <a:tailEnd/>
          </a:ln>
        </p:spPr>
        <p:txBody>
          <a:bodyPr wrap="none" lIns="0" tIns="0" bIns="0">
            <a:spAutoFit/>
          </a:bodyPr>
          <a:lstStyle/>
          <a:p>
            <a:pPr algn="ctr"/>
            <a:r>
              <a:rPr lang="en-US" sz="800" b="1"/>
              <a:t>NH</a:t>
            </a:r>
          </a:p>
        </p:txBody>
      </p:sp>
      <p:sp>
        <p:nvSpPr>
          <p:cNvPr id="12330" name="Text Box 44"/>
          <p:cNvSpPr txBox="1">
            <a:spLocks noChangeArrowheads="1"/>
          </p:cNvSpPr>
          <p:nvPr/>
        </p:nvSpPr>
        <p:spPr bwMode="auto">
          <a:xfrm>
            <a:off x="7553325" y="4308475"/>
            <a:ext cx="238125" cy="122238"/>
          </a:xfrm>
          <a:prstGeom prst="rect">
            <a:avLst/>
          </a:prstGeom>
          <a:noFill/>
          <a:ln w="9525">
            <a:noFill/>
            <a:miter lim="800000"/>
            <a:headEnd/>
            <a:tailEnd/>
          </a:ln>
        </p:spPr>
        <p:txBody>
          <a:bodyPr wrap="none" lIns="0" tIns="0" bIns="0">
            <a:spAutoFit/>
          </a:bodyPr>
          <a:lstStyle/>
          <a:p>
            <a:r>
              <a:rPr lang="en-US" sz="800" b="1"/>
              <a:t>HN</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1"/>
          </p:nvPr>
        </p:nvSpPr>
        <p:spPr>
          <a:noFill/>
        </p:spPr>
        <p:txBody>
          <a:bodyPr/>
          <a:lstStyle/>
          <a:p>
            <a:r>
              <a:rPr lang="en-US" smtClean="0"/>
              <a:t>23-</a:t>
            </a:r>
            <a:fld id="{0085FD66-AA55-4754-9770-6AA13F025744}" type="slidenum">
              <a:rPr lang="en-US" smtClean="0"/>
              <a:pPr/>
              <a:t>60</a:t>
            </a:fld>
            <a:endParaRPr lang="en-US" smtClean="0"/>
          </a:p>
        </p:txBody>
      </p:sp>
      <p:sp>
        <p:nvSpPr>
          <p:cNvPr id="67587" name="Rectangle 2"/>
          <p:cNvSpPr>
            <a:spLocks noGrp="1" noChangeArrowheads="1"/>
          </p:cNvSpPr>
          <p:nvPr>
            <p:ph type="title"/>
          </p:nvPr>
        </p:nvSpPr>
        <p:spPr>
          <a:xfrm>
            <a:off x="0" y="88900"/>
            <a:ext cx="9144000" cy="609600"/>
          </a:xfrm>
        </p:spPr>
        <p:txBody>
          <a:bodyPr>
            <a:spAutoFit/>
          </a:bodyPr>
          <a:lstStyle/>
          <a:p>
            <a:pPr eaLnBrk="1" hangingPunct="1"/>
            <a:r>
              <a:rPr lang="en-US" sz="3400" smtClean="0"/>
              <a:t>Countercurrent Multiplier of Nephron Loop</a:t>
            </a:r>
          </a:p>
        </p:txBody>
      </p:sp>
      <p:grpSp>
        <p:nvGrpSpPr>
          <p:cNvPr id="67588" name="Group 54"/>
          <p:cNvGrpSpPr>
            <a:grpSpLocks/>
          </p:cNvGrpSpPr>
          <p:nvPr/>
        </p:nvGrpSpPr>
        <p:grpSpPr bwMode="auto">
          <a:xfrm>
            <a:off x="1320800" y="804863"/>
            <a:ext cx="6472238" cy="6029325"/>
            <a:chOff x="832" y="507"/>
            <a:chExt cx="4077" cy="3798"/>
          </a:xfrm>
        </p:grpSpPr>
        <p:pic>
          <p:nvPicPr>
            <p:cNvPr id="67591" name="Picture 9" descr="sal25693_23_20"/>
            <p:cNvPicPr>
              <a:picLocks noChangeAspect="1" noChangeArrowheads="1"/>
            </p:cNvPicPr>
            <p:nvPr/>
          </p:nvPicPr>
          <p:blipFill>
            <a:blip r:embed="rId3" cstate="print"/>
            <a:srcRect/>
            <a:stretch>
              <a:fillRect/>
            </a:stretch>
          </p:blipFill>
          <p:spPr bwMode="auto">
            <a:xfrm>
              <a:off x="832" y="507"/>
              <a:ext cx="4077" cy="3798"/>
            </a:xfrm>
            <a:prstGeom prst="rect">
              <a:avLst/>
            </a:prstGeom>
            <a:noFill/>
            <a:ln w="9525">
              <a:noFill/>
              <a:miter lim="800000"/>
              <a:headEnd/>
              <a:tailEnd/>
            </a:ln>
          </p:spPr>
        </p:pic>
        <p:sp>
          <p:nvSpPr>
            <p:cNvPr id="67592" name="Rectangle 10"/>
            <p:cNvSpPr>
              <a:spLocks noChangeArrowheads="1"/>
            </p:cNvSpPr>
            <p:nvPr/>
          </p:nvSpPr>
          <p:spPr bwMode="auto">
            <a:xfrm>
              <a:off x="2504" y="1051"/>
              <a:ext cx="147" cy="106"/>
            </a:xfrm>
            <a:prstGeom prst="rect">
              <a:avLst/>
            </a:prstGeom>
            <a:noFill/>
            <a:ln w="9525">
              <a:noFill/>
              <a:miter lim="800000"/>
              <a:headEnd/>
              <a:tailEnd/>
            </a:ln>
          </p:spPr>
          <p:txBody>
            <a:bodyPr wrap="none" lIns="0" tIns="0" rIns="0" bIns="0">
              <a:spAutoFit/>
            </a:bodyPr>
            <a:lstStyle/>
            <a:p>
              <a:r>
                <a:rPr lang="en-US" sz="1100" b="1">
                  <a:solidFill>
                    <a:srgbClr val="000000"/>
                  </a:solidFill>
                </a:rPr>
                <a:t>300</a:t>
              </a:r>
              <a:endParaRPr lang="en-US" sz="1100" b="1"/>
            </a:p>
          </p:txBody>
        </p:sp>
        <p:sp>
          <p:nvSpPr>
            <p:cNvPr id="67593" name="Rectangle 11"/>
            <p:cNvSpPr>
              <a:spLocks noChangeArrowheads="1"/>
            </p:cNvSpPr>
            <p:nvPr/>
          </p:nvSpPr>
          <p:spPr bwMode="auto">
            <a:xfrm>
              <a:off x="2516" y="1892"/>
              <a:ext cx="147" cy="106"/>
            </a:xfrm>
            <a:prstGeom prst="rect">
              <a:avLst/>
            </a:prstGeom>
            <a:noFill/>
            <a:ln w="9525">
              <a:noFill/>
              <a:miter lim="800000"/>
              <a:headEnd/>
              <a:tailEnd/>
            </a:ln>
          </p:spPr>
          <p:txBody>
            <a:bodyPr wrap="none" lIns="0" tIns="0" rIns="0" bIns="0">
              <a:spAutoFit/>
            </a:bodyPr>
            <a:lstStyle/>
            <a:p>
              <a:r>
                <a:rPr lang="en-US" sz="1100" b="1">
                  <a:solidFill>
                    <a:srgbClr val="000000"/>
                  </a:solidFill>
                </a:rPr>
                <a:t>400</a:t>
              </a:r>
              <a:endParaRPr lang="en-US" sz="1100" b="1"/>
            </a:p>
          </p:txBody>
        </p:sp>
        <p:sp>
          <p:nvSpPr>
            <p:cNvPr id="67594" name="Rectangle 12"/>
            <p:cNvSpPr>
              <a:spLocks noChangeArrowheads="1"/>
            </p:cNvSpPr>
            <p:nvPr/>
          </p:nvSpPr>
          <p:spPr bwMode="auto">
            <a:xfrm>
              <a:off x="3177" y="1834"/>
              <a:ext cx="147" cy="106"/>
            </a:xfrm>
            <a:prstGeom prst="rect">
              <a:avLst/>
            </a:prstGeom>
            <a:noFill/>
            <a:ln w="9525">
              <a:noFill/>
              <a:miter lim="800000"/>
              <a:headEnd/>
              <a:tailEnd/>
            </a:ln>
          </p:spPr>
          <p:txBody>
            <a:bodyPr wrap="none" lIns="0" tIns="0" rIns="0" bIns="0">
              <a:spAutoFit/>
            </a:bodyPr>
            <a:lstStyle/>
            <a:p>
              <a:r>
                <a:rPr lang="en-US" sz="1100" b="1">
                  <a:solidFill>
                    <a:srgbClr val="000000"/>
                  </a:solidFill>
                </a:rPr>
                <a:t>200</a:t>
              </a:r>
              <a:endParaRPr lang="en-US" sz="1100" b="1"/>
            </a:p>
          </p:txBody>
        </p:sp>
        <p:sp>
          <p:nvSpPr>
            <p:cNvPr id="67595" name="Rectangle 13"/>
            <p:cNvSpPr>
              <a:spLocks noChangeArrowheads="1"/>
            </p:cNvSpPr>
            <p:nvPr/>
          </p:nvSpPr>
          <p:spPr bwMode="auto">
            <a:xfrm>
              <a:off x="3243" y="1053"/>
              <a:ext cx="147" cy="106"/>
            </a:xfrm>
            <a:prstGeom prst="rect">
              <a:avLst/>
            </a:prstGeom>
            <a:noFill/>
            <a:ln w="9525">
              <a:noFill/>
              <a:miter lim="800000"/>
              <a:headEnd/>
              <a:tailEnd/>
            </a:ln>
          </p:spPr>
          <p:txBody>
            <a:bodyPr wrap="none" lIns="0" tIns="0" rIns="0" bIns="0">
              <a:spAutoFit/>
            </a:bodyPr>
            <a:lstStyle/>
            <a:p>
              <a:r>
                <a:rPr lang="en-US" sz="1100" b="1">
                  <a:solidFill>
                    <a:srgbClr val="000000"/>
                  </a:solidFill>
                </a:rPr>
                <a:t>100</a:t>
              </a:r>
              <a:endParaRPr lang="en-US" sz="1100" b="1"/>
            </a:p>
          </p:txBody>
        </p:sp>
        <p:sp>
          <p:nvSpPr>
            <p:cNvPr id="67596" name="Rectangle 14"/>
            <p:cNvSpPr>
              <a:spLocks noChangeArrowheads="1"/>
            </p:cNvSpPr>
            <p:nvPr/>
          </p:nvSpPr>
          <p:spPr bwMode="auto">
            <a:xfrm>
              <a:off x="2819" y="4044"/>
              <a:ext cx="220" cy="106"/>
            </a:xfrm>
            <a:prstGeom prst="rect">
              <a:avLst/>
            </a:prstGeom>
            <a:noFill/>
            <a:ln w="9525">
              <a:noFill/>
              <a:miter lim="800000"/>
              <a:headEnd/>
              <a:tailEnd/>
            </a:ln>
          </p:spPr>
          <p:txBody>
            <a:bodyPr wrap="none" lIns="0" tIns="0" rIns="0" bIns="0">
              <a:spAutoFit/>
            </a:bodyPr>
            <a:lstStyle/>
            <a:p>
              <a:r>
                <a:rPr lang="en-US" sz="1100" b="1">
                  <a:solidFill>
                    <a:srgbClr val="000000"/>
                  </a:solidFill>
                </a:rPr>
                <a:t>1,200</a:t>
              </a:r>
              <a:endParaRPr lang="en-US" sz="1100" b="1"/>
            </a:p>
          </p:txBody>
        </p:sp>
        <p:sp>
          <p:nvSpPr>
            <p:cNvPr id="67597" name="Rectangle 15"/>
            <p:cNvSpPr>
              <a:spLocks noChangeArrowheads="1"/>
            </p:cNvSpPr>
            <p:nvPr/>
          </p:nvSpPr>
          <p:spPr bwMode="auto">
            <a:xfrm>
              <a:off x="3177" y="3365"/>
              <a:ext cx="147" cy="106"/>
            </a:xfrm>
            <a:prstGeom prst="rect">
              <a:avLst/>
            </a:prstGeom>
            <a:noFill/>
            <a:ln w="9525">
              <a:noFill/>
              <a:miter lim="800000"/>
              <a:headEnd/>
              <a:tailEnd/>
            </a:ln>
          </p:spPr>
          <p:txBody>
            <a:bodyPr wrap="none" lIns="0" tIns="0" rIns="0" bIns="0">
              <a:spAutoFit/>
            </a:bodyPr>
            <a:lstStyle/>
            <a:p>
              <a:r>
                <a:rPr lang="en-US" sz="1100" b="1">
                  <a:solidFill>
                    <a:srgbClr val="000000"/>
                  </a:solidFill>
                </a:rPr>
                <a:t>700</a:t>
              </a:r>
              <a:endParaRPr lang="en-US" sz="1100" b="1"/>
            </a:p>
          </p:txBody>
        </p:sp>
        <p:sp>
          <p:nvSpPr>
            <p:cNvPr id="67598" name="Rectangle 16"/>
            <p:cNvSpPr>
              <a:spLocks noChangeArrowheads="1"/>
            </p:cNvSpPr>
            <p:nvPr/>
          </p:nvSpPr>
          <p:spPr bwMode="auto">
            <a:xfrm>
              <a:off x="2511" y="3480"/>
              <a:ext cx="147" cy="106"/>
            </a:xfrm>
            <a:prstGeom prst="rect">
              <a:avLst/>
            </a:prstGeom>
            <a:noFill/>
            <a:ln w="9525">
              <a:noFill/>
              <a:miter lim="800000"/>
              <a:headEnd/>
              <a:tailEnd/>
            </a:ln>
          </p:spPr>
          <p:txBody>
            <a:bodyPr wrap="none" lIns="0" tIns="0" rIns="0" bIns="0">
              <a:spAutoFit/>
            </a:bodyPr>
            <a:lstStyle/>
            <a:p>
              <a:r>
                <a:rPr lang="en-US" sz="1100" b="1">
                  <a:solidFill>
                    <a:srgbClr val="000000"/>
                  </a:solidFill>
                </a:rPr>
                <a:t>900</a:t>
              </a:r>
              <a:endParaRPr lang="en-US" sz="1100" b="1"/>
            </a:p>
          </p:txBody>
        </p:sp>
        <p:sp>
          <p:nvSpPr>
            <p:cNvPr id="67599" name="Rectangle 17"/>
            <p:cNvSpPr>
              <a:spLocks noChangeArrowheads="1"/>
            </p:cNvSpPr>
            <p:nvPr/>
          </p:nvSpPr>
          <p:spPr bwMode="auto">
            <a:xfrm>
              <a:off x="3177" y="2515"/>
              <a:ext cx="147" cy="106"/>
            </a:xfrm>
            <a:prstGeom prst="rect">
              <a:avLst/>
            </a:prstGeom>
            <a:noFill/>
            <a:ln w="9525">
              <a:noFill/>
              <a:miter lim="800000"/>
              <a:headEnd/>
              <a:tailEnd/>
            </a:ln>
          </p:spPr>
          <p:txBody>
            <a:bodyPr wrap="none" lIns="0" tIns="0" rIns="0" bIns="0">
              <a:spAutoFit/>
            </a:bodyPr>
            <a:lstStyle/>
            <a:p>
              <a:r>
                <a:rPr lang="en-US" sz="1100" b="1">
                  <a:solidFill>
                    <a:srgbClr val="000000"/>
                  </a:solidFill>
                </a:rPr>
                <a:t>400</a:t>
              </a:r>
              <a:endParaRPr lang="en-US" sz="1100" b="1"/>
            </a:p>
          </p:txBody>
        </p:sp>
        <p:sp>
          <p:nvSpPr>
            <p:cNvPr id="67600" name="Rectangle 18"/>
            <p:cNvSpPr>
              <a:spLocks noChangeArrowheads="1"/>
            </p:cNvSpPr>
            <p:nvPr/>
          </p:nvSpPr>
          <p:spPr bwMode="auto">
            <a:xfrm>
              <a:off x="2511" y="2555"/>
              <a:ext cx="147" cy="106"/>
            </a:xfrm>
            <a:prstGeom prst="rect">
              <a:avLst/>
            </a:prstGeom>
            <a:noFill/>
            <a:ln w="9525">
              <a:noFill/>
              <a:miter lim="800000"/>
              <a:headEnd/>
              <a:tailEnd/>
            </a:ln>
          </p:spPr>
          <p:txBody>
            <a:bodyPr wrap="none" lIns="0" tIns="0" rIns="0" bIns="0">
              <a:spAutoFit/>
            </a:bodyPr>
            <a:lstStyle/>
            <a:p>
              <a:r>
                <a:rPr lang="en-US" sz="1100" b="1">
                  <a:solidFill>
                    <a:srgbClr val="000000"/>
                  </a:solidFill>
                </a:rPr>
                <a:t>600</a:t>
              </a:r>
              <a:endParaRPr lang="en-US" sz="1100" b="1"/>
            </a:p>
          </p:txBody>
        </p:sp>
        <p:sp>
          <p:nvSpPr>
            <p:cNvPr id="67601" name="Rectangle 19"/>
            <p:cNvSpPr>
              <a:spLocks noChangeArrowheads="1"/>
            </p:cNvSpPr>
            <p:nvPr/>
          </p:nvSpPr>
          <p:spPr bwMode="auto">
            <a:xfrm>
              <a:off x="3602" y="1884"/>
              <a:ext cx="146" cy="106"/>
            </a:xfrm>
            <a:prstGeom prst="rect">
              <a:avLst/>
            </a:prstGeom>
            <a:noFill/>
            <a:ln w="9525">
              <a:noFill/>
              <a:miter lim="800000"/>
              <a:headEnd/>
              <a:tailEnd/>
            </a:ln>
          </p:spPr>
          <p:txBody>
            <a:bodyPr wrap="none" lIns="0" tIns="0" rIns="0" bIns="0">
              <a:spAutoFit/>
            </a:bodyPr>
            <a:lstStyle/>
            <a:p>
              <a:r>
                <a:rPr lang="en-US" sz="1100" b="1">
                  <a:solidFill>
                    <a:srgbClr val="000000"/>
                  </a:solidFill>
                </a:rPr>
                <a:t>Na</a:t>
              </a:r>
              <a:r>
                <a:rPr lang="en-US" sz="1100" b="1" baseline="30000">
                  <a:solidFill>
                    <a:srgbClr val="000000"/>
                  </a:solidFill>
                </a:rPr>
                <a:t>+</a:t>
              </a:r>
              <a:endParaRPr lang="en-US" sz="1100" b="1" baseline="30000"/>
            </a:p>
          </p:txBody>
        </p:sp>
        <p:sp>
          <p:nvSpPr>
            <p:cNvPr id="67602" name="Rectangle 20"/>
            <p:cNvSpPr>
              <a:spLocks noChangeArrowheads="1"/>
            </p:cNvSpPr>
            <p:nvPr/>
          </p:nvSpPr>
          <p:spPr bwMode="auto">
            <a:xfrm>
              <a:off x="3602" y="1994"/>
              <a:ext cx="97" cy="106"/>
            </a:xfrm>
            <a:prstGeom prst="rect">
              <a:avLst/>
            </a:prstGeom>
            <a:noFill/>
            <a:ln w="9525">
              <a:noFill/>
              <a:miter lim="800000"/>
              <a:headEnd/>
              <a:tailEnd/>
            </a:ln>
          </p:spPr>
          <p:txBody>
            <a:bodyPr wrap="none" lIns="0" tIns="0" rIns="0" bIns="0">
              <a:spAutoFit/>
            </a:bodyPr>
            <a:lstStyle/>
            <a:p>
              <a:r>
                <a:rPr lang="en-US" sz="1100" b="1">
                  <a:solidFill>
                    <a:srgbClr val="000000"/>
                  </a:solidFill>
                </a:rPr>
                <a:t>K</a:t>
              </a:r>
              <a:r>
                <a:rPr lang="en-US" sz="1100" b="1" baseline="30000">
                  <a:solidFill>
                    <a:srgbClr val="000000"/>
                  </a:solidFill>
                </a:rPr>
                <a:t>+</a:t>
              </a:r>
              <a:endParaRPr lang="en-US" sz="1100" b="1" baseline="30000"/>
            </a:p>
          </p:txBody>
        </p:sp>
        <p:sp>
          <p:nvSpPr>
            <p:cNvPr id="67603" name="Rectangle 21"/>
            <p:cNvSpPr>
              <a:spLocks noChangeArrowheads="1"/>
            </p:cNvSpPr>
            <p:nvPr/>
          </p:nvSpPr>
          <p:spPr bwMode="auto">
            <a:xfrm>
              <a:off x="3602" y="2104"/>
              <a:ext cx="128" cy="106"/>
            </a:xfrm>
            <a:prstGeom prst="rect">
              <a:avLst/>
            </a:prstGeom>
            <a:noFill/>
            <a:ln w="9525">
              <a:noFill/>
              <a:miter lim="800000"/>
              <a:headEnd/>
              <a:tailEnd/>
            </a:ln>
          </p:spPr>
          <p:txBody>
            <a:bodyPr wrap="none" lIns="0" tIns="0" rIns="0" bIns="0">
              <a:spAutoFit/>
            </a:bodyPr>
            <a:lstStyle/>
            <a:p>
              <a:r>
                <a:rPr lang="en-US" sz="1100" b="1">
                  <a:solidFill>
                    <a:srgbClr val="000000"/>
                  </a:solidFill>
                </a:rPr>
                <a:t>Cl</a:t>
              </a:r>
              <a:r>
                <a:rPr lang="en-US" sz="1300" b="1" baseline="30000">
                  <a:solidFill>
                    <a:srgbClr val="000000"/>
                  </a:solidFill>
                </a:rPr>
                <a:t>–</a:t>
              </a:r>
              <a:endParaRPr lang="en-US" sz="1300" b="1" baseline="30000"/>
            </a:p>
          </p:txBody>
        </p:sp>
        <p:sp>
          <p:nvSpPr>
            <p:cNvPr id="67604" name="Rectangle 22"/>
            <p:cNvSpPr>
              <a:spLocks noChangeArrowheads="1"/>
            </p:cNvSpPr>
            <p:nvPr/>
          </p:nvSpPr>
          <p:spPr bwMode="auto">
            <a:xfrm>
              <a:off x="2863" y="2865"/>
              <a:ext cx="170" cy="106"/>
            </a:xfrm>
            <a:prstGeom prst="rect">
              <a:avLst/>
            </a:prstGeom>
            <a:noFill/>
            <a:ln w="9525">
              <a:noFill/>
              <a:miter lim="800000"/>
              <a:headEnd/>
              <a:tailEnd/>
            </a:ln>
          </p:spPr>
          <p:txBody>
            <a:bodyPr lIns="0" tIns="0" rIns="0" bIns="0">
              <a:spAutoFit/>
            </a:bodyPr>
            <a:lstStyle/>
            <a:p>
              <a:r>
                <a:rPr lang="en-US" sz="1100" b="1">
                  <a:solidFill>
                    <a:srgbClr val="0089D0"/>
                  </a:solidFill>
                </a:rPr>
                <a:t>H</a:t>
              </a:r>
              <a:r>
                <a:rPr lang="en-US" sz="1100" b="1" baseline="-25000">
                  <a:solidFill>
                    <a:srgbClr val="0089D0"/>
                  </a:solidFill>
                </a:rPr>
                <a:t>2</a:t>
              </a:r>
              <a:r>
                <a:rPr lang="en-US" sz="1100" b="1">
                  <a:solidFill>
                    <a:srgbClr val="0089D0"/>
                  </a:solidFill>
                </a:rPr>
                <a:t>O</a:t>
              </a:r>
              <a:endParaRPr lang="en-US" sz="1100" b="1"/>
            </a:p>
          </p:txBody>
        </p:sp>
        <p:sp>
          <p:nvSpPr>
            <p:cNvPr id="67605" name="Rectangle 23"/>
            <p:cNvSpPr>
              <a:spLocks noChangeArrowheads="1"/>
            </p:cNvSpPr>
            <p:nvPr/>
          </p:nvSpPr>
          <p:spPr bwMode="auto">
            <a:xfrm>
              <a:off x="882" y="556"/>
              <a:ext cx="49" cy="106"/>
            </a:xfrm>
            <a:prstGeom prst="rect">
              <a:avLst/>
            </a:prstGeom>
            <a:noFill/>
            <a:ln w="9525">
              <a:noFill/>
              <a:miter lim="800000"/>
              <a:headEnd/>
              <a:tailEnd/>
            </a:ln>
          </p:spPr>
          <p:txBody>
            <a:bodyPr wrap="none" lIns="0" tIns="0" rIns="0" bIns="0">
              <a:spAutoFit/>
            </a:bodyPr>
            <a:lstStyle/>
            <a:p>
              <a:r>
                <a:rPr lang="en-US" sz="1100" b="1">
                  <a:solidFill>
                    <a:srgbClr val="000000"/>
                  </a:solidFill>
                </a:rPr>
                <a:t>1</a:t>
              </a:r>
              <a:endParaRPr lang="en-US" sz="1100" b="1"/>
            </a:p>
          </p:txBody>
        </p:sp>
        <p:sp>
          <p:nvSpPr>
            <p:cNvPr id="67606" name="Rectangle 24"/>
            <p:cNvSpPr>
              <a:spLocks noChangeArrowheads="1"/>
            </p:cNvSpPr>
            <p:nvPr/>
          </p:nvSpPr>
          <p:spPr bwMode="auto">
            <a:xfrm>
              <a:off x="882" y="1884"/>
              <a:ext cx="49" cy="106"/>
            </a:xfrm>
            <a:prstGeom prst="rect">
              <a:avLst/>
            </a:prstGeom>
            <a:noFill/>
            <a:ln w="9525">
              <a:noFill/>
              <a:miter lim="800000"/>
              <a:headEnd/>
              <a:tailEnd/>
            </a:ln>
          </p:spPr>
          <p:txBody>
            <a:bodyPr wrap="none" lIns="0" tIns="0" rIns="0" bIns="0">
              <a:spAutoFit/>
            </a:bodyPr>
            <a:lstStyle/>
            <a:p>
              <a:r>
                <a:rPr lang="en-US" sz="1100" b="1">
                  <a:solidFill>
                    <a:srgbClr val="000000"/>
                  </a:solidFill>
                </a:rPr>
                <a:t>2</a:t>
              </a:r>
              <a:endParaRPr lang="en-US" sz="1100" b="1"/>
            </a:p>
          </p:txBody>
        </p:sp>
        <p:sp>
          <p:nvSpPr>
            <p:cNvPr id="67607" name="Rectangle 25"/>
            <p:cNvSpPr>
              <a:spLocks noChangeArrowheads="1"/>
            </p:cNvSpPr>
            <p:nvPr/>
          </p:nvSpPr>
          <p:spPr bwMode="auto">
            <a:xfrm>
              <a:off x="879" y="3498"/>
              <a:ext cx="49" cy="106"/>
            </a:xfrm>
            <a:prstGeom prst="rect">
              <a:avLst/>
            </a:prstGeom>
            <a:noFill/>
            <a:ln w="9525">
              <a:noFill/>
              <a:miter lim="800000"/>
              <a:headEnd/>
              <a:tailEnd/>
            </a:ln>
          </p:spPr>
          <p:txBody>
            <a:bodyPr wrap="none" lIns="0" tIns="0" rIns="0" bIns="0">
              <a:spAutoFit/>
            </a:bodyPr>
            <a:lstStyle/>
            <a:p>
              <a:r>
                <a:rPr lang="en-US" sz="1100" b="1">
                  <a:solidFill>
                    <a:srgbClr val="000000"/>
                  </a:solidFill>
                </a:rPr>
                <a:t>3</a:t>
              </a:r>
              <a:endParaRPr lang="en-US" sz="1100" b="1"/>
            </a:p>
          </p:txBody>
        </p:sp>
        <p:sp>
          <p:nvSpPr>
            <p:cNvPr id="67608" name="Rectangle 26"/>
            <p:cNvSpPr>
              <a:spLocks noChangeArrowheads="1"/>
            </p:cNvSpPr>
            <p:nvPr/>
          </p:nvSpPr>
          <p:spPr bwMode="auto">
            <a:xfrm>
              <a:off x="3712" y="1243"/>
              <a:ext cx="49" cy="106"/>
            </a:xfrm>
            <a:prstGeom prst="rect">
              <a:avLst/>
            </a:prstGeom>
            <a:noFill/>
            <a:ln w="9525">
              <a:noFill/>
              <a:miter lim="800000"/>
              <a:headEnd/>
              <a:tailEnd/>
            </a:ln>
          </p:spPr>
          <p:txBody>
            <a:bodyPr wrap="none" lIns="0" tIns="0" rIns="0" bIns="0">
              <a:spAutoFit/>
            </a:bodyPr>
            <a:lstStyle/>
            <a:p>
              <a:r>
                <a:rPr lang="en-US" sz="1100" b="1">
                  <a:solidFill>
                    <a:srgbClr val="000000"/>
                  </a:solidFill>
                </a:rPr>
                <a:t>5</a:t>
              </a:r>
              <a:endParaRPr lang="en-US" sz="1100" b="1"/>
            </a:p>
          </p:txBody>
        </p:sp>
        <p:sp>
          <p:nvSpPr>
            <p:cNvPr id="67609" name="Rectangle 27"/>
            <p:cNvSpPr>
              <a:spLocks noChangeArrowheads="1"/>
            </p:cNvSpPr>
            <p:nvPr/>
          </p:nvSpPr>
          <p:spPr bwMode="auto">
            <a:xfrm>
              <a:off x="3407" y="3494"/>
              <a:ext cx="49" cy="106"/>
            </a:xfrm>
            <a:prstGeom prst="rect">
              <a:avLst/>
            </a:prstGeom>
            <a:noFill/>
            <a:ln w="9525">
              <a:noFill/>
              <a:miter lim="800000"/>
              <a:headEnd/>
              <a:tailEnd/>
            </a:ln>
          </p:spPr>
          <p:txBody>
            <a:bodyPr wrap="none" lIns="0" tIns="0" rIns="0" bIns="0">
              <a:spAutoFit/>
            </a:bodyPr>
            <a:lstStyle/>
            <a:p>
              <a:r>
                <a:rPr lang="en-US" sz="1100" b="1">
                  <a:solidFill>
                    <a:srgbClr val="000000"/>
                  </a:solidFill>
                </a:rPr>
                <a:t>4</a:t>
              </a:r>
              <a:endParaRPr lang="en-US" sz="1100" b="1"/>
            </a:p>
          </p:txBody>
        </p:sp>
        <p:sp>
          <p:nvSpPr>
            <p:cNvPr id="67610" name="Text Box 28"/>
            <p:cNvSpPr txBox="1">
              <a:spLocks noChangeArrowheads="1"/>
            </p:cNvSpPr>
            <p:nvPr/>
          </p:nvSpPr>
          <p:spPr bwMode="auto">
            <a:xfrm>
              <a:off x="3811" y="1251"/>
              <a:ext cx="922" cy="530"/>
            </a:xfrm>
            <a:prstGeom prst="rect">
              <a:avLst/>
            </a:prstGeom>
            <a:noFill/>
            <a:ln w="9525">
              <a:noFill/>
              <a:miter lim="800000"/>
              <a:headEnd/>
              <a:tailEnd/>
            </a:ln>
          </p:spPr>
          <p:txBody>
            <a:bodyPr wrap="none" lIns="0" tIns="0" bIns="0">
              <a:spAutoFit/>
            </a:bodyPr>
            <a:lstStyle/>
            <a:p>
              <a:r>
                <a:rPr lang="en-US" sz="1100" b="1"/>
                <a:t>The more salt that</a:t>
              </a:r>
            </a:p>
            <a:p>
              <a:r>
                <a:rPr lang="en-US" sz="1100" b="1"/>
                <a:t>is pumped out of the</a:t>
              </a:r>
            </a:p>
            <a:p>
              <a:r>
                <a:rPr lang="en-US" sz="1100" b="1"/>
                <a:t>ascending limb, the</a:t>
              </a:r>
            </a:p>
            <a:p>
              <a:r>
                <a:rPr lang="en-US" sz="1100" b="1"/>
                <a:t>saltier the ECF is in</a:t>
              </a:r>
            </a:p>
            <a:p>
              <a:r>
                <a:rPr lang="en-US" sz="1100" b="1"/>
                <a:t>the renal medulla.</a:t>
              </a:r>
            </a:p>
          </p:txBody>
        </p:sp>
        <p:sp>
          <p:nvSpPr>
            <p:cNvPr id="67611" name="Rectangle 29"/>
            <p:cNvSpPr>
              <a:spLocks noChangeArrowheads="1"/>
            </p:cNvSpPr>
            <p:nvPr/>
          </p:nvSpPr>
          <p:spPr bwMode="auto">
            <a:xfrm>
              <a:off x="3602" y="2470"/>
              <a:ext cx="146" cy="106"/>
            </a:xfrm>
            <a:prstGeom prst="rect">
              <a:avLst/>
            </a:prstGeom>
            <a:noFill/>
            <a:ln w="9525">
              <a:noFill/>
              <a:miter lim="800000"/>
              <a:headEnd/>
              <a:tailEnd/>
            </a:ln>
          </p:spPr>
          <p:txBody>
            <a:bodyPr wrap="none" lIns="0" tIns="0" rIns="0" bIns="0">
              <a:spAutoFit/>
            </a:bodyPr>
            <a:lstStyle/>
            <a:p>
              <a:r>
                <a:rPr lang="en-US" sz="1100" b="1">
                  <a:solidFill>
                    <a:srgbClr val="000000"/>
                  </a:solidFill>
                </a:rPr>
                <a:t>Na</a:t>
              </a:r>
              <a:r>
                <a:rPr lang="en-US" sz="1100" b="1" baseline="30000">
                  <a:solidFill>
                    <a:srgbClr val="000000"/>
                  </a:solidFill>
                </a:rPr>
                <a:t>+</a:t>
              </a:r>
              <a:endParaRPr lang="en-US" sz="1100" b="1" baseline="30000"/>
            </a:p>
          </p:txBody>
        </p:sp>
        <p:sp>
          <p:nvSpPr>
            <p:cNvPr id="67612" name="Rectangle 30"/>
            <p:cNvSpPr>
              <a:spLocks noChangeArrowheads="1"/>
            </p:cNvSpPr>
            <p:nvPr/>
          </p:nvSpPr>
          <p:spPr bwMode="auto">
            <a:xfrm>
              <a:off x="3602" y="2580"/>
              <a:ext cx="97" cy="106"/>
            </a:xfrm>
            <a:prstGeom prst="rect">
              <a:avLst/>
            </a:prstGeom>
            <a:noFill/>
            <a:ln w="9525">
              <a:noFill/>
              <a:miter lim="800000"/>
              <a:headEnd/>
              <a:tailEnd/>
            </a:ln>
          </p:spPr>
          <p:txBody>
            <a:bodyPr wrap="none" lIns="0" tIns="0" rIns="0" bIns="0">
              <a:spAutoFit/>
            </a:bodyPr>
            <a:lstStyle/>
            <a:p>
              <a:r>
                <a:rPr lang="en-US" sz="1100" b="1">
                  <a:solidFill>
                    <a:srgbClr val="000000"/>
                  </a:solidFill>
                </a:rPr>
                <a:t>K</a:t>
              </a:r>
              <a:r>
                <a:rPr lang="en-US" sz="1100" b="1" baseline="30000">
                  <a:solidFill>
                    <a:srgbClr val="000000"/>
                  </a:solidFill>
                </a:rPr>
                <a:t>+</a:t>
              </a:r>
              <a:endParaRPr lang="en-US" sz="1100" b="1" baseline="30000"/>
            </a:p>
          </p:txBody>
        </p:sp>
        <p:sp>
          <p:nvSpPr>
            <p:cNvPr id="67613" name="Rectangle 31"/>
            <p:cNvSpPr>
              <a:spLocks noChangeArrowheads="1"/>
            </p:cNvSpPr>
            <p:nvPr/>
          </p:nvSpPr>
          <p:spPr bwMode="auto">
            <a:xfrm>
              <a:off x="3602" y="2690"/>
              <a:ext cx="128" cy="106"/>
            </a:xfrm>
            <a:prstGeom prst="rect">
              <a:avLst/>
            </a:prstGeom>
            <a:noFill/>
            <a:ln w="9525">
              <a:noFill/>
              <a:miter lim="800000"/>
              <a:headEnd/>
              <a:tailEnd/>
            </a:ln>
          </p:spPr>
          <p:txBody>
            <a:bodyPr wrap="none" lIns="0" tIns="0" rIns="0" bIns="0">
              <a:spAutoFit/>
            </a:bodyPr>
            <a:lstStyle/>
            <a:p>
              <a:r>
                <a:rPr lang="en-US" sz="1100" b="1">
                  <a:solidFill>
                    <a:srgbClr val="000000"/>
                  </a:solidFill>
                </a:rPr>
                <a:t>Cl</a:t>
              </a:r>
              <a:r>
                <a:rPr lang="en-US" sz="1300" b="1" baseline="30000">
                  <a:solidFill>
                    <a:srgbClr val="000000"/>
                  </a:solidFill>
                </a:rPr>
                <a:t>–</a:t>
              </a:r>
              <a:endParaRPr lang="en-US" sz="1300" b="1" baseline="30000"/>
            </a:p>
          </p:txBody>
        </p:sp>
        <p:sp>
          <p:nvSpPr>
            <p:cNvPr id="67614" name="Rectangle 32"/>
            <p:cNvSpPr>
              <a:spLocks noChangeArrowheads="1"/>
            </p:cNvSpPr>
            <p:nvPr/>
          </p:nvSpPr>
          <p:spPr bwMode="auto">
            <a:xfrm>
              <a:off x="3602" y="3066"/>
              <a:ext cx="146" cy="106"/>
            </a:xfrm>
            <a:prstGeom prst="rect">
              <a:avLst/>
            </a:prstGeom>
            <a:noFill/>
            <a:ln w="9525">
              <a:noFill/>
              <a:miter lim="800000"/>
              <a:headEnd/>
              <a:tailEnd/>
            </a:ln>
          </p:spPr>
          <p:txBody>
            <a:bodyPr wrap="none" lIns="0" tIns="0" rIns="0" bIns="0">
              <a:spAutoFit/>
            </a:bodyPr>
            <a:lstStyle/>
            <a:p>
              <a:r>
                <a:rPr lang="en-US" sz="1100" b="1">
                  <a:solidFill>
                    <a:srgbClr val="000000"/>
                  </a:solidFill>
                </a:rPr>
                <a:t>Na</a:t>
              </a:r>
              <a:r>
                <a:rPr lang="en-US" sz="1100" b="1" baseline="30000">
                  <a:solidFill>
                    <a:srgbClr val="000000"/>
                  </a:solidFill>
                </a:rPr>
                <a:t>+</a:t>
              </a:r>
              <a:endParaRPr lang="en-US" sz="1100" b="1" baseline="30000"/>
            </a:p>
          </p:txBody>
        </p:sp>
        <p:sp>
          <p:nvSpPr>
            <p:cNvPr id="67615" name="Rectangle 33"/>
            <p:cNvSpPr>
              <a:spLocks noChangeArrowheads="1"/>
            </p:cNvSpPr>
            <p:nvPr/>
          </p:nvSpPr>
          <p:spPr bwMode="auto">
            <a:xfrm>
              <a:off x="3602" y="3176"/>
              <a:ext cx="97" cy="106"/>
            </a:xfrm>
            <a:prstGeom prst="rect">
              <a:avLst/>
            </a:prstGeom>
            <a:noFill/>
            <a:ln w="9525">
              <a:noFill/>
              <a:miter lim="800000"/>
              <a:headEnd/>
              <a:tailEnd/>
            </a:ln>
          </p:spPr>
          <p:txBody>
            <a:bodyPr wrap="none" lIns="0" tIns="0" rIns="0" bIns="0">
              <a:spAutoFit/>
            </a:bodyPr>
            <a:lstStyle/>
            <a:p>
              <a:r>
                <a:rPr lang="en-US" sz="1100" b="1">
                  <a:solidFill>
                    <a:srgbClr val="000000"/>
                  </a:solidFill>
                </a:rPr>
                <a:t>K</a:t>
              </a:r>
              <a:r>
                <a:rPr lang="en-US" sz="1100" b="1" baseline="30000">
                  <a:solidFill>
                    <a:srgbClr val="000000"/>
                  </a:solidFill>
                </a:rPr>
                <a:t>+</a:t>
              </a:r>
              <a:endParaRPr lang="en-US" sz="1100" b="1" baseline="30000"/>
            </a:p>
          </p:txBody>
        </p:sp>
        <p:sp>
          <p:nvSpPr>
            <p:cNvPr id="67616" name="Rectangle 34"/>
            <p:cNvSpPr>
              <a:spLocks noChangeArrowheads="1"/>
            </p:cNvSpPr>
            <p:nvPr/>
          </p:nvSpPr>
          <p:spPr bwMode="auto">
            <a:xfrm>
              <a:off x="3602" y="3286"/>
              <a:ext cx="128" cy="106"/>
            </a:xfrm>
            <a:prstGeom prst="rect">
              <a:avLst/>
            </a:prstGeom>
            <a:noFill/>
            <a:ln w="9525">
              <a:noFill/>
              <a:miter lim="800000"/>
              <a:headEnd/>
              <a:tailEnd/>
            </a:ln>
          </p:spPr>
          <p:txBody>
            <a:bodyPr wrap="none" lIns="0" tIns="0" rIns="0" bIns="0">
              <a:spAutoFit/>
            </a:bodyPr>
            <a:lstStyle/>
            <a:p>
              <a:r>
                <a:rPr lang="en-US" sz="1100" b="1">
                  <a:solidFill>
                    <a:srgbClr val="000000"/>
                  </a:solidFill>
                </a:rPr>
                <a:t>Cl</a:t>
              </a:r>
              <a:r>
                <a:rPr lang="en-US" sz="1300" b="1" baseline="30000">
                  <a:solidFill>
                    <a:srgbClr val="000000"/>
                  </a:solidFill>
                </a:rPr>
                <a:t>–</a:t>
              </a:r>
              <a:endParaRPr lang="en-US" sz="1300" b="1" baseline="30000"/>
            </a:p>
          </p:txBody>
        </p:sp>
        <p:sp>
          <p:nvSpPr>
            <p:cNvPr id="67617" name="Rectangle 35"/>
            <p:cNvSpPr>
              <a:spLocks noChangeArrowheads="1"/>
            </p:cNvSpPr>
            <p:nvPr/>
          </p:nvSpPr>
          <p:spPr bwMode="auto">
            <a:xfrm>
              <a:off x="2840" y="1970"/>
              <a:ext cx="146" cy="106"/>
            </a:xfrm>
            <a:prstGeom prst="rect">
              <a:avLst/>
            </a:prstGeom>
            <a:noFill/>
            <a:ln w="9525">
              <a:noFill/>
              <a:miter lim="800000"/>
              <a:headEnd/>
              <a:tailEnd/>
            </a:ln>
          </p:spPr>
          <p:txBody>
            <a:bodyPr wrap="none" lIns="0" tIns="0" rIns="0" bIns="0">
              <a:spAutoFit/>
            </a:bodyPr>
            <a:lstStyle/>
            <a:p>
              <a:r>
                <a:rPr lang="en-US" sz="1100" b="1">
                  <a:solidFill>
                    <a:srgbClr val="000000"/>
                  </a:solidFill>
                </a:rPr>
                <a:t>Na</a:t>
              </a:r>
              <a:r>
                <a:rPr lang="en-US" sz="1100" b="1" baseline="30000">
                  <a:solidFill>
                    <a:srgbClr val="000000"/>
                  </a:solidFill>
                </a:rPr>
                <a:t>+</a:t>
              </a:r>
              <a:endParaRPr lang="en-US" sz="1100" b="1" baseline="30000"/>
            </a:p>
          </p:txBody>
        </p:sp>
        <p:sp>
          <p:nvSpPr>
            <p:cNvPr id="67618" name="Rectangle 36"/>
            <p:cNvSpPr>
              <a:spLocks noChangeArrowheads="1"/>
            </p:cNvSpPr>
            <p:nvPr/>
          </p:nvSpPr>
          <p:spPr bwMode="auto">
            <a:xfrm>
              <a:off x="2840" y="2080"/>
              <a:ext cx="97" cy="106"/>
            </a:xfrm>
            <a:prstGeom prst="rect">
              <a:avLst/>
            </a:prstGeom>
            <a:noFill/>
            <a:ln w="9525">
              <a:noFill/>
              <a:miter lim="800000"/>
              <a:headEnd/>
              <a:tailEnd/>
            </a:ln>
          </p:spPr>
          <p:txBody>
            <a:bodyPr wrap="none" lIns="0" tIns="0" rIns="0" bIns="0">
              <a:spAutoFit/>
            </a:bodyPr>
            <a:lstStyle/>
            <a:p>
              <a:r>
                <a:rPr lang="en-US" sz="1100" b="1">
                  <a:solidFill>
                    <a:srgbClr val="000000"/>
                  </a:solidFill>
                </a:rPr>
                <a:t>K</a:t>
              </a:r>
              <a:r>
                <a:rPr lang="en-US" sz="1100" b="1" baseline="30000">
                  <a:solidFill>
                    <a:srgbClr val="000000"/>
                  </a:solidFill>
                </a:rPr>
                <a:t>+</a:t>
              </a:r>
              <a:endParaRPr lang="en-US" sz="1100" b="1" baseline="30000"/>
            </a:p>
          </p:txBody>
        </p:sp>
        <p:sp>
          <p:nvSpPr>
            <p:cNvPr id="67619" name="Rectangle 37"/>
            <p:cNvSpPr>
              <a:spLocks noChangeArrowheads="1"/>
            </p:cNvSpPr>
            <p:nvPr/>
          </p:nvSpPr>
          <p:spPr bwMode="auto">
            <a:xfrm>
              <a:off x="2840" y="2190"/>
              <a:ext cx="128" cy="106"/>
            </a:xfrm>
            <a:prstGeom prst="rect">
              <a:avLst/>
            </a:prstGeom>
            <a:noFill/>
            <a:ln w="9525">
              <a:noFill/>
              <a:miter lim="800000"/>
              <a:headEnd/>
              <a:tailEnd/>
            </a:ln>
          </p:spPr>
          <p:txBody>
            <a:bodyPr wrap="none" lIns="0" tIns="0" rIns="0" bIns="0">
              <a:spAutoFit/>
            </a:bodyPr>
            <a:lstStyle/>
            <a:p>
              <a:r>
                <a:rPr lang="en-US" sz="1100" b="1">
                  <a:solidFill>
                    <a:srgbClr val="000000"/>
                  </a:solidFill>
                </a:rPr>
                <a:t>Cl</a:t>
              </a:r>
              <a:r>
                <a:rPr lang="en-US" sz="1300" b="1" baseline="30000">
                  <a:solidFill>
                    <a:srgbClr val="000000"/>
                  </a:solidFill>
                </a:rPr>
                <a:t>–</a:t>
              </a:r>
              <a:endParaRPr lang="en-US" sz="1300" b="1" baseline="30000"/>
            </a:p>
          </p:txBody>
        </p:sp>
        <p:sp>
          <p:nvSpPr>
            <p:cNvPr id="67620" name="Rectangle 38"/>
            <p:cNvSpPr>
              <a:spLocks noChangeArrowheads="1"/>
            </p:cNvSpPr>
            <p:nvPr/>
          </p:nvSpPr>
          <p:spPr bwMode="auto">
            <a:xfrm>
              <a:off x="2840" y="2494"/>
              <a:ext cx="146" cy="106"/>
            </a:xfrm>
            <a:prstGeom prst="rect">
              <a:avLst/>
            </a:prstGeom>
            <a:noFill/>
            <a:ln w="9525">
              <a:noFill/>
              <a:miter lim="800000"/>
              <a:headEnd/>
              <a:tailEnd/>
            </a:ln>
          </p:spPr>
          <p:txBody>
            <a:bodyPr wrap="none" lIns="0" tIns="0" rIns="0" bIns="0">
              <a:spAutoFit/>
            </a:bodyPr>
            <a:lstStyle/>
            <a:p>
              <a:r>
                <a:rPr lang="en-US" sz="1100" b="1">
                  <a:solidFill>
                    <a:srgbClr val="000000"/>
                  </a:solidFill>
                </a:rPr>
                <a:t>Na</a:t>
              </a:r>
              <a:r>
                <a:rPr lang="en-US" sz="1100" b="1" baseline="30000">
                  <a:solidFill>
                    <a:srgbClr val="000000"/>
                  </a:solidFill>
                </a:rPr>
                <a:t>+</a:t>
              </a:r>
              <a:endParaRPr lang="en-US" sz="1100" b="1" baseline="30000"/>
            </a:p>
          </p:txBody>
        </p:sp>
        <p:sp>
          <p:nvSpPr>
            <p:cNvPr id="67621" name="Rectangle 39"/>
            <p:cNvSpPr>
              <a:spLocks noChangeArrowheads="1"/>
            </p:cNvSpPr>
            <p:nvPr/>
          </p:nvSpPr>
          <p:spPr bwMode="auto">
            <a:xfrm>
              <a:off x="2840" y="2604"/>
              <a:ext cx="97" cy="106"/>
            </a:xfrm>
            <a:prstGeom prst="rect">
              <a:avLst/>
            </a:prstGeom>
            <a:noFill/>
            <a:ln w="9525">
              <a:noFill/>
              <a:miter lim="800000"/>
              <a:headEnd/>
              <a:tailEnd/>
            </a:ln>
          </p:spPr>
          <p:txBody>
            <a:bodyPr wrap="none" lIns="0" tIns="0" rIns="0" bIns="0">
              <a:spAutoFit/>
            </a:bodyPr>
            <a:lstStyle/>
            <a:p>
              <a:r>
                <a:rPr lang="en-US" sz="1100" b="1">
                  <a:solidFill>
                    <a:srgbClr val="000000"/>
                  </a:solidFill>
                </a:rPr>
                <a:t>K</a:t>
              </a:r>
              <a:r>
                <a:rPr lang="en-US" sz="1100" b="1" baseline="30000">
                  <a:solidFill>
                    <a:srgbClr val="000000"/>
                  </a:solidFill>
                </a:rPr>
                <a:t>+</a:t>
              </a:r>
              <a:endParaRPr lang="en-US" sz="1100" b="1" baseline="30000"/>
            </a:p>
          </p:txBody>
        </p:sp>
        <p:sp>
          <p:nvSpPr>
            <p:cNvPr id="67622" name="Rectangle 40"/>
            <p:cNvSpPr>
              <a:spLocks noChangeArrowheads="1"/>
            </p:cNvSpPr>
            <p:nvPr/>
          </p:nvSpPr>
          <p:spPr bwMode="auto">
            <a:xfrm>
              <a:off x="2840" y="2714"/>
              <a:ext cx="128" cy="106"/>
            </a:xfrm>
            <a:prstGeom prst="rect">
              <a:avLst/>
            </a:prstGeom>
            <a:noFill/>
            <a:ln w="9525">
              <a:noFill/>
              <a:miter lim="800000"/>
              <a:headEnd/>
              <a:tailEnd/>
            </a:ln>
          </p:spPr>
          <p:txBody>
            <a:bodyPr wrap="none" lIns="0" tIns="0" rIns="0" bIns="0">
              <a:spAutoFit/>
            </a:bodyPr>
            <a:lstStyle/>
            <a:p>
              <a:r>
                <a:rPr lang="en-US" sz="1100" b="1">
                  <a:solidFill>
                    <a:srgbClr val="000000"/>
                  </a:solidFill>
                </a:rPr>
                <a:t>Cl</a:t>
              </a:r>
              <a:r>
                <a:rPr lang="en-US" sz="1300" b="1" baseline="30000">
                  <a:solidFill>
                    <a:srgbClr val="000000"/>
                  </a:solidFill>
                </a:rPr>
                <a:t>–</a:t>
              </a:r>
              <a:endParaRPr lang="en-US" sz="1300" b="1" baseline="30000"/>
            </a:p>
          </p:txBody>
        </p:sp>
        <p:sp>
          <p:nvSpPr>
            <p:cNvPr id="67623" name="Rectangle 41"/>
            <p:cNvSpPr>
              <a:spLocks noChangeArrowheads="1"/>
            </p:cNvSpPr>
            <p:nvPr/>
          </p:nvSpPr>
          <p:spPr bwMode="auto">
            <a:xfrm>
              <a:off x="2840" y="3018"/>
              <a:ext cx="146" cy="106"/>
            </a:xfrm>
            <a:prstGeom prst="rect">
              <a:avLst/>
            </a:prstGeom>
            <a:noFill/>
            <a:ln w="9525">
              <a:noFill/>
              <a:miter lim="800000"/>
              <a:headEnd/>
              <a:tailEnd/>
            </a:ln>
          </p:spPr>
          <p:txBody>
            <a:bodyPr wrap="none" lIns="0" tIns="0" rIns="0" bIns="0">
              <a:spAutoFit/>
            </a:bodyPr>
            <a:lstStyle/>
            <a:p>
              <a:r>
                <a:rPr lang="en-US" sz="1100" b="1">
                  <a:solidFill>
                    <a:srgbClr val="000000"/>
                  </a:solidFill>
                </a:rPr>
                <a:t>Na</a:t>
              </a:r>
              <a:r>
                <a:rPr lang="en-US" sz="1100" b="1" baseline="30000">
                  <a:solidFill>
                    <a:srgbClr val="000000"/>
                  </a:solidFill>
                </a:rPr>
                <a:t>+</a:t>
              </a:r>
              <a:endParaRPr lang="en-US" sz="1100" b="1" baseline="30000"/>
            </a:p>
          </p:txBody>
        </p:sp>
        <p:sp>
          <p:nvSpPr>
            <p:cNvPr id="67624" name="Rectangle 42"/>
            <p:cNvSpPr>
              <a:spLocks noChangeArrowheads="1"/>
            </p:cNvSpPr>
            <p:nvPr/>
          </p:nvSpPr>
          <p:spPr bwMode="auto">
            <a:xfrm>
              <a:off x="2840" y="3128"/>
              <a:ext cx="97" cy="106"/>
            </a:xfrm>
            <a:prstGeom prst="rect">
              <a:avLst/>
            </a:prstGeom>
            <a:noFill/>
            <a:ln w="9525">
              <a:noFill/>
              <a:miter lim="800000"/>
              <a:headEnd/>
              <a:tailEnd/>
            </a:ln>
          </p:spPr>
          <p:txBody>
            <a:bodyPr wrap="none" lIns="0" tIns="0" rIns="0" bIns="0">
              <a:spAutoFit/>
            </a:bodyPr>
            <a:lstStyle/>
            <a:p>
              <a:r>
                <a:rPr lang="en-US" sz="1100" b="1">
                  <a:solidFill>
                    <a:srgbClr val="000000"/>
                  </a:solidFill>
                </a:rPr>
                <a:t>K</a:t>
              </a:r>
              <a:r>
                <a:rPr lang="en-US" sz="1100" b="1" baseline="30000">
                  <a:solidFill>
                    <a:srgbClr val="000000"/>
                  </a:solidFill>
                </a:rPr>
                <a:t>+</a:t>
              </a:r>
              <a:endParaRPr lang="en-US" sz="1100" b="1" baseline="30000"/>
            </a:p>
          </p:txBody>
        </p:sp>
        <p:sp>
          <p:nvSpPr>
            <p:cNvPr id="67625" name="Rectangle 43"/>
            <p:cNvSpPr>
              <a:spLocks noChangeArrowheads="1"/>
            </p:cNvSpPr>
            <p:nvPr/>
          </p:nvSpPr>
          <p:spPr bwMode="auto">
            <a:xfrm>
              <a:off x="2840" y="3238"/>
              <a:ext cx="128" cy="106"/>
            </a:xfrm>
            <a:prstGeom prst="rect">
              <a:avLst/>
            </a:prstGeom>
            <a:noFill/>
            <a:ln w="9525">
              <a:noFill/>
              <a:miter lim="800000"/>
              <a:headEnd/>
              <a:tailEnd/>
            </a:ln>
          </p:spPr>
          <p:txBody>
            <a:bodyPr wrap="none" lIns="0" tIns="0" rIns="0" bIns="0">
              <a:spAutoFit/>
            </a:bodyPr>
            <a:lstStyle/>
            <a:p>
              <a:r>
                <a:rPr lang="en-US" sz="1100" b="1">
                  <a:solidFill>
                    <a:srgbClr val="000000"/>
                  </a:solidFill>
                </a:rPr>
                <a:t>Cl</a:t>
              </a:r>
              <a:r>
                <a:rPr lang="en-US" sz="1300" b="1" baseline="30000">
                  <a:solidFill>
                    <a:srgbClr val="000000"/>
                  </a:solidFill>
                </a:rPr>
                <a:t>–</a:t>
              </a:r>
              <a:endParaRPr lang="en-US" sz="1300" b="1" baseline="30000"/>
            </a:p>
          </p:txBody>
        </p:sp>
        <p:sp>
          <p:nvSpPr>
            <p:cNvPr id="67626" name="Rectangle 44"/>
            <p:cNvSpPr>
              <a:spLocks noChangeArrowheads="1"/>
            </p:cNvSpPr>
            <p:nvPr/>
          </p:nvSpPr>
          <p:spPr bwMode="auto">
            <a:xfrm>
              <a:off x="2872" y="2348"/>
              <a:ext cx="170" cy="106"/>
            </a:xfrm>
            <a:prstGeom prst="rect">
              <a:avLst/>
            </a:prstGeom>
            <a:noFill/>
            <a:ln w="9525">
              <a:noFill/>
              <a:miter lim="800000"/>
              <a:headEnd/>
              <a:tailEnd/>
            </a:ln>
          </p:spPr>
          <p:txBody>
            <a:bodyPr lIns="0" tIns="0" rIns="0" bIns="0">
              <a:spAutoFit/>
            </a:bodyPr>
            <a:lstStyle/>
            <a:p>
              <a:r>
                <a:rPr lang="en-US" sz="1100" b="1">
                  <a:solidFill>
                    <a:srgbClr val="0089D0"/>
                  </a:solidFill>
                </a:rPr>
                <a:t>H</a:t>
              </a:r>
              <a:r>
                <a:rPr lang="en-US" sz="1100" b="1" baseline="-25000">
                  <a:solidFill>
                    <a:srgbClr val="0089D0"/>
                  </a:solidFill>
                </a:rPr>
                <a:t>2</a:t>
              </a:r>
              <a:r>
                <a:rPr lang="en-US" sz="1100" b="1">
                  <a:solidFill>
                    <a:srgbClr val="0089D0"/>
                  </a:solidFill>
                </a:rPr>
                <a:t>O</a:t>
              </a:r>
              <a:endParaRPr lang="en-US" sz="1100" b="1"/>
            </a:p>
          </p:txBody>
        </p:sp>
        <p:sp>
          <p:nvSpPr>
            <p:cNvPr id="67627" name="Text Box 45"/>
            <p:cNvSpPr txBox="1">
              <a:spLocks noChangeArrowheads="1"/>
            </p:cNvSpPr>
            <p:nvPr/>
          </p:nvSpPr>
          <p:spPr bwMode="auto">
            <a:xfrm>
              <a:off x="3535" y="3494"/>
              <a:ext cx="1151" cy="424"/>
            </a:xfrm>
            <a:prstGeom prst="rect">
              <a:avLst/>
            </a:prstGeom>
            <a:noFill/>
            <a:ln w="9525">
              <a:noFill/>
              <a:miter lim="800000"/>
              <a:headEnd/>
              <a:tailEnd/>
            </a:ln>
          </p:spPr>
          <p:txBody>
            <a:bodyPr wrap="none" lIns="0" tIns="0" bIns="0">
              <a:spAutoFit/>
            </a:bodyPr>
            <a:lstStyle/>
            <a:p>
              <a:r>
                <a:rPr lang="en-US" sz="1100" b="1"/>
                <a:t>The saltier the fluid in the</a:t>
              </a:r>
            </a:p>
            <a:p>
              <a:r>
                <a:rPr lang="en-US" sz="1100" b="1"/>
                <a:t>ascending limb, the more</a:t>
              </a:r>
            </a:p>
            <a:p>
              <a:r>
                <a:rPr lang="en-US" sz="1100" b="1"/>
                <a:t>salt the tubule pumps into</a:t>
              </a:r>
            </a:p>
            <a:p>
              <a:r>
                <a:rPr lang="en-US" sz="1100" b="1"/>
                <a:t>the ECF.</a:t>
              </a:r>
            </a:p>
          </p:txBody>
        </p:sp>
        <p:sp>
          <p:nvSpPr>
            <p:cNvPr id="67628" name="Text Box 46"/>
            <p:cNvSpPr txBox="1">
              <a:spLocks noChangeArrowheads="1"/>
            </p:cNvSpPr>
            <p:nvPr/>
          </p:nvSpPr>
          <p:spPr bwMode="auto">
            <a:xfrm>
              <a:off x="1006" y="3498"/>
              <a:ext cx="1185" cy="424"/>
            </a:xfrm>
            <a:prstGeom prst="rect">
              <a:avLst/>
            </a:prstGeom>
            <a:noFill/>
            <a:ln w="9525">
              <a:noFill/>
              <a:miter lim="800000"/>
              <a:headEnd/>
              <a:tailEnd/>
            </a:ln>
          </p:spPr>
          <p:txBody>
            <a:bodyPr wrap="none" lIns="0" tIns="0" bIns="0">
              <a:spAutoFit/>
            </a:bodyPr>
            <a:lstStyle/>
            <a:p>
              <a:r>
                <a:rPr lang="en-US" sz="1100" b="1"/>
                <a:t>The more water that leaves</a:t>
              </a:r>
            </a:p>
            <a:p>
              <a:r>
                <a:rPr lang="en-US" sz="1100" b="1"/>
                <a:t>the descending limb, the</a:t>
              </a:r>
            </a:p>
            <a:p>
              <a:r>
                <a:rPr lang="en-US" sz="1100" b="1"/>
                <a:t>saltier the fluid is that</a:t>
              </a:r>
            </a:p>
            <a:p>
              <a:r>
                <a:rPr lang="en-US" sz="1100" b="1"/>
                <a:t>remains in the tubule.</a:t>
              </a:r>
            </a:p>
          </p:txBody>
        </p:sp>
        <p:sp>
          <p:nvSpPr>
            <p:cNvPr id="67629" name="Rectangle 47"/>
            <p:cNvSpPr>
              <a:spLocks noChangeArrowheads="1"/>
            </p:cNvSpPr>
            <p:nvPr/>
          </p:nvSpPr>
          <p:spPr bwMode="auto">
            <a:xfrm>
              <a:off x="2872" y="3460"/>
              <a:ext cx="170" cy="106"/>
            </a:xfrm>
            <a:prstGeom prst="rect">
              <a:avLst/>
            </a:prstGeom>
            <a:noFill/>
            <a:ln w="9525">
              <a:noFill/>
              <a:miter lim="800000"/>
              <a:headEnd/>
              <a:tailEnd/>
            </a:ln>
          </p:spPr>
          <p:txBody>
            <a:bodyPr lIns="0" tIns="0" rIns="0" bIns="0">
              <a:spAutoFit/>
            </a:bodyPr>
            <a:lstStyle/>
            <a:p>
              <a:r>
                <a:rPr lang="en-US" sz="1100" b="1">
                  <a:solidFill>
                    <a:srgbClr val="0089D0"/>
                  </a:solidFill>
                </a:rPr>
                <a:t>H</a:t>
              </a:r>
              <a:r>
                <a:rPr lang="en-US" sz="1100" b="1" baseline="-25000">
                  <a:solidFill>
                    <a:srgbClr val="0089D0"/>
                  </a:solidFill>
                </a:rPr>
                <a:t>2</a:t>
              </a:r>
              <a:r>
                <a:rPr lang="en-US" sz="1100" b="1">
                  <a:solidFill>
                    <a:srgbClr val="0089D0"/>
                  </a:solidFill>
                </a:rPr>
                <a:t>O</a:t>
              </a:r>
              <a:endParaRPr lang="en-US" sz="1100" b="1"/>
            </a:p>
          </p:txBody>
        </p:sp>
        <p:sp>
          <p:nvSpPr>
            <p:cNvPr id="67630" name="Rectangle 48"/>
            <p:cNvSpPr>
              <a:spLocks noChangeArrowheads="1"/>
            </p:cNvSpPr>
            <p:nvPr/>
          </p:nvSpPr>
          <p:spPr bwMode="auto">
            <a:xfrm>
              <a:off x="2174" y="3038"/>
              <a:ext cx="170" cy="106"/>
            </a:xfrm>
            <a:prstGeom prst="rect">
              <a:avLst/>
            </a:prstGeom>
            <a:noFill/>
            <a:ln w="9525">
              <a:noFill/>
              <a:miter lim="800000"/>
              <a:headEnd/>
              <a:tailEnd/>
            </a:ln>
          </p:spPr>
          <p:txBody>
            <a:bodyPr lIns="0" tIns="0" rIns="0" bIns="0">
              <a:spAutoFit/>
            </a:bodyPr>
            <a:lstStyle/>
            <a:p>
              <a:r>
                <a:rPr lang="en-US" sz="1100" b="1">
                  <a:solidFill>
                    <a:srgbClr val="0089D0"/>
                  </a:solidFill>
                </a:rPr>
                <a:t>H</a:t>
              </a:r>
              <a:r>
                <a:rPr lang="en-US" sz="1100" b="1" baseline="-25000">
                  <a:solidFill>
                    <a:srgbClr val="0089D0"/>
                  </a:solidFill>
                </a:rPr>
                <a:t>2</a:t>
              </a:r>
              <a:r>
                <a:rPr lang="en-US" sz="1100" b="1">
                  <a:solidFill>
                    <a:srgbClr val="0089D0"/>
                  </a:solidFill>
                </a:rPr>
                <a:t>O</a:t>
              </a:r>
              <a:endParaRPr lang="en-US" sz="1100" b="1"/>
            </a:p>
          </p:txBody>
        </p:sp>
        <p:sp>
          <p:nvSpPr>
            <p:cNvPr id="67631" name="Rectangle 49"/>
            <p:cNvSpPr>
              <a:spLocks noChangeArrowheads="1"/>
            </p:cNvSpPr>
            <p:nvPr/>
          </p:nvSpPr>
          <p:spPr bwMode="auto">
            <a:xfrm>
              <a:off x="2174" y="2496"/>
              <a:ext cx="170" cy="106"/>
            </a:xfrm>
            <a:prstGeom prst="rect">
              <a:avLst/>
            </a:prstGeom>
            <a:noFill/>
            <a:ln w="9525">
              <a:noFill/>
              <a:miter lim="800000"/>
              <a:headEnd/>
              <a:tailEnd/>
            </a:ln>
          </p:spPr>
          <p:txBody>
            <a:bodyPr lIns="0" tIns="0" rIns="0" bIns="0">
              <a:spAutoFit/>
            </a:bodyPr>
            <a:lstStyle/>
            <a:p>
              <a:r>
                <a:rPr lang="en-US" sz="1100" b="1">
                  <a:solidFill>
                    <a:srgbClr val="0089D0"/>
                  </a:solidFill>
                </a:rPr>
                <a:t>H</a:t>
              </a:r>
              <a:r>
                <a:rPr lang="en-US" sz="1100" b="1" baseline="-25000">
                  <a:solidFill>
                    <a:srgbClr val="0089D0"/>
                  </a:solidFill>
                </a:rPr>
                <a:t>2</a:t>
              </a:r>
              <a:r>
                <a:rPr lang="en-US" sz="1100" b="1">
                  <a:solidFill>
                    <a:srgbClr val="0089D0"/>
                  </a:solidFill>
                </a:rPr>
                <a:t>O</a:t>
              </a:r>
              <a:endParaRPr lang="en-US" sz="1100" b="1"/>
            </a:p>
          </p:txBody>
        </p:sp>
        <p:sp>
          <p:nvSpPr>
            <p:cNvPr id="67632" name="Text Box 50"/>
            <p:cNvSpPr txBox="1">
              <a:spLocks noChangeArrowheads="1"/>
            </p:cNvSpPr>
            <p:nvPr/>
          </p:nvSpPr>
          <p:spPr bwMode="auto">
            <a:xfrm>
              <a:off x="1012" y="1884"/>
              <a:ext cx="1201" cy="424"/>
            </a:xfrm>
            <a:prstGeom prst="rect">
              <a:avLst/>
            </a:prstGeom>
            <a:noFill/>
            <a:ln w="9525">
              <a:noFill/>
              <a:miter lim="800000"/>
              <a:headEnd/>
              <a:tailEnd/>
            </a:ln>
          </p:spPr>
          <p:txBody>
            <a:bodyPr wrap="none" lIns="0" tIns="0" bIns="0">
              <a:spAutoFit/>
            </a:bodyPr>
            <a:lstStyle/>
            <a:p>
              <a:r>
                <a:rPr lang="en-US" sz="1100" b="1"/>
                <a:t>The higher the osmolarity</a:t>
              </a:r>
            </a:p>
            <a:p>
              <a:r>
                <a:rPr lang="en-US" sz="1100" b="1"/>
                <a:t>of the ECF, the more water</a:t>
              </a:r>
            </a:p>
            <a:p>
              <a:r>
                <a:rPr lang="en-US" sz="1100" b="1"/>
                <a:t>leaves the descending limb</a:t>
              </a:r>
            </a:p>
            <a:p>
              <a:r>
                <a:rPr lang="en-US" sz="1100" b="1"/>
                <a:t>by osmosis.</a:t>
              </a:r>
            </a:p>
          </p:txBody>
        </p:sp>
        <p:sp>
          <p:nvSpPr>
            <p:cNvPr id="67633" name="Text Box 51"/>
            <p:cNvSpPr txBox="1">
              <a:spLocks noChangeArrowheads="1"/>
            </p:cNvSpPr>
            <p:nvPr/>
          </p:nvSpPr>
          <p:spPr bwMode="auto">
            <a:xfrm>
              <a:off x="1006" y="556"/>
              <a:ext cx="1028" cy="212"/>
            </a:xfrm>
            <a:prstGeom prst="rect">
              <a:avLst/>
            </a:prstGeom>
            <a:noFill/>
            <a:ln w="9525">
              <a:noFill/>
              <a:miter lim="800000"/>
              <a:headEnd/>
              <a:tailEnd/>
            </a:ln>
          </p:spPr>
          <p:txBody>
            <a:bodyPr wrap="none" lIns="0" tIns="0" bIns="0">
              <a:spAutoFit/>
            </a:bodyPr>
            <a:lstStyle/>
            <a:p>
              <a:r>
                <a:rPr lang="en-US" sz="1100" b="1"/>
                <a:t>More salt is continually</a:t>
              </a:r>
            </a:p>
            <a:p>
              <a:r>
                <a:rPr lang="en-US" sz="1100" b="1"/>
                <a:t>added by the PCT.</a:t>
              </a:r>
            </a:p>
          </p:txBody>
        </p:sp>
      </p:grpSp>
      <p:sp>
        <p:nvSpPr>
          <p:cNvPr id="67589" name="TextBox 24"/>
          <p:cNvSpPr txBox="1">
            <a:spLocks noChangeArrowheads="1"/>
          </p:cNvSpPr>
          <p:nvPr/>
        </p:nvSpPr>
        <p:spPr bwMode="auto">
          <a:xfrm>
            <a:off x="2151063" y="609600"/>
            <a:ext cx="4810125" cy="214313"/>
          </a:xfrm>
          <a:prstGeom prst="rect">
            <a:avLst/>
          </a:prstGeom>
          <a:noFill/>
          <a:ln w="9525">
            <a:noFill/>
            <a:miter lim="800000"/>
            <a:headEnd/>
            <a:tailEnd/>
          </a:ln>
        </p:spPr>
        <p:txBody>
          <a:bodyPr>
            <a:spAutoFit/>
          </a:bodyPr>
          <a:lstStyle/>
          <a:p>
            <a:pPr algn="ctr"/>
            <a:r>
              <a:rPr lang="en-US" sz="800">
                <a:solidFill>
                  <a:srgbClr val="000000"/>
                </a:solidFill>
                <a:cs typeface="Arial" charset="0"/>
              </a:rPr>
              <a:t>Copyright © The McGraw-Hill Companies, Inc. Permission required for reproduction or display.</a:t>
            </a:r>
          </a:p>
        </p:txBody>
      </p:sp>
      <p:sp>
        <p:nvSpPr>
          <p:cNvPr id="67590" name="Text Box 9"/>
          <p:cNvSpPr txBox="1">
            <a:spLocks noChangeArrowheads="1"/>
          </p:cNvSpPr>
          <p:nvPr/>
        </p:nvSpPr>
        <p:spPr bwMode="auto">
          <a:xfrm>
            <a:off x="6426200" y="6337300"/>
            <a:ext cx="2057400" cy="427038"/>
          </a:xfrm>
          <a:prstGeom prst="rect">
            <a:avLst/>
          </a:prstGeom>
          <a:noFill/>
          <a:ln w="9525" algn="ctr">
            <a:noFill/>
            <a:miter lim="800000"/>
            <a:headEnd/>
            <a:tailEnd/>
          </a:ln>
        </p:spPr>
        <p:txBody>
          <a:bodyPr>
            <a:spAutoFit/>
          </a:bodyPr>
          <a:lstStyle/>
          <a:p>
            <a:pPr>
              <a:spcBef>
                <a:spcPct val="50000"/>
              </a:spcBef>
            </a:pPr>
            <a:r>
              <a:rPr lang="en-US" sz="2200"/>
              <a:t>Figure 23.20</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4"/>
          <p:cNvSpPr>
            <a:spLocks noGrp="1"/>
          </p:cNvSpPr>
          <p:nvPr>
            <p:ph type="sldNum" sz="quarter" idx="11"/>
          </p:nvPr>
        </p:nvSpPr>
        <p:spPr>
          <a:noFill/>
        </p:spPr>
        <p:txBody>
          <a:bodyPr/>
          <a:lstStyle/>
          <a:p>
            <a:r>
              <a:rPr lang="en-US" smtClean="0"/>
              <a:t>23-</a:t>
            </a:r>
            <a:fld id="{4D028616-FCE1-44D2-A68D-CEA86049CD40}" type="slidenum">
              <a:rPr lang="en-US" smtClean="0"/>
              <a:pPr/>
              <a:t>61</a:t>
            </a:fld>
            <a:endParaRPr lang="en-US" smtClean="0"/>
          </a:p>
        </p:txBody>
      </p:sp>
      <p:sp>
        <p:nvSpPr>
          <p:cNvPr id="68611" name="Rectangle 2"/>
          <p:cNvSpPr>
            <a:spLocks noGrp="1" noChangeArrowheads="1"/>
          </p:cNvSpPr>
          <p:nvPr>
            <p:ph type="title"/>
          </p:nvPr>
        </p:nvSpPr>
        <p:spPr>
          <a:xfrm>
            <a:off x="0" y="0"/>
            <a:ext cx="9144000" cy="990600"/>
          </a:xfrm>
        </p:spPr>
        <p:txBody>
          <a:bodyPr/>
          <a:lstStyle/>
          <a:p>
            <a:pPr eaLnBrk="1" hangingPunct="1"/>
            <a:r>
              <a:rPr lang="en-US" sz="4000" smtClean="0"/>
              <a:t>Countercurrent Exchange System</a:t>
            </a:r>
          </a:p>
        </p:txBody>
      </p:sp>
      <p:sp>
        <p:nvSpPr>
          <p:cNvPr id="68612" name="Rectangle 3"/>
          <p:cNvSpPr>
            <a:spLocks noGrp="1" noChangeArrowheads="1"/>
          </p:cNvSpPr>
          <p:nvPr>
            <p:ph type="body" idx="1"/>
          </p:nvPr>
        </p:nvSpPr>
        <p:spPr>
          <a:xfrm>
            <a:off x="533400" y="914400"/>
            <a:ext cx="8001000" cy="5943600"/>
          </a:xfrm>
        </p:spPr>
        <p:txBody>
          <a:bodyPr/>
          <a:lstStyle/>
          <a:p>
            <a:pPr eaLnBrk="1" hangingPunct="1">
              <a:lnSpc>
                <a:spcPct val="90000"/>
              </a:lnSpc>
            </a:pPr>
            <a:r>
              <a:rPr lang="en-US" sz="2000" smtClean="0"/>
              <a:t>vasa recta </a:t>
            </a:r>
            <a:r>
              <a:rPr lang="en-US" sz="2000" b="0" smtClean="0"/>
              <a:t>– capillary branching off efferent arteriole in medulla</a:t>
            </a:r>
          </a:p>
          <a:p>
            <a:pPr lvl="1" eaLnBrk="1" hangingPunct="1">
              <a:lnSpc>
                <a:spcPct val="90000"/>
              </a:lnSpc>
            </a:pPr>
            <a:r>
              <a:rPr lang="en-US" sz="1800" b="0" smtClean="0"/>
              <a:t>provides blood supply to medulla and does not remove NaCl and urea from medullary ECF</a:t>
            </a:r>
          </a:p>
          <a:p>
            <a:pPr lvl="1" eaLnBrk="1" hangingPunct="1">
              <a:lnSpc>
                <a:spcPct val="90000"/>
              </a:lnSpc>
            </a:pPr>
            <a:endParaRPr lang="en-US" sz="800" b="0" smtClean="0"/>
          </a:p>
          <a:p>
            <a:pPr eaLnBrk="1" hangingPunct="1">
              <a:lnSpc>
                <a:spcPct val="90000"/>
              </a:lnSpc>
            </a:pPr>
            <a:r>
              <a:rPr lang="en-US" sz="2000" smtClean="0"/>
              <a:t>countercurrent system  </a:t>
            </a:r>
            <a:r>
              <a:rPr lang="en-US" sz="2000" b="0" smtClean="0"/>
              <a:t>- formed by blood flowing in opposite directions in adjacent parallel capillaries</a:t>
            </a:r>
            <a:endParaRPr lang="en-US" sz="800" b="0" smtClean="0"/>
          </a:p>
          <a:p>
            <a:pPr eaLnBrk="1" hangingPunct="1">
              <a:lnSpc>
                <a:spcPct val="90000"/>
              </a:lnSpc>
            </a:pPr>
            <a:endParaRPr lang="en-US" sz="800" b="0" smtClean="0"/>
          </a:p>
          <a:p>
            <a:pPr eaLnBrk="1" hangingPunct="1">
              <a:lnSpc>
                <a:spcPct val="90000"/>
              </a:lnSpc>
            </a:pPr>
            <a:r>
              <a:rPr lang="en-US" sz="2000" smtClean="0"/>
              <a:t>descending capillaries</a:t>
            </a:r>
          </a:p>
          <a:p>
            <a:pPr lvl="1" eaLnBrk="1" hangingPunct="1">
              <a:lnSpc>
                <a:spcPct val="90000"/>
              </a:lnSpc>
            </a:pPr>
            <a:r>
              <a:rPr lang="en-US" sz="1800" b="0" smtClean="0"/>
              <a:t>exchanges water for salt</a:t>
            </a:r>
          </a:p>
          <a:p>
            <a:pPr lvl="1" eaLnBrk="1" hangingPunct="1">
              <a:lnSpc>
                <a:spcPct val="90000"/>
              </a:lnSpc>
            </a:pPr>
            <a:r>
              <a:rPr lang="en-US" sz="1800" b="0" smtClean="0"/>
              <a:t>water diffuses out of capillaries and salt diffuses in</a:t>
            </a:r>
          </a:p>
          <a:p>
            <a:pPr lvl="1" eaLnBrk="1" hangingPunct="1">
              <a:lnSpc>
                <a:spcPct val="90000"/>
              </a:lnSpc>
            </a:pPr>
            <a:endParaRPr lang="en-US" sz="800" b="0" smtClean="0"/>
          </a:p>
          <a:p>
            <a:pPr eaLnBrk="1" hangingPunct="1">
              <a:lnSpc>
                <a:spcPct val="90000"/>
              </a:lnSpc>
            </a:pPr>
            <a:r>
              <a:rPr lang="en-US" sz="2000" b="0" smtClean="0"/>
              <a:t>as blood flows back up to the cortex the opposite occurs</a:t>
            </a:r>
          </a:p>
          <a:p>
            <a:pPr eaLnBrk="1" hangingPunct="1">
              <a:lnSpc>
                <a:spcPct val="90000"/>
              </a:lnSpc>
            </a:pPr>
            <a:endParaRPr lang="en-US" sz="800" b="0" smtClean="0"/>
          </a:p>
          <a:p>
            <a:pPr eaLnBrk="1" hangingPunct="1">
              <a:lnSpc>
                <a:spcPct val="90000"/>
              </a:lnSpc>
            </a:pPr>
            <a:r>
              <a:rPr lang="en-US" sz="2000" smtClean="0"/>
              <a:t>ascending capillaries</a:t>
            </a:r>
          </a:p>
          <a:p>
            <a:pPr lvl="1" eaLnBrk="1" hangingPunct="1">
              <a:lnSpc>
                <a:spcPct val="90000"/>
              </a:lnSpc>
            </a:pPr>
            <a:r>
              <a:rPr lang="en-US" sz="1800" b="0" smtClean="0"/>
              <a:t>exchanges salt for water</a:t>
            </a:r>
            <a:endParaRPr lang="en-US" sz="800" b="0" smtClean="0"/>
          </a:p>
          <a:p>
            <a:pPr lvl="1" eaLnBrk="1" hangingPunct="1">
              <a:lnSpc>
                <a:spcPct val="90000"/>
              </a:lnSpc>
            </a:pPr>
            <a:r>
              <a:rPr lang="en-US" sz="1800" b="0" smtClean="0"/>
              <a:t>water diffuses into and NaCl diffuses out of blood</a:t>
            </a:r>
          </a:p>
          <a:p>
            <a:pPr lvl="1" eaLnBrk="1" hangingPunct="1">
              <a:lnSpc>
                <a:spcPct val="90000"/>
              </a:lnSpc>
            </a:pPr>
            <a:r>
              <a:rPr lang="en-US" sz="1800" b="0" smtClean="0"/>
              <a:t>the vasa recta gives the salt back and does not subtract from the osmolarity of the medulla</a:t>
            </a:r>
          </a:p>
          <a:p>
            <a:pPr lvl="1" eaLnBrk="1" hangingPunct="1">
              <a:lnSpc>
                <a:spcPct val="90000"/>
              </a:lnSpc>
            </a:pPr>
            <a:endParaRPr lang="en-US" sz="800" b="0" smtClean="0"/>
          </a:p>
          <a:p>
            <a:pPr eaLnBrk="1" hangingPunct="1">
              <a:lnSpc>
                <a:spcPct val="90000"/>
              </a:lnSpc>
            </a:pPr>
            <a:r>
              <a:rPr lang="en-US" sz="2000" b="0" smtClean="0"/>
              <a:t>absorb more water on way out than the way in, and thus they carry away water reabsorbed from the urine by collecting duct and nephron loop</a:t>
            </a:r>
          </a:p>
          <a:p>
            <a:pPr lvl="1" eaLnBrk="1" hangingPunct="1">
              <a:lnSpc>
                <a:spcPct val="90000"/>
              </a:lnSpc>
            </a:pPr>
            <a:endParaRPr lang="en-US" sz="240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0" y="88900"/>
            <a:ext cx="9144000" cy="1143000"/>
          </a:xfrm>
        </p:spPr>
        <p:txBody>
          <a:bodyPr/>
          <a:lstStyle/>
          <a:p>
            <a:pPr eaLnBrk="1" hangingPunct="1"/>
            <a:r>
              <a:rPr lang="en-US" smtClean="0"/>
              <a:t>Maintenance of Osmolarity</a:t>
            </a:r>
            <a:br>
              <a:rPr lang="en-US" smtClean="0"/>
            </a:br>
            <a:r>
              <a:rPr lang="en-US" smtClean="0"/>
              <a:t> in Renal Medulla</a:t>
            </a:r>
          </a:p>
        </p:txBody>
      </p:sp>
      <p:sp>
        <p:nvSpPr>
          <p:cNvPr id="69635" name="TextBox 24"/>
          <p:cNvSpPr txBox="1">
            <a:spLocks noChangeArrowheads="1"/>
          </p:cNvSpPr>
          <p:nvPr/>
        </p:nvSpPr>
        <p:spPr bwMode="auto">
          <a:xfrm>
            <a:off x="2163763" y="1358900"/>
            <a:ext cx="4810125" cy="214313"/>
          </a:xfrm>
          <a:prstGeom prst="rect">
            <a:avLst/>
          </a:prstGeom>
          <a:noFill/>
          <a:ln w="9525">
            <a:noFill/>
            <a:miter lim="800000"/>
            <a:headEnd/>
            <a:tailEnd/>
          </a:ln>
        </p:spPr>
        <p:txBody>
          <a:bodyPr>
            <a:spAutoFit/>
          </a:bodyPr>
          <a:lstStyle/>
          <a:p>
            <a:pPr algn="ctr"/>
            <a:r>
              <a:rPr lang="en-US" sz="800">
                <a:solidFill>
                  <a:srgbClr val="000000"/>
                </a:solidFill>
                <a:cs typeface="Arial" charset="0"/>
              </a:rPr>
              <a:t>Copyright © The McGraw-Hill Companies, Inc. Permission required for reproduction or display.</a:t>
            </a:r>
          </a:p>
        </p:txBody>
      </p:sp>
      <p:pic>
        <p:nvPicPr>
          <p:cNvPr id="69636" name="Picture 8" descr="sal25693_23_21"/>
          <p:cNvPicPr>
            <a:picLocks noChangeAspect="1" noChangeArrowheads="1"/>
          </p:cNvPicPr>
          <p:nvPr/>
        </p:nvPicPr>
        <p:blipFill>
          <a:blip r:embed="rId3" cstate="print"/>
          <a:srcRect/>
          <a:stretch>
            <a:fillRect/>
          </a:stretch>
        </p:blipFill>
        <p:spPr bwMode="auto">
          <a:xfrm>
            <a:off x="119063" y="1576388"/>
            <a:ext cx="8878887" cy="5235575"/>
          </a:xfrm>
          <a:prstGeom prst="rect">
            <a:avLst/>
          </a:prstGeom>
          <a:noFill/>
          <a:ln w="9525">
            <a:noFill/>
            <a:miter lim="800000"/>
            <a:headEnd/>
            <a:tailEnd/>
          </a:ln>
        </p:spPr>
      </p:pic>
      <p:sp>
        <p:nvSpPr>
          <p:cNvPr id="69637" name="Rectangle 9"/>
          <p:cNvSpPr>
            <a:spLocks noChangeArrowheads="1"/>
          </p:cNvSpPr>
          <p:nvPr/>
        </p:nvSpPr>
        <p:spPr bwMode="auto">
          <a:xfrm>
            <a:off x="657225" y="3371850"/>
            <a:ext cx="4254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Medulla</a:t>
            </a:r>
            <a:endParaRPr lang="en-US" sz="900" b="1"/>
          </a:p>
        </p:txBody>
      </p:sp>
      <p:sp>
        <p:nvSpPr>
          <p:cNvPr id="69638" name="Rectangle 10"/>
          <p:cNvSpPr>
            <a:spLocks noChangeArrowheads="1"/>
          </p:cNvSpPr>
          <p:nvPr/>
        </p:nvSpPr>
        <p:spPr bwMode="auto">
          <a:xfrm>
            <a:off x="657225" y="3171825"/>
            <a:ext cx="3619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Cortex</a:t>
            </a:r>
            <a:endParaRPr lang="en-US" sz="900" b="1"/>
          </a:p>
        </p:txBody>
      </p:sp>
      <p:sp>
        <p:nvSpPr>
          <p:cNvPr id="69639" name="Rectangle 11"/>
          <p:cNvSpPr>
            <a:spLocks noChangeArrowheads="1"/>
          </p:cNvSpPr>
          <p:nvPr/>
        </p:nvSpPr>
        <p:spPr bwMode="auto">
          <a:xfrm>
            <a:off x="3057525" y="6572250"/>
            <a:ext cx="7429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Nephron loop</a:t>
            </a:r>
            <a:endParaRPr lang="en-US" sz="900" b="1"/>
          </a:p>
        </p:txBody>
      </p:sp>
      <p:sp>
        <p:nvSpPr>
          <p:cNvPr id="69640" name="Rectangle 12"/>
          <p:cNvSpPr>
            <a:spLocks noChangeArrowheads="1"/>
          </p:cNvSpPr>
          <p:nvPr/>
        </p:nvSpPr>
        <p:spPr bwMode="auto">
          <a:xfrm>
            <a:off x="685800" y="5476875"/>
            <a:ext cx="2095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Key</a:t>
            </a:r>
            <a:endParaRPr lang="en-US" sz="900" b="1"/>
          </a:p>
        </p:txBody>
      </p:sp>
      <p:sp>
        <p:nvSpPr>
          <p:cNvPr id="69641" name="Rectangle 13"/>
          <p:cNvSpPr>
            <a:spLocks noChangeArrowheads="1"/>
          </p:cNvSpPr>
          <p:nvPr/>
        </p:nvSpPr>
        <p:spPr bwMode="auto">
          <a:xfrm>
            <a:off x="4787900" y="6572250"/>
            <a:ext cx="825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Collecting duct</a:t>
            </a:r>
            <a:endParaRPr lang="en-US" sz="900" b="1"/>
          </a:p>
        </p:txBody>
      </p:sp>
      <p:sp>
        <p:nvSpPr>
          <p:cNvPr id="69642" name="Rectangle 14"/>
          <p:cNvSpPr>
            <a:spLocks noChangeArrowheads="1"/>
          </p:cNvSpPr>
          <p:nvPr/>
        </p:nvSpPr>
        <p:spPr bwMode="auto">
          <a:xfrm>
            <a:off x="6794500" y="6572250"/>
            <a:ext cx="571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Vasa recta</a:t>
            </a:r>
            <a:endParaRPr lang="en-US" sz="900" b="1"/>
          </a:p>
        </p:txBody>
      </p:sp>
      <p:sp>
        <p:nvSpPr>
          <p:cNvPr id="69643" name="Rectangle 15"/>
          <p:cNvSpPr>
            <a:spLocks noChangeArrowheads="1"/>
          </p:cNvSpPr>
          <p:nvPr/>
        </p:nvSpPr>
        <p:spPr bwMode="auto">
          <a:xfrm>
            <a:off x="260350" y="2365375"/>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300</a:t>
            </a:r>
            <a:endParaRPr lang="en-US" sz="900" b="1"/>
          </a:p>
        </p:txBody>
      </p:sp>
      <p:sp>
        <p:nvSpPr>
          <p:cNvPr id="69644" name="Rectangle 16"/>
          <p:cNvSpPr>
            <a:spLocks noChangeArrowheads="1"/>
          </p:cNvSpPr>
          <p:nvPr/>
        </p:nvSpPr>
        <p:spPr bwMode="auto">
          <a:xfrm>
            <a:off x="260350" y="3314700"/>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400</a:t>
            </a:r>
            <a:endParaRPr lang="en-US" sz="900" b="1"/>
          </a:p>
        </p:txBody>
      </p:sp>
      <p:sp>
        <p:nvSpPr>
          <p:cNvPr id="69645" name="Rectangle 17"/>
          <p:cNvSpPr>
            <a:spLocks noChangeArrowheads="1"/>
          </p:cNvSpPr>
          <p:nvPr/>
        </p:nvSpPr>
        <p:spPr bwMode="auto">
          <a:xfrm>
            <a:off x="260350" y="4273550"/>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600</a:t>
            </a:r>
            <a:endParaRPr lang="en-US" sz="900" b="1"/>
          </a:p>
        </p:txBody>
      </p:sp>
      <p:sp>
        <p:nvSpPr>
          <p:cNvPr id="69646" name="Rectangle 18"/>
          <p:cNvSpPr>
            <a:spLocks noChangeArrowheads="1"/>
          </p:cNvSpPr>
          <p:nvPr/>
        </p:nvSpPr>
        <p:spPr bwMode="auto">
          <a:xfrm>
            <a:off x="260350" y="5219700"/>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900</a:t>
            </a:r>
            <a:endParaRPr lang="en-US" sz="900" b="1"/>
          </a:p>
        </p:txBody>
      </p:sp>
      <p:sp>
        <p:nvSpPr>
          <p:cNvPr id="69647" name="Rectangle 19"/>
          <p:cNvSpPr>
            <a:spLocks noChangeArrowheads="1"/>
          </p:cNvSpPr>
          <p:nvPr/>
        </p:nvSpPr>
        <p:spPr bwMode="auto">
          <a:xfrm>
            <a:off x="260350" y="6172200"/>
            <a:ext cx="2857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1,200</a:t>
            </a:r>
            <a:endParaRPr lang="en-US" sz="900" b="1"/>
          </a:p>
        </p:txBody>
      </p:sp>
      <p:sp>
        <p:nvSpPr>
          <p:cNvPr id="69648" name="Rectangle 20"/>
          <p:cNvSpPr>
            <a:spLocks noChangeArrowheads="1"/>
          </p:cNvSpPr>
          <p:nvPr/>
        </p:nvSpPr>
        <p:spPr bwMode="auto">
          <a:xfrm>
            <a:off x="2638425" y="2501900"/>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300</a:t>
            </a:r>
            <a:endParaRPr lang="en-US" sz="900" b="1"/>
          </a:p>
        </p:txBody>
      </p:sp>
      <p:sp>
        <p:nvSpPr>
          <p:cNvPr id="69649" name="Rectangle 21"/>
          <p:cNvSpPr>
            <a:spLocks noChangeArrowheads="1"/>
          </p:cNvSpPr>
          <p:nvPr/>
        </p:nvSpPr>
        <p:spPr bwMode="auto">
          <a:xfrm>
            <a:off x="1438275" y="1987550"/>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300</a:t>
            </a:r>
            <a:endParaRPr lang="en-US" sz="900" b="1"/>
          </a:p>
        </p:txBody>
      </p:sp>
      <p:sp>
        <p:nvSpPr>
          <p:cNvPr id="69650" name="Rectangle 22"/>
          <p:cNvSpPr>
            <a:spLocks noChangeArrowheads="1"/>
          </p:cNvSpPr>
          <p:nvPr/>
        </p:nvSpPr>
        <p:spPr bwMode="auto">
          <a:xfrm>
            <a:off x="2835275" y="3400425"/>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400</a:t>
            </a:r>
            <a:endParaRPr lang="en-US" sz="900" b="1"/>
          </a:p>
        </p:txBody>
      </p:sp>
      <p:sp>
        <p:nvSpPr>
          <p:cNvPr id="69651" name="Rectangle 23"/>
          <p:cNvSpPr>
            <a:spLocks noChangeArrowheads="1"/>
          </p:cNvSpPr>
          <p:nvPr/>
        </p:nvSpPr>
        <p:spPr bwMode="auto">
          <a:xfrm>
            <a:off x="2825750" y="5627688"/>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900</a:t>
            </a:r>
            <a:endParaRPr lang="en-US" sz="900" b="1"/>
          </a:p>
        </p:txBody>
      </p:sp>
      <p:sp>
        <p:nvSpPr>
          <p:cNvPr id="69652" name="Rectangle 24"/>
          <p:cNvSpPr>
            <a:spLocks noChangeArrowheads="1"/>
          </p:cNvSpPr>
          <p:nvPr/>
        </p:nvSpPr>
        <p:spPr bwMode="auto">
          <a:xfrm>
            <a:off x="2860675" y="4391025"/>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600</a:t>
            </a:r>
            <a:endParaRPr lang="en-US" sz="900" b="1"/>
          </a:p>
        </p:txBody>
      </p:sp>
      <p:sp>
        <p:nvSpPr>
          <p:cNvPr id="69653" name="Rectangle 25"/>
          <p:cNvSpPr>
            <a:spLocks noChangeArrowheads="1"/>
          </p:cNvSpPr>
          <p:nvPr/>
        </p:nvSpPr>
        <p:spPr bwMode="auto">
          <a:xfrm>
            <a:off x="3800475" y="5573713"/>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700</a:t>
            </a:r>
            <a:endParaRPr lang="en-US" sz="900" b="1"/>
          </a:p>
        </p:txBody>
      </p:sp>
      <p:sp>
        <p:nvSpPr>
          <p:cNvPr id="69654" name="Rectangle 26"/>
          <p:cNvSpPr>
            <a:spLocks noChangeArrowheads="1"/>
          </p:cNvSpPr>
          <p:nvPr/>
        </p:nvSpPr>
        <p:spPr bwMode="auto">
          <a:xfrm>
            <a:off x="3832225" y="5114925"/>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400</a:t>
            </a:r>
            <a:endParaRPr lang="en-US" sz="900" b="1"/>
          </a:p>
        </p:txBody>
      </p:sp>
      <p:sp>
        <p:nvSpPr>
          <p:cNvPr id="69655" name="Rectangle 27"/>
          <p:cNvSpPr>
            <a:spLocks noChangeArrowheads="1"/>
          </p:cNvSpPr>
          <p:nvPr/>
        </p:nvSpPr>
        <p:spPr bwMode="auto">
          <a:xfrm>
            <a:off x="3829050" y="4391025"/>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400</a:t>
            </a:r>
            <a:endParaRPr lang="en-US" sz="900" b="1"/>
          </a:p>
        </p:txBody>
      </p:sp>
      <p:sp>
        <p:nvSpPr>
          <p:cNvPr id="69656" name="Rectangle 28"/>
          <p:cNvSpPr>
            <a:spLocks noChangeArrowheads="1"/>
          </p:cNvSpPr>
          <p:nvPr/>
        </p:nvSpPr>
        <p:spPr bwMode="auto">
          <a:xfrm>
            <a:off x="3829050" y="3736975"/>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200</a:t>
            </a:r>
            <a:endParaRPr lang="en-US" sz="900" b="1"/>
          </a:p>
        </p:txBody>
      </p:sp>
      <p:sp>
        <p:nvSpPr>
          <p:cNvPr id="69657" name="Rectangle 29"/>
          <p:cNvSpPr>
            <a:spLocks noChangeArrowheads="1"/>
          </p:cNvSpPr>
          <p:nvPr/>
        </p:nvSpPr>
        <p:spPr bwMode="auto">
          <a:xfrm>
            <a:off x="3813175" y="3051175"/>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200</a:t>
            </a:r>
            <a:endParaRPr lang="en-US" sz="900" b="1"/>
          </a:p>
        </p:txBody>
      </p:sp>
      <p:sp>
        <p:nvSpPr>
          <p:cNvPr id="69658" name="Rectangle 30"/>
          <p:cNvSpPr>
            <a:spLocks noChangeArrowheads="1"/>
          </p:cNvSpPr>
          <p:nvPr/>
        </p:nvSpPr>
        <p:spPr bwMode="auto">
          <a:xfrm>
            <a:off x="3619500" y="2651125"/>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100</a:t>
            </a:r>
            <a:endParaRPr lang="en-US" sz="900" b="1"/>
          </a:p>
        </p:txBody>
      </p:sp>
      <p:sp>
        <p:nvSpPr>
          <p:cNvPr id="69659" name="Rectangle 31"/>
          <p:cNvSpPr>
            <a:spLocks noChangeArrowheads="1"/>
          </p:cNvSpPr>
          <p:nvPr/>
        </p:nvSpPr>
        <p:spPr bwMode="auto">
          <a:xfrm>
            <a:off x="4098925" y="2317750"/>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100</a:t>
            </a:r>
            <a:endParaRPr lang="en-US" sz="900" b="1"/>
          </a:p>
        </p:txBody>
      </p:sp>
      <p:sp>
        <p:nvSpPr>
          <p:cNvPr id="69660" name="Rectangle 32"/>
          <p:cNvSpPr>
            <a:spLocks noChangeArrowheads="1"/>
          </p:cNvSpPr>
          <p:nvPr/>
        </p:nvSpPr>
        <p:spPr bwMode="auto">
          <a:xfrm>
            <a:off x="5099050" y="2857500"/>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300</a:t>
            </a:r>
            <a:endParaRPr lang="en-US" sz="900" b="1"/>
          </a:p>
        </p:txBody>
      </p:sp>
      <p:sp>
        <p:nvSpPr>
          <p:cNvPr id="69661" name="Rectangle 33"/>
          <p:cNvSpPr>
            <a:spLocks noChangeArrowheads="1"/>
          </p:cNvSpPr>
          <p:nvPr/>
        </p:nvSpPr>
        <p:spPr bwMode="auto">
          <a:xfrm>
            <a:off x="5108575" y="4086225"/>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500</a:t>
            </a:r>
            <a:endParaRPr lang="en-US" sz="900" b="1"/>
          </a:p>
        </p:txBody>
      </p:sp>
      <p:sp>
        <p:nvSpPr>
          <p:cNvPr id="69662" name="Rectangle 34"/>
          <p:cNvSpPr>
            <a:spLocks noChangeArrowheads="1"/>
          </p:cNvSpPr>
          <p:nvPr/>
        </p:nvSpPr>
        <p:spPr bwMode="auto">
          <a:xfrm>
            <a:off x="5118100" y="5016500"/>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700</a:t>
            </a:r>
            <a:endParaRPr lang="en-US" sz="900" b="1"/>
          </a:p>
        </p:txBody>
      </p:sp>
      <p:sp>
        <p:nvSpPr>
          <p:cNvPr id="69663" name="Rectangle 35"/>
          <p:cNvSpPr>
            <a:spLocks noChangeArrowheads="1"/>
          </p:cNvSpPr>
          <p:nvPr/>
        </p:nvSpPr>
        <p:spPr bwMode="auto">
          <a:xfrm>
            <a:off x="5054600" y="5959475"/>
            <a:ext cx="2857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1,200</a:t>
            </a:r>
            <a:endParaRPr lang="en-US" sz="900" b="1"/>
          </a:p>
        </p:txBody>
      </p:sp>
      <p:sp>
        <p:nvSpPr>
          <p:cNvPr id="69664" name="Rectangle 36"/>
          <p:cNvSpPr>
            <a:spLocks noChangeArrowheads="1"/>
          </p:cNvSpPr>
          <p:nvPr/>
        </p:nvSpPr>
        <p:spPr bwMode="auto">
          <a:xfrm>
            <a:off x="3324225" y="6324600"/>
            <a:ext cx="2857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1,200</a:t>
            </a:r>
            <a:endParaRPr lang="en-US" sz="900" b="1"/>
          </a:p>
        </p:txBody>
      </p:sp>
      <p:sp>
        <p:nvSpPr>
          <p:cNvPr id="69665" name="Rectangle 37"/>
          <p:cNvSpPr>
            <a:spLocks noChangeArrowheads="1"/>
          </p:cNvSpPr>
          <p:nvPr/>
        </p:nvSpPr>
        <p:spPr bwMode="auto">
          <a:xfrm>
            <a:off x="5600700" y="5162550"/>
            <a:ext cx="254000" cy="136525"/>
          </a:xfrm>
          <a:prstGeom prst="rect">
            <a:avLst/>
          </a:prstGeom>
          <a:noFill/>
          <a:ln w="9525">
            <a:noFill/>
            <a:miter lim="800000"/>
            <a:headEnd/>
            <a:tailEnd/>
          </a:ln>
        </p:spPr>
        <p:txBody>
          <a:bodyPr wrap="none" lIns="0" tIns="0" rIns="0" bIns="0">
            <a:spAutoFit/>
          </a:bodyPr>
          <a:lstStyle/>
          <a:p>
            <a:r>
              <a:rPr lang="en-US" sz="900" b="1">
                <a:solidFill>
                  <a:srgbClr val="00A650"/>
                </a:solidFill>
              </a:rPr>
              <a:t>Urea</a:t>
            </a:r>
            <a:endParaRPr lang="en-US" sz="900" b="1"/>
          </a:p>
        </p:txBody>
      </p:sp>
      <p:sp>
        <p:nvSpPr>
          <p:cNvPr id="69666" name="Rectangle 38"/>
          <p:cNvSpPr>
            <a:spLocks noChangeArrowheads="1"/>
          </p:cNvSpPr>
          <p:nvPr/>
        </p:nvSpPr>
        <p:spPr bwMode="auto">
          <a:xfrm>
            <a:off x="5600700" y="4267200"/>
            <a:ext cx="254000" cy="136525"/>
          </a:xfrm>
          <a:prstGeom prst="rect">
            <a:avLst/>
          </a:prstGeom>
          <a:noFill/>
          <a:ln w="9525">
            <a:noFill/>
            <a:miter lim="800000"/>
            <a:headEnd/>
            <a:tailEnd/>
          </a:ln>
        </p:spPr>
        <p:txBody>
          <a:bodyPr wrap="none" lIns="0" tIns="0" rIns="0" bIns="0">
            <a:spAutoFit/>
          </a:bodyPr>
          <a:lstStyle/>
          <a:p>
            <a:r>
              <a:rPr lang="en-US" sz="900" b="1">
                <a:solidFill>
                  <a:srgbClr val="00A650"/>
                </a:solidFill>
              </a:rPr>
              <a:t>Urea</a:t>
            </a:r>
            <a:endParaRPr lang="en-US" sz="900" b="1"/>
          </a:p>
        </p:txBody>
      </p:sp>
      <p:sp>
        <p:nvSpPr>
          <p:cNvPr id="69667" name="Rectangle 39"/>
          <p:cNvSpPr>
            <a:spLocks noChangeArrowheads="1"/>
          </p:cNvSpPr>
          <p:nvPr/>
        </p:nvSpPr>
        <p:spPr bwMode="auto">
          <a:xfrm>
            <a:off x="4527550" y="4721225"/>
            <a:ext cx="254000" cy="136525"/>
          </a:xfrm>
          <a:prstGeom prst="rect">
            <a:avLst/>
          </a:prstGeom>
          <a:noFill/>
          <a:ln w="9525">
            <a:noFill/>
            <a:miter lim="800000"/>
            <a:headEnd/>
            <a:tailEnd/>
          </a:ln>
        </p:spPr>
        <p:txBody>
          <a:bodyPr wrap="none" lIns="0" tIns="0" rIns="0" bIns="0">
            <a:spAutoFit/>
          </a:bodyPr>
          <a:lstStyle/>
          <a:p>
            <a:r>
              <a:rPr lang="en-US" sz="900" b="1">
                <a:solidFill>
                  <a:srgbClr val="00A650"/>
                </a:solidFill>
              </a:rPr>
              <a:t>Urea</a:t>
            </a:r>
            <a:endParaRPr lang="en-US" sz="900" b="1"/>
          </a:p>
        </p:txBody>
      </p:sp>
      <p:sp>
        <p:nvSpPr>
          <p:cNvPr id="69668" name="Rectangle 40"/>
          <p:cNvSpPr>
            <a:spLocks noChangeArrowheads="1"/>
          </p:cNvSpPr>
          <p:nvPr/>
        </p:nvSpPr>
        <p:spPr bwMode="auto">
          <a:xfrm>
            <a:off x="4502150" y="5667375"/>
            <a:ext cx="254000" cy="136525"/>
          </a:xfrm>
          <a:prstGeom prst="rect">
            <a:avLst/>
          </a:prstGeom>
          <a:noFill/>
          <a:ln w="9525">
            <a:noFill/>
            <a:miter lim="800000"/>
            <a:headEnd/>
            <a:tailEnd/>
          </a:ln>
        </p:spPr>
        <p:txBody>
          <a:bodyPr wrap="none" lIns="0" tIns="0" rIns="0" bIns="0">
            <a:spAutoFit/>
          </a:bodyPr>
          <a:lstStyle/>
          <a:p>
            <a:r>
              <a:rPr lang="en-US" sz="900" b="1">
                <a:solidFill>
                  <a:srgbClr val="00A650"/>
                </a:solidFill>
              </a:rPr>
              <a:t>Urea</a:t>
            </a:r>
            <a:endParaRPr lang="en-US" sz="900" b="1"/>
          </a:p>
        </p:txBody>
      </p:sp>
      <p:sp>
        <p:nvSpPr>
          <p:cNvPr id="69669" name="Rectangle 41"/>
          <p:cNvSpPr>
            <a:spLocks noChangeArrowheads="1"/>
          </p:cNvSpPr>
          <p:nvPr/>
        </p:nvSpPr>
        <p:spPr bwMode="auto">
          <a:xfrm>
            <a:off x="2359025" y="5759450"/>
            <a:ext cx="254000" cy="136525"/>
          </a:xfrm>
          <a:prstGeom prst="rect">
            <a:avLst/>
          </a:prstGeom>
          <a:noFill/>
          <a:ln w="9525">
            <a:noFill/>
            <a:miter lim="800000"/>
            <a:headEnd/>
            <a:tailEnd/>
          </a:ln>
        </p:spPr>
        <p:txBody>
          <a:bodyPr wrap="none" lIns="0" tIns="0" rIns="0" bIns="0">
            <a:spAutoFit/>
          </a:bodyPr>
          <a:lstStyle/>
          <a:p>
            <a:r>
              <a:rPr lang="en-US" sz="900" b="1">
                <a:solidFill>
                  <a:srgbClr val="00A650"/>
                </a:solidFill>
              </a:rPr>
              <a:t>Urea</a:t>
            </a:r>
            <a:endParaRPr lang="en-US" sz="900" b="1"/>
          </a:p>
        </p:txBody>
      </p:sp>
      <p:sp>
        <p:nvSpPr>
          <p:cNvPr id="69670" name="Rectangle 42"/>
          <p:cNvSpPr>
            <a:spLocks noChangeArrowheads="1"/>
          </p:cNvSpPr>
          <p:nvPr/>
        </p:nvSpPr>
        <p:spPr bwMode="auto">
          <a:xfrm>
            <a:off x="2359025" y="4019550"/>
            <a:ext cx="254000" cy="136525"/>
          </a:xfrm>
          <a:prstGeom prst="rect">
            <a:avLst/>
          </a:prstGeom>
          <a:noFill/>
          <a:ln w="9525">
            <a:noFill/>
            <a:miter lim="800000"/>
            <a:headEnd/>
            <a:tailEnd/>
          </a:ln>
        </p:spPr>
        <p:txBody>
          <a:bodyPr wrap="none" lIns="0" tIns="0" rIns="0" bIns="0">
            <a:spAutoFit/>
          </a:bodyPr>
          <a:lstStyle/>
          <a:p>
            <a:r>
              <a:rPr lang="en-US" sz="900" b="1">
                <a:solidFill>
                  <a:srgbClr val="00A650"/>
                </a:solidFill>
              </a:rPr>
              <a:t>Urea</a:t>
            </a:r>
            <a:endParaRPr lang="en-US" sz="900" b="1"/>
          </a:p>
        </p:txBody>
      </p:sp>
      <p:sp>
        <p:nvSpPr>
          <p:cNvPr id="69671" name="Rectangle 43"/>
          <p:cNvSpPr>
            <a:spLocks noChangeArrowheads="1"/>
          </p:cNvSpPr>
          <p:nvPr/>
        </p:nvSpPr>
        <p:spPr bwMode="auto">
          <a:xfrm>
            <a:off x="3286125" y="5445125"/>
            <a:ext cx="254000" cy="136525"/>
          </a:xfrm>
          <a:prstGeom prst="rect">
            <a:avLst/>
          </a:prstGeom>
          <a:noFill/>
          <a:ln w="9525">
            <a:noFill/>
            <a:miter lim="800000"/>
            <a:headEnd/>
            <a:tailEnd/>
          </a:ln>
        </p:spPr>
        <p:txBody>
          <a:bodyPr wrap="none" lIns="0" tIns="0" rIns="0" bIns="0">
            <a:spAutoFit/>
          </a:bodyPr>
          <a:lstStyle/>
          <a:p>
            <a:r>
              <a:rPr lang="en-US" sz="900" b="1">
                <a:solidFill>
                  <a:srgbClr val="00A650"/>
                </a:solidFill>
              </a:rPr>
              <a:t>Urea</a:t>
            </a:r>
            <a:endParaRPr lang="en-US" sz="900" b="1"/>
          </a:p>
        </p:txBody>
      </p:sp>
      <p:sp>
        <p:nvSpPr>
          <p:cNvPr id="69672" name="Rectangle 44"/>
          <p:cNvSpPr>
            <a:spLocks noChangeArrowheads="1"/>
          </p:cNvSpPr>
          <p:nvPr/>
        </p:nvSpPr>
        <p:spPr bwMode="auto">
          <a:xfrm>
            <a:off x="5997575" y="5619750"/>
            <a:ext cx="2603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NaCl</a:t>
            </a:r>
            <a:endParaRPr lang="en-US" sz="900" b="1"/>
          </a:p>
        </p:txBody>
      </p:sp>
      <p:sp>
        <p:nvSpPr>
          <p:cNvPr id="69673" name="Rectangle 45"/>
          <p:cNvSpPr>
            <a:spLocks noChangeArrowheads="1"/>
          </p:cNvSpPr>
          <p:nvPr/>
        </p:nvSpPr>
        <p:spPr bwMode="auto">
          <a:xfrm>
            <a:off x="5997575" y="4667250"/>
            <a:ext cx="2603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NaCl</a:t>
            </a:r>
            <a:endParaRPr lang="en-US" sz="900" b="1"/>
          </a:p>
        </p:txBody>
      </p:sp>
      <p:sp>
        <p:nvSpPr>
          <p:cNvPr id="69674" name="Rectangle 46"/>
          <p:cNvSpPr>
            <a:spLocks noChangeArrowheads="1"/>
          </p:cNvSpPr>
          <p:nvPr/>
        </p:nvSpPr>
        <p:spPr bwMode="auto">
          <a:xfrm>
            <a:off x="7883525" y="4657725"/>
            <a:ext cx="2603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NaCl</a:t>
            </a:r>
            <a:endParaRPr lang="en-US" sz="900" b="1"/>
          </a:p>
        </p:txBody>
      </p:sp>
      <p:sp>
        <p:nvSpPr>
          <p:cNvPr id="69675" name="Rectangle 47"/>
          <p:cNvSpPr>
            <a:spLocks noChangeArrowheads="1"/>
          </p:cNvSpPr>
          <p:nvPr/>
        </p:nvSpPr>
        <p:spPr bwMode="auto">
          <a:xfrm>
            <a:off x="7883525" y="5594350"/>
            <a:ext cx="2603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NaCl</a:t>
            </a:r>
            <a:endParaRPr lang="en-US" sz="900" b="1"/>
          </a:p>
        </p:txBody>
      </p:sp>
      <p:sp>
        <p:nvSpPr>
          <p:cNvPr id="69676" name="Rectangle 48"/>
          <p:cNvSpPr>
            <a:spLocks noChangeArrowheads="1"/>
          </p:cNvSpPr>
          <p:nvPr/>
        </p:nvSpPr>
        <p:spPr bwMode="auto">
          <a:xfrm>
            <a:off x="4335463" y="3686175"/>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Na</a:t>
            </a:r>
            <a:r>
              <a:rPr lang="en-US" sz="900" b="1" baseline="30000">
                <a:solidFill>
                  <a:srgbClr val="000000"/>
                </a:solidFill>
              </a:rPr>
              <a:t>+</a:t>
            </a:r>
            <a:endParaRPr lang="en-US" sz="900" b="1" baseline="30000"/>
          </a:p>
        </p:txBody>
      </p:sp>
      <p:sp>
        <p:nvSpPr>
          <p:cNvPr id="69677" name="Rectangle 49"/>
          <p:cNvSpPr>
            <a:spLocks noChangeArrowheads="1"/>
          </p:cNvSpPr>
          <p:nvPr/>
        </p:nvSpPr>
        <p:spPr bwMode="auto">
          <a:xfrm>
            <a:off x="4335463" y="3832225"/>
            <a:ext cx="1270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K</a:t>
            </a:r>
            <a:r>
              <a:rPr lang="en-US" sz="900" b="1" baseline="30000">
                <a:solidFill>
                  <a:srgbClr val="000000"/>
                </a:solidFill>
              </a:rPr>
              <a:t>+</a:t>
            </a:r>
            <a:endParaRPr lang="en-US" sz="900" b="1" baseline="30000"/>
          </a:p>
        </p:txBody>
      </p:sp>
      <p:sp>
        <p:nvSpPr>
          <p:cNvPr id="69678" name="Rectangle 50"/>
          <p:cNvSpPr>
            <a:spLocks noChangeArrowheads="1"/>
          </p:cNvSpPr>
          <p:nvPr/>
        </p:nvSpPr>
        <p:spPr bwMode="auto">
          <a:xfrm>
            <a:off x="4335463" y="3975100"/>
            <a:ext cx="163512" cy="136525"/>
          </a:xfrm>
          <a:prstGeom prst="rect">
            <a:avLst/>
          </a:prstGeom>
          <a:noFill/>
          <a:ln w="9525">
            <a:noFill/>
            <a:miter lim="800000"/>
            <a:headEnd/>
            <a:tailEnd/>
          </a:ln>
        </p:spPr>
        <p:txBody>
          <a:bodyPr wrap="none" lIns="0" tIns="0" rIns="0" bIns="0">
            <a:spAutoFit/>
          </a:bodyPr>
          <a:lstStyle/>
          <a:p>
            <a:r>
              <a:rPr lang="en-US" sz="900" b="1">
                <a:solidFill>
                  <a:srgbClr val="000000"/>
                </a:solidFill>
              </a:rPr>
              <a:t>Cl</a:t>
            </a:r>
            <a:r>
              <a:rPr lang="en-US" sz="1000" b="1" baseline="30000">
                <a:solidFill>
                  <a:srgbClr val="000000"/>
                </a:solidFill>
              </a:rPr>
              <a:t>–</a:t>
            </a:r>
            <a:endParaRPr lang="en-US" sz="1000" b="1" baseline="30000"/>
          </a:p>
        </p:txBody>
      </p:sp>
      <p:sp>
        <p:nvSpPr>
          <p:cNvPr id="69679" name="Rectangle 51"/>
          <p:cNvSpPr>
            <a:spLocks noChangeArrowheads="1"/>
          </p:cNvSpPr>
          <p:nvPr/>
        </p:nvSpPr>
        <p:spPr bwMode="auto">
          <a:xfrm>
            <a:off x="3295650" y="3371850"/>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Na</a:t>
            </a:r>
            <a:r>
              <a:rPr lang="en-US" sz="900" b="1" baseline="30000">
                <a:solidFill>
                  <a:srgbClr val="000000"/>
                </a:solidFill>
              </a:rPr>
              <a:t>+</a:t>
            </a:r>
            <a:endParaRPr lang="en-US" sz="900" b="1" baseline="30000"/>
          </a:p>
        </p:txBody>
      </p:sp>
      <p:sp>
        <p:nvSpPr>
          <p:cNvPr id="69680" name="Rectangle 52"/>
          <p:cNvSpPr>
            <a:spLocks noChangeArrowheads="1"/>
          </p:cNvSpPr>
          <p:nvPr/>
        </p:nvSpPr>
        <p:spPr bwMode="auto">
          <a:xfrm>
            <a:off x="3295650" y="3517900"/>
            <a:ext cx="1270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K</a:t>
            </a:r>
            <a:r>
              <a:rPr lang="en-US" sz="900" b="1" baseline="30000">
                <a:solidFill>
                  <a:srgbClr val="000000"/>
                </a:solidFill>
              </a:rPr>
              <a:t>+</a:t>
            </a:r>
            <a:endParaRPr lang="en-US" sz="900" b="1" baseline="30000"/>
          </a:p>
        </p:txBody>
      </p:sp>
      <p:sp>
        <p:nvSpPr>
          <p:cNvPr id="69681" name="Rectangle 53"/>
          <p:cNvSpPr>
            <a:spLocks noChangeArrowheads="1"/>
          </p:cNvSpPr>
          <p:nvPr/>
        </p:nvSpPr>
        <p:spPr bwMode="auto">
          <a:xfrm>
            <a:off x="3295650" y="3660775"/>
            <a:ext cx="163513" cy="136525"/>
          </a:xfrm>
          <a:prstGeom prst="rect">
            <a:avLst/>
          </a:prstGeom>
          <a:noFill/>
          <a:ln w="9525">
            <a:noFill/>
            <a:miter lim="800000"/>
            <a:headEnd/>
            <a:tailEnd/>
          </a:ln>
        </p:spPr>
        <p:txBody>
          <a:bodyPr wrap="none" lIns="0" tIns="0" rIns="0" bIns="0">
            <a:spAutoFit/>
          </a:bodyPr>
          <a:lstStyle/>
          <a:p>
            <a:r>
              <a:rPr lang="en-US" sz="900" b="1">
                <a:solidFill>
                  <a:srgbClr val="000000"/>
                </a:solidFill>
              </a:rPr>
              <a:t>Cl</a:t>
            </a:r>
            <a:r>
              <a:rPr lang="en-US" sz="1000" b="1" baseline="30000">
                <a:solidFill>
                  <a:srgbClr val="000000"/>
                </a:solidFill>
              </a:rPr>
              <a:t>–</a:t>
            </a:r>
            <a:endParaRPr lang="en-US" sz="1000" b="1" baseline="30000"/>
          </a:p>
        </p:txBody>
      </p:sp>
      <p:sp>
        <p:nvSpPr>
          <p:cNvPr id="69682" name="Rectangle 54"/>
          <p:cNvSpPr>
            <a:spLocks noChangeArrowheads="1"/>
          </p:cNvSpPr>
          <p:nvPr/>
        </p:nvSpPr>
        <p:spPr bwMode="auto">
          <a:xfrm>
            <a:off x="1104900" y="5721350"/>
            <a:ext cx="8763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Active transport</a:t>
            </a:r>
            <a:endParaRPr lang="en-US" sz="900" b="1"/>
          </a:p>
        </p:txBody>
      </p:sp>
      <p:sp>
        <p:nvSpPr>
          <p:cNvPr id="69683" name="Rectangle 55"/>
          <p:cNvSpPr>
            <a:spLocks noChangeArrowheads="1"/>
          </p:cNvSpPr>
          <p:nvPr/>
        </p:nvSpPr>
        <p:spPr bwMode="auto">
          <a:xfrm>
            <a:off x="6518275" y="2413000"/>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300</a:t>
            </a:r>
            <a:endParaRPr lang="en-US" sz="900" b="1"/>
          </a:p>
        </p:txBody>
      </p:sp>
      <p:sp>
        <p:nvSpPr>
          <p:cNvPr id="69684" name="Rectangle 56"/>
          <p:cNvSpPr>
            <a:spLocks noChangeArrowheads="1"/>
          </p:cNvSpPr>
          <p:nvPr/>
        </p:nvSpPr>
        <p:spPr bwMode="auto">
          <a:xfrm>
            <a:off x="7432675" y="2406650"/>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300</a:t>
            </a:r>
            <a:endParaRPr lang="en-US" sz="900" b="1"/>
          </a:p>
        </p:txBody>
      </p:sp>
      <p:sp>
        <p:nvSpPr>
          <p:cNvPr id="69685" name="Rectangle 57"/>
          <p:cNvSpPr>
            <a:spLocks noChangeArrowheads="1"/>
          </p:cNvSpPr>
          <p:nvPr/>
        </p:nvSpPr>
        <p:spPr bwMode="auto">
          <a:xfrm>
            <a:off x="6527800" y="3965575"/>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400</a:t>
            </a:r>
            <a:endParaRPr lang="en-US" sz="900" b="1"/>
          </a:p>
        </p:txBody>
      </p:sp>
      <p:sp>
        <p:nvSpPr>
          <p:cNvPr id="69686" name="Rectangle 58"/>
          <p:cNvSpPr>
            <a:spLocks noChangeArrowheads="1"/>
          </p:cNvSpPr>
          <p:nvPr/>
        </p:nvSpPr>
        <p:spPr bwMode="auto">
          <a:xfrm>
            <a:off x="6518275" y="4943475"/>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600</a:t>
            </a:r>
            <a:endParaRPr lang="en-US" sz="900" b="1"/>
          </a:p>
        </p:txBody>
      </p:sp>
      <p:sp>
        <p:nvSpPr>
          <p:cNvPr id="69687" name="Rectangle 59"/>
          <p:cNvSpPr>
            <a:spLocks noChangeArrowheads="1"/>
          </p:cNvSpPr>
          <p:nvPr/>
        </p:nvSpPr>
        <p:spPr bwMode="auto">
          <a:xfrm>
            <a:off x="7464425" y="5321300"/>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900</a:t>
            </a:r>
            <a:endParaRPr lang="en-US" sz="900" b="1"/>
          </a:p>
        </p:txBody>
      </p:sp>
      <p:sp>
        <p:nvSpPr>
          <p:cNvPr id="69688" name="Rectangle 60"/>
          <p:cNvSpPr>
            <a:spLocks noChangeArrowheads="1"/>
          </p:cNvSpPr>
          <p:nvPr/>
        </p:nvSpPr>
        <p:spPr bwMode="auto">
          <a:xfrm>
            <a:off x="7439025" y="3375025"/>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400</a:t>
            </a:r>
            <a:endParaRPr lang="en-US" sz="900" b="1"/>
          </a:p>
        </p:txBody>
      </p:sp>
      <p:sp>
        <p:nvSpPr>
          <p:cNvPr id="69689" name="Rectangle 61"/>
          <p:cNvSpPr>
            <a:spLocks noChangeArrowheads="1"/>
          </p:cNvSpPr>
          <p:nvPr/>
        </p:nvSpPr>
        <p:spPr bwMode="auto">
          <a:xfrm>
            <a:off x="7464425" y="4349750"/>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600</a:t>
            </a:r>
            <a:endParaRPr lang="en-US" sz="900" b="1"/>
          </a:p>
        </p:txBody>
      </p:sp>
      <p:sp>
        <p:nvSpPr>
          <p:cNvPr id="69690" name="Rectangle 62"/>
          <p:cNvSpPr>
            <a:spLocks noChangeArrowheads="1"/>
          </p:cNvSpPr>
          <p:nvPr/>
        </p:nvSpPr>
        <p:spPr bwMode="auto">
          <a:xfrm>
            <a:off x="6943725" y="6162675"/>
            <a:ext cx="2857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1,200</a:t>
            </a:r>
            <a:endParaRPr lang="en-US" sz="900" b="1"/>
          </a:p>
        </p:txBody>
      </p:sp>
      <p:sp>
        <p:nvSpPr>
          <p:cNvPr id="69691" name="Rectangle 63"/>
          <p:cNvSpPr>
            <a:spLocks noChangeArrowheads="1"/>
          </p:cNvSpPr>
          <p:nvPr/>
        </p:nvSpPr>
        <p:spPr bwMode="auto">
          <a:xfrm>
            <a:off x="6518275" y="5502275"/>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900</a:t>
            </a:r>
            <a:endParaRPr lang="en-US" sz="900" b="1"/>
          </a:p>
        </p:txBody>
      </p:sp>
      <p:sp>
        <p:nvSpPr>
          <p:cNvPr id="69692" name="Rectangle 64"/>
          <p:cNvSpPr>
            <a:spLocks noChangeArrowheads="1"/>
          </p:cNvSpPr>
          <p:nvPr/>
        </p:nvSpPr>
        <p:spPr bwMode="auto">
          <a:xfrm>
            <a:off x="2365375" y="5092700"/>
            <a:ext cx="249238" cy="136525"/>
          </a:xfrm>
          <a:prstGeom prst="rect">
            <a:avLst/>
          </a:prstGeom>
          <a:noFill/>
          <a:ln w="9525">
            <a:noFill/>
            <a:miter lim="800000"/>
            <a:headEnd/>
            <a:tailEnd/>
          </a:ln>
        </p:spPr>
        <p:txBody>
          <a:bodyPr lIns="0" tIns="0" rIns="0" bIns="0">
            <a:spAutoFit/>
          </a:bodyPr>
          <a:lstStyle/>
          <a:p>
            <a:r>
              <a:rPr lang="en-US" sz="900" b="1">
                <a:solidFill>
                  <a:srgbClr val="0095D9"/>
                </a:solidFill>
              </a:rPr>
              <a:t>H</a:t>
            </a:r>
            <a:r>
              <a:rPr lang="en-US" sz="900" b="1" baseline="-25000">
                <a:solidFill>
                  <a:srgbClr val="0095D9"/>
                </a:solidFill>
              </a:rPr>
              <a:t>2</a:t>
            </a:r>
            <a:r>
              <a:rPr lang="en-US" sz="900" b="1">
                <a:solidFill>
                  <a:srgbClr val="0095D9"/>
                </a:solidFill>
              </a:rPr>
              <a:t>O</a:t>
            </a:r>
            <a:endParaRPr lang="en-US" sz="900" b="1"/>
          </a:p>
        </p:txBody>
      </p:sp>
      <p:sp>
        <p:nvSpPr>
          <p:cNvPr id="69693" name="Rectangle 65"/>
          <p:cNvSpPr>
            <a:spLocks noChangeArrowheads="1"/>
          </p:cNvSpPr>
          <p:nvPr/>
        </p:nvSpPr>
        <p:spPr bwMode="auto">
          <a:xfrm>
            <a:off x="5994400" y="4206875"/>
            <a:ext cx="249238" cy="136525"/>
          </a:xfrm>
          <a:prstGeom prst="rect">
            <a:avLst/>
          </a:prstGeom>
          <a:noFill/>
          <a:ln w="9525">
            <a:noFill/>
            <a:miter lim="800000"/>
            <a:headEnd/>
            <a:tailEnd/>
          </a:ln>
        </p:spPr>
        <p:txBody>
          <a:bodyPr lIns="0" tIns="0" rIns="0" bIns="0">
            <a:spAutoFit/>
          </a:bodyPr>
          <a:lstStyle/>
          <a:p>
            <a:r>
              <a:rPr lang="en-US" sz="900" b="1">
                <a:solidFill>
                  <a:srgbClr val="0095D9"/>
                </a:solidFill>
              </a:rPr>
              <a:t>H</a:t>
            </a:r>
            <a:r>
              <a:rPr lang="en-US" sz="900" b="1" baseline="-25000">
                <a:solidFill>
                  <a:srgbClr val="0095D9"/>
                </a:solidFill>
              </a:rPr>
              <a:t>2</a:t>
            </a:r>
            <a:r>
              <a:rPr lang="en-US" sz="900" b="1">
                <a:solidFill>
                  <a:srgbClr val="0095D9"/>
                </a:solidFill>
              </a:rPr>
              <a:t>O</a:t>
            </a:r>
            <a:endParaRPr lang="en-US" sz="900" b="1"/>
          </a:p>
        </p:txBody>
      </p:sp>
      <p:sp>
        <p:nvSpPr>
          <p:cNvPr id="69694" name="Rectangle 66"/>
          <p:cNvSpPr>
            <a:spLocks noChangeArrowheads="1"/>
          </p:cNvSpPr>
          <p:nvPr/>
        </p:nvSpPr>
        <p:spPr bwMode="auto">
          <a:xfrm>
            <a:off x="7874000" y="5146675"/>
            <a:ext cx="249238" cy="136525"/>
          </a:xfrm>
          <a:prstGeom prst="rect">
            <a:avLst/>
          </a:prstGeom>
          <a:noFill/>
          <a:ln w="9525">
            <a:noFill/>
            <a:miter lim="800000"/>
            <a:headEnd/>
            <a:tailEnd/>
          </a:ln>
        </p:spPr>
        <p:txBody>
          <a:bodyPr lIns="0" tIns="0" rIns="0" bIns="0">
            <a:spAutoFit/>
          </a:bodyPr>
          <a:lstStyle/>
          <a:p>
            <a:r>
              <a:rPr lang="en-US" sz="900" b="1">
                <a:solidFill>
                  <a:srgbClr val="0095D9"/>
                </a:solidFill>
              </a:rPr>
              <a:t>H</a:t>
            </a:r>
            <a:r>
              <a:rPr lang="en-US" sz="900" b="1" baseline="-25000">
                <a:solidFill>
                  <a:srgbClr val="0095D9"/>
                </a:solidFill>
              </a:rPr>
              <a:t>2</a:t>
            </a:r>
            <a:r>
              <a:rPr lang="en-US" sz="900" b="1">
                <a:solidFill>
                  <a:srgbClr val="0095D9"/>
                </a:solidFill>
              </a:rPr>
              <a:t>O</a:t>
            </a:r>
            <a:endParaRPr lang="en-US" sz="900" b="1"/>
          </a:p>
        </p:txBody>
      </p:sp>
      <p:sp>
        <p:nvSpPr>
          <p:cNvPr id="69695" name="Rectangle 67"/>
          <p:cNvSpPr>
            <a:spLocks noChangeArrowheads="1"/>
          </p:cNvSpPr>
          <p:nvPr/>
        </p:nvSpPr>
        <p:spPr bwMode="auto">
          <a:xfrm>
            <a:off x="685800" y="5476875"/>
            <a:ext cx="209550" cy="136525"/>
          </a:xfrm>
          <a:prstGeom prst="rect">
            <a:avLst/>
          </a:prstGeom>
          <a:noFill/>
          <a:ln w="9525">
            <a:noFill/>
            <a:miter lim="800000"/>
            <a:headEnd/>
            <a:tailEnd/>
          </a:ln>
        </p:spPr>
        <p:txBody>
          <a:bodyPr wrap="none" lIns="0" tIns="0" rIns="0" bIns="0">
            <a:spAutoFit/>
          </a:bodyPr>
          <a:lstStyle/>
          <a:p>
            <a:r>
              <a:rPr lang="en-US" sz="900" b="1">
                <a:solidFill>
                  <a:srgbClr val="000000"/>
                </a:solidFill>
              </a:rPr>
              <a:t>Key</a:t>
            </a:r>
            <a:endParaRPr lang="en-US" sz="900" b="1"/>
          </a:p>
        </p:txBody>
      </p:sp>
      <p:sp>
        <p:nvSpPr>
          <p:cNvPr id="69696" name="Line 68"/>
          <p:cNvSpPr>
            <a:spLocks noChangeShapeType="1"/>
          </p:cNvSpPr>
          <p:nvPr/>
        </p:nvSpPr>
        <p:spPr bwMode="auto">
          <a:xfrm>
            <a:off x="139700" y="2419350"/>
            <a:ext cx="1588" cy="4381500"/>
          </a:xfrm>
          <a:prstGeom prst="line">
            <a:avLst/>
          </a:prstGeom>
          <a:noFill/>
          <a:ln w="12700">
            <a:solidFill>
              <a:srgbClr val="000000"/>
            </a:solidFill>
            <a:round/>
            <a:headEnd/>
            <a:tailEnd/>
          </a:ln>
        </p:spPr>
        <p:txBody>
          <a:bodyPr/>
          <a:lstStyle/>
          <a:p>
            <a:endParaRPr lang="en-US"/>
          </a:p>
        </p:txBody>
      </p:sp>
      <p:sp>
        <p:nvSpPr>
          <p:cNvPr id="69697" name="Line 69"/>
          <p:cNvSpPr>
            <a:spLocks noChangeShapeType="1"/>
          </p:cNvSpPr>
          <p:nvPr/>
        </p:nvSpPr>
        <p:spPr bwMode="auto">
          <a:xfrm>
            <a:off x="133350" y="3368675"/>
            <a:ext cx="85725" cy="1588"/>
          </a:xfrm>
          <a:prstGeom prst="line">
            <a:avLst/>
          </a:prstGeom>
          <a:noFill/>
          <a:ln w="15875">
            <a:solidFill>
              <a:srgbClr val="000000"/>
            </a:solidFill>
            <a:round/>
            <a:headEnd/>
            <a:tailEnd/>
          </a:ln>
        </p:spPr>
        <p:txBody>
          <a:bodyPr/>
          <a:lstStyle/>
          <a:p>
            <a:endParaRPr lang="en-US"/>
          </a:p>
        </p:txBody>
      </p:sp>
      <p:sp>
        <p:nvSpPr>
          <p:cNvPr id="69698" name="Line 70"/>
          <p:cNvSpPr>
            <a:spLocks noChangeShapeType="1"/>
          </p:cNvSpPr>
          <p:nvPr/>
        </p:nvSpPr>
        <p:spPr bwMode="auto">
          <a:xfrm>
            <a:off x="133350" y="4324350"/>
            <a:ext cx="85725" cy="1588"/>
          </a:xfrm>
          <a:prstGeom prst="line">
            <a:avLst/>
          </a:prstGeom>
          <a:noFill/>
          <a:ln w="15875">
            <a:solidFill>
              <a:srgbClr val="000000"/>
            </a:solidFill>
            <a:round/>
            <a:headEnd/>
            <a:tailEnd/>
          </a:ln>
        </p:spPr>
        <p:txBody>
          <a:bodyPr/>
          <a:lstStyle/>
          <a:p>
            <a:endParaRPr lang="en-US"/>
          </a:p>
        </p:txBody>
      </p:sp>
      <p:sp>
        <p:nvSpPr>
          <p:cNvPr id="69699" name="Line 71"/>
          <p:cNvSpPr>
            <a:spLocks noChangeShapeType="1"/>
          </p:cNvSpPr>
          <p:nvPr/>
        </p:nvSpPr>
        <p:spPr bwMode="auto">
          <a:xfrm>
            <a:off x="133350" y="5273675"/>
            <a:ext cx="85725" cy="1588"/>
          </a:xfrm>
          <a:prstGeom prst="line">
            <a:avLst/>
          </a:prstGeom>
          <a:noFill/>
          <a:ln w="15875">
            <a:solidFill>
              <a:srgbClr val="000000"/>
            </a:solidFill>
            <a:round/>
            <a:headEnd/>
            <a:tailEnd/>
          </a:ln>
        </p:spPr>
        <p:txBody>
          <a:bodyPr/>
          <a:lstStyle/>
          <a:p>
            <a:endParaRPr lang="en-US"/>
          </a:p>
        </p:txBody>
      </p:sp>
      <p:sp>
        <p:nvSpPr>
          <p:cNvPr id="69700" name="Line 72"/>
          <p:cNvSpPr>
            <a:spLocks noChangeShapeType="1"/>
          </p:cNvSpPr>
          <p:nvPr/>
        </p:nvSpPr>
        <p:spPr bwMode="auto">
          <a:xfrm>
            <a:off x="133350" y="6226175"/>
            <a:ext cx="85725" cy="1588"/>
          </a:xfrm>
          <a:prstGeom prst="line">
            <a:avLst/>
          </a:prstGeom>
          <a:noFill/>
          <a:ln w="15875">
            <a:solidFill>
              <a:srgbClr val="000000"/>
            </a:solidFill>
            <a:round/>
            <a:headEnd/>
            <a:tailEnd/>
          </a:ln>
        </p:spPr>
        <p:txBody>
          <a:bodyPr/>
          <a:lstStyle/>
          <a:p>
            <a:endParaRPr lang="en-US"/>
          </a:p>
        </p:txBody>
      </p:sp>
      <p:sp>
        <p:nvSpPr>
          <p:cNvPr id="69701" name="Line 73"/>
          <p:cNvSpPr>
            <a:spLocks noChangeShapeType="1"/>
          </p:cNvSpPr>
          <p:nvPr/>
        </p:nvSpPr>
        <p:spPr bwMode="auto">
          <a:xfrm>
            <a:off x="133350" y="2416175"/>
            <a:ext cx="85725" cy="1588"/>
          </a:xfrm>
          <a:prstGeom prst="line">
            <a:avLst/>
          </a:prstGeom>
          <a:noFill/>
          <a:ln w="15875">
            <a:solidFill>
              <a:srgbClr val="000000"/>
            </a:solidFill>
            <a:round/>
            <a:headEnd/>
            <a:tailEnd/>
          </a:ln>
        </p:spPr>
        <p:txBody>
          <a:bodyPr/>
          <a:lstStyle/>
          <a:p>
            <a:endParaRPr lang="en-US"/>
          </a:p>
        </p:txBody>
      </p:sp>
      <p:sp>
        <p:nvSpPr>
          <p:cNvPr id="69702" name="Text Box 74"/>
          <p:cNvSpPr txBox="1">
            <a:spLocks noChangeArrowheads="1"/>
          </p:cNvSpPr>
          <p:nvPr/>
        </p:nvSpPr>
        <p:spPr bwMode="auto">
          <a:xfrm>
            <a:off x="228600" y="1670050"/>
            <a:ext cx="828675" cy="409575"/>
          </a:xfrm>
          <a:prstGeom prst="rect">
            <a:avLst/>
          </a:prstGeom>
          <a:noFill/>
          <a:ln w="9525">
            <a:noFill/>
            <a:miter lim="800000"/>
            <a:headEnd/>
            <a:tailEnd/>
          </a:ln>
        </p:spPr>
        <p:txBody>
          <a:bodyPr wrap="none" lIns="0" tIns="0" bIns="0">
            <a:spAutoFit/>
          </a:bodyPr>
          <a:lstStyle/>
          <a:p>
            <a:r>
              <a:rPr lang="en-US" sz="900" b="1"/>
              <a:t>Osmolarity of</a:t>
            </a:r>
          </a:p>
          <a:p>
            <a:r>
              <a:rPr lang="en-US" sz="900" b="1"/>
              <a:t>ECF</a:t>
            </a:r>
          </a:p>
          <a:p>
            <a:r>
              <a:rPr lang="en-US" sz="900" b="1"/>
              <a:t>(mOsm/L)</a:t>
            </a:r>
          </a:p>
        </p:txBody>
      </p:sp>
      <p:sp>
        <p:nvSpPr>
          <p:cNvPr id="69703" name="Rectangle 75"/>
          <p:cNvSpPr>
            <a:spLocks noChangeArrowheads="1"/>
          </p:cNvSpPr>
          <p:nvPr/>
        </p:nvSpPr>
        <p:spPr bwMode="auto">
          <a:xfrm>
            <a:off x="3295650" y="4076700"/>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Na</a:t>
            </a:r>
            <a:r>
              <a:rPr lang="en-US" sz="900" b="1" baseline="30000">
                <a:solidFill>
                  <a:srgbClr val="000000"/>
                </a:solidFill>
              </a:rPr>
              <a:t>+</a:t>
            </a:r>
            <a:endParaRPr lang="en-US" sz="900" b="1" baseline="30000"/>
          </a:p>
        </p:txBody>
      </p:sp>
      <p:sp>
        <p:nvSpPr>
          <p:cNvPr id="69704" name="Rectangle 76"/>
          <p:cNvSpPr>
            <a:spLocks noChangeArrowheads="1"/>
          </p:cNvSpPr>
          <p:nvPr/>
        </p:nvSpPr>
        <p:spPr bwMode="auto">
          <a:xfrm>
            <a:off x="3295650" y="4222750"/>
            <a:ext cx="1270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K</a:t>
            </a:r>
            <a:r>
              <a:rPr lang="en-US" sz="900" b="1" baseline="30000">
                <a:solidFill>
                  <a:srgbClr val="000000"/>
                </a:solidFill>
              </a:rPr>
              <a:t>+</a:t>
            </a:r>
            <a:endParaRPr lang="en-US" sz="900" b="1" baseline="30000"/>
          </a:p>
        </p:txBody>
      </p:sp>
      <p:sp>
        <p:nvSpPr>
          <p:cNvPr id="69705" name="Rectangle 77"/>
          <p:cNvSpPr>
            <a:spLocks noChangeArrowheads="1"/>
          </p:cNvSpPr>
          <p:nvPr/>
        </p:nvSpPr>
        <p:spPr bwMode="auto">
          <a:xfrm>
            <a:off x="3295650" y="4365625"/>
            <a:ext cx="163513" cy="136525"/>
          </a:xfrm>
          <a:prstGeom prst="rect">
            <a:avLst/>
          </a:prstGeom>
          <a:noFill/>
          <a:ln w="9525">
            <a:noFill/>
            <a:miter lim="800000"/>
            <a:headEnd/>
            <a:tailEnd/>
          </a:ln>
        </p:spPr>
        <p:txBody>
          <a:bodyPr wrap="none" lIns="0" tIns="0" rIns="0" bIns="0">
            <a:spAutoFit/>
          </a:bodyPr>
          <a:lstStyle/>
          <a:p>
            <a:r>
              <a:rPr lang="en-US" sz="900" b="1">
                <a:solidFill>
                  <a:srgbClr val="000000"/>
                </a:solidFill>
              </a:rPr>
              <a:t>Cl</a:t>
            </a:r>
            <a:r>
              <a:rPr lang="en-US" sz="1000" b="1" baseline="30000">
                <a:solidFill>
                  <a:srgbClr val="000000"/>
                </a:solidFill>
              </a:rPr>
              <a:t>–</a:t>
            </a:r>
            <a:endParaRPr lang="en-US" sz="1000" b="1" baseline="30000"/>
          </a:p>
        </p:txBody>
      </p:sp>
      <p:sp>
        <p:nvSpPr>
          <p:cNvPr id="69706" name="Rectangle 78"/>
          <p:cNvSpPr>
            <a:spLocks noChangeArrowheads="1"/>
          </p:cNvSpPr>
          <p:nvPr/>
        </p:nvSpPr>
        <p:spPr bwMode="auto">
          <a:xfrm>
            <a:off x="3295650" y="4876800"/>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Na</a:t>
            </a:r>
            <a:r>
              <a:rPr lang="en-US" sz="900" b="1" baseline="30000">
                <a:solidFill>
                  <a:srgbClr val="000000"/>
                </a:solidFill>
              </a:rPr>
              <a:t>+</a:t>
            </a:r>
            <a:endParaRPr lang="en-US" sz="900" b="1" baseline="30000"/>
          </a:p>
        </p:txBody>
      </p:sp>
      <p:sp>
        <p:nvSpPr>
          <p:cNvPr id="69707" name="Rectangle 79"/>
          <p:cNvSpPr>
            <a:spLocks noChangeArrowheads="1"/>
          </p:cNvSpPr>
          <p:nvPr/>
        </p:nvSpPr>
        <p:spPr bwMode="auto">
          <a:xfrm>
            <a:off x="3295650" y="5022850"/>
            <a:ext cx="1270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K</a:t>
            </a:r>
            <a:r>
              <a:rPr lang="en-US" sz="900" b="1" baseline="30000">
                <a:solidFill>
                  <a:srgbClr val="000000"/>
                </a:solidFill>
              </a:rPr>
              <a:t>+</a:t>
            </a:r>
            <a:endParaRPr lang="en-US" sz="900" b="1" baseline="30000"/>
          </a:p>
        </p:txBody>
      </p:sp>
      <p:sp>
        <p:nvSpPr>
          <p:cNvPr id="69708" name="Rectangle 80"/>
          <p:cNvSpPr>
            <a:spLocks noChangeArrowheads="1"/>
          </p:cNvSpPr>
          <p:nvPr/>
        </p:nvSpPr>
        <p:spPr bwMode="auto">
          <a:xfrm>
            <a:off x="3295650" y="5165725"/>
            <a:ext cx="163513" cy="136525"/>
          </a:xfrm>
          <a:prstGeom prst="rect">
            <a:avLst/>
          </a:prstGeom>
          <a:noFill/>
          <a:ln w="9525">
            <a:noFill/>
            <a:miter lim="800000"/>
            <a:headEnd/>
            <a:tailEnd/>
          </a:ln>
        </p:spPr>
        <p:txBody>
          <a:bodyPr wrap="none" lIns="0" tIns="0" rIns="0" bIns="0">
            <a:spAutoFit/>
          </a:bodyPr>
          <a:lstStyle/>
          <a:p>
            <a:r>
              <a:rPr lang="en-US" sz="900" b="1">
                <a:solidFill>
                  <a:srgbClr val="000000"/>
                </a:solidFill>
              </a:rPr>
              <a:t>Cl</a:t>
            </a:r>
            <a:r>
              <a:rPr lang="en-US" sz="1000" b="1" baseline="30000">
                <a:solidFill>
                  <a:srgbClr val="000000"/>
                </a:solidFill>
              </a:rPr>
              <a:t>–</a:t>
            </a:r>
            <a:endParaRPr lang="en-US" sz="1000" b="1" baseline="30000"/>
          </a:p>
        </p:txBody>
      </p:sp>
      <p:sp>
        <p:nvSpPr>
          <p:cNvPr id="69709" name="Rectangle 81"/>
          <p:cNvSpPr>
            <a:spLocks noChangeArrowheads="1"/>
          </p:cNvSpPr>
          <p:nvPr/>
        </p:nvSpPr>
        <p:spPr bwMode="auto">
          <a:xfrm>
            <a:off x="4329113" y="4406900"/>
            <a:ext cx="1905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Na</a:t>
            </a:r>
            <a:r>
              <a:rPr lang="en-US" sz="900" b="1" baseline="30000">
                <a:solidFill>
                  <a:srgbClr val="000000"/>
                </a:solidFill>
              </a:rPr>
              <a:t>+</a:t>
            </a:r>
            <a:endParaRPr lang="en-US" sz="900" b="1" baseline="30000"/>
          </a:p>
        </p:txBody>
      </p:sp>
      <p:sp>
        <p:nvSpPr>
          <p:cNvPr id="69710" name="Rectangle 82"/>
          <p:cNvSpPr>
            <a:spLocks noChangeArrowheads="1"/>
          </p:cNvSpPr>
          <p:nvPr/>
        </p:nvSpPr>
        <p:spPr bwMode="auto">
          <a:xfrm>
            <a:off x="4329113" y="4552950"/>
            <a:ext cx="127000" cy="136525"/>
          </a:xfrm>
          <a:prstGeom prst="rect">
            <a:avLst/>
          </a:prstGeom>
          <a:noFill/>
          <a:ln w="9525">
            <a:noFill/>
            <a:miter lim="800000"/>
            <a:headEnd/>
            <a:tailEnd/>
          </a:ln>
        </p:spPr>
        <p:txBody>
          <a:bodyPr wrap="none" lIns="0" tIns="0" rIns="0" bIns="0">
            <a:spAutoFit/>
          </a:bodyPr>
          <a:lstStyle/>
          <a:p>
            <a:r>
              <a:rPr lang="en-US" sz="900" b="1">
                <a:solidFill>
                  <a:srgbClr val="000000"/>
                </a:solidFill>
              </a:rPr>
              <a:t>K</a:t>
            </a:r>
            <a:r>
              <a:rPr lang="en-US" sz="900" b="1" baseline="30000">
                <a:solidFill>
                  <a:srgbClr val="000000"/>
                </a:solidFill>
              </a:rPr>
              <a:t>+</a:t>
            </a:r>
            <a:endParaRPr lang="en-US" sz="900" b="1" baseline="30000"/>
          </a:p>
        </p:txBody>
      </p:sp>
      <p:sp>
        <p:nvSpPr>
          <p:cNvPr id="69711" name="Rectangle 83"/>
          <p:cNvSpPr>
            <a:spLocks noChangeArrowheads="1"/>
          </p:cNvSpPr>
          <p:nvPr/>
        </p:nvSpPr>
        <p:spPr bwMode="auto">
          <a:xfrm>
            <a:off x="4329113" y="4683125"/>
            <a:ext cx="163512" cy="136525"/>
          </a:xfrm>
          <a:prstGeom prst="rect">
            <a:avLst/>
          </a:prstGeom>
          <a:noFill/>
          <a:ln w="9525">
            <a:noFill/>
            <a:miter lim="800000"/>
            <a:headEnd/>
            <a:tailEnd/>
          </a:ln>
        </p:spPr>
        <p:txBody>
          <a:bodyPr wrap="none" lIns="0" tIns="0" rIns="0" bIns="0">
            <a:spAutoFit/>
          </a:bodyPr>
          <a:lstStyle/>
          <a:p>
            <a:r>
              <a:rPr lang="en-US" sz="900" b="1">
                <a:solidFill>
                  <a:srgbClr val="000000"/>
                </a:solidFill>
              </a:rPr>
              <a:t>Cl</a:t>
            </a:r>
            <a:r>
              <a:rPr lang="en-US" sz="1000" b="1" baseline="30000">
                <a:solidFill>
                  <a:srgbClr val="000000"/>
                </a:solidFill>
              </a:rPr>
              <a:t>–</a:t>
            </a:r>
            <a:endParaRPr lang="en-US" sz="1000" b="1" baseline="30000"/>
          </a:p>
        </p:txBody>
      </p:sp>
      <p:sp>
        <p:nvSpPr>
          <p:cNvPr id="69712" name="Rectangle 84"/>
          <p:cNvSpPr>
            <a:spLocks noChangeArrowheads="1"/>
          </p:cNvSpPr>
          <p:nvPr/>
        </p:nvSpPr>
        <p:spPr bwMode="auto">
          <a:xfrm>
            <a:off x="3302000" y="4714875"/>
            <a:ext cx="249238" cy="136525"/>
          </a:xfrm>
          <a:prstGeom prst="rect">
            <a:avLst/>
          </a:prstGeom>
          <a:noFill/>
          <a:ln w="9525">
            <a:noFill/>
            <a:miter lim="800000"/>
            <a:headEnd/>
            <a:tailEnd/>
          </a:ln>
        </p:spPr>
        <p:txBody>
          <a:bodyPr lIns="0" tIns="0" rIns="0" bIns="0">
            <a:spAutoFit/>
          </a:bodyPr>
          <a:lstStyle/>
          <a:p>
            <a:r>
              <a:rPr lang="en-US" sz="900" b="1">
                <a:solidFill>
                  <a:srgbClr val="0095D9"/>
                </a:solidFill>
              </a:rPr>
              <a:t>H</a:t>
            </a:r>
            <a:r>
              <a:rPr lang="en-US" sz="900" b="1" baseline="-25000">
                <a:solidFill>
                  <a:srgbClr val="0095D9"/>
                </a:solidFill>
              </a:rPr>
              <a:t>2</a:t>
            </a:r>
            <a:r>
              <a:rPr lang="en-US" sz="900" b="1">
                <a:solidFill>
                  <a:srgbClr val="0095D9"/>
                </a:solidFill>
              </a:rPr>
              <a:t>O</a:t>
            </a:r>
            <a:endParaRPr lang="en-US" sz="900" b="1"/>
          </a:p>
        </p:txBody>
      </p:sp>
      <p:sp>
        <p:nvSpPr>
          <p:cNvPr id="69713" name="Rectangle 85"/>
          <p:cNvSpPr>
            <a:spLocks noChangeArrowheads="1"/>
          </p:cNvSpPr>
          <p:nvPr/>
        </p:nvSpPr>
        <p:spPr bwMode="auto">
          <a:xfrm>
            <a:off x="3346450" y="6070600"/>
            <a:ext cx="249238" cy="136525"/>
          </a:xfrm>
          <a:prstGeom prst="rect">
            <a:avLst/>
          </a:prstGeom>
          <a:noFill/>
          <a:ln w="9525">
            <a:noFill/>
            <a:miter lim="800000"/>
            <a:headEnd/>
            <a:tailEnd/>
          </a:ln>
        </p:spPr>
        <p:txBody>
          <a:bodyPr lIns="0" tIns="0" rIns="0" bIns="0">
            <a:spAutoFit/>
          </a:bodyPr>
          <a:lstStyle/>
          <a:p>
            <a:r>
              <a:rPr lang="en-US" sz="900" b="1">
                <a:solidFill>
                  <a:srgbClr val="0095D9"/>
                </a:solidFill>
              </a:rPr>
              <a:t>H</a:t>
            </a:r>
            <a:r>
              <a:rPr lang="en-US" sz="900" b="1" baseline="-25000">
                <a:solidFill>
                  <a:srgbClr val="0095D9"/>
                </a:solidFill>
              </a:rPr>
              <a:t>2</a:t>
            </a:r>
            <a:r>
              <a:rPr lang="en-US" sz="900" b="1">
                <a:solidFill>
                  <a:srgbClr val="0095D9"/>
                </a:solidFill>
              </a:rPr>
              <a:t>O</a:t>
            </a:r>
            <a:endParaRPr lang="en-US" sz="900" b="1"/>
          </a:p>
        </p:txBody>
      </p:sp>
      <p:sp>
        <p:nvSpPr>
          <p:cNvPr id="69714" name="Rectangle 86"/>
          <p:cNvSpPr>
            <a:spLocks noChangeArrowheads="1"/>
          </p:cNvSpPr>
          <p:nvPr/>
        </p:nvSpPr>
        <p:spPr bwMode="auto">
          <a:xfrm>
            <a:off x="5994400" y="5149850"/>
            <a:ext cx="249238" cy="136525"/>
          </a:xfrm>
          <a:prstGeom prst="rect">
            <a:avLst/>
          </a:prstGeom>
          <a:noFill/>
          <a:ln w="9525">
            <a:noFill/>
            <a:miter lim="800000"/>
            <a:headEnd/>
            <a:tailEnd/>
          </a:ln>
        </p:spPr>
        <p:txBody>
          <a:bodyPr lIns="0" tIns="0" rIns="0" bIns="0">
            <a:spAutoFit/>
          </a:bodyPr>
          <a:lstStyle/>
          <a:p>
            <a:r>
              <a:rPr lang="en-US" sz="900" b="1">
                <a:solidFill>
                  <a:srgbClr val="0095D9"/>
                </a:solidFill>
              </a:rPr>
              <a:t>H</a:t>
            </a:r>
            <a:r>
              <a:rPr lang="en-US" sz="900" b="1" baseline="-25000">
                <a:solidFill>
                  <a:srgbClr val="0095D9"/>
                </a:solidFill>
              </a:rPr>
              <a:t>2</a:t>
            </a:r>
            <a:r>
              <a:rPr lang="en-US" sz="900" b="1">
                <a:solidFill>
                  <a:srgbClr val="0095D9"/>
                </a:solidFill>
              </a:rPr>
              <a:t>O</a:t>
            </a:r>
            <a:endParaRPr lang="en-US" sz="900" b="1"/>
          </a:p>
        </p:txBody>
      </p:sp>
      <p:sp>
        <p:nvSpPr>
          <p:cNvPr id="69715" name="Rectangle 87"/>
          <p:cNvSpPr>
            <a:spLocks noChangeArrowheads="1"/>
          </p:cNvSpPr>
          <p:nvPr/>
        </p:nvSpPr>
        <p:spPr bwMode="auto">
          <a:xfrm>
            <a:off x="7874000" y="4206875"/>
            <a:ext cx="249238" cy="136525"/>
          </a:xfrm>
          <a:prstGeom prst="rect">
            <a:avLst/>
          </a:prstGeom>
          <a:noFill/>
          <a:ln w="9525">
            <a:noFill/>
            <a:miter lim="800000"/>
            <a:headEnd/>
            <a:tailEnd/>
          </a:ln>
        </p:spPr>
        <p:txBody>
          <a:bodyPr lIns="0" tIns="0" rIns="0" bIns="0">
            <a:spAutoFit/>
          </a:bodyPr>
          <a:lstStyle/>
          <a:p>
            <a:r>
              <a:rPr lang="en-US" sz="900" b="1">
                <a:solidFill>
                  <a:srgbClr val="0095D9"/>
                </a:solidFill>
              </a:rPr>
              <a:t>H</a:t>
            </a:r>
            <a:r>
              <a:rPr lang="en-US" sz="900" b="1" baseline="-25000">
                <a:solidFill>
                  <a:srgbClr val="0095D9"/>
                </a:solidFill>
              </a:rPr>
              <a:t>2</a:t>
            </a:r>
            <a:r>
              <a:rPr lang="en-US" sz="900" b="1">
                <a:solidFill>
                  <a:srgbClr val="0095D9"/>
                </a:solidFill>
              </a:rPr>
              <a:t>O</a:t>
            </a:r>
            <a:endParaRPr lang="en-US" sz="900" b="1"/>
          </a:p>
        </p:txBody>
      </p:sp>
      <p:sp>
        <p:nvSpPr>
          <p:cNvPr id="69716" name="Text Box 88"/>
          <p:cNvSpPr txBox="1">
            <a:spLocks noChangeArrowheads="1"/>
          </p:cNvSpPr>
          <p:nvPr/>
        </p:nvSpPr>
        <p:spPr bwMode="auto">
          <a:xfrm>
            <a:off x="1082675" y="6035675"/>
            <a:ext cx="1228725" cy="273050"/>
          </a:xfrm>
          <a:prstGeom prst="rect">
            <a:avLst/>
          </a:prstGeom>
          <a:noFill/>
          <a:ln w="9525">
            <a:noFill/>
            <a:miter lim="800000"/>
            <a:headEnd/>
            <a:tailEnd/>
          </a:ln>
        </p:spPr>
        <p:txBody>
          <a:bodyPr wrap="none" lIns="0" tIns="0" bIns="0">
            <a:spAutoFit/>
          </a:bodyPr>
          <a:lstStyle/>
          <a:p>
            <a:r>
              <a:rPr lang="en-US" sz="900" b="1"/>
              <a:t>Diffusion through</a:t>
            </a:r>
          </a:p>
          <a:p>
            <a:r>
              <a:rPr lang="en-US" sz="900" b="1"/>
              <a:t>a membrane channel</a:t>
            </a:r>
          </a:p>
        </p:txBody>
      </p:sp>
      <p:sp>
        <p:nvSpPr>
          <p:cNvPr id="69717" name="Text Box 7"/>
          <p:cNvSpPr txBox="1">
            <a:spLocks noChangeArrowheads="1"/>
          </p:cNvSpPr>
          <p:nvPr/>
        </p:nvSpPr>
        <p:spPr bwMode="auto">
          <a:xfrm>
            <a:off x="215900" y="1114425"/>
            <a:ext cx="2057400" cy="427038"/>
          </a:xfrm>
          <a:prstGeom prst="rect">
            <a:avLst/>
          </a:prstGeom>
          <a:noFill/>
          <a:ln w="9525" algn="ctr">
            <a:noFill/>
            <a:miter lim="800000"/>
            <a:headEnd/>
            <a:tailEnd/>
          </a:ln>
        </p:spPr>
        <p:txBody>
          <a:bodyPr>
            <a:spAutoFit/>
          </a:bodyPr>
          <a:lstStyle/>
          <a:p>
            <a:pPr algn="ctr">
              <a:spcBef>
                <a:spcPct val="50000"/>
              </a:spcBef>
            </a:pPr>
            <a:r>
              <a:rPr lang="en-US" sz="2200"/>
              <a:t>Figure 23.21</a:t>
            </a:r>
          </a:p>
        </p:txBody>
      </p:sp>
      <p:sp>
        <p:nvSpPr>
          <p:cNvPr id="69718" name="Slide Number Placeholder 3"/>
          <p:cNvSpPr txBox="1">
            <a:spLocks noGrp="1"/>
          </p:cNvSpPr>
          <p:nvPr/>
        </p:nvSpPr>
        <p:spPr bwMode="auto">
          <a:xfrm>
            <a:off x="8229600" y="6324600"/>
            <a:ext cx="914400" cy="533400"/>
          </a:xfrm>
          <a:prstGeom prst="rect">
            <a:avLst/>
          </a:prstGeom>
          <a:noFill/>
          <a:ln w="9525">
            <a:noFill/>
            <a:miter lim="800000"/>
            <a:headEnd/>
            <a:tailEnd/>
          </a:ln>
        </p:spPr>
        <p:txBody>
          <a:bodyPr/>
          <a:lstStyle/>
          <a:p>
            <a:pPr algn="r" eaLnBrk="0" hangingPunct="0"/>
            <a:r>
              <a:rPr lang="en-US" sz="1400" b="1"/>
              <a:t>23-</a:t>
            </a:r>
            <a:fld id="{C9E3D30E-33E6-4929-BAE2-FCC309C78BE8}" type="slidenum">
              <a:rPr lang="en-US" sz="1400" b="1"/>
              <a:pPr algn="r" eaLnBrk="0" hangingPunct="0"/>
              <a:t>62</a:t>
            </a:fld>
            <a:endParaRPr lang="en-US" sz="1400" b="1"/>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1"/>
          </p:nvPr>
        </p:nvSpPr>
        <p:spPr>
          <a:noFill/>
        </p:spPr>
        <p:txBody>
          <a:bodyPr/>
          <a:lstStyle/>
          <a:p>
            <a:r>
              <a:rPr lang="en-US" smtClean="0"/>
              <a:t>23-</a:t>
            </a:r>
            <a:fld id="{4441A627-9522-4E26-8254-1C86FECBC8EC}" type="slidenum">
              <a:rPr lang="en-US" smtClean="0"/>
              <a:pPr/>
              <a:t>63</a:t>
            </a:fld>
            <a:endParaRPr lang="en-US" smtClean="0"/>
          </a:p>
        </p:txBody>
      </p:sp>
      <p:sp>
        <p:nvSpPr>
          <p:cNvPr id="70659" name="Rectangle 2"/>
          <p:cNvSpPr>
            <a:spLocks noGrp="1" noChangeArrowheads="1"/>
          </p:cNvSpPr>
          <p:nvPr>
            <p:ph type="title"/>
          </p:nvPr>
        </p:nvSpPr>
        <p:spPr/>
        <p:txBody>
          <a:bodyPr/>
          <a:lstStyle/>
          <a:p>
            <a:pPr eaLnBrk="1" hangingPunct="1"/>
            <a:r>
              <a:rPr lang="en-US" smtClean="0"/>
              <a:t>Summary of Tubular </a:t>
            </a:r>
            <a:br>
              <a:rPr lang="en-US" smtClean="0"/>
            </a:br>
            <a:r>
              <a:rPr lang="en-US" smtClean="0"/>
              <a:t>Reabsorption and Secretion</a:t>
            </a:r>
          </a:p>
        </p:txBody>
      </p:sp>
      <p:sp>
        <p:nvSpPr>
          <p:cNvPr id="70660" name="Text Box 8"/>
          <p:cNvSpPr txBox="1">
            <a:spLocks noChangeArrowheads="1"/>
          </p:cNvSpPr>
          <p:nvPr/>
        </p:nvSpPr>
        <p:spPr bwMode="auto">
          <a:xfrm>
            <a:off x="6172200" y="6430963"/>
            <a:ext cx="2057400" cy="427037"/>
          </a:xfrm>
          <a:prstGeom prst="rect">
            <a:avLst/>
          </a:prstGeom>
          <a:noFill/>
          <a:ln w="9525" algn="ctr">
            <a:noFill/>
            <a:miter lim="800000"/>
            <a:headEnd/>
            <a:tailEnd/>
          </a:ln>
        </p:spPr>
        <p:txBody>
          <a:bodyPr>
            <a:spAutoFit/>
          </a:bodyPr>
          <a:lstStyle/>
          <a:p>
            <a:pPr algn="ctr">
              <a:spcBef>
                <a:spcPct val="50000"/>
              </a:spcBef>
            </a:pPr>
            <a:r>
              <a:rPr lang="en-US" sz="2200"/>
              <a:t>Figure 23.22</a:t>
            </a:r>
          </a:p>
        </p:txBody>
      </p:sp>
      <p:sp>
        <p:nvSpPr>
          <p:cNvPr id="70661" name="TextBox 24"/>
          <p:cNvSpPr txBox="1">
            <a:spLocks noChangeArrowheads="1"/>
          </p:cNvSpPr>
          <p:nvPr/>
        </p:nvSpPr>
        <p:spPr bwMode="auto">
          <a:xfrm>
            <a:off x="2419350" y="1416050"/>
            <a:ext cx="4289425" cy="198438"/>
          </a:xfrm>
          <a:prstGeom prst="rect">
            <a:avLst/>
          </a:prstGeom>
          <a:noFill/>
          <a:ln w="9525">
            <a:noFill/>
            <a:miter lim="800000"/>
            <a:headEnd/>
            <a:tailEnd/>
          </a:ln>
        </p:spPr>
        <p:txBody>
          <a:bodyPr>
            <a:spAutoFit/>
          </a:bodyPr>
          <a:lstStyle/>
          <a:p>
            <a:pPr algn="ctr"/>
            <a:r>
              <a:rPr lang="en-US" sz="700">
                <a:solidFill>
                  <a:srgbClr val="000000"/>
                </a:solidFill>
                <a:cs typeface="Arial" charset="0"/>
              </a:rPr>
              <a:t>Copyright © The McGraw-Hill Companies, Inc. Permission required for reproduction or display.</a:t>
            </a:r>
          </a:p>
        </p:txBody>
      </p:sp>
      <p:pic>
        <p:nvPicPr>
          <p:cNvPr id="70662" name="Picture 8" descr="sal25693_23_22"/>
          <p:cNvPicPr>
            <a:picLocks noChangeAspect="1" noChangeArrowheads="1"/>
          </p:cNvPicPr>
          <p:nvPr/>
        </p:nvPicPr>
        <p:blipFill>
          <a:blip r:embed="rId3" cstate="print"/>
          <a:srcRect/>
          <a:stretch>
            <a:fillRect/>
          </a:stretch>
        </p:blipFill>
        <p:spPr bwMode="auto">
          <a:xfrm>
            <a:off x="2747963" y="1608138"/>
            <a:ext cx="3625850" cy="5038725"/>
          </a:xfrm>
          <a:prstGeom prst="rect">
            <a:avLst/>
          </a:prstGeom>
          <a:noFill/>
          <a:ln w="9525">
            <a:noFill/>
            <a:miter lim="800000"/>
            <a:headEnd/>
            <a:tailEnd/>
          </a:ln>
        </p:spPr>
      </p:pic>
      <p:sp>
        <p:nvSpPr>
          <p:cNvPr id="70663" name="Rectangle 9"/>
          <p:cNvSpPr>
            <a:spLocks noChangeArrowheads="1"/>
          </p:cNvSpPr>
          <p:nvPr/>
        </p:nvSpPr>
        <p:spPr bwMode="auto">
          <a:xfrm>
            <a:off x="3981450" y="5051425"/>
            <a:ext cx="200025" cy="122238"/>
          </a:xfrm>
          <a:prstGeom prst="rect">
            <a:avLst/>
          </a:prstGeom>
          <a:noFill/>
          <a:ln w="9525">
            <a:noFill/>
            <a:miter lim="800000"/>
            <a:headEnd/>
            <a:tailEnd/>
          </a:ln>
        </p:spPr>
        <p:txBody>
          <a:bodyPr lIns="0" tIns="0" rIns="0" bIns="0">
            <a:spAutoFit/>
          </a:bodyPr>
          <a:lstStyle/>
          <a:p>
            <a:r>
              <a:rPr lang="en-US" sz="800" b="1">
                <a:solidFill>
                  <a:srgbClr val="000000"/>
                </a:solidFill>
              </a:rPr>
              <a:t>H</a:t>
            </a:r>
            <a:r>
              <a:rPr lang="en-US" sz="800" b="1" baseline="-25000">
                <a:solidFill>
                  <a:srgbClr val="000000"/>
                </a:solidFill>
              </a:rPr>
              <a:t>2</a:t>
            </a:r>
            <a:r>
              <a:rPr lang="en-US" sz="800" b="1">
                <a:solidFill>
                  <a:srgbClr val="000000"/>
                </a:solidFill>
              </a:rPr>
              <a:t>O</a:t>
            </a:r>
            <a:endParaRPr lang="en-US" sz="800" b="1"/>
          </a:p>
        </p:txBody>
      </p:sp>
      <p:sp>
        <p:nvSpPr>
          <p:cNvPr id="70664" name="Rectangle 10"/>
          <p:cNvSpPr>
            <a:spLocks noChangeArrowheads="1"/>
          </p:cNvSpPr>
          <p:nvPr/>
        </p:nvSpPr>
        <p:spPr bwMode="auto">
          <a:xfrm>
            <a:off x="3973513" y="5381625"/>
            <a:ext cx="227012" cy="122238"/>
          </a:xfrm>
          <a:prstGeom prst="rect">
            <a:avLst/>
          </a:prstGeom>
          <a:noFill/>
          <a:ln w="9525">
            <a:noFill/>
            <a:miter lim="800000"/>
            <a:headEnd/>
            <a:tailEnd/>
          </a:ln>
        </p:spPr>
        <p:txBody>
          <a:bodyPr wrap="none" lIns="0" tIns="0" rIns="0" bIns="0">
            <a:spAutoFit/>
          </a:bodyPr>
          <a:lstStyle/>
          <a:p>
            <a:r>
              <a:rPr lang="en-US" sz="800" b="1">
                <a:solidFill>
                  <a:srgbClr val="000000"/>
                </a:solidFill>
              </a:rPr>
              <a:t>Urea</a:t>
            </a:r>
            <a:endParaRPr lang="en-US" sz="800" b="1"/>
          </a:p>
        </p:txBody>
      </p:sp>
      <p:sp>
        <p:nvSpPr>
          <p:cNvPr id="70665" name="Rectangle 11"/>
          <p:cNvSpPr>
            <a:spLocks noChangeArrowheads="1"/>
          </p:cNvSpPr>
          <p:nvPr/>
        </p:nvSpPr>
        <p:spPr bwMode="auto">
          <a:xfrm>
            <a:off x="5472113" y="5305425"/>
            <a:ext cx="227012" cy="122238"/>
          </a:xfrm>
          <a:prstGeom prst="rect">
            <a:avLst/>
          </a:prstGeom>
          <a:noFill/>
          <a:ln w="9525">
            <a:noFill/>
            <a:miter lim="800000"/>
            <a:headEnd/>
            <a:tailEnd/>
          </a:ln>
        </p:spPr>
        <p:txBody>
          <a:bodyPr wrap="none" lIns="0" tIns="0" rIns="0" bIns="0">
            <a:spAutoFit/>
          </a:bodyPr>
          <a:lstStyle/>
          <a:p>
            <a:r>
              <a:rPr lang="en-US" sz="800" b="1">
                <a:solidFill>
                  <a:srgbClr val="000000"/>
                </a:solidFill>
              </a:rPr>
              <a:t>Urea</a:t>
            </a:r>
            <a:endParaRPr lang="en-US" sz="800" b="1"/>
          </a:p>
        </p:txBody>
      </p:sp>
      <p:sp>
        <p:nvSpPr>
          <p:cNvPr id="70666" name="Rectangle 12"/>
          <p:cNvSpPr>
            <a:spLocks noChangeArrowheads="1"/>
          </p:cNvSpPr>
          <p:nvPr/>
        </p:nvSpPr>
        <p:spPr bwMode="auto">
          <a:xfrm>
            <a:off x="5476875" y="3482975"/>
            <a:ext cx="120650" cy="122238"/>
          </a:xfrm>
          <a:prstGeom prst="rect">
            <a:avLst/>
          </a:prstGeom>
          <a:noFill/>
          <a:ln w="9525">
            <a:noFill/>
            <a:miter lim="800000"/>
            <a:headEnd/>
            <a:tailEnd/>
          </a:ln>
        </p:spPr>
        <p:txBody>
          <a:bodyPr lIns="0" tIns="0" rIns="0" bIns="0">
            <a:spAutoFit/>
          </a:bodyPr>
          <a:lstStyle/>
          <a:p>
            <a:r>
              <a:rPr lang="en-US" sz="800" b="1">
                <a:solidFill>
                  <a:srgbClr val="000000"/>
                </a:solidFill>
              </a:rPr>
              <a:t>H</a:t>
            </a:r>
            <a:r>
              <a:rPr lang="en-US" sz="800" b="1" baseline="30000">
                <a:solidFill>
                  <a:srgbClr val="000000"/>
                </a:solidFill>
              </a:rPr>
              <a:t>+</a:t>
            </a:r>
          </a:p>
        </p:txBody>
      </p:sp>
      <p:sp>
        <p:nvSpPr>
          <p:cNvPr id="70667" name="Rectangle 13"/>
          <p:cNvSpPr>
            <a:spLocks noChangeArrowheads="1"/>
          </p:cNvSpPr>
          <p:nvPr/>
        </p:nvSpPr>
        <p:spPr bwMode="auto">
          <a:xfrm>
            <a:off x="5476875" y="3609975"/>
            <a:ext cx="120650" cy="122238"/>
          </a:xfrm>
          <a:prstGeom prst="rect">
            <a:avLst/>
          </a:prstGeom>
          <a:noFill/>
          <a:ln w="9525">
            <a:noFill/>
            <a:miter lim="800000"/>
            <a:headEnd/>
            <a:tailEnd/>
          </a:ln>
        </p:spPr>
        <p:txBody>
          <a:bodyPr lIns="0" tIns="0" rIns="0" bIns="0">
            <a:spAutoFit/>
          </a:bodyPr>
          <a:lstStyle/>
          <a:p>
            <a:r>
              <a:rPr lang="en-US" sz="800" b="1">
                <a:solidFill>
                  <a:srgbClr val="000000"/>
                </a:solidFill>
              </a:rPr>
              <a:t>K</a:t>
            </a:r>
            <a:r>
              <a:rPr lang="en-US" sz="800" b="1" baseline="30000">
                <a:solidFill>
                  <a:srgbClr val="000000"/>
                </a:solidFill>
              </a:rPr>
              <a:t>+</a:t>
            </a:r>
          </a:p>
        </p:txBody>
      </p:sp>
      <p:sp>
        <p:nvSpPr>
          <p:cNvPr id="70668" name="Rectangle 14"/>
          <p:cNvSpPr>
            <a:spLocks noChangeArrowheads="1"/>
          </p:cNvSpPr>
          <p:nvPr/>
        </p:nvSpPr>
        <p:spPr bwMode="auto">
          <a:xfrm>
            <a:off x="5476875" y="3738563"/>
            <a:ext cx="239713" cy="122237"/>
          </a:xfrm>
          <a:prstGeom prst="rect">
            <a:avLst/>
          </a:prstGeom>
          <a:noFill/>
          <a:ln w="9525">
            <a:noFill/>
            <a:miter lim="800000"/>
            <a:headEnd/>
            <a:tailEnd/>
          </a:ln>
        </p:spPr>
        <p:txBody>
          <a:bodyPr lIns="0" tIns="0" rIns="0" bIns="0">
            <a:spAutoFit/>
          </a:bodyPr>
          <a:lstStyle/>
          <a:p>
            <a:r>
              <a:rPr lang="en-US" sz="800" b="1">
                <a:solidFill>
                  <a:srgbClr val="000000"/>
                </a:solidFill>
              </a:rPr>
              <a:t>NH</a:t>
            </a:r>
            <a:r>
              <a:rPr lang="en-US" sz="800" b="1" baseline="-25000">
                <a:solidFill>
                  <a:srgbClr val="000000"/>
                </a:solidFill>
              </a:rPr>
              <a:t>4</a:t>
            </a:r>
            <a:r>
              <a:rPr lang="en-US" sz="800" b="1" baseline="30000">
                <a:solidFill>
                  <a:srgbClr val="000000"/>
                </a:solidFill>
              </a:rPr>
              <a:t>+</a:t>
            </a:r>
            <a:endParaRPr lang="en-US" sz="800" b="1" baseline="30000"/>
          </a:p>
        </p:txBody>
      </p:sp>
      <p:sp>
        <p:nvSpPr>
          <p:cNvPr id="70669" name="Rectangle 15"/>
          <p:cNvSpPr>
            <a:spLocks noChangeArrowheads="1"/>
          </p:cNvSpPr>
          <p:nvPr/>
        </p:nvSpPr>
        <p:spPr bwMode="auto">
          <a:xfrm>
            <a:off x="5103813" y="2043113"/>
            <a:ext cx="166687" cy="122237"/>
          </a:xfrm>
          <a:prstGeom prst="rect">
            <a:avLst/>
          </a:prstGeom>
          <a:noFill/>
          <a:ln w="9525">
            <a:noFill/>
            <a:miter lim="800000"/>
            <a:headEnd/>
            <a:tailEnd/>
          </a:ln>
        </p:spPr>
        <p:txBody>
          <a:bodyPr wrap="none" lIns="0" tIns="0" rIns="0" bIns="0">
            <a:spAutoFit/>
          </a:bodyPr>
          <a:lstStyle/>
          <a:p>
            <a:r>
              <a:rPr lang="en-US" sz="800" b="1">
                <a:solidFill>
                  <a:srgbClr val="000000"/>
                </a:solidFill>
              </a:rPr>
              <a:t>Na</a:t>
            </a:r>
            <a:r>
              <a:rPr lang="en-US" sz="800" b="1" baseline="30000">
                <a:solidFill>
                  <a:srgbClr val="000000"/>
                </a:solidFill>
              </a:rPr>
              <a:t>+</a:t>
            </a:r>
            <a:endParaRPr lang="en-US" sz="800" b="1" baseline="30000"/>
          </a:p>
        </p:txBody>
      </p:sp>
      <p:sp>
        <p:nvSpPr>
          <p:cNvPr id="70670" name="Rectangle 16"/>
          <p:cNvSpPr>
            <a:spLocks noChangeArrowheads="1"/>
          </p:cNvSpPr>
          <p:nvPr/>
        </p:nvSpPr>
        <p:spPr bwMode="auto">
          <a:xfrm>
            <a:off x="5103813" y="2168525"/>
            <a:ext cx="136525" cy="122238"/>
          </a:xfrm>
          <a:prstGeom prst="rect">
            <a:avLst/>
          </a:prstGeom>
          <a:noFill/>
          <a:ln w="9525">
            <a:noFill/>
            <a:miter lim="800000"/>
            <a:headEnd/>
            <a:tailEnd/>
          </a:ln>
        </p:spPr>
        <p:txBody>
          <a:bodyPr wrap="none" lIns="0" tIns="0" rIns="0" bIns="0">
            <a:spAutoFit/>
          </a:bodyPr>
          <a:lstStyle/>
          <a:p>
            <a:r>
              <a:rPr lang="en-US" sz="800" b="1">
                <a:solidFill>
                  <a:srgbClr val="000000"/>
                </a:solidFill>
              </a:rPr>
              <a:t>Cl</a:t>
            </a:r>
            <a:r>
              <a:rPr lang="en-US" sz="800" b="1" baseline="30000">
                <a:solidFill>
                  <a:srgbClr val="000000"/>
                </a:solidFill>
              </a:rPr>
              <a:t>–</a:t>
            </a:r>
            <a:endParaRPr lang="en-US" sz="800" b="1" baseline="30000"/>
          </a:p>
        </p:txBody>
      </p:sp>
      <p:sp>
        <p:nvSpPr>
          <p:cNvPr id="70671" name="Rectangle 17"/>
          <p:cNvSpPr>
            <a:spLocks noChangeArrowheads="1"/>
          </p:cNvSpPr>
          <p:nvPr/>
        </p:nvSpPr>
        <p:spPr bwMode="auto">
          <a:xfrm>
            <a:off x="5103813" y="2422525"/>
            <a:ext cx="198437" cy="122238"/>
          </a:xfrm>
          <a:prstGeom prst="rect">
            <a:avLst/>
          </a:prstGeom>
          <a:noFill/>
          <a:ln w="9525">
            <a:noFill/>
            <a:miter lim="800000"/>
            <a:headEnd/>
            <a:tailEnd/>
          </a:ln>
        </p:spPr>
        <p:txBody>
          <a:bodyPr lIns="0" tIns="0" rIns="0" bIns="0">
            <a:spAutoFit/>
          </a:bodyPr>
          <a:lstStyle/>
          <a:p>
            <a:r>
              <a:rPr lang="en-US" sz="800" b="1">
                <a:solidFill>
                  <a:srgbClr val="000000"/>
                </a:solidFill>
              </a:rPr>
              <a:t>H</a:t>
            </a:r>
            <a:r>
              <a:rPr lang="en-US" sz="800" b="1" baseline="-25000">
                <a:solidFill>
                  <a:srgbClr val="000000"/>
                </a:solidFill>
              </a:rPr>
              <a:t>2</a:t>
            </a:r>
            <a:r>
              <a:rPr lang="en-US" sz="800" b="1">
                <a:solidFill>
                  <a:srgbClr val="000000"/>
                </a:solidFill>
              </a:rPr>
              <a:t>O</a:t>
            </a:r>
            <a:endParaRPr lang="en-US" sz="800" b="1"/>
          </a:p>
        </p:txBody>
      </p:sp>
      <p:sp>
        <p:nvSpPr>
          <p:cNvPr id="70672" name="Rectangle 18"/>
          <p:cNvSpPr>
            <a:spLocks noChangeArrowheads="1"/>
          </p:cNvSpPr>
          <p:nvPr/>
        </p:nvSpPr>
        <p:spPr bwMode="auto">
          <a:xfrm>
            <a:off x="3013075" y="3670300"/>
            <a:ext cx="227013" cy="122238"/>
          </a:xfrm>
          <a:prstGeom prst="rect">
            <a:avLst/>
          </a:prstGeom>
          <a:noFill/>
          <a:ln w="9525">
            <a:noFill/>
            <a:miter lim="800000"/>
            <a:headEnd/>
            <a:tailEnd/>
          </a:ln>
        </p:spPr>
        <p:txBody>
          <a:bodyPr wrap="none" lIns="0" tIns="0" rIns="0" bIns="0">
            <a:spAutoFit/>
          </a:bodyPr>
          <a:lstStyle/>
          <a:p>
            <a:r>
              <a:rPr lang="en-US" sz="800" b="1">
                <a:solidFill>
                  <a:srgbClr val="000000"/>
                </a:solidFill>
              </a:rPr>
              <a:t>Urea</a:t>
            </a:r>
            <a:endParaRPr lang="en-US" sz="800" b="1"/>
          </a:p>
        </p:txBody>
      </p:sp>
      <p:sp>
        <p:nvSpPr>
          <p:cNvPr id="70673" name="Rectangle 19"/>
          <p:cNvSpPr>
            <a:spLocks noChangeArrowheads="1"/>
          </p:cNvSpPr>
          <p:nvPr/>
        </p:nvSpPr>
        <p:spPr bwMode="auto">
          <a:xfrm>
            <a:off x="3606800" y="3671888"/>
            <a:ext cx="109538" cy="122237"/>
          </a:xfrm>
          <a:prstGeom prst="rect">
            <a:avLst/>
          </a:prstGeom>
          <a:noFill/>
          <a:ln w="9525">
            <a:noFill/>
            <a:miter lim="800000"/>
            <a:headEnd/>
            <a:tailEnd/>
          </a:ln>
        </p:spPr>
        <p:txBody>
          <a:bodyPr wrap="none" lIns="0" tIns="0" rIns="0" bIns="0">
            <a:spAutoFit/>
          </a:bodyPr>
          <a:lstStyle/>
          <a:p>
            <a:r>
              <a:rPr lang="en-US" sz="800" b="1">
                <a:solidFill>
                  <a:srgbClr val="000000"/>
                </a:solidFill>
              </a:rPr>
              <a:t>H</a:t>
            </a:r>
            <a:r>
              <a:rPr lang="en-US" sz="800" b="1" baseline="30000">
                <a:solidFill>
                  <a:srgbClr val="000000"/>
                </a:solidFill>
              </a:rPr>
              <a:t>+</a:t>
            </a:r>
            <a:endParaRPr lang="en-US" sz="800" b="1" baseline="30000"/>
          </a:p>
        </p:txBody>
      </p:sp>
      <p:sp>
        <p:nvSpPr>
          <p:cNvPr id="70674" name="Rectangle 20"/>
          <p:cNvSpPr>
            <a:spLocks noChangeArrowheads="1"/>
          </p:cNvSpPr>
          <p:nvPr/>
        </p:nvSpPr>
        <p:spPr bwMode="auto">
          <a:xfrm>
            <a:off x="3013075" y="3797300"/>
            <a:ext cx="431800" cy="122238"/>
          </a:xfrm>
          <a:prstGeom prst="rect">
            <a:avLst/>
          </a:prstGeom>
          <a:noFill/>
          <a:ln w="9525">
            <a:noFill/>
            <a:miter lim="800000"/>
            <a:headEnd/>
            <a:tailEnd/>
          </a:ln>
        </p:spPr>
        <p:txBody>
          <a:bodyPr wrap="none" lIns="0" tIns="0" rIns="0" bIns="0">
            <a:spAutoFit/>
          </a:bodyPr>
          <a:lstStyle/>
          <a:p>
            <a:r>
              <a:rPr lang="en-US" sz="800" b="1">
                <a:solidFill>
                  <a:srgbClr val="000000"/>
                </a:solidFill>
              </a:rPr>
              <a:t>Uric acid</a:t>
            </a:r>
            <a:endParaRPr lang="en-US" sz="800" b="1"/>
          </a:p>
        </p:txBody>
      </p:sp>
      <p:sp>
        <p:nvSpPr>
          <p:cNvPr id="70675" name="Rectangle 21"/>
          <p:cNvSpPr>
            <a:spLocks noChangeArrowheads="1"/>
          </p:cNvSpPr>
          <p:nvPr/>
        </p:nvSpPr>
        <p:spPr bwMode="auto">
          <a:xfrm>
            <a:off x="3606800" y="3795713"/>
            <a:ext cx="238125" cy="122237"/>
          </a:xfrm>
          <a:prstGeom prst="rect">
            <a:avLst/>
          </a:prstGeom>
          <a:noFill/>
          <a:ln w="9525">
            <a:noFill/>
            <a:miter lim="800000"/>
            <a:headEnd/>
            <a:tailEnd/>
          </a:ln>
        </p:spPr>
        <p:txBody>
          <a:bodyPr lIns="0" tIns="0" rIns="0" bIns="0">
            <a:spAutoFit/>
          </a:bodyPr>
          <a:lstStyle/>
          <a:p>
            <a:r>
              <a:rPr lang="en-US" sz="800" b="1">
                <a:solidFill>
                  <a:srgbClr val="000000"/>
                </a:solidFill>
              </a:rPr>
              <a:t>NH</a:t>
            </a:r>
            <a:r>
              <a:rPr lang="en-US" sz="800" b="1" baseline="-25000">
                <a:solidFill>
                  <a:srgbClr val="000000"/>
                </a:solidFill>
              </a:rPr>
              <a:t>4</a:t>
            </a:r>
            <a:r>
              <a:rPr lang="en-US" sz="800" b="1" baseline="30000">
                <a:solidFill>
                  <a:srgbClr val="000000"/>
                </a:solidFill>
              </a:rPr>
              <a:t>+</a:t>
            </a:r>
            <a:endParaRPr lang="en-US" sz="800" b="1" baseline="30000"/>
          </a:p>
        </p:txBody>
      </p:sp>
      <p:sp>
        <p:nvSpPr>
          <p:cNvPr id="70676" name="Rectangle 22"/>
          <p:cNvSpPr>
            <a:spLocks noChangeArrowheads="1"/>
          </p:cNvSpPr>
          <p:nvPr/>
        </p:nvSpPr>
        <p:spPr bwMode="auto">
          <a:xfrm>
            <a:off x="3013075" y="3921125"/>
            <a:ext cx="1173163" cy="122238"/>
          </a:xfrm>
          <a:prstGeom prst="rect">
            <a:avLst/>
          </a:prstGeom>
          <a:noFill/>
          <a:ln w="9525">
            <a:noFill/>
            <a:miter lim="800000"/>
            <a:headEnd/>
            <a:tailEnd/>
          </a:ln>
        </p:spPr>
        <p:txBody>
          <a:bodyPr wrap="none" lIns="0" tIns="0" rIns="0" bIns="0">
            <a:spAutoFit/>
          </a:bodyPr>
          <a:lstStyle/>
          <a:p>
            <a:r>
              <a:rPr lang="en-US" sz="800" b="1">
                <a:solidFill>
                  <a:srgbClr val="000000"/>
                </a:solidFill>
              </a:rPr>
              <a:t>Creatinine   Some drugs</a:t>
            </a:r>
            <a:endParaRPr lang="en-US" sz="800" b="1"/>
          </a:p>
        </p:txBody>
      </p:sp>
      <p:sp>
        <p:nvSpPr>
          <p:cNvPr id="70677" name="Rectangle 23"/>
          <p:cNvSpPr>
            <a:spLocks noChangeArrowheads="1"/>
          </p:cNvSpPr>
          <p:nvPr/>
        </p:nvSpPr>
        <p:spPr bwMode="auto">
          <a:xfrm>
            <a:off x="3114675" y="1639888"/>
            <a:ext cx="4032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Glucose</a:t>
            </a:r>
            <a:endParaRPr lang="en-US" sz="800" b="1"/>
          </a:p>
        </p:txBody>
      </p:sp>
      <p:sp>
        <p:nvSpPr>
          <p:cNvPr id="70678" name="Rectangle 24"/>
          <p:cNvSpPr>
            <a:spLocks noChangeArrowheads="1"/>
          </p:cNvSpPr>
          <p:nvPr/>
        </p:nvSpPr>
        <p:spPr bwMode="auto">
          <a:xfrm>
            <a:off x="4140200" y="1639888"/>
            <a:ext cx="166688" cy="122237"/>
          </a:xfrm>
          <a:prstGeom prst="rect">
            <a:avLst/>
          </a:prstGeom>
          <a:noFill/>
          <a:ln w="9525">
            <a:noFill/>
            <a:miter lim="800000"/>
            <a:headEnd/>
            <a:tailEnd/>
          </a:ln>
        </p:spPr>
        <p:txBody>
          <a:bodyPr wrap="none" lIns="0" tIns="0" rIns="0" bIns="0">
            <a:spAutoFit/>
          </a:bodyPr>
          <a:lstStyle/>
          <a:p>
            <a:r>
              <a:rPr lang="en-US" sz="800" b="1">
                <a:solidFill>
                  <a:srgbClr val="000000"/>
                </a:solidFill>
              </a:rPr>
              <a:t>Na</a:t>
            </a:r>
            <a:r>
              <a:rPr lang="en-US" sz="800" b="1" baseline="30000">
                <a:solidFill>
                  <a:srgbClr val="000000"/>
                </a:solidFill>
              </a:rPr>
              <a:t>+</a:t>
            </a:r>
            <a:endParaRPr lang="en-US" sz="800" b="1" baseline="30000"/>
          </a:p>
        </p:txBody>
      </p:sp>
      <p:sp>
        <p:nvSpPr>
          <p:cNvPr id="70679" name="Rectangle 25"/>
          <p:cNvSpPr>
            <a:spLocks noChangeArrowheads="1"/>
          </p:cNvSpPr>
          <p:nvPr/>
        </p:nvSpPr>
        <p:spPr bwMode="auto">
          <a:xfrm>
            <a:off x="3114675" y="1765300"/>
            <a:ext cx="606425" cy="122238"/>
          </a:xfrm>
          <a:prstGeom prst="rect">
            <a:avLst/>
          </a:prstGeom>
          <a:noFill/>
          <a:ln w="9525">
            <a:noFill/>
            <a:miter lim="800000"/>
            <a:headEnd/>
            <a:tailEnd/>
          </a:ln>
        </p:spPr>
        <p:txBody>
          <a:bodyPr wrap="none" lIns="0" tIns="0" rIns="0" bIns="0">
            <a:spAutoFit/>
          </a:bodyPr>
          <a:lstStyle/>
          <a:p>
            <a:r>
              <a:rPr lang="en-US" sz="800" b="1">
                <a:solidFill>
                  <a:srgbClr val="000000"/>
                </a:solidFill>
              </a:rPr>
              <a:t>Amino acids</a:t>
            </a:r>
            <a:endParaRPr lang="en-US" sz="800" b="1"/>
          </a:p>
        </p:txBody>
      </p:sp>
      <p:sp>
        <p:nvSpPr>
          <p:cNvPr id="70680" name="Rectangle 26"/>
          <p:cNvSpPr>
            <a:spLocks noChangeArrowheads="1"/>
          </p:cNvSpPr>
          <p:nvPr/>
        </p:nvSpPr>
        <p:spPr bwMode="auto">
          <a:xfrm>
            <a:off x="4140200" y="1771650"/>
            <a:ext cx="109538" cy="122238"/>
          </a:xfrm>
          <a:prstGeom prst="rect">
            <a:avLst/>
          </a:prstGeom>
          <a:noFill/>
          <a:ln w="9525">
            <a:noFill/>
            <a:miter lim="800000"/>
            <a:headEnd/>
            <a:tailEnd/>
          </a:ln>
        </p:spPr>
        <p:txBody>
          <a:bodyPr wrap="none" lIns="0" tIns="0" rIns="0" bIns="0">
            <a:spAutoFit/>
          </a:bodyPr>
          <a:lstStyle/>
          <a:p>
            <a:r>
              <a:rPr lang="en-US" sz="800" b="1">
                <a:solidFill>
                  <a:srgbClr val="000000"/>
                </a:solidFill>
              </a:rPr>
              <a:t>K</a:t>
            </a:r>
            <a:r>
              <a:rPr lang="en-US" sz="800" b="1" baseline="30000">
                <a:solidFill>
                  <a:srgbClr val="000000"/>
                </a:solidFill>
              </a:rPr>
              <a:t>+</a:t>
            </a:r>
            <a:endParaRPr lang="en-US" sz="800" b="1" baseline="30000"/>
          </a:p>
        </p:txBody>
      </p:sp>
      <p:sp>
        <p:nvSpPr>
          <p:cNvPr id="70681" name="Rectangle 27"/>
          <p:cNvSpPr>
            <a:spLocks noChangeArrowheads="1"/>
          </p:cNvSpPr>
          <p:nvPr/>
        </p:nvSpPr>
        <p:spPr bwMode="auto">
          <a:xfrm>
            <a:off x="3114675" y="1893888"/>
            <a:ext cx="350838" cy="122237"/>
          </a:xfrm>
          <a:prstGeom prst="rect">
            <a:avLst/>
          </a:prstGeom>
          <a:noFill/>
          <a:ln w="9525">
            <a:noFill/>
            <a:miter lim="800000"/>
            <a:headEnd/>
            <a:tailEnd/>
          </a:ln>
        </p:spPr>
        <p:txBody>
          <a:bodyPr wrap="none" lIns="0" tIns="0" rIns="0" bIns="0">
            <a:spAutoFit/>
          </a:bodyPr>
          <a:lstStyle/>
          <a:p>
            <a:r>
              <a:rPr lang="en-US" sz="800" b="1">
                <a:solidFill>
                  <a:srgbClr val="000000"/>
                </a:solidFill>
              </a:rPr>
              <a:t>Protein</a:t>
            </a:r>
            <a:endParaRPr lang="en-US" sz="800" b="1"/>
          </a:p>
        </p:txBody>
      </p:sp>
      <p:sp>
        <p:nvSpPr>
          <p:cNvPr id="70682" name="Rectangle 28"/>
          <p:cNvSpPr>
            <a:spLocks noChangeArrowheads="1"/>
          </p:cNvSpPr>
          <p:nvPr/>
        </p:nvSpPr>
        <p:spPr bwMode="auto">
          <a:xfrm>
            <a:off x="4140200" y="1893888"/>
            <a:ext cx="201613" cy="122237"/>
          </a:xfrm>
          <a:prstGeom prst="rect">
            <a:avLst/>
          </a:prstGeom>
          <a:noFill/>
          <a:ln w="9525">
            <a:noFill/>
            <a:miter lim="800000"/>
            <a:headEnd/>
            <a:tailEnd/>
          </a:ln>
        </p:spPr>
        <p:txBody>
          <a:bodyPr wrap="none" lIns="0" tIns="0" rIns="0" bIns="0">
            <a:spAutoFit/>
          </a:bodyPr>
          <a:lstStyle/>
          <a:p>
            <a:r>
              <a:rPr lang="en-US" sz="800" b="1">
                <a:solidFill>
                  <a:srgbClr val="000000"/>
                </a:solidFill>
              </a:rPr>
              <a:t>Ca</a:t>
            </a:r>
            <a:r>
              <a:rPr lang="en-US" sz="800" b="1" baseline="30000">
                <a:solidFill>
                  <a:srgbClr val="000000"/>
                </a:solidFill>
              </a:rPr>
              <a:t>2+</a:t>
            </a:r>
            <a:endParaRPr lang="en-US" sz="800" b="1" baseline="30000"/>
          </a:p>
        </p:txBody>
      </p:sp>
      <p:sp>
        <p:nvSpPr>
          <p:cNvPr id="70683" name="Rectangle 29"/>
          <p:cNvSpPr>
            <a:spLocks noChangeArrowheads="1"/>
          </p:cNvSpPr>
          <p:nvPr/>
        </p:nvSpPr>
        <p:spPr bwMode="auto">
          <a:xfrm>
            <a:off x="3114675" y="2019300"/>
            <a:ext cx="425450" cy="122238"/>
          </a:xfrm>
          <a:prstGeom prst="rect">
            <a:avLst/>
          </a:prstGeom>
          <a:noFill/>
          <a:ln w="9525">
            <a:noFill/>
            <a:miter lim="800000"/>
            <a:headEnd/>
            <a:tailEnd/>
          </a:ln>
        </p:spPr>
        <p:txBody>
          <a:bodyPr wrap="none" lIns="0" tIns="0" rIns="0" bIns="0">
            <a:spAutoFit/>
          </a:bodyPr>
          <a:lstStyle/>
          <a:p>
            <a:r>
              <a:rPr lang="en-US" sz="800" b="1">
                <a:solidFill>
                  <a:srgbClr val="000000"/>
                </a:solidFill>
              </a:rPr>
              <a:t>Vitamins</a:t>
            </a:r>
            <a:endParaRPr lang="en-US" sz="800" b="1"/>
          </a:p>
        </p:txBody>
      </p:sp>
      <p:sp>
        <p:nvSpPr>
          <p:cNvPr id="70684" name="Rectangle 30"/>
          <p:cNvSpPr>
            <a:spLocks noChangeArrowheads="1"/>
          </p:cNvSpPr>
          <p:nvPr/>
        </p:nvSpPr>
        <p:spPr bwMode="auto">
          <a:xfrm>
            <a:off x="4140200" y="2019300"/>
            <a:ext cx="217488" cy="122238"/>
          </a:xfrm>
          <a:prstGeom prst="rect">
            <a:avLst/>
          </a:prstGeom>
          <a:noFill/>
          <a:ln w="9525">
            <a:noFill/>
            <a:miter lim="800000"/>
            <a:headEnd/>
            <a:tailEnd/>
          </a:ln>
        </p:spPr>
        <p:txBody>
          <a:bodyPr wrap="none" lIns="0" tIns="0" rIns="0" bIns="0">
            <a:spAutoFit/>
          </a:bodyPr>
          <a:lstStyle/>
          <a:p>
            <a:r>
              <a:rPr lang="en-US" sz="800" b="1">
                <a:solidFill>
                  <a:srgbClr val="000000"/>
                </a:solidFill>
              </a:rPr>
              <a:t>Mg</a:t>
            </a:r>
            <a:r>
              <a:rPr lang="en-US" sz="800" b="1" baseline="30000">
                <a:solidFill>
                  <a:srgbClr val="000000"/>
                </a:solidFill>
              </a:rPr>
              <a:t>2+</a:t>
            </a:r>
            <a:endParaRPr lang="en-US" sz="800" b="1" baseline="30000"/>
          </a:p>
        </p:txBody>
      </p:sp>
      <p:sp>
        <p:nvSpPr>
          <p:cNvPr id="70685" name="Rectangle 31"/>
          <p:cNvSpPr>
            <a:spLocks noChangeArrowheads="1"/>
          </p:cNvSpPr>
          <p:nvPr/>
        </p:nvSpPr>
        <p:spPr bwMode="auto">
          <a:xfrm>
            <a:off x="3114675" y="2147888"/>
            <a:ext cx="357188" cy="122237"/>
          </a:xfrm>
          <a:prstGeom prst="rect">
            <a:avLst/>
          </a:prstGeom>
          <a:noFill/>
          <a:ln w="9525">
            <a:noFill/>
            <a:miter lim="800000"/>
            <a:headEnd/>
            <a:tailEnd/>
          </a:ln>
        </p:spPr>
        <p:txBody>
          <a:bodyPr wrap="none" lIns="0" tIns="0" rIns="0" bIns="0">
            <a:spAutoFit/>
          </a:bodyPr>
          <a:lstStyle/>
          <a:p>
            <a:r>
              <a:rPr lang="en-US" sz="800" b="1">
                <a:solidFill>
                  <a:srgbClr val="000000"/>
                </a:solidFill>
              </a:rPr>
              <a:t>Lactate</a:t>
            </a:r>
            <a:endParaRPr lang="en-US" sz="800" b="1"/>
          </a:p>
        </p:txBody>
      </p:sp>
      <p:sp>
        <p:nvSpPr>
          <p:cNvPr id="70686" name="Rectangle 32"/>
          <p:cNvSpPr>
            <a:spLocks noChangeArrowheads="1"/>
          </p:cNvSpPr>
          <p:nvPr/>
        </p:nvSpPr>
        <p:spPr bwMode="auto">
          <a:xfrm>
            <a:off x="4140200" y="2147888"/>
            <a:ext cx="1365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Cl</a:t>
            </a:r>
            <a:r>
              <a:rPr lang="en-US" sz="800" b="1" baseline="30000">
                <a:solidFill>
                  <a:srgbClr val="000000"/>
                </a:solidFill>
              </a:rPr>
              <a:t>–</a:t>
            </a:r>
            <a:endParaRPr lang="en-US" sz="800" b="1" baseline="30000"/>
          </a:p>
        </p:txBody>
      </p:sp>
      <p:sp>
        <p:nvSpPr>
          <p:cNvPr id="70687" name="Rectangle 33"/>
          <p:cNvSpPr>
            <a:spLocks noChangeArrowheads="1"/>
          </p:cNvSpPr>
          <p:nvPr/>
        </p:nvSpPr>
        <p:spPr bwMode="auto">
          <a:xfrm>
            <a:off x="3114675" y="2273300"/>
            <a:ext cx="227013" cy="122238"/>
          </a:xfrm>
          <a:prstGeom prst="rect">
            <a:avLst/>
          </a:prstGeom>
          <a:noFill/>
          <a:ln w="9525">
            <a:noFill/>
            <a:miter lim="800000"/>
            <a:headEnd/>
            <a:tailEnd/>
          </a:ln>
        </p:spPr>
        <p:txBody>
          <a:bodyPr wrap="none" lIns="0" tIns="0" rIns="0" bIns="0">
            <a:spAutoFit/>
          </a:bodyPr>
          <a:lstStyle/>
          <a:p>
            <a:r>
              <a:rPr lang="en-US" sz="800" b="1">
                <a:solidFill>
                  <a:srgbClr val="000000"/>
                </a:solidFill>
              </a:rPr>
              <a:t>Urea</a:t>
            </a:r>
            <a:endParaRPr lang="en-US" sz="800" b="1"/>
          </a:p>
        </p:txBody>
      </p:sp>
      <p:sp>
        <p:nvSpPr>
          <p:cNvPr id="70688" name="Rectangle 34"/>
          <p:cNvSpPr>
            <a:spLocks noChangeArrowheads="1"/>
          </p:cNvSpPr>
          <p:nvPr/>
        </p:nvSpPr>
        <p:spPr bwMode="auto">
          <a:xfrm>
            <a:off x="4140200" y="2266950"/>
            <a:ext cx="374650" cy="122238"/>
          </a:xfrm>
          <a:prstGeom prst="rect">
            <a:avLst/>
          </a:prstGeom>
          <a:noFill/>
          <a:ln w="9525">
            <a:noFill/>
            <a:miter lim="800000"/>
            <a:headEnd/>
            <a:tailEnd/>
          </a:ln>
        </p:spPr>
        <p:txBody>
          <a:bodyPr lIns="0" tIns="0" rIns="0" bIns="0">
            <a:spAutoFit/>
          </a:bodyPr>
          <a:lstStyle/>
          <a:p>
            <a:r>
              <a:rPr lang="en-US" sz="800" b="1">
                <a:solidFill>
                  <a:srgbClr val="000000"/>
                </a:solidFill>
              </a:rPr>
              <a:t>HCO</a:t>
            </a:r>
            <a:r>
              <a:rPr lang="en-US" sz="800" b="1" baseline="-25000">
                <a:solidFill>
                  <a:srgbClr val="000000"/>
                </a:solidFill>
              </a:rPr>
              <a:t>3</a:t>
            </a:r>
            <a:r>
              <a:rPr lang="en-US" sz="800" b="1" baseline="30000">
                <a:solidFill>
                  <a:srgbClr val="000000"/>
                </a:solidFill>
              </a:rPr>
              <a:t>–</a:t>
            </a:r>
            <a:endParaRPr lang="en-US" sz="800" b="1" baseline="30000"/>
          </a:p>
        </p:txBody>
      </p:sp>
      <p:sp>
        <p:nvSpPr>
          <p:cNvPr id="70689" name="Rectangle 35"/>
          <p:cNvSpPr>
            <a:spLocks noChangeArrowheads="1"/>
          </p:cNvSpPr>
          <p:nvPr/>
        </p:nvSpPr>
        <p:spPr bwMode="auto">
          <a:xfrm>
            <a:off x="3114675" y="2400300"/>
            <a:ext cx="431800" cy="122238"/>
          </a:xfrm>
          <a:prstGeom prst="rect">
            <a:avLst/>
          </a:prstGeom>
          <a:noFill/>
          <a:ln w="9525">
            <a:noFill/>
            <a:miter lim="800000"/>
            <a:headEnd/>
            <a:tailEnd/>
          </a:ln>
        </p:spPr>
        <p:txBody>
          <a:bodyPr wrap="none" lIns="0" tIns="0" rIns="0" bIns="0">
            <a:spAutoFit/>
          </a:bodyPr>
          <a:lstStyle/>
          <a:p>
            <a:r>
              <a:rPr lang="en-US" sz="800" b="1">
                <a:solidFill>
                  <a:srgbClr val="000000"/>
                </a:solidFill>
              </a:rPr>
              <a:t>Uric acid</a:t>
            </a:r>
            <a:endParaRPr lang="en-US" sz="800" b="1"/>
          </a:p>
        </p:txBody>
      </p:sp>
      <p:sp>
        <p:nvSpPr>
          <p:cNvPr id="70690" name="Rectangle 36"/>
          <p:cNvSpPr>
            <a:spLocks noChangeArrowheads="1"/>
          </p:cNvSpPr>
          <p:nvPr/>
        </p:nvSpPr>
        <p:spPr bwMode="auto">
          <a:xfrm>
            <a:off x="4140200" y="2400300"/>
            <a:ext cx="201613" cy="122238"/>
          </a:xfrm>
          <a:prstGeom prst="rect">
            <a:avLst/>
          </a:prstGeom>
          <a:noFill/>
          <a:ln w="9525">
            <a:noFill/>
            <a:miter lim="800000"/>
            <a:headEnd/>
            <a:tailEnd/>
          </a:ln>
        </p:spPr>
        <p:txBody>
          <a:bodyPr lIns="0" tIns="0" rIns="0" bIns="0">
            <a:spAutoFit/>
          </a:bodyPr>
          <a:lstStyle/>
          <a:p>
            <a:r>
              <a:rPr lang="en-US" sz="800" b="1">
                <a:solidFill>
                  <a:srgbClr val="000000"/>
                </a:solidFill>
              </a:rPr>
              <a:t>H</a:t>
            </a:r>
            <a:r>
              <a:rPr lang="en-US" sz="800" b="1" baseline="-25000">
                <a:solidFill>
                  <a:srgbClr val="000000"/>
                </a:solidFill>
              </a:rPr>
              <a:t>2</a:t>
            </a:r>
            <a:r>
              <a:rPr lang="en-US" sz="800" b="1">
                <a:solidFill>
                  <a:srgbClr val="000000"/>
                </a:solidFill>
              </a:rPr>
              <a:t>O</a:t>
            </a:r>
            <a:endParaRPr lang="en-US" sz="800" b="1"/>
          </a:p>
        </p:txBody>
      </p:sp>
      <p:sp>
        <p:nvSpPr>
          <p:cNvPr id="70691" name="Rectangle 37"/>
          <p:cNvSpPr>
            <a:spLocks noChangeArrowheads="1"/>
          </p:cNvSpPr>
          <p:nvPr/>
        </p:nvSpPr>
        <p:spPr bwMode="auto">
          <a:xfrm>
            <a:off x="5164138" y="4094163"/>
            <a:ext cx="166687" cy="122237"/>
          </a:xfrm>
          <a:prstGeom prst="rect">
            <a:avLst/>
          </a:prstGeom>
          <a:noFill/>
          <a:ln w="9525">
            <a:noFill/>
            <a:miter lim="800000"/>
            <a:headEnd/>
            <a:tailEnd/>
          </a:ln>
        </p:spPr>
        <p:txBody>
          <a:bodyPr wrap="none" lIns="0" tIns="0" rIns="0" bIns="0">
            <a:spAutoFit/>
          </a:bodyPr>
          <a:lstStyle/>
          <a:p>
            <a:r>
              <a:rPr lang="en-US" sz="800" b="1">
                <a:solidFill>
                  <a:srgbClr val="000000"/>
                </a:solidFill>
              </a:rPr>
              <a:t>Na</a:t>
            </a:r>
            <a:r>
              <a:rPr lang="en-US" sz="800" b="1" baseline="30000">
                <a:solidFill>
                  <a:srgbClr val="000000"/>
                </a:solidFill>
              </a:rPr>
              <a:t>+</a:t>
            </a:r>
            <a:endParaRPr lang="en-US" sz="800" b="1" baseline="30000"/>
          </a:p>
        </p:txBody>
      </p:sp>
      <p:sp>
        <p:nvSpPr>
          <p:cNvPr id="70692" name="Rectangle 38"/>
          <p:cNvSpPr>
            <a:spLocks noChangeArrowheads="1"/>
          </p:cNvSpPr>
          <p:nvPr/>
        </p:nvSpPr>
        <p:spPr bwMode="auto">
          <a:xfrm>
            <a:off x="5164138" y="4221163"/>
            <a:ext cx="109537" cy="122237"/>
          </a:xfrm>
          <a:prstGeom prst="rect">
            <a:avLst/>
          </a:prstGeom>
          <a:noFill/>
          <a:ln w="9525">
            <a:noFill/>
            <a:miter lim="800000"/>
            <a:headEnd/>
            <a:tailEnd/>
          </a:ln>
        </p:spPr>
        <p:txBody>
          <a:bodyPr wrap="none" lIns="0" tIns="0" rIns="0" bIns="0">
            <a:spAutoFit/>
          </a:bodyPr>
          <a:lstStyle/>
          <a:p>
            <a:r>
              <a:rPr lang="en-US" sz="800" b="1">
                <a:solidFill>
                  <a:srgbClr val="000000"/>
                </a:solidFill>
              </a:rPr>
              <a:t>K</a:t>
            </a:r>
            <a:r>
              <a:rPr lang="en-US" sz="800" b="1" baseline="30000">
                <a:solidFill>
                  <a:srgbClr val="000000"/>
                </a:solidFill>
              </a:rPr>
              <a:t>+</a:t>
            </a:r>
            <a:endParaRPr lang="en-US" sz="800" b="1" baseline="30000"/>
          </a:p>
        </p:txBody>
      </p:sp>
      <p:sp>
        <p:nvSpPr>
          <p:cNvPr id="70693" name="Rectangle 39"/>
          <p:cNvSpPr>
            <a:spLocks noChangeArrowheads="1"/>
          </p:cNvSpPr>
          <p:nvPr/>
        </p:nvSpPr>
        <p:spPr bwMode="auto">
          <a:xfrm>
            <a:off x="5164138" y="4348163"/>
            <a:ext cx="1365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Cl</a:t>
            </a:r>
            <a:r>
              <a:rPr lang="en-US" sz="800" b="1" baseline="30000">
                <a:solidFill>
                  <a:srgbClr val="000000"/>
                </a:solidFill>
              </a:rPr>
              <a:t>–</a:t>
            </a:r>
            <a:endParaRPr lang="en-US" sz="800" b="1" baseline="30000"/>
          </a:p>
        </p:txBody>
      </p:sp>
      <p:sp>
        <p:nvSpPr>
          <p:cNvPr id="70694" name="Rectangle 40"/>
          <p:cNvSpPr>
            <a:spLocks noChangeArrowheads="1"/>
          </p:cNvSpPr>
          <p:nvPr/>
        </p:nvSpPr>
        <p:spPr bwMode="auto">
          <a:xfrm>
            <a:off x="5472113" y="5133975"/>
            <a:ext cx="200025" cy="122238"/>
          </a:xfrm>
          <a:prstGeom prst="rect">
            <a:avLst/>
          </a:prstGeom>
          <a:noFill/>
          <a:ln w="9525">
            <a:noFill/>
            <a:miter lim="800000"/>
            <a:headEnd/>
            <a:tailEnd/>
          </a:ln>
        </p:spPr>
        <p:txBody>
          <a:bodyPr lIns="0" tIns="0" rIns="0" bIns="0">
            <a:spAutoFit/>
          </a:bodyPr>
          <a:lstStyle/>
          <a:p>
            <a:r>
              <a:rPr lang="en-US" sz="800" b="1">
                <a:solidFill>
                  <a:srgbClr val="000000"/>
                </a:solidFill>
              </a:rPr>
              <a:t>H</a:t>
            </a:r>
            <a:r>
              <a:rPr lang="en-US" sz="800" b="1" baseline="-25000">
                <a:solidFill>
                  <a:srgbClr val="000000"/>
                </a:solidFill>
              </a:rPr>
              <a:t>2</a:t>
            </a:r>
            <a:r>
              <a:rPr lang="en-US" sz="800" b="1">
                <a:solidFill>
                  <a:srgbClr val="000000"/>
                </a:solidFill>
              </a:rPr>
              <a:t>O</a:t>
            </a:r>
            <a:endParaRPr lang="en-US" sz="800" b="1"/>
          </a:p>
        </p:txBody>
      </p:sp>
      <p:sp>
        <p:nvSpPr>
          <p:cNvPr id="70695" name="Rectangle 41"/>
          <p:cNvSpPr>
            <a:spLocks noChangeArrowheads="1"/>
          </p:cNvSpPr>
          <p:nvPr/>
        </p:nvSpPr>
        <p:spPr bwMode="auto">
          <a:xfrm>
            <a:off x="3230563" y="4365625"/>
            <a:ext cx="693737" cy="122238"/>
          </a:xfrm>
          <a:prstGeom prst="rect">
            <a:avLst/>
          </a:prstGeom>
          <a:noFill/>
          <a:ln w="9525">
            <a:noFill/>
            <a:miter lim="800000"/>
            <a:headEnd/>
            <a:tailEnd/>
          </a:ln>
        </p:spPr>
        <p:txBody>
          <a:bodyPr wrap="none" lIns="0" tIns="0" rIns="0" bIns="0">
            <a:spAutoFit/>
          </a:bodyPr>
          <a:lstStyle/>
          <a:p>
            <a:r>
              <a:rPr lang="en-US" sz="800" b="1">
                <a:solidFill>
                  <a:srgbClr val="000000"/>
                </a:solidFill>
              </a:rPr>
              <a:t>Nephron loop:</a:t>
            </a:r>
            <a:endParaRPr lang="en-US" sz="800" b="1"/>
          </a:p>
        </p:txBody>
      </p:sp>
      <p:sp>
        <p:nvSpPr>
          <p:cNvPr id="70696" name="Rectangle 42"/>
          <p:cNvSpPr>
            <a:spLocks noChangeArrowheads="1"/>
          </p:cNvSpPr>
          <p:nvPr/>
        </p:nvSpPr>
        <p:spPr bwMode="auto">
          <a:xfrm>
            <a:off x="3313113" y="4497388"/>
            <a:ext cx="815975" cy="122237"/>
          </a:xfrm>
          <a:prstGeom prst="rect">
            <a:avLst/>
          </a:prstGeom>
          <a:noFill/>
          <a:ln w="9525">
            <a:noFill/>
            <a:miter lim="800000"/>
            <a:headEnd/>
            <a:tailEnd/>
          </a:ln>
        </p:spPr>
        <p:txBody>
          <a:bodyPr wrap="none" lIns="0" tIns="0" rIns="0" bIns="0">
            <a:spAutoFit/>
          </a:bodyPr>
          <a:lstStyle/>
          <a:p>
            <a:r>
              <a:rPr lang="en-US" sz="800" b="1">
                <a:solidFill>
                  <a:srgbClr val="000000"/>
                </a:solidFill>
              </a:rPr>
              <a:t>Descending limb</a:t>
            </a:r>
            <a:endParaRPr lang="en-US" sz="800" b="1"/>
          </a:p>
        </p:txBody>
      </p:sp>
      <p:sp>
        <p:nvSpPr>
          <p:cNvPr id="70697" name="Rectangle 43"/>
          <p:cNvSpPr>
            <a:spLocks noChangeArrowheads="1"/>
          </p:cNvSpPr>
          <p:nvPr/>
        </p:nvSpPr>
        <p:spPr bwMode="auto">
          <a:xfrm>
            <a:off x="3306763" y="4629150"/>
            <a:ext cx="758825" cy="122238"/>
          </a:xfrm>
          <a:prstGeom prst="rect">
            <a:avLst/>
          </a:prstGeom>
          <a:noFill/>
          <a:ln w="9525">
            <a:noFill/>
            <a:miter lim="800000"/>
            <a:headEnd/>
            <a:tailEnd/>
          </a:ln>
        </p:spPr>
        <p:txBody>
          <a:bodyPr wrap="none" lIns="0" tIns="0" rIns="0" bIns="0">
            <a:spAutoFit/>
          </a:bodyPr>
          <a:lstStyle/>
          <a:p>
            <a:r>
              <a:rPr lang="en-US" sz="800" b="1">
                <a:solidFill>
                  <a:srgbClr val="000000"/>
                </a:solidFill>
              </a:rPr>
              <a:t>Ascending limb</a:t>
            </a:r>
            <a:endParaRPr lang="en-US" sz="800" b="1"/>
          </a:p>
        </p:txBody>
      </p:sp>
      <p:sp>
        <p:nvSpPr>
          <p:cNvPr id="70698" name="Rectangle 44"/>
          <p:cNvSpPr>
            <a:spLocks noChangeArrowheads="1"/>
          </p:cNvSpPr>
          <p:nvPr/>
        </p:nvSpPr>
        <p:spPr bwMode="auto">
          <a:xfrm>
            <a:off x="3848100" y="2600325"/>
            <a:ext cx="203200" cy="122238"/>
          </a:xfrm>
          <a:prstGeom prst="rect">
            <a:avLst/>
          </a:prstGeom>
          <a:noFill/>
          <a:ln w="9525">
            <a:noFill/>
            <a:miter lim="800000"/>
            <a:headEnd/>
            <a:tailEnd/>
          </a:ln>
        </p:spPr>
        <p:txBody>
          <a:bodyPr wrap="none" lIns="0" tIns="0" rIns="0" bIns="0">
            <a:spAutoFit/>
          </a:bodyPr>
          <a:lstStyle/>
          <a:p>
            <a:r>
              <a:rPr lang="en-US" sz="800" b="1">
                <a:solidFill>
                  <a:srgbClr val="000000"/>
                </a:solidFill>
              </a:rPr>
              <a:t>PCT</a:t>
            </a:r>
            <a:endParaRPr lang="en-US" sz="800" b="1"/>
          </a:p>
        </p:txBody>
      </p:sp>
      <p:sp>
        <p:nvSpPr>
          <p:cNvPr id="70699" name="Rectangle 45"/>
          <p:cNvSpPr>
            <a:spLocks noChangeArrowheads="1"/>
          </p:cNvSpPr>
          <p:nvPr/>
        </p:nvSpPr>
        <p:spPr bwMode="auto">
          <a:xfrm>
            <a:off x="4927600" y="2608263"/>
            <a:ext cx="207963" cy="122237"/>
          </a:xfrm>
          <a:prstGeom prst="rect">
            <a:avLst/>
          </a:prstGeom>
          <a:noFill/>
          <a:ln w="9525">
            <a:noFill/>
            <a:miter lim="800000"/>
            <a:headEnd/>
            <a:tailEnd/>
          </a:ln>
        </p:spPr>
        <p:txBody>
          <a:bodyPr wrap="none" lIns="0" tIns="0" rIns="0" bIns="0">
            <a:spAutoFit/>
          </a:bodyPr>
          <a:lstStyle/>
          <a:p>
            <a:r>
              <a:rPr lang="en-US" sz="800" b="1">
                <a:solidFill>
                  <a:srgbClr val="000000"/>
                </a:solidFill>
              </a:rPr>
              <a:t>DCT</a:t>
            </a:r>
            <a:endParaRPr lang="en-US" sz="800" b="1"/>
          </a:p>
        </p:txBody>
      </p:sp>
      <p:sp>
        <p:nvSpPr>
          <p:cNvPr id="70700" name="Rectangle 46"/>
          <p:cNvSpPr>
            <a:spLocks noChangeArrowheads="1"/>
          </p:cNvSpPr>
          <p:nvPr/>
        </p:nvSpPr>
        <p:spPr bwMode="auto">
          <a:xfrm>
            <a:off x="3109913" y="5722938"/>
            <a:ext cx="187325" cy="122237"/>
          </a:xfrm>
          <a:prstGeom prst="rect">
            <a:avLst/>
          </a:prstGeom>
          <a:noFill/>
          <a:ln w="9525">
            <a:noFill/>
            <a:miter lim="800000"/>
            <a:headEnd/>
            <a:tailEnd/>
          </a:ln>
        </p:spPr>
        <p:txBody>
          <a:bodyPr wrap="none" lIns="0" tIns="0" rIns="0" bIns="0">
            <a:spAutoFit/>
          </a:bodyPr>
          <a:lstStyle/>
          <a:p>
            <a:r>
              <a:rPr lang="en-US" sz="800" b="1">
                <a:solidFill>
                  <a:srgbClr val="000000"/>
                </a:solidFill>
              </a:rPr>
              <a:t>Key</a:t>
            </a:r>
            <a:endParaRPr lang="en-US" sz="800" b="1"/>
          </a:p>
        </p:txBody>
      </p:sp>
      <p:sp>
        <p:nvSpPr>
          <p:cNvPr id="70701" name="Line 47"/>
          <p:cNvSpPr>
            <a:spLocks noChangeShapeType="1"/>
          </p:cNvSpPr>
          <p:nvPr/>
        </p:nvSpPr>
        <p:spPr bwMode="auto">
          <a:xfrm>
            <a:off x="5665788" y="4692650"/>
            <a:ext cx="309562" cy="0"/>
          </a:xfrm>
          <a:prstGeom prst="line">
            <a:avLst/>
          </a:prstGeom>
          <a:noFill/>
          <a:ln w="11113">
            <a:solidFill>
              <a:srgbClr val="000000"/>
            </a:solidFill>
            <a:round/>
            <a:headEnd/>
            <a:tailEnd/>
          </a:ln>
        </p:spPr>
        <p:txBody>
          <a:bodyPr/>
          <a:lstStyle/>
          <a:p>
            <a:endParaRPr lang="en-US"/>
          </a:p>
        </p:txBody>
      </p:sp>
      <p:sp>
        <p:nvSpPr>
          <p:cNvPr id="70702" name="Line 48"/>
          <p:cNvSpPr>
            <a:spLocks noChangeShapeType="1"/>
          </p:cNvSpPr>
          <p:nvPr/>
        </p:nvSpPr>
        <p:spPr bwMode="auto">
          <a:xfrm>
            <a:off x="4154488" y="4559300"/>
            <a:ext cx="269875" cy="1588"/>
          </a:xfrm>
          <a:prstGeom prst="line">
            <a:avLst/>
          </a:prstGeom>
          <a:noFill/>
          <a:ln w="11113">
            <a:solidFill>
              <a:srgbClr val="000000"/>
            </a:solidFill>
            <a:round/>
            <a:headEnd/>
            <a:tailEnd/>
          </a:ln>
        </p:spPr>
        <p:txBody>
          <a:bodyPr/>
          <a:lstStyle/>
          <a:p>
            <a:endParaRPr lang="en-US"/>
          </a:p>
        </p:txBody>
      </p:sp>
      <p:sp>
        <p:nvSpPr>
          <p:cNvPr id="70703" name="Line 49"/>
          <p:cNvSpPr>
            <a:spLocks noChangeShapeType="1"/>
          </p:cNvSpPr>
          <p:nvPr/>
        </p:nvSpPr>
        <p:spPr bwMode="auto">
          <a:xfrm>
            <a:off x="4092575" y="4692650"/>
            <a:ext cx="663575" cy="0"/>
          </a:xfrm>
          <a:prstGeom prst="line">
            <a:avLst/>
          </a:prstGeom>
          <a:noFill/>
          <a:ln w="11113">
            <a:solidFill>
              <a:srgbClr val="000000"/>
            </a:solidFill>
            <a:round/>
            <a:headEnd/>
            <a:tailEnd/>
          </a:ln>
        </p:spPr>
        <p:txBody>
          <a:bodyPr/>
          <a:lstStyle/>
          <a:p>
            <a:endParaRPr lang="en-US"/>
          </a:p>
        </p:txBody>
      </p:sp>
      <p:sp>
        <p:nvSpPr>
          <p:cNvPr id="70704" name="Line 50"/>
          <p:cNvSpPr>
            <a:spLocks noChangeShapeType="1"/>
          </p:cNvSpPr>
          <p:nvPr/>
        </p:nvSpPr>
        <p:spPr bwMode="auto">
          <a:xfrm>
            <a:off x="3952875" y="2725738"/>
            <a:ext cx="0" cy="85725"/>
          </a:xfrm>
          <a:prstGeom prst="line">
            <a:avLst/>
          </a:prstGeom>
          <a:noFill/>
          <a:ln w="11113">
            <a:solidFill>
              <a:srgbClr val="000000"/>
            </a:solidFill>
            <a:round/>
            <a:headEnd/>
            <a:tailEnd/>
          </a:ln>
        </p:spPr>
        <p:txBody>
          <a:bodyPr/>
          <a:lstStyle/>
          <a:p>
            <a:endParaRPr lang="en-US"/>
          </a:p>
        </p:txBody>
      </p:sp>
      <p:sp>
        <p:nvSpPr>
          <p:cNvPr id="70705" name="Line 51"/>
          <p:cNvSpPr>
            <a:spLocks noChangeShapeType="1"/>
          </p:cNvSpPr>
          <p:nvPr/>
        </p:nvSpPr>
        <p:spPr bwMode="auto">
          <a:xfrm>
            <a:off x="5059363" y="2725738"/>
            <a:ext cx="1587" cy="338137"/>
          </a:xfrm>
          <a:prstGeom prst="line">
            <a:avLst/>
          </a:prstGeom>
          <a:noFill/>
          <a:ln w="11113">
            <a:solidFill>
              <a:srgbClr val="000000"/>
            </a:solidFill>
            <a:round/>
            <a:headEnd/>
            <a:tailEnd/>
          </a:ln>
        </p:spPr>
        <p:txBody>
          <a:bodyPr/>
          <a:lstStyle/>
          <a:p>
            <a:endParaRPr lang="en-US"/>
          </a:p>
        </p:txBody>
      </p:sp>
      <p:sp>
        <p:nvSpPr>
          <p:cNvPr id="70706" name="Text Box 52"/>
          <p:cNvSpPr txBox="1">
            <a:spLocks noChangeArrowheads="1"/>
          </p:cNvSpPr>
          <p:nvPr/>
        </p:nvSpPr>
        <p:spPr bwMode="auto">
          <a:xfrm>
            <a:off x="5149850" y="4625975"/>
            <a:ext cx="584200" cy="244475"/>
          </a:xfrm>
          <a:prstGeom prst="rect">
            <a:avLst/>
          </a:prstGeom>
          <a:noFill/>
          <a:ln w="9525">
            <a:noFill/>
            <a:miter lim="800000"/>
            <a:headEnd/>
            <a:tailEnd/>
          </a:ln>
        </p:spPr>
        <p:txBody>
          <a:bodyPr wrap="none" lIns="0" tIns="0" bIns="0">
            <a:spAutoFit/>
          </a:bodyPr>
          <a:lstStyle/>
          <a:p>
            <a:r>
              <a:rPr lang="en-US" sz="800" b="1"/>
              <a:t>Collecting</a:t>
            </a:r>
          </a:p>
          <a:p>
            <a:r>
              <a:rPr lang="en-US" sz="800" b="1"/>
              <a:t>duct</a:t>
            </a:r>
          </a:p>
        </p:txBody>
      </p:sp>
      <p:sp>
        <p:nvSpPr>
          <p:cNvPr id="70707" name="Text Box 53"/>
          <p:cNvSpPr txBox="1">
            <a:spLocks noChangeArrowheads="1"/>
          </p:cNvSpPr>
          <p:nvPr/>
        </p:nvSpPr>
        <p:spPr bwMode="auto">
          <a:xfrm>
            <a:off x="3381375" y="5910263"/>
            <a:ext cx="714375" cy="244475"/>
          </a:xfrm>
          <a:prstGeom prst="rect">
            <a:avLst/>
          </a:prstGeom>
          <a:noFill/>
          <a:ln w="9525">
            <a:noFill/>
            <a:miter lim="800000"/>
            <a:headEnd/>
            <a:tailEnd/>
          </a:ln>
        </p:spPr>
        <p:txBody>
          <a:bodyPr wrap="none" lIns="0" tIns="0" bIns="0">
            <a:spAutoFit/>
          </a:bodyPr>
          <a:lstStyle/>
          <a:p>
            <a:r>
              <a:rPr lang="en-US" sz="800" b="1"/>
              <a:t>Tubular</a:t>
            </a:r>
          </a:p>
          <a:p>
            <a:r>
              <a:rPr lang="en-US" sz="800" b="1"/>
              <a:t>reabsorption</a:t>
            </a:r>
          </a:p>
        </p:txBody>
      </p:sp>
      <p:sp>
        <p:nvSpPr>
          <p:cNvPr id="70708" name="Text Box 54"/>
          <p:cNvSpPr txBox="1">
            <a:spLocks noChangeArrowheads="1"/>
          </p:cNvSpPr>
          <p:nvPr/>
        </p:nvSpPr>
        <p:spPr bwMode="auto">
          <a:xfrm>
            <a:off x="3381375" y="6224588"/>
            <a:ext cx="546100" cy="244475"/>
          </a:xfrm>
          <a:prstGeom prst="rect">
            <a:avLst/>
          </a:prstGeom>
          <a:noFill/>
          <a:ln w="9525">
            <a:noFill/>
            <a:miter lim="800000"/>
            <a:headEnd/>
            <a:tailEnd/>
          </a:ln>
        </p:spPr>
        <p:txBody>
          <a:bodyPr wrap="none" lIns="0" tIns="0" bIns="0">
            <a:spAutoFit/>
          </a:bodyPr>
          <a:lstStyle/>
          <a:p>
            <a:r>
              <a:rPr lang="en-US" sz="800" b="1"/>
              <a:t>Tubular</a:t>
            </a:r>
          </a:p>
          <a:p>
            <a:r>
              <a:rPr lang="en-US" sz="800" b="1"/>
              <a:t>secretion</a:t>
            </a:r>
          </a:p>
        </p:txBody>
      </p:sp>
      <p:sp>
        <p:nvSpPr>
          <p:cNvPr id="70709" name="Rectangle 55"/>
          <p:cNvSpPr>
            <a:spLocks noChangeArrowheads="1"/>
          </p:cNvSpPr>
          <p:nvPr/>
        </p:nvSpPr>
        <p:spPr bwMode="auto">
          <a:xfrm>
            <a:off x="5103813" y="2295525"/>
            <a:ext cx="373062" cy="122238"/>
          </a:xfrm>
          <a:prstGeom prst="rect">
            <a:avLst/>
          </a:prstGeom>
          <a:noFill/>
          <a:ln w="9525">
            <a:noFill/>
            <a:miter lim="800000"/>
            <a:headEnd/>
            <a:tailEnd/>
          </a:ln>
        </p:spPr>
        <p:txBody>
          <a:bodyPr lIns="0" tIns="0" rIns="0" bIns="0">
            <a:spAutoFit/>
          </a:bodyPr>
          <a:lstStyle/>
          <a:p>
            <a:r>
              <a:rPr lang="en-US" sz="800" b="1">
                <a:solidFill>
                  <a:srgbClr val="000000"/>
                </a:solidFill>
              </a:rPr>
              <a:t>HCO</a:t>
            </a:r>
            <a:r>
              <a:rPr lang="en-US" sz="800" b="1" baseline="-25000">
                <a:solidFill>
                  <a:srgbClr val="000000"/>
                </a:solidFill>
              </a:rPr>
              <a:t>3</a:t>
            </a:r>
            <a:r>
              <a:rPr lang="en-US" sz="800" b="1" baseline="30000">
                <a:solidFill>
                  <a:srgbClr val="000000"/>
                </a:solidFill>
              </a:rPr>
              <a:t>–</a:t>
            </a:r>
            <a:endParaRPr lang="en-US" sz="800" b="1" baseline="3000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2" name="Slide Number Placeholder 4"/>
          <p:cNvSpPr>
            <a:spLocks noGrp="1"/>
          </p:cNvSpPr>
          <p:nvPr>
            <p:ph type="sldNum" sz="quarter" idx="11"/>
          </p:nvPr>
        </p:nvSpPr>
        <p:spPr>
          <a:noFill/>
        </p:spPr>
        <p:txBody>
          <a:bodyPr/>
          <a:lstStyle/>
          <a:p>
            <a:r>
              <a:rPr lang="en-US" smtClean="0"/>
              <a:t>23-</a:t>
            </a:r>
            <a:fld id="{EABD6A86-F312-455F-B291-30A432843408}" type="slidenum">
              <a:rPr lang="en-US" smtClean="0"/>
              <a:pPr/>
              <a:t>64</a:t>
            </a:fld>
            <a:endParaRPr lang="en-US" smtClean="0"/>
          </a:p>
        </p:txBody>
      </p:sp>
      <p:sp>
        <p:nvSpPr>
          <p:cNvPr id="71683" name="Rectangle 2"/>
          <p:cNvSpPr>
            <a:spLocks noGrp="1" noChangeArrowheads="1"/>
          </p:cNvSpPr>
          <p:nvPr>
            <p:ph type="title"/>
          </p:nvPr>
        </p:nvSpPr>
        <p:spPr>
          <a:xfrm>
            <a:off x="0" y="0"/>
            <a:ext cx="9144000" cy="990600"/>
          </a:xfrm>
        </p:spPr>
        <p:txBody>
          <a:bodyPr/>
          <a:lstStyle/>
          <a:p>
            <a:pPr eaLnBrk="1" hangingPunct="1"/>
            <a:r>
              <a:rPr lang="en-US" sz="3600" smtClean="0"/>
              <a:t>Composition and Properties of Urine</a:t>
            </a:r>
          </a:p>
        </p:txBody>
      </p:sp>
      <p:sp>
        <p:nvSpPr>
          <p:cNvPr id="71684" name="Rectangle 3"/>
          <p:cNvSpPr>
            <a:spLocks noGrp="1" noChangeArrowheads="1"/>
          </p:cNvSpPr>
          <p:nvPr>
            <p:ph type="body" idx="1"/>
          </p:nvPr>
        </p:nvSpPr>
        <p:spPr>
          <a:xfrm>
            <a:off x="381000" y="914400"/>
            <a:ext cx="8305800" cy="5791200"/>
          </a:xfrm>
        </p:spPr>
        <p:txBody>
          <a:bodyPr/>
          <a:lstStyle/>
          <a:p>
            <a:pPr eaLnBrk="1" hangingPunct="1">
              <a:lnSpc>
                <a:spcPct val="80000"/>
              </a:lnSpc>
            </a:pPr>
            <a:r>
              <a:rPr lang="en-US" sz="2000" smtClean="0"/>
              <a:t>urinalysis – </a:t>
            </a:r>
            <a:r>
              <a:rPr lang="en-US" sz="2000" b="0" smtClean="0"/>
              <a:t>the examination of the physical and chemical properties of urine</a:t>
            </a:r>
          </a:p>
          <a:p>
            <a:pPr eaLnBrk="1" hangingPunct="1">
              <a:lnSpc>
                <a:spcPct val="80000"/>
              </a:lnSpc>
            </a:pPr>
            <a:endParaRPr lang="en-US" sz="800" smtClean="0"/>
          </a:p>
          <a:p>
            <a:pPr eaLnBrk="1" hangingPunct="1">
              <a:lnSpc>
                <a:spcPct val="80000"/>
              </a:lnSpc>
            </a:pPr>
            <a:r>
              <a:rPr lang="en-US" sz="1800" smtClean="0"/>
              <a:t>appearance</a:t>
            </a:r>
            <a:r>
              <a:rPr lang="en-US" sz="2000" smtClean="0"/>
              <a:t> </a:t>
            </a:r>
            <a:r>
              <a:rPr lang="en-US" sz="1800" smtClean="0"/>
              <a:t>- </a:t>
            </a:r>
            <a:r>
              <a:rPr lang="en-US" sz="1600" b="0" smtClean="0"/>
              <a:t>clear, almost colorless to deep amber - yellow color due to urochrome pigment from breakdown of hemoglobin (RBCs) – other colors from foods, drugs or diseases</a:t>
            </a:r>
            <a:endParaRPr lang="en-US" sz="1800" b="0" smtClean="0"/>
          </a:p>
          <a:p>
            <a:pPr lvl="1" eaLnBrk="1" hangingPunct="1">
              <a:lnSpc>
                <a:spcPct val="90000"/>
              </a:lnSpc>
            </a:pPr>
            <a:r>
              <a:rPr lang="en-US" sz="1400" b="0" smtClean="0"/>
              <a:t>cloudiness or blood could suggest urinary tract infection, trauma or stones</a:t>
            </a:r>
          </a:p>
          <a:p>
            <a:pPr lvl="1" eaLnBrk="1" hangingPunct="1">
              <a:lnSpc>
                <a:spcPct val="90000"/>
              </a:lnSpc>
            </a:pPr>
            <a:r>
              <a:rPr lang="en-US" sz="1400" smtClean="0"/>
              <a:t>pyuria </a:t>
            </a:r>
            <a:r>
              <a:rPr lang="en-US" sz="1400" b="0" smtClean="0"/>
              <a:t>– pus in the urine</a:t>
            </a:r>
          </a:p>
          <a:p>
            <a:pPr lvl="1" eaLnBrk="1" hangingPunct="1">
              <a:lnSpc>
                <a:spcPct val="90000"/>
              </a:lnSpc>
            </a:pPr>
            <a:r>
              <a:rPr lang="en-US" sz="1400" smtClean="0"/>
              <a:t>hematuria</a:t>
            </a:r>
            <a:r>
              <a:rPr lang="en-US" sz="1400" b="0" smtClean="0"/>
              <a:t> – blood in urine due to urinary tract infection, trauma, or kidney stones</a:t>
            </a:r>
          </a:p>
          <a:p>
            <a:pPr lvl="1" eaLnBrk="1" hangingPunct="1">
              <a:lnSpc>
                <a:spcPct val="90000"/>
              </a:lnSpc>
            </a:pPr>
            <a:endParaRPr lang="en-US" sz="800" b="0" smtClean="0"/>
          </a:p>
          <a:p>
            <a:pPr eaLnBrk="1" hangingPunct="1">
              <a:lnSpc>
                <a:spcPct val="90000"/>
              </a:lnSpc>
            </a:pPr>
            <a:r>
              <a:rPr lang="en-US" sz="1800" smtClean="0"/>
              <a:t>odor</a:t>
            </a:r>
            <a:r>
              <a:rPr lang="en-US" sz="1800" b="0" smtClean="0"/>
              <a:t> - </a:t>
            </a:r>
            <a:r>
              <a:rPr lang="en-US" sz="1600" b="0" smtClean="0"/>
              <a:t>bacteria degrade urea to ammonia, some foods impart aroma</a:t>
            </a:r>
          </a:p>
          <a:p>
            <a:pPr eaLnBrk="1" hangingPunct="1">
              <a:lnSpc>
                <a:spcPct val="90000"/>
              </a:lnSpc>
            </a:pPr>
            <a:endParaRPr lang="en-US" sz="800" b="0" smtClean="0"/>
          </a:p>
          <a:p>
            <a:pPr eaLnBrk="1" hangingPunct="1">
              <a:lnSpc>
                <a:spcPct val="90000"/>
              </a:lnSpc>
            </a:pPr>
            <a:r>
              <a:rPr lang="en-US" sz="1800" smtClean="0"/>
              <a:t>specific gravity - </a:t>
            </a:r>
            <a:r>
              <a:rPr lang="en-US" sz="1600" smtClean="0"/>
              <a:t> </a:t>
            </a:r>
            <a:r>
              <a:rPr lang="en-US" sz="1600" b="0" smtClean="0"/>
              <a:t>compared to distilled water</a:t>
            </a:r>
          </a:p>
          <a:p>
            <a:pPr lvl="2" eaLnBrk="1" hangingPunct="1">
              <a:lnSpc>
                <a:spcPct val="90000"/>
              </a:lnSpc>
            </a:pPr>
            <a:r>
              <a:rPr lang="en-US" sz="1400" b="0" smtClean="0"/>
              <a:t>density of urine ranges from 1.001 -1.028</a:t>
            </a:r>
          </a:p>
          <a:p>
            <a:pPr lvl="2" eaLnBrk="1" hangingPunct="1">
              <a:lnSpc>
                <a:spcPct val="90000"/>
              </a:lnSpc>
            </a:pPr>
            <a:endParaRPr lang="en-US" sz="800" b="0" smtClean="0"/>
          </a:p>
          <a:p>
            <a:pPr eaLnBrk="1" hangingPunct="1">
              <a:lnSpc>
                <a:spcPct val="90000"/>
              </a:lnSpc>
            </a:pPr>
            <a:r>
              <a:rPr lang="en-US" sz="1800" smtClean="0"/>
              <a:t>osmolarity</a:t>
            </a:r>
            <a:r>
              <a:rPr lang="en-US" sz="1600" b="0" smtClean="0"/>
              <a:t> - (blood = 300 mOsm/L) </a:t>
            </a:r>
            <a:endParaRPr lang="en-US" sz="1400" b="0" smtClean="0"/>
          </a:p>
          <a:p>
            <a:pPr lvl="2" eaLnBrk="1" hangingPunct="1">
              <a:lnSpc>
                <a:spcPct val="90000"/>
              </a:lnSpc>
            </a:pPr>
            <a:r>
              <a:rPr lang="en-US" sz="1400" b="0" smtClean="0"/>
              <a:t>ranges from 50 mOsm/L to 1,200 mOsm/L in dehydrated person</a:t>
            </a:r>
          </a:p>
          <a:p>
            <a:pPr lvl="2" eaLnBrk="1" hangingPunct="1">
              <a:lnSpc>
                <a:spcPct val="90000"/>
              </a:lnSpc>
            </a:pPr>
            <a:endParaRPr lang="en-US" sz="800" b="0" smtClean="0"/>
          </a:p>
          <a:p>
            <a:pPr eaLnBrk="1" hangingPunct="1">
              <a:lnSpc>
                <a:spcPct val="90000"/>
              </a:lnSpc>
            </a:pPr>
            <a:r>
              <a:rPr lang="en-US" sz="1600" smtClean="0"/>
              <a:t>pH</a:t>
            </a:r>
            <a:r>
              <a:rPr lang="en-US" sz="1600" b="0" smtClean="0"/>
              <a:t> - range: 4.5 to 8.2, usually 6.0 (mildly acidic)</a:t>
            </a:r>
          </a:p>
          <a:p>
            <a:pPr eaLnBrk="1" hangingPunct="1">
              <a:lnSpc>
                <a:spcPct val="90000"/>
              </a:lnSpc>
            </a:pPr>
            <a:endParaRPr lang="en-US" sz="800" b="0" smtClean="0"/>
          </a:p>
          <a:p>
            <a:pPr eaLnBrk="1" hangingPunct="1">
              <a:lnSpc>
                <a:spcPct val="90000"/>
              </a:lnSpc>
            </a:pPr>
            <a:r>
              <a:rPr lang="en-US" sz="1800" smtClean="0"/>
              <a:t>chemical composition</a:t>
            </a:r>
            <a:r>
              <a:rPr lang="en-US" sz="1800" b="0" smtClean="0"/>
              <a:t>: 95% water, 5% solutes</a:t>
            </a:r>
          </a:p>
          <a:p>
            <a:pPr lvl="1" eaLnBrk="1" hangingPunct="1">
              <a:lnSpc>
                <a:spcPct val="90000"/>
              </a:lnSpc>
            </a:pPr>
            <a:r>
              <a:rPr lang="en-US" sz="1600" smtClean="0"/>
              <a:t>normal</a:t>
            </a:r>
            <a:r>
              <a:rPr lang="en-US" sz="1600" b="0" smtClean="0"/>
              <a:t> to find - urea, NaCl, KCl, creatinine, uric acid, phosphates, sulfates, traces of calcium, magnesium, and sometimes bicarbonate, urochrome and a trace of bilirubin</a:t>
            </a:r>
          </a:p>
          <a:p>
            <a:pPr lvl="1" eaLnBrk="1" hangingPunct="1">
              <a:lnSpc>
                <a:spcPct val="90000"/>
              </a:lnSpc>
            </a:pPr>
            <a:r>
              <a:rPr lang="en-US" sz="1600" smtClean="0"/>
              <a:t>abnormal </a:t>
            </a:r>
            <a:r>
              <a:rPr lang="en-US" sz="1600" b="0" smtClean="0"/>
              <a:t>to find – glucose, free hemoglobin, albumin, ketones, bile pigments</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Number Placeholder 4"/>
          <p:cNvSpPr>
            <a:spLocks noGrp="1"/>
          </p:cNvSpPr>
          <p:nvPr>
            <p:ph type="sldNum" sz="quarter" idx="11"/>
          </p:nvPr>
        </p:nvSpPr>
        <p:spPr>
          <a:noFill/>
        </p:spPr>
        <p:txBody>
          <a:bodyPr/>
          <a:lstStyle/>
          <a:p>
            <a:r>
              <a:rPr lang="en-US" smtClean="0"/>
              <a:t>23-</a:t>
            </a:r>
            <a:fld id="{36265693-F3EE-40F2-99AA-51E9CDB0F667}" type="slidenum">
              <a:rPr lang="en-US" smtClean="0"/>
              <a:pPr/>
              <a:t>65</a:t>
            </a:fld>
            <a:endParaRPr lang="en-US" smtClean="0"/>
          </a:p>
        </p:txBody>
      </p:sp>
      <p:sp>
        <p:nvSpPr>
          <p:cNvPr id="72707" name="Rectangle 2"/>
          <p:cNvSpPr>
            <a:spLocks noGrp="1" noChangeArrowheads="1"/>
          </p:cNvSpPr>
          <p:nvPr>
            <p:ph type="title"/>
          </p:nvPr>
        </p:nvSpPr>
        <p:spPr>
          <a:xfrm>
            <a:off x="0" y="457200"/>
            <a:ext cx="9144000" cy="1143000"/>
          </a:xfrm>
        </p:spPr>
        <p:txBody>
          <a:bodyPr/>
          <a:lstStyle/>
          <a:p>
            <a:pPr eaLnBrk="1" hangingPunct="1"/>
            <a:r>
              <a:rPr lang="en-US" smtClean="0"/>
              <a:t>Urine Volume</a:t>
            </a:r>
          </a:p>
        </p:txBody>
      </p:sp>
      <p:sp>
        <p:nvSpPr>
          <p:cNvPr id="72708" name="Rectangle 3"/>
          <p:cNvSpPr>
            <a:spLocks noGrp="1" noChangeArrowheads="1"/>
          </p:cNvSpPr>
          <p:nvPr>
            <p:ph type="body" idx="1"/>
          </p:nvPr>
        </p:nvSpPr>
        <p:spPr>
          <a:xfrm>
            <a:off x="381000" y="1752600"/>
            <a:ext cx="8458200" cy="4648200"/>
          </a:xfrm>
        </p:spPr>
        <p:txBody>
          <a:bodyPr/>
          <a:lstStyle/>
          <a:p>
            <a:pPr eaLnBrk="1" hangingPunct="1"/>
            <a:r>
              <a:rPr lang="en-US" sz="2800" smtClean="0"/>
              <a:t>normal </a:t>
            </a:r>
            <a:r>
              <a:rPr lang="en-US" sz="2800" b="0" smtClean="0"/>
              <a:t>volume for average adult - </a:t>
            </a:r>
            <a:r>
              <a:rPr lang="en-US" sz="2800" smtClean="0"/>
              <a:t>1 to 2 L/day</a:t>
            </a:r>
          </a:p>
          <a:p>
            <a:pPr eaLnBrk="1" hangingPunct="1"/>
            <a:r>
              <a:rPr lang="en-US" sz="2800" smtClean="0"/>
              <a:t>polyuria </a:t>
            </a:r>
            <a:r>
              <a:rPr lang="en-US" sz="2800" b="0" smtClean="0"/>
              <a:t> - output in excess of  2 L/day</a:t>
            </a:r>
          </a:p>
          <a:p>
            <a:pPr eaLnBrk="1" hangingPunct="1"/>
            <a:r>
              <a:rPr lang="en-US" sz="2800" smtClean="0"/>
              <a:t>oliguria</a:t>
            </a:r>
            <a:r>
              <a:rPr lang="en-US" sz="2800" b="0" smtClean="0"/>
              <a:t> – output of less than  500 mL/day</a:t>
            </a:r>
          </a:p>
          <a:p>
            <a:pPr eaLnBrk="1" hangingPunct="1"/>
            <a:r>
              <a:rPr lang="en-US" sz="2800" smtClean="0"/>
              <a:t>anuria </a:t>
            </a:r>
            <a:r>
              <a:rPr lang="en-US" sz="2800" b="0" smtClean="0"/>
              <a:t>- 0 to 100 mL/day</a:t>
            </a:r>
          </a:p>
          <a:p>
            <a:pPr eaLnBrk="1" hangingPunct="1"/>
            <a:endParaRPr lang="en-US" sz="800" b="0" smtClean="0"/>
          </a:p>
          <a:p>
            <a:pPr lvl="1" eaLnBrk="1" hangingPunct="1"/>
            <a:r>
              <a:rPr lang="en-US" sz="2400" b="0" smtClean="0"/>
              <a:t>low output from kidney disease, dehydration, circulatory shock, prostate enlargement</a:t>
            </a:r>
          </a:p>
          <a:p>
            <a:pPr lvl="1" eaLnBrk="1" hangingPunct="1"/>
            <a:endParaRPr lang="en-US" sz="800" b="0" smtClean="0"/>
          </a:p>
          <a:p>
            <a:pPr lvl="1" eaLnBrk="1" hangingPunct="1"/>
            <a:r>
              <a:rPr lang="en-US" sz="2400" b="0" smtClean="0"/>
              <a:t>low urine output of less than </a:t>
            </a:r>
            <a:r>
              <a:rPr lang="en-US" sz="2400" smtClean="0"/>
              <a:t>400 mL/day, </a:t>
            </a:r>
            <a:r>
              <a:rPr lang="en-US" sz="2400" b="0" smtClean="0"/>
              <a:t>the body cannot maintain a safe, low concentration of waste in the plasma</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4"/>
          <p:cNvSpPr>
            <a:spLocks noGrp="1"/>
          </p:cNvSpPr>
          <p:nvPr>
            <p:ph type="sldNum" sz="quarter" idx="11"/>
          </p:nvPr>
        </p:nvSpPr>
        <p:spPr>
          <a:noFill/>
        </p:spPr>
        <p:txBody>
          <a:bodyPr/>
          <a:lstStyle/>
          <a:p>
            <a:r>
              <a:rPr lang="en-US" smtClean="0"/>
              <a:t>23-</a:t>
            </a:r>
            <a:fld id="{416B3490-434B-405A-AC8E-0FE6BB3C946C}" type="slidenum">
              <a:rPr lang="en-US" smtClean="0"/>
              <a:pPr/>
              <a:t>66</a:t>
            </a:fld>
            <a:endParaRPr lang="en-US" smtClean="0"/>
          </a:p>
        </p:txBody>
      </p:sp>
      <p:sp>
        <p:nvSpPr>
          <p:cNvPr id="73731" name="Rectangle 2"/>
          <p:cNvSpPr>
            <a:spLocks noGrp="1" noChangeArrowheads="1"/>
          </p:cNvSpPr>
          <p:nvPr>
            <p:ph type="title"/>
          </p:nvPr>
        </p:nvSpPr>
        <p:spPr/>
        <p:txBody>
          <a:bodyPr/>
          <a:lstStyle/>
          <a:p>
            <a:pPr eaLnBrk="1" hangingPunct="1"/>
            <a:r>
              <a:rPr lang="en-US" smtClean="0"/>
              <a:t>Diabetes</a:t>
            </a:r>
          </a:p>
        </p:txBody>
      </p:sp>
      <p:sp>
        <p:nvSpPr>
          <p:cNvPr id="73732" name="Rectangle 3"/>
          <p:cNvSpPr>
            <a:spLocks noGrp="1" noChangeArrowheads="1"/>
          </p:cNvSpPr>
          <p:nvPr>
            <p:ph type="body" idx="1"/>
          </p:nvPr>
        </p:nvSpPr>
        <p:spPr>
          <a:xfrm>
            <a:off x="609600" y="1219200"/>
            <a:ext cx="8001000" cy="5410200"/>
          </a:xfrm>
        </p:spPr>
        <p:txBody>
          <a:bodyPr/>
          <a:lstStyle/>
          <a:p>
            <a:pPr eaLnBrk="1" hangingPunct="1"/>
            <a:r>
              <a:rPr lang="en-US" sz="2800" smtClean="0"/>
              <a:t>diabetes</a:t>
            </a:r>
            <a:r>
              <a:rPr lang="en-US" sz="2800" b="0" smtClean="0"/>
              <a:t> – any metabolic disorder resulting in chronic polyuria</a:t>
            </a:r>
          </a:p>
          <a:p>
            <a:pPr eaLnBrk="1" hangingPunct="1"/>
            <a:r>
              <a:rPr lang="en-US" sz="2800" b="0" smtClean="0"/>
              <a:t>at least four forms of diabetes</a:t>
            </a:r>
          </a:p>
          <a:p>
            <a:pPr lvl="1" eaLnBrk="1" hangingPunct="1"/>
            <a:r>
              <a:rPr lang="en-US" sz="2400" smtClean="0"/>
              <a:t>diabetes mellitus type 1</a:t>
            </a:r>
            <a:r>
              <a:rPr lang="en-US" sz="2400" b="0" smtClean="0"/>
              <a:t>, </a:t>
            </a:r>
            <a:r>
              <a:rPr lang="en-US" sz="2400" smtClean="0"/>
              <a:t>type 2</a:t>
            </a:r>
            <a:r>
              <a:rPr lang="en-US" sz="2400" b="0" smtClean="0"/>
              <a:t>, and </a:t>
            </a:r>
            <a:r>
              <a:rPr lang="en-US" sz="2400" smtClean="0"/>
              <a:t>gestational diabetes                          </a:t>
            </a:r>
          </a:p>
          <a:p>
            <a:pPr lvl="2" eaLnBrk="1" hangingPunct="1"/>
            <a:r>
              <a:rPr lang="en-US" sz="2000" b="0" smtClean="0"/>
              <a:t>high concentration of glucose in renal tubule</a:t>
            </a:r>
          </a:p>
          <a:p>
            <a:pPr lvl="2" eaLnBrk="1" hangingPunct="1"/>
            <a:r>
              <a:rPr lang="en-US" sz="2000" b="0" smtClean="0"/>
              <a:t>glucose opposes the osmotic reabsorption of water</a:t>
            </a:r>
          </a:p>
          <a:p>
            <a:pPr lvl="2" eaLnBrk="1" hangingPunct="1"/>
            <a:r>
              <a:rPr lang="en-US" sz="2000" b="0" smtClean="0"/>
              <a:t>more water passes in urine (osmotic diuresis)</a:t>
            </a:r>
          </a:p>
          <a:p>
            <a:pPr lvl="2" eaLnBrk="1" hangingPunct="1"/>
            <a:r>
              <a:rPr lang="en-US" sz="2000" b="0" smtClean="0"/>
              <a:t>glycosuria – glucose in the urine</a:t>
            </a:r>
          </a:p>
          <a:p>
            <a:pPr lvl="1" eaLnBrk="1" hangingPunct="1"/>
            <a:r>
              <a:rPr lang="en-US" sz="2400" smtClean="0"/>
              <a:t>diabetes insipidus</a:t>
            </a:r>
          </a:p>
          <a:p>
            <a:pPr lvl="2" eaLnBrk="1" hangingPunct="1"/>
            <a:r>
              <a:rPr lang="en-US" sz="2000" smtClean="0"/>
              <a:t>ADH hyposecretion </a:t>
            </a:r>
            <a:r>
              <a:rPr lang="en-US" sz="2000" b="0" smtClean="0"/>
              <a:t>causing not enough water to be    reabsorbed in the collecting duct</a:t>
            </a:r>
          </a:p>
          <a:p>
            <a:pPr lvl="2" eaLnBrk="1" hangingPunct="1"/>
            <a:r>
              <a:rPr lang="en-US" sz="2000" b="0" smtClean="0"/>
              <a:t>more water passes in urine</a:t>
            </a: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4"/>
          <p:cNvSpPr>
            <a:spLocks noGrp="1"/>
          </p:cNvSpPr>
          <p:nvPr>
            <p:ph type="sldNum" sz="quarter" idx="11"/>
          </p:nvPr>
        </p:nvSpPr>
        <p:spPr>
          <a:noFill/>
        </p:spPr>
        <p:txBody>
          <a:bodyPr/>
          <a:lstStyle/>
          <a:p>
            <a:r>
              <a:rPr lang="en-US" smtClean="0"/>
              <a:t>23-</a:t>
            </a:r>
            <a:fld id="{27EC439D-6282-42DD-BD49-30D3BBB5E79B}" type="slidenum">
              <a:rPr lang="en-US" smtClean="0"/>
              <a:pPr/>
              <a:t>67</a:t>
            </a:fld>
            <a:endParaRPr lang="en-US" smtClean="0"/>
          </a:p>
        </p:txBody>
      </p:sp>
      <p:sp>
        <p:nvSpPr>
          <p:cNvPr id="74755" name="Rectangle 2"/>
          <p:cNvSpPr>
            <a:spLocks noGrp="1" noChangeArrowheads="1"/>
          </p:cNvSpPr>
          <p:nvPr>
            <p:ph type="title"/>
          </p:nvPr>
        </p:nvSpPr>
        <p:spPr>
          <a:xfrm>
            <a:off x="0" y="228600"/>
            <a:ext cx="9144000" cy="1143000"/>
          </a:xfrm>
        </p:spPr>
        <p:txBody>
          <a:bodyPr/>
          <a:lstStyle/>
          <a:p>
            <a:pPr eaLnBrk="1" hangingPunct="1"/>
            <a:r>
              <a:rPr lang="en-US" smtClean="0"/>
              <a:t>Diuretics</a:t>
            </a:r>
          </a:p>
        </p:txBody>
      </p:sp>
      <p:sp>
        <p:nvSpPr>
          <p:cNvPr id="74756" name="Rectangle 3"/>
          <p:cNvSpPr>
            <a:spLocks noGrp="1" noChangeArrowheads="1"/>
          </p:cNvSpPr>
          <p:nvPr>
            <p:ph type="body" idx="1"/>
          </p:nvPr>
        </p:nvSpPr>
        <p:spPr>
          <a:xfrm>
            <a:off x="381000" y="1524000"/>
            <a:ext cx="8305800" cy="4648200"/>
          </a:xfrm>
        </p:spPr>
        <p:txBody>
          <a:bodyPr/>
          <a:lstStyle/>
          <a:p>
            <a:pPr eaLnBrk="1" hangingPunct="1"/>
            <a:r>
              <a:rPr lang="en-US" sz="2400" smtClean="0"/>
              <a:t>diuretics</a:t>
            </a:r>
            <a:r>
              <a:rPr lang="en-US" sz="2400" b="0" smtClean="0"/>
              <a:t> – any chemical that increases urine volume</a:t>
            </a:r>
          </a:p>
          <a:p>
            <a:pPr lvl="1" eaLnBrk="1" hangingPunct="1"/>
            <a:r>
              <a:rPr lang="en-US" sz="2000" b="0" smtClean="0"/>
              <a:t>some increase GFR</a:t>
            </a:r>
          </a:p>
          <a:p>
            <a:pPr lvl="2" eaLnBrk="1" hangingPunct="1"/>
            <a:r>
              <a:rPr lang="en-US" sz="1800" b="0" smtClean="0"/>
              <a:t>caffeine dilates the afferent arteriole</a:t>
            </a:r>
          </a:p>
          <a:p>
            <a:pPr lvl="1" eaLnBrk="1" hangingPunct="1"/>
            <a:r>
              <a:rPr lang="en-US" sz="2000" b="0" smtClean="0"/>
              <a:t>reduce tubular reabsorption of water</a:t>
            </a:r>
          </a:p>
          <a:p>
            <a:pPr lvl="2" eaLnBrk="1" hangingPunct="1"/>
            <a:r>
              <a:rPr lang="en-US" sz="1800" b="0" smtClean="0"/>
              <a:t>alcohol inhibits ADH secretion</a:t>
            </a:r>
          </a:p>
          <a:p>
            <a:pPr lvl="1" eaLnBrk="1" hangingPunct="1"/>
            <a:r>
              <a:rPr lang="en-US" sz="2000" b="0" smtClean="0"/>
              <a:t>act on nephron loop (loop diuretic) - inhibit Na</a:t>
            </a:r>
            <a:r>
              <a:rPr lang="en-US" sz="2000" b="0" baseline="30000" smtClean="0"/>
              <a:t>+ </a:t>
            </a:r>
            <a:r>
              <a:rPr lang="en-US" sz="2000" b="0" smtClean="0"/>
              <a:t>-</a:t>
            </a:r>
            <a:r>
              <a:rPr lang="en-US" sz="2000" b="0" baseline="30000" smtClean="0"/>
              <a:t> </a:t>
            </a:r>
            <a:r>
              <a:rPr lang="en-US" sz="2000" b="0" smtClean="0"/>
              <a:t>K</a:t>
            </a:r>
            <a:r>
              <a:rPr lang="en-US" sz="2000" b="0" baseline="30000" smtClean="0"/>
              <a:t>+</a:t>
            </a:r>
            <a:r>
              <a:rPr lang="en-US" sz="2000" b="0" smtClean="0"/>
              <a:t> - Cl</a:t>
            </a:r>
            <a:r>
              <a:rPr lang="en-US" sz="2000" b="0" baseline="30000" smtClean="0"/>
              <a:t>-</a:t>
            </a:r>
            <a:r>
              <a:rPr lang="en-US" sz="2000" b="0" smtClean="0"/>
              <a:t> symport</a:t>
            </a:r>
          </a:p>
          <a:p>
            <a:pPr lvl="2" eaLnBrk="1" hangingPunct="1"/>
            <a:r>
              <a:rPr lang="en-US" sz="1800" b="0" smtClean="0"/>
              <a:t>impairs countercurrent multiplier reducing the osmotic gradient in the  renal medulla</a:t>
            </a:r>
          </a:p>
          <a:p>
            <a:pPr lvl="2" eaLnBrk="1" hangingPunct="1"/>
            <a:r>
              <a:rPr lang="en-US" sz="1800" b="0" smtClean="0"/>
              <a:t>collecting duct unable to reabsorb as much water as usual</a:t>
            </a:r>
          </a:p>
          <a:p>
            <a:pPr lvl="2" eaLnBrk="1" hangingPunct="1"/>
            <a:endParaRPr lang="en-US" sz="1200" b="0" smtClean="0"/>
          </a:p>
          <a:p>
            <a:pPr eaLnBrk="1" hangingPunct="1"/>
            <a:r>
              <a:rPr lang="en-US" sz="2400" b="0" smtClean="0"/>
              <a:t>commonly used to treat hypertension and congestive heart failure by reducing the body’s fluid volume and blood pressure</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4"/>
          <p:cNvSpPr>
            <a:spLocks noGrp="1"/>
          </p:cNvSpPr>
          <p:nvPr>
            <p:ph type="sldNum" sz="quarter" idx="11"/>
          </p:nvPr>
        </p:nvSpPr>
        <p:spPr>
          <a:noFill/>
        </p:spPr>
        <p:txBody>
          <a:bodyPr/>
          <a:lstStyle/>
          <a:p>
            <a:r>
              <a:rPr lang="en-US" smtClean="0"/>
              <a:t>23-</a:t>
            </a:r>
            <a:fld id="{8DC83E6B-5E66-4642-B9F9-3985528E8266}" type="slidenum">
              <a:rPr lang="en-US" smtClean="0"/>
              <a:pPr/>
              <a:t>68</a:t>
            </a:fld>
            <a:endParaRPr lang="en-US" smtClean="0"/>
          </a:p>
        </p:txBody>
      </p:sp>
      <p:sp>
        <p:nvSpPr>
          <p:cNvPr id="75779" name="Rectangle 2"/>
          <p:cNvSpPr>
            <a:spLocks noGrp="1" noChangeArrowheads="1"/>
          </p:cNvSpPr>
          <p:nvPr>
            <p:ph type="title"/>
          </p:nvPr>
        </p:nvSpPr>
        <p:spPr>
          <a:xfrm>
            <a:off x="0" y="533400"/>
            <a:ext cx="9144000" cy="1143000"/>
          </a:xfrm>
        </p:spPr>
        <p:txBody>
          <a:bodyPr/>
          <a:lstStyle/>
          <a:p>
            <a:pPr eaLnBrk="1" hangingPunct="1"/>
            <a:r>
              <a:rPr lang="en-US" smtClean="0"/>
              <a:t>Renal Function Tests</a:t>
            </a:r>
          </a:p>
        </p:txBody>
      </p:sp>
      <p:sp>
        <p:nvSpPr>
          <p:cNvPr id="75780" name="Rectangle 3"/>
          <p:cNvSpPr>
            <a:spLocks noGrp="1" noChangeArrowheads="1"/>
          </p:cNvSpPr>
          <p:nvPr>
            <p:ph type="body" idx="1"/>
          </p:nvPr>
        </p:nvSpPr>
        <p:spPr>
          <a:xfrm>
            <a:off x="1295400" y="1981200"/>
            <a:ext cx="6324600" cy="4038600"/>
          </a:xfrm>
        </p:spPr>
        <p:txBody>
          <a:bodyPr/>
          <a:lstStyle/>
          <a:p>
            <a:pPr eaLnBrk="1" hangingPunct="1"/>
            <a:r>
              <a:rPr lang="en-US" sz="2800" b="0" smtClean="0"/>
              <a:t>tests for diagnosing kidney disease</a:t>
            </a:r>
          </a:p>
          <a:p>
            <a:pPr eaLnBrk="1" hangingPunct="1"/>
            <a:endParaRPr lang="en-US" sz="1200" b="0" smtClean="0"/>
          </a:p>
          <a:p>
            <a:pPr eaLnBrk="1" hangingPunct="1"/>
            <a:r>
              <a:rPr lang="en-US" sz="2800" b="0" smtClean="0"/>
              <a:t>evaluating their severity</a:t>
            </a:r>
          </a:p>
          <a:p>
            <a:pPr eaLnBrk="1" hangingPunct="1"/>
            <a:endParaRPr lang="en-US" sz="1200" b="0" smtClean="0"/>
          </a:p>
          <a:p>
            <a:pPr eaLnBrk="1" hangingPunct="1"/>
            <a:r>
              <a:rPr lang="en-US" sz="2800" b="0" smtClean="0"/>
              <a:t>monitoring their progress</a:t>
            </a:r>
          </a:p>
          <a:p>
            <a:pPr eaLnBrk="1" hangingPunct="1"/>
            <a:endParaRPr lang="en-US" sz="1200" b="0" smtClean="0"/>
          </a:p>
          <a:p>
            <a:pPr eaLnBrk="1" hangingPunct="1"/>
            <a:r>
              <a:rPr lang="en-US" sz="2800" b="0" smtClean="0"/>
              <a:t>determine renal clearance</a:t>
            </a:r>
          </a:p>
          <a:p>
            <a:pPr eaLnBrk="1" hangingPunct="1"/>
            <a:endParaRPr lang="en-US" sz="1200" b="0" smtClean="0"/>
          </a:p>
          <a:p>
            <a:pPr eaLnBrk="1" hangingPunct="1"/>
            <a:r>
              <a:rPr lang="en-US" sz="2800" b="0" smtClean="0"/>
              <a:t>determine glomerular filtration rate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Number Placeholder 4"/>
          <p:cNvSpPr>
            <a:spLocks noGrp="1"/>
          </p:cNvSpPr>
          <p:nvPr>
            <p:ph type="sldNum" sz="quarter" idx="11"/>
          </p:nvPr>
        </p:nvSpPr>
        <p:spPr>
          <a:noFill/>
        </p:spPr>
        <p:txBody>
          <a:bodyPr/>
          <a:lstStyle/>
          <a:p>
            <a:r>
              <a:rPr lang="en-US" smtClean="0"/>
              <a:t>23-</a:t>
            </a:r>
            <a:fld id="{2217FEAD-B401-4902-9DC4-F7ED2507082C}" type="slidenum">
              <a:rPr lang="en-US" smtClean="0"/>
              <a:pPr/>
              <a:t>69</a:t>
            </a:fld>
            <a:endParaRPr lang="en-US" smtClean="0"/>
          </a:p>
        </p:txBody>
      </p:sp>
      <p:sp>
        <p:nvSpPr>
          <p:cNvPr id="76803" name="Rectangle 2"/>
          <p:cNvSpPr>
            <a:spLocks noGrp="1" noChangeArrowheads="1"/>
          </p:cNvSpPr>
          <p:nvPr>
            <p:ph type="title"/>
          </p:nvPr>
        </p:nvSpPr>
        <p:spPr>
          <a:xfrm>
            <a:off x="0" y="0"/>
            <a:ext cx="9144000" cy="914400"/>
          </a:xfrm>
        </p:spPr>
        <p:txBody>
          <a:bodyPr/>
          <a:lstStyle/>
          <a:p>
            <a:pPr eaLnBrk="1" hangingPunct="1"/>
            <a:r>
              <a:rPr lang="en-US" smtClean="0"/>
              <a:t>Renal Clearance</a:t>
            </a:r>
          </a:p>
        </p:txBody>
      </p:sp>
      <p:sp>
        <p:nvSpPr>
          <p:cNvPr id="76804" name="Rectangle 3"/>
          <p:cNvSpPr>
            <a:spLocks noGrp="1" noChangeArrowheads="1"/>
          </p:cNvSpPr>
          <p:nvPr>
            <p:ph type="body" idx="1"/>
          </p:nvPr>
        </p:nvSpPr>
        <p:spPr>
          <a:xfrm>
            <a:off x="304800" y="838200"/>
            <a:ext cx="8458200" cy="6019800"/>
          </a:xfrm>
        </p:spPr>
        <p:txBody>
          <a:bodyPr/>
          <a:lstStyle/>
          <a:p>
            <a:pPr eaLnBrk="1" hangingPunct="1">
              <a:lnSpc>
                <a:spcPct val="90000"/>
              </a:lnSpc>
            </a:pPr>
            <a:r>
              <a:rPr lang="en-US" sz="2000" smtClean="0"/>
              <a:t>renal clearance </a:t>
            </a:r>
            <a:r>
              <a:rPr lang="en-US" sz="2000" b="0" smtClean="0"/>
              <a:t>– the volume of blood plasma from which a particular waste is completely removed in 1 minute</a:t>
            </a:r>
          </a:p>
          <a:p>
            <a:pPr eaLnBrk="1" hangingPunct="1">
              <a:lnSpc>
                <a:spcPct val="90000"/>
              </a:lnSpc>
            </a:pPr>
            <a:endParaRPr lang="en-US" sz="800" b="0" smtClean="0"/>
          </a:p>
          <a:p>
            <a:pPr eaLnBrk="1" hangingPunct="1">
              <a:lnSpc>
                <a:spcPct val="90000"/>
              </a:lnSpc>
            </a:pPr>
            <a:r>
              <a:rPr lang="en-US" sz="2000" b="0" smtClean="0"/>
              <a:t>represents the net effect of three processes:</a:t>
            </a:r>
          </a:p>
          <a:p>
            <a:pPr lvl="1" eaLnBrk="1" hangingPunct="1">
              <a:lnSpc>
                <a:spcPct val="90000"/>
              </a:lnSpc>
            </a:pPr>
            <a:r>
              <a:rPr lang="en-US" sz="1800" smtClean="0"/>
              <a:t>glomerular filtration </a:t>
            </a:r>
            <a:r>
              <a:rPr lang="en-US" sz="1800" b="0" smtClean="0"/>
              <a:t>of the waste</a:t>
            </a:r>
          </a:p>
          <a:p>
            <a:pPr lvl="1" eaLnBrk="1" hangingPunct="1">
              <a:lnSpc>
                <a:spcPct val="90000"/>
              </a:lnSpc>
              <a:buFontTx/>
              <a:buNone/>
            </a:pPr>
            <a:r>
              <a:rPr lang="en-US" sz="1800" b="0" smtClean="0"/>
              <a:t>+  amount added by </a:t>
            </a:r>
            <a:r>
              <a:rPr lang="en-US" sz="1800" smtClean="0"/>
              <a:t>tubular secretion</a:t>
            </a:r>
          </a:p>
          <a:p>
            <a:pPr lvl="1" eaLnBrk="1" hangingPunct="1">
              <a:lnSpc>
                <a:spcPct val="90000"/>
              </a:lnSpc>
            </a:pPr>
            <a:r>
              <a:rPr lang="en-US" sz="1800" b="0" u="sng" smtClean="0"/>
              <a:t>amount removed by </a:t>
            </a:r>
            <a:r>
              <a:rPr lang="en-US" sz="1800" u="sng" smtClean="0"/>
              <a:t>tubular reabsorption</a:t>
            </a:r>
          </a:p>
          <a:p>
            <a:pPr lvl="1" eaLnBrk="1" hangingPunct="1">
              <a:lnSpc>
                <a:spcPct val="90000"/>
              </a:lnSpc>
              <a:buFontTx/>
              <a:buNone/>
            </a:pPr>
            <a:r>
              <a:rPr lang="en-US" sz="1800" b="0" smtClean="0"/>
              <a:t>	</a:t>
            </a:r>
            <a:r>
              <a:rPr lang="en-US" sz="1800" smtClean="0"/>
              <a:t>renal clearance</a:t>
            </a:r>
          </a:p>
          <a:p>
            <a:pPr lvl="1" eaLnBrk="1" hangingPunct="1">
              <a:lnSpc>
                <a:spcPct val="90000"/>
              </a:lnSpc>
              <a:buFontTx/>
              <a:buNone/>
            </a:pPr>
            <a:endParaRPr lang="en-US" sz="800" smtClean="0"/>
          </a:p>
          <a:p>
            <a:pPr eaLnBrk="1" hangingPunct="1">
              <a:lnSpc>
                <a:spcPct val="90000"/>
              </a:lnSpc>
            </a:pPr>
            <a:r>
              <a:rPr lang="en-US" sz="2000" smtClean="0"/>
              <a:t>determine renal clearance </a:t>
            </a:r>
            <a:r>
              <a:rPr lang="en-US" sz="2000" b="0" smtClean="0"/>
              <a:t>(C) by collecting blood and urine samples, measuring the waste concentration in each, and measuring the rate of urine output:</a:t>
            </a:r>
          </a:p>
          <a:p>
            <a:pPr lvl="1" eaLnBrk="1" hangingPunct="1">
              <a:lnSpc>
                <a:spcPct val="90000"/>
              </a:lnSpc>
            </a:pPr>
            <a:r>
              <a:rPr lang="en-US" sz="1800" b="0" smtClean="0"/>
              <a:t>U - waste concentration in urine – 6.0 mg/mL         (urea example)</a:t>
            </a:r>
          </a:p>
          <a:p>
            <a:pPr lvl="1" eaLnBrk="1" hangingPunct="1">
              <a:lnSpc>
                <a:spcPct val="90000"/>
              </a:lnSpc>
            </a:pPr>
            <a:r>
              <a:rPr lang="en-US" sz="1800" b="0" smtClean="0"/>
              <a:t>V  - rate of urine output – 2 mL/min</a:t>
            </a:r>
          </a:p>
          <a:p>
            <a:pPr lvl="1" eaLnBrk="1" hangingPunct="1">
              <a:lnSpc>
                <a:spcPct val="90000"/>
              </a:lnSpc>
            </a:pPr>
            <a:r>
              <a:rPr lang="en-US" sz="1800" b="0" smtClean="0"/>
              <a:t>P - waste concentration in plasma – 0.2 mg/mL</a:t>
            </a:r>
          </a:p>
          <a:p>
            <a:pPr lvl="1" eaLnBrk="1" hangingPunct="1">
              <a:lnSpc>
                <a:spcPct val="90000"/>
              </a:lnSpc>
            </a:pPr>
            <a:r>
              <a:rPr lang="en-US" sz="1800" b="0" smtClean="0"/>
              <a:t>C – renal clearance in mL/min of waste cleared</a:t>
            </a:r>
          </a:p>
          <a:p>
            <a:pPr lvl="1" eaLnBrk="1" hangingPunct="1">
              <a:lnSpc>
                <a:spcPct val="90000"/>
              </a:lnSpc>
            </a:pPr>
            <a:r>
              <a:rPr lang="en-US" sz="1800" b="0" smtClean="0"/>
              <a:t>C = UV/P =  60 mL/min  (60 mL of blood plasma is completely cleared of urea per minute</a:t>
            </a:r>
          </a:p>
          <a:p>
            <a:pPr lvl="1" eaLnBrk="1" hangingPunct="1">
              <a:lnSpc>
                <a:spcPct val="90000"/>
              </a:lnSpc>
            </a:pPr>
            <a:endParaRPr lang="en-US" sz="800" b="0" smtClean="0"/>
          </a:p>
          <a:p>
            <a:pPr eaLnBrk="1" hangingPunct="1">
              <a:lnSpc>
                <a:spcPct val="90000"/>
              </a:lnSpc>
            </a:pPr>
            <a:r>
              <a:rPr lang="en-US" sz="2000" b="0" smtClean="0"/>
              <a:t>compare C to normal GFR of 125 mL/min to see if normal rate of clearance is occurring - </a:t>
            </a:r>
            <a:r>
              <a:rPr lang="en-US" sz="1800" b="0" smtClean="0"/>
              <a:t>48% which is normal for urea</a:t>
            </a:r>
            <a:endParaRPr lang="en-US" sz="2000" b="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a:spLocks noGrp="1"/>
          </p:cNvSpPr>
          <p:nvPr>
            <p:ph type="sldNum" sz="quarter" idx="11"/>
          </p:nvPr>
        </p:nvSpPr>
        <p:spPr>
          <a:noFill/>
        </p:spPr>
        <p:txBody>
          <a:bodyPr/>
          <a:lstStyle/>
          <a:p>
            <a:r>
              <a:rPr lang="en-US" smtClean="0"/>
              <a:t>23-</a:t>
            </a:r>
            <a:fld id="{FC2C9570-32E3-4FF4-8BED-5A7B18E78CEE}" type="slidenum">
              <a:rPr lang="en-US" smtClean="0"/>
              <a:pPr/>
              <a:t>7</a:t>
            </a:fld>
            <a:endParaRPr lang="en-US" smtClean="0"/>
          </a:p>
        </p:txBody>
      </p:sp>
      <p:sp>
        <p:nvSpPr>
          <p:cNvPr id="13315" name="Rectangle 2"/>
          <p:cNvSpPr>
            <a:spLocks noGrp="1" noChangeArrowheads="1"/>
          </p:cNvSpPr>
          <p:nvPr>
            <p:ph type="title"/>
          </p:nvPr>
        </p:nvSpPr>
        <p:spPr>
          <a:xfrm>
            <a:off x="0" y="152400"/>
            <a:ext cx="9144000" cy="1066800"/>
          </a:xfrm>
        </p:spPr>
        <p:txBody>
          <a:bodyPr/>
          <a:lstStyle/>
          <a:p>
            <a:pPr eaLnBrk="1" hangingPunct="1"/>
            <a:r>
              <a:rPr lang="en-US" smtClean="0"/>
              <a:t>Excretion</a:t>
            </a:r>
          </a:p>
        </p:txBody>
      </p:sp>
      <p:sp>
        <p:nvSpPr>
          <p:cNvPr id="13316" name="Rectangle 3"/>
          <p:cNvSpPr>
            <a:spLocks noGrp="1" noChangeArrowheads="1"/>
          </p:cNvSpPr>
          <p:nvPr>
            <p:ph type="body" idx="1"/>
          </p:nvPr>
        </p:nvSpPr>
        <p:spPr>
          <a:xfrm>
            <a:off x="457200" y="1295400"/>
            <a:ext cx="8534400" cy="5410200"/>
          </a:xfrm>
        </p:spPr>
        <p:txBody>
          <a:bodyPr/>
          <a:lstStyle/>
          <a:p>
            <a:pPr eaLnBrk="1" hangingPunct="1"/>
            <a:r>
              <a:rPr lang="en-US" sz="2800" smtClean="0"/>
              <a:t>excretion </a:t>
            </a:r>
            <a:r>
              <a:rPr lang="en-US" sz="2800" b="0" smtClean="0"/>
              <a:t>- separation of wastes from body fluids and eliminating them</a:t>
            </a:r>
          </a:p>
          <a:p>
            <a:pPr eaLnBrk="1" hangingPunct="1"/>
            <a:r>
              <a:rPr lang="en-US" sz="2800" smtClean="0"/>
              <a:t>four body systems </a:t>
            </a:r>
            <a:r>
              <a:rPr lang="en-US" sz="2800" b="0" smtClean="0"/>
              <a:t>carry out excretion</a:t>
            </a:r>
          </a:p>
          <a:p>
            <a:pPr lvl="1" eaLnBrk="1" hangingPunct="1"/>
            <a:r>
              <a:rPr lang="en-US" sz="2400" smtClean="0"/>
              <a:t>respiratory system</a:t>
            </a:r>
          </a:p>
          <a:p>
            <a:pPr lvl="2" eaLnBrk="1" hangingPunct="1"/>
            <a:r>
              <a:rPr lang="en-US" sz="2000" b="0" smtClean="0"/>
              <a:t> CO</a:t>
            </a:r>
            <a:r>
              <a:rPr lang="en-US" sz="2000" b="0" baseline="-25000" smtClean="0"/>
              <a:t>2</a:t>
            </a:r>
            <a:r>
              <a:rPr lang="en-US" sz="2000" b="0" smtClean="0"/>
              <a:t>  , small amounts of other gases, and water</a:t>
            </a:r>
          </a:p>
          <a:p>
            <a:pPr lvl="1" eaLnBrk="1" hangingPunct="1"/>
            <a:r>
              <a:rPr lang="en-US" sz="2400" smtClean="0"/>
              <a:t>integumentary system</a:t>
            </a:r>
          </a:p>
          <a:p>
            <a:pPr lvl="2" eaLnBrk="1" hangingPunct="1"/>
            <a:r>
              <a:rPr lang="en-US" sz="2000" b="0" smtClean="0"/>
              <a:t>water, inorganic salts, lactic acid, urea in sweat</a:t>
            </a:r>
          </a:p>
          <a:p>
            <a:pPr lvl="1" eaLnBrk="1" hangingPunct="1"/>
            <a:r>
              <a:rPr lang="en-US" sz="2400" smtClean="0"/>
              <a:t>digestive system</a:t>
            </a:r>
          </a:p>
          <a:p>
            <a:pPr lvl="2" eaLnBrk="1" hangingPunct="1"/>
            <a:r>
              <a:rPr lang="en-US" sz="2000" b="0" smtClean="0"/>
              <a:t>water, salts, CO</a:t>
            </a:r>
            <a:r>
              <a:rPr lang="en-US" sz="2000" b="0" baseline="-25000" smtClean="0"/>
              <a:t>2</a:t>
            </a:r>
            <a:r>
              <a:rPr lang="en-US" sz="2000" b="0" smtClean="0"/>
              <a:t>, lipids, bile pigments, cholesterol, other  metabolic waste, and food residue</a:t>
            </a:r>
          </a:p>
          <a:p>
            <a:pPr lvl="1" eaLnBrk="1" hangingPunct="1"/>
            <a:r>
              <a:rPr lang="en-US" sz="2400" smtClean="0"/>
              <a:t>urinary system</a:t>
            </a:r>
          </a:p>
          <a:p>
            <a:pPr lvl="2" eaLnBrk="1" hangingPunct="1"/>
            <a:r>
              <a:rPr lang="en-US" sz="2000" b="0" smtClean="0"/>
              <a:t>many metabolic wastes, toxins, drugs, hormones, salts, H</a:t>
            </a:r>
            <a:r>
              <a:rPr lang="en-US" sz="2000" b="0" baseline="30000" smtClean="0"/>
              <a:t>+</a:t>
            </a:r>
            <a:r>
              <a:rPr lang="en-US" sz="2000" b="0" smtClean="0"/>
              <a:t>    and water</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4"/>
          <p:cNvSpPr>
            <a:spLocks noGrp="1"/>
          </p:cNvSpPr>
          <p:nvPr>
            <p:ph type="sldNum" sz="quarter" idx="11"/>
          </p:nvPr>
        </p:nvSpPr>
        <p:spPr>
          <a:noFill/>
        </p:spPr>
        <p:txBody>
          <a:bodyPr/>
          <a:lstStyle/>
          <a:p>
            <a:r>
              <a:rPr lang="en-US" smtClean="0"/>
              <a:t>23-</a:t>
            </a:r>
            <a:fld id="{BE481907-BDDC-4F4E-B02F-5DFA29CCAB93}" type="slidenum">
              <a:rPr lang="en-US" smtClean="0"/>
              <a:pPr/>
              <a:t>70</a:t>
            </a:fld>
            <a:endParaRPr lang="en-US" smtClean="0"/>
          </a:p>
        </p:txBody>
      </p:sp>
      <p:sp>
        <p:nvSpPr>
          <p:cNvPr id="77827" name="Rectangle 2"/>
          <p:cNvSpPr>
            <a:spLocks noGrp="1" noChangeArrowheads="1"/>
          </p:cNvSpPr>
          <p:nvPr>
            <p:ph type="title"/>
          </p:nvPr>
        </p:nvSpPr>
        <p:spPr>
          <a:xfrm>
            <a:off x="0" y="0"/>
            <a:ext cx="9144000" cy="1143000"/>
          </a:xfrm>
        </p:spPr>
        <p:txBody>
          <a:bodyPr/>
          <a:lstStyle/>
          <a:p>
            <a:pPr eaLnBrk="1" hangingPunct="1"/>
            <a:r>
              <a:rPr lang="en-US" sz="3800" smtClean="0"/>
              <a:t>Glomerular Filtration Rate</a:t>
            </a:r>
          </a:p>
        </p:txBody>
      </p:sp>
      <p:sp>
        <p:nvSpPr>
          <p:cNvPr id="77828" name="Rectangle 3"/>
          <p:cNvSpPr>
            <a:spLocks noGrp="1" noChangeArrowheads="1"/>
          </p:cNvSpPr>
          <p:nvPr>
            <p:ph type="body" idx="1"/>
          </p:nvPr>
        </p:nvSpPr>
        <p:spPr>
          <a:xfrm>
            <a:off x="533400" y="1219200"/>
            <a:ext cx="8382000" cy="5410200"/>
          </a:xfrm>
        </p:spPr>
        <p:txBody>
          <a:bodyPr/>
          <a:lstStyle/>
          <a:p>
            <a:pPr eaLnBrk="1" hangingPunct="1"/>
            <a:r>
              <a:rPr lang="en-US" sz="2000" b="0" smtClean="0"/>
              <a:t>kidney disease often results in lowering of GFR –need to measure patient’s GFR</a:t>
            </a:r>
          </a:p>
          <a:p>
            <a:pPr lvl="1" eaLnBrk="1" hangingPunct="1"/>
            <a:r>
              <a:rPr lang="en-US" sz="1800" b="0" smtClean="0"/>
              <a:t>can not use clearance rate of urea </a:t>
            </a:r>
          </a:p>
          <a:p>
            <a:pPr lvl="2" eaLnBrk="1" hangingPunct="1"/>
            <a:r>
              <a:rPr lang="en-US" sz="1600" b="0" smtClean="0"/>
              <a:t>some urea filtered by glomerulus is reabsorbed in the tubule</a:t>
            </a:r>
          </a:p>
          <a:p>
            <a:pPr lvl="2" eaLnBrk="1" hangingPunct="1"/>
            <a:r>
              <a:rPr lang="en-US" sz="1600" b="0" smtClean="0"/>
              <a:t>some urea is secreted into the tubule</a:t>
            </a:r>
          </a:p>
          <a:p>
            <a:pPr lvl="2" eaLnBrk="1" hangingPunct="1"/>
            <a:endParaRPr lang="en-US" sz="1200" b="0" smtClean="0"/>
          </a:p>
          <a:p>
            <a:pPr eaLnBrk="1" hangingPunct="1"/>
            <a:r>
              <a:rPr lang="en-US" sz="2000" b="0" smtClean="0"/>
              <a:t>need a substance that is not secreted or reabsorbed at all so that all of it in the urine gets there by glomerular filtration</a:t>
            </a:r>
          </a:p>
          <a:p>
            <a:pPr eaLnBrk="1" hangingPunct="1"/>
            <a:endParaRPr lang="en-US" sz="800" b="0" smtClean="0"/>
          </a:p>
          <a:p>
            <a:pPr eaLnBrk="1" hangingPunct="1"/>
            <a:r>
              <a:rPr lang="en-US" sz="2000" b="0" smtClean="0"/>
              <a:t>use </a:t>
            </a:r>
            <a:r>
              <a:rPr lang="en-US" sz="2000" smtClean="0"/>
              <a:t>inulin, </a:t>
            </a:r>
            <a:r>
              <a:rPr lang="en-US" sz="2000" b="0" smtClean="0"/>
              <a:t>a plant polysaccharide to determine GFR</a:t>
            </a:r>
          </a:p>
          <a:p>
            <a:pPr lvl="1" eaLnBrk="1" hangingPunct="1"/>
            <a:r>
              <a:rPr lang="en-US" sz="1800" b="0" smtClean="0"/>
              <a:t>neither reabsorbed or secreted by the renal tubule</a:t>
            </a:r>
          </a:p>
          <a:p>
            <a:pPr lvl="1" eaLnBrk="1" hangingPunct="1"/>
            <a:r>
              <a:rPr lang="en-US" sz="1800" b="0" smtClean="0"/>
              <a:t>inulin GFR = renal clearance on inulin</a:t>
            </a:r>
          </a:p>
          <a:p>
            <a:pPr lvl="1" eaLnBrk="1" hangingPunct="1"/>
            <a:endParaRPr lang="en-US" sz="1800" b="0" smtClean="0"/>
          </a:p>
          <a:p>
            <a:pPr eaLnBrk="1" hangingPunct="1"/>
            <a:r>
              <a:rPr lang="en-US" sz="2000" b="0" smtClean="0"/>
              <a:t>clinically GFR is estimated from </a:t>
            </a:r>
            <a:r>
              <a:rPr lang="en-US" sz="2000" smtClean="0"/>
              <a:t>creatinine excretion</a:t>
            </a:r>
          </a:p>
          <a:p>
            <a:pPr lvl="1" eaLnBrk="1" hangingPunct="1"/>
            <a:r>
              <a:rPr lang="en-US" sz="1800" b="0" smtClean="0"/>
              <a:t>does not require injecting a substance or drawing blood to determine its blood concentration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4"/>
          <p:cNvSpPr>
            <a:spLocks noGrp="1"/>
          </p:cNvSpPr>
          <p:nvPr>
            <p:ph type="sldNum" sz="quarter" idx="11"/>
          </p:nvPr>
        </p:nvSpPr>
        <p:spPr>
          <a:noFill/>
        </p:spPr>
        <p:txBody>
          <a:bodyPr/>
          <a:lstStyle/>
          <a:p>
            <a:r>
              <a:rPr lang="en-US" smtClean="0"/>
              <a:t>23-</a:t>
            </a:r>
            <a:fld id="{C1FBA580-437F-437B-8D52-C70112352E53}" type="slidenum">
              <a:rPr lang="en-US" smtClean="0"/>
              <a:pPr/>
              <a:t>71</a:t>
            </a:fld>
            <a:endParaRPr lang="en-US" smtClean="0"/>
          </a:p>
        </p:txBody>
      </p:sp>
      <p:sp>
        <p:nvSpPr>
          <p:cNvPr id="78851" name="Rectangle 2"/>
          <p:cNvSpPr>
            <a:spLocks noGrp="1" noChangeArrowheads="1"/>
          </p:cNvSpPr>
          <p:nvPr>
            <p:ph type="title"/>
          </p:nvPr>
        </p:nvSpPr>
        <p:spPr>
          <a:xfrm>
            <a:off x="0" y="609600"/>
            <a:ext cx="9144000" cy="1143000"/>
          </a:xfrm>
        </p:spPr>
        <p:txBody>
          <a:bodyPr/>
          <a:lstStyle/>
          <a:p>
            <a:pPr eaLnBrk="1" hangingPunct="1"/>
            <a:r>
              <a:rPr lang="en-US" smtClean="0"/>
              <a:t>Urine Storage and Elimination</a:t>
            </a:r>
          </a:p>
        </p:txBody>
      </p:sp>
      <p:sp>
        <p:nvSpPr>
          <p:cNvPr id="78852" name="Rectangle 3"/>
          <p:cNvSpPr>
            <a:spLocks noGrp="1" noChangeArrowheads="1"/>
          </p:cNvSpPr>
          <p:nvPr>
            <p:ph type="body" idx="1"/>
          </p:nvPr>
        </p:nvSpPr>
        <p:spPr>
          <a:xfrm>
            <a:off x="457200" y="2057400"/>
            <a:ext cx="8229600" cy="3810000"/>
          </a:xfrm>
        </p:spPr>
        <p:txBody>
          <a:bodyPr/>
          <a:lstStyle/>
          <a:p>
            <a:pPr eaLnBrk="1" hangingPunct="1"/>
            <a:r>
              <a:rPr lang="en-US" sz="2800" b="0" smtClean="0"/>
              <a:t>urine is produced continually</a:t>
            </a:r>
          </a:p>
          <a:p>
            <a:pPr eaLnBrk="1" hangingPunct="1"/>
            <a:endParaRPr lang="en-US" sz="1200" b="0" smtClean="0"/>
          </a:p>
          <a:p>
            <a:pPr eaLnBrk="1" hangingPunct="1"/>
            <a:r>
              <a:rPr lang="en-US" sz="2800" b="0" smtClean="0"/>
              <a:t>does not drain continually from the body</a:t>
            </a:r>
          </a:p>
          <a:p>
            <a:pPr eaLnBrk="1" hangingPunct="1"/>
            <a:endParaRPr lang="en-US" sz="1200" b="0" smtClean="0"/>
          </a:p>
          <a:p>
            <a:pPr eaLnBrk="1" hangingPunct="1"/>
            <a:r>
              <a:rPr lang="en-US" sz="2800" b="0" smtClean="0"/>
              <a:t>urination is episodic – occurring when we allow it</a:t>
            </a:r>
          </a:p>
          <a:p>
            <a:pPr eaLnBrk="1" hangingPunct="1"/>
            <a:endParaRPr lang="en-US" sz="1200" b="0" smtClean="0"/>
          </a:p>
          <a:p>
            <a:pPr eaLnBrk="1" hangingPunct="1"/>
            <a:r>
              <a:rPr lang="en-US" sz="2800" b="0" smtClean="0"/>
              <a:t>made possible by storage apparatus</a:t>
            </a:r>
          </a:p>
          <a:p>
            <a:pPr eaLnBrk="1" hangingPunct="1"/>
            <a:endParaRPr lang="en-US" sz="1200" b="0" smtClean="0"/>
          </a:p>
          <a:p>
            <a:pPr eaLnBrk="1" hangingPunct="1"/>
            <a:r>
              <a:rPr lang="en-US" sz="2800" b="0" smtClean="0"/>
              <a:t>and neural controls of this timely release</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4"/>
          <p:cNvSpPr>
            <a:spLocks noGrp="1"/>
          </p:cNvSpPr>
          <p:nvPr>
            <p:ph type="sldNum" sz="quarter" idx="11"/>
          </p:nvPr>
        </p:nvSpPr>
        <p:spPr>
          <a:noFill/>
        </p:spPr>
        <p:txBody>
          <a:bodyPr/>
          <a:lstStyle/>
          <a:p>
            <a:r>
              <a:rPr lang="en-US" smtClean="0"/>
              <a:t>23-</a:t>
            </a:r>
            <a:fld id="{5C46F954-44E1-440C-BBB3-D68706865C13}" type="slidenum">
              <a:rPr lang="en-US" smtClean="0"/>
              <a:pPr/>
              <a:t>72</a:t>
            </a:fld>
            <a:endParaRPr lang="en-US" smtClean="0"/>
          </a:p>
        </p:txBody>
      </p:sp>
      <p:sp>
        <p:nvSpPr>
          <p:cNvPr id="79875" name="Rectangle 2"/>
          <p:cNvSpPr>
            <a:spLocks noGrp="1" noChangeArrowheads="1"/>
          </p:cNvSpPr>
          <p:nvPr>
            <p:ph type="title"/>
          </p:nvPr>
        </p:nvSpPr>
        <p:spPr>
          <a:xfrm>
            <a:off x="0" y="0"/>
            <a:ext cx="9144000" cy="1143000"/>
          </a:xfrm>
        </p:spPr>
        <p:txBody>
          <a:bodyPr/>
          <a:lstStyle/>
          <a:p>
            <a:pPr eaLnBrk="1" hangingPunct="1"/>
            <a:r>
              <a:rPr lang="en-US" smtClean="0"/>
              <a:t>The Ureter</a:t>
            </a:r>
          </a:p>
        </p:txBody>
      </p:sp>
      <p:sp>
        <p:nvSpPr>
          <p:cNvPr id="79876" name="Rectangle 3"/>
          <p:cNvSpPr>
            <a:spLocks noGrp="1" noChangeArrowheads="1"/>
          </p:cNvSpPr>
          <p:nvPr>
            <p:ph type="body" idx="1"/>
          </p:nvPr>
        </p:nvSpPr>
        <p:spPr>
          <a:xfrm>
            <a:off x="304800" y="990600"/>
            <a:ext cx="8534400" cy="5638800"/>
          </a:xfrm>
        </p:spPr>
        <p:txBody>
          <a:bodyPr/>
          <a:lstStyle/>
          <a:p>
            <a:pPr eaLnBrk="1" hangingPunct="1"/>
            <a:r>
              <a:rPr lang="en-US" sz="2400" smtClean="0"/>
              <a:t>ureters</a:t>
            </a:r>
            <a:r>
              <a:rPr lang="en-US" sz="2400" b="0" smtClean="0"/>
              <a:t> – retroperitoneal, muscular tube that extends from the </a:t>
            </a:r>
            <a:r>
              <a:rPr lang="en-US" sz="2400" smtClean="0"/>
              <a:t>kidney to the urinary bladder </a:t>
            </a:r>
          </a:p>
          <a:p>
            <a:pPr lvl="1" eaLnBrk="1" hangingPunct="1"/>
            <a:r>
              <a:rPr lang="en-US" sz="2000" b="0" smtClean="0"/>
              <a:t>about 25 cm long</a:t>
            </a:r>
          </a:p>
          <a:p>
            <a:pPr lvl="1" eaLnBrk="1" hangingPunct="1"/>
            <a:r>
              <a:rPr lang="en-US" sz="2000" b="0" smtClean="0"/>
              <a:t>passes posterior to bladder and enters it from below</a:t>
            </a:r>
          </a:p>
          <a:p>
            <a:pPr lvl="1" eaLnBrk="1" hangingPunct="1"/>
            <a:r>
              <a:rPr lang="en-US" sz="2000" b="0" smtClean="0"/>
              <a:t>flap of mucosa acts as a valve into bladder 	</a:t>
            </a:r>
          </a:p>
          <a:p>
            <a:pPr lvl="2" eaLnBrk="1" hangingPunct="1"/>
            <a:r>
              <a:rPr lang="en-US" sz="1600" b="0" smtClean="0"/>
              <a:t> </a:t>
            </a:r>
            <a:r>
              <a:rPr lang="en-US" sz="1800" b="0" smtClean="0"/>
              <a:t>keeps urine from backing up in the ureter when bladder contracts</a:t>
            </a:r>
            <a:endParaRPr lang="en-US" sz="1600" b="0" smtClean="0"/>
          </a:p>
          <a:p>
            <a:pPr lvl="1" eaLnBrk="1" hangingPunct="1"/>
            <a:r>
              <a:rPr lang="en-US" sz="2000" b="0" smtClean="0"/>
              <a:t>3 layers of ureter</a:t>
            </a:r>
          </a:p>
          <a:p>
            <a:pPr lvl="2" eaLnBrk="1" hangingPunct="1"/>
            <a:r>
              <a:rPr lang="en-US" sz="2000" smtClean="0"/>
              <a:t>adventitia</a:t>
            </a:r>
            <a:r>
              <a:rPr lang="en-US" sz="2000" b="0" smtClean="0"/>
              <a:t> – connective tissue layer that connects ureter to surrounding structures</a:t>
            </a:r>
          </a:p>
          <a:p>
            <a:pPr lvl="2" eaLnBrk="1" hangingPunct="1"/>
            <a:r>
              <a:rPr lang="en-US" sz="2000" smtClean="0"/>
              <a:t>muscularis</a:t>
            </a:r>
            <a:r>
              <a:rPr lang="en-US" sz="2000" b="0" smtClean="0"/>
              <a:t> - 2 layers of smooth muscle with 3</a:t>
            </a:r>
            <a:r>
              <a:rPr lang="en-US" sz="2000" b="0" baseline="30000" smtClean="0"/>
              <a:t>rd</a:t>
            </a:r>
            <a:r>
              <a:rPr lang="en-US" sz="2000" b="0" smtClean="0"/>
              <a:t> layer in lower ureter</a:t>
            </a:r>
          </a:p>
          <a:p>
            <a:pPr lvl="3" eaLnBrk="1" hangingPunct="1"/>
            <a:r>
              <a:rPr lang="en-US" sz="1800" b="0" smtClean="0"/>
              <a:t>urine enters, it stretches and contracts in peristaltic wave</a:t>
            </a:r>
          </a:p>
          <a:p>
            <a:pPr lvl="2" eaLnBrk="1" hangingPunct="1"/>
            <a:r>
              <a:rPr lang="en-US" sz="2000" smtClean="0"/>
              <a:t>mucosa</a:t>
            </a:r>
            <a:r>
              <a:rPr lang="en-US" sz="2000" b="0" smtClean="0"/>
              <a:t> - transitional epithelium</a:t>
            </a:r>
          </a:p>
          <a:p>
            <a:pPr lvl="3" eaLnBrk="1" hangingPunct="1"/>
            <a:r>
              <a:rPr lang="en-US" sz="1800" b="0" smtClean="0"/>
              <a:t>begins at minor calyces and extends through the bladder</a:t>
            </a:r>
          </a:p>
          <a:p>
            <a:pPr lvl="1" eaLnBrk="1" hangingPunct="1"/>
            <a:r>
              <a:rPr lang="en-US" sz="2000" b="0" smtClean="0"/>
              <a:t>lumen very narrow, easily obstructed kidney stones</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4"/>
          <p:cNvSpPr>
            <a:spLocks noGrp="1"/>
          </p:cNvSpPr>
          <p:nvPr>
            <p:ph type="sldNum" sz="quarter" idx="11"/>
          </p:nvPr>
        </p:nvSpPr>
        <p:spPr>
          <a:noFill/>
        </p:spPr>
        <p:txBody>
          <a:bodyPr/>
          <a:lstStyle/>
          <a:p>
            <a:r>
              <a:rPr lang="en-US" smtClean="0"/>
              <a:t>23-</a:t>
            </a:r>
            <a:fld id="{B733EB2A-915F-4D6F-B0ED-AB8D89FE1D8B}" type="slidenum">
              <a:rPr lang="en-US" smtClean="0"/>
              <a:pPr/>
              <a:t>73</a:t>
            </a:fld>
            <a:endParaRPr lang="en-US" smtClean="0"/>
          </a:p>
        </p:txBody>
      </p:sp>
      <p:sp>
        <p:nvSpPr>
          <p:cNvPr id="80899" name="Rectangle 2"/>
          <p:cNvSpPr>
            <a:spLocks noGrp="1" noChangeArrowheads="1"/>
          </p:cNvSpPr>
          <p:nvPr>
            <p:ph type="title"/>
          </p:nvPr>
        </p:nvSpPr>
        <p:spPr>
          <a:xfrm>
            <a:off x="0" y="0"/>
            <a:ext cx="9144000" cy="990600"/>
          </a:xfrm>
        </p:spPr>
        <p:txBody>
          <a:bodyPr/>
          <a:lstStyle/>
          <a:p>
            <a:pPr eaLnBrk="1" hangingPunct="1"/>
            <a:r>
              <a:rPr lang="en-US" smtClean="0"/>
              <a:t>Urinary Bladder</a:t>
            </a:r>
          </a:p>
        </p:txBody>
      </p:sp>
      <p:sp>
        <p:nvSpPr>
          <p:cNvPr id="80900" name="Rectangle 3"/>
          <p:cNvSpPr>
            <a:spLocks noGrp="1" noChangeArrowheads="1"/>
          </p:cNvSpPr>
          <p:nvPr>
            <p:ph type="body" idx="1"/>
          </p:nvPr>
        </p:nvSpPr>
        <p:spPr>
          <a:xfrm>
            <a:off x="304800" y="914400"/>
            <a:ext cx="8382000" cy="5943600"/>
          </a:xfrm>
        </p:spPr>
        <p:txBody>
          <a:bodyPr/>
          <a:lstStyle/>
          <a:p>
            <a:pPr eaLnBrk="1" hangingPunct="1"/>
            <a:r>
              <a:rPr lang="en-US" sz="2400" smtClean="0"/>
              <a:t>urinary bladder </a:t>
            </a:r>
            <a:r>
              <a:rPr lang="en-US" sz="2400" b="0" smtClean="0"/>
              <a:t>- muscular sac located on floor of pelvic cavity</a:t>
            </a:r>
          </a:p>
          <a:p>
            <a:pPr lvl="1" eaLnBrk="1" hangingPunct="1"/>
            <a:r>
              <a:rPr lang="en-US" sz="2000" b="0" smtClean="0"/>
              <a:t>inferior to peritoneum and posterior to pubic symphysis </a:t>
            </a:r>
          </a:p>
          <a:p>
            <a:pPr eaLnBrk="1" hangingPunct="1"/>
            <a:r>
              <a:rPr lang="en-US" sz="2400" smtClean="0"/>
              <a:t>3 layers</a:t>
            </a:r>
          </a:p>
          <a:p>
            <a:pPr lvl="1" eaLnBrk="1" hangingPunct="1"/>
            <a:r>
              <a:rPr lang="en-US" sz="2000" b="0" smtClean="0"/>
              <a:t>parietal peritoneum, superiorly,  fibrous adventitia other areas</a:t>
            </a:r>
          </a:p>
          <a:p>
            <a:pPr lvl="1" eaLnBrk="1" hangingPunct="1"/>
            <a:r>
              <a:rPr lang="en-US" sz="2000" b="0" smtClean="0"/>
              <a:t>muscularis  -  </a:t>
            </a:r>
            <a:r>
              <a:rPr lang="en-US" sz="2000" smtClean="0"/>
              <a:t>detrusor muscle </a:t>
            </a:r>
            <a:r>
              <a:rPr lang="en-US" sz="2000" b="0" smtClean="0"/>
              <a:t>- 3 layers of smooth muscle</a:t>
            </a:r>
          </a:p>
          <a:p>
            <a:pPr lvl="1" eaLnBrk="1" hangingPunct="1"/>
            <a:r>
              <a:rPr lang="en-US" sz="2000" b="0" smtClean="0"/>
              <a:t>mucosa  -  transitional epithelium </a:t>
            </a:r>
          </a:p>
          <a:p>
            <a:pPr lvl="2" eaLnBrk="1" hangingPunct="1"/>
            <a:r>
              <a:rPr lang="en-US" sz="1800" smtClean="0"/>
              <a:t>rugae </a:t>
            </a:r>
            <a:r>
              <a:rPr lang="en-US" sz="1800" b="0" smtClean="0"/>
              <a:t>- conspicuous wrinkles in relaxed bladder  </a:t>
            </a:r>
          </a:p>
          <a:p>
            <a:pPr eaLnBrk="1" hangingPunct="1"/>
            <a:r>
              <a:rPr lang="en-US" sz="2400" smtClean="0"/>
              <a:t>trigone</a:t>
            </a:r>
            <a:r>
              <a:rPr lang="en-US" sz="2400" b="0" smtClean="0"/>
              <a:t> – smooth-surfaced triangular area marked with openings of ureters and urethra </a:t>
            </a:r>
          </a:p>
          <a:p>
            <a:pPr eaLnBrk="1" hangingPunct="1"/>
            <a:r>
              <a:rPr lang="en-US" sz="2400" b="0" smtClean="0"/>
              <a:t>capacity - mod. full is 500 ml, max. is 700 - 800 ml</a:t>
            </a:r>
          </a:p>
          <a:p>
            <a:pPr lvl="1" eaLnBrk="1" hangingPunct="1"/>
            <a:r>
              <a:rPr lang="en-US" sz="2000" b="0" smtClean="0"/>
              <a:t>highly distensible</a:t>
            </a:r>
          </a:p>
          <a:p>
            <a:pPr lvl="1" eaLnBrk="1" hangingPunct="1"/>
            <a:r>
              <a:rPr lang="en-US" sz="2000" b="0" smtClean="0"/>
              <a:t>as it fills, it expands superiorly</a:t>
            </a:r>
          </a:p>
          <a:p>
            <a:pPr lvl="1" eaLnBrk="1" hangingPunct="1"/>
            <a:r>
              <a:rPr lang="en-US" sz="2000" b="0" smtClean="0"/>
              <a:t>rugae flatten</a:t>
            </a:r>
          </a:p>
          <a:p>
            <a:pPr lvl="1" eaLnBrk="1" hangingPunct="1"/>
            <a:r>
              <a:rPr lang="en-US" sz="2000" b="0" smtClean="0"/>
              <a:t>epithelium thins from five or six layers to two or three</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1"/>
          </p:nvPr>
        </p:nvSpPr>
        <p:spPr>
          <a:noFill/>
        </p:spPr>
        <p:txBody>
          <a:bodyPr/>
          <a:lstStyle/>
          <a:p>
            <a:r>
              <a:rPr lang="en-US" smtClean="0"/>
              <a:t>23-</a:t>
            </a:r>
            <a:fld id="{D198A39B-B077-4ADE-88F6-0ECF3F8B76BD}" type="slidenum">
              <a:rPr lang="en-US" smtClean="0"/>
              <a:pPr/>
              <a:t>74</a:t>
            </a:fld>
            <a:endParaRPr lang="en-US" smtClean="0"/>
          </a:p>
        </p:txBody>
      </p:sp>
      <p:sp>
        <p:nvSpPr>
          <p:cNvPr id="81923" name="Rectangle 2"/>
          <p:cNvSpPr>
            <a:spLocks noGrp="1" noChangeArrowheads="1"/>
          </p:cNvSpPr>
          <p:nvPr>
            <p:ph type="title"/>
          </p:nvPr>
        </p:nvSpPr>
        <p:spPr>
          <a:xfrm>
            <a:off x="-12700" y="76200"/>
            <a:ext cx="9144000" cy="762000"/>
          </a:xfrm>
        </p:spPr>
        <p:txBody>
          <a:bodyPr>
            <a:spAutoFit/>
          </a:bodyPr>
          <a:lstStyle/>
          <a:p>
            <a:pPr eaLnBrk="1" hangingPunct="1"/>
            <a:r>
              <a:rPr lang="en-US" smtClean="0"/>
              <a:t>Urinary Bladder</a:t>
            </a:r>
          </a:p>
        </p:txBody>
      </p:sp>
      <p:sp>
        <p:nvSpPr>
          <p:cNvPr id="81924" name="TextBox 24"/>
          <p:cNvSpPr txBox="1">
            <a:spLocks noChangeArrowheads="1"/>
          </p:cNvSpPr>
          <p:nvPr/>
        </p:nvSpPr>
        <p:spPr bwMode="auto">
          <a:xfrm>
            <a:off x="1960563" y="841375"/>
            <a:ext cx="4810125" cy="214313"/>
          </a:xfrm>
          <a:prstGeom prst="rect">
            <a:avLst/>
          </a:prstGeom>
          <a:noFill/>
          <a:ln w="9525">
            <a:noFill/>
            <a:miter lim="800000"/>
            <a:headEnd/>
            <a:tailEnd/>
          </a:ln>
        </p:spPr>
        <p:txBody>
          <a:bodyPr>
            <a:spAutoFit/>
          </a:bodyPr>
          <a:lstStyle/>
          <a:p>
            <a:pPr algn="ctr"/>
            <a:r>
              <a:rPr lang="en-US" sz="800">
                <a:solidFill>
                  <a:srgbClr val="000000"/>
                </a:solidFill>
                <a:cs typeface="Arial" charset="0"/>
              </a:rPr>
              <a:t>Copyright © The McGraw-Hill Companies, Inc. Permission required for reproduction or display.</a:t>
            </a:r>
          </a:p>
        </p:txBody>
      </p:sp>
      <p:pic>
        <p:nvPicPr>
          <p:cNvPr id="81925" name="Picture 8" descr="sal25693_23_23a"/>
          <p:cNvPicPr>
            <a:picLocks noChangeAspect="1" noChangeArrowheads="1"/>
          </p:cNvPicPr>
          <p:nvPr/>
        </p:nvPicPr>
        <p:blipFill>
          <a:blip r:embed="rId3" cstate="print"/>
          <a:srcRect/>
          <a:stretch>
            <a:fillRect/>
          </a:stretch>
        </p:blipFill>
        <p:spPr bwMode="auto">
          <a:xfrm>
            <a:off x="2417763" y="1206500"/>
            <a:ext cx="3875087" cy="4471988"/>
          </a:xfrm>
          <a:prstGeom prst="rect">
            <a:avLst/>
          </a:prstGeom>
          <a:noFill/>
          <a:ln w="9525">
            <a:noFill/>
            <a:miter lim="800000"/>
            <a:headEnd/>
            <a:tailEnd/>
          </a:ln>
        </p:spPr>
      </p:pic>
      <p:sp>
        <p:nvSpPr>
          <p:cNvPr id="81926" name="Rectangle 9"/>
          <p:cNvSpPr>
            <a:spLocks noChangeArrowheads="1"/>
          </p:cNvSpPr>
          <p:nvPr/>
        </p:nvSpPr>
        <p:spPr bwMode="auto">
          <a:xfrm>
            <a:off x="1157288" y="1654175"/>
            <a:ext cx="636587" cy="258763"/>
          </a:xfrm>
          <a:prstGeom prst="rect">
            <a:avLst/>
          </a:prstGeom>
          <a:noFill/>
          <a:ln w="9525">
            <a:noFill/>
            <a:miter lim="800000"/>
            <a:headEnd/>
            <a:tailEnd/>
          </a:ln>
        </p:spPr>
        <p:txBody>
          <a:bodyPr wrap="none" lIns="0" tIns="0" rIns="0" bIns="0">
            <a:spAutoFit/>
          </a:bodyPr>
          <a:lstStyle/>
          <a:p>
            <a:r>
              <a:rPr lang="en-US" sz="1700" b="1">
                <a:solidFill>
                  <a:srgbClr val="000000"/>
                </a:solidFill>
              </a:rPr>
              <a:t>Ureter</a:t>
            </a:r>
            <a:endParaRPr lang="en-US" sz="1800" b="1"/>
          </a:p>
        </p:txBody>
      </p:sp>
      <p:sp>
        <p:nvSpPr>
          <p:cNvPr id="81927" name="Line 10"/>
          <p:cNvSpPr>
            <a:spLocks noChangeShapeType="1"/>
          </p:cNvSpPr>
          <p:nvPr/>
        </p:nvSpPr>
        <p:spPr bwMode="auto">
          <a:xfrm flipH="1">
            <a:off x="1993900" y="1816100"/>
            <a:ext cx="771525" cy="1588"/>
          </a:xfrm>
          <a:prstGeom prst="line">
            <a:avLst/>
          </a:prstGeom>
          <a:noFill/>
          <a:ln w="26988">
            <a:solidFill>
              <a:srgbClr val="FFFFFF"/>
            </a:solidFill>
            <a:round/>
            <a:headEnd/>
            <a:tailEnd/>
          </a:ln>
        </p:spPr>
        <p:txBody>
          <a:bodyPr/>
          <a:lstStyle/>
          <a:p>
            <a:endParaRPr lang="en-US"/>
          </a:p>
        </p:txBody>
      </p:sp>
      <p:sp>
        <p:nvSpPr>
          <p:cNvPr id="81928" name="Line 11"/>
          <p:cNvSpPr>
            <a:spLocks noChangeShapeType="1"/>
          </p:cNvSpPr>
          <p:nvPr/>
        </p:nvSpPr>
        <p:spPr bwMode="auto">
          <a:xfrm flipH="1">
            <a:off x="2209800" y="2246313"/>
            <a:ext cx="733425" cy="1587"/>
          </a:xfrm>
          <a:prstGeom prst="line">
            <a:avLst/>
          </a:prstGeom>
          <a:noFill/>
          <a:ln w="26988">
            <a:solidFill>
              <a:srgbClr val="FFFFFF"/>
            </a:solidFill>
            <a:round/>
            <a:headEnd/>
            <a:tailEnd/>
          </a:ln>
        </p:spPr>
        <p:txBody>
          <a:bodyPr/>
          <a:lstStyle/>
          <a:p>
            <a:endParaRPr lang="en-US"/>
          </a:p>
        </p:txBody>
      </p:sp>
      <p:sp>
        <p:nvSpPr>
          <p:cNvPr id="81929" name="Rectangle 12"/>
          <p:cNvSpPr>
            <a:spLocks noChangeArrowheads="1"/>
          </p:cNvSpPr>
          <p:nvPr/>
        </p:nvSpPr>
        <p:spPr bwMode="auto">
          <a:xfrm>
            <a:off x="1157288" y="4605338"/>
            <a:ext cx="768350" cy="258762"/>
          </a:xfrm>
          <a:prstGeom prst="rect">
            <a:avLst/>
          </a:prstGeom>
          <a:noFill/>
          <a:ln w="9525">
            <a:noFill/>
            <a:miter lim="800000"/>
            <a:headEnd/>
            <a:tailEnd/>
          </a:ln>
        </p:spPr>
        <p:txBody>
          <a:bodyPr wrap="none" lIns="0" tIns="0" rIns="0" bIns="0">
            <a:spAutoFit/>
          </a:bodyPr>
          <a:lstStyle/>
          <a:p>
            <a:r>
              <a:rPr lang="en-US" sz="1700" b="1">
                <a:solidFill>
                  <a:srgbClr val="000000"/>
                </a:solidFill>
              </a:rPr>
              <a:t>Urethra</a:t>
            </a:r>
            <a:endParaRPr lang="en-US" sz="1800" b="1"/>
          </a:p>
        </p:txBody>
      </p:sp>
      <p:sp>
        <p:nvSpPr>
          <p:cNvPr id="81930" name="Line 13"/>
          <p:cNvSpPr>
            <a:spLocks noChangeShapeType="1"/>
          </p:cNvSpPr>
          <p:nvPr/>
        </p:nvSpPr>
        <p:spPr bwMode="auto">
          <a:xfrm flipH="1">
            <a:off x="2093913" y="4768850"/>
            <a:ext cx="2228850" cy="1588"/>
          </a:xfrm>
          <a:prstGeom prst="line">
            <a:avLst/>
          </a:prstGeom>
          <a:noFill/>
          <a:ln w="26988">
            <a:solidFill>
              <a:srgbClr val="FFFFFF"/>
            </a:solidFill>
            <a:round/>
            <a:headEnd/>
            <a:tailEnd/>
          </a:ln>
        </p:spPr>
        <p:txBody>
          <a:bodyPr/>
          <a:lstStyle/>
          <a:p>
            <a:endParaRPr lang="en-US"/>
          </a:p>
        </p:txBody>
      </p:sp>
      <p:sp>
        <p:nvSpPr>
          <p:cNvPr id="81931" name="Line 14"/>
          <p:cNvSpPr>
            <a:spLocks noChangeShapeType="1"/>
          </p:cNvSpPr>
          <p:nvPr/>
        </p:nvSpPr>
        <p:spPr bwMode="auto">
          <a:xfrm>
            <a:off x="2346325" y="5203825"/>
            <a:ext cx="860425" cy="1588"/>
          </a:xfrm>
          <a:prstGeom prst="line">
            <a:avLst/>
          </a:prstGeom>
          <a:noFill/>
          <a:ln w="26988">
            <a:solidFill>
              <a:srgbClr val="FFFFFF"/>
            </a:solidFill>
            <a:round/>
            <a:headEnd/>
            <a:tailEnd/>
          </a:ln>
        </p:spPr>
        <p:txBody>
          <a:bodyPr/>
          <a:lstStyle/>
          <a:p>
            <a:endParaRPr lang="en-US"/>
          </a:p>
        </p:txBody>
      </p:sp>
      <p:sp>
        <p:nvSpPr>
          <p:cNvPr id="81932" name="Line 15"/>
          <p:cNvSpPr>
            <a:spLocks noChangeShapeType="1"/>
          </p:cNvSpPr>
          <p:nvPr/>
        </p:nvSpPr>
        <p:spPr bwMode="auto">
          <a:xfrm>
            <a:off x="2120900" y="3762375"/>
            <a:ext cx="1846263" cy="1588"/>
          </a:xfrm>
          <a:prstGeom prst="line">
            <a:avLst/>
          </a:prstGeom>
          <a:noFill/>
          <a:ln w="26988">
            <a:solidFill>
              <a:srgbClr val="FFFFFF"/>
            </a:solidFill>
            <a:round/>
            <a:headEnd/>
            <a:tailEnd/>
          </a:ln>
        </p:spPr>
        <p:txBody>
          <a:bodyPr/>
          <a:lstStyle/>
          <a:p>
            <a:endParaRPr lang="en-US"/>
          </a:p>
        </p:txBody>
      </p:sp>
      <p:sp>
        <p:nvSpPr>
          <p:cNvPr id="81933" name="Freeform 16"/>
          <p:cNvSpPr>
            <a:spLocks/>
          </p:cNvSpPr>
          <p:nvPr/>
        </p:nvSpPr>
        <p:spPr bwMode="auto">
          <a:xfrm>
            <a:off x="2927350" y="5592763"/>
            <a:ext cx="1427163" cy="225425"/>
          </a:xfrm>
          <a:custGeom>
            <a:avLst/>
            <a:gdLst>
              <a:gd name="T0" fmla="*/ 0 w 899"/>
              <a:gd name="T1" fmla="*/ 142 h 142"/>
              <a:gd name="T2" fmla="*/ 817 w 899"/>
              <a:gd name="T3" fmla="*/ 142 h 142"/>
              <a:gd name="T4" fmla="*/ 899 w 899"/>
              <a:gd name="T5" fmla="*/ 0 h 142"/>
              <a:gd name="T6" fmla="*/ 0 60000 65536"/>
              <a:gd name="T7" fmla="*/ 0 60000 65536"/>
              <a:gd name="T8" fmla="*/ 0 60000 65536"/>
              <a:gd name="T9" fmla="*/ 0 w 899"/>
              <a:gd name="T10" fmla="*/ 0 h 142"/>
              <a:gd name="T11" fmla="*/ 899 w 899"/>
              <a:gd name="T12" fmla="*/ 142 h 142"/>
            </a:gdLst>
            <a:ahLst/>
            <a:cxnLst>
              <a:cxn ang="T6">
                <a:pos x="T0" y="T1"/>
              </a:cxn>
              <a:cxn ang="T7">
                <a:pos x="T2" y="T3"/>
              </a:cxn>
              <a:cxn ang="T8">
                <a:pos x="T4" y="T5"/>
              </a:cxn>
            </a:cxnLst>
            <a:rect l="T9" t="T10" r="T11" b="T12"/>
            <a:pathLst>
              <a:path w="899" h="142">
                <a:moveTo>
                  <a:pt x="0" y="142"/>
                </a:moveTo>
                <a:lnTo>
                  <a:pt x="817" y="142"/>
                </a:lnTo>
                <a:lnTo>
                  <a:pt x="899" y="0"/>
                </a:lnTo>
              </a:path>
            </a:pathLst>
          </a:custGeom>
          <a:noFill/>
          <a:ln w="26988">
            <a:solidFill>
              <a:srgbClr val="FFFFFF"/>
            </a:solidFill>
            <a:round/>
            <a:headEnd/>
            <a:tailEnd/>
          </a:ln>
        </p:spPr>
        <p:txBody>
          <a:bodyPr/>
          <a:lstStyle/>
          <a:p>
            <a:endParaRPr lang="en-US"/>
          </a:p>
        </p:txBody>
      </p:sp>
      <p:sp>
        <p:nvSpPr>
          <p:cNvPr id="81934" name="Freeform 17"/>
          <p:cNvSpPr>
            <a:spLocks/>
          </p:cNvSpPr>
          <p:nvPr/>
        </p:nvSpPr>
        <p:spPr bwMode="auto">
          <a:xfrm>
            <a:off x="3609975" y="3394075"/>
            <a:ext cx="1427163" cy="730250"/>
          </a:xfrm>
          <a:custGeom>
            <a:avLst/>
            <a:gdLst>
              <a:gd name="T0" fmla="*/ 466 w 899"/>
              <a:gd name="T1" fmla="*/ 460 h 460"/>
              <a:gd name="T2" fmla="*/ 899 w 899"/>
              <a:gd name="T3" fmla="*/ 0 h 460"/>
              <a:gd name="T4" fmla="*/ 0 w 899"/>
              <a:gd name="T5" fmla="*/ 4 h 460"/>
              <a:gd name="T6" fmla="*/ 466 w 899"/>
              <a:gd name="T7" fmla="*/ 460 h 460"/>
              <a:gd name="T8" fmla="*/ 466 w 899"/>
              <a:gd name="T9" fmla="*/ 460 h 460"/>
              <a:gd name="T10" fmla="*/ 0 60000 65536"/>
              <a:gd name="T11" fmla="*/ 0 60000 65536"/>
              <a:gd name="T12" fmla="*/ 0 60000 65536"/>
              <a:gd name="T13" fmla="*/ 0 60000 65536"/>
              <a:gd name="T14" fmla="*/ 0 60000 65536"/>
              <a:gd name="T15" fmla="*/ 0 w 899"/>
              <a:gd name="T16" fmla="*/ 0 h 460"/>
              <a:gd name="T17" fmla="*/ 899 w 899"/>
              <a:gd name="T18" fmla="*/ 460 h 460"/>
            </a:gdLst>
            <a:ahLst/>
            <a:cxnLst>
              <a:cxn ang="T10">
                <a:pos x="T0" y="T1"/>
              </a:cxn>
              <a:cxn ang="T11">
                <a:pos x="T2" y="T3"/>
              </a:cxn>
              <a:cxn ang="T12">
                <a:pos x="T4" y="T5"/>
              </a:cxn>
              <a:cxn ang="T13">
                <a:pos x="T6" y="T7"/>
              </a:cxn>
              <a:cxn ang="T14">
                <a:pos x="T8" y="T9"/>
              </a:cxn>
            </a:cxnLst>
            <a:rect l="T15" t="T16" r="T17" b="T18"/>
            <a:pathLst>
              <a:path w="899" h="460">
                <a:moveTo>
                  <a:pt x="466" y="460"/>
                </a:moveTo>
                <a:lnTo>
                  <a:pt x="899" y="0"/>
                </a:lnTo>
                <a:lnTo>
                  <a:pt x="0" y="4"/>
                </a:lnTo>
                <a:lnTo>
                  <a:pt x="466" y="460"/>
                </a:lnTo>
                <a:close/>
              </a:path>
            </a:pathLst>
          </a:custGeom>
          <a:noFill/>
          <a:ln w="26988">
            <a:solidFill>
              <a:srgbClr val="FFFFFF"/>
            </a:solidFill>
            <a:round/>
            <a:headEnd/>
            <a:tailEnd/>
          </a:ln>
        </p:spPr>
        <p:txBody>
          <a:bodyPr/>
          <a:lstStyle/>
          <a:p>
            <a:endParaRPr lang="en-US"/>
          </a:p>
        </p:txBody>
      </p:sp>
      <p:sp>
        <p:nvSpPr>
          <p:cNvPr id="81935" name="Line 18"/>
          <p:cNvSpPr>
            <a:spLocks noChangeShapeType="1"/>
          </p:cNvSpPr>
          <p:nvPr/>
        </p:nvSpPr>
        <p:spPr bwMode="auto">
          <a:xfrm flipH="1">
            <a:off x="4427538" y="4275138"/>
            <a:ext cx="1673225" cy="1587"/>
          </a:xfrm>
          <a:prstGeom prst="line">
            <a:avLst/>
          </a:prstGeom>
          <a:noFill/>
          <a:ln w="26988">
            <a:solidFill>
              <a:srgbClr val="FFFFFF"/>
            </a:solidFill>
            <a:round/>
            <a:headEnd/>
            <a:tailEnd/>
          </a:ln>
        </p:spPr>
        <p:txBody>
          <a:bodyPr/>
          <a:lstStyle/>
          <a:p>
            <a:endParaRPr lang="en-US"/>
          </a:p>
        </p:txBody>
      </p:sp>
      <p:sp>
        <p:nvSpPr>
          <p:cNvPr id="81936" name="Freeform 19"/>
          <p:cNvSpPr>
            <a:spLocks/>
          </p:cNvSpPr>
          <p:nvPr/>
        </p:nvSpPr>
        <p:spPr bwMode="auto">
          <a:xfrm>
            <a:off x="4354513" y="5299075"/>
            <a:ext cx="1757362" cy="519113"/>
          </a:xfrm>
          <a:custGeom>
            <a:avLst/>
            <a:gdLst>
              <a:gd name="T0" fmla="*/ 1107 w 1107"/>
              <a:gd name="T1" fmla="*/ 327 h 327"/>
              <a:gd name="T2" fmla="*/ 869 w 1107"/>
              <a:gd name="T3" fmla="*/ 327 h 327"/>
              <a:gd name="T4" fmla="*/ 0 w 1107"/>
              <a:gd name="T5" fmla="*/ 0 h 327"/>
              <a:gd name="T6" fmla="*/ 0 60000 65536"/>
              <a:gd name="T7" fmla="*/ 0 60000 65536"/>
              <a:gd name="T8" fmla="*/ 0 60000 65536"/>
              <a:gd name="T9" fmla="*/ 0 w 1107"/>
              <a:gd name="T10" fmla="*/ 0 h 327"/>
              <a:gd name="T11" fmla="*/ 1107 w 1107"/>
              <a:gd name="T12" fmla="*/ 327 h 327"/>
            </a:gdLst>
            <a:ahLst/>
            <a:cxnLst>
              <a:cxn ang="T6">
                <a:pos x="T0" y="T1"/>
              </a:cxn>
              <a:cxn ang="T7">
                <a:pos x="T2" y="T3"/>
              </a:cxn>
              <a:cxn ang="T8">
                <a:pos x="T4" y="T5"/>
              </a:cxn>
            </a:cxnLst>
            <a:rect l="T9" t="T10" r="T11" b="T12"/>
            <a:pathLst>
              <a:path w="1107" h="327">
                <a:moveTo>
                  <a:pt x="1107" y="327"/>
                </a:moveTo>
                <a:lnTo>
                  <a:pt x="869" y="327"/>
                </a:lnTo>
                <a:lnTo>
                  <a:pt x="0" y="0"/>
                </a:lnTo>
              </a:path>
            </a:pathLst>
          </a:custGeom>
          <a:noFill/>
          <a:ln w="26988">
            <a:solidFill>
              <a:srgbClr val="FFFFFF"/>
            </a:solidFill>
            <a:round/>
            <a:headEnd/>
            <a:tailEnd/>
          </a:ln>
        </p:spPr>
        <p:txBody>
          <a:bodyPr/>
          <a:lstStyle/>
          <a:p>
            <a:endParaRPr lang="en-US"/>
          </a:p>
        </p:txBody>
      </p:sp>
      <p:sp>
        <p:nvSpPr>
          <p:cNvPr id="81937" name="Rectangle 20"/>
          <p:cNvSpPr>
            <a:spLocks noChangeArrowheads="1"/>
          </p:cNvSpPr>
          <p:nvPr/>
        </p:nvSpPr>
        <p:spPr bwMode="auto">
          <a:xfrm>
            <a:off x="3835400" y="6437313"/>
            <a:ext cx="1069975" cy="258762"/>
          </a:xfrm>
          <a:prstGeom prst="rect">
            <a:avLst/>
          </a:prstGeom>
          <a:noFill/>
          <a:ln w="9525">
            <a:noFill/>
            <a:miter lim="800000"/>
            <a:headEnd/>
            <a:tailEnd/>
          </a:ln>
        </p:spPr>
        <p:txBody>
          <a:bodyPr wrap="none" lIns="0" tIns="0" rIns="0" bIns="0">
            <a:spAutoFit/>
          </a:bodyPr>
          <a:lstStyle/>
          <a:p>
            <a:r>
              <a:rPr lang="en-US" sz="1700" b="1">
                <a:solidFill>
                  <a:srgbClr val="000000"/>
                </a:solidFill>
              </a:rPr>
              <a:t>(a) Female</a:t>
            </a:r>
            <a:endParaRPr lang="en-US" sz="1800" b="1"/>
          </a:p>
        </p:txBody>
      </p:sp>
      <p:sp>
        <p:nvSpPr>
          <p:cNvPr id="81938" name="Line 21"/>
          <p:cNvSpPr>
            <a:spLocks noChangeShapeType="1"/>
          </p:cNvSpPr>
          <p:nvPr/>
        </p:nvSpPr>
        <p:spPr bwMode="auto">
          <a:xfrm>
            <a:off x="2141538" y="2859088"/>
            <a:ext cx="1300162" cy="1587"/>
          </a:xfrm>
          <a:prstGeom prst="line">
            <a:avLst/>
          </a:prstGeom>
          <a:noFill/>
          <a:ln w="26988">
            <a:solidFill>
              <a:srgbClr val="FFFFFF"/>
            </a:solidFill>
            <a:round/>
            <a:headEnd/>
            <a:tailEnd/>
          </a:ln>
        </p:spPr>
        <p:txBody>
          <a:bodyPr/>
          <a:lstStyle/>
          <a:p>
            <a:endParaRPr lang="en-US"/>
          </a:p>
        </p:txBody>
      </p:sp>
      <p:sp>
        <p:nvSpPr>
          <p:cNvPr id="81939" name="Freeform 22"/>
          <p:cNvSpPr>
            <a:spLocks/>
          </p:cNvSpPr>
          <p:nvPr/>
        </p:nvSpPr>
        <p:spPr bwMode="auto">
          <a:xfrm>
            <a:off x="3441700" y="2865438"/>
            <a:ext cx="1668463" cy="471487"/>
          </a:xfrm>
          <a:custGeom>
            <a:avLst/>
            <a:gdLst>
              <a:gd name="T0" fmla="*/ 56 w 1051"/>
              <a:gd name="T1" fmla="*/ 287 h 297"/>
              <a:gd name="T2" fmla="*/ 0 w 1051"/>
              <a:gd name="T3" fmla="*/ 0 h 297"/>
              <a:gd name="T4" fmla="*/ 1051 w 1051"/>
              <a:gd name="T5" fmla="*/ 297 h 297"/>
              <a:gd name="T6" fmla="*/ 0 60000 65536"/>
              <a:gd name="T7" fmla="*/ 0 60000 65536"/>
              <a:gd name="T8" fmla="*/ 0 60000 65536"/>
              <a:gd name="T9" fmla="*/ 0 w 1051"/>
              <a:gd name="T10" fmla="*/ 0 h 297"/>
              <a:gd name="T11" fmla="*/ 1051 w 1051"/>
              <a:gd name="T12" fmla="*/ 297 h 297"/>
            </a:gdLst>
            <a:ahLst/>
            <a:cxnLst>
              <a:cxn ang="T6">
                <a:pos x="T0" y="T1"/>
              </a:cxn>
              <a:cxn ang="T7">
                <a:pos x="T2" y="T3"/>
              </a:cxn>
              <a:cxn ang="T8">
                <a:pos x="T4" y="T5"/>
              </a:cxn>
            </a:cxnLst>
            <a:rect l="T9" t="T10" r="T11" b="T12"/>
            <a:pathLst>
              <a:path w="1051" h="297">
                <a:moveTo>
                  <a:pt x="56" y="287"/>
                </a:moveTo>
                <a:lnTo>
                  <a:pt x="0" y="0"/>
                </a:lnTo>
                <a:lnTo>
                  <a:pt x="1051" y="297"/>
                </a:lnTo>
              </a:path>
            </a:pathLst>
          </a:custGeom>
          <a:noFill/>
          <a:ln w="26988">
            <a:solidFill>
              <a:srgbClr val="FFFFFF"/>
            </a:solidFill>
            <a:round/>
            <a:headEnd/>
            <a:tailEnd/>
          </a:ln>
        </p:spPr>
        <p:txBody>
          <a:bodyPr/>
          <a:lstStyle/>
          <a:p>
            <a:endParaRPr lang="en-US"/>
          </a:p>
        </p:txBody>
      </p:sp>
      <p:sp>
        <p:nvSpPr>
          <p:cNvPr id="81940" name="Line 23"/>
          <p:cNvSpPr>
            <a:spLocks noChangeShapeType="1"/>
          </p:cNvSpPr>
          <p:nvPr/>
        </p:nvSpPr>
        <p:spPr bwMode="auto">
          <a:xfrm flipH="1">
            <a:off x="1978025" y="1800225"/>
            <a:ext cx="776288" cy="1588"/>
          </a:xfrm>
          <a:prstGeom prst="line">
            <a:avLst/>
          </a:prstGeom>
          <a:noFill/>
          <a:ln w="15875">
            <a:solidFill>
              <a:srgbClr val="000000"/>
            </a:solidFill>
            <a:round/>
            <a:headEnd/>
            <a:tailEnd/>
          </a:ln>
        </p:spPr>
        <p:txBody>
          <a:bodyPr/>
          <a:lstStyle/>
          <a:p>
            <a:endParaRPr lang="en-US"/>
          </a:p>
        </p:txBody>
      </p:sp>
      <p:sp>
        <p:nvSpPr>
          <p:cNvPr id="81941" name="Line 24"/>
          <p:cNvSpPr>
            <a:spLocks noChangeShapeType="1"/>
          </p:cNvSpPr>
          <p:nvPr/>
        </p:nvSpPr>
        <p:spPr bwMode="auto">
          <a:xfrm flipH="1">
            <a:off x="2193925" y="2230438"/>
            <a:ext cx="733425" cy="1587"/>
          </a:xfrm>
          <a:prstGeom prst="line">
            <a:avLst/>
          </a:prstGeom>
          <a:noFill/>
          <a:ln w="15875">
            <a:solidFill>
              <a:srgbClr val="000000"/>
            </a:solidFill>
            <a:round/>
            <a:headEnd/>
            <a:tailEnd/>
          </a:ln>
        </p:spPr>
        <p:txBody>
          <a:bodyPr/>
          <a:lstStyle/>
          <a:p>
            <a:endParaRPr lang="en-US"/>
          </a:p>
        </p:txBody>
      </p:sp>
      <p:sp>
        <p:nvSpPr>
          <p:cNvPr id="81942" name="Line 25"/>
          <p:cNvSpPr>
            <a:spLocks noChangeShapeType="1"/>
          </p:cNvSpPr>
          <p:nvPr/>
        </p:nvSpPr>
        <p:spPr bwMode="auto">
          <a:xfrm flipH="1">
            <a:off x="2078038" y="4752975"/>
            <a:ext cx="2228850" cy="1588"/>
          </a:xfrm>
          <a:prstGeom prst="line">
            <a:avLst/>
          </a:prstGeom>
          <a:noFill/>
          <a:ln w="15875">
            <a:solidFill>
              <a:srgbClr val="000000"/>
            </a:solidFill>
            <a:round/>
            <a:headEnd/>
            <a:tailEnd/>
          </a:ln>
        </p:spPr>
        <p:txBody>
          <a:bodyPr/>
          <a:lstStyle/>
          <a:p>
            <a:endParaRPr lang="en-US"/>
          </a:p>
        </p:txBody>
      </p:sp>
      <p:sp>
        <p:nvSpPr>
          <p:cNvPr id="81943" name="Line 26"/>
          <p:cNvSpPr>
            <a:spLocks noChangeShapeType="1"/>
          </p:cNvSpPr>
          <p:nvPr/>
        </p:nvSpPr>
        <p:spPr bwMode="auto">
          <a:xfrm>
            <a:off x="2335213" y="5187950"/>
            <a:ext cx="855662" cy="1588"/>
          </a:xfrm>
          <a:prstGeom prst="line">
            <a:avLst/>
          </a:prstGeom>
          <a:noFill/>
          <a:ln w="15875">
            <a:solidFill>
              <a:srgbClr val="000000"/>
            </a:solidFill>
            <a:round/>
            <a:headEnd/>
            <a:tailEnd/>
          </a:ln>
        </p:spPr>
        <p:txBody>
          <a:bodyPr/>
          <a:lstStyle/>
          <a:p>
            <a:endParaRPr lang="en-US"/>
          </a:p>
        </p:txBody>
      </p:sp>
      <p:sp>
        <p:nvSpPr>
          <p:cNvPr id="81944" name="Line 27"/>
          <p:cNvSpPr>
            <a:spLocks noChangeShapeType="1"/>
          </p:cNvSpPr>
          <p:nvPr/>
        </p:nvSpPr>
        <p:spPr bwMode="auto">
          <a:xfrm>
            <a:off x="2105025" y="3751263"/>
            <a:ext cx="1851025" cy="1587"/>
          </a:xfrm>
          <a:prstGeom prst="line">
            <a:avLst/>
          </a:prstGeom>
          <a:noFill/>
          <a:ln w="15875">
            <a:solidFill>
              <a:srgbClr val="000000"/>
            </a:solidFill>
            <a:round/>
            <a:headEnd/>
            <a:tailEnd/>
          </a:ln>
        </p:spPr>
        <p:txBody>
          <a:bodyPr/>
          <a:lstStyle/>
          <a:p>
            <a:endParaRPr lang="en-US"/>
          </a:p>
        </p:txBody>
      </p:sp>
      <p:sp>
        <p:nvSpPr>
          <p:cNvPr id="81945" name="Freeform 28"/>
          <p:cNvSpPr>
            <a:spLocks/>
          </p:cNvSpPr>
          <p:nvPr/>
        </p:nvSpPr>
        <p:spPr bwMode="auto">
          <a:xfrm>
            <a:off x="2911475" y="5581650"/>
            <a:ext cx="1427163" cy="220663"/>
          </a:xfrm>
          <a:custGeom>
            <a:avLst/>
            <a:gdLst>
              <a:gd name="T0" fmla="*/ 0 w 899"/>
              <a:gd name="T1" fmla="*/ 139 h 139"/>
              <a:gd name="T2" fmla="*/ 820 w 899"/>
              <a:gd name="T3" fmla="*/ 139 h 139"/>
              <a:gd name="T4" fmla="*/ 899 w 899"/>
              <a:gd name="T5" fmla="*/ 0 h 139"/>
              <a:gd name="T6" fmla="*/ 0 60000 65536"/>
              <a:gd name="T7" fmla="*/ 0 60000 65536"/>
              <a:gd name="T8" fmla="*/ 0 60000 65536"/>
              <a:gd name="T9" fmla="*/ 0 w 899"/>
              <a:gd name="T10" fmla="*/ 0 h 139"/>
              <a:gd name="T11" fmla="*/ 899 w 899"/>
              <a:gd name="T12" fmla="*/ 139 h 139"/>
            </a:gdLst>
            <a:ahLst/>
            <a:cxnLst>
              <a:cxn ang="T6">
                <a:pos x="T0" y="T1"/>
              </a:cxn>
              <a:cxn ang="T7">
                <a:pos x="T2" y="T3"/>
              </a:cxn>
              <a:cxn ang="T8">
                <a:pos x="T4" y="T5"/>
              </a:cxn>
            </a:cxnLst>
            <a:rect l="T9" t="T10" r="T11" b="T12"/>
            <a:pathLst>
              <a:path w="899" h="139">
                <a:moveTo>
                  <a:pt x="0" y="139"/>
                </a:moveTo>
                <a:lnTo>
                  <a:pt x="820" y="139"/>
                </a:lnTo>
                <a:lnTo>
                  <a:pt x="899" y="0"/>
                </a:lnTo>
              </a:path>
            </a:pathLst>
          </a:custGeom>
          <a:noFill/>
          <a:ln w="15875">
            <a:solidFill>
              <a:srgbClr val="000000"/>
            </a:solidFill>
            <a:round/>
            <a:headEnd/>
            <a:tailEnd/>
          </a:ln>
        </p:spPr>
        <p:txBody>
          <a:bodyPr/>
          <a:lstStyle/>
          <a:p>
            <a:endParaRPr lang="en-US"/>
          </a:p>
        </p:txBody>
      </p:sp>
      <p:sp>
        <p:nvSpPr>
          <p:cNvPr id="81946" name="Freeform 29"/>
          <p:cNvSpPr>
            <a:spLocks/>
          </p:cNvSpPr>
          <p:nvPr/>
        </p:nvSpPr>
        <p:spPr bwMode="auto">
          <a:xfrm>
            <a:off x="3598863" y="3384550"/>
            <a:ext cx="1422400" cy="728663"/>
          </a:xfrm>
          <a:custGeom>
            <a:avLst/>
            <a:gdLst>
              <a:gd name="T0" fmla="*/ 463 w 896"/>
              <a:gd name="T1" fmla="*/ 459 h 459"/>
              <a:gd name="T2" fmla="*/ 896 w 896"/>
              <a:gd name="T3" fmla="*/ 0 h 459"/>
              <a:gd name="T4" fmla="*/ 0 w 896"/>
              <a:gd name="T5" fmla="*/ 0 h 459"/>
              <a:gd name="T6" fmla="*/ 463 w 896"/>
              <a:gd name="T7" fmla="*/ 459 h 459"/>
              <a:gd name="T8" fmla="*/ 463 w 896"/>
              <a:gd name="T9" fmla="*/ 459 h 459"/>
              <a:gd name="T10" fmla="*/ 0 60000 65536"/>
              <a:gd name="T11" fmla="*/ 0 60000 65536"/>
              <a:gd name="T12" fmla="*/ 0 60000 65536"/>
              <a:gd name="T13" fmla="*/ 0 60000 65536"/>
              <a:gd name="T14" fmla="*/ 0 60000 65536"/>
              <a:gd name="T15" fmla="*/ 0 w 896"/>
              <a:gd name="T16" fmla="*/ 0 h 459"/>
              <a:gd name="T17" fmla="*/ 896 w 896"/>
              <a:gd name="T18" fmla="*/ 459 h 459"/>
            </a:gdLst>
            <a:ahLst/>
            <a:cxnLst>
              <a:cxn ang="T10">
                <a:pos x="T0" y="T1"/>
              </a:cxn>
              <a:cxn ang="T11">
                <a:pos x="T2" y="T3"/>
              </a:cxn>
              <a:cxn ang="T12">
                <a:pos x="T4" y="T5"/>
              </a:cxn>
              <a:cxn ang="T13">
                <a:pos x="T6" y="T7"/>
              </a:cxn>
              <a:cxn ang="T14">
                <a:pos x="T8" y="T9"/>
              </a:cxn>
            </a:cxnLst>
            <a:rect l="T15" t="T16" r="T17" b="T18"/>
            <a:pathLst>
              <a:path w="896" h="459">
                <a:moveTo>
                  <a:pt x="463" y="459"/>
                </a:moveTo>
                <a:lnTo>
                  <a:pt x="896" y="0"/>
                </a:lnTo>
                <a:lnTo>
                  <a:pt x="0" y="0"/>
                </a:lnTo>
                <a:lnTo>
                  <a:pt x="463" y="459"/>
                </a:lnTo>
                <a:close/>
              </a:path>
            </a:pathLst>
          </a:custGeom>
          <a:noFill/>
          <a:ln w="15875">
            <a:solidFill>
              <a:srgbClr val="000000"/>
            </a:solidFill>
            <a:round/>
            <a:headEnd/>
            <a:tailEnd/>
          </a:ln>
        </p:spPr>
        <p:txBody>
          <a:bodyPr/>
          <a:lstStyle/>
          <a:p>
            <a:endParaRPr lang="en-US"/>
          </a:p>
        </p:txBody>
      </p:sp>
      <p:sp>
        <p:nvSpPr>
          <p:cNvPr id="81947" name="Line 30"/>
          <p:cNvSpPr>
            <a:spLocks noChangeShapeType="1"/>
          </p:cNvSpPr>
          <p:nvPr/>
        </p:nvSpPr>
        <p:spPr bwMode="auto">
          <a:xfrm flipH="1">
            <a:off x="4413250" y="4265613"/>
            <a:ext cx="1673225" cy="1587"/>
          </a:xfrm>
          <a:prstGeom prst="line">
            <a:avLst/>
          </a:prstGeom>
          <a:noFill/>
          <a:ln w="15875">
            <a:solidFill>
              <a:srgbClr val="000000"/>
            </a:solidFill>
            <a:round/>
            <a:headEnd/>
            <a:tailEnd/>
          </a:ln>
        </p:spPr>
        <p:txBody>
          <a:bodyPr/>
          <a:lstStyle/>
          <a:p>
            <a:endParaRPr lang="en-US"/>
          </a:p>
        </p:txBody>
      </p:sp>
      <p:sp>
        <p:nvSpPr>
          <p:cNvPr id="81948" name="Freeform 31"/>
          <p:cNvSpPr>
            <a:spLocks/>
          </p:cNvSpPr>
          <p:nvPr/>
        </p:nvSpPr>
        <p:spPr bwMode="auto">
          <a:xfrm>
            <a:off x="4338638" y="5283200"/>
            <a:ext cx="1757362" cy="519113"/>
          </a:xfrm>
          <a:custGeom>
            <a:avLst/>
            <a:gdLst>
              <a:gd name="T0" fmla="*/ 1107 w 1107"/>
              <a:gd name="T1" fmla="*/ 327 h 327"/>
              <a:gd name="T2" fmla="*/ 869 w 1107"/>
              <a:gd name="T3" fmla="*/ 327 h 327"/>
              <a:gd name="T4" fmla="*/ 0 w 1107"/>
              <a:gd name="T5" fmla="*/ 0 h 327"/>
              <a:gd name="T6" fmla="*/ 0 60000 65536"/>
              <a:gd name="T7" fmla="*/ 0 60000 65536"/>
              <a:gd name="T8" fmla="*/ 0 60000 65536"/>
              <a:gd name="T9" fmla="*/ 0 w 1107"/>
              <a:gd name="T10" fmla="*/ 0 h 327"/>
              <a:gd name="T11" fmla="*/ 1107 w 1107"/>
              <a:gd name="T12" fmla="*/ 327 h 327"/>
            </a:gdLst>
            <a:ahLst/>
            <a:cxnLst>
              <a:cxn ang="T6">
                <a:pos x="T0" y="T1"/>
              </a:cxn>
              <a:cxn ang="T7">
                <a:pos x="T2" y="T3"/>
              </a:cxn>
              <a:cxn ang="T8">
                <a:pos x="T4" y="T5"/>
              </a:cxn>
            </a:cxnLst>
            <a:rect l="T9" t="T10" r="T11" b="T12"/>
            <a:pathLst>
              <a:path w="1107" h="327">
                <a:moveTo>
                  <a:pt x="1107" y="327"/>
                </a:moveTo>
                <a:lnTo>
                  <a:pt x="869" y="327"/>
                </a:lnTo>
                <a:lnTo>
                  <a:pt x="0" y="0"/>
                </a:lnTo>
              </a:path>
            </a:pathLst>
          </a:custGeom>
          <a:noFill/>
          <a:ln w="15875">
            <a:solidFill>
              <a:srgbClr val="000000"/>
            </a:solidFill>
            <a:round/>
            <a:headEnd/>
            <a:tailEnd/>
          </a:ln>
        </p:spPr>
        <p:txBody>
          <a:bodyPr/>
          <a:lstStyle/>
          <a:p>
            <a:endParaRPr lang="en-US"/>
          </a:p>
        </p:txBody>
      </p:sp>
      <p:sp>
        <p:nvSpPr>
          <p:cNvPr id="81949" name="Line 32"/>
          <p:cNvSpPr>
            <a:spLocks noChangeShapeType="1"/>
          </p:cNvSpPr>
          <p:nvPr/>
        </p:nvSpPr>
        <p:spPr bwMode="auto">
          <a:xfrm>
            <a:off x="2125663" y="2849563"/>
            <a:ext cx="1300162" cy="1587"/>
          </a:xfrm>
          <a:prstGeom prst="line">
            <a:avLst/>
          </a:prstGeom>
          <a:noFill/>
          <a:ln w="15875">
            <a:solidFill>
              <a:srgbClr val="000000"/>
            </a:solidFill>
            <a:round/>
            <a:headEnd/>
            <a:tailEnd/>
          </a:ln>
        </p:spPr>
        <p:txBody>
          <a:bodyPr/>
          <a:lstStyle/>
          <a:p>
            <a:endParaRPr lang="en-US"/>
          </a:p>
        </p:txBody>
      </p:sp>
      <p:sp>
        <p:nvSpPr>
          <p:cNvPr id="81950" name="Freeform 33"/>
          <p:cNvSpPr>
            <a:spLocks/>
          </p:cNvSpPr>
          <p:nvPr/>
        </p:nvSpPr>
        <p:spPr bwMode="auto">
          <a:xfrm>
            <a:off x="3425825" y="2849563"/>
            <a:ext cx="1673225" cy="476250"/>
          </a:xfrm>
          <a:custGeom>
            <a:avLst/>
            <a:gdLst>
              <a:gd name="T0" fmla="*/ 56 w 1054"/>
              <a:gd name="T1" fmla="*/ 287 h 300"/>
              <a:gd name="T2" fmla="*/ 0 w 1054"/>
              <a:gd name="T3" fmla="*/ 0 h 300"/>
              <a:gd name="T4" fmla="*/ 1054 w 1054"/>
              <a:gd name="T5" fmla="*/ 300 h 300"/>
              <a:gd name="T6" fmla="*/ 0 60000 65536"/>
              <a:gd name="T7" fmla="*/ 0 60000 65536"/>
              <a:gd name="T8" fmla="*/ 0 60000 65536"/>
              <a:gd name="T9" fmla="*/ 0 w 1054"/>
              <a:gd name="T10" fmla="*/ 0 h 300"/>
              <a:gd name="T11" fmla="*/ 1054 w 1054"/>
              <a:gd name="T12" fmla="*/ 300 h 300"/>
            </a:gdLst>
            <a:ahLst/>
            <a:cxnLst>
              <a:cxn ang="T6">
                <a:pos x="T0" y="T1"/>
              </a:cxn>
              <a:cxn ang="T7">
                <a:pos x="T2" y="T3"/>
              </a:cxn>
              <a:cxn ang="T8">
                <a:pos x="T4" y="T5"/>
              </a:cxn>
            </a:cxnLst>
            <a:rect l="T9" t="T10" r="T11" b="T12"/>
            <a:pathLst>
              <a:path w="1054" h="300">
                <a:moveTo>
                  <a:pt x="56" y="287"/>
                </a:moveTo>
                <a:lnTo>
                  <a:pt x="0" y="0"/>
                </a:lnTo>
                <a:lnTo>
                  <a:pt x="1054" y="300"/>
                </a:lnTo>
              </a:path>
            </a:pathLst>
          </a:custGeom>
          <a:noFill/>
          <a:ln w="15875">
            <a:solidFill>
              <a:srgbClr val="000000"/>
            </a:solidFill>
            <a:round/>
            <a:headEnd/>
            <a:tailEnd/>
          </a:ln>
        </p:spPr>
        <p:txBody>
          <a:bodyPr/>
          <a:lstStyle/>
          <a:p>
            <a:endParaRPr lang="en-US"/>
          </a:p>
        </p:txBody>
      </p:sp>
      <p:sp>
        <p:nvSpPr>
          <p:cNvPr id="81951" name="Text Box 34"/>
          <p:cNvSpPr txBox="1">
            <a:spLocks noChangeArrowheads="1"/>
          </p:cNvSpPr>
          <p:nvPr/>
        </p:nvSpPr>
        <p:spPr bwMode="auto">
          <a:xfrm>
            <a:off x="1157288" y="2082800"/>
            <a:ext cx="992187" cy="517525"/>
          </a:xfrm>
          <a:prstGeom prst="rect">
            <a:avLst/>
          </a:prstGeom>
          <a:noFill/>
          <a:ln w="9525">
            <a:noFill/>
            <a:miter lim="800000"/>
            <a:headEnd/>
            <a:tailEnd/>
          </a:ln>
        </p:spPr>
        <p:txBody>
          <a:bodyPr wrap="none" lIns="0" tIns="0" bIns="0">
            <a:spAutoFit/>
          </a:bodyPr>
          <a:lstStyle/>
          <a:p>
            <a:r>
              <a:rPr lang="en-US" sz="1700" b="1"/>
              <a:t>Detrusor</a:t>
            </a:r>
          </a:p>
          <a:p>
            <a:r>
              <a:rPr lang="en-US" sz="1700" b="1"/>
              <a:t>muscle</a:t>
            </a:r>
          </a:p>
        </p:txBody>
      </p:sp>
      <p:sp>
        <p:nvSpPr>
          <p:cNvPr id="81952" name="Text Box 35"/>
          <p:cNvSpPr txBox="1">
            <a:spLocks noChangeArrowheads="1"/>
          </p:cNvSpPr>
          <p:nvPr/>
        </p:nvSpPr>
        <p:spPr bwMode="auto">
          <a:xfrm>
            <a:off x="1157288" y="2717800"/>
            <a:ext cx="1052512" cy="517525"/>
          </a:xfrm>
          <a:prstGeom prst="rect">
            <a:avLst/>
          </a:prstGeom>
          <a:noFill/>
          <a:ln w="9525">
            <a:noFill/>
            <a:miter lim="800000"/>
            <a:headEnd/>
            <a:tailEnd/>
          </a:ln>
        </p:spPr>
        <p:txBody>
          <a:bodyPr wrap="none" lIns="0" tIns="0" bIns="0">
            <a:spAutoFit/>
          </a:bodyPr>
          <a:lstStyle/>
          <a:p>
            <a:r>
              <a:rPr lang="en-US" sz="1700" b="1"/>
              <a:t>Ureteral</a:t>
            </a:r>
          </a:p>
          <a:p>
            <a:r>
              <a:rPr lang="en-US" sz="1700" b="1"/>
              <a:t>openings</a:t>
            </a:r>
          </a:p>
        </p:txBody>
      </p:sp>
      <p:sp>
        <p:nvSpPr>
          <p:cNvPr id="81953" name="Text Box 36"/>
          <p:cNvSpPr txBox="1">
            <a:spLocks noChangeArrowheads="1"/>
          </p:cNvSpPr>
          <p:nvPr/>
        </p:nvSpPr>
        <p:spPr bwMode="auto">
          <a:xfrm>
            <a:off x="1157288" y="5068888"/>
            <a:ext cx="1196975" cy="517525"/>
          </a:xfrm>
          <a:prstGeom prst="rect">
            <a:avLst/>
          </a:prstGeom>
          <a:noFill/>
          <a:ln w="9525">
            <a:noFill/>
            <a:miter lim="800000"/>
            <a:headEnd/>
            <a:tailEnd/>
          </a:ln>
        </p:spPr>
        <p:txBody>
          <a:bodyPr wrap="none" lIns="0" tIns="0" bIns="0">
            <a:spAutoFit/>
          </a:bodyPr>
          <a:lstStyle/>
          <a:p>
            <a:r>
              <a:rPr lang="en-US" sz="1700" b="1"/>
              <a:t>Urogenital</a:t>
            </a:r>
          </a:p>
          <a:p>
            <a:r>
              <a:rPr lang="en-US" sz="1700" b="1"/>
              <a:t>diaphragm</a:t>
            </a:r>
          </a:p>
        </p:txBody>
      </p:sp>
      <p:sp>
        <p:nvSpPr>
          <p:cNvPr id="81954" name="Text Box 37"/>
          <p:cNvSpPr txBox="1">
            <a:spLocks noChangeArrowheads="1"/>
          </p:cNvSpPr>
          <p:nvPr/>
        </p:nvSpPr>
        <p:spPr bwMode="auto">
          <a:xfrm>
            <a:off x="1157288" y="5676900"/>
            <a:ext cx="1811337" cy="517525"/>
          </a:xfrm>
          <a:prstGeom prst="rect">
            <a:avLst/>
          </a:prstGeom>
          <a:noFill/>
          <a:ln w="9525">
            <a:noFill/>
            <a:miter lim="800000"/>
            <a:headEnd/>
            <a:tailEnd/>
          </a:ln>
        </p:spPr>
        <p:txBody>
          <a:bodyPr wrap="none" lIns="0" tIns="0" bIns="0">
            <a:spAutoFit/>
          </a:bodyPr>
          <a:lstStyle/>
          <a:p>
            <a:r>
              <a:rPr lang="en-US" sz="1700" b="1"/>
              <a:t>External urethral</a:t>
            </a:r>
          </a:p>
          <a:p>
            <a:r>
              <a:rPr lang="en-US" sz="1700" b="1"/>
              <a:t>orifice</a:t>
            </a:r>
          </a:p>
        </p:txBody>
      </p:sp>
      <p:sp>
        <p:nvSpPr>
          <p:cNvPr id="81955" name="Text Box 38"/>
          <p:cNvSpPr txBox="1">
            <a:spLocks noChangeArrowheads="1"/>
          </p:cNvSpPr>
          <p:nvPr/>
        </p:nvSpPr>
        <p:spPr bwMode="auto">
          <a:xfrm>
            <a:off x="1157288" y="3606800"/>
            <a:ext cx="884237" cy="258763"/>
          </a:xfrm>
          <a:prstGeom prst="rect">
            <a:avLst/>
          </a:prstGeom>
          <a:noFill/>
          <a:ln w="9525">
            <a:noFill/>
            <a:miter lim="800000"/>
            <a:headEnd/>
            <a:tailEnd/>
          </a:ln>
        </p:spPr>
        <p:txBody>
          <a:bodyPr wrap="none" lIns="0" tIns="0" bIns="0">
            <a:spAutoFit/>
          </a:bodyPr>
          <a:lstStyle/>
          <a:p>
            <a:r>
              <a:rPr lang="en-US" sz="1700" b="1"/>
              <a:t>Trigone</a:t>
            </a:r>
          </a:p>
        </p:txBody>
      </p:sp>
      <p:sp>
        <p:nvSpPr>
          <p:cNvPr id="81956" name="Text Box 39"/>
          <p:cNvSpPr txBox="1">
            <a:spLocks noChangeArrowheads="1"/>
          </p:cNvSpPr>
          <p:nvPr/>
        </p:nvSpPr>
        <p:spPr bwMode="auto">
          <a:xfrm>
            <a:off x="6159500" y="5664200"/>
            <a:ext cx="1811338" cy="517525"/>
          </a:xfrm>
          <a:prstGeom prst="rect">
            <a:avLst/>
          </a:prstGeom>
          <a:noFill/>
          <a:ln w="9525">
            <a:noFill/>
            <a:miter lim="800000"/>
            <a:headEnd/>
            <a:tailEnd/>
          </a:ln>
        </p:spPr>
        <p:txBody>
          <a:bodyPr wrap="none" lIns="0" tIns="0" bIns="0">
            <a:spAutoFit/>
          </a:bodyPr>
          <a:lstStyle/>
          <a:p>
            <a:r>
              <a:rPr lang="en-US" sz="1700" b="1"/>
              <a:t>External urethral</a:t>
            </a:r>
          </a:p>
          <a:p>
            <a:r>
              <a:rPr lang="en-US" sz="1700" b="1"/>
              <a:t>sphincter</a:t>
            </a:r>
          </a:p>
        </p:txBody>
      </p:sp>
      <p:sp>
        <p:nvSpPr>
          <p:cNvPr id="81957" name="Text Box 40"/>
          <p:cNvSpPr txBox="1">
            <a:spLocks noChangeArrowheads="1"/>
          </p:cNvSpPr>
          <p:nvPr/>
        </p:nvSpPr>
        <p:spPr bwMode="auto">
          <a:xfrm>
            <a:off x="6159500" y="4140200"/>
            <a:ext cx="1738313" cy="517525"/>
          </a:xfrm>
          <a:prstGeom prst="rect">
            <a:avLst/>
          </a:prstGeom>
          <a:noFill/>
          <a:ln w="9525">
            <a:noFill/>
            <a:miter lim="800000"/>
            <a:headEnd/>
            <a:tailEnd/>
          </a:ln>
        </p:spPr>
        <p:txBody>
          <a:bodyPr wrap="none" lIns="0" tIns="0" bIns="0">
            <a:spAutoFit/>
          </a:bodyPr>
          <a:lstStyle/>
          <a:p>
            <a:r>
              <a:rPr lang="en-US" sz="1700" b="1"/>
              <a:t>Internal urethral</a:t>
            </a:r>
          </a:p>
          <a:p>
            <a:r>
              <a:rPr lang="en-US" sz="1700" b="1"/>
              <a:t>sphincter</a:t>
            </a:r>
          </a:p>
        </p:txBody>
      </p:sp>
      <p:sp>
        <p:nvSpPr>
          <p:cNvPr id="81958" name="Text Box 8"/>
          <p:cNvSpPr txBox="1">
            <a:spLocks noChangeArrowheads="1"/>
          </p:cNvSpPr>
          <p:nvPr/>
        </p:nvSpPr>
        <p:spPr bwMode="auto">
          <a:xfrm>
            <a:off x="6096000" y="6324600"/>
            <a:ext cx="2057400" cy="427038"/>
          </a:xfrm>
          <a:prstGeom prst="rect">
            <a:avLst/>
          </a:prstGeom>
          <a:noFill/>
          <a:ln w="9525" algn="ctr">
            <a:noFill/>
            <a:miter lim="800000"/>
            <a:headEnd/>
            <a:tailEnd/>
          </a:ln>
        </p:spPr>
        <p:txBody>
          <a:bodyPr>
            <a:spAutoFit/>
          </a:bodyPr>
          <a:lstStyle/>
          <a:p>
            <a:pPr>
              <a:spcBef>
                <a:spcPct val="50000"/>
              </a:spcBef>
            </a:pPr>
            <a:r>
              <a:rPr lang="en-US" sz="2200"/>
              <a:t>Figure 23.23a</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Number Placeholder 4"/>
          <p:cNvSpPr>
            <a:spLocks noGrp="1"/>
          </p:cNvSpPr>
          <p:nvPr>
            <p:ph type="sldNum" sz="quarter" idx="11"/>
          </p:nvPr>
        </p:nvSpPr>
        <p:spPr>
          <a:noFill/>
        </p:spPr>
        <p:txBody>
          <a:bodyPr/>
          <a:lstStyle/>
          <a:p>
            <a:r>
              <a:rPr lang="en-US" smtClean="0"/>
              <a:t>23-</a:t>
            </a:r>
            <a:fld id="{437EDAA2-1901-4966-8433-E54BCBD67AFA}" type="slidenum">
              <a:rPr lang="en-US" smtClean="0"/>
              <a:pPr/>
              <a:t>75</a:t>
            </a:fld>
            <a:endParaRPr lang="en-US" smtClean="0"/>
          </a:p>
        </p:txBody>
      </p:sp>
      <p:sp>
        <p:nvSpPr>
          <p:cNvPr id="82947" name="Rectangle 2"/>
          <p:cNvSpPr>
            <a:spLocks noGrp="1" noChangeArrowheads="1"/>
          </p:cNvSpPr>
          <p:nvPr>
            <p:ph type="title"/>
          </p:nvPr>
        </p:nvSpPr>
        <p:spPr>
          <a:xfrm>
            <a:off x="0" y="228600"/>
            <a:ext cx="9144000" cy="1143000"/>
          </a:xfrm>
        </p:spPr>
        <p:txBody>
          <a:bodyPr/>
          <a:lstStyle/>
          <a:p>
            <a:pPr eaLnBrk="1" hangingPunct="1"/>
            <a:r>
              <a:rPr lang="en-US" smtClean="0"/>
              <a:t>Kidney Stones</a:t>
            </a:r>
          </a:p>
        </p:txBody>
      </p:sp>
      <p:sp>
        <p:nvSpPr>
          <p:cNvPr id="82948" name="Rectangle 3"/>
          <p:cNvSpPr>
            <a:spLocks noGrp="1" noChangeArrowheads="1"/>
          </p:cNvSpPr>
          <p:nvPr>
            <p:ph type="body" idx="1"/>
          </p:nvPr>
        </p:nvSpPr>
        <p:spPr>
          <a:xfrm>
            <a:off x="381000" y="1447800"/>
            <a:ext cx="8382000" cy="5410200"/>
          </a:xfrm>
        </p:spPr>
        <p:txBody>
          <a:bodyPr/>
          <a:lstStyle/>
          <a:p>
            <a:pPr eaLnBrk="1" hangingPunct="1"/>
            <a:r>
              <a:rPr lang="en-US" sz="2000" smtClean="0"/>
              <a:t>renal calculus (kidney stone) </a:t>
            </a:r>
            <a:r>
              <a:rPr lang="en-US" sz="2000" b="0" smtClean="0"/>
              <a:t>- hard granule of calcium phosphate, calcium oxalate, uric acid, or a magnesium salt called </a:t>
            </a:r>
            <a:r>
              <a:rPr lang="en-US" sz="2000" smtClean="0"/>
              <a:t>struvite</a:t>
            </a:r>
          </a:p>
          <a:p>
            <a:pPr eaLnBrk="1" hangingPunct="1"/>
            <a:endParaRPr lang="en-US" sz="1000" smtClean="0"/>
          </a:p>
          <a:p>
            <a:pPr eaLnBrk="1" hangingPunct="1"/>
            <a:r>
              <a:rPr lang="en-US" sz="2000" b="0" smtClean="0"/>
              <a:t>form in the renal pelvis</a:t>
            </a:r>
          </a:p>
          <a:p>
            <a:pPr eaLnBrk="1" hangingPunct="1"/>
            <a:endParaRPr lang="en-US" sz="1000" b="0" smtClean="0"/>
          </a:p>
          <a:p>
            <a:pPr eaLnBrk="1" hangingPunct="1"/>
            <a:r>
              <a:rPr lang="en-US" sz="2000" b="0" smtClean="0"/>
              <a:t>usually small enough to pass unnoticed in the urine flow</a:t>
            </a:r>
          </a:p>
          <a:p>
            <a:pPr lvl="1" eaLnBrk="1" hangingPunct="1"/>
            <a:r>
              <a:rPr lang="en-US" sz="1800" b="0" smtClean="0"/>
              <a:t>large stones might block renal pelvis or ureter and can cause pressure build up in kidney which destroys nephrons</a:t>
            </a:r>
          </a:p>
          <a:p>
            <a:pPr lvl="2" eaLnBrk="1" hangingPunct="1"/>
            <a:r>
              <a:rPr lang="en-US" sz="1600" b="0" smtClean="0"/>
              <a:t>passage of large jagged stones is excruciatingly painful and may damage ureter causing hematuria</a:t>
            </a:r>
          </a:p>
          <a:p>
            <a:pPr lvl="2" eaLnBrk="1" hangingPunct="1"/>
            <a:endParaRPr lang="en-US" sz="1000" b="0" smtClean="0"/>
          </a:p>
          <a:p>
            <a:pPr eaLnBrk="1" hangingPunct="1"/>
            <a:r>
              <a:rPr lang="en-US" sz="2000" smtClean="0"/>
              <a:t>causes</a:t>
            </a:r>
            <a:r>
              <a:rPr lang="en-US" sz="2000" b="0" smtClean="0"/>
              <a:t> include hypercalcemia, dehydration, pH imbalances, frequent urinary tract infections, or enlarged prostate gland causing urine retention</a:t>
            </a:r>
          </a:p>
          <a:p>
            <a:pPr eaLnBrk="1" hangingPunct="1"/>
            <a:endParaRPr lang="en-US" sz="1000" b="0" smtClean="0"/>
          </a:p>
          <a:p>
            <a:pPr eaLnBrk="1" hangingPunct="1"/>
            <a:r>
              <a:rPr lang="en-US" sz="2000" smtClean="0"/>
              <a:t>treatment</a:t>
            </a:r>
            <a:r>
              <a:rPr lang="en-US" sz="2000" b="0" smtClean="0"/>
              <a:t> includes stone dissolving drugs, often surgery, or </a:t>
            </a:r>
            <a:r>
              <a:rPr lang="en-US" sz="2000" smtClean="0"/>
              <a:t>lithotripsy</a:t>
            </a:r>
            <a:r>
              <a:rPr lang="en-US" sz="2000" b="0" smtClean="0"/>
              <a:t> –nonsurgical technique that pulverizes stones with ultrasound</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4"/>
          <p:cNvSpPr>
            <a:spLocks noGrp="1"/>
          </p:cNvSpPr>
          <p:nvPr>
            <p:ph type="sldNum" sz="quarter" idx="11"/>
          </p:nvPr>
        </p:nvSpPr>
        <p:spPr>
          <a:noFill/>
        </p:spPr>
        <p:txBody>
          <a:bodyPr/>
          <a:lstStyle/>
          <a:p>
            <a:r>
              <a:rPr lang="en-US" smtClean="0"/>
              <a:t>23-</a:t>
            </a:r>
            <a:fld id="{80DDA1B1-2463-4BEE-9749-2485D4E28379}" type="slidenum">
              <a:rPr lang="en-US" smtClean="0"/>
              <a:pPr/>
              <a:t>76</a:t>
            </a:fld>
            <a:endParaRPr lang="en-US" smtClean="0"/>
          </a:p>
        </p:txBody>
      </p:sp>
      <p:sp>
        <p:nvSpPr>
          <p:cNvPr id="83971" name="Rectangle 2"/>
          <p:cNvSpPr>
            <a:spLocks noGrp="1" noChangeArrowheads="1"/>
          </p:cNvSpPr>
          <p:nvPr>
            <p:ph type="title"/>
          </p:nvPr>
        </p:nvSpPr>
        <p:spPr>
          <a:xfrm>
            <a:off x="0" y="228600"/>
            <a:ext cx="9144000" cy="1143000"/>
          </a:xfrm>
        </p:spPr>
        <p:txBody>
          <a:bodyPr/>
          <a:lstStyle/>
          <a:p>
            <a:pPr eaLnBrk="1" hangingPunct="1"/>
            <a:r>
              <a:rPr lang="en-US" smtClean="0"/>
              <a:t>Female Urethra</a:t>
            </a:r>
          </a:p>
        </p:txBody>
      </p:sp>
      <p:sp>
        <p:nvSpPr>
          <p:cNvPr id="83972" name="Rectangle 3"/>
          <p:cNvSpPr>
            <a:spLocks noGrp="1" noChangeArrowheads="1"/>
          </p:cNvSpPr>
          <p:nvPr>
            <p:ph type="body" idx="1"/>
          </p:nvPr>
        </p:nvSpPr>
        <p:spPr>
          <a:xfrm>
            <a:off x="4572000" y="1447800"/>
            <a:ext cx="4419600" cy="5105400"/>
          </a:xfrm>
        </p:spPr>
        <p:txBody>
          <a:bodyPr/>
          <a:lstStyle/>
          <a:p>
            <a:pPr eaLnBrk="1" hangingPunct="1">
              <a:lnSpc>
                <a:spcPct val="80000"/>
              </a:lnSpc>
            </a:pPr>
            <a:r>
              <a:rPr lang="en-US" sz="2000" b="0" smtClean="0"/>
              <a:t>3 to 4 cm long </a:t>
            </a:r>
          </a:p>
          <a:p>
            <a:pPr eaLnBrk="1" hangingPunct="1">
              <a:lnSpc>
                <a:spcPct val="80000"/>
              </a:lnSpc>
            </a:pPr>
            <a:endParaRPr lang="en-US" sz="2000" b="0" smtClean="0"/>
          </a:p>
          <a:p>
            <a:pPr eaLnBrk="1" hangingPunct="1">
              <a:lnSpc>
                <a:spcPct val="80000"/>
              </a:lnSpc>
            </a:pPr>
            <a:r>
              <a:rPr lang="en-US" sz="2000" b="0" smtClean="0"/>
              <a:t>bound to anterior wall of vagina</a:t>
            </a:r>
          </a:p>
          <a:p>
            <a:pPr eaLnBrk="1" hangingPunct="1">
              <a:lnSpc>
                <a:spcPct val="80000"/>
              </a:lnSpc>
            </a:pPr>
            <a:endParaRPr lang="en-US" sz="2000" b="0" smtClean="0"/>
          </a:p>
          <a:p>
            <a:pPr eaLnBrk="1" hangingPunct="1">
              <a:lnSpc>
                <a:spcPct val="80000"/>
              </a:lnSpc>
            </a:pPr>
            <a:r>
              <a:rPr lang="en-US" sz="2000" smtClean="0"/>
              <a:t>external urethral orifice </a:t>
            </a:r>
          </a:p>
          <a:p>
            <a:pPr lvl="1" eaLnBrk="1" hangingPunct="1">
              <a:lnSpc>
                <a:spcPct val="80000"/>
              </a:lnSpc>
            </a:pPr>
            <a:r>
              <a:rPr lang="en-US" sz="2000" b="0" smtClean="0"/>
              <a:t>between vaginal orifice and clitoris</a:t>
            </a:r>
          </a:p>
          <a:p>
            <a:pPr lvl="1" eaLnBrk="1" hangingPunct="1">
              <a:lnSpc>
                <a:spcPct val="80000"/>
              </a:lnSpc>
            </a:pPr>
            <a:endParaRPr lang="en-US" sz="2000" b="0" smtClean="0"/>
          </a:p>
          <a:p>
            <a:pPr eaLnBrk="1" hangingPunct="1">
              <a:lnSpc>
                <a:spcPct val="80000"/>
              </a:lnSpc>
            </a:pPr>
            <a:r>
              <a:rPr lang="en-US" sz="2000" smtClean="0"/>
              <a:t>internal urethral sphincter</a:t>
            </a:r>
          </a:p>
          <a:p>
            <a:pPr lvl="1" eaLnBrk="1" hangingPunct="1">
              <a:lnSpc>
                <a:spcPct val="80000"/>
              </a:lnSpc>
            </a:pPr>
            <a:r>
              <a:rPr lang="en-US" sz="2000" b="0" smtClean="0"/>
              <a:t>detrusor muscle thickening</a:t>
            </a:r>
          </a:p>
          <a:p>
            <a:pPr lvl="1" eaLnBrk="1" hangingPunct="1">
              <a:lnSpc>
                <a:spcPct val="80000"/>
              </a:lnSpc>
            </a:pPr>
            <a:r>
              <a:rPr lang="en-US" sz="2000" b="0" smtClean="0"/>
              <a:t>smooth muscle under involuntary control</a:t>
            </a:r>
          </a:p>
          <a:p>
            <a:pPr lvl="1" eaLnBrk="1" hangingPunct="1">
              <a:lnSpc>
                <a:spcPct val="80000"/>
              </a:lnSpc>
            </a:pPr>
            <a:endParaRPr lang="en-US" sz="2000" b="0" smtClean="0"/>
          </a:p>
          <a:p>
            <a:pPr eaLnBrk="1" hangingPunct="1">
              <a:lnSpc>
                <a:spcPct val="80000"/>
              </a:lnSpc>
            </a:pPr>
            <a:r>
              <a:rPr lang="en-US" sz="2000" smtClean="0"/>
              <a:t>external urethral sphincter</a:t>
            </a:r>
          </a:p>
          <a:p>
            <a:pPr lvl="1" eaLnBrk="1" hangingPunct="1">
              <a:lnSpc>
                <a:spcPct val="80000"/>
              </a:lnSpc>
            </a:pPr>
            <a:r>
              <a:rPr lang="en-US" sz="2000" b="0" smtClean="0"/>
              <a:t>where the urethra passes through the pelvic floor</a:t>
            </a:r>
          </a:p>
          <a:p>
            <a:pPr lvl="1" eaLnBrk="1" hangingPunct="1">
              <a:lnSpc>
                <a:spcPct val="80000"/>
              </a:lnSpc>
            </a:pPr>
            <a:r>
              <a:rPr lang="en-US" sz="2000" b="0" smtClean="0"/>
              <a:t>skeletal muscle under voluntary control</a:t>
            </a:r>
            <a:endParaRPr lang="en-US" sz="2000" smtClean="0"/>
          </a:p>
        </p:txBody>
      </p:sp>
      <p:sp>
        <p:nvSpPr>
          <p:cNvPr id="83973" name="Text Box 12"/>
          <p:cNvSpPr txBox="1">
            <a:spLocks noChangeArrowheads="1"/>
          </p:cNvSpPr>
          <p:nvPr/>
        </p:nvSpPr>
        <p:spPr bwMode="auto">
          <a:xfrm>
            <a:off x="1206500" y="5410200"/>
            <a:ext cx="2057400" cy="427038"/>
          </a:xfrm>
          <a:prstGeom prst="rect">
            <a:avLst/>
          </a:prstGeom>
          <a:noFill/>
          <a:ln w="9525" algn="ctr">
            <a:noFill/>
            <a:miter lim="800000"/>
            <a:headEnd/>
            <a:tailEnd/>
          </a:ln>
        </p:spPr>
        <p:txBody>
          <a:bodyPr>
            <a:spAutoFit/>
          </a:bodyPr>
          <a:lstStyle/>
          <a:p>
            <a:pPr>
              <a:spcBef>
                <a:spcPct val="50000"/>
              </a:spcBef>
            </a:pPr>
            <a:r>
              <a:rPr lang="en-US" sz="2200"/>
              <a:t>Figure 23.23a</a:t>
            </a:r>
          </a:p>
        </p:txBody>
      </p:sp>
      <p:sp>
        <p:nvSpPr>
          <p:cNvPr id="83974" name="TextBox 24"/>
          <p:cNvSpPr txBox="1">
            <a:spLocks noChangeArrowheads="1"/>
          </p:cNvSpPr>
          <p:nvPr/>
        </p:nvSpPr>
        <p:spPr bwMode="auto">
          <a:xfrm>
            <a:off x="0" y="1943100"/>
            <a:ext cx="4572000" cy="214313"/>
          </a:xfrm>
          <a:prstGeom prst="rect">
            <a:avLst/>
          </a:prstGeom>
          <a:noFill/>
          <a:ln w="9525">
            <a:noFill/>
            <a:miter lim="800000"/>
            <a:headEnd/>
            <a:tailEnd/>
          </a:ln>
        </p:spPr>
        <p:txBody>
          <a:bodyPr>
            <a:spAutoFit/>
          </a:bodyPr>
          <a:lstStyle/>
          <a:p>
            <a:pPr algn="ctr"/>
            <a:r>
              <a:rPr lang="en-US" sz="800">
                <a:solidFill>
                  <a:srgbClr val="000000"/>
                </a:solidFill>
                <a:cs typeface="Arial" charset="0"/>
              </a:rPr>
              <a:t>Copyright © The McGraw-Hill Companies, Inc. Permission required for reproduction or display.</a:t>
            </a:r>
          </a:p>
        </p:txBody>
      </p:sp>
      <p:pic>
        <p:nvPicPr>
          <p:cNvPr id="83975" name="Picture 11" descr="sal25693_23_23a"/>
          <p:cNvPicPr>
            <a:picLocks noChangeAspect="1" noChangeArrowheads="1"/>
          </p:cNvPicPr>
          <p:nvPr/>
        </p:nvPicPr>
        <p:blipFill>
          <a:blip r:embed="rId3" cstate="print"/>
          <a:srcRect/>
          <a:stretch>
            <a:fillRect/>
          </a:stretch>
        </p:blipFill>
        <p:spPr bwMode="auto">
          <a:xfrm>
            <a:off x="1038225" y="2193925"/>
            <a:ext cx="2257425" cy="2603500"/>
          </a:xfrm>
          <a:prstGeom prst="rect">
            <a:avLst/>
          </a:prstGeom>
          <a:noFill/>
          <a:ln w="9525">
            <a:noFill/>
            <a:miter lim="800000"/>
            <a:headEnd/>
            <a:tailEnd/>
          </a:ln>
        </p:spPr>
      </p:pic>
      <p:sp>
        <p:nvSpPr>
          <p:cNvPr id="83976" name="Rectangle 12"/>
          <p:cNvSpPr>
            <a:spLocks noChangeArrowheads="1"/>
          </p:cNvSpPr>
          <p:nvPr/>
        </p:nvSpPr>
        <p:spPr bwMode="auto">
          <a:xfrm>
            <a:off x="304800" y="2454275"/>
            <a:ext cx="37306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Ureter</a:t>
            </a:r>
            <a:endParaRPr lang="en-US" sz="1000" b="1"/>
          </a:p>
        </p:txBody>
      </p:sp>
      <p:sp>
        <p:nvSpPr>
          <p:cNvPr id="83977" name="Line 13"/>
          <p:cNvSpPr>
            <a:spLocks noChangeShapeType="1"/>
          </p:cNvSpPr>
          <p:nvPr/>
        </p:nvSpPr>
        <p:spPr bwMode="auto">
          <a:xfrm flipH="1">
            <a:off x="792163" y="2547938"/>
            <a:ext cx="449262" cy="1587"/>
          </a:xfrm>
          <a:prstGeom prst="line">
            <a:avLst/>
          </a:prstGeom>
          <a:noFill/>
          <a:ln w="26988">
            <a:solidFill>
              <a:srgbClr val="FFFFFF"/>
            </a:solidFill>
            <a:round/>
            <a:headEnd/>
            <a:tailEnd/>
          </a:ln>
        </p:spPr>
        <p:txBody>
          <a:bodyPr/>
          <a:lstStyle/>
          <a:p>
            <a:endParaRPr lang="en-US"/>
          </a:p>
        </p:txBody>
      </p:sp>
      <p:sp>
        <p:nvSpPr>
          <p:cNvPr id="83978" name="Line 14"/>
          <p:cNvSpPr>
            <a:spLocks noChangeShapeType="1"/>
          </p:cNvSpPr>
          <p:nvPr/>
        </p:nvSpPr>
        <p:spPr bwMode="auto">
          <a:xfrm flipH="1">
            <a:off x="917575" y="2798763"/>
            <a:ext cx="427038" cy="1587"/>
          </a:xfrm>
          <a:prstGeom prst="line">
            <a:avLst/>
          </a:prstGeom>
          <a:noFill/>
          <a:ln w="26988">
            <a:solidFill>
              <a:srgbClr val="FFFFFF"/>
            </a:solidFill>
            <a:round/>
            <a:headEnd/>
            <a:tailEnd/>
          </a:ln>
        </p:spPr>
        <p:txBody>
          <a:bodyPr/>
          <a:lstStyle/>
          <a:p>
            <a:endParaRPr lang="en-US"/>
          </a:p>
        </p:txBody>
      </p:sp>
      <p:sp>
        <p:nvSpPr>
          <p:cNvPr id="83979" name="Rectangle 15"/>
          <p:cNvSpPr>
            <a:spLocks noChangeArrowheads="1"/>
          </p:cNvSpPr>
          <p:nvPr/>
        </p:nvSpPr>
        <p:spPr bwMode="auto">
          <a:xfrm>
            <a:off x="304800" y="4171950"/>
            <a:ext cx="4508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Urethra</a:t>
            </a:r>
            <a:endParaRPr lang="en-US" sz="1000" b="1"/>
          </a:p>
        </p:txBody>
      </p:sp>
      <p:sp>
        <p:nvSpPr>
          <p:cNvPr id="83980" name="Line 16"/>
          <p:cNvSpPr>
            <a:spLocks noChangeShapeType="1"/>
          </p:cNvSpPr>
          <p:nvPr/>
        </p:nvSpPr>
        <p:spPr bwMode="auto">
          <a:xfrm flipH="1">
            <a:off x="850900" y="4267200"/>
            <a:ext cx="1296988" cy="1588"/>
          </a:xfrm>
          <a:prstGeom prst="line">
            <a:avLst/>
          </a:prstGeom>
          <a:noFill/>
          <a:ln w="26988">
            <a:solidFill>
              <a:srgbClr val="FFFFFF"/>
            </a:solidFill>
            <a:round/>
            <a:headEnd/>
            <a:tailEnd/>
          </a:ln>
        </p:spPr>
        <p:txBody>
          <a:bodyPr/>
          <a:lstStyle/>
          <a:p>
            <a:endParaRPr lang="en-US"/>
          </a:p>
        </p:txBody>
      </p:sp>
      <p:sp>
        <p:nvSpPr>
          <p:cNvPr id="83981" name="Line 17"/>
          <p:cNvSpPr>
            <a:spLocks noChangeShapeType="1"/>
          </p:cNvSpPr>
          <p:nvPr/>
        </p:nvSpPr>
        <p:spPr bwMode="auto">
          <a:xfrm>
            <a:off x="996950" y="4521200"/>
            <a:ext cx="501650" cy="0"/>
          </a:xfrm>
          <a:prstGeom prst="line">
            <a:avLst/>
          </a:prstGeom>
          <a:noFill/>
          <a:ln w="26988">
            <a:solidFill>
              <a:srgbClr val="FFFFFF"/>
            </a:solidFill>
            <a:round/>
            <a:headEnd/>
            <a:tailEnd/>
          </a:ln>
        </p:spPr>
        <p:txBody>
          <a:bodyPr/>
          <a:lstStyle/>
          <a:p>
            <a:endParaRPr lang="en-US"/>
          </a:p>
        </p:txBody>
      </p:sp>
      <p:sp>
        <p:nvSpPr>
          <p:cNvPr id="83982" name="Line 18"/>
          <p:cNvSpPr>
            <a:spLocks noChangeShapeType="1"/>
          </p:cNvSpPr>
          <p:nvPr/>
        </p:nvSpPr>
        <p:spPr bwMode="auto">
          <a:xfrm>
            <a:off x="865188" y="3681413"/>
            <a:ext cx="1076325" cy="1587"/>
          </a:xfrm>
          <a:prstGeom prst="line">
            <a:avLst/>
          </a:prstGeom>
          <a:noFill/>
          <a:ln w="26988">
            <a:solidFill>
              <a:srgbClr val="FFFFFF"/>
            </a:solidFill>
            <a:round/>
            <a:headEnd/>
            <a:tailEnd/>
          </a:ln>
        </p:spPr>
        <p:txBody>
          <a:bodyPr/>
          <a:lstStyle/>
          <a:p>
            <a:endParaRPr lang="en-US"/>
          </a:p>
        </p:txBody>
      </p:sp>
      <p:sp>
        <p:nvSpPr>
          <p:cNvPr id="83983" name="Freeform 19"/>
          <p:cNvSpPr>
            <a:spLocks/>
          </p:cNvSpPr>
          <p:nvPr/>
        </p:nvSpPr>
        <p:spPr bwMode="auto">
          <a:xfrm>
            <a:off x="1335088" y="4746625"/>
            <a:ext cx="831850" cy="131763"/>
          </a:xfrm>
          <a:custGeom>
            <a:avLst/>
            <a:gdLst>
              <a:gd name="T0" fmla="*/ 0 w 899"/>
              <a:gd name="T1" fmla="*/ 142 h 142"/>
              <a:gd name="T2" fmla="*/ 817 w 899"/>
              <a:gd name="T3" fmla="*/ 142 h 142"/>
              <a:gd name="T4" fmla="*/ 899 w 899"/>
              <a:gd name="T5" fmla="*/ 0 h 142"/>
              <a:gd name="T6" fmla="*/ 0 60000 65536"/>
              <a:gd name="T7" fmla="*/ 0 60000 65536"/>
              <a:gd name="T8" fmla="*/ 0 60000 65536"/>
              <a:gd name="T9" fmla="*/ 0 w 899"/>
              <a:gd name="T10" fmla="*/ 0 h 142"/>
              <a:gd name="T11" fmla="*/ 899 w 899"/>
              <a:gd name="T12" fmla="*/ 142 h 142"/>
            </a:gdLst>
            <a:ahLst/>
            <a:cxnLst>
              <a:cxn ang="T6">
                <a:pos x="T0" y="T1"/>
              </a:cxn>
              <a:cxn ang="T7">
                <a:pos x="T2" y="T3"/>
              </a:cxn>
              <a:cxn ang="T8">
                <a:pos x="T4" y="T5"/>
              </a:cxn>
            </a:cxnLst>
            <a:rect l="T9" t="T10" r="T11" b="T12"/>
            <a:pathLst>
              <a:path w="899" h="142">
                <a:moveTo>
                  <a:pt x="0" y="142"/>
                </a:moveTo>
                <a:lnTo>
                  <a:pt x="817" y="142"/>
                </a:lnTo>
                <a:lnTo>
                  <a:pt x="899" y="0"/>
                </a:lnTo>
              </a:path>
            </a:pathLst>
          </a:custGeom>
          <a:noFill/>
          <a:ln w="26988">
            <a:solidFill>
              <a:srgbClr val="FFFFFF"/>
            </a:solidFill>
            <a:round/>
            <a:headEnd/>
            <a:tailEnd/>
          </a:ln>
        </p:spPr>
        <p:txBody>
          <a:bodyPr/>
          <a:lstStyle/>
          <a:p>
            <a:endParaRPr lang="en-US"/>
          </a:p>
        </p:txBody>
      </p:sp>
      <p:sp>
        <p:nvSpPr>
          <p:cNvPr id="83984" name="Freeform 20"/>
          <p:cNvSpPr>
            <a:spLocks/>
          </p:cNvSpPr>
          <p:nvPr/>
        </p:nvSpPr>
        <p:spPr bwMode="auto">
          <a:xfrm>
            <a:off x="1733550" y="3467100"/>
            <a:ext cx="830263" cy="425450"/>
          </a:xfrm>
          <a:custGeom>
            <a:avLst/>
            <a:gdLst>
              <a:gd name="T0" fmla="*/ 466 w 899"/>
              <a:gd name="T1" fmla="*/ 460 h 460"/>
              <a:gd name="T2" fmla="*/ 899 w 899"/>
              <a:gd name="T3" fmla="*/ 0 h 460"/>
              <a:gd name="T4" fmla="*/ 0 w 899"/>
              <a:gd name="T5" fmla="*/ 4 h 460"/>
              <a:gd name="T6" fmla="*/ 466 w 899"/>
              <a:gd name="T7" fmla="*/ 460 h 460"/>
              <a:gd name="T8" fmla="*/ 466 w 899"/>
              <a:gd name="T9" fmla="*/ 460 h 460"/>
              <a:gd name="T10" fmla="*/ 0 60000 65536"/>
              <a:gd name="T11" fmla="*/ 0 60000 65536"/>
              <a:gd name="T12" fmla="*/ 0 60000 65536"/>
              <a:gd name="T13" fmla="*/ 0 60000 65536"/>
              <a:gd name="T14" fmla="*/ 0 60000 65536"/>
              <a:gd name="T15" fmla="*/ 0 w 899"/>
              <a:gd name="T16" fmla="*/ 0 h 460"/>
              <a:gd name="T17" fmla="*/ 899 w 899"/>
              <a:gd name="T18" fmla="*/ 460 h 460"/>
            </a:gdLst>
            <a:ahLst/>
            <a:cxnLst>
              <a:cxn ang="T10">
                <a:pos x="T0" y="T1"/>
              </a:cxn>
              <a:cxn ang="T11">
                <a:pos x="T2" y="T3"/>
              </a:cxn>
              <a:cxn ang="T12">
                <a:pos x="T4" y="T5"/>
              </a:cxn>
              <a:cxn ang="T13">
                <a:pos x="T6" y="T7"/>
              </a:cxn>
              <a:cxn ang="T14">
                <a:pos x="T8" y="T9"/>
              </a:cxn>
            </a:cxnLst>
            <a:rect l="T15" t="T16" r="T17" b="T18"/>
            <a:pathLst>
              <a:path w="899" h="460">
                <a:moveTo>
                  <a:pt x="466" y="460"/>
                </a:moveTo>
                <a:lnTo>
                  <a:pt x="899" y="0"/>
                </a:lnTo>
                <a:lnTo>
                  <a:pt x="0" y="4"/>
                </a:lnTo>
                <a:lnTo>
                  <a:pt x="466" y="460"/>
                </a:lnTo>
                <a:close/>
              </a:path>
            </a:pathLst>
          </a:custGeom>
          <a:noFill/>
          <a:ln w="26988">
            <a:solidFill>
              <a:srgbClr val="FFFFFF"/>
            </a:solidFill>
            <a:round/>
            <a:headEnd/>
            <a:tailEnd/>
          </a:ln>
        </p:spPr>
        <p:txBody>
          <a:bodyPr/>
          <a:lstStyle/>
          <a:p>
            <a:endParaRPr lang="en-US"/>
          </a:p>
        </p:txBody>
      </p:sp>
      <p:sp>
        <p:nvSpPr>
          <p:cNvPr id="83985" name="Line 21"/>
          <p:cNvSpPr>
            <a:spLocks noChangeShapeType="1"/>
          </p:cNvSpPr>
          <p:nvPr/>
        </p:nvSpPr>
        <p:spPr bwMode="auto">
          <a:xfrm flipH="1">
            <a:off x="2208213" y="3979863"/>
            <a:ext cx="974725" cy="1587"/>
          </a:xfrm>
          <a:prstGeom prst="line">
            <a:avLst/>
          </a:prstGeom>
          <a:noFill/>
          <a:ln w="26988">
            <a:solidFill>
              <a:srgbClr val="FFFFFF"/>
            </a:solidFill>
            <a:round/>
            <a:headEnd/>
            <a:tailEnd/>
          </a:ln>
        </p:spPr>
        <p:txBody>
          <a:bodyPr/>
          <a:lstStyle/>
          <a:p>
            <a:endParaRPr lang="en-US"/>
          </a:p>
        </p:txBody>
      </p:sp>
      <p:sp>
        <p:nvSpPr>
          <p:cNvPr id="83986" name="Freeform 22"/>
          <p:cNvSpPr>
            <a:spLocks/>
          </p:cNvSpPr>
          <p:nvPr/>
        </p:nvSpPr>
        <p:spPr bwMode="auto">
          <a:xfrm>
            <a:off x="2166938" y="4576763"/>
            <a:ext cx="1022350" cy="301625"/>
          </a:xfrm>
          <a:custGeom>
            <a:avLst/>
            <a:gdLst>
              <a:gd name="T0" fmla="*/ 1107 w 1107"/>
              <a:gd name="T1" fmla="*/ 327 h 327"/>
              <a:gd name="T2" fmla="*/ 869 w 1107"/>
              <a:gd name="T3" fmla="*/ 327 h 327"/>
              <a:gd name="T4" fmla="*/ 0 w 1107"/>
              <a:gd name="T5" fmla="*/ 0 h 327"/>
              <a:gd name="T6" fmla="*/ 0 60000 65536"/>
              <a:gd name="T7" fmla="*/ 0 60000 65536"/>
              <a:gd name="T8" fmla="*/ 0 60000 65536"/>
              <a:gd name="T9" fmla="*/ 0 w 1107"/>
              <a:gd name="T10" fmla="*/ 0 h 327"/>
              <a:gd name="T11" fmla="*/ 1107 w 1107"/>
              <a:gd name="T12" fmla="*/ 327 h 327"/>
            </a:gdLst>
            <a:ahLst/>
            <a:cxnLst>
              <a:cxn ang="T6">
                <a:pos x="T0" y="T1"/>
              </a:cxn>
              <a:cxn ang="T7">
                <a:pos x="T2" y="T3"/>
              </a:cxn>
              <a:cxn ang="T8">
                <a:pos x="T4" y="T5"/>
              </a:cxn>
            </a:cxnLst>
            <a:rect l="T9" t="T10" r="T11" b="T12"/>
            <a:pathLst>
              <a:path w="1107" h="327">
                <a:moveTo>
                  <a:pt x="1107" y="327"/>
                </a:moveTo>
                <a:lnTo>
                  <a:pt x="869" y="327"/>
                </a:lnTo>
                <a:lnTo>
                  <a:pt x="0" y="0"/>
                </a:lnTo>
              </a:path>
            </a:pathLst>
          </a:custGeom>
          <a:noFill/>
          <a:ln w="26988">
            <a:solidFill>
              <a:srgbClr val="FFFFFF"/>
            </a:solidFill>
            <a:round/>
            <a:headEnd/>
            <a:tailEnd/>
          </a:ln>
        </p:spPr>
        <p:txBody>
          <a:bodyPr/>
          <a:lstStyle/>
          <a:p>
            <a:endParaRPr lang="en-US"/>
          </a:p>
        </p:txBody>
      </p:sp>
      <p:sp>
        <p:nvSpPr>
          <p:cNvPr id="83987" name="Rectangle 23"/>
          <p:cNvSpPr>
            <a:spLocks noChangeArrowheads="1"/>
          </p:cNvSpPr>
          <p:nvPr/>
        </p:nvSpPr>
        <p:spPr bwMode="auto">
          <a:xfrm>
            <a:off x="1863725" y="5218113"/>
            <a:ext cx="62547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(a) Female</a:t>
            </a:r>
            <a:endParaRPr lang="en-US" sz="1000" b="1"/>
          </a:p>
        </p:txBody>
      </p:sp>
      <p:sp>
        <p:nvSpPr>
          <p:cNvPr id="83988" name="Line 24"/>
          <p:cNvSpPr>
            <a:spLocks noChangeShapeType="1"/>
          </p:cNvSpPr>
          <p:nvPr/>
        </p:nvSpPr>
        <p:spPr bwMode="auto">
          <a:xfrm>
            <a:off x="877888" y="3155950"/>
            <a:ext cx="757237" cy="1588"/>
          </a:xfrm>
          <a:prstGeom prst="line">
            <a:avLst/>
          </a:prstGeom>
          <a:noFill/>
          <a:ln w="26988">
            <a:solidFill>
              <a:srgbClr val="FFFFFF"/>
            </a:solidFill>
            <a:round/>
            <a:headEnd/>
            <a:tailEnd/>
          </a:ln>
        </p:spPr>
        <p:txBody>
          <a:bodyPr/>
          <a:lstStyle/>
          <a:p>
            <a:endParaRPr lang="en-US"/>
          </a:p>
        </p:txBody>
      </p:sp>
      <p:sp>
        <p:nvSpPr>
          <p:cNvPr id="83989" name="Freeform 25"/>
          <p:cNvSpPr>
            <a:spLocks/>
          </p:cNvSpPr>
          <p:nvPr/>
        </p:nvSpPr>
        <p:spPr bwMode="auto">
          <a:xfrm>
            <a:off x="1635125" y="3159125"/>
            <a:ext cx="971550" cy="274638"/>
          </a:xfrm>
          <a:custGeom>
            <a:avLst/>
            <a:gdLst>
              <a:gd name="T0" fmla="*/ 56 w 1051"/>
              <a:gd name="T1" fmla="*/ 287 h 297"/>
              <a:gd name="T2" fmla="*/ 0 w 1051"/>
              <a:gd name="T3" fmla="*/ 0 h 297"/>
              <a:gd name="T4" fmla="*/ 1051 w 1051"/>
              <a:gd name="T5" fmla="*/ 297 h 297"/>
              <a:gd name="T6" fmla="*/ 0 60000 65536"/>
              <a:gd name="T7" fmla="*/ 0 60000 65536"/>
              <a:gd name="T8" fmla="*/ 0 60000 65536"/>
              <a:gd name="T9" fmla="*/ 0 w 1051"/>
              <a:gd name="T10" fmla="*/ 0 h 297"/>
              <a:gd name="T11" fmla="*/ 1051 w 1051"/>
              <a:gd name="T12" fmla="*/ 297 h 297"/>
            </a:gdLst>
            <a:ahLst/>
            <a:cxnLst>
              <a:cxn ang="T6">
                <a:pos x="T0" y="T1"/>
              </a:cxn>
              <a:cxn ang="T7">
                <a:pos x="T2" y="T3"/>
              </a:cxn>
              <a:cxn ang="T8">
                <a:pos x="T4" y="T5"/>
              </a:cxn>
            </a:cxnLst>
            <a:rect l="T9" t="T10" r="T11" b="T12"/>
            <a:pathLst>
              <a:path w="1051" h="297">
                <a:moveTo>
                  <a:pt x="56" y="287"/>
                </a:moveTo>
                <a:lnTo>
                  <a:pt x="0" y="0"/>
                </a:lnTo>
                <a:lnTo>
                  <a:pt x="1051" y="297"/>
                </a:lnTo>
              </a:path>
            </a:pathLst>
          </a:custGeom>
          <a:noFill/>
          <a:ln w="26988">
            <a:solidFill>
              <a:srgbClr val="FFFFFF"/>
            </a:solidFill>
            <a:round/>
            <a:headEnd/>
            <a:tailEnd/>
          </a:ln>
        </p:spPr>
        <p:txBody>
          <a:bodyPr/>
          <a:lstStyle/>
          <a:p>
            <a:endParaRPr lang="en-US"/>
          </a:p>
        </p:txBody>
      </p:sp>
      <p:sp>
        <p:nvSpPr>
          <p:cNvPr id="83990" name="Line 26"/>
          <p:cNvSpPr>
            <a:spLocks noChangeShapeType="1"/>
          </p:cNvSpPr>
          <p:nvPr/>
        </p:nvSpPr>
        <p:spPr bwMode="auto">
          <a:xfrm flipH="1">
            <a:off x="782638" y="2540000"/>
            <a:ext cx="452437" cy="0"/>
          </a:xfrm>
          <a:prstGeom prst="line">
            <a:avLst/>
          </a:prstGeom>
          <a:noFill/>
          <a:ln w="15875">
            <a:solidFill>
              <a:srgbClr val="000000"/>
            </a:solidFill>
            <a:round/>
            <a:headEnd/>
            <a:tailEnd/>
          </a:ln>
        </p:spPr>
        <p:txBody>
          <a:bodyPr/>
          <a:lstStyle/>
          <a:p>
            <a:endParaRPr lang="en-US"/>
          </a:p>
        </p:txBody>
      </p:sp>
      <p:sp>
        <p:nvSpPr>
          <p:cNvPr id="83991" name="Line 27"/>
          <p:cNvSpPr>
            <a:spLocks noChangeShapeType="1"/>
          </p:cNvSpPr>
          <p:nvPr/>
        </p:nvSpPr>
        <p:spPr bwMode="auto">
          <a:xfrm flipH="1">
            <a:off x="908050" y="2789238"/>
            <a:ext cx="427038" cy="1587"/>
          </a:xfrm>
          <a:prstGeom prst="line">
            <a:avLst/>
          </a:prstGeom>
          <a:noFill/>
          <a:ln w="15875">
            <a:solidFill>
              <a:srgbClr val="000000"/>
            </a:solidFill>
            <a:round/>
            <a:headEnd/>
            <a:tailEnd/>
          </a:ln>
        </p:spPr>
        <p:txBody>
          <a:bodyPr/>
          <a:lstStyle/>
          <a:p>
            <a:endParaRPr lang="en-US"/>
          </a:p>
        </p:txBody>
      </p:sp>
      <p:sp>
        <p:nvSpPr>
          <p:cNvPr id="83992" name="Line 28"/>
          <p:cNvSpPr>
            <a:spLocks noChangeShapeType="1"/>
          </p:cNvSpPr>
          <p:nvPr/>
        </p:nvSpPr>
        <p:spPr bwMode="auto">
          <a:xfrm flipH="1">
            <a:off x="841375" y="4257675"/>
            <a:ext cx="1296988" cy="1588"/>
          </a:xfrm>
          <a:prstGeom prst="line">
            <a:avLst/>
          </a:prstGeom>
          <a:noFill/>
          <a:ln w="15875">
            <a:solidFill>
              <a:srgbClr val="000000"/>
            </a:solidFill>
            <a:round/>
            <a:headEnd/>
            <a:tailEnd/>
          </a:ln>
        </p:spPr>
        <p:txBody>
          <a:bodyPr/>
          <a:lstStyle/>
          <a:p>
            <a:endParaRPr lang="en-US"/>
          </a:p>
        </p:txBody>
      </p:sp>
      <p:sp>
        <p:nvSpPr>
          <p:cNvPr id="83993" name="Line 29"/>
          <p:cNvSpPr>
            <a:spLocks noChangeShapeType="1"/>
          </p:cNvSpPr>
          <p:nvPr/>
        </p:nvSpPr>
        <p:spPr bwMode="auto">
          <a:xfrm>
            <a:off x="990600" y="4511675"/>
            <a:ext cx="498475" cy="1588"/>
          </a:xfrm>
          <a:prstGeom prst="line">
            <a:avLst/>
          </a:prstGeom>
          <a:noFill/>
          <a:ln w="15875">
            <a:solidFill>
              <a:srgbClr val="000000"/>
            </a:solidFill>
            <a:round/>
            <a:headEnd/>
            <a:tailEnd/>
          </a:ln>
        </p:spPr>
        <p:txBody>
          <a:bodyPr/>
          <a:lstStyle/>
          <a:p>
            <a:endParaRPr lang="en-US"/>
          </a:p>
        </p:txBody>
      </p:sp>
      <p:sp>
        <p:nvSpPr>
          <p:cNvPr id="83994" name="Line 30"/>
          <p:cNvSpPr>
            <a:spLocks noChangeShapeType="1"/>
          </p:cNvSpPr>
          <p:nvPr/>
        </p:nvSpPr>
        <p:spPr bwMode="auto">
          <a:xfrm>
            <a:off x="857250" y="3675063"/>
            <a:ext cx="1077913" cy="1587"/>
          </a:xfrm>
          <a:prstGeom prst="line">
            <a:avLst/>
          </a:prstGeom>
          <a:noFill/>
          <a:ln w="15875">
            <a:solidFill>
              <a:srgbClr val="000000"/>
            </a:solidFill>
            <a:round/>
            <a:headEnd/>
            <a:tailEnd/>
          </a:ln>
        </p:spPr>
        <p:txBody>
          <a:bodyPr/>
          <a:lstStyle/>
          <a:p>
            <a:endParaRPr lang="en-US"/>
          </a:p>
        </p:txBody>
      </p:sp>
      <p:sp>
        <p:nvSpPr>
          <p:cNvPr id="83995" name="Freeform 31"/>
          <p:cNvSpPr>
            <a:spLocks/>
          </p:cNvSpPr>
          <p:nvPr/>
        </p:nvSpPr>
        <p:spPr bwMode="auto">
          <a:xfrm>
            <a:off x="1325563" y="4740275"/>
            <a:ext cx="831850" cy="128588"/>
          </a:xfrm>
          <a:custGeom>
            <a:avLst/>
            <a:gdLst>
              <a:gd name="T0" fmla="*/ 0 w 899"/>
              <a:gd name="T1" fmla="*/ 139 h 139"/>
              <a:gd name="T2" fmla="*/ 820 w 899"/>
              <a:gd name="T3" fmla="*/ 139 h 139"/>
              <a:gd name="T4" fmla="*/ 899 w 899"/>
              <a:gd name="T5" fmla="*/ 0 h 139"/>
              <a:gd name="T6" fmla="*/ 0 60000 65536"/>
              <a:gd name="T7" fmla="*/ 0 60000 65536"/>
              <a:gd name="T8" fmla="*/ 0 60000 65536"/>
              <a:gd name="T9" fmla="*/ 0 w 899"/>
              <a:gd name="T10" fmla="*/ 0 h 139"/>
              <a:gd name="T11" fmla="*/ 899 w 899"/>
              <a:gd name="T12" fmla="*/ 139 h 139"/>
            </a:gdLst>
            <a:ahLst/>
            <a:cxnLst>
              <a:cxn ang="T6">
                <a:pos x="T0" y="T1"/>
              </a:cxn>
              <a:cxn ang="T7">
                <a:pos x="T2" y="T3"/>
              </a:cxn>
              <a:cxn ang="T8">
                <a:pos x="T4" y="T5"/>
              </a:cxn>
            </a:cxnLst>
            <a:rect l="T9" t="T10" r="T11" b="T12"/>
            <a:pathLst>
              <a:path w="899" h="139">
                <a:moveTo>
                  <a:pt x="0" y="139"/>
                </a:moveTo>
                <a:lnTo>
                  <a:pt x="820" y="139"/>
                </a:lnTo>
                <a:lnTo>
                  <a:pt x="899" y="0"/>
                </a:lnTo>
              </a:path>
            </a:pathLst>
          </a:custGeom>
          <a:noFill/>
          <a:ln w="15875">
            <a:solidFill>
              <a:srgbClr val="000000"/>
            </a:solidFill>
            <a:round/>
            <a:headEnd/>
            <a:tailEnd/>
          </a:ln>
        </p:spPr>
        <p:txBody>
          <a:bodyPr/>
          <a:lstStyle/>
          <a:p>
            <a:endParaRPr lang="en-US"/>
          </a:p>
        </p:txBody>
      </p:sp>
      <p:sp>
        <p:nvSpPr>
          <p:cNvPr id="83996" name="Freeform 32"/>
          <p:cNvSpPr>
            <a:spLocks/>
          </p:cNvSpPr>
          <p:nvPr/>
        </p:nvSpPr>
        <p:spPr bwMode="auto">
          <a:xfrm>
            <a:off x="1727200" y="3462338"/>
            <a:ext cx="827088" cy="423862"/>
          </a:xfrm>
          <a:custGeom>
            <a:avLst/>
            <a:gdLst>
              <a:gd name="T0" fmla="*/ 463 w 896"/>
              <a:gd name="T1" fmla="*/ 459 h 459"/>
              <a:gd name="T2" fmla="*/ 896 w 896"/>
              <a:gd name="T3" fmla="*/ 0 h 459"/>
              <a:gd name="T4" fmla="*/ 0 w 896"/>
              <a:gd name="T5" fmla="*/ 0 h 459"/>
              <a:gd name="T6" fmla="*/ 463 w 896"/>
              <a:gd name="T7" fmla="*/ 459 h 459"/>
              <a:gd name="T8" fmla="*/ 463 w 896"/>
              <a:gd name="T9" fmla="*/ 459 h 459"/>
              <a:gd name="T10" fmla="*/ 0 60000 65536"/>
              <a:gd name="T11" fmla="*/ 0 60000 65536"/>
              <a:gd name="T12" fmla="*/ 0 60000 65536"/>
              <a:gd name="T13" fmla="*/ 0 60000 65536"/>
              <a:gd name="T14" fmla="*/ 0 60000 65536"/>
              <a:gd name="T15" fmla="*/ 0 w 896"/>
              <a:gd name="T16" fmla="*/ 0 h 459"/>
              <a:gd name="T17" fmla="*/ 896 w 896"/>
              <a:gd name="T18" fmla="*/ 459 h 459"/>
            </a:gdLst>
            <a:ahLst/>
            <a:cxnLst>
              <a:cxn ang="T10">
                <a:pos x="T0" y="T1"/>
              </a:cxn>
              <a:cxn ang="T11">
                <a:pos x="T2" y="T3"/>
              </a:cxn>
              <a:cxn ang="T12">
                <a:pos x="T4" y="T5"/>
              </a:cxn>
              <a:cxn ang="T13">
                <a:pos x="T6" y="T7"/>
              </a:cxn>
              <a:cxn ang="T14">
                <a:pos x="T8" y="T9"/>
              </a:cxn>
            </a:cxnLst>
            <a:rect l="T15" t="T16" r="T17" b="T18"/>
            <a:pathLst>
              <a:path w="896" h="459">
                <a:moveTo>
                  <a:pt x="463" y="459"/>
                </a:moveTo>
                <a:lnTo>
                  <a:pt x="896" y="0"/>
                </a:lnTo>
                <a:lnTo>
                  <a:pt x="0" y="0"/>
                </a:lnTo>
                <a:lnTo>
                  <a:pt x="463" y="459"/>
                </a:lnTo>
                <a:close/>
              </a:path>
            </a:pathLst>
          </a:custGeom>
          <a:noFill/>
          <a:ln w="15875">
            <a:solidFill>
              <a:srgbClr val="000000"/>
            </a:solidFill>
            <a:round/>
            <a:headEnd/>
            <a:tailEnd/>
          </a:ln>
        </p:spPr>
        <p:txBody>
          <a:bodyPr/>
          <a:lstStyle/>
          <a:p>
            <a:endParaRPr lang="en-US"/>
          </a:p>
        </p:txBody>
      </p:sp>
      <p:sp>
        <p:nvSpPr>
          <p:cNvPr id="83997" name="Line 33"/>
          <p:cNvSpPr>
            <a:spLocks noChangeShapeType="1"/>
          </p:cNvSpPr>
          <p:nvPr/>
        </p:nvSpPr>
        <p:spPr bwMode="auto">
          <a:xfrm flipH="1">
            <a:off x="2200275" y="3975100"/>
            <a:ext cx="974725" cy="0"/>
          </a:xfrm>
          <a:prstGeom prst="line">
            <a:avLst/>
          </a:prstGeom>
          <a:noFill/>
          <a:ln w="15875">
            <a:solidFill>
              <a:srgbClr val="000000"/>
            </a:solidFill>
            <a:round/>
            <a:headEnd/>
            <a:tailEnd/>
          </a:ln>
        </p:spPr>
        <p:txBody>
          <a:bodyPr/>
          <a:lstStyle/>
          <a:p>
            <a:endParaRPr lang="en-US"/>
          </a:p>
        </p:txBody>
      </p:sp>
      <p:sp>
        <p:nvSpPr>
          <p:cNvPr id="83998" name="Freeform 34"/>
          <p:cNvSpPr>
            <a:spLocks/>
          </p:cNvSpPr>
          <p:nvPr/>
        </p:nvSpPr>
        <p:spPr bwMode="auto">
          <a:xfrm>
            <a:off x="2157413" y="4567238"/>
            <a:ext cx="1022350" cy="301625"/>
          </a:xfrm>
          <a:custGeom>
            <a:avLst/>
            <a:gdLst>
              <a:gd name="T0" fmla="*/ 1107 w 1107"/>
              <a:gd name="T1" fmla="*/ 327 h 327"/>
              <a:gd name="T2" fmla="*/ 869 w 1107"/>
              <a:gd name="T3" fmla="*/ 327 h 327"/>
              <a:gd name="T4" fmla="*/ 0 w 1107"/>
              <a:gd name="T5" fmla="*/ 0 h 327"/>
              <a:gd name="T6" fmla="*/ 0 60000 65536"/>
              <a:gd name="T7" fmla="*/ 0 60000 65536"/>
              <a:gd name="T8" fmla="*/ 0 60000 65536"/>
              <a:gd name="T9" fmla="*/ 0 w 1107"/>
              <a:gd name="T10" fmla="*/ 0 h 327"/>
              <a:gd name="T11" fmla="*/ 1107 w 1107"/>
              <a:gd name="T12" fmla="*/ 327 h 327"/>
            </a:gdLst>
            <a:ahLst/>
            <a:cxnLst>
              <a:cxn ang="T6">
                <a:pos x="T0" y="T1"/>
              </a:cxn>
              <a:cxn ang="T7">
                <a:pos x="T2" y="T3"/>
              </a:cxn>
              <a:cxn ang="T8">
                <a:pos x="T4" y="T5"/>
              </a:cxn>
            </a:cxnLst>
            <a:rect l="T9" t="T10" r="T11" b="T12"/>
            <a:pathLst>
              <a:path w="1107" h="327">
                <a:moveTo>
                  <a:pt x="1107" y="327"/>
                </a:moveTo>
                <a:lnTo>
                  <a:pt x="869" y="327"/>
                </a:lnTo>
                <a:lnTo>
                  <a:pt x="0" y="0"/>
                </a:lnTo>
              </a:path>
            </a:pathLst>
          </a:custGeom>
          <a:noFill/>
          <a:ln w="15875">
            <a:solidFill>
              <a:srgbClr val="000000"/>
            </a:solidFill>
            <a:round/>
            <a:headEnd/>
            <a:tailEnd/>
          </a:ln>
        </p:spPr>
        <p:txBody>
          <a:bodyPr/>
          <a:lstStyle/>
          <a:p>
            <a:endParaRPr lang="en-US"/>
          </a:p>
        </p:txBody>
      </p:sp>
      <p:sp>
        <p:nvSpPr>
          <p:cNvPr id="83999" name="Line 35"/>
          <p:cNvSpPr>
            <a:spLocks noChangeShapeType="1"/>
          </p:cNvSpPr>
          <p:nvPr/>
        </p:nvSpPr>
        <p:spPr bwMode="auto">
          <a:xfrm>
            <a:off x="868363" y="3149600"/>
            <a:ext cx="757237" cy="1588"/>
          </a:xfrm>
          <a:prstGeom prst="line">
            <a:avLst/>
          </a:prstGeom>
          <a:noFill/>
          <a:ln w="15875">
            <a:solidFill>
              <a:srgbClr val="000000"/>
            </a:solidFill>
            <a:round/>
            <a:headEnd/>
            <a:tailEnd/>
          </a:ln>
        </p:spPr>
        <p:txBody>
          <a:bodyPr/>
          <a:lstStyle/>
          <a:p>
            <a:endParaRPr lang="en-US"/>
          </a:p>
        </p:txBody>
      </p:sp>
      <p:sp>
        <p:nvSpPr>
          <p:cNvPr id="84000" name="Freeform 36"/>
          <p:cNvSpPr>
            <a:spLocks/>
          </p:cNvSpPr>
          <p:nvPr/>
        </p:nvSpPr>
        <p:spPr bwMode="auto">
          <a:xfrm>
            <a:off x="1625600" y="3149600"/>
            <a:ext cx="974725" cy="277813"/>
          </a:xfrm>
          <a:custGeom>
            <a:avLst/>
            <a:gdLst>
              <a:gd name="T0" fmla="*/ 56 w 1054"/>
              <a:gd name="T1" fmla="*/ 287 h 300"/>
              <a:gd name="T2" fmla="*/ 0 w 1054"/>
              <a:gd name="T3" fmla="*/ 0 h 300"/>
              <a:gd name="T4" fmla="*/ 1054 w 1054"/>
              <a:gd name="T5" fmla="*/ 300 h 300"/>
              <a:gd name="T6" fmla="*/ 0 60000 65536"/>
              <a:gd name="T7" fmla="*/ 0 60000 65536"/>
              <a:gd name="T8" fmla="*/ 0 60000 65536"/>
              <a:gd name="T9" fmla="*/ 0 w 1054"/>
              <a:gd name="T10" fmla="*/ 0 h 300"/>
              <a:gd name="T11" fmla="*/ 1054 w 1054"/>
              <a:gd name="T12" fmla="*/ 300 h 300"/>
            </a:gdLst>
            <a:ahLst/>
            <a:cxnLst>
              <a:cxn ang="T6">
                <a:pos x="T0" y="T1"/>
              </a:cxn>
              <a:cxn ang="T7">
                <a:pos x="T2" y="T3"/>
              </a:cxn>
              <a:cxn ang="T8">
                <a:pos x="T4" y="T5"/>
              </a:cxn>
            </a:cxnLst>
            <a:rect l="T9" t="T10" r="T11" b="T12"/>
            <a:pathLst>
              <a:path w="1054" h="300">
                <a:moveTo>
                  <a:pt x="56" y="287"/>
                </a:moveTo>
                <a:lnTo>
                  <a:pt x="0" y="0"/>
                </a:lnTo>
                <a:lnTo>
                  <a:pt x="1054" y="300"/>
                </a:lnTo>
              </a:path>
            </a:pathLst>
          </a:custGeom>
          <a:noFill/>
          <a:ln w="15875">
            <a:solidFill>
              <a:srgbClr val="000000"/>
            </a:solidFill>
            <a:round/>
            <a:headEnd/>
            <a:tailEnd/>
          </a:ln>
        </p:spPr>
        <p:txBody>
          <a:bodyPr/>
          <a:lstStyle/>
          <a:p>
            <a:endParaRPr lang="en-US"/>
          </a:p>
        </p:txBody>
      </p:sp>
      <p:sp>
        <p:nvSpPr>
          <p:cNvPr id="84001" name="Text Box 37"/>
          <p:cNvSpPr txBox="1">
            <a:spLocks noChangeArrowheads="1"/>
          </p:cNvSpPr>
          <p:nvPr/>
        </p:nvSpPr>
        <p:spPr bwMode="auto">
          <a:xfrm>
            <a:off x="304800" y="2703513"/>
            <a:ext cx="620713" cy="304800"/>
          </a:xfrm>
          <a:prstGeom prst="rect">
            <a:avLst/>
          </a:prstGeom>
          <a:noFill/>
          <a:ln w="9525">
            <a:noFill/>
            <a:miter lim="800000"/>
            <a:headEnd/>
            <a:tailEnd/>
          </a:ln>
        </p:spPr>
        <p:txBody>
          <a:bodyPr wrap="none" lIns="0" tIns="0" bIns="0">
            <a:spAutoFit/>
          </a:bodyPr>
          <a:lstStyle/>
          <a:p>
            <a:r>
              <a:rPr lang="en-US" sz="1000" b="1"/>
              <a:t>Detrusor</a:t>
            </a:r>
          </a:p>
          <a:p>
            <a:r>
              <a:rPr lang="en-US" sz="1000" b="1"/>
              <a:t>muscle</a:t>
            </a:r>
          </a:p>
        </p:txBody>
      </p:sp>
      <p:sp>
        <p:nvSpPr>
          <p:cNvPr id="84002" name="Text Box 38"/>
          <p:cNvSpPr txBox="1">
            <a:spLocks noChangeArrowheads="1"/>
          </p:cNvSpPr>
          <p:nvPr/>
        </p:nvSpPr>
        <p:spPr bwMode="auto">
          <a:xfrm>
            <a:off x="304800" y="3073400"/>
            <a:ext cx="655638" cy="304800"/>
          </a:xfrm>
          <a:prstGeom prst="rect">
            <a:avLst/>
          </a:prstGeom>
          <a:noFill/>
          <a:ln w="9525">
            <a:noFill/>
            <a:miter lim="800000"/>
            <a:headEnd/>
            <a:tailEnd/>
          </a:ln>
        </p:spPr>
        <p:txBody>
          <a:bodyPr wrap="none" lIns="0" tIns="0" bIns="0">
            <a:spAutoFit/>
          </a:bodyPr>
          <a:lstStyle/>
          <a:p>
            <a:r>
              <a:rPr lang="en-US" sz="1000" b="1"/>
              <a:t>Ureteral</a:t>
            </a:r>
          </a:p>
          <a:p>
            <a:r>
              <a:rPr lang="en-US" sz="1000" b="1"/>
              <a:t>openings</a:t>
            </a:r>
          </a:p>
        </p:txBody>
      </p:sp>
      <p:sp>
        <p:nvSpPr>
          <p:cNvPr id="84003" name="Text Box 39"/>
          <p:cNvSpPr txBox="1">
            <a:spLocks noChangeArrowheads="1"/>
          </p:cNvSpPr>
          <p:nvPr/>
        </p:nvSpPr>
        <p:spPr bwMode="auto">
          <a:xfrm>
            <a:off x="304800" y="4441825"/>
            <a:ext cx="739775" cy="304800"/>
          </a:xfrm>
          <a:prstGeom prst="rect">
            <a:avLst/>
          </a:prstGeom>
          <a:noFill/>
          <a:ln w="9525">
            <a:noFill/>
            <a:miter lim="800000"/>
            <a:headEnd/>
            <a:tailEnd/>
          </a:ln>
        </p:spPr>
        <p:txBody>
          <a:bodyPr wrap="none" lIns="0" tIns="0" bIns="0">
            <a:spAutoFit/>
          </a:bodyPr>
          <a:lstStyle/>
          <a:p>
            <a:r>
              <a:rPr lang="en-US" sz="1000" b="1"/>
              <a:t>Urogenital</a:t>
            </a:r>
          </a:p>
          <a:p>
            <a:r>
              <a:rPr lang="en-US" sz="1000" b="1"/>
              <a:t>diaphragm</a:t>
            </a:r>
          </a:p>
        </p:txBody>
      </p:sp>
      <p:sp>
        <p:nvSpPr>
          <p:cNvPr id="84004" name="Text Box 40"/>
          <p:cNvSpPr txBox="1">
            <a:spLocks noChangeArrowheads="1"/>
          </p:cNvSpPr>
          <p:nvPr/>
        </p:nvSpPr>
        <p:spPr bwMode="auto">
          <a:xfrm>
            <a:off x="304800" y="4795838"/>
            <a:ext cx="1096963" cy="304800"/>
          </a:xfrm>
          <a:prstGeom prst="rect">
            <a:avLst/>
          </a:prstGeom>
          <a:noFill/>
          <a:ln w="9525">
            <a:noFill/>
            <a:miter lim="800000"/>
            <a:headEnd/>
            <a:tailEnd/>
          </a:ln>
        </p:spPr>
        <p:txBody>
          <a:bodyPr wrap="none" lIns="0" tIns="0" bIns="0">
            <a:spAutoFit/>
          </a:bodyPr>
          <a:lstStyle/>
          <a:p>
            <a:r>
              <a:rPr lang="en-US" sz="1000" b="1"/>
              <a:t>External urethral</a:t>
            </a:r>
          </a:p>
          <a:p>
            <a:r>
              <a:rPr lang="en-US" sz="1000" b="1"/>
              <a:t>orifice</a:t>
            </a:r>
          </a:p>
        </p:txBody>
      </p:sp>
      <p:sp>
        <p:nvSpPr>
          <p:cNvPr id="84005" name="Text Box 41"/>
          <p:cNvSpPr txBox="1">
            <a:spLocks noChangeArrowheads="1"/>
          </p:cNvSpPr>
          <p:nvPr/>
        </p:nvSpPr>
        <p:spPr bwMode="auto">
          <a:xfrm>
            <a:off x="304800" y="3590925"/>
            <a:ext cx="557213" cy="152400"/>
          </a:xfrm>
          <a:prstGeom prst="rect">
            <a:avLst/>
          </a:prstGeom>
          <a:noFill/>
          <a:ln w="9525">
            <a:noFill/>
            <a:miter lim="800000"/>
            <a:headEnd/>
            <a:tailEnd/>
          </a:ln>
        </p:spPr>
        <p:txBody>
          <a:bodyPr wrap="none" lIns="0" tIns="0" bIns="0">
            <a:spAutoFit/>
          </a:bodyPr>
          <a:lstStyle/>
          <a:p>
            <a:r>
              <a:rPr lang="en-US" sz="1000" b="1"/>
              <a:t>Trigone</a:t>
            </a:r>
          </a:p>
        </p:txBody>
      </p:sp>
      <p:sp>
        <p:nvSpPr>
          <p:cNvPr id="84006" name="Text Box 42"/>
          <p:cNvSpPr txBox="1">
            <a:spLocks noChangeArrowheads="1"/>
          </p:cNvSpPr>
          <p:nvPr/>
        </p:nvSpPr>
        <p:spPr bwMode="auto">
          <a:xfrm>
            <a:off x="3217863" y="4787900"/>
            <a:ext cx="1096962" cy="304800"/>
          </a:xfrm>
          <a:prstGeom prst="rect">
            <a:avLst/>
          </a:prstGeom>
          <a:noFill/>
          <a:ln w="9525">
            <a:noFill/>
            <a:miter lim="800000"/>
            <a:headEnd/>
            <a:tailEnd/>
          </a:ln>
        </p:spPr>
        <p:txBody>
          <a:bodyPr wrap="none" lIns="0" tIns="0" bIns="0">
            <a:spAutoFit/>
          </a:bodyPr>
          <a:lstStyle/>
          <a:p>
            <a:r>
              <a:rPr lang="en-US" sz="1000" b="1"/>
              <a:t>External urethral</a:t>
            </a:r>
          </a:p>
          <a:p>
            <a:r>
              <a:rPr lang="en-US" sz="1000" b="1"/>
              <a:t>sphincter</a:t>
            </a:r>
          </a:p>
        </p:txBody>
      </p:sp>
      <p:sp>
        <p:nvSpPr>
          <p:cNvPr id="84007" name="Text Box 43"/>
          <p:cNvSpPr txBox="1">
            <a:spLocks noChangeArrowheads="1"/>
          </p:cNvSpPr>
          <p:nvPr/>
        </p:nvSpPr>
        <p:spPr bwMode="auto">
          <a:xfrm>
            <a:off x="3217863" y="3902075"/>
            <a:ext cx="1055687" cy="304800"/>
          </a:xfrm>
          <a:prstGeom prst="rect">
            <a:avLst/>
          </a:prstGeom>
          <a:noFill/>
          <a:ln w="9525">
            <a:noFill/>
            <a:miter lim="800000"/>
            <a:headEnd/>
            <a:tailEnd/>
          </a:ln>
        </p:spPr>
        <p:txBody>
          <a:bodyPr wrap="none" lIns="0" tIns="0" bIns="0">
            <a:spAutoFit/>
          </a:bodyPr>
          <a:lstStyle/>
          <a:p>
            <a:r>
              <a:rPr lang="en-US" sz="1000" b="1"/>
              <a:t>Internal urethral</a:t>
            </a:r>
          </a:p>
          <a:p>
            <a:r>
              <a:rPr lang="en-US" sz="1000" b="1"/>
              <a:t>sphincter</a:t>
            </a: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4"/>
          <p:cNvSpPr>
            <a:spLocks noGrp="1"/>
          </p:cNvSpPr>
          <p:nvPr>
            <p:ph type="sldNum" sz="quarter" idx="11"/>
          </p:nvPr>
        </p:nvSpPr>
        <p:spPr>
          <a:noFill/>
        </p:spPr>
        <p:txBody>
          <a:bodyPr/>
          <a:lstStyle/>
          <a:p>
            <a:r>
              <a:rPr lang="en-US" smtClean="0"/>
              <a:t>23-</a:t>
            </a:r>
            <a:fld id="{02EC883C-1689-4D16-890D-1280C34694DF}" type="slidenum">
              <a:rPr lang="en-US" smtClean="0"/>
              <a:pPr/>
              <a:t>77</a:t>
            </a:fld>
            <a:endParaRPr lang="en-US" smtClean="0"/>
          </a:p>
        </p:txBody>
      </p:sp>
      <p:sp>
        <p:nvSpPr>
          <p:cNvPr id="84995" name="Rectangle 2"/>
          <p:cNvSpPr>
            <a:spLocks noGrp="1" noChangeArrowheads="1"/>
          </p:cNvSpPr>
          <p:nvPr>
            <p:ph type="title"/>
          </p:nvPr>
        </p:nvSpPr>
        <p:spPr>
          <a:xfrm>
            <a:off x="-12700" y="76200"/>
            <a:ext cx="9144000" cy="762000"/>
          </a:xfrm>
        </p:spPr>
        <p:txBody>
          <a:bodyPr>
            <a:spAutoFit/>
          </a:bodyPr>
          <a:lstStyle/>
          <a:p>
            <a:pPr eaLnBrk="1" hangingPunct="1"/>
            <a:r>
              <a:rPr lang="en-US" smtClean="0"/>
              <a:t>Male Urethra</a:t>
            </a:r>
          </a:p>
        </p:txBody>
      </p:sp>
      <p:sp>
        <p:nvSpPr>
          <p:cNvPr id="84996" name="Rectangle 4"/>
          <p:cNvSpPr>
            <a:spLocks noGrp="1" noChangeArrowheads="1"/>
          </p:cNvSpPr>
          <p:nvPr>
            <p:ph type="body" idx="1"/>
          </p:nvPr>
        </p:nvSpPr>
        <p:spPr>
          <a:xfrm>
            <a:off x="4648200" y="1447800"/>
            <a:ext cx="4343400" cy="5181600"/>
          </a:xfrm>
        </p:spPr>
        <p:txBody>
          <a:bodyPr/>
          <a:lstStyle/>
          <a:p>
            <a:pPr eaLnBrk="1" hangingPunct="1">
              <a:lnSpc>
                <a:spcPct val="90000"/>
              </a:lnSpc>
            </a:pPr>
            <a:r>
              <a:rPr lang="en-US" sz="2000" b="0" smtClean="0"/>
              <a:t>18 cm long</a:t>
            </a:r>
          </a:p>
          <a:p>
            <a:pPr eaLnBrk="1" hangingPunct="1">
              <a:lnSpc>
                <a:spcPct val="90000"/>
              </a:lnSpc>
            </a:pPr>
            <a:endParaRPr lang="en-US" sz="800" b="0" smtClean="0"/>
          </a:p>
          <a:p>
            <a:pPr eaLnBrk="1" hangingPunct="1">
              <a:lnSpc>
                <a:spcPct val="90000"/>
              </a:lnSpc>
            </a:pPr>
            <a:r>
              <a:rPr lang="en-US" sz="2000" b="0" smtClean="0"/>
              <a:t>3 regions of male urethra</a:t>
            </a:r>
          </a:p>
          <a:p>
            <a:pPr lvl="1" eaLnBrk="1" hangingPunct="1">
              <a:lnSpc>
                <a:spcPct val="90000"/>
              </a:lnSpc>
            </a:pPr>
            <a:r>
              <a:rPr lang="en-US" sz="1800" smtClean="0"/>
              <a:t>prostatic urethra </a:t>
            </a:r>
            <a:r>
              <a:rPr lang="en-US" sz="1800" b="0" smtClean="0"/>
              <a:t>(2.5 cm)</a:t>
            </a:r>
          </a:p>
          <a:p>
            <a:pPr lvl="2" eaLnBrk="1" hangingPunct="1">
              <a:lnSpc>
                <a:spcPct val="90000"/>
              </a:lnSpc>
            </a:pPr>
            <a:r>
              <a:rPr lang="en-US" sz="1600" b="0" smtClean="0"/>
              <a:t>passes through prostate gland</a:t>
            </a:r>
          </a:p>
          <a:p>
            <a:pPr lvl="1" eaLnBrk="1" hangingPunct="1">
              <a:lnSpc>
                <a:spcPct val="90000"/>
              </a:lnSpc>
            </a:pPr>
            <a:r>
              <a:rPr lang="en-US" sz="1800" smtClean="0"/>
              <a:t>membranous urethra </a:t>
            </a:r>
            <a:r>
              <a:rPr lang="en-US" sz="1800" b="0" smtClean="0"/>
              <a:t>(.5 cm)</a:t>
            </a:r>
          </a:p>
          <a:p>
            <a:pPr lvl="2" eaLnBrk="1" hangingPunct="1">
              <a:lnSpc>
                <a:spcPct val="90000"/>
              </a:lnSpc>
            </a:pPr>
            <a:r>
              <a:rPr lang="en-US" sz="1600" b="0" smtClean="0"/>
              <a:t>passes through muscular floor of pelvic cavity</a:t>
            </a:r>
          </a:p>
          <a:p>
            <a:pPr lvl="1" eaLnBrk="1" hangingPunct="1">
              <a:lnSpc>
                <a:spcPct val="90000"/>
              </a:lnSpc>
            </a:pPr>
            <a:r>
              <a:rPr lang="en-US" sz="1800" smtClean="0"/>
              <a:t>spongy (penile) urethra </a:t>
            </a:r>
            <a:r>
              <a:rPr lang="en-US" sz="1800" b="0" smtClean="0"/>
              <a:t>(15 cm)</a:t>
            </a:r>
          </a:p>
          <a:p>
            <a:pPr lvl="2" eaLnBrk="1" hangingPunct="1">
              <a:lnSpc>
                <a:spcPct val="90000"/>
              </a:lnSpc>
            </a:pPr>
            <a:r>
              <a:rPr lang="en-US" sz="1600" b="0" smtClean="0"/>
              <a:t>passes through penis in corpus spongiosum</a:t>
            </a:r>
          </a:p>
          <a:p>
            <a:pPr lvl="2" eaLnBrk="1" hangingPunct="1">
              <a:lnSpc>
                <a:spcPct val="90000"/>
              </a:lnSpc>
            </a:pPr>
            <a:endParaRPr lang="en-US" sz="800" b="0" smtClean="0"/>
          </a:p>
          <a:p>
            <a:pPr eaLnBrk="1" hangingPunct="1">
              <a:lnSpc>
                <a:spcPct val="90000"/>
              </a:lnSpc>
            </a:pPr>
            <a:r>
              <a:rPr lang="en-US" sz="2000" smtClean="0"/>
              <a:t>internal urethral sphincter</a:t>
            </a:r>
          </a:p>
          <a:p>
            <a:pPr lvl="1" eaLnBrk="1" hangingPunct="1">
              <a:lnSpc>
                <a:spcPct val="90000"/>
              </a:lnSpc>
            </a:pPr>
            <a:r>
              <a:rPr lang="en-US" sz="1800" b="0" smtClean="0"/>
              <a:t>detrusor muscle thickening</a:t>
            </a:r>
            <a:endParaRPr lang="en-US" sz="800" b="0" smtClean="0"/>
          </a:p>
          <a:p>
            <a:pPr lvl="1" eaLnBrk="1" hangingPunct="1">
              <a:lnSpc>
                <a:spcPct val="90000"/>
              </a:lnSpc>
            </a:pPr>
            <a:endParaRPr lang="en-US" sz="800" b="0" smtClean="0"/>
          </a:p>
          <a:p>
            <a:pPr eaLnBrk="1" hangingPunct="1">
              <a:lnSpc>
                <a:spcPct val="90000"/>
              </a:lnSpc>
            </a:pPr>
            <a:r>
              <a:rPr lang="en-US" sz="2000" smtClean="0"/>
              <a:t>external urethral sphincter</a:t>
            </a:r>
          </a:p>
          <a:p>
            <a:pPr lvl="1" eaLnBrk="1" hangingPunct="1">
              <a:lnSpc>
                <a:spcPct val="90000"/>
              </a:lnSpc>
            </a:pPr>
            <a:r>
              <a:rPr lang="en-US" sz="1800" b="0" smtClean="0"/>
              <a:t>part of skeletal muscle of pelvic floor</a:t>
            </a:r>
          </a:p>
        </p:txBody>
      </p:sp>
      <p:sp>
        <p:nvSpPr>
          <p:cNvPr id="84997" name="TextBox 24"/>
          <p:cNvSpPr txBox="1">
            <a:spLocks noChangeArrowheads="1"/>
          </p:cNvSpPr>
          <p:nvPr/>
        </p:nvSpPr>
        <p:spPr bwMode="auto">
          <a:xfrm>
            <a:off x="76200" y="792163"/>
            <a:ext cx="4495800" cy="214312"/>
          </a:xfrm>
          <a:prstGeom prst="rect">
            <a:avLst/>
          </a:prstGeom>
          <a:noFill/>
          <a:ln w="9525">
            <a:noFill/>
            <a:miter lim="800000"/>
            <a:headEnd/>
            <a:tailEnd/>
          </a:ln>
        </p:spPr>
        <p:txBody>
          <a:bodyPr>
            <a:spAutoFit/>
          </a:bodyPr>
          <a:lstStyle/>
          <a:p>
            <a:pPr algn="ctr"/>
            <a:r>
              <a:rPr lang="en-US" sz="800">
                <a:solidFill>
                  <a:srgbClr val="000000"/>
                </a:solidFill>
                <a:cs typeface="Arial" charset="0"/>
              </a:rPr>
              <a:t>Copyright © The McGraw-Hill Companies, Inc. Permission required for reproduction or display.</a:t>
            </a:r>
          </a:p>
        </p:txBody>
      </p:sp>
      <p:pic>
        <p:nvPicPr>
          <p:cNvPr id="84998" name="Picture 11" descr="sal25693_23_23b"/>
          <p:cNvPicPr>
            <a:picLocks noChangeAspect="1" noChangeArrowheads="1"/>
          </p:cNvPicPr>
          <p:nvPr/>
        </p:nvPicPr>
        <p:blipFill>
          <a:blip r:embed="rId3" cstate="print"/>
          <a:srcRect/>
          <a:stretch>
            <a:fillRect/>
          </a:stretch>
        </p:blipFill>
        <p:spPr bwMode="auto">
          <a:xfrm>
            <a:off x="1120775" y="1003300"/>
            <a:ext cx="2317750" cy="5486400"/>
          </a:xfrm>
          <a:prstGeom prst="rect">
            <a:avLst/>
          </a:prstGeom>
          <a:noFill/>
          <a:ln w="9525">
            <a:noFill/>
            <a:miter lim="800000"/>
            <a:headEnd/>
            <a:tailEnd/>
          </a:ln>
        </p:spPr>
      </p:pic>
      <p:sp>
        <p:nvSpPr>
          <p:cNvPr id="84999" name="Rectangle 12"/>
          <p:cNvSpPr>
            <a:spLocks noChangeArrowheads="1"/>
          </p:cNvSpPr>
          <p:nvPr/>
        </p:nvSpPr>
        <p:spPr bwMode="auto">
          <a:xfrm>
            <a:off x="428625" y="1270000"/>
            <a:ext cx="37306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Ureter</a:t>
            </a:r>
            <a:endParaRPr lang="en-US" sz="1800" b="1"/>
          </a:p>
        </p:txBody>
      </p:sp>
      <p:sp>
        <p:nvSpPr>
          <p:cNvPr id="85000" name="Rectangle 13"/>
          <p:cNvSpPr>
            <a:spLocks noChangeArrowheads="1"/>
          </p:cNvSpPr>
          <p:nvPr/>
        </p:nvSpPr>
        <p:spPr bwMode="auto">
          <a:xfrm>
            <a:off x="428625" y="3195638"/>
            <a:ext cx="10128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Prostatic urethra</a:t>
            </a:r>
            <a:endParaRPr lang="en-US" sz="1800" b="1"/>
          </a:p>
        </p:txBody>
      </p:sp>
      <p:sp>
        <p:nvSpPr>
          <p:cNvPr id="85001" name="Rectangle 14"/>
          <p:cNvSpPr>
            <a:spLocks noChangeArrowheads="1"/>
          </p:cNvSpPr>
          <p:nvPr/>
        </p:nvSpPr>
        <p:spPr bwMode="auto">
          <a:xfrm>
            <a:off x="428625" y="3017838"/>
            <a:ext cx="87947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Prostate gland</a:t>
            </a:r>
            <a:endParaRPr lang="en-US" sz="1800" b="1"/>
          </a:p>
        </p:txBody>
      </p:sp>
      <p:sp>
        <p:nvSpPr>
          <p:cNvPr id="85002" name="Rectangle 15"/>
          <p:cNvSpPr>
            <a:spLocks noChangeArrowheads="1"/>
          </p:cNvSpPr>
          <p:nvPr/>
        </p:nvSpPr>
        <p:spPr bwMode="auto">
          <a:xfrm>
            <a:off x="428625" y="5010150"/>
            <a:ext cx="3365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Penis</a:t>
            </a:r>
            <a:endParaRPr lang="en-US" sz="1800" b="1"/>
          </a:p>
        </p:txBody>
      </p:sp>
      <p:sp>
        <p:nvSpPr>
          <p:cNvPr id="85003" name="Rectangle 16"/>
          <p:cNvSpPr>
            <a:spLocks noChangeArrowheads="1"/>
          </p:cNvSpPr>
          <p:nvPr/>
        </p:nvSpPr>
        <p:spPr bwMode="auto">
          <a:xfrm>
            <a:off x="304800" y="6465888"/>
            <a:ext cx="14192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External urethral orifice</a:t>
            </a:r>
            <a:endParaRPr lang="en-US" sz="1800" b="1"/>
          </a:p>
        </p:txBody>
      </p:sp>
      <p:sp>
        <p:nvSpPr>
          <p:cNvPr id="85004" name="Rectangle 17"/>
          <p:cNvSpPr>
            <a:spLocks noChangeArrowheads="1"/>
          </p:cNvSpPr>
          <p:nvPr/>
        </p:nvSpPr>
        <p:spPr bwMode="auto">
          <a:xfrm>
            <a:off x="428625" y="1630363"/>
            <a:ext cx="3873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Rugae</a:t>
            </a:r>
            <a:endParaRPr lang="en-US" sz="1800" b="1"/>
          </a:p>
        </p:txBody>
      </p:sp>
      <p:sp>
        <p:nvSpPr>
          <p:cNvPr id="85005" name="Rectangle 18"/>
          <p:cNvSpPr>
            <a:spLocks noChangeArrowheads="1"/>
          </p:cNvSpPr>
          <p:nvPr/>
        </p:nvSpPr>
        <p:spPr bwMode="auto">
          <a:xfrm>
            <a:off x="2092325" y="6624638"/>
            <a:ext cx="479425" cy="152400"/>
          </a:xfrm>
          <a:prstGeom prst="rect">
            <a:avLst/>
          </a:prstGeom>
          <a:noFill/>
          <a:ln w="9525">
            <a:noFill/>
            <a:miter lim="800000"/>
            <a:headEnd/>
            <a:tailEnd/>
          </a:ln>
        </p:spPr>
        <p:txBody>
          <a:bodyPr wrap="none" lIns="0" tIns="0" rIns="0" bIns="0">
            <a:spAutoFit/>
          </a:bodyPr>
          <a:lstStyle/>
          <a:p>
            <a:r>
              <a:rPr lang="en-US" sz="1000" b="1">
                <a:solidFill>
                  <a:srgbClr val="000000"/>
                </a:solidFill>
              </a:rPr>
              <a:t>(b) Male</a:t>
            </a:r>
            <a:endParaRPr lang="en-US" sz="1800" b="1"/>
          </a:p>
        </p:txBody>
      </p:sp>
      <p:sp>
        <p:nvSpPr>
          <p:cNvPr id="85006" name="Line 19"/>
          <p:cNvSpPr>
            <a:spLocks noChangeShapeType="1"/>
          </p:cNvSpPr>
          <p:nvPr/>
        </p:nvSpPr>
        <p:spPr bwMode="auto">
          <a:xfrm flipH="1">
            <a:off x="1006475" y="1357313"/>
            <a:ext cx="463550" cy="1587"/>
          </a:xfrm>
          <a:prstGeom prst="line">
            <a:avLst/>
          </a:prstGeom>
          <a:noFill/>
          <a:ln w="15875">
            <a:solidFill>
              <a:srgbClr val="FFFFFF"/>
            </a:solidFill>
            <a:round/>
            <a:headEnd/>
            <a:tailEnd/>
          </a:ln>
        </p:spPr>
        <p:txBody>
          <a:bodyPr/>
          <a:lstStyle/>
          <a:p>
            <a:endParaRPr lang="en-US"/>
          </a:p>
        </p:txBody>
      </p:sp>
      <p:sp>
        <p:nvSpPr>
          <p:cNvPr id="85007" name="Line 20"/>
          <p:cNvSpPr>
            <a:spLocks noChangeShapeType="1"/>
          </p:cNvSpPr>
          <p:nvPr/>
        </p:nvSpPr>
        <p:spPr bwMode="auto">
          <a:xfrm flipH="1">
            <a:off x="3201988" y="1874838"/>
            <a:ext cx="325437" cy="1587"/>
          </a:xfrm>
          <a:prstGeom prst="line">
            <a:avLst/>
          </a:prstGeom>
          <a:noFill/>
          <a:ln w="15875">
            <a:solidFill>
              <a:srgbClr val="FFFFFF"/>
            </a:solidFill>
            <a:round/>
            <a:headEnd/>
            <a:tailEnd/>
          </a:ln>
        </p:spPr>
        <p:txBody>
          <a:bodyPr/>
          <a:lstStyle/>
          <a:p>
            <a:endParaRPr lang="en-US"/>
          </a:p>
        </p:txBody>
      </p:sp>
      <p:sp>
        <p:nvSpPr>
          <p:cNvPr id="85008" name="Line 21"/>
          <p:cNvSpPr>
            <a:spLocks noChangeShapeType="1"/>
          </p:cNvSpPr>
          <p:nvPr/>
        </p:nvSpPr>
        <p:spPr bwMode="auto">
          <a:xfrm flipH="1">
            <a:off x="2339975" y="2895600"/>
            <a:ext cx="1187450" cy="1588"/>
          </a:xfrm>
          <a:prstGeom prst="line">
            <a:avLst/>
          </a:prstGeom>
          <a:noFill/>
          <a:ln w="15875">
            <a:solidFill>
              <a:srgbClr val="FFFFFF"/>
            </a:solidFill>
            <a:round/>
            <a:headEnd/>
            <a:tailEnd/>
          </a:ln>
        </p:spPr>
        <p:txBody>
          <a:bodyPr/>
          <a:lstStyle/>
          <a:p>
            <a:endParaRPr lang="en-US"/>
          </a:p>
        </p:txBody>
      </p:sp>
      <p:sp>
        <p:nvSpPr>
          <p:cNvPr id="85009" name="Line 22"/>
          <p:cNvSpPr>
            <a:spLocks noChangeShapeType="1"/>
          </p:cNvSpPr>
          <p:nvPr/>
        </p:nvSpPr>
        <p:spPr bwMode="auto">
          <a:xfrm>
            <a:off x="1516063" y="3287713"/>
            <a:ext cx="798512" cy="1587"/>
          </a:xfrm>
          <a:prstGeom prst="line">
            <a:avLst/>
          </a:prstGeom>
          <a:noFill/>
          <a:ln w="15875">
            <a:solidFill>
              <a:srgbClr val="FFFFFF"/>
            </a:solidFill>
            <a:round/>
            <a:headEnd/>
            <a:tailEnd/>
          </a:ln>
        </p:spPr>
        <p:txBody>
          <a:bodyPr/>
          <a:lstStyle/>
          <a:p>
            <a:endParaRPr lang="en-US"/>
          </a:p>
        </p:txBody>
      </p:sp>
      <p:sp>
        <p:nvSpPr>
          <p:cNvPr id="85010" name="Line 23"/>
          <p:cNvSpPr>
            <a:spLocks noChangeShapeType="1"/>
          </p:cNvSpPr>
          <p:nvPr/>
        </p:nvSpPr>
        <p:spPr bwMode="auto">
          <a:xfrm>
            <a:off x="1354138" y="3490913"/>
            <a:ext cx="946150" cy="1587"/>
          </a:xfrm>
          <a:prstGeom prst="line">
            <a:avLst/>
          </a:prstGeom>
          <a:noFill/>
          <a:ln w="15875">
            <a:solidFill>
              <a:srgbClr val="FFFFFF"/>
            </a:solidFill>
            <a:round/>
            <a:headEnd/>
            <a:tailEnd/>
          </a:ln>
        </p:spPr>
        <p:txBody>
          <a:bodyPr/>
          <a:lstStyle/>
          <a:p>
            <a:endParaRPr lang="en-US"/>
          </a:p>
        </p:txBody>
      </p:sp>
      <p:sp>
        <p:nvSpPr>
          <p:cNvPr id="85011" name="Freeform 24"/>
          <p:cNvSpPr>
            <a:spLocks/>
          </p:cNvSpPr>
          <p:nvPr/>
        </p:nvSpPr>
        <p:spPr bwMode="auto">
          <a:xfrm>
            <a:off x="2419350" y="3521075"/>
            <a:ext cx="1108075" cy="288925"/>
          </a:xfrm>
          <a:custGeom>
            <a:avLst/>
            <a:gdLst>
              <a:gd name="T0" fmla="*/ 762 w 762"/>
              <a:gd name="T1" fmla="*/ 198 h 198"/>
              <a:gd name="T2" fmla="*/ 545 w 762"/>
              <a:gd name="T3" fmla="*/ 198 h 198"/>
              <a:gd name="T4" fmla="*/ 0 w 762"/>
              <a:gd name="T5" fmla="*/ 0 h 198"/>
              <a:gd name="T6" fmla="*/ 0 60000 65536"/>
              <a:gd name="T7" fmla="*/ 0 60000 65536"/>
              <a:gd name="T8" fmla="*/ 0 60000 65536"/>
              <a:gd name="T9" fmla="*/ 0 w 762"/>
              <a:gd name="T10" fmla="*/ 0 h 198"/>
              <a:gd name="T11" fmla="*/ 762 w 762"/>
              <a:gd name="T12" fmla="*/ 198 h 198"/>
            </a:gdLst>
            <a:ahLst/>
            <a:cxnLst>
              <a:cxn ang="T6">
                <a:pos x="T0" y="T1"/>
              </a:cxn>
              <a:cxn ang="T7">
                <a:pos x="T2" y="T3"/>
              </a:cxn>
              <a:cxn ang="T8">
                <a:pos x="T4" y="T5"/>
              </a:cxn>
            </a:cxnLst>
            <a:rect l="T9" t="T10" r="T11" b="T12"/>
            <a:pathLst>
              <a:path w="762" h="198">
                <a:moveTo>
                  <a:pt x="762" y="198"/>
                </a:moveTo>
                <a:lnTo>
                  <a:pt x="545" y="198"/>
                </a:lnTo>
                <a:lnTo>
                  <a:pt x="0" y="0"/>
                </a:lnTo>
              </a:path>
            </a:pathLst>
          </a:custGeom>
          <a:noFill/>
          <a:ln w="15875">
            <a:solidFill>
              <a:srgbClr val="FFFFFF"/>
            </a:solidFill>
            <a:round/>
            <a:headEnd/>
            <a:tailEnd/>
          </a:ln>
        </p:spPr>
        <p:txBody>
          <a:bodyPr/>
          <a:lstStyle/>
          <a:p>
            <a:endParaRPr lang="en-US"/>
          </a:p>
        </p:txBody>
      </p:sp>
      <p:sp>
        <p:nvSpPr>
          <p:cNvPr id="85012" name="Line 25"/>
          <p:cNvSpPr>
            <a:spLocks noChangeShapeType="1"/>
          </p:cNvSpPr>
          <p:nvPr/>
        </p:nvSpPr>
        <p:spPr bwMode="auto">
          <a:xfrm>
            <a:off x="2538413" y="3040063"/>
            <a:ext cx="0" cy="0"/>
          </a:xfrm>
          <a:prstGeom prst="line">
            <a:avLst/>
          </a:prstGeom>
          <a:noFill/>
          <a:ln w="15875">
            <a:solidFill>
              <a:srgbClr val="FFFFFF"/>
            </a:solidFill>
            <a:round/>
            <a:headEnd/>
            <a:tailEnd/>
          </a:ln>
        </p:spPr>
        <p:txBody>
          <a:bodyPr/>
          <a:lstStyle/>
          <a:p>
            <a:endParaRPr lang="en-US"/>
          </a:p>
        </p:txBody>
      </p:sp>
      <p:sp>
        <p:nvSpPr>
          <p:cNvPr id="85013" name="Line 26"/>
          <p:cNvSpPr>
            <a:spLocks noChangeShapeType="1"/>
          </p:cNvSpPr>
          <p:nvPr/>
        </p:nvSpPr>
        <p:spPr bwMode="auto">
          <a:xfrm>
            <a:off x="1417638" y="3092450"/>
            <a:ext cx="657225" cy="0"/>
          </a:xfrm>
          <a:prstGeom prst="line">
            <a:avLst/>
          </a:prstGeom>
          <a:noFill/>
          <a:ln w="15875">
            <a:solidFill>
              <a:srgbClr val="FFFFFF"/>
            </a:solidFill>
            <a:round/>
            <a:headEnd/>
            <a:tailEnd/>
          </a:ln>
        </p:spPr>
        <p:txBody>
          <a:bodyPr/>
          <a:lstStyle/>
          <a:p>
            <a:endParaRPr lang="en-US"/>
          </a:p>
        </p:txBody>
      </p:sp>
      <p:sp>
        <p:nvSpPr>
          <p:cNvPr id="85014" name="Freeform 27"/>
          <p:cNvSpPr>
            <a:spLocks/>
          </p:cNvSpPr>
          <p:nvPr/>
        </p:nvSpPr>
        <p:spPr bwMode="auto">
          <a:xfrm>
            <a:off x="1358900" y="3521075"/>
            <a:ext cx="712788" cy="288925"/>
          </a:xfrm>
          <a:custGeom>
            <a:avLst/>
            <a:gdLst>
              <a:gd name="T0" fmla="*/ 0 w 490"/>
              <a:gd name="T1" fmla="*/ 198 h 198"/>
              <a:gd name="T2" fmla="*/ 317 w 490"/>
              <a:gd name="T3" fmla="*/ 198 h 198"/>
              <a:gd name="T4" fmla="*/ 490 w 490"/>
              <a:gd name="T5" fmla="*/ 0 h 198"/>
              <a:gd name="T6" fmla="*/ 0 60000 65536"/>
              <a:gd name="T7" fmla="*/ 0 60000 65536"/>
              <a:gd name="T8" fmla="*/ 0 60000 65536"/>
              <a:gd name="T9" fmla="*/ 0 w 490"/>
              <a:gd name="T10" fmla="*/ 0 h 198"/>
              <a:gd name="T11" fmla="*/ 490 w 490"/>
              <a:gd name="T12" fmla="*/ 198 h 198"/>
            </a:gdLst>
            <a:ahLst/>
            <a:cxnLst>
              <a:cxn ang="T6">
                <a:pos x="T0" y="T1"/>
              </a:cxn>
              <a:cxn ang="T7">
                <a:pos x="T2" y="T3"/>
              </a:cxn>
              <a:cxn ang="T8">
                <a:pos x="T4" y="T5"/>
              </a:cxn>
            </a:cxnLst>
            <a:rect l="T9" t="T10" r="T11" b="T12"/>
            <a:pathLst>
              <a:path w="490" h="198">
                <a:moveTo>
                  <a:pt x="0" y="198"/>
                </a:moveTo>
                <a:lnTo>
                  <a:pt x="317" y="198"/>
                </a:lnTo>
                <a:lnTo>
                  <a:pt x="490" y="0"/>
                </a:lnTo>
              </a:path>
            </a:pathLst>
          </a:custGeom>
          <a:noFill/>
          <a:ln w="15875">
            <a:solidFill>
              <a:srgbClr val="FFFFFF"/>
            </a:solidFill>
            <a:round/>
            <a:headEnd/>
            <a:tailEnd/>
          </a:ln>
        </p:spPr>
        <p:txBody>
          <a:bodyPr/>
          <a:lstStyle/>
          <a:p>
            <a:endParaRPr lang="en-US"/>
          </a:p>
        </p:txBody>
      </p:sp>
      <p:sp>
        <p:nvSpPr>
          <p:cNvPr id="85015" name="Line 28"/>
          <p:cNvSpPr>
            <a:spLocks noChangeShapeType="1"/>
          </p:cNvSpPr>
          <p:nvPr/>
        </p:nvSpPr>
        <p:spPr bwMode="auto">
          <a:xfrm>
            <a:off x="1085850" y="2598738"/>
            <a:ext cx="1035050" cy="1587"/>
          </a:xfrm>
          <a:prstGeom prst="line">
            <a:avLst/>
          </a:prstGeom>
          <a:noFill/>
          <a:ln w="15875">
            <a:solidFill>
              <a:srgbClr val="FFFFFF"/>
            </a:solidFill>
            <a:round/>
            <a:headEnd/>
            <a:tailEnd/>
          </a:ln>
        </p:spPr>
        <p:txBody>
          <a:bodyPr/>
          <a:lstStyle/>
          <a:p>
            <a:endParaRPr lang="en-US"/>
          </a:p>
        </p:txBody>
      </p:sp>
      <p:sp>
        <p:nvSpPr>
          <p:cNvPr id="85016" name="Line 29"/>
          <p:cNvSpPr>
            <a:spLocks noChangeShapeType="1"/>
          </p:cNvSpPr>
          <p:nvPr/>
        </p:nvSpPr>
        <p:spPr bwMode="auto">
          <a:xfrm>
            <a:off x="2867025" y="3463925"/>
            <a:ext cx="660400" cy="1588"/>
          </a:xfrm>
          <a:prstGeom prst="line">
            <a:avLst/>
          </a:prstGeom>
          <a:noFill/>
          <a:ln w="15875">
            <a:solidFill>
              <a:srgbClr val="FFFFFF"/>
            </a:solidFill>
            <a:round/>
            <a:headEnd/>
            <a:tailEnd/>
          </a:ln>
        </p:spPr>
        <p:txBody>
          <a:bodyPr/>
          <a:lstStyle/>
          <a:p>
            <a:endParaRPr lang="en-US"/>
          </a:p>
        </p:txBody>
      </p:sp>
      <p:sp>
        <p:nvSpPr>
          <p:cNvPr id="85017" name="Line 30"/>
          <p:cNvSpPr>
            <a:spLocks noChangeShapeType="1"/>
          </p:cNvSpPr>
          <p:nvPr/>
        </p:nvSpPr>
        <p:spPr bwMode="auto">
          <a:xfrm>
            <a:off x="1101725" y="2119313"/>
            <a:ext cx="712788" cy="1587"/>
          </a:xfrm>
          <a:prstGeom prst="line">
            <a:avLst/>
          </a:prstGeom>
          <a:noFill/>
          <a:ln w="15875">
            <a:solidFill>
              <a:srgbClr val="FFFFFF"/>
            </a:solidFill>
            <a:round/>
            <a:headEnd/>
            <a:tailEnd/>
          </a:ln>
        </p:spPr>
        <p:txBody>
          <a:bodyPr/>
          <a:lstStyle/>
          <a:p>
            <a:endParaRPr lang="en-US"/>
          </a:p>
        </p:txBody>
      </p:sp>
      <p:sp>
        <p:nvSpPr>
          <p:cNvPr id="85018" name="Line 31"/>
          <p:cNvSpPr>
            <a:spLocks noChangeShapeType="1"/>
          </p:cNvSpPr>
          <p:nvPr/>
        </p:nvSpPr>
        <p:spPr bwMode="auto">
          <a:xfrm>
            <a:off x="1477963" y="4529138"/>
            <a:ext cx="822325" cy="1587"/>
          </a:xfrm>
          <a:prstGeom prst="line">
            <a:avLst/>
          </a:prstGeom>
          <a:noFill/>
          <a:ln w="15875">
            <a:solidFill>
              <a:srgbClr val="FFFFFF"/>
            </a:solidFill>
            <a:round/>
            <a:headEnd/>
            <a:tailEnd/>
          </a:ln>
        </p:spPr>
        <p:txBody>
          <a:bodyPr/>
          <a:lstStyle/>
          <a:p>
            <a:endParaRPr lang="en-US"/>
          </a:p>
        </p:txBody>
      </p:sp>
      <p:sp>
        <p:nvSpPr>
          <p:cNvPr id="85019" name="Line 32"/>
          <p:cNvSpPr>
            <a:spLocks noChangeShapeType="1"/>
          </p:cNvSpPr>
          <p:nvPr/>
        </p:nvSpPr>
        <p:spPr bwMode="auto">
          <a:xfrm>
            <a:off x="982663" y="5094288"/>
            <a:ext cx="1027112" cy="1587"/>
          </a:xfrm>
          <a:prstGeom prst="line">
            <a:avLst/>
          </a:prstGeom>
          <a:noFill/>
          <a:ln w="15875">
            <a:solidFill>
              <a:srgbClr val="FFFFFF"/>
            </a:solidFill>
            <a:round/>
            <a:headEnd/>
            <a:tailEnd/>
          </a:ln>
        </p:spPr>
        <p:txBody>
          <a:bodyPr/>
          <a:lstStyle/>
          <a:p>
            <a:endParaRPr lang="en-US"/>
          </a:p>
        </p:txBody>
      </p:sp>
      <p:sp>
        <p:nvSpPr>
          <p:cNvPr id="85020" name="Freeform 33"/>
          <p:cNvSpPr>
            <a:spLocks/>
          </p:cNvSpPr>
          <p:nvPr/>
        </p:nvSpPr>
        <p:spPr bwMode="auto">
          <a:xfrm>
            <a:off x="1844675" y="6437313"/>
            <a:ext cx="441325" cy="109537"/>
          </a:xfrm>
          <a:custGeom>
            <a:avLst/>
            <a:gdLst>
              <a:gd name="T0" fmla="*/ 0 w 304"/>
              <a:gd name="T1" fmla="*/ 76 h 76"/>
              <a:gd name="T2" fmla="*/ 253 w 304"/>
              <a:gd name="T3" fmla="*/ 72 h 76"/>
              <a:gd name="T4" fmla="*/ 304 w 304"/>
              <a:gd name="T5" fmla="*/ 0 h 76"/>
              <a:gd name="T6" fmla="*/ 0 60000 65536"/>
              <a:gd name="T7" fmla="*/ 0 60000 65536"/>
              <a:gd name="T8" fmla="*/ 0 60000 65536"/>
              <a:gd name="T9" fmla="*/ 0 w 304"/>
              <a:gd name="T10" fmla="*/ 0 h 76"/>
              <a:gd name="T11" fmla="*/ 304 w 304"/>
              <a:gd name="T12" fmla="*/ 76 h 76"/>
            </a:gdLst>
            <a:ahLst/>
            <a:cxnLst>
              <a:cxn ang="T6">
                <a:pos x="T0" y="T1"/>
              </a:cxn>
              <a:cxn ang="T7">
                <a:pos x="T2" y="T3"/>
              </a:cxn>
              <a:cxn ang="T8">
                <a:pos x="T4" y="T5"/>
              </a:cxn>
            </a:cxnLst>
            <a:rect l="T9" t="T10" r="T11" b="T12"/>
            <a:pathLst>
              <a:path w="304" h="76">
                <a:moveTo>
                  <a:pt x="0" y="76"/>
                </a:moveTo>
                <a:lnTo>
                  <a:pt x="253" y="72"/>
                </a:lnTo>
                <a:lnTo>
                  <a:pt x="304" y="0"/>
                </a:lnTo>
              </a:path>
            </a:pathLst>
          </a:custGeom>
          <a:noFill/>
          <a:ln w="15875">
            <a:solidFill>
              <a:srgbClr val="FFFFFF"/>
            </a:solidFill>
            <a:round/>
            <a:headEnd/>
            <a:tailEnd/>
          </a:ln>
        </p:spPr>
        <p:txBody>
          <a:bodyPr/>
          <a:lstStyle/>
          <a:p>
            <a:endParaRPr lang="en-US"/>
          </a:p>
        </p:txBody>
      </p:sp>
      <p:sp>
        <p:nvSpPr>
          <p:cNvPr id="85021" name="Freeform 34"/>
          <p:cNvSpPr>
            <a:spLocks/>
          </p:cNvSpPr>
          <p:nvPr/>
        </p:nvSpPr>
        <p:spPr bwMode="auto">
          <a:xfrm>
            <a:off x="1917700" y="2398713"/>
            <a:ext cx="833438" cy="411162"/>
          </a:xfrm>
          <a:custGeom>
            <a:avLst/>
            <a:gdLst>
              <a:gd name="T0" fmla="*/ 281 w 574"/>
              <a:gd name="T1" fmla="*/ 283 h 283"/>
              <a:gd name="T2" fmla="*/ 574 w 574"/>
              <a:gd name="T3" fmla="*/ 0 h 283"/>
              <a:gd name="T4" fmla="*/ 0 w 574"/>
              <a:gd name="T5" fmla="*/ 0 h 283"/>
              <a:gd name="T6" fmla="*/ 281 w 574"/>
              <a:gd name="T7" fmla="*/ 283 h 283"/>
              <a:gd name="T8" fmla="*/ 281 w 574"/>
              <a:gd name="T9" fmla="*/ 283 h 283"/>
              <a:gd name="T10" fmla="*/ 0 60000 65536"/>
              <a:gd name="T11" fmla="*/ 0 60000 65536"/>
              <a:gd name="T12" fmla="*/ 0 60000 65536"/>
              <a:gd name="T13" fmla="*/ 0 60000 65536"/>
              <a:gd name="T14" fmla="*/ 0 60000 65536"/>
              <a:gd name="T15" fmla="*/ 0 w 574"/>
              <a:gd name="T16" fmla="*/ 0 h 283"/>
              <a:gd name="T17" fmla="*/ 574 w 574"/>
              <a:gd name="T18" fmla="*/ 283 h 283"/>
            </a:gdLst>
            <a:ahLst/>
            <a:cxnLst>
              <a:cxn ang="T10">
                <a:pos x="T0" y="T1"/>
              </a:cxn>
              <a:cxn ang="T11">
                <a:pos x="T2" y="T3"/>
              </a:cxn>
              <a:cxn ang="T12">
                <a:pos x="T4" y="T5"/>
              </a:cxn>
              <a:cxn ang="T13">
                <a:pos x="T6" y="T7"/>
              </a:cxn>
              <a:cxn ang="T14">
                <a:pos x="T8" y="T9"/>
              </a:cxn>
            </a:cxnLst>
            <a:rect l="T15" t="T16" r="T17" b="T18"/>
            <a:pathLst>
              <a:path w="574" h="283">
                <a:moveTo>
                  <a:pt x="281" y="283"/>
                </a:moveTo>
                <a:lnTo>
                  <a:pt x="574" y="0"/>
                </a:lnTo>
                <a:lnTo>
                  <a:pt x="0" y="0"/>
                </a:lnTo>
                <a:lnTo>
                  <a:pt x="281" y="283"/>
                </a:lnTo>
                <a:close/>
              </a:path>
            </a:pathLst>
          </a:custGeom>
          <a:noFill/>
          <a:ln w="15875">
            <a:solidFill>
              <a:srgbClr val="FFFFFF"/>
            </a:solidFill>
            <a:round/>
            <a:headEnd/>
            <a:tailEnd/>
          </a:ln>
        </p:spPr>
        <p:txBody>
          <a:bodyPr/>
          <a:lstStyle/>
          <a:p>
            <a:endParaRPr lang="en-US"/>
          </a:p>
        </p:txBody>
      </p:sp>
      <p:sp>
        <p:nvSpPr>
          <p:cNvPr id="85022" name="Freeform 35"/>
          <p:cNvSpPr>
            <a:spLocks/>
          </p:cNvSpPr>
          <p:nvPr/>
        </p:nvSpPr>
        <p:spPr bwMode="auto">
          <a:xfrm>
            <a:off x="1814513" y="2122488"/>
            <a:ext cx="933450" cy="246062"/>
          </a:xfrm>
          <a:custGeom>
            <a:avLst/>
            <a:gdLst>
              <a:gd name="T0" fmla="*/ 37 w 643"/>
              <a:gd name="T1" fmla="*/ 161 h 169"/>
              <a:gd name="T2" fmla="*/ 0 w 643"/>
              <a:gd name="T3" fmla="*/ 0 h 169"/>
              <a:gd name="T4" fmla="*/ 643 w 643"/>
              <a:gd name="T5" fmla="*/ 169 h 169"/>
              <a:gd name="T6" fmla="*/ 0 60000 65536"/>
              <a:gd name="T7" fmla="*/ 0 60000 65536"/>
              <a:gd name="T8" fmla="*/ 0 60000 65536"/>
              <a:gd name="T9" fmla="*/ 0 w 643"/>
              <a:gd name="T10" fmla="*/ 0 h 169"/>
              <a:gd name="T11" fmla="*/ 643 w 643"/>
              <a:gd name="T12" fmla="*/ 169 h 169"/>
            </a:gdLst>
            <a:ahLst/>
            <a:cxnLst>
              <a:cxn ang="T6">
                <a:pos x="T0" y="T1"/>
              </a:cxn>
              <a:cxn ang="T7">
                <a:pos x="T2" y="T3"/>
              </a:cxn>
              <a:cxn ang="T8">
                <a:pos x="T4" y="T5"/>
              </a:cxn>
            </a:cxnLst>
            <a:rect l="T9" t="T10" r="T11" b="T12"/>
            <a:pathLst>
              <a:path w="643" h="169">
                <a:moveTo>
                  <a:pt x="37" y="161"/>
                </a:moveTo>
                <a:lnTo>
                  <a:pt x="0" y="0"/>
                </a:lnTo>
                <a:lnTo>
                  <a:pt x="643" y="169"/>
                </a:lnTo>
              </a:path>
            </a:pathLst>
          </a:custGeom>
          <a:noFill/>
          <a:ln w="15875">
            <a:solidFill>
              <a:srgbClr val="FFFFFF"/>
            </a:solidFill>
            <a:round/>
            <a:headEnd/>
            <a:tailEnd/>
          </a:ln>
        </p:spPr>
        <p:txBody>
          <a:bodyPr/>
          <a:lstStyle/>
          <a:p>
            <a:endParaRPr lang="en-US"/>
          </a:p>
        </p:txBody>
      </p:sp>
      <p:sp>
        <p:nvSpPr>
          <p:cNvPr id="85023" name="Freeform 36"/>
          <p:cNvSpPr>
            <a:spLocks/>
          </p:cNvSpPr>
          <p:nvPr/>
        </p:nvSpPr>
        <p:spPr bwMode="auto">
          <a:xfrm>
            <a:off x="1041400" y="1716088"/>
            <a:ext cx="1096963" cy="220662"/>
          </a:xfrm>
          <a:custGeom>
            <a:avLst/>
            <a:gdLst>
              <a:gd name="T0" fmla="*/ 0 w 755"/>
              <a:gd name="T1" fmla="*/ 0 h 152"/>
              <a:gd name="T2" fmla="*/ 532 w 755"/>
              <a:gd name="T3" fmla="*/ 0 h 152"/>
              <a:gd name="T4" fmla="*/ 755 w 755"/>
              <a:gd name="T5" fmla="*/ 152 h 152"/>
              <a:gd name="T6" fmla="*/ 0 60000 65536"/>
              <a:gd name="T7" fmla="*/ 0 60000 65536"/>
              <a:gd name="T8" fmla="*/ 0 60000 65536"/>
              <a:gd name="T9" fmla="*/ 0 w 755"/>
              <a:gd name="T10" fmla="*/ 0 h 152"/>
              <a:gd name="T11" fmla="*/ 755 w 755"/>
              <a:gd name="T12" fmla="*/ 152 h 152"/>
            </a:gdLst>
            <a:ahLst/>
            <a:cxnLst>
              <a:cxn ang="T6">
                <a:pos x="T0" y="T1"/>
              </a:cxn>
              <a:cxn ang="T7">
                <a:pos x="T2" y="T3"/>
              </a:cxn>
              <a:cxn ang="T8">
                <a:pos x="T4" y="T5"/>
              </a:cxn>
            </a:cxnLst>
            <a:rect l="T9" t="T10" r="T11" b="T12"/>
            <a:pathLst>
              <a:path w="755" h="152">
                <a:moveTo>
                  <a:pt x="0" y="0"/>
                </a:moveTo>
                <a:lnTo>
                  <a:pt x="532" y="0"/>
                </a:lnTo>
                <a:lnTo>
                  <a:pt x="755" y="152"/>
                </a:lnTo>
              </a:path>
            </a:pathLst>
          </a:custGeom>
          <a:noFill/>
          <a:ln w="15875">
            <a:solidFill>
              <a:srgbClr val="FFFFFF"/>
            </a:solidFill>
            <a:round/>
            <a:headEnd/>
            <a:tailEnd/>
          </a:ln>
        </p:spPr>
        <p:txBody>
          <a:bodyPr/>
          <a:lstStyle/>
          <a:p>
            <a:endParaRPr lang="en-US"/>
          </a:p>
        </p:txBody>
      </p:sp>
      <p:sp>
        <p:nvSpPr>
          <p:cNvPr id="85024" name="Line 37"/>
          <p:cNvSpPr>
            <a:spLocks noChangeShapeType="1"/>
          </p:cNvSpPr>
          <p:nvPr/>
        </p:nvSpPr>
        <p:spPr bwMode="auto">
          <a:xfrm>
            <a:off x="1814513" y="1716088"/>
            <a:ext cx="533400" cy="171450"/>
          </a:xfrm>
          <a:prstGeom prst="line">
            <a:avLst/>
          </a:prstGeom>
          <a:noFill/>
          <a:ln w="15875">
            <a:solidFill>
              <a:srgbClr val="FFFFFF"/>
            </a:solidFill>
            <a:round/>
            <a:headEnd/>
            <a:tailEnd/>
          </a:ln>
        </p:spPr>
        <p:txBody>
          <a:bodyPr/>
          <a:lstStyle/>
          <a:p>
            <a:endParaRPr lang="en-US"/>
          </a:p>
        </p:txBody>
      </p:sp>
      <p:sp>
        <p:nvSpPr>
          <p:cNvPr id="85025" name="Line 38"/>
          <p:cNvSpPr>
            <a:spLocks noChangeShapeType="1"/>
          </p:cNvSpPr>
          <p:nvPr/>
        </p:nvSpPr>
        <p:spPr bwMode="auto">
          <a:xfrm flipH="1">
            <a:off x="996950" y="1349375"/>
            <a:ext cx="463550" cy="1588"/>
          </a:xfrm>
          <a:prstGeom prst="line">
            <a:avLst/>
          </a:prstGeom>
          <a:noFill/>
          <a:ln w="9525">
            <a:solidFill>
              <a:srgbClr val="000000"/>
            </a:solidFill>
            <a:round/>
            <a:headEnd/>
            <a:tailEnd/>
          </a:ln>
        </p:spPr>
        <p:txBody>
          <a:bodyPr/>
          <a:lstStyle/>
          <a:p>
            <a:endParaRPr lang="en-US"/>
          </a:p>
        </p:txBody>
      </p:sp>
      <p:sp>
        <p:nvSpPr>
          <p:cNvPr id="85026" name="Line 39"/>
          <p:cNvSpPr>
            <a:spLocks noChangeShapeType="1"/>
          </p:cNvSpPr>
          <p:nvPr/>
        </p:nvSpPr>
        <p:spPr bwMode="auto">
          <a:xfrm flipH="1">
            <a:off x="3195638" y="1868488"/>
            <a:ext cx="322262" cy="1587"/>
          </a:xfrm>
          <a:prstGeom prst="line">
            <a:avLst/>
          </a:prstGeom>
          <a:noFill/>
          <a:ln w="9525">
            <a:solidFill>
              <a:srgbClr val="000000"/>
            </a:solidFill>
            <a:round/>
            <a:headEnd/>
            <a:tailEnd/>
          </a:ln>
        </p:spPr>
        <p:txBody>
          <a:bodyPr/>
          <a:lstStyle/>
          <a:p>
            <a:endParaRPr lang="en-US"/>
          </a:p>
        </p:txBody>
      </p:sp>
      <p:sp>
        <p:nvSpPr>
          <p:cNvPr id="85027" name="Line 40"/>
          <p:cNvSpPr>
            <a:spLocks noChangeShapeType="1"/>
          </p:cNvSpPr>
          <p:nvPr/>
        </p:nvSpPr>
        <p:spPr bwMode="auto">
          <a:xfrm flipH="1">
            <a:off x="2333625" y="2889250"/>
            <a:ext cx="1184275" cy="1588"/>
          </a:xfrm>
          <a:prstGeom prst="line">
            <a:avLst/>
          </a:prstGeom>
          <a:noFill/>
          <a:ln w="9525">
            <a:solidFill>
              <a:srgbClr val="000000"/>
            </a:solidFill>
            <a:round/>
            <a:headEnd/>
            <a:tailEnd/>
          </a:ln>
        </p:spPr>
        <p:txBody>
          <a:bodyPr/>
          <a:lstStyle/>
          <a:p>
            <a:endParaRPr lang="en-US"/>
          </a:p>
        </p:txBody>
      </p:sp>
      <p:sp>
        <p:nvSpPr>
          <p:cNvPr id="85028" name="Line 41"/>
          <p:cNvSpPr>
            <a:spLocks noChangeShapeType="1"/>
          </p:cNvSpPr>
          <p:nvPr/>
        </p:nvSpPr>
        <p:spPr bwMode="auto">
          <a:xfrm>
            <a:off x="1508125" y="3281363"/>
            <a:ext cx="801688" cy="1587"/>
          </a:xfrm>
          <a:prstGeom prst="line">
            <a:avLst/>
          </a:prstGeom>
          <a:noFill/>
          <a:ln w="9525">
            <a:solidFill>
              <a:srgbClr val="000000"/>
            </a:solidFill>
            <a:round/>
            <a:headEnd/>
            <a:tailEnd/>
          </a:ln>
        </p:spPr>
        <p:txBody>
          <a:bodyPr/>
          <a:lstStyle/>
          <a:p>
            <a:endParaRPr lang="en-US"/>
          </a:p>
        </p:txBody>
      </p:sp>
      <p:sp>
        <p:nvSpPr>
          <p:cNvPr id="85029" name="Line 42"/>
          <p:cNvSpPr>
            <a:spLocks noChangeShapeType="1"/>
          </p:cNvSpPr>
          <p:nvPr/>
        </p:nvSpPr>
        <p:spPr bwMode="auto">
          <a:xfrm>
            <a:off x="1347788" y="3486150"/>
            <a:ext cx="947737" cy="0"/>
          </a:xfrm>
          <a:prstGeom prst="line">
            <a:avLst/>
          </a:prstGeom>
          <a:noFill/>
          <a:ln w="9525">
            <a:solidFill>
              <a:srgbClr val="000000"/>
            </a:solidFill>
            <a:round/>
            <a:headEnd/>
            <a:tailEnd/>
          </a:ln>
        </p:spPr>
        <p:txBody>
          <a:bodyPr/>
          <a:lstStyle/>
          <a:p>
            <a:endParaRPr lang="en-US"/>
          </a:p>
        </p:txBody>
      </p:sp>
      <p:sp>
        <p:nvSpPr>
          <p:cNvPr id="85030" name="Freeform 43"/>
          <p:cNvSpPr>
            <a:spLocks/>
          </p:cNvSpPr>
          <p:nvPr/>
        </p:nvSpPr>
        <p:spPr bwMode="auto">
          <a:xfrm>
            <a:off x="2414588" y="3516313"/>
            <a:ext cx="1103312" cy="287337"/>
          </a:xfrm>
          <a:custGeom>
            <a:avLst/>
            <a:gdLst>
              <a:gd name="T0" fmla="*/ 760 w 760"/>
              <a:gd name="T1" fmla="*/ 198 h 198"/>
              <a:gd name="T2" fmla="*/ 543 w 760"/>
              <a:gd name="T3" fmla="*/ 198 h 198"/>
              <a:gd name="T4" fmla="*/ 0 w 760"/>
              <a:gd name="T5" fmla="*/ 0 h 198"/>
              <a:gd name="T6" fmla="*/ 0 60000 65536"/>
              <a:gd name="T7" fmla="*/ 0 60000 65536"/>
              <a:gd name="T8" fmla="*/ 0 60000 65536"/>
              <a:gd name="T9" fmla="*/ 0 w 760"/>
              <a:gd name="T10" fmla="*/ 0 h 198"/>
              <a:gd name="T11" fmla="*/ 760 w 760"/>
              <a:gd name="T12" fmla="*/ 198 h 198"/>
            </a:gdLst>
            <a:ahLst/>
            <a:cxnLst>
              <a:cxn ang="T6">
                <a:pos x="T0" y="T1"/>
              </a:cxn>
              <a:cxn ang="T7">
                <a:pos x="T2" y="T3"/>
              </a:cxn>
              <a:cxn ang="T8">
                <a:pos x="T4" y="T5"/>
              </a:cxn>
            </a:cxnLst>
            <a:rect l="T9" t="T10" r="T11" b="T12"/>
            <a:pathLst>
              <a:path w="760" h="198">
                <a:moveTo>
                  <a:pt x="760" y="198"/>
                </a:moveTo>
                <a:lnTo>
                  <a:pt x="543" y="198"/>
                </a:lnTo>
                <a:lnTo>
                  <a:pt x="0" y="0"/>
                </a:lnTo>
              </a:path>
            </a:pathLst>
          </a:custGeom>
          <a:noFill/>
          <a:ln w="9525">
            <a:solidFill>
              <a:srgbClr val="000000"/>
            </a:solidFill>
            <a:round/>
            <a:headEnd/>
            <a:tailEnd/>
          </a:ln>
        </p:spPr>
        <p:txBody>
          <a:bodyPr/>
          <a:lstStyle/>
          <a:p>
            <a:endParaRPr lang="en-US"/>
          </a:p>
        </p:txBody>
      </p:sp>
      <p:sp>
        <p:nvSpPr>
          <p:cNvPr id="85031" name="Line 44"/>
          <p:cNvSpPr>
            <a:spLocks noChangeShapeType="1"/>
          </p:cNvSpPr>
          <p:nvPr/>
        </p:nvSpPr>
        <p:spPr bwMode="auto">
          <a:xfrm>
            <a:off x="2533650" y="3033713"/>
            <a:ext cx="1588" cy="1587"/>
          </a:xfrm>
          <a:prstGeom prst="line">
            <a:avLst/>
          </a:prstGeom>
          <a:noFill/>
          <a:ln w="9525">
            <a:solidFill>
              <a:srgbClr val="000000"/>
            </a:solidFill>
            <a:round/>
            <a:headEnd/>
            <a:tailEnd/>
          </a:ln>
        </p:spPr>
        <p:txBody>
          <a:bodyPr/>
          <a:lstStyle/>
          <a:p>
            <a:endParaRPr lang="en-US"/>
          </a:p>
        </p:txBody>
      </p:sp>
      <p:sp>
        <p:nvSpPr>
          <p:cNvPr id="85032" name="Line 45"/>
          <p:cNvSpPr>
            <a:spLocks noChangeShapeType="1"/>
          </p:cNvSpPr>
          <p:nvPr/>
        </p:nvSpPr>
        <p:spPr bwMode="auto">
          <a:xfrm>
            <a:off x="1411288" y="3086100"/>
            <a:ext cx="657225" cy="1588"/>
          </a:xfrm>
          <a:prstGeom prst="line">
            <a:avLst/>
          </a:prstGeom>
          <a:noFill/>
          <a:ln w="9525">
            <a:solidFill>
              <a:srgbClr val="000000"/>
            </a:solidFill>
            <a:round/>
            <a:headEnd/>
            <a:tailEnd/>
          </a:ln>
        </p:spPr>
        <p:txBody>
          <a:bodyPr/>
          <a:lstStyle/>
          <a:p>
            <a:endParaRPr lang="en-US"/>
          </a:p>
        </p:txBody>
      </p:sp>
      <p:sp>
        <p:nvSpPr>
          <p:cNvPr id="85033" name="Freeform 46"/>
          <p:cNvSpPr>
            <a:spLocks/>
          </p:cNvSpPr>
          <p:nvPr/>
        </p:nvSpPr>
        <p:spPr bwMode="auto">
          <a:xfrm>
            <a:off x="1354138" y="3516313"/>
            <a:ext cx="708025" cy="287337"/>
          </a:xfrm>
          <a:custGeom>
            <a:avLst/>
            <a:gdLst>
              <a:gd name="T0" fmla="*/ 0 w 488"/>
              <a:gd name="T1" fmla="*/ 198 h 198"/>
              <a:gd name="T2" fmla="*/ 316 w 488"/>
              <a:gd name="T3" fmla="*/ 198 h 198"/>
              <a:gd name="T4" fmla="*/ 488 w 488"/>
              <a:gd name="T5" fmla="*/ 0 h 198"/>
              <a:gd name="T6" fmla="*/ 0 60000 65536"/>
              <a:gd name="T7" fmla="*/ 0 60000 65536"/>
              <a:gd name="T8" fmla="*/ 0 60000 65536"/>
              <a:gd name="T9" fmla="*/ 0 w 488"/>
              <a:gd name="T10" fmla="*/ 0 h 198"/>
              <a:gd name="T11" fmla="*/ 488 w 488"/>
              <a:gd name="T12" fmla="*/ 198 h 198"/>
            </a:gdLst>
            <a:ahLst/>
            <a:cxnLst>
              <a:cxn ang="T6">
                <a:pos x="T0" y="T1"/>
              </a:cxn>
              <a:cxn ang="T7">
                <a:pos x="T2" y="T3"/>
              </a:cxn>
              <a:cxn ang="T8">
                <a:pos x="T4" y="T5"/>
              </a:cxn>
            </a:cxnLst>
            <a:rect l="T9" t="T10" r="T11" b="T12"/>
            <a:pathLst>
              <a:path w="488" h="198">
                <a:moveTo>
                  <a:pt x="0" y="198"/>
                </a:moveTo>
                <a:lnTo>
                  <a:pt x="316" y="198"/>
                </a:lnTo>
                <a:lnTo>
                  <a:pt x="488" y="0"/>
                </a:lnTo>
              </a:path>
            </a:pathLst>
          </a:custGeom>
          <a:noFill/>
          <a:ln w="9525">
            <a:solidFill>
              <a:srgbClr val="000000"/>
            </a:solidFill>
            <a:round/>
            <a:headEnd/>
            <a:tailEnd/>
          </a:ln>
        </p:spPr>
        <p:txBody>
          <a:bodyPr/>
          <a:lstStyle/>
          <a:p>
            <a:endParaRPr lang="en-US"/>
          </a:p>
        </p:txBody>
      </p:sp>
      <p:sp>
        <p:nvSpPr>
          <p:cNvPr id="85034" name="Line 47"/>
          <p:cNvSpPr>
            <a:spLocks noChangeShapeType="1"/>
          </p:cNvSpPr>
          <p:nvPr/>
        </p:nvSpPr>
        <p:spPr bwMode="auto">
          <a:xfrm>
            <a:off x="1079500" y="2595563"/>
            <a:ext cx="1033463" cy="0"/>
          </a:xfrm>
          <a:prstGeom prst="line">
            <a:avLst/>
          </a:prstGeom>
          <a:noFill/>
          <a:ln w="9525">
            <a:solidFill>
              <a:srgbClr val="000000"/>
            </a:solidFill>
            <a:round/>
            <a:headEnd/>
            <a:tailEnd/>
          </a:ln>
        </p:spPr>
        <p:txBody>
          <a:bodyPr/>
          <a:lstStyle/>
          <a:p>
            <a:endParaRPr lang="en-US"/>
          </a:p>
        </p:txBody>
      </p:sp>
      <p:sp>
        <p:nvSpPr>
          <p:cNvPr id="85035" name="Line 48"/>
          <p:cNvSpPr>
            <a:spLocks noChangeShapeType="1"/>
          </p:cNvSpPr>
          <p:nvPr/>
        </p:nvSpPr>
        <p:spPr bwMode="auto">
          <a:xfrm>
            <a:off x="2862263" y="3457575"/>
            <a:ext cx="655637" cy="1588"/>
          </a:xfrm>
          <a:prstGeom prst="line">
            <a:avLst/>
          </a:prstGeom>
          <a:noFill/>
          <a:ln w="9525">
            <a:solidFill>
              <a:srgbClr val="000000"/>
            </a:solidFill>
            <a:round/>
            <a:headEnd/>
            <a:tailEnd/>
          </a:ln>
        </p:spPr>
        <p:txBody>
          <a:bodyPr/>
          <a:lstStyle/>
          <a:p>
            <a:endParaRPr lang="en-US"/>
          </a:p>
        </p:txBody>
      </p:sp>
      <p:sp>
        <p:nvSpPr>
          <p:cNvPr id="85036" name="Line 49"/>
          <p:cNvSpPr>
            <a:spLocks noChangeShapeType="1"/>
          </p:cNvSpPr>
          <p:nvPr/>
        </p:nvSpPr>
        <p:spPr bwMode="auto">
          <a:xfrm>
            <a:off x="1096963" y="2114550"/>
            <a:ext cx="712787" cy="1588"/>
          </a:xfrm>
          <a:prstGeom prst="line">
            <a:avLst/>
          </a:prstGeom>
          <a:noFill/>
          <a:ln w="9525">
            <a:solidFill>
              <a:srgbClr val="000000"/>
            </a:solidFill>
            <a:round/>
            <a:headEnd/>
            <a:tailEnd/>
          </a:ln>
        </p:spPr>
        <p:txBody>
          <a:bodyPr/>
          <a:lstStyle/>
          <a:p>
            <a:endParaRPr lang="en-US"/>
          </a:p>
        </p:txBody>
      </p:sp>
      <p:sp>
        <p:nvSpPr>
          <p:cNvPr id="85037" name="Line 50"/>
          <p:cNvSpPr>
            <a:spLocks noChangeShapeType="1"/>
          </p:cNvSpPr>
          <p:nvPr/>
        </p:nvSpPr>
        <p:spPr bwMode="auto">
          <a:xfrm>
            <a:off x="1470025" y="4521200"/>
            <a:ext cx="825500" cy="1588"/>
          </a:xfrm>
          <a:prstGeom prst="line">
            <a:avLst/>
          </a:prstGeom>
          <a:noFill/>
          <a:ln w="9525">
            <a:solidFill>
              <a:srgbClr val="000000"/>
            </a:solidFill>
            <a:round/>
            <a:headEnd/>
            <a:tailEnd/>
          </a:ln>
        </p:spPr>
        <p:txBody>
          <a:bodyPr/>
          <a:lstStyle/>
          <a:p>
            <a:endParaRPr lang="en-US"/>
          </a:p>
        </p:txBody>
      </p:sp>
      <p:sp>
        <p:nvSpPr>
          <p:cNvPr id="85038" name="Line 51"/>
          <p:cNvSpPr>
            <a:spLocks noChangeShapeType="1"/>
          </p:cNvSpPr>
          <p:nvPr/>
        </p:nvSpPr>
        <p:spPr bwMode="auto">
          <a:xfrm>
            <a:off x="977900" y="5087938"/>
            <a:ext cx="1025525" cy="1587"/>
          </a:xfrm>
          <a:prstGeom prst="line">
            <a:avLst/>
          </a:prstGeom>
          <a:noFill/>
          <a:ln w="9525">
            <a:solidFill>
              <a:srgbClr val="000000"/>
            </a:solidFill>
            <a:round/>
            <a:headEnd/>
            <a:tailEnd/>
          </a:ln>
        </p:spPr>
        <p:txBody>
          <a:bodyPr/>
          <a:lstStyle/>
          <a:p>
            <a:endParaRPr lang="en-US"/>
          </a:p>
        </p:txBody>
      </p:sp>
      <p:sp>
        <p:nvSpPr>
          <p:cNvPr id="85039" name="Freeform 52"/>
          <p:cNvSpPr>
            <a:spLocks/>
          </p:cNvSpPr>
          <p:nvPr/>
        </p:nvSpPr>
        <p:spPr bwMode="auto">
          <a:xfrm>
            <a:off x="1825625" y="6437313"/>
            <a:ext cx="460375" cy="115887"/>
          </a:xfrm>
          <a:custGeom>
            <a:avLst/>
            <a:gdLst>
              <a:gd name="T0" fmla="*/ 317 w 317"/>
              <a:gd name="T1" fmla="*/ 0 h 80"/>
              <a:gd name="T2" fmla="*/ 266 w 317"/>
              <a:gd name="T3" fmla="*/ 80 h 80"/>
              <a:gd name="T4" fmla="*/ 0 w 317"/>
              <a:gd name="T5" fmla="*/ 80 h 80"/>
              <a:gd name="T6" fmla="*/ 0 60000 65536"/>
              <a:gd name="T7" fmla="*/ 0 60000 65536"/>
              <a:gd name="T8" fmla="*/ 0 60000 65536"/>
              <a:gd name="T9" fmla="*/ 0 w 317"/>
              <a:gd name="T10" fmla="*/ 0 h 80"/>
              <a:gd name="T11" fmla="*/ 317 w 317"/>
              <a:gd name="T12" fmla="*/ 80 h 80"/>
            </a:gdLst>
            <a:ahLst/>
            <a:cxnLst>
              <a:cxn ang="T6">
                <a:pos x="T0" y="T1"/>
              </a:cxn>
              <a:cxn ang="T7">
                <a:pos x="T2" y="T3"/>
              </a:cxn>
              <a:cxn ang="T8">
                <a:pos x="T4" y="T5"/>
              </a:cxn>
            </a:cxnLst>
            <a:rect l="T9" t="T10" r="T11" b="T12"/>
            <a:pathLst>
              <a:path w="317" h="80">
                <a:moveTo>
                  <a:pt x="317" y="0"/>
                </a:moveTo>
                <a:lnTo>
                  <a:pt x="266" y="80"/>
                </a:lnTo>
                <a:lnTo>
                  <a:pt x="0" y="80"/>
                </a:lnTo>
              </a:path>
            </a:pathLst>
          </a:custGeom>
          <a:noFill/>
          <a:ln w="9525">
            <a:solidFill>
              <a:srgbClr val="000000"/>
            </a:solidFill>
            <a:round/>
            <a:headEnd/>
            <a:tailEnd/>
          </a:ln>
        </p:spPr>
        <p:txBody>
          <a:bodyPr/>
          <a:lstStyle/>
          <a:p>
            <a:endParaRPr lang="en-US"/>
          </a:p>
        </p:txBody>
      </p:sp>
      <p:sp>
        <p:nvSpPr>
          <p:cNvPr id="85040" name="Freeform 53"/>
          <p:cNvSpPr>
            <a:spLocks/>
          </p:cNvSpPr>
          <p:nvPr/>
        </p:nvSpPr>
        <p:spPr bwMode="auto">
          <a:xfrm>
            <a:off x="1911350" y="2392363"/>
            <a:ext cx="833438" cy="409575"/>
          </a:xfrm>
          <a:custGeom>
            <a:avLst/>
            <a:gdLst>
              <a:gd name="T0" fmla="*/ 279 w 574"/>
              <a:gd name="T1" fmla="*/ 281 h 281"/>
              <a:gd name="T2" fmla="*/ 574 w 574"/>
              <a:gd name="T3" fmla="*/ 0 h 281"/>
              <a:gd name="T4" fmla="*/ 0 w 574"/>
              <a:gd name="T5" fmla="*/ 0 h 281"/>
              <a:gd name="T6" fmla="*/ 279 w 574"/>
              <a:gd name="T7" fmla="*/ 281 h 281"/>
              <a:gd name="T8" fmla="*/ 279 w 574"/>
              <a:gd name="T9" fmla="*/ 281 h 281"/>
              <a:gd name="T10" fmla="*/ 0 60000 65536"/>
              <a:gd name="T11" fmla="*/ 0 60000 65536"/>
              <a:gd name="T12" fmla="*/ 0 60000 65536"/>
              <a:gd name="T13" fmla="*/ 0 60000 65536"/>
              <a:gd name="T14" fmla="*/ 0 60000 65536"/>
              <a:gd name="T15" fmla="*/ 0 w 574"/>
              <a:gd name="T16" fmla="*/ 0 h 281"/>
              <a:gd name="T17" fmla="*/ 574 w 574"/>
              <a:gd name="T18" fmla="*/ 281 h 281"/>
            </a:gdLst>
            <a:ahLst/>
            <a:cxnLst>
              <a:cxn ang="T10">
                <a:pos x="T0" y="T1"/>
              </a:cxn>
              <a:cxn ang="T11">
                <a:pos x="T2" y="T3"/>
              </a:cxn>
              <a:cxn ang="T12">
                <a:pos x="T4" y="T5"/>
              </a:cxn>
              <a:cxn ang="T13">
                <a:pos x="T6" y="T7"/>
              </a:cxn>
              <a:cxn ang="T14">
                <a:pos x="T8" y="T9"/>
              </a:cxn>
            </a:cxnLst>
            <a:rect l="T15" t="T16" r="T17" b="T18"/>
            <a:pathLst>
              <a:path w="574" h="281">
                <a:moveTo>
                  <a:pt x="279" y="281"/>
                </a:moveTo>
                <a:lnTo>
                  <a:pt x="574" y="0"/>
                </a:lnTo>
                <a:lnTo>
                  <a:pt x="0" y="0"/>
                </a:lnTo>
                <a:lnTo>
                  <a:pt x="279" y="281"/>
                </a:lnTo>
                <a:close/>
              </a:path>
            </a:pathLst>
          </a:custGeom>
          <a:noFill/>
          <a:ln w="9525">
            <a:solidFill>
              <a:srgbClr val="000000"/>
            </a:solidFill>
            <a:round/>
            <a:headEnd/>
            <a:tailEnd/>
          </a:ln>
        </p:spPr>
        <p:txBody>
          <a:bodyPr/>
          <a:lstStyle/>
          <a:p>
            <a:endParaRPr lang="en-US"/>
          </a:p>
        </p:txBody>
      </p:sp>
      <p:sp>
        <p:nvSpPr>
          <p:cNvPr id="85041" name="Freeform 54"/>
          <p:cNvSpPr>
            <a:spLocks/>
          </p:cNvSpPr>
          <p:nvPr/>
        </p:nvSpPr>
        <p:spPr bwMode="auto">
          <a:xfrm>
            <a:off x="1809750" y="2117725"/>
            <a:ext cx="933450" cy="244475"/>
          </a:xfrm>
          <a:custGeom>
            <a:avLst/>
            <a:gdLst>
              <a:gd name="T0" fmla="*/ 36 w 642"/>
              <a:gd name="T1" fmla="*/ 160 h 169"/>
              <a:gd name="T2" fmla="*/ 0 w 642"/>
              <a:gd name="T3" fmla="*/ 0 h 169"/>
              <a:gd name="T4" fmla="*/ 642 w 642"/>
              <a:gd name="T5" fmla="*/ 169 h 169"/>
              <a:gd name="T6" fmla="*/ 0 60000 65536"/>
              <a:gd name="T7" fmla="*/ 0 60000 65536"/>
              <a:gd name="T8" fmla="*/ 0 60000 65536"/>
              <a:gd name="T9" fmla="*/ 0 w 642"/>
              <a:gd name="T10" fmla="*/ 0 h 169"/>
              <a:gd name="T11" fmla="*/ 642 w 642"/>
              <a:gd name="T12" fmla="*/ 169 h 169"/>
            </a:gdLst>
            <a:ahLst/>
            <a:cxnLst>
              <a:cxn ang="T6">
                <a:pos x="T0" y="T1"/>
              </a:cxn>
              <a:cxn ang="T7">
                <a:pos x="T2" y="T3"/>
              </a:cxn>
              <a:cxn ang="T8">
                <a:pos x="T4" y="T5"/>
              </a:cxn>
            </a:cxnLst>
            <a:rect l="T9" t="T10" r="T11" b="T12"/>
            <a:pathLst>
              <a:path w="642" h="169">
                <a:moveTo>
                  <a:pt x="36" y="160"/>
                </a:moveTo>
                <a:lnTo>
                  <a:pt x="0" y="0"/>
                </a:lnTo>
                <a:lnTo>
                  <a:pt x="642" y="169"/>
                </a:lnTo>
              </a:path>
            </a:pathLst>
          </a:custGeom>
          <a:noFill/>
          <a:ln w="9525">
            <a:solidFill>
              <a:srgbClr val="000000"/>
            </a:solidFill>
            <a:round/>
            <a:headEnd/>
            <a:tailEnd/>
          </a:ln>
        </p:spPr>
        <p:txBody>
          <a:bodyPr/>
          <a:lstStyle/>
          <a:p>
            <a:endParaRPr lang="en-US"/>
          </a:p>
        </p:txBody>
      </p:sp>
      <p:sp>
        <p:nvSpPr>
          <p:cNvPr id="85042" name="Freeform 55"/>
          <p:cNvSpPr>
            <a:spLocks/>
          </p:cNvSpPr>
          <p:nvPr/>
        </p:nvSpPr>
        <p:spPr bwMode="auto">
          <a:xfrm>
            <a:off x="1033463" y="1708150"/>
            <a:ext cx="1098550" cy="223838"/>
          </a:xfrm>
          <a:custGeom>
            <a:avLst/>
            <a:gdLst>
              <a:gd name="T0" fmla="*/ 0 w 756"/>
              <a:gd name="T1" fmla="*/ 0 h 154"/>
              <a:gd name="T2" fmla="*/ 534 w 756"/>
              <a:gd name="T3" fmla="*/ 0 h 154"/>
              <a:gd name="T4" fmla="*/ 756 w 756"/>
              <a:gd name="T5" fmla="*/ 154 h 154"/>
              <a:gd name="T6" fmla="*/ 0 60000 65536"/>
              <a:gd name="T7" fmla="*/ 0 60000 65536"/>
              <a:gd name="T8" fmla="*/ 0 60000 65536"/>
              <a:gd name="T9" fmla="*/ 0 w 756"/>
              <a:gd name="T10" fmla="*/ 0 h 154"/>
              <a:gd name="T11" fmla="*/ 756 w 756"/>
              <a:gd name="T12" fmla="*/ 154 h 154"/>
            </a:gdLst>
            <a:ahLst/>
            <a:cxnLst>
              <a:cxn ang="T6">
                <a:pos x="T0" y="T1"/>
              </a:cxn>
              <a:cxn ang="T7">
                <a:pos x="T2" y="T3"/>
              </a:cxn>
              <a:cxn ang="T8">
                <a:pos x="T4" y="T5"/>
              </a:cxn>
            </a:cxnLst>
            <a:rect l="T9" t="T10" r="T11" b="T12"/>
            <a:pathLst>
              <a:path w="756" h="154">
                <a:moveTo>
                  <a:pt x="0" y="0"/>
                </a:moveTo>
                <a:lnTo>
                  <a:pt x="534" y="0"/>
                </a:lnTo>
                <a:lnTo>
                  <a:pt x="756" y="154"/>
                </a:lnTo>
              </a:path>
            </a:pathLst>
          </a:custGeom>
          <a:noFill/>
          <a:ln w="9525">
            <a:solidFill>
              <a:srgbClr val="000000"/>
            </a:solidFill>
            <a:round/>
            <a:headEnd/>
            <a:tailEnd/>
          </a:ln>
        </p:spPr>
        <p:txBody>
          <a:bodyPr/>
          <a:lstStyle/>
          <a:p>
            <a:endParaRPr lang="en-US"/>
          </a:p>
        </p:txBody>
      </p:sp>
      <p:sp>
        <p:nvSpPr>
          <p:cNvPr id="85043" name="Line 56"/>
          <p:cNvSpPr>
            <a:spLocks noChangeShapeType="1"/>
          </p:cNvSpPr>
          <p:nvPr/>
        </p:nvSpPr>
        <p:spPr bwMode="auto">
          <a:xfrm>
            <a:off x="1809750" y="1708150"/>
            <a:ext cx="530225" cy="169863"/>
          </a:xfrm>
          <a:prstGeom prst="line">
            <a:avLst/>
          </a:prstGeom>
          <a:noFill/>
          <a:ln w="9525">
            <a:solidFill>
              <a:srgbClr val="000000"/>
            </a:solidFill>
            <a:round/>
            <a:headEnd/>
            <a:tailEnd/>
          </a:ln>
        </p:spPr>
        <p:txBody>
          <a:bodyPr/>
          <a:lstStyle/>
          <a:p>
            <a:endParaRPr lang="en-US"/>
          </a:p>
        </p:txBody>
      </p:sp>
      <p:sp>
        <p:nvSpPr>
          <p:cNvPr id="85044" name="Text Box 57"/>
          <p:cNvSpPr txBox="1">
            <a:spLocks noChangeArrowheads="1"/>
          </p:cNvSpPr>
          <p:nvPr/>
        </p:nvSpPr>
        <p:spPr bwMode="auto">
          <a:xfrm>
            <a:off x="428625" y="2044700"/>
            <a:ext cx="655638" cy="304800"/>
          </a:xfrm>
          <a:prstGeom prst="rect">
            <a:avLst/>
          </a:prstGeom>
          <a:noFill/>
          <a:ln w="9525">
            <a:noFill/>
            <a:miter lim="800000"/>
            <a:headEnd/>
            <a:tailEnd/>
          </a:ln>
        </p:spPr>
        <p:txBody>
          <a:bodyPr wrap="none" lIns="0" tIns="0" bIns="0">
            <a:spAutoFit/>
          </a:bodyPr>
          <a:lstStyle/>
          <a:p>
            <a:r>
              <a:rPr lang="en-US" sz="1000" b="1"/>
              <a:t>Ureteral</a:t>
            </a:r>
          </a:p>
          <a:p>
            <a:r>
              <a:rPr lang="en-US" sz="1000" b="1"/>
              <a:t>openings</a:t>
            </a:r>
          </a:p>
        </p:txBody>
      </p:sp>
      <p:sp>
        <p:nvSpPr>
          <p:cNvPr id="85045" name="Text Box 58"/>
          <p:cNvSpPr txBox="1">
            <a:spLocks noChangeArrowheads="1"/>
          </p:cNvSpPr>
          <p:nvPr/>
        </p:nvSpPr>
        <p:spPr bwMode="auto">
          <a:xfrm>
            <a:off x="428625" y="2517775"/>
            <a:ext cx="557213" cy="152400"/>
          </a:xfrm>
          <a:prstGeom prst="rect">
            <a:avLst/>
          </a:prstGeom>
          <a:noFill/>
          <a:ln w="9525">
            <a:noFill/>
            <a:miter lim="800000"/>
            <a:headEnd/>
            <a:tailEnd/>
          </a:ln>
        </p:spPr>
        <p:txBody>
          <a:bodyPr wrap="none" lIns="0" tIns="0" bIns="0">
            <a:spAutoFit/>
          </a:bodyPr>
          <a:lstStyle/>
          <a:p>
            <a:r>
              <a:rPr lang="en-US" sz="1000" b="1"/>
              <a:t>Trigone</a:t>
            </a:r>
          </a:p>
        </p:txBody>
      </p:sp>
      <p:sp>
        <p:nvSpPr>
          <p:cNvPr id="85046" name="Text Box 59"/>
          <p:cNvSpPr txBox="1">
            <a:spLocks noChangeArrowheads="1"/>
          </p:cNvSpPr>
          <p:nvPr/>
        </p:nvSpPr>
        <p:spPr bwMode="auto">
          <a:xfrm>
            <a:off x="428625" y="3406775"/>
            <a:ext cx="881063" cy="304800"/>
          </a:xfrm>
          <a:prstGeom prst="rect">
            <a:avLst/>
          </a:prstGeom>
          <a:noFill/>
          <a:ln w="9525">
            <a:noFill/>
            <a:miter lim="800000"/>
            <a:headEnd/>
            <a:tailEnd/>
          </a:ln>
        </p:spPr>
        <p:txBody>
          <a:bodyPr wrap="none" lIns="0" tIns="0" bIns="0">
            <a:spAutoFit/>
          </a:bodyPr>
          <a:lstStyle/>
          <a:p>
            <a:r>
              <a:rPr lang="en-US" sz="1000" b="1"/>
              <a:t>Membranous</a:t>
            </a:r>
          </a:p>
          <a:p>
            <a:r>
              <a:rPr lang="en-US" sz="1000" b="1"/>
              <a:t>urethra</a:t>
            </a:r>
          </a:p>
        </p:txBody>
      </p:sp>
      <p:sp>
        <p:nvSpPr>
          <p:cNvPr id="85047" name="Text Box 60"/>
          <p:cNvSpPr txBox="1">
            <a:spLocks noChangeArrowheads="1"/>
          </p:cNvSpPr>
          <p:nvPr/>
        </p:nvSpPr>
        <p:spPr bwMode="auto">
          <a:xfrm>
            <a:off x="428625" y="3732213"/>
            <a:ext cx="923925" cy="304800"/>
          </a:xfrm>
          <a:prstGeom prst="rect">
            <a:avLst/>
          </a:prstGeom>
          <a:noFill/>
          <a:ln w="9525">
            <a:noFill/>
            <a:miter lim="800000"/>
            <a:headEnd/>
            <a:tailEnd/>
          </a:ln>
        </p:spPr>
        <p:txBody>
          <a:bodyPr wrap="none" lIns="0" tIns="0" bIns="0">
            <a:spAutoFit/>
          </a:bodyPr>
          <a:lstStyle/>
          <a:p>
            <a:r>
              <a:rPr lang="en-US" sz="1000" b="1"/>
              <a:t>Bulbourethral</a:t>
            </a:r>
          </a:p>
          <a:p>
            <a:r>
              <a:rPr lang="en-US" sz="1000" b="1"/>
              <a:t>gland</a:t>
            </a:r>
          </a:p>
        </p:txBody>
      </p:sp>
      <p:sp>
        <p:nvSpPr>
          <p:cNvPr id="85048" name="Text Box 61"/>
          <p:cNvSpPr txBox="1">
            <a:spLocks noChangeArrowheads="1"/>
          </p:cNvSpPr>
          <p:nvPr/>
        </p:nvSpPr>
        <p:spPr bwMode="auto">
          <a:xfrm>
            <a:off x="428625" y="4443413"/>
            <a:ext cx="1042988" cy="306387"/>
          </a:xfrm>
          <a:prstGeom prst="rect">
            <a:avLst/>
          </a:prstGeom>
          <a:noFill/>
          <a:ln w="9525">
            <a:noFill/>
            <a:miter lim="800000"/>
            <a:headEnd/>
            <a:tailEnd/>
          </a:ln>
        </p:spPr>
        <p:txBody>
          <a:bodyPr wrap="none" lIns="0" tIns="0" bIns="0">
            <a:spAutoFit/>
          </a:bodyPr>
          <a:lstStyle/>
          <a:p>
            <a:r>
              <a:rPr lang="en-US" sz="1000" b="1"/>
              <a:t>Spongy (penile)</a:t>
            </a:r>
          </a:p>
          <a:p>
            <a:r>
              <a:rPr lang="en-US" sz="1000" b="1"/>
              <a:t>urethra</a:t>
            </a:r>
          </a:p>
        </p:txBody>
      </p:sp>
      <p:sp>
        <p:nvSpPr>
          <p:cNvPr id="85049" name="Text Box 62"/>
          <p:cNvSpPr txBox="1">
            <a:spLocks noChangeArrowheads="1"/>
          </p:cNvSpPr>
          <p:nvPr/>
        </p:nvSpPr>
        <p:spPr bwMode="auto">
          <a:xfrm>
            <a:off x="3573463" y="1803400"/>
            <a:ext cx="620712" cy="304800"/>
          </a:xfrm>
          <a:prstGeom prst="rect">
            <a:avLst/>
          </a:prstGeom>
          <a:noFill/>
          <a:ln w="9525">
            <a:noFill/>
            <a:miter lim="800000"/>
            <a:headEnd/>
            <a:tailEnd/>
          </a:ln>
        </p:spPr>
        <p:txBody>
          <a:bodyPr wrap="none" lIns="0" tIns="0" bIns="0">
            <a:spAutoFit/>
          </a:bodyPr>
          <a:lstStyle/>
          <a:p>
            <a:r>
              <a:rPr lang="en-US" sz="1000" b="1"/>
              <a:t>Detrusor</a:t>
            </a:r>
          </a:p>
          <a:p>
            <a:r>
              <a:rPr lang="en-US" sz="1000" b="1"/>
              <a:t>muscle</a:t>
            </a:r>
          </a:p>
        </p:txBody>
      </p:sp>
      <p:sp>
        <p:nvSpPr>
          <p:cNvPr id="85050" name="Text Box 63"/>
          <p:cNvSpPr txBox="1">
            <a:spLocks noChangeArrowheads="1"/>
          </p:cNvSpPr>
          <p:nvPr/>
        </p:nvSpPr>
        <p:spPr bwMode="auto">
          <a:xfrm>
            <a:off x="3573463" y="2822575"/>
            <a:ext cx="1055687" cy="303213"/>
          </a:xfrm>
          <a:prstGeom prst="rect">
            <a:avLst/>
          </a:prstGeom>
          <a:noFill/>
          <a:ln w="9525">
            <a:noFill/>
            <a:miter lim="800000"/>
            <a:headEnd/>
            <a:tailEnd/>
          </a:ln>
        </p:spPr>
        <p:txBody>
          <a:bodyPr wrap="none" lIns="0" tIns="0" bIns="0">
            <a:spAutoFit/>
          </a:bodyPr>
          <a:lstStyle/>
          <a:p>
            <a:r>
              <a:rPr lang="en-US" sz="1000" b="1"/>
              <a:t>Internal urethral</a:t>
            </a:r>
          </a:p>
          <a:p>
            <a:r>
              <a:rPr lang="en-US" sz="1000" b="1"/>
              <a:t>sphincter</a:t>
            </a:r>
          </a:p>
        </p:txBody>
      </p:sp>
      <p:sp>
        <p:nvSpPr>
          <p:cNvPr id="85051" name="Text Box 64"/>
          <p:cNvSpPr txBox="1">
            <a:spLocks noChangeArrowheads="1"/>
          </p:cNvSpPr>
          <p:nvPr/>
        </p:nvSpPr>
        <p:spPr bwMode="auto">
          <a:xfrm>
            <a:off x="3573463" y="3381375"/>
            <a:ext cx="739775" cy="304800"/>
          </a:xfrm>
          <a:prstGeom prst="rect">
            <a:avLst/>
          </a:prstGeom>
          <a:noFill/>
          <a:ln w="9525">
            <a:noFill/>
            <a:miter lim="800000"/>
            <a:headEnd/>
            <a:tailEnd/>
          </a:ln>
        </p:spPr>
        <p:txBody>
          <a:bodyPr wrap="none" lIns="0" tIns="0" bIns="0">
            <a:spAutoFit/>
          </a:bodyPr>
          <a:lstStyle/>
          <a:p>
            <a:r>
              <a:rPr lang="en-US" sz="1000" b="1"/>
              <a:t>Urogenital</a:t>
            </a:r>
          </a:p>
          <a:p>
            <a:r>
              <a:rPr lang="en-US" sz="1000" b="1"/>
              <a:t>diaphragm</a:t>
            </a:r>
          </a:p>
        </p:txBody>
      </p:sp>
      <p:sp>
        <p:nvSpPr>
          <p:cNvPr id="85052" name="Text Box 16"/>
          <p:cNvSpPr txBox="1">
            <a:spLocks noChangeArrowheads="1"/>
          </p:cNvSpPr>
          <p:nvPr/>
        </p:nvSpPr>
        <p:spPr bwMode="auto">
          <a:xfrm>
            <a:off x="2667000" y="6430963"/>
            <a:ext cx="2057400" cy="427037"/>
          </a:xfrm>
          <a:prstGeom prst="rect">
            <a:avLst/>
          </a:prstGeom>
          <a:noFill/>
          <a:ln w="9525" algn="ctr">
            <a:noFill/>
            <a:miter lim="800000"/>
            <a:headEnd/>
            <a:tailEnd/>
          </a:ln>
        </p:spPr>
        <p:txBody>
          <a:bodyPr>
            <a:spAutoFit/>
          </a:bodyPr>
          <a:lstStyle/>
          <a:p>
            <a:pPr>
              <a:spcBef>
                <a:spcPct val="50000"/>
              </a:spcBef>
            </a:pPr>
            <a:r>
              <a:rPr lang="en-US" sz="2200"/>
              <a:t>Figure 23.23b</a:t>
            </a:r>
          </a:p>
        </p:txBody>
      </p:sp>
      <p:sp>
        <p:nvSpPr>
          <p:cNvPr id="85053" name="Text Box 70"/>
          <p:cNvSpPr txBox="1">
            <a:spLocks noChangeArrowheads="1"/>
          </p:cNvSpPr>
          <p:nvPr/>
        </p:nvSpPr>
        <p:spPr bwMode="auto">
          <a:xfrm>
            <a:off x="3573463" y="3729038"/>
            <a:ext cx="1096962" cy="303212"/>
          </a:xfrm>
          <a:prstGeom prst="rect">
            <a:avLst/>
          </a:prstGeom>
          <a:noFill/>
          <a:ln w="9525">
            <a:noFill/>
            <a:miter lim="800000"/>
            <a:headEnd/>
            <a:tailEnd/>
          </a:ln>
        </p:spPr>
        <p:txBody>
          <a:bodyPr wrap="none" lIns="0" tIns="0" bIns="0">
            <a:spAutoFit/>
          </a:bodyPr>
          <a:lstStyle/>
          <a:p>
            <a:r>
              <a:rPr lang="en-US" sz="1000" b="1"/>
              <a:t>External urethral</a:t>
            </a:r>
          </a:p>
          <a:p>
            <a:r>
              <a:rPr lang="en-US" sz="1000" b="1"/>
              <a:t>sphincter</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4"/>
          <p:cNvSpPr>
            <a:spLocks noGrp="1"/>
          </p:cNvSpPr>
          <p:nvPr>
            <p:ph type="sldNum" sz="quarter" idx="11"/>
          </p:nvPr>
        </p:nvSpPr>
        <p:spPr>
          <a:noFill/>
        </p:spPr>
        <p:txBody>
          <a:bodyPr/>
          <a:lstStyle/>
          <a:p>
            <a:r>
              <a:rPr lang="en-US" smtClean="0"/>
              <a:t>23-</a:t>
            </a:r>
            <a:fld id="{99D7DD45-946A-4810-AE6B-9C859559A0E1}" type="slidenum">
              <a:rPr lang="en-US" smtClean="0"/>
              <a:pPr/>
              <a:t>78</a:t>
            </a:fld>
            <a:endParaRPr lang="en-US" smtClean="0"/>
          </a:p>
        </p:txBody>
      </p:sp>
      <p:sp>
        <p:nvSpPr>
          <p:cNvPr id="86019" name="Rectangle 2"/>
          <p:cNvSpPr>
            <a:spLocks noGrp="1" noChangeArrowheads="1"/>
          </p:cNvSpPr>
          <p:nvPr>
            <p:ph type="title"/>
          </p:nvPr>
        </p:nvSpPr>
        <p:spPr>
          <a:xfrm>
            <a:off x="0" y="0"/>
            <a:ext cx="9144000" cy="1143000"/>
          </a:xfrm>
        </p:spPr>
        <p:txBody>
          <a:bodyPr/>
          <a:lstStyle/>
          <a:p>
            <a:pPr eaLnBrk="1" hangingPunct="1"/>
            <a:r>
              <a:rPr lang="en-US" smtClean="0"/>
              <a:t>Urinary Tract Infection (UTI)</a:t>
            </a:r>
          </a:p>
        </p:txBody>
      </p:sp>
      <p:sp>
        <p:nvSpPr>
          <p:cNvPr id="86020" name="Rectangle 3"/>
          <p:cNvSpPr>
            <a:spLocks noGrp="1" noChangeArrowheads="1"/>
          </p:cNvSpPr>
          <p:nvPr>
            <p:ph type="body" idx="1"/>
          </p:nvPr>
        </p:nvSpPr>
        <p:spPr>
          <a:xfrm>
            <a:off x="533400" y="1066800"/>
            <a:ext cx="8305800" cy="5410200"/>
          </a:xfrm>
        </p:spPr>
        <p:txBody>
          <a:bodyPr/>
          <a:lstStyle/>
          <a:p>
            <a:pPr eaLnBrk="1" hangingPunct="1"/>
            <a:r>
              <a:rPr lang="en-US" smtClean="0"/>
              <a:t>cystitis </a:t>
            </a:r>
            <a:r>
              <a:rPr lang="en-US" b="0" smtClean="0"/>
              <a:t>– infection of the urinary bladder</a:t>
            </a:r>
          </a:p>
          <a:p>
            <a:pPr lvl="1" eaLnBrk="1" hangingPunct="1"/>
            <a:r>
              <a:rPr lang="en-US" b="0" smtClean="0"/>
              <a:t>especially common in females due to short urethra</a:t>
            </a:r>
          </a:p>
          <a:p>
            <a:pPr lvl="1" eaLnBrk="1" hangingPunct="1"/>
            <a:r>
              <a:rPr lang="en-US" b="0" smtClean="0"/>
              <a:t>frequently triggered by sexual intercourse</a:t>
            </a:r>
          </a:p>
          <a:p>
            <a:pPr lvl="1" eaLnBrk="1" hangingPunct="1"/>
            <a:r>
              <a:rPr lang="en-US" b="0" smtClean="0"/>
              <a:t>can spread up the ureter causing pyelitis</a:t>
            </a:r>
          </a:p>
          <a:p>
            <a:pPr lvl="1" eaLnBrk="1" hangingPunct="1"/>
            <a:endParaRPr lang="en-US" sz="1000" b="0" smtClean="0"/>
          </a:p>
          <a:p>
            <a:pPr eaLnBrk="1" hangingPunct="1"/>
            <a:r>
              <a:rPr lang="en-US" smtClean="0"/>
              <a:t>pyelitis</a:t>
            </a:r>
            <a:r>
              <a:rPr lang="en-US" b="0" smtClean="0"/>
              <a:t> – infection of the renal pelvis</a:t>
            </a:r>
          </a:p>
          <a:p>
            <a:pPr eaLnBrk="1" hangingPunct="1"/>
            <a:endParaRPr lang="en-US" sz="1000" b="0" smtClean="0"/>
          </a:p>
          <a:p>
            <a:pPr eaLnBrk="1" hangingPunct="1"/>
            <a:r>
              <a:rPr lang="en-US" smtClean="0"/>
              <a:t>pyelonephritis</a:t>
            </a:r>
            <a:r>
              <a:rPr lang="en-US" b="0" smtClean="0"/>
              <a:t> – infection that reaches the cortex and the nephrons</a:t>
            </a:r>
          </a:p>
          <a:p>
            <a:pPr lvl="1" eaLnBrk="1" hangingPunct="1"/>
            <a:r>
              <a:rPr lang="en-US" b="0" smtClean="0"/>
              <a:t>can result from blood-borne bacteria</a:t>
            </a:r>
            <a:endParaRPr lang="en-US" smtClean="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4"/>
          <p:cNvSpPr>
            <a:spLocks noGrp="1"/>
          </p:cNvSpPr>
          <p:nvPr>
            <p:ph type="sldNum" sz="quarter" idx="11"/>
          </p:nvPr>
        </p:nvSpPr>
        <p:spPr>
          <a:noFill/>
        </p:spPr>
        <p:txBody>
          <a:bodyPr/>
          <a:lstStyle/>
          <a:p>
            <a:r>
              <a:rPr lang="en-US" smtClean="0"/>
              <a:t>23-</a:t>
            </a:r>
            <a:fld id="{3283C35C-0CB8-4305-992D-7FCF0DB01913}" type="slidenum">
              <a:rPr lang="en-US" smtClean="0"/>
              <a:pPr/>
              <a:t>79</a:t>
            </a:fld>
            <a:endParaRPr lang="en-US" smtClean="0"/>
          </a:p>
        </p:txBody>
      </p:sp>
      <p:sp>
        <p:nvSpPr>
          <p:cNvPr id="87043" name="Rectangle 2"/>
          <p:cNvSpPr>
            <a:spLocks noGrp="1" noChangeArrowheads="1"/>
          </p:cNvSpPr>
          <p:nvPr>
            <p:ph type="title"/>
          </p:nvPr>
        </p:nvSpPr>
        <p:spPr>
          <a:xfrm>
            <a:off x="0" y="381000"/>
            <a:ext cx="9144000" cy="1143000"/>
          </a:xfrm>
        </p:spPr>
        <p:txBody>
          <a:bodyPr/>
          <a:lstStyle/>
          <a:p>
            <a:pPr eaLnBrk="1" hangingPunct="1"/>
            <a:r>
              <a:rPr lang="en-US" smtClean="0"/>
              <a:t>Voiding Urine</a:t>
            </a:r>
          </a:p>
        </p:txBody>
      </p:sp>
      <p:sp>
        <p:nvSpPr>
          <p:cNvPr id="87044" name="Rectangle 3"/>
          <p:cNvSpPr>
            <a:spLocks noGrp="1" noChangeArrowheads="1"/>
          </p:cNvSpPr>
          <p:nvPr>
            <p:ph type="body" idx="1"/>
          </p:nvPr>
        </p:nvSpPr>
        <p:spPr>
          <a:xfrm>
            <a:off x="533400" y="1600200"/>
            <a:ext cx="8153400" cy="4953000"/>
          </a:xfrm>
        </p:spPr>
        <p:txBody>
          <a:bodyPr/>
          <a:lstStyle/>
          <a:p>
            <a:pPr eaLnBrk="1" hangingPunct="1"/>
            <a:r>
              <a:rPr lang="en-US" sz="2400" b="0" smtClean="0"/>
              <a:t>between acts of urination, the bladder is filling</a:t>
            </a:r>
          </a:p>
          <a:p>
            <a:pPr lvl="1" eaLnBrk="1" hangingPunct="1"/>
            <a:r>
              <a:rPr lang="en-US" sz="2000" smtClean="0"/>
              <a:t>detrusor </a:t>
            </a:r>
            <a:r>
              <a:rPr lang="en-US" sz="2000" b="0" smtClean="0"/>
              <a:t>muscle relaxes</a:t>
            </a:r>
          </a:p>
          <a:p>
            <a:pPr lvl="1" eaLnBrk="1" hangingPunct="1"/>
            <a:r>
              <a:rPr lang="en-US" sz="2000" smtClean="0"/>
              <a:t>urethral sphincters </a:t>
            </a:r>
            <a:r>
              <a:rPr lang="en-US" sz="2000" b="0" smtClean="0"/>
              <a:t>are tightly closed</a:t>
            </a:r>
          </a:p>
          <a:p>
            <a:pPr lvl="2" eaLnBrk="1" hangingPunct="1"/>
            <a:r>
              <a:rPr lang="en-US" sz="1800" b="0" smtClean="0"/>
              <a:t>accomplished by sympathetic pathway from upper lumbar spinal cord</a:t>
            </a:r>
          </a:p>
          <a:p>
            <a:pPr lvl="2" eaLnBrk="1" hangingPunct="1"/>
            <a:r>
              <a:rPr lang="en-US" sz="1800" b="0" smtClean="0"/>
              <a:t>postganglionic fibers travel through the hypogastric nerve to the detrusor muscle (</a:t>
            </a:r>
            <a:r>
              <a:rPr lang="en-US" sz="1800" b="0" i="1" smtClean="0"/>
              <a:t>relax</a:t>
            </a:r>
            <a:r>
              <a:rPr lang="en-US" sz="1800" b="0" smtClean="0"/>
              <a:t>) and internal urethral sphincter (</a:t>
            </a:r>
            <a:r>
              <a:rPr lang="en-US" sz="1800" b="0" i="1" smtClean="0"/>
              <a:t>excite</a:t>
            </a:r>
            <a:r>
              <a:rPr lang="en-US" sz="1800" b="0" smtClean="0"/>
              <a:t>)</a:t>
            </a:r>
          </a:p>
          <a:p>
            <a:pPr lvl="1" eaLnBrk="1" hangingPunct="1"/>
            <a:r>
              <a:rPr lang="en-US" sz="2000" smtClean="0"/>
              <a:t>somatic motor fibers </a:t>
            </a:r>
            <a:r>
              <a:rPr lang="en-US" sz="2000" b="0" smtClean="0"/>
              <a:t>from upper sacral spinal cord through pudendal nerve to supply the </a:t>
            </a:r>
            <a:r>
              <a:rPr lang="en-US" sz="2000" smtClean="0"/>
              <a:t>external sphincter </a:t>
            </a:r>
            <a:r>
              <a:rPr lang="en-US" sz="2000" b="0" smtClean="0"/>
              <a:t>give us voluntary control</a:t>
            </a:r>
          </a:p>
          <a:p>
            <a:pPr lvl="1" eaLnBrk="1" hangingPunct="1"/>
            <a:endParaRPr lang="en-US" sz="700" b="0" smtClean="0"/>
          </a:p>
          <a:p>
            <a:pPr eaLnBrk="1" hangingPunct="1"/>
            <a:r>
              <a:rPr lang="en-US" sz="2400" smtClean="0"/>
              <a:t>micturition</a:t>
            </a:r>
            <a:r>
              <a:rPr lang="en-US" sz="2400" b="0" smtClean="0"/>
              <a:t> – the act of urinating</a:t>
            </a:r>
          </a:p>
          <a:p>
            <a:pPr eaLnBrk="1" hangingPunct="1"/>
            <a:endParaRPr lang="en-US" sz="700" b="0" smtClean="0"/>
          </a:p>
          <a:p>
            <a:pPr eaLnBrk="1" hangingPunct="1"/>
            <a:r>
              <a:rPr lang="en-US" sz="2400" smtClean="0"/>
              <a:t>micturition reflex  </a:t>
            </a:r>
            <a:r>
              <a:rPr lang="en-US" sz="2400" b="0" smtClean="0"/>
              <a:t>- spinal reflex that partly controls urination</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4"/>
          <p:cNvSpPr>
            <a:spLocks noGrp="1"/>
          </p:cNvSpPr>
          <p:nvPr>
            <p:ph type="sldNum" sz="quarter" idx="11"/>
          </p:nvPr>
        </p:nvSpPr>
        <p:spPr>
          <a:noFill/>
        </p:spPr>
        <p:txBody>
          <a:bodyPr/>
          <a:lstStyle/>
          <a:p>
            <a:r>
              <a:rPr lang="en-US" smtClean="0"/>
              <a:t>23-</a:t>
            </a:r>
            <a:fld id="{92F75F9D-1032-4E78-A925-6914C0B121A7}" type="slidenum">
              <a:rPr lang="en-US" smtClean="0"/>
              <a:pPr/>
              <a:t>8</a:t>
            </a:fld>
            <a:endParaRPr lang="en-US" smtClean="0"/>
          </a:p>
        </p:txBody>
      </p:sp>
      <p:sp>
        <p:nvSpPr>
          <p:cNvPr id="14339" name="Rectangle 2"/>
          <p:cNvSpPr>
            <a:spLocks noGrp="1" noChangeArrowheads="1"/>
          </p:cNvSpPr>
          <p:nvPr>
            <p:ph type="title"/>
          </p:nvPr>
        </p:nvSpPr>
        <p:spPr>
          <a:xfrm>
            <a:off x="0" y="0"/>
            <a:ext cx="9144000" cy="1143000"/>
          </a:xfrm>
        </p:spPr>
        <p:txBody>
          <a:bodyPr/>
          <a:lstStyle/>
          <a:p>
            <a:pPr eaLnBrk="1" hangingPunct="1"/>
            <a:r>
              <a:rPr lang="en-US" smtClean="0"/>
              <a:t>Anatomy of Kidney</a:t>
            </a:r>
          </a:p>
        </p:txBody>
      </p:sp>
      <p:sp>
        <p:nvSpPr>
          <p:cNvPr id="14340" name="Rectangle 3"/>
          <p:cNvSpPr>
            <a:spLocks noGrp="1" noChangeArrowheads="1"/>
          </p:cNvSpPr>
          <p:nvPr>
            <p:ph type="body" idx="1"/>
          </p:nvPr>
        </p:nvSpPr>
        <p:spPr>
          <a:xfrm>
            <a:off x="304800" y="1143000"/>
            <a:ext cx="8610600" cy="5410200"/>
          </a:xfrm>
        </p:spPr>
        <p:txBody>
          <a:bodyPr/>
          <a:lstStyle/>
          <a:p>
            <a:pPr eaLnBrk="1" hangingPunct="1">
              <a:lnSpc>
                <a:spcPct val="80000"/>
              </a:lnSpc>
            </a:pPr>
            <a:r>
              <a:rPr lang="en-US" sz="2400" b="0" smtClean="0"/>
              <a:t>position, weight and size</a:t>
            </a:r>
          </a:p>
          <a:p>
            <a:pPr lvl="1" eaLnBrk="1" hangingPunct="1">
              <a:lnSpc>
                <a:spcPct val="80000"/>
              </a:lnSpc>
            </a:pPr>
            <a:r>
              <a:rPr lang="en-US" sz="2000" b="0" smtClean="0"/>
              <a:t>lie against posterior abdominal wall at level of T</a:t>
            </a:r>
            <a:r>
              <a:rPr lang="en-US" sz="1800" b="0" smtClean="0"/>
              <a:t>12</a:t>
            </a:r>
            <a:r>
              <a:rPr lang="en-US" sz="2000" b="0" smtClean="0"/>
              <a:t> to L</a:t>
            </a:r>
            <a:r>
              <a:rPr lang="en-US" sz="1800" b="0" smtClean="0"/>
              <a:t>3</a:t>
            </a:r>
            <a:endParaRPr lang="en-US" sz="2000" b="0" smtClean="0"/>
          </a:p>
          <a:p>
            <a:pPr lvl="1" eaLnBrk="1" hangingPunct="1">
              <a:lnSpc>
                <a:spcPct val="80000"/>
              </a:lnSpc>
            </a:pPr>
            <a:r>
              <a:rPr lang="en-US" sz="2000" b="0" smtClean="0"/>
              <a:t>right kidney is slightly lower due to large right lobe of liver</a:t>
            </a:r>
          </a:p>
          <a:p>
            <a:pPr lvl="1" eaLnBrk="1" hangingPunct="1">
              <a:lnSpc>
                <a:spcPct val="80000"/>
              </a:lnSpc>
            </a:pPr>
            <a:r>
              <a:rPr lang="en-US" sz="2000" b="0" smtClean="0"/>
              <a:t>rib 12 crosses the middle of the left kidney</a:t>
            </a:r>
          </a:p>
          <a:p>
            <a:pPr lvl="1" eaLnBrk="1" hangingPunct="1">
              <a:lnSpc>
                <a:spcPct val="80000"/>
              </a:lnSpc>
            </a:pPr>
            <a:r>
              <a:rPr lang="en-US" sz="2000" smtClean="0"/>
              <a:t>retroperitoneal </a:t>
            </a:r>
            <a:r>
              <a:rPr lang="en-US" sz="2000" b="0" smtClean="0"/>
              <a:t>along with ureters, urinary bladder, renal artery   and vein, and adrenal glands</a:t>
            </a:r>
          </a:p>
          <a:p>
            <a:pPr lvl="1" eaLnBrk="1" hangingPunct="1">
              <a:lnSpc>
                <a:spcPct val="80000"/>
              </a:lnSpc>
            </a:pPr>
            <a:endParaRPr lang="en-US" sz="800" b="0" smtClean="0"/>
          </a:p>
          <a:p>
            <a:pPr eaLnBrk="1" hangingPunct="1">
              <a:lnSpc>
                <a:spcPct val="80000"/>
              </a:lnSpc>
            </a:pPr>
            <a:r>
              <a:rPr lang="en-US" sz="2400" b="0" smtClean="0"/>
              <a:t>shape and size</a:t>
            </a:r>
          </a:p>
          <a:p>
            <a:pPr lvl="1" eaLnBrk="1" hangingPunct="1">
              <a:lnSpc>
                <a:spcPct val="80000"/>
              </a:lnSpc>
            </a:pPr>
            <a:r>
              <a:rPr lang="en-US" sz="2000" b="0" smtClean="0"/>
              <a:t>about size of bar of bath soap</a:t>
            </a:r>
          </a:p>
          <a:p>
            <a:pPr lvl="1" eaLnBrk="1" hangingPunct="1">
              <a:lnSpc>
                <a:spcPct val="80000"/>
              </a:lnSpc>
            </a:pPr>
            <a:r>
              <a:rPr lang="en-US" sz="2000" b="0" smtClean="0"/>
              <a:t>lateral surface is convex and medial is concave with a slit, </a:t>
            </a:r>
            <a:r>
              <a:rPr lang="en-US" sz="2000" smtClean="0"/>
              <a:t>hilum</a:t>
            </a:r>
          </a:p>
          <a:p>
            <a:pPr lvl="2" eaLnBrk="1" hangingPunct="1">
              <a:lnSpc>
                <a:spcPct val="80000"/>
              </a:lnSpc>
            </a:pPr>
            <a:r>
              <a:rPr lang="en-US" sz="1600" b="0" smtClean="0"/>
              <a:t>receives renal nerves, blood vessels, lymphatics, and ureter</a:t>
            </a:r>
          </a:p>
          <a:p>
            <a:pPr lvl="2" eaLnBrk="1" hangingPunct="1">
              <a:lnSpc>
                <a:spcPct val="80000"/>
              </a:lnSpc>
            </a:pPr>
            <a:endParaRPr lang="en-US" sz="800" b="0" smtClean="0"/>
          </a:p>
          <a:p>
            <a:pPr eaLnBrk="1" hangingPunct="1">
              <a:lnSpc>
                <a:spcPct val="80000"/>
              </a:lnSpc>
            </a:pPr>
            <a:r>
              <a:rPr lang="en-US" sz="2400" b="0" smtClean="0"/>
              <a:t>three protective connective tissue coverings</a:t>
            </a:r>
          </a:p>
          <a:p>
            <a:pPr lvl="1" eaLnBrk="1" hangingPunct="1">
              <a:lnSpc>
                <a:spcPct val="80000"/>
              </a:lnSpc>
            </a:pPr>
            <a:r>
              <a:rPr lang="en-US" sz="2000" smtClean="0"/>
              <a:t>renal fascia </a:t>
            </a:r>
            <a:r>
              <a:rPr lang="en-US" sz="2000" b="0" smtClean="0"/>
              <a:t>immediately deep to parietal peritoneum</a:t>
            </a:r>
          </a:p>
          <a:p>
            <a:pPr lvl="2" eaLnBrk="1" hangingPunct="1">
              <a:lnSpc>
                <a:spcPct val="80000"/>
              </a:lnSpc>
            </a:pPr>
            <a:r>
              <a:rPr lang="en-US" sz="1600" b="0" smtClean="0"/>
              <a:t>binds it to abdominal wall </a:t>
            </a:r>
          </a:p>
          <a:p>
            <a:pPr lvl="1" eaLnBrk="1" hangingPunct="1">
              <a:lnSpc>
                <a:spcPct val="80000"/>
              </a:lnSpc>
            </a:pPr>
            <a:r>
              <a:rPr lang="en-US" sz="2000" smtClean="0"/>
              <a:t>perirenal fat capsule - </a:t>
            </a:r>
            <a:r>
              <a:rPr lang="en-US" sz="2000" b="0" smtClean="0"/>
              <a:t>cushions kidney and hold it into place</a:t>
            </a:r>
          </a:p>
          <a:p>
            <a:pPr lvl="1" eaLnBrk="1" hangingPunct="1">
              <a:lnSpc>
                <a:spcPct val="80000"/>
              </a:lnSpc>
            </a:pPr>
            <a:r>
              <a:rPr lang="en-US" sz="2000" smtClean="0"/>
              <a:t>fibrous capsule </a:t>
            </a:r>
            <a:r>
              <a:rPr lang="en-US" sz="2000" b="0" smtClean="0"/>
              <a:t>encloses kidney protecting it from trauma and infection</a:t>
            </a:r>
          </a:p>
          <a:p>
            <a:pPr lvl="2" eaLnBrk="1" hangingPunct="1">
              <a:lnSpc>
                <a:spcPct val="80000"/>
              </a:lnSpc>
            </a:pPr>
            <a:r>
              <a:rPr lang="en-US" sz="1600" b="0" smtClean="0"/>
              <a:t>collagen fibers extend from fibrous capsule to renal fascia</a:t>
            </a:r>
          </a:p>
          <a:p>
            <a:pPr lvl="2" eaLnBrk="1" hangingPunct="1">
              <a:lnSpc>
                <a:spcPct val="80000"/>
              </a:lnSpc>
            </a:pPr>
            <a:r>
              <a:rPr lang="en-US" sz="1600" b="0" smtClean="0"/>
              <a:t>still drop about 3 cm when go from lying down to standing up</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0" y="228600"/>
            <a:ext cx="9144000" cy="1143000"/>
          </a:xfrm>
        </p:spPr>
        <p:txBody>
          <a:bodyPr/>
          <a:lstStyle/>
          <a:p>
            <a:pPr eaLnBrk="1" hangingPunct="1"/>
            <a:r>
              <a:rPr lang="en-US" smtClean="0"/>
              <a:t>Voiding Urine – Micturition Reflex</a:t>
            </a:r>
          </a:p>
        </p:txBody>
      </p:sp>
      <p:sp>
        <p:nvSpPr>
          <p:cNvPr id="88067" name="Content Placeholder 4"/>
          <p:cNvSpPr>
            <a:spLocks noGrp="1"/>
          </p:cNvSpPr>
          <p:nvPr>
            <p:ph idx="1"/>
          </p:nvPr>
        </p:nvSpPr>
        <p:spPr>
          <a:xfrm>
            <a:off x="457200" y="1447800"/>
            <a:ext cx="7924800" cy="5410200"/>
          </a:xfrm>
        </p:spPr>
        <p:txBody>
          <a:bodyPr/>
          <a:lstStyle/>
          <a:p>
            <a:r>
              <a:rPr lang="en-US" sz="2400" smtClean="0"/>
              <a:t>involuntary control  </a:t>
            </a:r>
            <a:r>
              <a:rPr lang="en-US" sz="2400" b="0" smtClean="0"/>
              <a:t>(steps 1 – 4)</a:t>
            </a:r>
          </a:p>
          <a:p>
            <a:pPr lvl="1"/>
            <a:r>
              <a:rPr lang="en-US" sz="2000" b="0" smtClean="0"/>
              <a:t>filling of the bladder to about 200 mL excites stretch receptors in the bladder wall</a:t>
            </a:r>
          </a:p>
          <a:p>
            <a:pPr lvl="1"/>
            <a:endParaRPr lang="en-US" sz="800" b="0" smtClean="0"/>
          </a:p>
          <a:p>
            <a:pPr lvl="1"/>
            <a:r>
              <a:rPr lang="en-US" sz="2000" b="0" smtClean="0"/>
              <a:t>send sensory signals through fibers in pelvic nerve to sacral spinal cord (S</a:t>
            </a:r>
            <a:r>
              <a:rPr lang="en-US" sz="1600" b="0" smtClean="0"/>
              <a:t>2</a:t>
            </a:r>
            <a:r>
              <a:rPr lang="en-US" sz="2000" b="0" smtClean="0"/>
              <a:t> or S</a:t>
            </a:r>
            <a:r>
              <a:rPr lang="en-US" sz="1600" b="0" smtClean="0"/>
              <a:t>3</a:t>
            </a:r>
            <a:r>
              <a:rPr lang="en-US" sz="2000" b="0" smtClean="0"/>
              <a:t>)</a:t>
            </a:r>
          </a:p>
          <a:p>
            <a:pPr lvl="1"/>
            <a:endParaRPr lang="en-US" sz="800" b="0" smtClean="0"/>
          </a:p>
          <a:p>
            <a:pPr lvl="1"/>
            <a:r>
              <a:rPr lang="en-US" sz="2000" b="0" smtClean="0"/>
              <a:t>motor signals travel back from the spinal cord to the bladder by way of motor fibers in pelvic nerve and parasympathetic ganglion in bladder wall</a:t>
            </a:r>
          </a:p>
          <a:p>
            <a:pPr lvl="1"/>
            <a:endParaRPr lang="en-US" sz="800" b="0" smtClean="0"/>
          </a:p>
          <a:p>
            <a:pPr lvl="1"/>
            <a:r>
              <a:rPr lang="en-US" sz="2000" b="0" smtClean="0"/>
              <a:t>excites detrusor muscle and relaxes internal urethral sphincter</a:t>
            </a:r>
          </a:p>
          <a:p>
            <a:pPr lvl="1"/>
            <a:endParaRPr lang="en-US" sz="800" b="0" smtClean="0"/>
          </a:p>
          <a:p>
            <a:pPr lvl="1"/>
            <a:r>
              <a:rPr lang="en-US" sz="2000" b="0" smtClean="0"/>
              <a:t>results in emptying bladder</a:t>
            </a:r>
          </a:p>
          <a:p>
            <a:pPr lvl="1"/>
            <a:endParaRPr lang="en-US" sz="800" b="0" smtClean="0"/>
          </a:p>
          <a:p>
            <a:pPr lvl="1"/>
            <a:r>
              <a:rPr lang="en-US" sz="2000" b="0" smtClean="0"/>
              <a:t>if there was no voluntary control over urination, this reflex would be the only means of control</a:t>
            </a:r>
          </a:p>
        </p:txBody>
      </p:sp>
      <p:sp>
        <p:nvSpPr>
          <p:cNvPr id="88068" name="Slide Number Placeholder 4"/>
          <p:cNvSpPr>
            <a:spLocks noGrp="1"/>
          </p:cNvSpPr>
          <p:nvPr>
            <p:ph type="sldNum" sz="quarter" idx="11"/>
          </p:nvPr>
        </p:nvSpPr>
        <p:spPr>
          <a:noFill/>
        </p:spPr>
        <p:txBody>
          <a:bodyPr/>
          <a:lstStyle/>
          <a:p>
            <a:r>
              <a:rPr lang="en-US" smtClean="0"/>
              <a:t>23-</a:t>
            </a:r>
            <a:fld id="{D58F399D-CD96-4041-A1BF-81550F26E5F0}" type="slidenum">
              <a:rPr lang="en-US" smtClean="0"/>
              <a:pPr/>
              <a:t>80</a:t>
            </a:fld>
            <a:endParaRPr lang="en-US"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0" y="0"/>
            <a:ext cx="9144000" cy="990600"/>
          </a:xfrm>
        </p:spPr>
        <p:txBody>
          <a:bodyPr/>
          <a:lstStyle/>
          <a:p>
            <a:pPr eaLnBrk="1" hangingPunct="1"/>
            <a:r>
              <a:rPr lang="en-US" smtClean="0"/>
              <a:t>Voiding Urine – Micturition Reflex</a:t>
            </a:r>
          </a:p>
        </p:txBody>
      </p:sp>
      <p:sp>
        <p:nvSpPr>
          <p:cNvPr id="89091" name="Content Placeholder 4"/>
          <p:cNvSpPr>
            <a:spLocks noGrp="1"/>
          </p:cNvSpPr>
          <p:nvPr>
            <p:ph idx="1"/>
          </p:nvPr>
        </p:nvSpPr>
        <p:spPr>
          <a:xfrm>
            <a:off x="304800" y="914400"/>
            <a:ext cx="8534400" cy="5943600"/>
          </a:xfrm>
        </p:spPr>
        <p:txBody>
          <a:bodyPr/>
          <a:lstStyle/>
          <a:p>
            <a:r>
              <a:rPr lang="en-US" sz="2000" smtClean="0"/>
              <a:t>voluntary control</a:t>
            </a:r>
            <a:r>
              <a:rPr lang="en-US" sz="2000" b="0" smtClean="0"/>
              <a:t> (steps 5 – 8)</a:t>
            </a:r>
          </a:p>
          <a:p>
            <a:pPr lvl="1"/>
            <a:r>
              <a:rPr lang="en-US" sz="1800" smtClean="0"/>
              <a:t>micturition center </a:t>
            </a:r>
            <a:r>
              <a:rPr lang="en-US" sz="1800" b="0" smtClean="0"/>
              <a:t>- nucleus in the pons that receives some input from bladder stretch receptors that ascends the spinal cord </a:t>
            </a:r>
          </a:p>
          <a:p>
            <a:pPr lvl="1"/>
            <a:r>
              <a:rPr lang="en-US" sz="1800" b="0" smtClean="0"/>
              <a:t>nucleus integrates information about bladder tension with information from other brain centers</a:t>
            </a:r>
          </a:p>
          <a:p>
            <a:pPr lvl="2"/>
            <a:r>
              <a:rPr lang="en-US" sz="1400" b="0" smtClean="0"/>
              <a:t>urination can be prompted by fear</a:t>
            </a:r>
          </a:p>
          <a:p>
            <a:pPr lvl="2"/>
            <a:r>
              <a:rPr lang="en-US" sz="1400" b="0" smtClean="0"/>
              <a:t>inhibited by knowledge that the circumstances are inappropriate for urination</a:t>
            </a:r>
          </a:p>
          <a:p>
            <a:pPr lvl="1"/>
            <a:r>
              <a:rPr lang="en-US" sz="1800" b="0" smtClean="0"/>
              <a:t>fibers from micturition center descend the spinal cord</a:t>
            </a:r>
          </a:p>
          <a:p>
            <a:pPr lvl="2"/>
            <a:r>
              <a:rPr lang="en-US" sz="1400" b="0" smtClean="0"/>
              <a:t>through reticulospinal tracts</a:t>
            </a:r>
          </a:p>
          <a:p>
            <a:pPr lvl="1"/>
            <a:r>
              <a:rPr lang="en-US" sz="1800" b="0" smtClean="0"/>
              <a:t>some fibers inhibit sympathetic fibers than normally keep internal urethral sphincter contracted</a:t>
            </a:r>
          </a:p>
          <a:p>
            <a:pPr lvl="1"/>
            <a:r>
              <a:rPr lang="en-US" sz="1800" b="0" smtClean="0"/>
              <a:t>others descend farther to sacral spinal cord</a:t>
            </a:r>
          </a:p>
          <a:p>
            <a:pPr lvl="2"/>
            <a:r>
              <a:rPr lang="en-US" sz="1400" b="0" smtClean="0"/>
              <a:t>excite parasympathetic neurons that stimulate the detrusor to contract and relax the internal urethral sphincter</a:t>
            </a:r>
          </a:p>
          <a:p>
            <a:pPr lvl="1"/>
            <a:r>
              <a:rPr lang="en-US" sz="1800" b="0" smtClean="0"/>
              <a:t>initial detrusor contraction raises pressure in bladder, stimulate stretch receptors, bringing about more forceful contraction</a:t>
            </a:r>
          </a:p>
          <a:p>
            <a:pPr lvl="1"/>
            <a:r>
              <a:rPr lang="en-US" sz="1800" b="0" smtClean="0"/>
              <a:t>external urethral sphincter receives nerve fibers from cerebral cortex by way of corticospinal tract</a:t>
            </a:r>
          </a:p>
          <a:p>
            <a:pPr lvl="2"/>
            <a:r>
              <a:rPr lang="en-US" sz="1400" b="0" smtClean="0"/>
              <a:t> inhibit somatic motor neurons that normally keep that sphincter constricted</a:t>
            </a:r>
          </a:p>
        </p:txBody>
      </p:sp>
      <p:sp>
        <p:nvSpPr>
          <p:cNvPr id="89092" name="Slide Number Placeholder 4"/>
          <p:cNvSpPr>
            <a:spLocks noGrp="1"/>
          </p:cNvSpPr>
          <p:nvPr>
            <p:ph type="sldNum" sz="quarter" idx="11"/>
          </p:nvPr>
        </p:nvSpPr>
        <p:spPr>
          <a:noFill/>
        </p:spPr>
        <p:txBody>
          <a:bodyPr/>
          <a:lstStyle/>
          <a:p>
            <a:r>
              <a:rPr lang="en-US" smtClean="0"/>
              <a:t>23-</a:t>
            </a:r>
            <a:fld id="{EB697349-91A4-4F9C-A15D-62596C3FE9F8}" type="slidenum">
              <a:rPr lang="en-US" smtClean="0"/>
              <a:pPr/>
              <a:t>81</a:t>
            </a:fld>
            <a:endParaRPr lang="en-US"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685800"/>
            <a:ext cx="9144000" cy="990600"/>
          </a:xfrm>
        </p:spPr>
        <p:txBody>
          <a:bodyPr/>
          <a:lstStyle/>
          <a:p>
            <a:pPr eaLnBrk="1" hangingPunct="1"/>
            <a:r>
              <a:rPr lang="en-US" smtClean="0"/>
              <a:t>Voiding Urine – Micturition Reflex</a:t>
            </a:r>
          </a:p>
        </p:txBody>
      </p:sp>
      <p:sp>
        <p:nvSpPr>
          <p:cNvPr id="90115" name="Content Placeholder 4"/>
          <p:cNvSpPr>
            <a:spLocks noGrp="1"/>
          </p:cNvSpPr>
          <p:nvPr>
            <p:ph idx="1"/>
          </p:nvPr>
        </p:nvSpPr>
        <p:spPr>
          <a:xfrm>
            <a:off x="914400" y="1905000"/>
            <a:ext cx="7848600" cy="3962400"/>
          </a:xfrm>
        </p:spPr>
        <p:txBody>
          <a:bodyPr/>
          <a:lstStyle/>
          <a:p>
            <a:r>
              <a:rPr lang="en-US" sz="2000" b="0" smtClean="0"/>
              <a:t>urge to urinate usually arises at an inconvenient time</a:t>
            </a:r>
          </a:p>
          <a:p>
            <a:pPr lvl="1"/>
            <a:r>
              <a:rPr lang="en-US" sz="1800" b="0" smtClean="0"/>
              <a:t>one must suppress it</a:t>
            </a:r>
          </a:p>
          <a:p>
            <a:pPr lvl="1"/>
            <a:r>
              <a:rPr lang="en-US" sz="1800" b="0" smtClean="0"/>
              <a:t>stretch receptors fatigue and stop firing</a:t>
            </a:r>
          </a:p>
          <a:p>
            <a:pPr lvl="1"/>
            <a:endParaRPr lang="en-US" sz="1200" b="0" smtClean="0"/>
          </a:p>
          <a:p>
            <a:r>
              <a:rPr lang="en-US" sz="2000" b="0" smtClean="0"/>
              <a:t>as bladder tension increases</a:t>
            </a:r>
          </a:p>
          <a:p>
            <a:pPr lvl="1"/>
            <a:r>
              <a:rPr lang="en-US" sz="1800" b="0" smtClean="0"/>
              <a:t>signals return with increasing frequency and persistence</a:t>
            </a:r>
          </a:p>
          <a:p>
            <a:pPr lvl="1"/>
            <a:endParaRPr lang="en-US" sz="1200" b="0" smtClean="0"/>
          </a:p>
          <a:p>
            <a:r>
              <a:rPr lang="en-US" sz="2000" b="0" smtClean="0"/>
              <a:t>there are times when the bladder is not full enough to trigger   the micturition reflex but one wishes to ‘go’ anyway</a:t>
            </a:r>
          </a:p>
          <a:p>
            <a:pPr lvl="1"/>
            <a:r>
              <a:rPr lang="en-US" sz="1800" smtClean="0"/>
              <a:t>Valsalva maneuver </a:t>
            </a:r>
            <a:r>
              <a:rPr lang="en-US" sz="1800" b="0" smtClean="0"/>
              <a:t>used to compress bladder </a:t>
            </a:r>
          </a:p>
          <a:p>
            <a:pPr lvl="1"/>
            <a:r>
              <a:rPr lang="en-US" sz="1800" b="0" smtClean="0"/>
              <a:t>excites stretch receptors early getting the reflex started</a:t>
            </a:r>
            <a:endParaRPr lang="en-US" sz="1600" b="0" smtClean="0"/>
          </a:p>
        </p:txBody>
      </p:sp>
      <p:sp>
        <p:nvSpPr>
          <p:cNvPr id="90116" name="Slide Number Placeholder 4"/>
          <p:cNvSpPr>
            <a:spLocks noGrp="1"/>
          </p:cNvSpPr>
          <p:nvPr>
            <p:ph type="sldNum" sz="quarter" idx="11"/>
          </p:nvPr>
        </p:nvSpPr>
        <p:spPr>
          <a:noFill/>
        </p:spPr>
        <p:txBody>
          <a:bodyPr/>
          <a:lstStyle/>
          <a:p>
            <a:r>
              <a:rPr lang="en-US" smtClean="0"/>
              <a:t>23-</a:t>
            </a:r>
            <a:fld id="{DEF09FD6-B475-46F3-A0DD-42FFD7F9F301}" type="slidenum">
              <a:rPr lang="en-US" smtClean="0"/>
              <a:pPr/>
              <a:t>82</a:t>
            </a:fld>
            <a:endParaRPr lang="en-US" smtClean="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Number Placeholder 3"/>
          <p:cNvSpPr>
            <a:spLocks noGrp="1"/>
          </p:cNvSpPr>
          <p:nvPr>
            <p:ph type="sldNum" sz="quarter" idx="11"/>
          </p:nvPr>
        </p:nvSpPr>
        <p:spPr>
          <a:noFill/>
        </p:spPr>
        <p:txBody>
          <a:bodyPr/>
          <a:lstStyle/>
          <a:p>
            <a:r>
              <a:rPr lang="en-US" smtClean="0"/>
              <a:t>23-</a:t>
            </a:r>
            <a:fld id="{6CA38247-1E2C-4DDD-850D-1A921F37CAC5}" type="slidenum">
              <a:rPr lang="en-US" smtClean="0"/>
              <a:pPr/>
              <a:t>83</a:t>
            </a:fld>
            <a:endParaRPr lang="en-US" smtClean="0"/>
          </a:p>
        </p:txBody>
      </p:sp>
      <p:sp>
        <p:nvSpPr>
          <p:cNvPr id="91139" name="Rectangle 2"/>
          <p:cNvSpPr>
            <a:spLocks noGrp="1" noChangeArrowheads="1"/>
          </p:cNvSpPr>
          <p:nvPr>
            <p:ph type="title"/>
          </p:nvPr>
        </p:nvSpPr>
        <p:spPr>
          <a:xfrm>
            <a:off x="-12700" y="76200"/>
            <a:ext cx="9144000" cy="762000"/>
          </a:xfrm>
        </p:spPr>
        <p:txBody>
          <a:bodyPr>
            <a:spAutoFit/>
          </a:bodyPr>
          <a:lstStyle/>
          <a:p>
            <a:pPr eaLnBrk="1" hangingPunct="1"/>
            <a:r>
              <a:rPr lang="en-US" smtClean="0"/>
              <a:t>Neural Control of Micturition</a:t>
            </a:r>
          </a:p>
        </p:txBody>
      </p:sp>
      <p:sp>
        <p:nvSpPr>
          <p:cNvPr id="91140" name="TextBox 24"/>
          <p:cNvSpPr txBox="1">
            <a:spLocks noChangeArrowheads="1"/>
          </p:cNvSpPr>
          <p:nvPr/>
        </p:nvSpPr>
        <p:spPr bwMode="auto">
          <a:xfrm>
            <a:off x="1947863" y="762000"/>
            <a:ext cx="4810125" cy="214313"/>
          </a:xfrm>
          <a:prstGeom prst="rect">
            <a:avLst/>
          </a:prstGeom>
          <a:noFill/>
          <a:ln w="9525">
            <a:noFill/>
            <a:miter lim="800000"/>
            <a:headEnd/>
            <a:tailEnd/>
          </a:ln>
        </p:spPr>
        <p:txBody>
          <a:bodyPr>
            <a:spAutoFit/>
          </a:bodyPr>
          <a:lstStyle/>
          <a:p>
            <a:pPr algn="ctr"/>
            <a:r>
              <a:rPr lang="en-US" sz="800">
                <a:solidFill>
                  <a:srgbClr val="000000"/>
                </a:solidFill>
                <a:cs typeface="Arial" charset="0"/>
              </a:rPr>
              <a:t>Copyright © The McGraw-Hill Companies, Inc. Permission required for reproduction or display.</a:t>
            </a:r>
          </a:p>
        </p:txBody>
      </p:sp>
      <p:pic>
        <p:nvPicPr>
          <p:cNvPr id="91141" name="Picture 8" descr="sal25693_23_24"/>
          <p:cNvPicPr>
            <a:picLocks noChangeAspect="1" noChangeArrowheads="1"/>
          </p:cNvPicPr>
          <p:nvPr/>
        </p:nvPicPr>
        <p:blipFill>
          <a:blip r:embed="rId3" cstate="print"/>
          <a:srcRect/>
          <a:stretch>
            <a:fillRect/>
          </a:stretch>
        </p:blipFill>
        <p:spPr bwMode="auto">
          <a:xfrm>
            <a:off x="563563" y="1160463"/>
            <a:ext cx="6032500" cy="5237162"/>
          </a:xfrm>
          <a:prstGeom prst="rect">
            <a:avLst/>
          </a:prstGeom>
          <a:noFill/>
          <a:ln w="9525">
            <a:noFill/>
            <a:miter lim="800000"/>
            <a:headEnd/>
            <a:tailEnd/>
          </a:ln>
        </p:spPr>
      </p:pic>
      <p:sp>
        <p:nvSpPr>
          <p:cNvPr id="91142" name="Rectangle 9"/>
          <p:cNvSpPr>
            <a:spLocks noChangeArrowheads="1"/>
          </p:cNvSpPr>
          <p:nvPr/>
        </p:nvSpPr>
        <p:spPr bwMode="auto">
          <a:xfrm>
            <a:off x="228600" y="5097463"/>
            <a:ext cx="10477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Stretch receptors</a:t>
            </a:r>
            <a:endParaRPr lang="en-US" sz="1800" b="1"/>
          </a:p>
        </p:txBody>
      </p:sp>
      <p:sp>
        <p:nvSpPr>
          <p:cNvPr id="91143" name="Rectangle 10"/>
          <p:cNvSpPr>
            <a:spLocks noChangeArrowheads="1"/>
          </p:cNvSpPr>
          <p:nvPr/>
        </p:nvSpPr>
        <p:spPr bwMode="auto">
          <a:xfrm>
            <a:off x="5280025" y="1177925"/>
            <a:ext cx="655638" cy="152400"/>
          </a:xfrm>
          <a:prstGeom prst="rect">
            <a:avLst/>
          </a:prstGeom>
          <a:noFill/>
          <a:ln w="9525">
            <a:noFill/>
            <a:miter lim="800000"/>
            <a:headEnd/>
            <a:tailEnd/>
          </a:ln>
        </p:spPr>
        <p:txBody>
          <a:bodyPr wrap="none" lIns="0" tIns="0" rIns="0" bIns="0">
            <a:spAutoFit/>
          </a:bodyPr>
          <a:lstStyle/>
          <a:p>
            <a:r>
              <a:rPr lang="en-US" sz="1000" b="1">
                <a:solidFill>
                  <a:srgbClr val="000000"/>
                </a:solidFill>
              </a:rPr>
              <a:t>From pons</a:t>
            </a:r>
            <a:endParaRPr lang="en-US" sz="1800" b="1"/>
          </a:p>
        </p:txBody>
      </p:sp>
      <p:sp>
        <p:nvSpPr>
          <p:cNvPr id="91144" name="Rectangle 11"/>
          <p:cNvSpPr>
            <a:spLocks noChangeArrowheads="1"/>
          </p:cNvSpPr>
          <p:nvPr/>
        </p:nvSpPr>
        <p:spPr bwMode="auto">
          <a:xfrm>
            <a:off x="2755900" y="2284413"/>
            <a:ext cx="735013" cy="152400"/>
          </a:xfrm>
          <a:prstGeom prst="rect">
            <a:avLst/>
          </a:prstGeom>
          <a:noFill/>
          <a:ln w="9525">
            <a:noFill/>
            <a:miter lim="800000"/>
            <a:headEnd/>
            <a:tailEnd/>
          </a:ln>
        </p:spPr>
        <p:txBody>
          <a:bodyPr wrap="none" lIns="0" tIns="0" rIns="0" bIns="0">
            <a:spAutoFit/>
          </a:bodyPr>
          <a:lstStyle/>
          <a:p>
            <a:r>
              <a:rPr lang="en-US" sz="1000" b="1">
                <a:solidFill>
                  <a:srgbClr val="000000"/>
                </a:solidFill>
              </a:rPr>
              <a:t>Pelvic nerve</a:t>
            </a:r>
            <a:endParaRPr lang="en-US" sz="1800" b="1"/>
          </a:p>
        </p:txBody>
      </p:sp>
      <p:sp>
        <p:nvSpPr>
          <p:cNvPr id="91145" name="Rectangle 12"/>
          <p:cNvSpPr>
            <a:spLocks noChangeArrowheads="1"/>
          </p:cNvSpPr>
          <p:nvPr/>
        </p:nvSpPr>
        <p:spPr bwMode="auto">
          <a:xfrm>
            <a:off x="2466975" y="5756275"/>
            <a:ext cx="4508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Urethra</a:t>
            </a:r>
            <a:endParaRPr lang="en-US" sz="1800" b="1"/>
          </a:p>
        </p:txBody>
      </p:sp>
      <p:sp>
        <p:nvSpPr>
          <p:cNvPr id="91146" name="Rectangle 13"/>
          <p:cNvSpPr>
            <a:spLocks noChangeArrowheads="1"/>
          </p:cNvSpPr>
          <p:nvPr/>
        </p:nvSpPr>
        <p:spPr bwMode="auto">
          <a:xfrm>
            <a:off x="5449888" y="3443288"/>
            <a:ext cx="153987"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S2</a:t>
            </a:r>
            <a:endParaRPr lang="en-US" sz="1800" b="1"/>
          </a:p>
        </p:txBody>
      </p:sp>
      <p:sp>
        <p:nvSpPr>
          <p:cNvPr id="91147" name="Rectangle 14"/>
          <p:cNvSpPr>
            <a:spLocks noChangeArrowheads="1"/>
          </p:cNvSpPr>
          <p:nvPr/>
        </p:nvSpPr>
        <p:spPr bwMode="auto">
          <a:xfrm>
            <a:off x="5449888" y="3889375"/>
            <a:ext cx="153987"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S3</a:t>
            </a:r>
            <a:endParaRPr lang="en-US" sz="1800" b="1"/>
          </a:p>
        </p:txBody>
      </p:sp>
      <p:sp>
        <p:nvSpPr>
          <p:cNvPr id="91148" name="Rectangle 15"/>
          <p:cNvSpPr>
            <a:spLocks noChangeArrowheads="1"/>
          </p:cNvSpPr>
          <p:nvPr/>
        </p:nvSpPr>
        <p:spPr bwMode="auto">
          <a:xfrm>
            <a:off x="5449888" y="4327525"/>
            <a:ext cx="153987" cy="152400"/>
          </a:xfrm>
          <a:prstGeom prst="rect">
            <a:avLst/>
          </a:prstGeom>
          <a:noFill/>
          <a:ln w="9525">
            <a:noFill/>
            <a:miter lim="800000"/>
            <a:headEnd/>
            <a:tailEnd/>
          </a:ln>
        </p:spPr>
        <p:txBody>
          <a:bodyPr wrap="none" lIns="0" tIns="0" rIns="0" bIns="0">
            <a:spAutoFit/>
          </a:bodyPr>
          <a:lstStyle/>
          <a:p>
            <a:r>
              <a:rPr lang="en-US" sz="1000" b="1">
                <a:solidFill>
                  <a:srgbClr val="000000"/>
                </a:solidFill>
              </a:rPr>
              <a:t>S4</a:t>
            </a:r>
            <a:endParaRPr lang="en-US" sz="1800" b="1"/>
          </a:p>
        </p:txBody>
      </p:sp>
      <p:sp>
        <p:nvSpPr>
          <p:cNvPr id="91149" name="Rectangle 16"/>
          <p:cNvSpPr>
            <a:spLocks noChangeArrowheads="1"/>
          </p:cNvSpPr>
          <p:nvPr/>
        </p:nvSpPr>
        <p:spPr bwMode="auto">
          <a:xfrm>
            <a:off x="4611688" y="1338263"/>
            <a:ext cx="698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5</a:t>
            </a:r>
            <a:endParaRPr lang="en-US" sz="1800" b="1"/>
          </a:p>
        </p:txBody>
      </p:sp>
      <p:sp>
        <p:nvSpPr>
          <p:cNvPr id="91150" name="Rectangle 17"/>
          <p:cNvSpPr>
            <a:spLocks noChangeArrowheads="1"/>
          </p:cNvSpPr>
          <p:nvPr/>
        </p:nvSpPr>
        <p:spPr bwMode="auto">
          <a:xfrm>
            <a:off x="4805363" y="1338263"/>
            <a:ext cx="698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6</a:t>
            </a:r>
            <a:endParaRPr lang="en-US" sz="1800" b="1"/>
          </a:p>
        </p:txBody>
      </p:sp>
      <p:sp>
        <p:nvSpPr>
          <p:cNvPr id="91151" name="Rectangle 18"/>
          <p:cNvSpPr>
            <a:spLocks noChangeArrowheads="1"/>
          </p:cNvSpPr>
          <p:nvPr/>
        </p:nvSpPr>
        <p:spPr bwMode="auto">
          <a:xfrm>
            <a:off x="5006975" y="1338263"/>
            <a:ext cx="698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7</a:t>
            </a:r>
            <a:endParaRPr lang="en-US" sz="1800" b="1"/>
          </a:p>
        </p:txBody>
      </p:sp>
      <p:sp>
        <p:nvSpPr>
          <p:cNvPr id="91152" name="Rectangle 19"/>
          <p:cNvSpPr>
            <a:spLocks noChangeArrowheads="1"/>
          </p:cNvSpPr>
          <p:nvPr/>
        </p:nvSpPr>
        <p:spPr bwMode="auto">
          <a:xfrm>
            <a:off x="4468813" y="3597275"/>
            <a:ext cx="698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2</a:t>
            </a:r>
            <a:endParaRPr lang="en-US" sz="1800" b="1"/>
          </a:p>
        </p:txBody>
      </p:sp>
      <p:sp>
        <p:nvSpPr>
          <p:cNvPr id="91153" name="Rectangle 20"/>
          <p:cNvSpPr>
            <a:spLocks noChangeArrowheads="1"/>
          </p:cNvSpPr>
          <p:nvPr/>
        </p:nvSpPr>
        <p:spPr bwMode="auto">
          <a:xfrm>
            <a:off x="3144838" y="4692650"/>
            <a:ext cx="698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3</a:t>
            </a:r>
            <a:endParaRPr lang="en-US" sz="1800" b="1"/>
          </a:p>
        </p:txBody>
      </p:sp>
      <p:sp>
        <p:nvSpPr>
          <p:cNvPr id="91154" name="Rectangle 21"/>
          <p:cNvSpPr>
            <a:spLocks noChangeArrowheads="1"/>
          </p:cNvSpPr>
          <p:nvPr/>
        </p:nvSpPr>
        <p:spPr bwMode="auto">
          <a:xfrm>
            <a:off x="2489200" y="5572125"/>
            <a:ext cx="698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4</a:t>
            </a:r>
            <a:endParaRPr lang="en-US" sz="1800" b="1"/>
          </a:p>
        </p:txBody>
      </p:sp>
      <p:sp>
        <p:nvSpPr>
          <p:cNvPr id="91155" name="Rectangle 22"/>
          <p:cNvSpPr>
            <a:spLocks noChangeArrowheads="1"/>
          </p:cNvSpPr>
          <p:nvPr/>
        </p:nvSpPr>
        <p:spPr bwMode="auto">
          <a:xfrm>
            <a:off x="2459038" y="6223000"/>
            <a:ext cx="698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8</a:t>
            </a:r>
            <a:endParaRPr lang="en-US" sz="1800" b="1"/>
          </a:p>
        </p:txBody>
      </p:sp>
      <p:sp>
        <p:nvSpPr>
          <p:cNvPr id="91156" name="Rectangle 23"/>
          <p:cNvSpPr>
            <a:spLocks noChangeArrowheads="1"/>
          </p:cNvSpPr>
          <p:nvPr/>
        </p:nvSpPr>
        <p:spPr bwMode="auto">
          <a:xfrm>
            <a:off x="2901950" y="3838575"/>
            <a:ext cx="698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1</a:t>
            </a:r>
            <a:endParaRPr lang="en-US" sz="1800" b="1"/>
          </a:p>
        </p:txBody>
      </p:sp>
      <p:sp>
        <p:nvSpPr>
          <p:cNvPr id="91157" name="Rectangle 24"/>
          <p:cNvSpPr>
            <a:spLocks noChangeArrowheads="1"/>
          </p:cNvSpPr>
          <p:nvPr/>
        </p:nvSpPr>
        <p:spPr bwMode="auto">
          <a:xfrm>
            <a:off x="6446838" y="1195388"/>
            <a:ext cx="698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1</a:t>
            </a:r>
            <a:endParaRPr lang="en-US" sz="1800" b="1"/>
          </a:p>
        </p:txBody>
      </p:sp>
      <p:sp>
        <p:nvSpPr>
          <p:cNvPr id="91158" name="Rectangle 25"/>
          <p:cNvSpPr>
            <a:spLocks noChangeArrowheads="1"/>
          </p:cNvSpPr>
          <p:nvPr/>
        </p:nvSpPr>
        <p:spPr bwMode="auto">
          <a:xfrm>
            <a:off x="6454775" y="1720850"/>
            <a:ext cx="698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2</a:t>
            </a:r>
            <a:endParaRPr lang="en-US" sz="1800" b="1"/>
          </a:p>
        </p:txBody>
      </p:sp>
      <p:sp>
        <p:nvSpPr>
          <p:cNvPr id="91159" name="Rectangle 26"/>
          <p:cNvSpPr>
            <a:spLocks noChangeArrowheads="1"/>
          </p:cNvSpPr>
          <p:nvPr/>
        </p:nvSpPr>
        <p:spPr bwMode="auto">
          <a:xfrm>
            <a:off x="6459538" y="2389188"/>
            <a:ext cx="698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3</a:t>
            </a:r>
            <a:endParaRPr lang="en-US" sz="1800" b="1"/>
          </a:p>
        </p:txBody>
      </p:sp>
      <p:sp>
        <p:nvSpPr>
          <p:cNvPr id="91160" name="Rectangle 27"/>
          <p:cNvSpPr>
            <a:spLocks noChangeArrowheads="1"/>
          </p:cNvSpPr>
          <p:nvPr/>
        </p:nvSpPr>
        <p:spPr bwMode="auto">
          <a:xfrm>
            <a:off x="6454775" y="2755900"/>
            <a:ext cx="698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4</a:t>
            </a:r>
            <a:endParaRPr lang="en-US" sz="1800" b="1"/>
          </a:p>
        </p:txBody>
      </p:sp>
      <p:sp>
        <p:nvSpPr>
          <p:cNvPr id="91161" name="Rectangle 28"/>
          <p:cNvSpPr>
            <a:spLocks noChangeArrowheads="1"/>
          </p:cNvSpPr>
          <p:nvPr/>
        </p:nvSpPr>
        <p:spPr bwMode="auto">
          <a:xfrm>
            <a:off x="6454775" y="3695700"/>
            <a:ext cx="698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5</a:t>
            </a:r>
            <a:endParaRPr lang="en-US" sz="1800" b="1"/>
          </a:p>
        </p:txBody>
      </p:sp>
      <p:sp>
        <p:nvSpPr>
          <p:cNvPr id="91162" name="Rectangle 29"/>
          <p:cNvSpPr>
            <a:spLocks noChangeArrowheads="1"/>
          </p:cNvSpPr>
          <p:nvPr/>
        </p:nvSpPr>
        <p:spPr bwMode="auto">
          <a:xfrm>
            <a:off x="6454775" y="4246563"/>
            <a:ext cx="698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6</a:t>
            </a:r>
            <a:endParaRPr lang="en-US" sz="1800" b="1"/>
          </a:p>
        </p:txBody>
      </p:sp>
      <p:sp>
        <p:nvSpPr>
          <p:cNvPr id="91163" name="Rectangle 30"/>
          <p:cNvSpPr>
            <a:spLocks noChangeArrowheads="1"/>
          </p:cNvSpPr>
          <p:nvPr/>
        </p:nvSpPr>
        <p:spPr bwMode="auto">
          <a:xfrm>
            <a:off x="6472238" y="5210175"/>
            <a:ext cx="698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7</a:t>
            </a:r>
            <a:endParaRPr lang="en-US" sz="1800" b="1"/>
          </a:p>
        </p:txBody>
      </p:sp>
      <p:sp>
        <p:nvSpPr>
          <p:cNvPr id="91164" name="Rectangle 31"/>
          <p:cNvSpPr>
            <a:spLocks noChangeArrowheads="1"/>
          </p:cNvSpPr>
          <p:nvPr/>
        </p:nvSpPr>
        <p:spPr bwMode="auto">
          <a:xfrm>
            <a:off x="6465888" y="6180138"/>
            <a:ext cx="69850" cy="152400"/>
          </a:xfrm>
          <a:prstGeom prst="rect">
            <a:avLst/>
          </a:prstGeom>
          <a:noFill/>
          <a:ln w="9525">
            <a:noFill/>
            <a:miter lim="800000"/>
            <a:headEnd/>
            <a:tailEnd/>
          </a:ln>
        </p:spPr>
        <p:txBody>
          <a:bodyPr wrap="none" lIns="0" tIns="0" rIns="0" bIns="0">
            <a:spAutoFit/>
          </a:bodyPr>
          <a:lstStyle/>
          <a:p>
            <a:r>
              <a:rPr lang="en-US" sz="1000" b="1">
                <a:solidFill>
                  <a:srgbClr val="000000"/>
                </a:solidFill>
              </a:rPr>
              <a:t>8</a:t>
            </a:r>
            <a:endParaRPr lang="en-US" sz="1800" b="1"/>
          </a:p>
        </p:txBody>
      </p:sp>
      <p:sp>
        <p:nvSpPr>
          <p:cNvPr id="91165" name="Rectangle 32"/>
          <p:cNvSpPr>
            <a:spLocks noChangeArrowheads="1"/>
          </p:cNvSpPr>
          <p:nvPr/>
        </p:nvSpPr>
        <p:spPr bwMode="auto">
          <a:xfrm>
            <a:off x="6424613" y="939800"/>
            <a:ext cx="1744662" cy="152400"/>
          </a:xfrm>
          <a:prstGeom prst="rect">
            <a:avLst/>
          </a:prstGeom>
          <a:noFill/>
          <a:ln w="9525">
            <a:noFill/>
            <a:miter lim="800000"/>
            <a:headEnd/>
            <a:tailEnd/>
          </a:ln>
        </p:spPr>
        <p:txBody>
          <a:bodyPr wrap="none" lIns="0" tIns="0" rIns="0" bIns="0">
            <a:spAutoFit/>
          </a:bodyPr>
          <a:lstStyle/>
          <a:p>
            <a:r>
              <a:rPr lang="en-US" sz="1000" b="1">
                <a:solidFill>
                  <a:srgbClr val="000000"/>
                </a:solidFill>
              </a:rPr>
              <a:t>Involuntary micturition reflex</a:t>
            </a:r>
            <a:endParaRPr lang="en-US" sz="1800" b="1"/>
          </a:p>
        </p:txBody>
      </p:sp>
      <p:sp>
        <p:nvSpPr>
          <p:cNvPr id="91166" name="Freeform 33"/>
          <p:cNvSpPr>
            <a:spLocks/>
          </p:cNvSpPr>
          <p:nvPr/>
        </p:nvSpPr>
        <p:spPr bwMode="auto">
          <a:xfrm>
            <a:off x="4962525" y="1254125"/>
            <a:ext cx="268288" cy="1588"/>
          </a:xfrm>
          <a:custGeom>
            <a:avLst/>
            <a:gdLst>
              <a:gd name="T0" fmla="*/ 169 w 169"/>
              <a:gd name="T1" fmla="*/ 0 h 1588"/>
              <a:gd name="T2" fmla="*/ 0 w 169"/>
              <a:gd name="T3" fmla="*/ 0 h 1588"/>
              <a:gd name="T4" fmla="*/ 0 w 169"/>
              <a:gd name="T5" fmla="*/ 0 h 1588"/>
              <a:gd name="T6" fmla="*/ 0 60000 65536"/>
              <a:gd name="T7" fmla="*/ 0 60000 65536"/>
              <a:gd name="T8" fmla="*/ 0 60000 65536"/>
              <a:gd name="T9" fmla="*/ 0 w 169"/>
              <a:gd name="T10" fmla="*/ 0 h 1588"/>
              <a:gd name="T11" fmla="*/ 169 w 169"/>
              <a:gd name="T12" fmla="*/ 1588 h 1588"/>
            </a:gdLst>
            <a:ahLst/>
            <a:cxnLst>
              <a:cxn ang="T6">
                <a:pos x="T0" y="T1"/>
              </a:cxn>
              <a:cxn ang="T7">
                <a:pos x="T2" y="T3"/>
              </a:cxn>
              <a:cxn ang="T8">
                <a:pos x="T4" y="T5"/>
              </a:cxn>
            </a:cxnLst>
            <a:rect l="T9" t="T10" r="T11" b="T12"/>
            <a:pathLst>
              <a:path w="169" h="1588">
                <a:moveTo>
                  <a:pt x="169" y="0"/>
                </a:moveTo>
                <a:lnTo>
                  <a:pt x="0" y="0"/>
                </a:lnTo>
              </a:path>
            </a:pathLst>
          </a:custGeom>
          <a:noFill/>
          <a:ln w="9525">
            <a:solidFill>
              <a:srgbClr val="000000"/>
            </a:solidFill>
            <a:round/>
            <a:headEnd/>
            <a:tailEnd/>
          </a:ln>
        </p:spPr>
        <p:txBody>
          <a:bodyPr/>
          <a:lstStyle/>
          <a:p>
            <a:endParaRPr lang="en-US"/>
          </a:p>
        </p:txBody>
      </p:sp>
      <p:sp>
        <p:nvSpPr>
          <p:cNvPr id="91167" name="Freeform 34"/>
          <p:cNvSpPr>
            <a:spLocks/>
          </p:cNvSpPr>
          <p:nvPr/>
        </p:nvSpPr>
        <p:spPr bwMode="auto">
          <a:xfrm>
            <a:off x="4835525" y="1254125"/>
            <a:ext cx="212725" cy="58738"/>
          </a:xfrm>
          <a:custGeom>
            <a:avLst/>
            <a:gdLst>
              <a:gd name="T0" fmla="*/ 134 w 134"/>
              <a:gd name="T1" fmla="*/ 37 h 37"/>
              <a:gd name="T2" fmla="*/ 134 w 134"/>
              <a:gd name="T3" fmla="*/ 0 h 37"/>
              <a:gd name="T4" fmla="*/ 0 w 134"/>
              <a:gd name="T5" fmla="*/ 0 h 37"/>
              <a:gd name="T6" fmla="*/ 0 w 134"/>
              <a:gd name="T7" fmla="*/ 37 h 37"/>
              <a:gd name="T8" fmla="*/ 0 60000 65536"/>
              <a:gd name="T9" fmla="*/ 0 60000 65536"/>
              <a:gd name="T10" fmla="*/ 0 60000 65536"/>
              <a:gd name="T11" fmla="*/ 0 60000 65536"/>
              <a:gd name="T12" fmla="*/ 0 w 134"/>
              <a:gd name="T13" fmla="*/ 0 h 37"/>
              <a:gd name="T14" fmla="*/ 134 w 134"/>
              <a:gd name="T15" fmla="*/ 37 h 37"/>
            </a:gdLst>
            <a:ahLst/>
            <a:cxnLst>
              <a:cxn ang="T8">
                <a:pos x="T0" y="T1"/>
              </a:cxn>
              <a:cxn ang="T9">
                <a:pos x="T2" y="T3"/>
              </a:cxn>
              <a:cxn ang="T10">
                <a:pos x="T4" y="T5"/>
              </a:cxn>
              <a:cxn ang="T11">
                <a:pos x="T6" y="T7"/>
              </a:cxn>
            </a:cxnLst>
            <a:rect l="T12" t="T13" r="T14" b="T15"/>
            <a:pathLst>
              <a:path w="134" h="37">
                <a:moveTo>
                  <a:pt x="134" y="37"/>
                </a:moveTo>
                <a:lnTo>
                  <a:pt x="134" y="0"/>
                </a:lnTo>
                <a:lnTo>
                  <a:pt x="0" y="0"/>
                </a:lnTo>
                <a:lnTo>
                  <a:pt x="0" y="37"/>
                </a:lnTo>
              </a:path>
            </a:pathLst>
          </a:custGeom>
          <a:noFill/>
          <a:ln w="9525">
            <a:solidFill>
              <a:srgbClr val="000000"/>
            </a:solidFill>
            <a:round/>
            <a:headEnd/>
            <a:tailEnd/>
          </a:ln>
        </p:spPr>
        <p:txBody>
          <a:bodyPr/>
          <a:lstStyle/>
          <a:p>
            <a:endParaRPr lang="en-US"/>
          </a:p>
        </p:txBody>
      </p:sp>
      <p:sp>
        <p:nvSpPr>
          <p:cNvPr id="91168" name="Freeform 35"/>
          <p:cNvSpPr>
            <a:spLocks/>
          </p:cNvSpPr>
          <p:nvPr/>
        </p:nvSpPr>
        <p:spPr bwMode="auto">
          <a:xfrm>
            <a:off x="4460875" y="1260475"/>
            <a:ext cx="185738" cy="55563"/>
          </a:xfrm>
          <a:custGeom>
            <a:avLst/>
            <a:gdLst>
              <a:gd name="T0" fmla="*/ 0 w 117"/>
              <a:gd name="T1" fmla="*/ 0 h 35"/>
              <a:gd name="T2" fmla="*/ 117 w 117"/>
              <a:gd name="T3" fmla="*/ 0 h 35"/>
              <a:gd name="T4" fmla="*/ 117 w 117"/>
              <a:gd name="T5" fmla="*/ 35 h 35"/>
              <a:gd name="T6" fmla="*/ 0 60000 65536"/>
              <a:gd name="T7" fmla="*/ 0 60000 65536"/>
              <a:gd name="T8" fmla="*/ 0 60000 65536"/>
              <a:gd name="T9" fmla="*/ 0 w 117"/>
              <a:gd name="T10" fmla="*/ 0 h 35"/>
              <a:gd name="T11" fmla="*/ 117 w 117"/>
              <a:gd name="T12" fmla="*/ 35 h 35"/>
            </a:gdLst>
            <a:ahLst/>
            <a:cxnLst>
              <a:cxn ang="T6">
                <a:pos x="T0" y="T1"/>
              </a:cxn>
              <a:cxn ang="T7">
                <a:pos x="T2" y="T3"/>
              </a:cxn>
              <a:cxn ang="T8">
                <a:pos x="T4" y="T5"/>
              </a:cxn>
            </a:cxnLst>
            <a:rect l="T9" t="T10" r="T11" b="T12"/>
            <a:pathLst>
              <a:path w="117" h="35">
                <a:moveTo>
                  <a:pt x="0" y="0"/>
                </a:moveTo>
                <a:lnTo>
                  <a:pt x="117" y="0"/>
                </a:lnTo>
                <a:lnTo>
                  <a:pt x="117" y="35"/>
                </a:lnTo>
              </a:path>
            </a:pathLst>
          </a:custGeom>
          <a:noFill/>
          <a:ln w="9525">
            <a:solidFill>
              <a:srgbClr val="000000"/>
            </a:solidFill>
            <a:round/>
            <a:headEnd/>
            <a:tailEnd/>
          </a:ln>
        </p:spPr>
        <p:txBody>
          <a:bodyPr/>
          <a:lstStyle/>
          <a:p>
            <a:endParaRPr lang="en-US"/>
          </a:p>
        </p:txBody>
      </p:sp>
      <p:sp>
        <p:nvSpPr>
          <p:cNvPr id="91169" name="Freeform 36"/>
          <p:cNvSpPr>
            <a:spLocks/>
          </p:cNvSpPr>
          <p:nvPr/>
        </p:nvSpPr>
        <p:spPr bwMode="auto">
          <a:xfrm>
            <a:off x="2439988" y="2530475"/>
            <a:ext cx="1414462" cy="74613"/>
          </a:xfrm>
          <a:custGeom>
            <a:avLst/>
            <a:gdLst>
              <a:gd name="T0" fmla="*/ 891 w 891"/>
              <a:gd name="T1" fmla="*/ 47 h 47"/>
              <a:gd name="T2" fmla="*/ 891 w 891"/>
              <a:gd name="T3" fmla="*/ 0 h 47"/>
              <a:gd name="T4" fmla="*/ 0 w 891"/>
              <a:gd name="T5" fmla="*/ 0 h 47"/>
              <a:gd name="T6" fmla="*/ 0 w 891"/>
              <a:gd name="T7" fmla="*/ 47 h 47"/>
              <a:gd name="T8" fmla="*/ 0 60000 65536"/>
              <a:gd name="T9" fmla="*/ 0 60000 65536"/>
              <a:gd name="T10" fmla="*/ 0 60000 65536"/>
              <a:gd name="T11" fmla="*/ 0 60000 65536"/>
              <a:gd name="T12" fmla="*/ 0 w 891"/>
              <a:gd name="T13" fmla="*/ 0 h 47"/>
              <a:gd name="T14" fmla="*/ 891 w 891"/>
              <a:gd name="T15" fmla="*/ 47 h 47"/>
            </a:gdLst>
            <a:ahLst/>
            <a:cxnLst>
              <a:cxn ang="T8">
                <a:pos x="T0" y="T1"/>
              </a:cxn>
              <a:cxn ang="T9">
                <a:pos x="T2" y="T3"/>
              </a:cxn>
              <a:cxn ang="T10">
                <a:pos x="T4" y="T5"/>
              </a:cxn>
              <a:cxn ang="T11">
                <a:pos x="T6" y="T7"/>
              </a:cxn>
            </a:cxnLst>
            <a:rect l="T12" t="T13" r="T14" b="T15"/>
            <a:pathLst>
              <a:path w="891" h="47">
                <a:moveTo>
                  <a:pt x="891" y="47"/>
                </a:moveTo>
                <a:lnTo>
                  <a:pt x="891" y="0"/>
                </a:lnTo>
                <a:lnTo>
                  <a:pt x="0" y="0"/>
                </a:lnTo>
                <a:lnTo>
                  <a:pt x="0" y="47"/>
                </a:lnTo>
              </a:path>
            </a:pathLst>
          </a:custGeom>
          <a:noFill/>
          <a:ln w="9525">
            <a:solidFill>
              <a:srgbClr val="000000"/>
            </a:solidFill>
            <a:round/>
            <a:headEnd/>
            <a:tailEnd/>
          </a:ln>
        </p:spPr>
        <p:txBody>
          <a:bodyPr/>
          <a:lstStyle/>
          <a:p>
            <a:endParaRPr lang="en-US"/>
          </a:p>
        </p:txBody>
      </p:sp>
      <p:sp>
        <p:nvSpPr>
          <p:cNvPr id="91170" name="Line 37"/>
          <p:cNvSpPr>
            <a:spLocks noChangeShapeType="1"/>
          </p:cNvSpPr>
          <p:nvPr/>
        </p:nvSpPr>
        <p:spPr bwMode="auto">
          <a:xfrm flipV="1">
            <a:off x="3146425" y="2468563"/>
            <a:ext cx="1588" cy="61912"/>
          </a:xfrm>
          <a:prstGeom prst="line">
            <a:avLst/>
          </a:prstGeom>
          <a:noFill/>
          <a:ln w="9525">
            <a:solidFill>
              <a:srgbClr val="000000"/>
            </a:solidFill>
            <a:round/>
            <a:headEnd/>
            <a:tailEnd/>
          </a:ln>
        </p:spPr>
        <p:txBody>
          <a:bodyPr/>
          <a:lstStyle/>
          <a:p>
            <a:endParaRPr lang="en-US"/>
          </a:p>
        </p:txBody>
      </p:sp>
      <p:sp>
        <p:nvSpPr>
          <p:cNvPr id="91171" name="Freeform 38"/>
          <p:cNvSpPr>
            <a:spLocks/>
          </p:cNvSpPr>
          <p:nvPr/>
        </p:nvSpPr>
        <p:spPr bwMode="auto">
          <a:xfrm>
            <a:off x="2992438" y="2625725"/>
            <a:ext cx="776287" cy="911225"/>
          </a:xfrm>
          <a:custGeom>
            <a:avLst/>
            <a:gdLst>
              <a:gd name="T0" fmla="*/ 0 w 489"/>
              <a:gd name="T1" fmla="*/ 0 h 574"/>
              <a:gd name="T2" fmla="*/ 56 w 489"/>
              <a:gd name="T3" fmla="*/ 0 h 574"/>
              <a:gd name="T4" fmla="*/ 489 w 489"/>
              <a:gd name="T5" fmla="*/ 574 h 574"/>
              <a:gd name="T6" fmla="*/ 0 60000 65536"/>
              <a:gd name="T7" fmla="*/ 0 60000 65536"/>
              <a:gd name="T8" fmla="*/ 0 60000 65536"/>
              <a:gd name="T9" fmla="*/ 0 w 489"/>
              <a:gd name="T10" fmla="*/ 0 h 574"/>
              <a:gd name="T11" fmla="*/ 489 w 489"/>
              <a:gd name="T12" fmla="*/ 574 h 574"/>
            </a:gdLst>
            <a:ahLst/>
            <a:cxnLst>
              <a:cxn ang="T6">
                <a:pos x="T0" y="T1"/>
              </a:cxn>
              <a:cxn ang="T7">
                <a:pos x="T2" y="T3"/>
              </a:cxn>
              <a:cxn ang="T8">
                <a:pos x="T4" y="T5"/>
              </a:cxn>
            </a:cxnLst>
            <a:rect l="T9" t="T10" r="T11" b="T12"/>
            <a:pathLst>
              <a:path w="489" h="574">
                <a:moveTo>
                  <a:pt x="0" y="0"/>
                </a:moveTo>
                <a:lnTo>
                  <a:pt x="56" y="0"/>
                </a:lnTo>
                <a:lnTo>
                  <a:pt x="489" y="574"/>
                </a:lnTo>
              </a:path>
            </a:pathLst>
          </a:custGeom>
          <a:noFill/>
          <a:ln w="9525">
            <a:solidFill>
              <a:srgbClr val="000000"/>
            </a:solidFill>
            <a:round/>
            <a:headEnd/>
            <a:tailEnd/>
          </a:ln>
        </p:spPr>
        <p:txBody>
          <a:bodyPr/>
          <a:lstStyle/>
          <a:p>
            <a:endParaRPr lang="en-US"/>
          </a:p>
        </p:txBody>
      </p:sp>
      <p:sp>
        <p:nvSpPr>
          <p:cNvPr id="91172" name="Freeform 39"/>
          <p:cNvSpPr>
            <a:spLocks/>
          </p:cNvSpPr>
          <p:nvPr/>
        </p:nvSpPr>
        <p:spPr bwMode="auto">
          <a:xfrm>
            <a:off x="3719513" y="2625725"/>
            <a:ext cx="741362" cy="1328738"/>
          </a:xfrm>
          <a:custGeom>
            <a:avLst/>
            <a:gdLst>
              <a:gd name="T0" fmla="*/ 0 w 467"/>
              <a:gd name="T1" fmla="*/ 0 h 837"/>
              <a:gd name="T2" fmla="*/ 55 w 467"/>
              <a:gd name="T3" fmla="*/ 0 h 837"/>
              <a:gd name="T4" fmla="*/ 467 w 467"/>
              <a:gd name="T5" fmla="*/ 837 h 837"/>
              <a:gd name="T6" fmla="*/ 0 60000 65536"/>
              <a:gd name="T7" fmla="*/ 0 60000 65536"/>
              <a:gd name="T8" fmla="*/ 0 60000 65536"/>
              <a:gd name="T9" fmla="*/ 0 w 467"/>
              <a:gd name="T10" fmla="*/ 0 h 837"/>
              <a:gd name="T11" fmla="*/ 467 w 467"/>
              <a:gd name="T12" fmla="*/ 837 h 837"/>
            </a:gdLst>
            <a:ahLst/>
            <a:cxnLst>
              <a:cxn ang="T6">
                <a:pos x="T0" y="T1"/>
              </a:cxn>
              <a:cxn ang="T7">
                <a:pos x="T2" y="T3"/>
              </a:cxn>
              <a:cxn ang="T8">
                <a:pos x="T4" y="T5"/>
              </a:cxn>
            </a:cxnLst>
            <a:rect l="T9" t="T10" r="T11" b="T12"/>
            <a:pathLst>
              <a:path w="467" h="837">
                <a:moveTo>
                  <a:pt x="0" y="0"/>
                </a:moveTo>
                <a:lnTo>
                  <a:pt x="55" y="0"/>
                </a:lnTo>
                <a:lnTo>
                  <a:pt x="467" y="837"/>
                </a:lnTo>
              </a:path>
            </a:pathLst>
          </a:custGeom>
          <a:noFill/>
          <a:ln w="9525">
            <a:solidFill>
              <a:srgbClr val="000000"/>
            </a:solidFill>
            <a:round/>
            <a:headEnd/>
            <a:tailEnd/>
          </a:ln>
        </p:spPr>
        <p:txBody>
          <a:bodyPr/>
          <a:lstStyle/>
          <a:p>
            <a:endParaRPr lang="en-US"/>
          </a:p>
        </p:txBody>
      </p:sp>
      <p:sp>
        <p:nvSpPr>
          <p:cNvPr id="91173" name="Freeform 40"/>
          <p:cNvSpPr>
            <a:spLocks/>
          </p:cNvSpPr>
          <p:nvPr/>
        </p:nvSpPr>
        <p:spPr bwMode="auto">
          <a:xfrm>
            <a:off x="1306513" y="3233738"/>
            <a:ext cx="1290637" cy="1949450"/>
          </a:xfrm>
          <a:custGeom>
            <a:avLst/>
            <a:gdLst>
              <a:gd name="T0" fmla="*/ 813 w 813"/>
              <a:gd name="T1" fmla="*/ 0 h 1228"/>
              <a:gd name="T2" fmla="*/ 147 w 813"/>
              <a:gd name="T3" fmla="*/ 1228 h 1228"/>
              <a:gd name="T4" fmla="*/ 0 w 813"/>
              <a:gd name="T5" fmla="*/ 1228 h 1228"/>
              <a:gd name="T6" fmla="*/ 0 60000 65536"/>
              <a:gd name="T7" fmla="*/ 0 60000 65536"/>
              <a:gd name="T8" fmla="*/ 0 60000 65536"/>
              <a:gd name="T9" fmla="*/ 0 w 813"/>
              <a:gd name="T10" fmla="*/ 0 h 1228"/>
              <a:gd name="T11" fmla="*/ 813 w 813"/>
              <a:gd name="T12" fmla="*/ 1228 h 1228"/>
            </a:gdLst>
            <a:ahLst/>
            <a:cxnLst>
              <a:cxn ang="T6">
                <a:pos x="T0" y="T1"/>
              </a:cxn>
              <a:cxn ang="T7">
                <a:pos x="T2" y="T3"/>
              </a:cxn>
              <a:cxn ang="T8">
                <a:pos x="T4" y="T5"/>
              </a:cxn>
            </a:cxnLst>
            <a:rect l="T9" t="T10" r="T11" b="T12"/>
            <a:pathLst>
              <a:path w="813" h="1228">
                <a:moveTo>
                  <a:pt x="813" y="0"/>
                </a:moveTo>
                <a:lnTo>
                  <a:pt x="147" y="1228"/>
                </a:lnTo>
                <a:lnTo>
                  <a:pt x="0" y="1228"/>
                </a:lnTo>
              </a:path>
            </a:pathLst>
          </a:custGeom>
          <a:noFill/>
          <a:ln w="9525">
            <a:solidFill>
              <a:srgbClr val="000000"/>
            </a:solidFill>
            <a:round/>
            <a:headEnd/>
            <a:tailEnd/>
          </a:ln>
        </p:spPr>
        <p:txBody>
          <a:bodyPr/>
          <a:lstStyle/>
          <a:p>
            <a:endParaRPr lang="en-US"/>
          </a:p>
        </p:txBody>
      </p:sp>
      <p:sp>
        <p:nvSpPr>
          <p:cNvPr id="91174" name="Freeform 41"/>
          <p:cNvSpPr>
            <a:spLocks/>
          </p:cNvSpPr>
          <p:nvPr/>
        </p:nvSpPr>
        <p:spPr bwMode="auto">
          <a:xfrm>
            <a:off x="1273175" y="6059488"/>
            <a:ext cx="800100" cy="260350"/>
          </a:xfrm>
          <a:custGeom>
            <a:avLst/>
            <a:gdLst>
              <a:gd name="T0" fmla="*/ 0 w 504"/>
              <a:gd name="T1" fmla="*/ 164 h 164"/>
              <a:gd name="T2" fmla="*/ 168 w 504"/>
              <a:gd name="T3" fmla="*/ 164 h 164"/>
              <a:gd name="T4" fmla="*/ 504 w 504"/>
              <a:gd name="T5" fmla="*/ 0 h 164"/>
              <a:gd name="T6" fmla="*/ 0 60000 65536"/>
              <a:gd name="T7" fmla="*/ 0 60000 65536"/>
              <a:gd name="T8" fmla="*/ 0 60000 65536"/>
              <a:gd name="T9" fmla="*/ 0 w 504"/>
              <a:gd name="T10" fmla="*/ 0 h 164"/>
              <a:gd name="T11" fmla="*/ 504 w 504"/>
              <a:gd name="T12" fmla="*/ 164 h 164"/>
            </a:gdLst>
            <a:ahLst/>
            <a:cxnLst>
              <a:cxn ang="T6">
                <a:pos x="T0" y="T1"/>
              </a:cxn>
              <a:cxn ang="T7">
                <a:pos x="T2" y="T3"/>
              </a:cxn>
              <a:cxn ang="T8">
                <a:pos x="T4" y="T5"/>
              </a:cxn>
            </a:cxnLst>
            <a:rect l="T9" t="T10" r="T11" b="T12"/>
            <a:pathLst>
              <a:path w="504" h="164">
                <a:moveTo>
                  <a:pt x="0" y="164"/>
                </a:moveTo>
                <a:lnTo>
                  <a:pt x="168" y="164"/>
                </a:lnTo>
                <a:lnTo>
                  <a:pt x="504" y="0"/>
                </a:lnTo>
              </a:path>
            </a:pathLst>
          </a:custGeom>
          <a:noFill/>
          <a:ln w="9525">
            <a:solidFill>
              <a:srgbClr val="000000"/>
            </a:solidFill>
            <a:round/>
            <a:headEnd/>
            <a:tailEnd/>
          </a:ln>
        </p:spPr>
        <p:txBody>
          <a:bodyPr/>
          <a:lstStyle/>
          <a:p>
            <a:endParaRPr lang="en-US"/>
          </a:p>
        </p:txBody>
      </p:sp>
      <p:sp>
        <p:nvSpPr>
          <p:cNvPr id="91175" name="Freeform 42"/>
          <p:cNvSpPr>
            <a:spLocks/>
          </p:cNvSpPr>
          <p:nvPr/>
        </p:nvSpPr>
        <p:spPr bwMode="auto">
          <a:xfrm>
            <a:off x="1222375" y="5395913"/>
            <a:ext cx="1052513" cy="493712"/>
          </a:xfrm>
          <a:custGeom>
            <a:avLst/>
            <a:gdLst>
              <a:gd name="T0" fmla="*/ 0 w 663"/>
              <a:gd name="T1" fmla="*/ 311 h 311"/>
              <a:gd name="T2" fmla="*/ 200 w 663"/>
              <a:gd name="T3" fmla="*/ 311 h 311"/>
              <a:gd name="T4" fmla="*/ 663 w 663"/>
              <a:gd name="T5" fmla="*/ 0 h 311"/>
              <a:gd name="T6" fmla="*/ 0 60000 65536"/>
              <a:gd name="T7" fmla="*/ 0 60000 65536"/>
              <a:gd name="T8" fmla="*/ 0 60000 65536"/>
              <a:gd name="T9" fmla="*/ 0 w 663"/>
              <a:gd name="T10" fmla="*/ 0 h 311"/>
              <a:gd name="T11" fmla="*/ 663 w 663"/>
              <a:gd name="T12" fmla="*/ 311 h 311"/>
            </a:gdLst>
            <a:ahLst/>
            <a:cxnLst>
              <a:cxn ang="T6">
                <a:pos x="T0" y="T1"/>
              </a:cxn>
              <a:cxn ang="T7">
                <a:pos x="T2" y="T3"/>
              </a:cxn>
              <a:cxn ang="T8">
                <a:pos x="T4" y="T5"/>
              </a:cxn>
            </a:cxnLst>
            <a:rect l="T9" t="T10" r="T11" b="T12"/>
            <a:pathLst>
              <a:path w="663" h="311">
                <a:moveTo>
                  <a:pt x="0" y="311"/>
                </a:moveTo>
                <a:lnTo>
                  <a:pt x="200" y="311"/>
                </a:lnTo>
                <a:lnTo>
                  <a:pt x="663" y="0"/>
                </a:lnTo>
              </a:path>
            </a:pathLst>
          </a:custGeom>
          <a:noFill/>
          <a:ln w="9525">
            <a:solidFill>
              <a:srgbClr val="000000"/>
            </a:solidFill>
            <a:round/>
            <a:headEnd/>
            <a:tailEnd/>
          </a:ln>
        </p:spPr>
        <p:txBody>
          <a:bodyPr/>
          <a:lstStyle/>
          <a:p>
            <a:endParaRPr lang="en-US"/>
          </a:p>
        </p:txBody>
      </p:sp>
      <p:sp>
        <p:nvSpPr>
          <p:cNvPr id="91176" name="Freeform 43"/>
          <p:cNvSpPr>
            <a:spLocks/>
          </p:cNvSpPr>
          <p:nvPr/>
        </p:nvSpPr>
        <p:spPr bwMode="auto">
          <a:xfrm>
            <a:off x="1143000" y="4864100"/>
            <a:ext cx="2147888" cy="590550"/>
          </a:xfrm>
          <a:custGeom>
            <a:avLst/>
            <a:gdLst>
              <a:gd name="T0" fmla="*/ 0 w 1353"/>
              <a:gd name="T1" fmla="*/ 370 h 372"/>
              <a:gd name="T2" fmla="*/ 250 w 1353"/>
              <a:gd name="T3" fmla="*/ 372 h 372"/>
              <a:gd name="T4" fmla="*/ 1353 w 1353"/>
              <a:gd name="T5" fmla="*/ 0 h 372"/>
              <a:gd name="T6" fmla="*/ 0 60000 65536"/>
              <a:gd name="T7" fmla="*/ 0 60000 65536"/>
              <a:gd name="T8" fmla="*/ 0 60000 65536"/>
              <a:gd name="T9" fmla="*/ 0 w 1353"/>
              <a:gd name="T10" fmla="*/ 0 h 372"/>
              <a:gd name="T11" fmla="*/ 1353 w 1353"/>
              <a:gd name="T12" fmla="*/ 372 h 372"/>
            </a:gdLst>
            <a:ahLst/>
            <a:cxnLst>
              <a:cxn ang="T6">
                <a:pos x="T0" y="T1"/>
              </a:cxn>
              <a:cxn ang="T7">
                <a:pos x="T2" y="T3"/>
              </a:cxn>
              <a:cxn ang="T8">
                <a:pos x="T4" y="T5"/>
              </a:cxn>
            </a:cxnLst>
            <a:rect l="T9" t="T10" r="T11" b="T12"/>
            <a:pathLst>
              <a:path w="1353" h="372">
                <a:moveTo>
                  <a:pt x="0" y="370"/>
                </a:moveTo>
                <a:lnTo>
                  <a:pt x="250" y="372"/>
                </a:lnTo>
                <a:lnTo>
                  <a:pt x="1353" y="0"/>
                </a:lnTo>
              </a:path>
            </a:pathLst>
          </a:custGeom>
          <a:noFill/>
          <a:ln w="9525">
            <a:solidFill>
              <a:srgbClr val="000000"/>
            </a:solidFill>
            <a:round/>
            <a:headEnd/>
            <a:tailEnd/>
          </a:ln>
        </p:spPr>
        <p:txBody>
          <a:bodyPr/>
          <a:lstStyle/>
          <a:p>
            <a:endParaRPr lang="en-US"/>
          </a:p>
        </p:txBody>
      </p:sp>
      <p:sp>
        <p:nvSpPr>
          <p:cNvPr id="91177" name="Line 44"/>
          <p:cNvSpPr>
            <a:spLocks noChangeShapeType="1"/>
          </p:cNvSpPr>
          <p:nvPr/>
        </p:nvSpPr>
        <p:spPr bwMode="auto">
          <a:xfrm>
            <a:off x="2333625" y="5824538"/>
            <a:ext cx="109538" cy="1587"/>
          </a:xfrm>
          <a:prstGeom prst="line">
            <a:avLst/>
          </a:prstGeom>
          <a:noFill/>
          <a:ln w="9525">
            <a:solidFill>
              <a:srgbClr val="000000"/>
            </a:solidFill>
            <a:round/>
            <a:headEnd/>
            <a:tailEnd/>
          </a:ln>
        </p:spPr>
        <p:txBody>
          <a:bodyPr/>
          <a:lstStyle/>
          <a:p>
            <a:endParaRPr lang="en-US"/>
          </a:p>
        </p:txBody>
      </p:sp>
      <p:sp>
        <p:nvSpPr>
          <p:cNvPr id="91178" name="Line 45"/>
          <p:cNvSpPr>
            <a:spLocks noChangeShapeType="1"/>
          </p:cNvSpPr>
          <p:nvPr/>
        </p:nvSpPr>
        <p:spPr bwMode="auto">
          <a:xfrm flipV="1">
            <a:off x="3854450" y="4116388"/>
            <a:ext cx="1588" cy="233362"/>
          </a:xfrm>
          <a:prstGeom prst="line">
            <a:avLst/>
          </a:prstGeom>
          <a:noFill/>
          <a:ln w="9525">
            <a:solidFill>
              <a:srgbClr val="000000"/>
            </a:solidFill>
            <a:round/>
            <a:headEnd/>
            <a:tailEnd/>
          </a:ln>
        </p:spPr>
        <p:txBody>
          <a:bodyPr/>
          <a:lstStyle/>
          <a:p>
            <a:endParaRPr lang="en-US"/>
          </a:p>
        </p:txBody>
      </p:sp>
      <p:sp>
        <p:nvSpPr>
          <p:cNvPr id="91179" name="Text Box 46"/>
          <p:cNvSpPr txBox="1">
            <a:spLocks noChangeArrowheads="1"/>
          </p:cNvSpPr>
          <p:nvPr/>
        </p:nvSpPr>
        <p:spPr bwMode="auto">
          <a:xfrm>
            <a:off x="6643688" y="1196975"/>
            <a:ext cx="1920875" cy="457200"/>
          </a:xfrm>
          <a:prstGeom prst="rect">
            <a:avLst/>
          </a:prstGeom>
          <a:noFill/>
          <a:ln w="9525">
            <a:noFill/>
            <a:miter lim="800000"/>
            <a:headEnd/>
            <a:tailEnd/>
          </a:ln>
        </p:spPr>
        <p:txBody>
          <a:bodyPr wrap="none" lIns="0" tIns="0" bIns="0">
            <a:spAutoFit/>
          </a:bodyPr>
          <a:lstStyle/>
          <a:p>
            <a:r>
              <a:rPr lang="en-US" sz="1000" b="1"/>
              <a:t>Stretch receptors detect filling</a:t>
            </a:r>
          </a:p>
          <a:p>
            <a:r>
              <a:rPr lang="en-US" sz="1000" b="1"/>
              <a:t>of bladder, transmit afferent</a:t>
            </a:r>
          </a:p>
          <a:p>
            <a:r>
              <a:rPr lang="en-US" sz="1000" b="1"/>
              <a:t>signals to spinal cord.</a:t>
            </a:r>
          </a:p>
        </p:txBody>
      </p:sp>
      <p:sp>
        <p:nvSpPr>
          <p:cNvPr id="91180" name="Text Box 47"/>
          <p:cNvSpPr txBox="1">
            <a:spLocks noChangeArrowheads="1"/>
          </p:cNvSpPr>
          <p:nvPr/>
        </p:nvSpPr>
        <p:spPr bwMode="auto">
          <a:xfrm>
            <a:off x="6643688" y="1720850"/>
            <a:ext cx="2030412" cy="609600"/>
          </a:xfrm>
          <a:prstGeom prst="rect">
            <a:avLst/>
          </a:prstGeom>
          <a:noFill/>
          <a:ln w="9525">
            <a:noFill/>
            <a:miter lim="800000"/>
            <a:headEnd/>
            <a:tailEnd/>
          </a:ln>
        </p:spPr>
        <p:txBody>
          <a:bodyPr wrap="none" lIns="0" tIns="0" bIns="0">
            <a:spAutoFit/>
          </a:bodyPr>
          <a:lstStyle/>
          <a:p>
            <a:r>
              <a:rPr lang="en-US" sz="1000" b="1"/>
              <a:t>Signals return to bladder from</a:t>
            </a:r>
          </a:p>
          <a:p>
            <a:r>
              <a:rPr lang="en-US" sz="1000" b="1"/>
              <a:t>spinal cord segments S2 and S3</a:t>
            </a:r>
          </a:p>
          <a:p>
            <a:r>
              <a:rPr lang="en-US" sz="1000" b="1"/>
              <a:t>via parasympathetic fibers in</a:t>
            </a:r>
          </a:p>
          <a:p>
            <a:r>
              <a:rPr lang="en-US" sz="1000" b="1"/>
              <a:t>pelvic nerve.</a:t>
            </a:r>
          </a:p>
        </p:txBody>
      </p:sp>
      <p:sp>
        <p:nvSpPr>
          <p:cNvPr id="91181" name="Text Box 48"/>
          <p:cNvSpPr txBox="1">
            <a:spLocks noChangeArrowheads="1"/>
          </p:cNvSpPr>
          <p:nvPr/>
        </p:nvSpPr>
        <p:spPr bwMode="auto">
          <a:xfrm>
            <a:off x="6648450" y="2389188"/>
            <a:ext cx="1433513" cy="304800"/>
          </a:xfrm>
          <a:prstGeom prst="rect">
            <a:avLst/>
          </a:prstGeom>
          <a:noFill/>
          <a:ln w="9525">
            <a:noFill/>
            <a:miter lim="800000"/>
            <a:headEnd/>
            <a:tailEnd/>
          </a:ln>
        </p:spPr>
        <p:txBody>
          <a:bodyPr wrap="none" lIns="0" tIns="0" bIns="0">
            <a:spAutoFit/>
          </a:bodyPr>
          <a:lstStyle/>
          <a:p>
            <a:r>
              <a:rPr lang="en-US" sz="1000" b="1"/>
              <a:t>Efferent signals excite</a:t>
            </a:r>
          </a:p>
          <a:p>
            <a:r>
              <a:rPr lang="en-US" sz="1000" b="1"/>
              <a:t>detrusor muscle.</a:t>
            </a:r>
          </a:p>
        </p:txBody>
      </p:sp>
      <p:sp>
        <p:nvSpPr>
          <p:cNvPr id="91182" name="Text Box 49"/>
          <p:cNvSpPr txBox="1">
            <a:spLocks noChangeArrowheads="1"/>
          </p:cNvSpPr>
          <p:nvPr/>
        </p:nvSpPr>
        <p:spPr bwMode="auto">
          <a:xfrm>
            <a:off x="6648450" y="2755900"/>
            <a:ext cx="1862138" cy="609600"/>
          </a:xfrm>
          <a:prstGeom prst="rect">
            <a:avLst/>
          </a:prstGeom>
          <a:noFill/>
          <a:ln w="9525">
            <a:noFill/>
            <a:miter lim="800000"/>
            <a:headEnd/>
            <a:tailEnd/>
          </a:ln>
        </p:spPr>
        <p:txBody>
          <a:bodyPr wrap="none" lIns="0" tIns="0" bIns="0">
            <a:spAutoFit/>
          </a:bodyPr>
          <a:lstStyle/>
          <a:p>
            <a:r>
              <a:rPr lang="en-US" sz="1000" b="1"/>
              <a:t>Efferent signals relax internal</a:t>
            </a:r>
          </a:p>
          <a:p>
            <a:r>
              <a:rPr lang="en-US" sz="1000" b="1"/>
              <a:t>urethral sphincter. Urine is</a:t>
            </a:r>
          </a:p>
          <a:p>
            <a:r>
              <a:rPr lang="en-US" sz="1000" b="1"/>
              <a:t>involuntarily voided if not</a:t>
            </a:r>
          </a:p>
          <a:p>
            <a:r>
              <a:rPr lang="en-US" sz="1000" b="1"/>
              <a:t>inhibited by brain.</a:t>
            </a:r>
          </a:p>
        </p:txBody>
      </p:sp>
      <p:sp>
        <p:nvSpPr>
          <p:cNvPr id="91183" name="Text Box 50"/>
          <p:cNvSpPr txBox="1">
            <a:spLocks noChangeArrowheads="1"/>
          </p:cNvSpPr>
          <p:nvPr/>
        </p:nvSpPr>
        <p:spPr bwMode="auto">
          <a:xfrm>
            <a:off x="6438900" y="3432175"/>
            <a:ext cx="1141413" cy="152400"/>
          </a:xfrm>
          <a:prstGeom prst="rect">
            <a:avLst/>
          </a:prstGeom>
          <a:noFill/>
          <a:ln w="9525">
            <a:noFill/>
            <a:miter lim="800000"/>
            <a:headEnd/>
            <a:tailEnd/>
          </a:ln>
        </p:spPr>
        <p:txBody>
          <a:bodyPr wrap="none" lIns="0" tIns="0" bIns="0">
            <a:spAutoFit/>
          </a:bodyPr>
          <a:lstStyle/>
          <a:p>
            <a:r>
              <a:rPr lang="en-US" sz="1000" b="1"/>
              <a:t>Voluntary control</a:t>
            </a:r>
          </a:p>
        </p:txBody>
      </p:sp>
      <p:sp>
        <p:nvSpPr>
          <p:cNvPr id="91184" name="Text Box 51"/>
          <p:cNvSpPr txBox="1">
            <a:spLocks noChangeArrowheads="1"/>
          </p:cNvSpPr>
          <p:nvPr/>
        </p:nvSpPr>
        <p:spPr bwMode="auto">
          <a:xfrm>
            <a:off x="6643688" y="3695700"/>
            <a:ext cx="2092325" cy="457200"/>
          </a:xfrm>
          <a:prstGeom prst="rect">
            <a:avLst/>
          </a:prstGeom>
          <a:noFill/>
          <a:ln w="9525">
            <a:noFill/>
            <a:miter lim="800000"/>
            <a:headEnd/>
            <a:tailEnd/>
          </a:ln>
        </p:spPr>
        <p:txBody>
          <a:bodyPr wrap="none" lIns="0" tIns="0" bIns="0">
            <a:spAutoFit/>
          </a:bodyPr>
          <a:lstStyle/>
          <a:p>
            <a:r>
              <a:rPr lang="en-US" sz="1000" b="1"/>
              <a:t>For voluntary control, micturition</a:t>
            </a:r>
          </a:p>
          <a:p>
            <a:r>
              <a:rPr lang="en-US" sz="1000" b="1"/>
              <a:t>center in pons receives signals</a:t>
            </a:r>
          </a:p>
          <a:p>
            <a:r>
              <a:rPr lang="en-US" sz="1000" b="1"/>
              <a:t>from stretch receptors.</a:t>
            </a:r>
          </a:p>
        </p:txBody>
      </p:sp>
      <p:sp>
        <p:nvSpPr>
          <p:cNvPr id="91185" name="Text Box 52"/>
          <p:cNvSpPr txBox="1">
            <a:spLocks noChangeArrowheads="1"/>
          </p:cNvSpPr>
          <p:nvPr/>
        </p:nvSpPr>
        <p:spPr bwMode="auto">
          <a:xfrm>
            <a:off x="6643688" y="4246563"/>
            <a:ext cx="1695450" cy="914400"/>
          </a:xfrm>
          <a:prstGeom prst="rect">
            <a:avLst/>
          </a:prstGeom>
          <a:noFill/>
          <a:ln w="9525">
            <a:noFill/>
            <a:miter lim="800000"/>
            <a:headEnd/>
            <a:tailEnd/>
          </a:ln>
        </p:spPr>
        <p:txBody>
          <a:bodyPr wrap="none" lIns="0" tIns="0" bIns="0">
            <a:spAutoFit/>
          </a:bodyPr>
          <a:lstStyle/>
          <a:p>
            <a:r>
              <a:rPr lang="en-US" sz="1000" b="1"/>
              <a:t>If it is timely to urinate,</a:t>
            </a:r>
          </a:p>
          <a:p>
            <a:r>
              <a:rPr lang="en-US" sz="1000" b="1"/>
              <a:t>pons returns signals to</a:t>
            </a:r>
          </a:p>
          <a:p>
            <a:r>
              <a:rPr lang="en-US" sz="1000" b="1"/>
              <a:t>spinal interneurons that</a:t>
            </a:r>
          </a:p>
          <a:p>
            <a:r>
              <a:rPr lang="en-US" sz="1000" b="1"/>
              <a:t>excite detrusor and relax</a:t>
            </a:r>
          </a:p>
          <a:p>
            <a:r>
              <a:rPr lang="en-US" sz="1000" b="1"/>
              <a:t>internal urethral sphincter.</a:t>
            </a:r>
          </a:p>
          <a:p>
            <a:r>
              <a:rPr lang="en-US" sz="1000" b="1"/>
              <a:t>Urine is voided.</a:t>
            </a:r>
          </a:p>
        </p:txBody>
      </p:sp>
      <p:sp>
        <p:nvSpPr>
          <p:cNvPr id="91186" name="Text Box 53"/>
          <p:cNvSpPr txBox="1">
            <a:spLocks noChangeArrowheads="1"/>
          </p:cNvSpPr>
          <p:nvPr/>
        </p:nvSpPr>
        <p:spPr bwMode="auto">
          <a:xfrm>
            <a:off x="6643688" y="5210175"/>
            <a:ext cx="1738312" cy="914400"/>
          </a:xfrm>
          <a:prstGeom prst="rect">
            <a:avLst/>
          </a:prstGeom>
          <a:noFill/>
          <a:ln w="9525">
            <a:noFill/>
            <a:miter lim="800000"/>
            <a:headEnd/>
            <a:tailEnd/>
          </a:ln>
        </p:spPr>
        <p:txBody>
          <a:bodyPr wrap="none" lIns="0" tIns="0" bIns="0">
            <a:spAutoFit/>
          </a:bodyPr>
          <a:lstStyle/>
          <a:p>
            <a:r>
              <a:rPr lang="en-US" sz="1000" b="1"/>
              <a:t>If it is untimely to urinate,</a:t>
            </a:r>
          </a:p>
          <a:p>
            <a:r>
              <a:rPr lang="en-US" sz="1000" b="1"/>
              <a:t>signals from pons excite</a:t>
            </a:r>
          </a:p>
          <a:p>
            <a:r>
              <a:rPr lang="en-US" sz="1000" b="1"/>
              <a:t>spinal interneurons that</a:t>
            </a:r>
          </a:p>
          <a:p>
            <a:r>
              <a:rPr lang="en-US" sz="1000" b="1"/>
              <a:t>keep external urethral</a:t>
            </a:r>
          </a:p>
          <a:p>
            <a:r>
              <a:rPr lang="en-US" sz="1000" b="1"/>
              <a:t>sphincter contracted. Urine</a:t>
            </a:r>
          </a:p>
          <a:p>
            <a:r>
              <a:rPr lang="en-US" sz="1000" b="1"/>
              <a:t>is retained in bladder.</a:t>
            </a:r>
          </a:p>
        </p:txBody>
      </p:sp>
      <p:sp>
        <p:nvSpPr>
          <p:cNvPr id="91187" name="Text Box 54"/>
          <p:cNvSpPr txBox="1">
            <a:spLocks noChangeArrowheads="1"/>
          </p:cNvSpPr>
          <p:nvPr/>
        </p:nvSpPr>
        <p:spPr bwMode="auto">
          <a:xfrm>
            <a:off x="6648450" y="6186488"/>
            <a:ext cx="2030413" cy="609600"/>
          </a:xfrm>
          <a:prstGeom prst="rect">
            <a:avLst/>
          </a:prstGeom>
          <a:noFill/>
          <a:ln w="9525">
            <a:noFill/>
            <a:miter lim="800000"/>
            <a:headEnd/>
            <a:tailEnd/>
          </a:ln>
        </p:spPr>
        <p:txBody>
          <a:bodyPr wrap="none" lIns="0" tIns="0" bIns="0">
            <a:spAutoFit/>
          </a:bodyPr>
          <a:lstStyle/>
          <a:p>
            <a:r>
              <a:rPr lang="en-US" sz="1000" b="1"/>
              <a:t>If it is timely to urinate, signals</a:t>
            </a:r>
          </a:p>
          <a:p>
            <a:r>
              <a:rPr lang="en-US" sz="1000" b="1"/>
              <a:t>from pons cease and external</a:t>
            </a:r>
          </a:p>
          <a:p>
            <a:r>
              <a:rPr lang="en-US" sz="1000" b="1"/>
              <a:t>urethral sphincter relaxes. Urine</a:t>
            </a:r>
          </a:p>
          <a:p>
            <a:r>
              <a:rPr lang="en-US" sz="1000" b="1"/>
              <a:t>is voided.</a:t>
            </a:r>
          </a:p>
        </p:txBody>
      </p:sp>
      <p:sp>
        <p:nvSpPr>
          <p:cNvPr id="91188" name="Text Box 55"/>
          <p:cNvSpPr txBox="1">
            <a:spLocks noChangeArrowheads="1"/>
          </p:cNvSpPr>
          <p:nvPr/>
        </p:nvSpPr>
        <p:spPr bwMode="auto">
          <a:xfrm>
            <a:off x="5283200" y="2962275"/>
            <a:ext cx="1095375" cy="304800"/>
          </a:xfrm>
          <a:prstGeom prst="rect">
            <a:avLst/>
          </a:prstGeom>
          <a:noFill/>
          <a:ln w="9525">
            <a:noFill/>
            <a:miter lim="800000"/>
            <a:headEnd/>
            <a:tailEnd/>
          </a:ln>
        </p:spPr>
        <p:txBody>
          <a:bodyPr wrap="none" lIns="0" tIns="0" bIns="0">
            <a:spAutoFit/>
          </a:bodyPr>
          <a:lstStyle/>
          <a:p>
            <a:r>
              <a:rPr lang="en-US" sz="1000" b="1"/>
              <a:t>Sacral segments</a:t>
            </a:r>
          </a:p>
          <a:p>
            <a:r>
              <a:rPr lang="en-US" sz="1000" b="1"/>
              <a:t>of spinal cord</a:t>
            </a:r>
          </a:p>
        </p:txBody>
      </p:sp>
      <p:sp>
        <p:nvSpPr>
          <p:cNvPr id="91189" name="Text Box 56"/>
          <p:cNvSpPr txBox="1">
            <a:spLocks noChangeArrowheads="1"/>
          </p:cNvSpPr>
          <p:nvPr/>
        </p:nvSpPr>
        <p:spPr bwMode="auto">
          <a:xfrm>
            <a:off x="3922713" y="1169988"/>
            <a:ext cx="585787" cy="152400"/>
          </a:xfrm>
          <a:prstGeom prst="rect">
            <a:avLst/>
          </a:prstGeom>
          <a:noFill/>
          <a:ln w="9525">
            <a:noFill/>
            <a:miter lim="800000"/>
            <a:headEnd/>
            <a:tailEnd/>
          </a:ln>
        </p:spPr>
        <p:txBody>
          <a:bodyPr wrap="none" lIns="0" tIns="0" bIns="0">
            <a:spAutoFit/>
          </a:bodyPr>
          <a:lstStyle/>
          <a:p>
            <a:r>
              <a:rPr lang="en-US" sz="1000" b="1"/>
              <a:t>To pons</a:t>
            </a:r>
          </a:p>
        </p:txBody>
      </p:sp>
      <p:sp>
        <p:nvSpPr>
          <p:cNvPr id="91190" name="Text Box 57"/>
          <p:cNvSpPr txBox="1">
            <a:spLocks noChangeArrowheads="1"/>
          </p:cNvSpPr>
          <p:nvPr/>
        </p:nvSpPr>
        <p:spPr bwMode="auto">
          <a:xfrm>
            <a:off x="3336925" y="2536825"/>
            <a:ext cx="446088" cy="304800"/>
          </a:xfrm>
          <a:prstGeom prst="rect">
            <a:avLst/>
          </a:prstGeom>
          <a:noFill/>
          <a:ln w="9525">
            <a:noFill/>
            <a:miter lim="800000"/>
            <a:headEnd/>
            <a:tailEnd/>
          </a:ln>
        </p:spPr>
        <p:txBody>
          <a:bodyPr wrap="none" lIns="0" tIns="0" bIns="0">
            <a:spAutoFit/>
          </a:bodyPr>
          <a:lstStyle/>
          <a:p>
            <a:r>
              <a:rPr lang="en-US" sz="1000" b="1"/>
              <a:t>Motor</a:t>
            </a:r>
          </a:p>
          <a:p>
            <a:r>
              <a:rPr lang="en-US" sz="1000" b="1"/>
              <a:t>fiber</a:t>
            </a:r>
          </a:p>
        </p:txBody>
      </p:sp>
      <p:sp>
        <p:nvSpPr>
          <p:cNvPr id="91191" name="Text Box 58"/>
          <p:cNvSpPr txBox="1">
            <a:spLocks noChangeArrowheads="1"/>
          </p:cNvSpPr>
          <p:nvPr/>
        </p:nvSpPr>
        <p:spPr bwMode="auto">
          <a:xfrm>
            <a:off x="2471738" y="2536825"/>
            <a:ext cx="590550" cy="304800"/>
          </a:xfrm>
          <a:prstGeom prst="rect">
            <a:avLst/>
          </a:prstGeom>
          <a:noFill/>
          <a:ln w="9525">
            <a:noFill/>
            <a:miter lim="800000"/>
            <a:headEnd/>
            <a:tailEnd/>
          </a:ln>
        </p:spPr>
        <p:txBody>
          <a:bodyPr wrap="none" lIns="0" tIns="0" bIns="0">
            <a:spAutoFit/>
          </a:bodyPr>
          <a:lstStyle/>
          <a:p>
            <a:r>
              <a:rPr lang="en-US" sz="1000" b="1"/>
              <a:t>Sensory</a:t>
            </a:r>
          </a:p>
          <a:p>
            <a:r>
              <a:rPr lang="en-US" sz="1000" b="1"/>
              <a:t>fiber</a:t>
            </a:r>
          </a:p>
        </p:txBody>
      </p:sp>
      <p:sp>
        <p:nvSpPr>
          <p:cNvPr id="91192" name="Text Box 59"/>
          <p:cNvSpPr txBox="1">
            <a:spLocks noChangeArrowheads="1"/>
          </p:cNvSpPr>
          <p:nvPr/>
        </p:nvSpPr>
        <p:spPr bwMode="auto">
          <a:xfrm>
            <a:off x="1042988" y="2898775"/>
            <a:ext cx="1012825" cy="304800"/>
          </a:xfrm>
          <a:prstGeom prst="rect">
            <a:avLst/>
          </a:prstGeom>
          <a:noFill/>
          <a:ln w="9525">
            <a:noFill/>
            <a:miter lim="800000"/>
            <a:headEnd/>
            <a:tailEnd/>
          </a:ln>
        </p:spPr>
        <p:txBody>
          <a:bodyPr wrap="none" lIns="0" tIns="0" bIns="0">
            <a:spAutoFit/>
          </a:bodyPr>
          <a:lstStyle/>
          <a:p>
            <a:pPr algn="ctr"/>
            <a:r>
              <a:rPr lang="en-US" sz="1000" b="1"/>
              <a:t>Full</a:t>
            </a:r>
          </a:p>
          <a:p>
            <a:pPr algn="ctr"/>
            <a:r>
              <a:rPr lang="en-US" sz="1000" b="1"/>
              <a:t>urinary bladder</a:t>
            </a:r>
          </a:p>
        </p:txBody>
      </p:sp>
      <p:sp>
        <p:nvSpPr>
          <p:cNvPr id="91193" name="Text Box 60"/>
          <p:cNvSpPr txBox="1">
            <a:spLocks noChangeArrowheads="1"/>
          </p:cNvSpPr>
          <p:nvPr/>
        </p:nvSpPr>
        <p:spPr bwMode="auto">
          <a:xfrm>
            <a:off x="3754438" y="4365625"/>
            <a:ext cx="830262" cy="609600"/>
          </a:xfrm>
          <a:prstGeom prst="rect">
            <a:avLst/>
          </a:prstGeom>
          <a:noFill/>
          <a:ln w="9525">
            <a:noFill/>
            <a:miter lim="800000"/>
            <a:headEnd/>
            <a:tailEnd/>
          </a:ln>
        </p:spPr>
        <p:txBody>
          <a:bodyPr wrap="none" lIns="0" tIns="0" bIns="0">
            <a:spAutoFit/>
          </a:bodyPr>
          <a:lstStyle/>
          <a:p>
            <a:r>
              <a:rPr lang="en-US" sz="1000" b="1"/>
              <a:t>Para-</a:t>
            </a:r>
          </a:p>
          <a:p>
            <a:r>
              <a:rPr lang="en-US" sz="1000" b="1"/>
              <a:t>sympathetic</a:t>
            </a:r>
          </a:p>
          <a:p>
            <a:r>
              <a:rPr lang="en-US" sz="1000" b="1"/>
              <a:t>ganglion in</a:t>
            </a:r>
          </a:p>
          <a:p>
            <a:r>
              <a:rPr lang="en-US" sz="1000" b="1"/>
              <a:t>bladder wall</a:t>
            </a:r>
          </a:p>
        </p:txBody>
      </p:sp>
      <p:sp>
        <p:nvSpPr>
          <p:cNvPr id="91194" name="Text Box 61"/>
          <p:cNvSpPr txBox="1">
            <a:spLocks noChangeArrowheads="1"/>
          </p:cNvSpPr>
          <p:nvPr/>
        </p:nvSpPr>
        <p:spPr bwMode="auto">
          <a:xfrm>
            <a:off x="2928938" y="6153150"/>
            <a:ext cx="1289050" cy="304800"/>
          </a:xfrm>
          <a:prstGeom prst="rect">
            <a:avLst/>
          </a:prstGeom>
          <a:noFill/>
          <a:ln w="9525">
            <a:noFill/>
            <a:miter lim="800000"/>
            <a:headEnd/>
            <a:tailEnd/>
          </a:ln>
        </p:spPr>
        <p:txBody>
          <a:bodyPr wrap="none" lIns="0" tIns="0" bIns="0">
            <a:spAutoFit/>
          </a:bodyPr>
          <a:lstStyle/>
          <a:p>
            <a:r>
              <a:rPr lang="en-US" sz="1000" b="1"/>
              <a:t>Somatic motor fiber</a:t>
            </a:r>
          </a:p>
          <a:p>
            <a:r>
              <a:rPr lang="en-US" sz="1000" b="1"/>
              <a:t>of pudendal nerve</a:t>
            </a:r>
          </a:p>
        </p:txBody>
      </p:sp>
      <p:sp>
        <p:nvSpPr>
          <p:cNvPr id="91195" name="Text Box 62"/>
          <p:cNvSpPr txBox="1">
            <a:spLocks noChangeArrowheads="1"/>
          </p:cNvSpPr>
          <p:nvPr/>
        </p:nvSpPr>
        <p:spPr bwMode="auto">
          <a:xfrm>
            <a:off x="231775" y="6242050"/>
            <a:ext cx="1352550" cy="304800"/>
          </a:xfrm>
          <a:prstGeom prst="rect">
            <a:avLst/>
          </a:prstGeom>
          <a:noFill/>
          <a:ln w="9525">
            <a:noFill/>
            <a:miter lim="800000"/>
            <a:headEnd/>
            <a:tailEnd/>
          </a:ln>
        </p:spPr>
        <p:txBody>
          <a:bodyPr wrap="none" lIns="0" tIns="0" bIns="0">
            <a:spAutoFit/>
          </a:bodyPr>
          <a:lstStyle/>
          <a:p>
            <a:r>
              <a:rPr lang="en-US" sz="1000" b="1"/>
              <a:t>External urethral</a:t>
            </a:r>
          </a:p>
          <a:p>
            <a:r>
              <a:rPr lang="en-US" sz="1000" b="1"/>
              <a:t>sphincter (voluntary)</a:t>
            </a:r>
          </a:p>
        </p:txBody>
      </p:sp>
      <p:sp>
        <p:nvSpPr>
          <p:cNvPr id="91196" name="Text Box 63"/>
          <p:cNvSpPr txBox="1">
            <a:spLocks noChangeArrowheads="1"/>
          </p:cNvSpPr>
          <p:nvPr/>
        </p:nvSpPr>
        <p:spPr bwMode="auto">
          <a:xfrm>
            <a:off x="230188" y="5810250"/>
            <a:ext cx="1465262" cy="304800"/>
          </a:xfrm>
          <a:prstGeom prst="rect">
            <a:avLst/>
          </a:prstGeom>
          <a:noFill/>
          <a:ln w="9525">
            <a:noFill/>
            <a:miter lim="800000"/>
            <a:headEnd/>
            <a:tailEnd/>
          </a:ln>
        </p:spPr>
        <p:txBody>
          <a:bodyPr wrap="none" lIns="0" tIns="0" bIns="0">
            <a:spAutoFit/>
          </a:bodyPr>
          <a:lstStyle/>
          <a:p>
            <a:r>
              <a:rPr lang="en-US" sz="1000" b="1"/>
              <a:t>Internal urethral</a:t>
            </a:r>
          </a:p>
          <a:p>
            <a:r>
              <a:rPr lang="en-US" sz="1000" b="1"/>
              <a:t>sphincter (involuntary)</a:t>
            </a:r>
          </a:p>
        </p:txBody>
      </p:sp>
      <p:sp>
        <p:nvSpPr>
          <p:cNvPr id="91197" name="Text Box 64"/>
          <p:cNvSpPr txBox="1">
            <a:spLocks noChangeArrowheads="1"/>
          </p:cNvSpPr>
          <p:nvPr/>
        </p:nvSpPr>
        <p:spPr bwMode="auto">
          <a:xfrm>
            <a:off x="228600" y="5365750"/>
            <a:ext cx="1076325" cy="304800"/>
          </a:xfrm>
          <a:prstGeom prst="rect">
            <a:avLst/>
          </a:prstGeom>
          <a:noFill/>
          <a:ln w="9525">
            <a:noFill/>
            <a:miter lim="800000"/>
            <a:headEnd/>
            <a:tailEnd/>
          </a:ln>
        </p:spPr>
        <p:txBody>
          <a:bodyPr wrap="none" lIns="0" tIns="0" bIns="0">
            <a:spAutoFit/>
          </a:bodyPr>
          <a:lstStyle/>
          <a:p>
            <a:r>
              <a:rPr lang="en-US" sz="1000" b="1"/>
              <a:t>Motor fibers to</a:t>
            </a:r>
          </a:p>
          <a:p>
            <a:r>
              <a:rPr lang="en-US" sz="1000" b="1"/>
              <a:t>detrusor muscle</a:t>
            </a:r>
          </a:p>
        </p:txBody>
      </p:sp>
      <p:sp>
        <p:nvSpPr>
          <p:cNvPr id="91198" name="Text Box 8"/>
          <p:cNvSpPr txBox="1">
            <a:spLocks noChangeArrowheads="1"/>
          </p:cNvSpPr>
          <p:nvPr/>
        </p:nvSpPr>
        <p:spPr bwMode="auto">
          <a:xfrm>
            <a:off x="3657600" y="6430963"/>
            <a:ext cx="2057400" cy="427037"/>
          </a:xfrm>
          <a:prstGeom prst="rect">
            <a:avLst/>
          </a:prstGeom>
          <a:noFill/>
          <a:ln w="9525" algn="ctr">
            <a:noFill/>
            <a:miter lim="800000"/>
            <a:headEnd/>
            <a:tailEnd/>
          </a:ln>
        </p:spPr>
        <p:txBody>
          <a:bodyPr>
            <a:spAutoFit/>
          </a:bodyPr>
          <a:lstStyle/>
          <a:p>
            <a:pPr>
              <a:spcBef>
                <a:spcPct val="50000"/>
              </a:spcBef>
            </a:pPr>
            <a:r>
              <a:rPr lang="en-US" sz="2200"/>
              <a:t>Figure 23.24</a:t>
            </a: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3"/>
          <p:cNvSpPr>
            <a:spLocks noGrp="1"/>
          </p:cNvSpPr>
          <p:nvPr>
            <p:ph type="sldNum" sz="quarter" idx="11"/>
          </p:nvPr>
        </p:nvSpPr>
        <p:spPr>
          <a:noFill/>
        </p:spPr>
        <p:txBody>
          <a:bodyPr/>
          <a:lstStyle/>
          <a:p>
            <a:r>
              <a:rPr lang="en-US" smtClean="0"/>
              <a:t>23-</a:t>
            </a:r>
            <a:fld id="{04620100-F805-434F-80C4-3159D6006732}" type="slidenum">
              <a:rPr lang="en-US" smtClean="0"/>
              <a:pPr/>
              <a:t>84</a:t>
            </a:fld>
            <a:endParaRPr lang="en-US" smtClean="0"/>
          </a:p>
        </p:txBody>
      </p:sp>
      <p:sp>
        <p:nvSpPr>
          <p:cNvPr id="92163" name="Rectangle 2"/>
          <p:cNvSpPr>
            <a:spLocks noGrp="1" noChangeArrowheads="1"/>
          </p:cNvSpPr>
          <p:nvPr>
            <p:ph type="title"/>
          </p:nvPr>
        </p:nvSpPr>
        <p:spPr>
          <a:xfrm>
            <a:off x="0" y="76200"/>
            <a:ext cx="9144000" cy="762000"/>
          </a:xfrm>
        </p:spPr>
        <p:txBody>
          <a:bodyPr>
            <a:spAutoFit/>
          </a:bodyPr>
          <a:lstStyle/>
          <a:p>
            <a:pPr eaLnBrk="1" hangingPunct="1"/>
            <a:r>
              <a:rPr lang="en-US" smtClean="0"/>
              <a:t>Hemodialysis</a:t>
            </a:r>
          </a:p>
        </p:txBody>
      </p:sp>
      <p:pic>
        <p:nvPicPr>
          <p:cNvPr id="92164" name="Picture 8" descr="sal25693_23_25"/>
          <p:cNvPicPr>
            <a:picLocks noChangeAspect="1" noChangeArrowheads="1"/>
          </p:cNvPicPr>
          <p:nvPr/>
        </p:nvPicPr>
        <p:blipFill>
          <a:blip r:embed="rId3" cstate="print"/>
          <a:srcRect/>
          <a:stretch>
            <a:fillRect/>
          </a:stretch>
        </p:blipFill>
        <p:spPr bwMode="auto">
          <a:xfrm>
            <a:off x="612775" y="908050"/>
            <a:ext cx="7934325" cy="5903913"/>
          </a:xfrm>
          <a:prstGeom prst="rect">
            <a:avLst/>
          </a:prstGeom>
          <a:noFill/>
          <a:ln w="9525">
            <a:noFill/>
            <a:miter lim="800000"/>
            <a:headEnd/>
            <a:tailEnd/>
          </a:ln>
        </p:spPr>
      </p:pic>
      <p:sp>
        <p:nvSpPr>
          <p:cNvPr id="92165" name="Rectangle 9"/>
          <p:cNvSpPr>
            <a:spLocks noChangeArrowheads="1"/>
          </p:cNvSpPr>
          <p:nvPr/>
        </p:nvSpPr>
        <p:spPr bwMode="auto">
          <a:xfrm>
            <a:off x="6832600" y="2981325"/>
            <a:ext cx="892175" cy="168275"/>
          </a:xfrm>
          <a:prstGeom prst="rect">
            <a:avLst/>
          </a:prstGeom>
          <a:noFill/>
          <a:ln w="9525">
            <a:noFill/>
            <a:miter lim="800000"/>
            <a:headEnd/>
            <a:tailEnd/>
          </a:ln>
        </p:spPr>
        <p:txBody>
          <a:bodyPr wrap="none" lIns="0" tIns="0" rIns="0" bIns="0">
            <a:spAutoFit/>
          </a:bodyPr>
          <a:lstStyle/>
          <a:p>
            <a:r>
              <a:rPr lang="en-US" sz="1100" b="1">
                <a:solidFill>
                  <a:srgbClr val="000000"/>
                </a:solidFill>
              </a:rPr>
              <a:t>Thermometer</a:t>
            </a:r>
            <a:endParaRPr lang="en-US" sz="1800" b="1"/>
          </a:p>
        </p:txBody>
      </p:sp>
      <p:sp>
        <p:nvSpPr>
          <p:cNvPr id="92166" name="Rectangle 10"/>
          <p:cNvSpPr>
            <a:spLocks noChangeArrowheads="1"/>
          </p:cNvSpPr>
          <p:nvPr/>
        </p:nvSpPr>
        <p:spPr bwMode="auto">
          <a:xfrm>
            <a:off x="576263" y="4324350"/>
            <a:ext cx="396875" cy="168275"/>
          </a:xfrm>
          <a:prstGeom prst="rect">
            <a:avLst/>
          </a:prstGeom>
          <a:noFill/>
          <a:ln w="9525">
            <a:noFill/>
            <a:miter lim="800000"/>
            <a:headEnd/>
            <a:tailEnd/>
          </a:ln>
        </p:spPr>
        <p:txBody>
          <a:bodyPr wrap="none" lIns="0" tIns="0" rIns="0" bIns="0">
            <a:spAutoFit/>
          </a:bodyPr>
          <a:lstStyle/>
          <a:p>
            <a:r>
              <a:rPr lang="en-US" sz="1100" b="1">
                <a:solidFill>
                  <a:srgbClr val="000000"/>
                </a:solidFill>
              </a:rPr>
              <a:t>Shunt</a:t>
            </a:r>
            <a:endParaRPr lang="en-US" sz="1800" b="1"/>
          </a:p>
        </p:txBody>
      </p:sp>
      <p:sp>
        <p:nvSpPr>
          <p:cNvPr id="92167" name="Rectangle 11"/>
          <p:cNvSpPr>
            <a:spLocks noChangeArrowheads="1"/>
          </p:cNvSpPr>
          <p:nvPr/>
        </p:nvSpPr>
        <p:spPr bwMode="auto">
          <a:xfrm>
            <a:off x="576263" y="3930650"/>
            <a:ext cx="411162" cy="168275"/>
          </a:xfrm>
          <a:prstGeom prst="rect">
            <a:avLst/>
          </a:prstGeom>
          <a:noFill/>
          <a:ln w="9525">
            <a:noFill/>
            <a:miter lim="800000"/>
            <a:headEnd/>
            <a:tailEnd/>
          </a:ln>
        </p:spPr>
        <p:txBody>
          <a:bodyPr wrap="none" lIns="0" tIns="0" rIns="0" bIns="0">
            <a:spAutoFit/>
          </a:bodyPr>
          <a:lstStyle/>
          <a:p>
            <a:r>
              <a:rPr lang="en-US" sz="1100" b="1">
                <a:solidFill>
                  <a:srgbClr val="000000"/>
                </a:solidFill>
              </a:rPr>
              <a:t>Artery</a:t>
            </a:r>
            <a:endParaRPr lang="en-US" sz="1800" b="1"/>
          </a:p>
        </p:txBody>
      </p:sp>
      <p:sp>
        <p:nvSpPr>
          <p:cNvPr id="92168" name="Freeform 12"/>
          <p:cNvSpPr>
            <a:spLocks/>
          </p:cNvSpPr>
          <p:nvPr/>
        </p:nvSpPr>
        <p:spPr bwMode="auto">
          <a:xfrm>
            <a:off x="1019175" y="4341813"/>
            <a:ext cx="768350" cy="76200"/>
          </a:xfrm>
          <a:custGeom>
            <a:avLst/>
            <a:gdLst>
              <a:gd name="T0" fmla="*/ 0 w 495"/>
              <a:gd name="T1" fmla="*/ 49 h 49"/>
              <a:gd name="T2" fmla="*/ 469 w 495"/>
              <a:gd name="T3" fmla="*/ 49 h 49"/>
              <a:gd name="T4" fmla="*/ 495 w 495"/>
              <a:gd name="T5" fmla="*/ 0 h 49"/>
              <a:gd name="T6" fmla="*/ 0 60000 65536"/>
              <a:gd name="T7" fmla="*/ 0 60000 65536"/>
              <a:gd name="T8" fmla="*/ 0 60000 65536"/>
              <a:gd name="T9" fmla="*/ 0 w 495"/>
              <a:gd name="T10" fmla="*/ 0 h 49"/>
              <a:gd name="T11" fmla="*/ 495 w 495"/>
              <a:gd name="T12" fmla="*/ 49 h 49"/>
            </a:gdLst>
            <a:ahLst/>
            <a:cxnLst>
              <a:cxn ang="T6">
                <a:pos x="T0" y="T1"/>
              </a:cxn>
              <a:cxn ang="T7">
                <a:pos x="T2" y="T3"/>
              </a:cxn>
              <a:cxn ang="T8">
                <a:pos x="T4" y="T5"/>
              </a:cxn>
            </a:cxnLst>
            <a:rect l="T9" t="T10" r="T11" b="T12"/>
            <a:pathLst>
              <a:path w="495" h="49">
                <a:moveTo>
                  <a:pt x="0" y="49"/>
                </a:moveTo>
                <a:lnTo>
                  <a:pt x="469" y="49"/>
                </a:lnTo>
                <a:lnTo>
                  <a:pt x="495" y="0"/>
                </a:lnTo>
              </a:path>
            </a:pathLst>
          </a:custGeom>
          <a:noFill/>
          <a:ln w="11113">
            <a:solidFill>
              <a:srgbClr val="FFFFFF"/>
            </a:solidFill>
            <a:round/>
            <a:headEnd/>
            <a:tailEnd/>
          </a:ln>
        </p:spPr>
        <p:txBody>
          <a:bodyPr/>
          <a:lstStyle/>
          <a:p>
            <a:endParaRPr lang="en-US"/>
          </a:p>
        </p:txBody>
      </p:sp>
      <p:sp>
        <p:nvSpPr>
          <p:cNvPr id="92169" name="Line 13"/>
          <p:cNvSpPr>
            <a:spLocks noChangeShapeType="1"/>
          </p:cNvSpPr>
          <p:nvPr/>
        </p:nvSpPr>
        <p:spPr bwMode="auto">
          <a:xfrm>
            <a:off x="1025525" y="4029075"/>
            <a:ext cx="393700" cy="1588"/>
          </a:xfrm>
          <a:prstGeom prst="line">
            <a:avLst/>
          </a:prstGeom>
          <a:noFill/>
          <a:ln w="11113">
            <a:solidFill>
              <a:srgbClr val="FFFFFF"/>
            </a:solidFill>
            <a:round/>
            <a:headEnd/>
            <a:tailEnd/>
          </a:ln>
        </p:spPr>
        <p:txBody>
          <a:bodyPr/>
          <a:lstStyle/>
          <a:p>
            <a:endParaRPr lang="en-US"/>
          </a:p>
        </p:txBody>
      </p:sp>
      <p:sp>
        <p:nvSpPr>
          <p:cNvPr id="92170" name="Line 14"/>
          <p:cNvSpPr>
            <a:spLocks noChangeShapeType="1"/>
          </p:cNvSpPr>
          <p:nvPr/>
        </p:nvSpPr>
        <p:spPr bwMode="auto">
          <a:xfrm>
            <a:off x="942975" y="4214813"/>
            <a:ext cx="476250" cy="1587"/>
          </a:xfrm>
          <a:prstGeom prst="line">
            <a:avLst/>
          </a:prstGeom>
          <a:noFill/>
          <a:ln w="11113">
            <a:solidFill>
              <a:srgbClr val="FFFFFF"/>
            </a:solidFill>
            <a:round/>
            <a:headEnd/>
            <a:tailEnd/>
          </a:ln>
        </p:spPr>
        <p:txBody>
          <a:bodyPr/>
          <a:lstStyle/>
          <a:p>
            <a:endParaRPr lang="en-US"/>
          </a:p>
        </p:txBody>
      </p:sp>
      <p:sp>
        <p:nvSpPr>
          <p:cNvPr id="92171" name="Freeform 15"/>
          <p:cNvSpPr>
            <a:spLocks/>
          </p:cNvSpPr>
          <p:nvPr/>
        </p:nvSpPr>
        <p:spPr bwMode="auto">
          <a:xfrm>
            <a:off x="1016000" y="4330700"/>
            <a:ext cx="768350" cy="73025"/>
          </a:xfrm>
          <a:custGeom>
            <a:avLst/>
            <a:gdLst>
              <a:gd name="T0" fmla="*/ 0 w 495"/>
              <a:gd name="T1" fmla="*/ 47 h 47"/>
              <a:gd name="T2" fmla="*/ 468 w 495"/>
              <a:gd name="T3" fmla="*/ 47 h 47"/>
              <a:gd name="T4" fmla="*/ 495 w 495"/>
              <a:gd name="T5" fmla="*/ 0 h 47"/>
              <a:gd name="T6" fmla="*/ 0 60000 65536"/>
              <a:gd name="T7" fmla="*/ 0 60000 65536"/>
              <a:gd name="T8" fmla="*/ 0 60000 65536"/>
              <a:gd name="T9" fmla="*/ 0 w 495"/>
              <a:gd name="T10" fmla="*/ 0 h 47"/>
              <a:gd name="T11" fmla="*/ 495 w 495"/>
              <a:gd name="T12" fmla="*/ 47 h 47"/>
            </a:gdLst>
            <a:ahLst/>
            <a:cxnLst>
              <a:cxn ang="T6">
                <a:pos x="T0" y="T1"/>
              </a:cxn>
              <a:cxn ang="T7">
                <a:pos x="T2" y="T3"/>
              </a:cxn>
              <a:cxn ang="T8">
                <a:pos x="T4" y="T5"/>
              </a:cxn>
            </a:cxnLst>
            <a:rect l="T9" t="T10" r="T11" b="T12"/>
            <a:pathLst>
              <a:path w="495" h="47">
                <a:moveTo>
                  <a:pt x="0" y="47"/>
                </a:moveTo>
                <a:lnTo>
                  <a:pt x="468" y="47"/>
                </a:lnTo>
                <a:lnTo>
                  <a:pt x="495" y="0"/>
                </a:lnTo>
              </a:path>
            </a:pathLst>
          </a:custGeom>
          <a:noFill/>
          <a:ln w="11113">
            <a:solidFill>
              <a:srgbClr val="000000"/>
            </a:solidFill>
            <a:round/>
            <a:headEnd/>
            <a:tailEnd/>
          </a:ln>
        </p:spPr>
        <p:txBody>
          <a:bodyPr/>
          <a:lstStyle/>
          <a:p>
            <a:endParaRPr lang="en-US"/>
          </a:p>
        </p:txBody>
      </p:sp>
      <p:sp>
        <p:nvSpPr>
          <p:cNvPr id="92172" name="Line 16"/>
          <p:cNvSpPr>
            <a:spLocks noChangeShapeType="1"/>
          </p:cNvSpPr>
          <p:nvPr/>
        </p:nvSpPr>
        <p:spPr bwMode="auto">
          <a:xfrm>
            <a:off x="1019175" y="4014788"/>
            <a:ext cx="395288" cy="1587"/>
          </a:xfrm>
          <a:prstGeom prst="line">
            <a:avLst/>
          </a:prstGeom>
          <a:noFill/>
          <a:ln w="11113">
            <a:solidFill>
              <a:srgbClr val="000000"/>
            </a:solidFill>
            <a:round/>
            <a:headEnd/>
            <a:tailEnd/>
          </a:ln>
        </p:spPr>
        <p:txBody>
          <a:bodyPr/>
          <a:lstStyle/>
          <a:p>
            <a:endParaRPr lang="en-US"/>
          </a:p>
        </p:txBody>
      </p:sp>
      <p:sp>
        <p:nvSpPr>
          <p:cNvPr id="92173" name="Line 17"/>
          <p:cNvSpPr>
            <a:spLocks noChangeShapeType="1"/>
          </p:cNvSpPr>
          <p:nvPr/>
        </p:nvSpPr>
        <p:spPr bwMode="auto">
          <a:xfrm>
            <a:off x="936625" y="4203700"/>
            <a:ext cx="477838" cy="1588"/>
          </a:xfrm>
          <a:prstGeom prst="line">
            <a:avLst/>
          </a:prstGeom>
          <a:noFill/>
          <a:ln w="11113">
            <a:solidFill>
              <a:srgbClr val="000000"/>
            </a:solidFill>
            <a:round/>
            <a:headEnd/>
            <a:tailEnd/>
          </a:ln>
        </p:spPr>
        <p:txBody>
          <a:bodyPr/>
          <a:lstStyle/>
          <a:p>
            <a:endParaRPr lang="en-US"/>
          </a:p>
        </p:txBody>
      </p:sp>
      <p:sp>
        <p:nvSpPr>
          <p:cNvPr id="92174" name="Line 18"/>
          <p:cNvSpPr>
            <a:spLocks noChangeShapeType="1"/>
          </p:cNvSpPr>
          <p:nvPr/>
        </p:nvSpPr>
        <p:spPr bwMode="auto">
          <a:xfrm flipV="1">
            <a:off x="8108950" y="5192713"/>
            <a:ext cx="1588" cy="576262"/>
          </a:xfrm>
          <a:prstGeom prst="line">
            <a:avLst/>
          </a:prstGeom>
          <a:noFill/>
          <a:ln w="11113">
            <a:solidFill>
              <a:srgbClr val="000000"/>
            </a:solidFill>
            <a:round/>
            <a:headEnd/>
            <a:tailEnd/>
          </a:ln>
        </p:spPr>
        <p:txBody>
          <a:bodyPr/>
          <a:lstStyle/>
          <a:p>
            <a:endParaRPr lang="en-US"/>
          </a:p>
        </p:txBody>
      </p:sp>
      <p:sp>
        <p:nvSpPr>
          <p:cNvPr id="92175" name="Line 19"/>
          <p:cNvSpPr>
            <a:spLocks noChangeShapeType="1"/>
          </p:cNvSpPr>
          <p:nvPr/>
        </p:nvSpPr>
        <p:spPr bwMode="auto">
          <a:xfrm flipV="1">
            <a:off x="6800850" y="5815013"/>
            <a:ext cx="1588" cy="244475"/>
          </a:xfrm>
          <a:prstGeom prst="line">
            <a:avLst/>
          </a:prstGeom>
          <a:noFill/>
          <a:ln w="11113">
            <a:solidFill>
              <a:srgbClr val="000000"/>
            </a:solidFill>
            <a:round/>
            <a:headEnd/>
            <a:tailEnd/>
          </a:ln>
        </p:spPr>
        <p:txBody>
          <a:bodyPr/>
          <a:lstStyle/>
          <a:p>
            <a:endParaRPr lang="en-US"/>
          </a:p>
        </p:txBody>
      </p:sp>
      <p:sp>
        <p:nvSpPr>
          <p:cNvPr id="92176" name="Line 20"/>
          <p:cNvSpPr>
            <a:spLocks noChangeShapeType="1"/>
          </p:cNvSpPr>
          <p:nvPr/>
        </p:nvSpPr>
        <p:spPr bwMode="auto">
          <a:xfrm flipV="1">
            <a:off x="6800850" y="3652838"/>
            <a:ext cx="1588" cy="417512"/>
          </a:xfrm>
          <a:prstGeom prst="line">
            <a:avLst/>
          </a:prstGeom>
          <a:noFill/>
          <a:ln w="11113">
            <a:solidFill>
              <a:srgbClr val="000000"/>
            </a:solidFill>
            <a:round/>
            <a:headEnd/>
            <a:tailEnd/>
          </a:ln>
        </p:spPr>
        <p:txBody>
          <a:bodyPr/>
          <a:lstStyle/>
          <a:p>
            <a:endParaRPr lang="en-US"/>
          </a:p>
        </p:txBody>
      </p:sp>
      <p:sp>
        <p:nvSpPr>
          <p:cNvPr id="92177" name="Line 21"/>
          <p:cNvSpPr>
            <a:spLocks noChangeShapeType="1"/>
          </p:cNvSpPr>
          <p:nvPr/>
        </p:nvSpPr>
        <p:spPr bwMode="auto">
          <a:xfrm>
            <a:off x="7750175" y="3068638"/>
            <a:ext cx="182563" cy="1587"/>
          </a:xfrm>
          <a:prstGeom prst="line">
            <a:avLst/>
          </a:prstGeom>
          <a:noFill/>
          <a:ln w="11113">
            <a:solidFill>
              <a:srgbClr val="000000"/>
            </a:solidFill>
            <a:round/>
            <a:headEnd/>
            <a:tailEnd/>
          </a:ln>
        </p:spPr>
        <p:txBody>
          <a:bodyPr/>
          <a:lstStyle/>
          <a:p>
            <a:endParaRPr lang="en-US"/>
          </a:p>
        </p:txBody>
      </p:sp>
      <p:sp>
        <p:nvSpPr>
          <p:cNvPr id="92178" name="Line 22"/>
          <p:cNvSpPr>
            <a:spLocks noChangeShapeType="1"/>
          </p:cNvSpPr>
          <p:nvPr/>
        </p:nvSpPr>
        <p:spPr bwMode="auto">
          <a:xfrm flipV="1">
            <a:off x="6026150" y="5802313"/>
            <a:ext cx="1588" cy="206375"/>
          </a:xfrm>
          <a:prstGeom prst="line">
            <a:avLst/>
          </a:prstGeom>
          <a:noFill/>
          <a:ln w="11113">
            <a:solidFill>
              <a:srgbClr val="000000"/>
            </a:solidFill>
            <a:round/>
            <a:headEnd/>
            <a:tailEnd/>
          </a:ln>
        </p:spPr>
        <p:txBody>
          <a:bodyPr/>
          <a:lstStyle/>
          <a:p>
            <a:endParaRPr lang="en-US"/>
          </a:p>
        </p:txBody>
      </p:sp>
      <p:sp>
        <p:nvSpPr>
          <p:cNvPr id="92179" name="Text Box 23"/>
          <p:cNvSpPr txBox="1">
            <a:spLocks noChangeArrowheads="1"/>
          </p:cNvSpPr>
          <p:nvPr/>
        </p:nvSpPr>
        <p:spPr bwMode="auto">
          <a:xfrm>
            <a:off x="573088" y="4122738"/>
            <a:ext cx="387350" cy="168275"/>
          </a:xfrm>
          <a:prstGeom prst="rect">
            <a:avLst/>
          </a:prstGeom>
          <a:noFill/>
          <a:ln w="9525">
            <a:noFill/>
            <a:miter lim="800000"/>
            <a:headEnd/>
            <a:tailEnd/>
          </a:ln>
        </p:spPr>
        <p:txBody>
          <a:bodyPr wrap="none" lIns="0" tIns="0" bIns="0">
            <a:spAutoFit/>
          </a:bodyPr>
          <a:lstStyle/>
          <a:p>
            <a:r>
              <a:rPr lang="en-US" sz="1100" b="1"/>
              <a:t>Vein</a:t>
            </a:r>
          </a:p>
        </p:txBody>
      </p:sp>
      <p:sp>
        <p:nvSpPr>
          <p:cNvPr id="92180" name="Text Box 24"/>
          <p:cNvSpPr txBox="1">
            <a:spLocks noChangeArrowheads="1"/>
          </p:cNvSpPr>
          <p:nvPr/>
        </p:nvSpPr>
        <p:spPr bwMode="auto">
          <a:xfrm>
            <a:off x="5826125" y="4822825"/>
            <a:ext cx="488950" cy="336550"/>
          </a:xfrm>
          <a:prstGeom prst="rect">
            <a:avLst/>
          </a:prstGeom>
          <a:noFill/>
          <a:ln w="9525">
            <a:noFill/>
            <a:miter lim="800000"/>
            <a:headEnd/>
            <a:tailEnd/>
          </a:ln>
        </p:spPr>
        <p:txBody>
          <a:bodyPr wrap="none" lIns="0" tIns="0" bIns="0">
            <a:spAutoFit/>
          </a:bodyPr>
          <a:lstStyle/>
          <a:p>
            <a:r>
              <a:rPr lang="en-US" sz="1100" b="1"/>
              <a:t>Blood</a:t>
            </a:r>
          </a:p>
          <a:p>
            <a:r>
              <a:rPr lang="en-US" sz="1100" b="1"/>
              <a:t>pump</a:t>
            </a:r>
          </a:p>
        </p:txBody>
      </p:sp>
      <p:sp>
        <p:nvSpPr>
          <p:cNvPr id="92181" name="Text Box 25"/>
          <p:cNvSpPr txBox="1">
            <a:spLocks noChangeArrowheads="1"/>
          </p:cNvSpPr>
          <p:nvPr/>
        </p:nvSpPr>
        <p:spPr bwMode="auto">
          <a:xfrm>
            <a:off x="5868988" y="5995988"/>
            <a:ext cx="566737" cy="336550"/>
          </a:xfrm>
          <a:prstGeom prst="rect">
            <a:avLst/>
          </a:prstGeom>
          <a:noFill/>
          <a:ln w="9525">
            <a:noFill/>
            <a:miter lim="800000"/>
            <a:headEnd/>
            <a:tailEnd/>
          </a:ln>
        </p:spPr>
        <p:txBody>
          <a:bodyPr wrap="none" lIns="0" tIns="0" bIns="0">
            <a:spAutoFit/>
          </a:bodyPr>
          <a:lstStyle/>
          <a:p>
            <a:r>
              <a:rPr lang="en-US" sz="1100" b="1"/>
              <a:t>Bubble</a:t>
            </a:r>
          </a:p>
          <a:p>
            <a:r>
              <a:rPr lang="en-US" sz="1100" b="1"/>
              <a:t>trap</a:t>
            </a:r>
          </a:p>
        </p:txBody>
      </p:sp>
      <p:sp>
        <p:nvSpPr>
          <p:cNvPr id="92182" name="Text Box 26"/>
          <p:cNvSpPr txBox="1">
            <a:spLocks noChangeArrowheads="1"/>
          </p:cNvSpPr>
          <p:nvPr/>
        </p:nvSpPr>
        <p:spPr bwMode="auto">
          <a:xfrm>
            <a:off x="6459538" y="6080125"/>
            <a:ext cx="1006475" cy="504825"/>
          </a:xfrm>
          <a:prstGeom prst="rect">
            <a:avLst/>
          </a:prstGeom>
          <a:noFill/>
          <a:ln w="9525">
            <a:noFill/>
            <a:miter lim="800000"/>
            <a:headEnd/>
            <a:tailEnd/>
          </a:ln>
        </p:spPr>
        <p:txBody>
          <a:bodyPr wrap="none" lIns="0" tIns="0" bIns="0">
            <a:spAutoFit/>
          </a:bodyPr>
          <a:lstStyle/>
          <a:p>
            <a:r>
              <a:rPr lang="en-US" sz="1100" b="1"/>
              <a:t>Cutaway view</a:t>
            </a:r>
          </a:p>
          <a:p>
            <a:r>
              <a:rPr lang="en-US" sz="1100" b="1"/>
              <a:t>of dialysis</a:t>
            </a:r>
          </a:p>
          <a:p>
            <a:r>
              <a:rPr lang="en-US" sz="1100" b="1"/>
              <a:t>chamber</a:t>
            </a:r>
          </a:p>
        </p:txBody>
      </p:sp>
      <p:sp>
        <p:nvSpPr>
          <p:cNvPr id="92183" name="Text Box 27"/>
          <p:cNvSpPr txBox="1">
            <a:spLocks noChangeArrowheads="1"/>
          </p:cNvSpPr>
          <p:nvPr/>
        </p:nvSpPr>
        <p:spPr bwMode="auto">
          <a:xfrm>
            <a:off x="7975600" y="5781675"/>
            <a:ext cx="471488" cy="336550"/>
          </a:xfrm>
          <a:prstGeom prst="rect">
            <a:avLst/>
          </a:prstGeom>
          <a:noFill/>
          <a:ln w="9525">
            <a:noFill/>
            <a:miter lim="800000"/>
            <a:headEnd/>
            <a:tailEnd/>
          </a:ln>
        </p:spPr>
        <p:txBody>
          <a:bodyPr wrap="none" lIns="0" tIns="0" bIns="0">
            <a:spAutoFit/>
          </a:bodyPr>
          <a:lstStyle/>
          <a:p>
            <a:r>
              <a:rPr lang="en-US" sz="1100" b="1"/>
              <a:t>Flow</a:t>
            </a:r>
          </a:p>
          <a:p>
            <a:r>
              <a:rPr lang="en-US" sz="1100" b="1"/>
              <a:t>meter</a:t>
            </a:r>
          </a:p>
        </p:txBody>
      </p:sp>
      <p:sp>
        <p:nvSpPr>
          <p:cNvPr id="92184" name="Text Box 28"/>
          <p:cNvSpPr txBox="1">
            <a:spLocks noChangeArrowheads="1"/>
          </p:cNvSpPr>
          <p:nvPr/>
        </p:nvSpPr>
        <p:spPr bwMode="auto">
          <a:xfrm>
            <a:off x="7378700" y="4635500"/>
            <a:ext cx="433388" cy="336550"/>
          </a:xfrm>
          <a:prstGeom prst="rect">
            <a:avLst/>
          </a:prstGeom>
          <a:noFill/>
          <a:ln w="9525">
            <a:noFill/>
            <a:miter lim="800000"/>
            <a:headEnd/>
            <a:tailEnd/>
          </a:ln>
        </p:spPr>
        <p:txBody>
          <a:bodyPr wrap="none" lIns="0" tIns="0" bIns="0">
            <a:spAutoFit/>
          </a:bodyPr>
          <a:lstStyle/>
          <a:p>
            <a:r>
              <a:rPr lang="en-US" sz="1100" b="1"/>
              <a:t>To</a:t>
            </a:r>
          </a:p>
          <a:p>
            <a:r>
              <a:rPr lang="en-US" sz="1100" b="1"/>
              <a:t>drain</a:t>
            </a:r>
          </a:p>
        </p:txBody>
      </p:sp>
      <p:sp>
        <p:nvSpPr>
          <p:cNvPr id="92185" name="Text Box 29"/>
          <p:cNvSpPr txBox="1">
            <a:spLocks noChangeArrowheads="1"/>
          </p:cNvSpPr>
          <p:nvPr/>
        </p:nvSpPr>
        <p:spPr bwMode="auto">
          <a:xfrm>
            <a:off x="7583488" y="3405188"/>
            <a:ext cx="619125" cy="336550"/>
          </a:xfrm>
          <a:prstGeom prst="rect">
            <a:avLst/>
          </a:prstGeom>
          <a:noFill/>
          <a:ln w="9525">
            <a:noFill/>
            <a:miter lim="800000"/>
            <a:headEnd/>
            <a:tailEnd/>
          </a:ln>
        </p:spPr>
        <p:txBody>
          <a:bodyPr wrap="none" lIns="0" tIns="0" bIns="0">
            <a:spAutoFit/>
          </a:bodyPr>
          <a:lstStyle/>
          <a:p>
            <a:r>
              <a:rPr lang="en-US" sz="1100" b="1"/>
              <a:t>Dialysis</a:t>
            </a:r>
          </a:p>
          <a:p>
            <a:r>
              <a:rPr lang="en-US" sz="1100" b="1"/>
              <a:t>fluid</a:t>
            </a:r>
          </a:p>
        </p:txBody>
      </p:sp>
      <p:sp>
        <p:nvSpPr>
          <p:cNvPr id="92186" name="Text Box 30"/>
          <p:cNvSpPr txBox="1">
            <a:spLocks noChangeArrowheads="1"/>
          </p:cNvSpPr>
          <p:nvPr/>
        </p:nvSpPr>
        <p:spPr bwMode="auto">
          <a:xfrm>
            <a:off x="6627813" y="3319463"/>
            <a:ext cx="619125" cy="336550"/>
          </a:xfrm>
          <a:prstGeom prst="rect">
            <a:avLst/>
          </a:prstGeom>
          <a:noFill/>
          <a:ln w="9525">
            <a:noFill/>
            <a:miter lim="800000"/>
            <a:headEnd/>
            <a:tailEnd/>
          </a:ln>
        </p:spPr>
        <p:txBody>
          <a:bodyPr wrap="none" lIns="0" tIns="0" bIns="0">
            <a:spAutoFit/>
          </a:bodyPr>
          <a:lstStyle/>
          <a:p>
            <a:r>
              <a:rPr lang="en-US" sz="1100" b="1"/>
              <a:t>Dialysis</a:t>
            </a:r>
          </a:p>
          <a:p>
            <a:r>
              <a:rPr lang="en-US" sz="1100" b="1"/>
              <a:t>tubing</a:t>
            </a:r>
          </a:p>
        </p:txBody>
      </p:sp>
      <p:sp>
        <p:nvSpPr>
          <p:cNvPr id="92187" name="Text Box 8"/>
          <p:cNvSpPr txBox="1">
            <a:spLocks noChangeArrowheads="1"/>
          </p:cNvSpPr>
          <p:nvPr/>
        </p:nvSpPr>
        <p:spPr bwMode="auto">
          <a:xfrm>
            <a:off x="1524000" y="6172200"/>
            <a:ext cx="2012950" cy="427038"/>
          </a:xfrm>
          <a:prstGeom prst="rect">
            <a:avLst/>
          </a:prstGeom>
          <a:noFill/>
          <a:ln w="9525" algn="ctr">
            <a:noFill/>
            <a:miter lim="800000"/>
            <a:headEnd/>
            <a:tailEnd/>
          </a:ln>
        </p:spPr>
        <p:txBody>
          <a:bodyPr>
            <a:spAutoFit/>
          </a:bodyPr>
          <a:lstStyle/>
          <a:p>
            <a:pPr>
              <a:spcBef>
                <a:spcPct val="50000"/>
              </a:spcBef>
            </a:pPr>
            <a:r>
              <a:rPr lang="en-US" sz="2200"/>
              <a:t>Figure 23.25</a:t>
            </a:r>
          </a:p>
        </p:txBody>
      </p:sp>
      <p:sp>
        <p:nvSpPr>
          <p:cNvPr id="92188" name="TextBox 24"/>
          <p:cNvSpPr txBox="1">
            <a:spLocks noChangeArrowheads="1"/>
          </p:cNvSpPr>
          <p:nvPr/>
        </p:nvSpPr>
        <p:spPr bwMode="auto">
          <a:xfrm>
            <a:off x="2146300" y="749300"/>
            <a:ext cx="4810125" cy="214313"/>
          </a:xfrm>
          <a:prstGeom prst="rect">
            <a:avLst/>
          </a:prstGeom>
          <a:noFill/>
          <a:ln w="9525">
            <a:noFill/>
            <a:miter lim="800000"/>
            <a:headEnd/>
            <a:tailEnd/>
          </a:ln>
        </p:spPr>
        <p:txBody>
          <a:bodyPr>
            <a:spAutoFit/>
          </a:bodyPr>
          <a:lstStyle/>
          <a:p>
            <a:pPr algn="ctr"/>
            <a:r>
              <a:rPr lang="en-US" sz="800">
                <a:solidFill>
                  <a:srgbClr val="000000"/>
                </a:solidFill>
                <a:cs typeface="Arial" charset="0"/>
              </a:rPr>
              <a:t>Copyright © The McGraw-Hill Companies, Inc. Permission required for reproduction or display.</a:t>
            </a:r>
          </a:p>
        </p:txBody>
      </p:sp>
      <p:sp>
        <p:nvSpPr>
          <p:cNvPr id="92189" name="TextBox 24"/>
          <p:cNvSpPr txBox="1">
            <a:spLocks noChangeArrowheads="1"/>
          </p:cNvSpPr>
          <p:nvPr/>
        </p:nvSpPr>
        <p:spPr bwMode="auto">
          <a:xfrm>
            <a:off x="2170113" y="6524625"/>
            <a:ext cx="4810125" cy="214313"/>
          </a:xfrm>
          <a:prstGeom prst="rect">
            <a:avLst/>
          </a:prstGeom>
          <a:noFill/>
          <a:ln w="9525">
            <a:noFill/>
            <a:miter lim="800000"/>
            <a:headEnd/>
            <a:tailEnd/>
          </a:ln>
        </p:spPr>
        <p:txBody>
          <a:bodyPr>
            <a:spAutoFit/>
          </a:bodyPr>
          <a:lstStyle/>
          <a:p>
            <a:pPr algn="ctr"/>
            <a:r>
              <a:rPr lang="en-US" sz="800">
                <a:solidFill>
                  <a:srgbClr val="000000"/>
                </a:solidFill>
                <a:ea typeface="Times New Roman" pitchFamily="18" charset="0"/>
                <a:cs typeface="Arial" charset="0"/>
              </a:rPr>
              <a:t>Hank Morgan/Photo Researchers, Inc. </a:t>
            </a: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4"/>
          <p:cNvSpPr>
            <a:spLocks noGrp="1"/>
          </p:cNvSpPr>
          <p:nvPr>
            <p:ph type="sldNum" sz="quarter" idx="11"/>
          </p:nvPr>
        </p:nvSpPr>
        <p:spPr>
          <a:noFill/>
        </p:spPr>
        <p:txBody>
          <a:bodyPr/>
          <a:lstStyle/>
          <a:p>
            <a:r>
              <a:rPr lang="en-US" smtClean="0"/>
              <a:t>23-</a:t>
            </a:r>
            <a:fld id="{00409AF2-5B8E-464B-8605-447E528067D9}" type="slidenum">
              <a:rPr lang="en-US" smtClean="0"/>
              <a:pPr/>
              <a:t>85</a:t>
            </a:fld>
            <a:endParaRPr lang="en-US" smtClean="0"/>
          </a:p>
        </p:txBody>
      </p:sp>
      <p:sp>
        <p:nvSpPr>
          <p:cNvPr id="93187" name="Rectangle 2"/>
          <p:cNvSpPr>
            <a:spLocks noGrp="1" noChangeArrowheads="1"/>
          </p:cNvSpPr>
          <p:nvPr>
            <p:ph type="title"/>
          </p:nvPr>
        </p:nvSpPr>
        <p:spPr/>
        <p:txBody>
          <a:bodyPr/>
          <a:lstStyle/>
          <a:p>
            <a:pPr eaLnBrk="1" hangingPunct="1"/>
            <a:r>
              <a:rPr lang="en-US" sz="4000" smtClean="0"/>
              <a:t>Renal Insufficiency &amp; Hemodialysis</a:t>
            </a:r>
          </a:p>
        </p:txBody>
      </p:sp>
      <p:sp>
        <p:nvSpPr>
          <p:cNvPr id="93188" name="Rectangle 3"/>
          <p:cNvSpPr>
            <a:spLocks noGrp="1" noChangeArrowheads="1"/>
          </p:cNvSpPr>
          <p:nvPr>
            <p:ph type="body" idx="1"/>
          </p:nvPr>
        </p:nvSpPr>
        <p:spPr>
          <a:xfrm>
            <a:off x="152400" y="1143000"/>
            <a:ext cx="8839200" cy="5715000"/>
          </a:xfrm>
        </p:spPr>
        <p:txBody>
          <a:bodyPr/>
          <a:lstStyle/>
          <a:p>
            <a:pPr eaLnBrk="1" hangingPunct="1">
              <a:lnSpc>
                <a:spcPct val="90000"/>
              </a:lnSpc>
            </a:pPr>
            <a:r>
              <a:rPr lang="en-US" sz="2000" smtClean="0"/>
              <a:t>renal insufficiency </a:t>
            </a:r>
            <a:r>
              <a:rPr lang="en-US" sz="2000" b="0" smtClean="0"/>
              <a:t>– a state in which the kidneys cannot maintain homeostasis due to extensive destruction of their nephrons</a:t>
            </a:r>
          </a:p>
          <a:p>
            <a:pPr eaLnBrk="1" hangingPunct="1">
              <a:lnSpc>
                <a:spcPct val="90000"/>
              </a:lnSpc>
            </a:pPr>
            <a:endParaRPr lang="en-US" sz="800" b="0" smtClean="0"/>
          </a:p>
          <a:p>
            <a:pPr eaLnBrk="1" hangingPunct="1">
              <a:lnSpc>
                <a:spcPct val="90000"/>
              </a:lnSpc>
            </a:pPr>
            <a:r>
              <a:rPr lang="en-US" sz="2000" b="0" smtClean="0"/>
              <a:t>causes of nephron destruction</a:t>
            </a:r>
          </a:p>
          <a:p>
            <a:pPr lvl="1" eaLnBrk="1" hangingPunct="1">
              <a:lnSpc>
                <a:spcPct val="90000"/>
              </a:lnSpc>
            </a:pPr>
            <a:r>
              <a:rPr lang="en-US" sz="1800" b="0" smtClean="0"/>
              <a:t>hypertension, chronic kidney infections, trauma, prolonged ischemia and hypoxia, poisoning by heavy metals or solvents, blockage of renal tubules in transfusion reaction, atherosclerosis, or glomerulonephritis</a:t>
            </a:r>
          </a:p>
          <a:p>
            <a:pPr lvl="1" eaLnBrk="1" hangingPunct="1">
              <a:lnSpc>
                <a:spcPct val="90000"/>
              </a:lnSpc>
            </a:pPr>
            <a:endParaRPr lang="en-US" sz="800" b="0" smtClean="0"/>
          </a:p>
          <a:p>
            <a:pPr eaLnBrk="1" hangingPunct="1">
              <a:lnSpc>
                <a:spcPct val="90000"/>
              </a:lnSpc>
            </a:pPr>
            <a:r>
              <a:rPr lang="en-US" sz="2000" b="0" smtClean="0"/>
              <a:t>nephrons can regenerate and restore kidney function after short-term injuries</a:t>
            </a:r>
          </a:p>
          <a:p>
            <a:pPr lvl="1" eaLnBrk="1" hangingPunct="1">
              <a:lnSpc>
                <a:spcPct val="90000"/>
              </a:lnSpc>
            </a:pPr>
            <a:r>
              <a:rPr lang="en-US" sz="1800" b="0" smtClean="0"/>
              <a:t>others nephrons hypertrophy to compensate for lost kidney function</a:t>
            </a:r>
          </a:p>
          <a:p>
            <a:pPr lvl="1" eaLnBrk="1" hangingPunct="1">
              <a:lnSpc>
                <a:spcPct val="90000"/>
              </a:lnSpc>
            </a:pPr>
            <a:endParaRPr lang="en-US" sz="800" b="0" smtClean="0"/>
          </a:p>
          <a:p>
            <a:pPr eaLnBrk="1" hangingPunct="1">
              <a:lnSpc>
                <a:spcPct val="90000"/>
              </a:lnSpc>
            </a:pPr>
            <a:r>
              <a:rPr lang="en-US" sz="2000" b="0" smtClean="0"/>
              <a:t>can survive with one-third of one kidney</a:t>
            </a:r>
          </a:p>
          <a:p>
            <a:pPr eaLnBrk="1" hangingPunct="1">
              <a:lnSpc>
                <a:spcPct val="90000"/>
              </a:lnSpc>
            </a:pPr>
            <a:endParaRPr lang="en-US" sz="800" b="0" smtClean="0"/>
          </a:p>
          <a:p>
            <a:pPr eaLnBrk="1" hangingPunct="1">
              <a:lnSpc>
                <a:spcPct val="90000"/>
              </a:lnSpc>
            </a:pPr>
            <a:r>
              <a:rPr lang="en-US" sz="2000" b="0" smtClean="0"/>
              <a:t>when 75% of nephrons are lost and urine output of 30 mL/hr is insufficient (normal 50 -60 mL/hr) to maintain homeostasis</a:t>
            </a:r>
          </a:p>
          <a:p>
            <a:pPr lvl="1" eaLnBrk="1" hangingPunct="1">
              <a:lnSpc>
                <a:spcPct val="90000"/>
              </a:lnSpc>
            </a:pPr>
            <a:r>
              <a:rPr lang="en-US" sz="1800" b="0" smtClean="0"/>
              <a:t>causes azotemia, acidosis, and uremia develops, also anemia</a:t>
            </a:r>
          </a:p>
          <a:p>
            <a:pPr lvl="1" eaLnBrk="1" hangingPunct="1">
              <a:lnSpc>
                <a:spcPct val="90000"/>
              </a:lnSpc>
            </a:pPr>
            <a:endParaRPr lang="en-US" sz="800" b="0" smtClean="0"/>
          </a:p>
          <a:p>
            <a:pPr eaLnBrk="1" hangingPunct="1">
              <a:lnSpc>
                <a:spcPct val="90000"/>
              </a:lnSpc>
            </a:pPr>
            <a:r>
              <a:rPr lang="en-US" sz="2000" smtClean="0"/>
              <a:t>hemodialysis</a:t>
            </a:r>
            <a:r>
              <a:rPr lang="en-US" sz="2000" b="0" smtClean="0"/>
              <a:t> – procedure for artificially clearing wastes from the blood</a:t>
            </a:r>
          </a:p>
          <a:p>
            <a:pPr lvl="1" eaLnBrk="1" hangingPunct="1">
              <a:lnSpc>
                <a:spcPct val="90000"/>
              </a:lnSpc>
            </a:pPr>
            <a:r>
              <a:rPr lang="en-US" sz="1600" b="0" smtClean="0"/>
              <a:t>wastes leave bloodstream and enter the dialysis fluid as blood flows through a semipermeable cellophane tube; also removes excess body water</a:t>
            </a:r>
          </a:p>
          <a:p>
            <a:pPr eaLnBrk="1" hangingPunct="1">
              <a:lnSpc>
                <a:spcPct val="90000"/>
              </a:lnSpc>
            </a:pPr>
            <a:endParaRPr lang="en-US" sz="2400" b="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1"/>
          </p:nvPr>
        </p:nvSpPr>
        <p:spPr>
          <a:noFill/>
        </p:spPr>
        <p:txBody>
          <a:bodyPr/>
          <a:lstStyle/>
          <a:p>
            <a:r>
              <a:rPr lang="en-US" smtClean="0"/>
              <a:t>23-</a:t>
            </a:r>
            <a:fld id="{713F6E13-B457-46E5-9D8C-8F94050191E8}" type="slidenum">
              <a:rPr lang="en-US" smtClean="0"/>
              <a:pPr/>
              <a:t>9</a:t>
            </a:fld>
            <a:endParaRPr lang="en-US" smtClean="0"/>
          </a:p>
        </p:txBody>
      </p:sp>
      <p:sp>
        <p:nvSpPr>
          <p:cNvPr id="15363" name="Rectangle 4"/>
          <p:cNvSpPr>
            <a:spLocks noGrp="1" noChangeArrowheads="1"/>
          </p:cNvSpPr>
          <p:nvPr>
            <p:ph type="title"/>
          </p:nvPr>
        </p:nvSpPr>
        <p:spPr>
          <a:xfrm>
            <a:off x="-12700" y="63500"/>
            <a:ext cx="9144000" cy="762000"/>
          </a:xfrm>
        </p:spPr>
        <p:txBody>
          <a:bodyPr>
            <a:spAutoFit/>
          </a:bodyPr>
          <a:lstStyle/>
          <a:p>
            <a:pPr eaLnBrk="1" hangingPunct="1"/>
            <a:r>
              <a:rPr lang="en-US" smtClean="0"/>
              <a:t>Gross Anatomy of Kidney</a:t>
            </a:r>
          </a:p>
        </p:txBody>
      </p:sp>
      <p:sp>
        <p:nvSpPr>
          <p:cNvPr id="15364" name="Text Box 6"/>
          <p:cNvSpPr txBox="1">
            <a:spLocks noChangeArrowheads="1"/>
          </p:cNvSpPr>
          <p:nvPr/>
        </p:nvSpPr>
        <p:spPr bwMode="auto">
          <a:xfrm>
            <a:off x="6172200" y="6248400"/>
            <a:ext cx="2057400" cy="427038"/>
          </a:xfrm>
          <a:prstGeom prst="rect">
            <a:avLst/>
          </a:prstGeom>
          <a:noFill/>
          <a:ln w="9525" algn="ctr">
            <a:noFill/>
            <a:miter lim="800000"/>
            <a:headEnd/>
            <a:tailEnd/>
          </a:ln>
        </p:spPr>
        <p:txBody>
          <a:bodyPr>
            <a:spAutoFit/>
          </a:bodyPr>
          <a:lstStyle/>
          <a:p>
            <a:pPr>
              <a:spcBef>
                <a:spcPct val="50000"/>
              </a:spcBef>
            </a:pPr>
            <a:r>
              <a:rPr lang="en-US" sz="2200"/>
              <a:t>Figure 23.4a</a:t>
            </a:r>
          </a:p>
        </p:txBody>
      </p:sp>
      <p:pic>
        <p:nvPicPr>
          <p:cNvPr id="15365" name="Picture 8" descr="sal25693_23_04a"/>
          <p:cNvPicPr>
            <a:picLocks noChangeAspect="1" noChangeArrowheads="1"/>
          </p:cNvPicPr>
          <p:nvPr/>
        </p:nvPicPr>
        <p:blipFill>
          <a:blip r:embed="rId2" cstate="print"/>
          <a:srcRect/>
          <a:stretch>
            <a:fillRect/>
          </a:stretch>
        </p:blipFill>
        <p:spPr bwMode="auto">
          <a:xfrm>
            <a:off x="2108200" y="1004888"/>
            <a:ext cx="3395663" cy="5564187"/>
          </a:xfrm>
          <a:prstGeom prst="rect">
            <a:avLst/>
          </a:prstGeom>
          <a:noFill/>
          <a:ln w="9525">
            <a:noFill/>
            <a:miter lim="800000"/>
            <a:headEnd/>
            <a:tailEnd/>
          </a:ln>
        </p:spPr>
      </p:pic>
      <p:sp>
        <p:nvSpPr>
          <p:cNvPr id="15366" name="TextBox 24"/>
          <p:cNvSpPr txBox="1">
            <a:spLocks noChangeArrowheads="1"/>
          </p:cNvSpPr>
          <p:nvPr/>
        </p:nvSpPr>
        <p:spPr bwMode="auto">
          <a:xfrm>
            <a:off x="2006600" y="890588"/>
            <a:ext cx="5105400" cy="214312"/>
          </a:xfrm>
          <a:prstGeom prst="rect">
            <a:avLst/>
          </a:prstGeom>
          <a:noFill/>
          <a:ln w="9525">
            <a:noFill/>
            <a:miter lim="800000"/>
            <a:headEnd/>
            <a:tailEnd/>
          </a:ln>
        </p:spPr>
        <p:txBody>
          <a:bodyPr>
            <a:spAutoFit/>
          </a:bodyPr>
          <a:lstStyle/>
          <a:p>
            <a:pPr algn="ctr"/>
            <a:r>
              <a:rPr lang="en-US" sz="800">
                <a:solidFill>
                  <a:srgbClr val="000000"/>
                </a:solidFill>
                <a:cs typeface="Arial" charset="0"/>
              </a:rPr>
              <a:t>Copyright © The McGraw-Hill Companies, Inc. Permission required for reproduction or display.</a:t>
            </a:r>
          </a:p>
        </p:txBody>
      </p:sp>
      <p:sp>
        <p:nvSpPr>
          <p:cNvPr id="15367" name="Line 10"/>
          <p:cNvSpPr>
            <a:spLocks noChangeShapeType="1"/>
          </p:cNvSpPr>
          <p:nvPr/>
        </p:nvSpPr>
        <p:spPr bwMode="auto">
          <a:xfrm>
            <a:off x="4643438" y="5578475"/>
            <a:ext cx="338137" cy="119063"/>
          </a:xfrm>
          <a:prstGeom prst="line">
            <a:avLst/>
          </a:prstGeom>
          <a:noFill/>
          <a:ln w="25400">
            <a:solidFill>
              <a:srgbClr val="FFFFFF"/>
            </a:solidFill>
            <a:round/>
            <a:headEnd/>
            <a:tailEnd/>
          </a:ln>
        </p:spPr>
        <p:txBody>
          <a:bodyPr/>
          <a:lstStyle/>
          <a:p>
            <a:endParaRPr lang="en-US"/>
          </a:p>
        </p:txBody>
      </p:sp>
      <p:sp>
        <p:nvSpPr>
          <p:cNvPr id="15368" name="Rectangle 11"/>
          <p:cNvSpPr>
            <a:spLocks noChangeArrowheads="1"/>
          </p:cNvSpPr>
          <p:nvPr/>
        </p:nvSpPr>
        <p:spPr bwMode="auto">
          <a:xfrm>
            <a:off x="5662613" y="1517650"/>
            <a:ext cx="1357312" cy="212725"/>
          </a:xfrm>
          <a:prstGeom prst="rect">
            <a:avLst/>
          </a:prstGeom>
          <a:noFill/>
          <a:ln w="9525">
            <a:noFill/>
            <a:miter lim="800000"/>
            <a:headEnd/>
            <a:tailEnd/>
          </a:ln>
        </p:spPr>
        <p:txBody>
          <a:bodyPr wrap="none" lIns="0" tIns="0" rIns="0" bIns="0">
            <a:spAutoFit/>
          </a:bodyPr>
          <a:lstStyle/>
          <a:p>
            <a:r>
              <a:rPr lang="en-US" sz="1400" b="1">
                <a:solidFill>
                  <a:srgbClr val="000000"/>
                </a:solidFill>
              </a:rPr>
              <a:t>Fibrous capsule</a:t>
            </a:r>
            <a:endParaRPr lang="en-US" sz="1800" b="1"/>
          </a:p>
        </p:txBody>
      </p:sp>
      <p:sp>
        <p:nvSpPr>
          <p:cNvPr id="15369" name="Rectangle 12"/>
          <p:cNvSpPr>
            <a:spLocks noChangeArrowheads="1"/>
          </p:cNvSpPr>
          <p:nvPr/>
        </p:nvSpPr>
        <p:spPr bwMode="auto">
          <a:xfrm>
            <a:off x="5772150" y="1819275"/>
            <a:ext cx="1062038" cy="212725"/>
          </a:xfrm>
          <a:prstGeom prst="rect">
            <a:avLst/>
          </a:prstGeom>
          <a:noFill/>
          <a:ln w="9525">
            <a:noFill/>
            <a:miter lim="800000"/>
            <a:headEnd/>
            <a:tailEnd/>
          </a:ln>
        </p:spPr>
        <p:txBody>
          <a:bodyPr wrap="none" lIns="0" tIns="0" rIns="0" bIns="0">
            <a:spAutoFit/>
          </a:bodyPr>
          <a:lstStyle/>
          <a:p>
            <a:r>
              <a:rPr lang="en-US" sz="1400" b="1">
                <a:solidFill>
                  <a:srgbClr val="000000"/>
                </a:solidFill>
              </a:rPr>
              <a:t>Renal cortex</a:t>
            </a:r>
            <a:endParaRPr lang="en-US" sz="1800" b="1"/>
          </a:p>
        </p:txBody>
      </p:sp>
      <p:sp>
        <p:nvSpPr>
          <p:cNvPr id="15370" name="Rectangle 13"/>
          <p:cNvSpPr>
            <a:spLocks noChangeArrowheads="1"/>
          </p:cNvSpPr>
          <p:nvPr/>
        </p:nvSpPr>
        <p:spPr bwMode="auto">
          <a:xfrm>
            <a:off x="5689600" y="2616200"/>
            <a:ext cx="1201738" cy="212725"/>
          </a:xfrm>
          <a:prstGeom prst="rect">
            <a:avLst/>
          </a:prstGeom>
          <a:noFill/>
          <a:ln w="9525">
            <a:noFill/>
            <a:miter lim="800000"/>
            <a:headEnd/>
            <a:tailEnd/>
          </a:ln>
        </p:spPr>
        <p:txBody>
          <a:bodyPr wrap="none" lIns="0" tIns="0" rIns="0" bIns="0">
            <a:spAutoFit/>
          </a:bodyPr>
          <a:lstStyle/>
          <a:p>
            <a:r>
              <a:rPr lang="en-US" sz="1400" b="1">
                <a:solidFill>
                  <a:srgbClr val="000000"/>
                </a:solidFill>
              </a:rPr>
              <a:t>Renal medulla</a:t>
            </a:r>
            <a:endParaRPr lang="en-US" sz="1800" b="1"/>
          </a:p>
        </p:txBody>
      </p:sp>
      <p:sp>
        <p:nvSpPr>
          <p:cNvPr id="15371" name="Rectangle 14"/>
          <p:cNvSpPr>
            <a:spLocks noChangeArrowheads="1"/>
          </p:cNvSpPr>
          <p:nvPr/>
        </p:nvSpPr>
        <p:spPr bwMode="auto">
          <a:xfrm>
            <a:off x="5773738" y="3878263"/>
            <a:ext cx="1033462" cy="212725"/>
          </a:xfrm>
          <a:prstGeom prst="rect">
            <a:avLst/>
          </a:prstGeom>
          <a:noFill/>
          <a:ln w="9525">
            <a:noFill/>
            <a:miter lim="800000"/>
            <a:headEnd/>
            <a:tailEnd/>
          </a:ln>
        </p:spPr>
        <p:txBody>
          <a:bodyPr wrap="none" lIns="0" tIns="0" rIns="0" bIns="0">
            <a:spAutoFit/>
          </a:bodyPr>
          <a:lstStyle/>
          <a:p>
            <a:r>
              <a:rPr lang="en-US" sz="1400" b="1">
                <a:solidFill>
                  <a:srgbClr val="000000"/>
                </a:solidFill>
              </a:rPr>
              <a:t>Renal pelvis</a:t>
            </a:r>
            <a:endParaRPr lang="en-US" sz="1800" b="1"/>
          </a:p>
        </p:txBody>
      </p:sp>
      <p:sp>
        <p:nvSpPr>
          <p:cNvPr id="15372" name="Rectangle 15"/>
          <p:cNvSpPr>
            <a:spLocks noChangeArrowheads="1"/>
          </p:cNvSpPr>
          <p:nvPr/>
        </p:nvSpPr>
        <p:spPr bwMode="auto">
          <a:xfrm>
            <a:off x="5807075" y="4089400"/>
            <a:ext cx="966788" cy="212725"/>
          </a:xfrm>
          <a:prstGeom prst="rect">
            <a:avLst/>
          </a:prstGeom>
          <a:noFill/>
          <a:ln w="9525">
            <a:noFill/>
            <a:miter lim="800000"/>
            <a:headEnd/>
            <a:tailEnd/>
          </a:ln>
        </p:spPr>
        <p:txBody>
          <a:bodyPr wrap="none" lIns="0" tIns="0" rIns="0" bIns="0">
            <a:spAutoFit/>
          </a:bodyPr>
          <a:lstStyle/>
          <a:p>
            <a:r>
              <a:rPr lang="en-US" sz="1400" b="1">
                <a:solidFill>
                  <a:srgbClr val="000000"/>
                </a:solidFill>
              </a:rPr>
              <a:t>Major calyx</a:t>
            </a:r>
            <a:endParaRPr lang="en-US" sz="1800" b="1"/>
          </a:p>
        </p:txBody>
      </p:sp>
      <p:sp>
        <p:nvSpPr>
          <p:cNvPr id="15373" name="Rectangle 16"/>
          <p:cNvSpPr>
            <a:spLocks noChangeArrowheads="1"/>
          </p:cNvSpPr>
          <p:nvPr/>
        </p:nvSpPr>
        <p:spPr bwMode="auto">
          <a:xfrm>
            <a:off x="5803900" y="4452938"/>
            <a:ext cx="97472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Minor calyx</a:t>
            </a:r>
            <a:endParaRPr lang="en-US" sz="1800" b="1"/>
          </a:p>
        </p:txBody>
      </p:sp>
      <p:sp>
        <p:nvSpPr>
          <p:cNvPr id="15374" name="Rectangle 17"/>
          <p:cNvSpPr>
            <a:spLocks noChangeArrowheads="1"/>
          </p:cNvSpPr>
          <p:nvPr/>
        </p:nvSpPr>
        <p:spPr bwMode="auto">
          <a:xfrm>
            <a:off x="5965825" y="5305425"/>
            <a:ext cx="52387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Ureter</a:t>
            </a:r>
            <a:endParaRPr lang="en-US" sz="1800" b="1"/>
          </a:p>
        </p:txBody>
      </p:sp>
      <p:sp>
        <p:nvSpPr>
          <p:cNvPr id="15375" name="Rectangle 18"/>
          <p:cNvSpPr>
            <a:spLocks noChangeArrowheads="1"/>
          </p:cNvSpPr>
          <p:nvPr/>
        </p:nvSpPr>
        <p:spPr bwMode="auto">
          <a:xfrm>
            <a:off x="5745163" y="2894013"/>
            <a:ext cx="1090612" cy="212725"/>
          </a:xfrm>
          <a:prstGeom prst="rect">
            <a:avLst/>
          </a:prstGeom>
          <a:noFill/>
          <a:ln w="9525">
            <a:noFill/>
            <a:miter lim="800000"/>
            <a:headEnd/>
            <a:tailEnd/>
          </a:ln>
        </p:spPr>
        <p:txBody>
          <a:bodyPr wrap="none" lIns="0" tIns="0" rIns="0" bIns="0">
            <a:spAutoFit/>
          </a:bodyPr>
          <a:lstStyle/>
          <a:p>
            <a:r>
              <a:rPr lang="en-US" sz="1400" b="1">
                <a:solidFill>
                  <a:srgbClr val="000000"/>
                </a:solidFill>
              </a:rPr>
              <a:t>Renal papilla</a:t>
            </a:r>
            <a:endParaRPr lang="en-US" sz="1800" b="1"/>
          </a:p>
        </p:txBody>
      </p:sp>
      <p:sp>
        <p:nvSpPr>
          <p:cNvPr id="15376" name="Line 19"/>
          <p:cNvSpPr>
            <a:spLocks noChangeShapeType="1"/>
          </p:cNvSpPr>
          <p:nvPr/>
        </p:nvSpPr>
        <p:spPr bwMode="auto">
          <a:xfrm>
            <a:off x="4989513" y="1625600"/>
            <a:ext cx="628650" cy="1588"/>
          </a:xfrm>
          <a:prstGeom prst="line">
            <a:avLst/>
          </a:prstGeom>
          <a:noFill/>
          <a:ln w="25400">
            <a:solidFill>
              <a:srgbClr val="FFFFFF"/>
            </a:solidFill>
            <a:round/>
            <a:headEnd/>
            <a:tailEnd/>
          </a:ln>
        </p:spPr>
        <p:txBody>
          <a:bodyPr/>
          <a:lstStyle/>
          <a:p>
            <a:endParaRPr lang="en-US"/>
          </a:p>
        </p:txBody>
      </p:sp>
      <p:sp>
        <p:nvSpPr>
          <p:cNvPr id="15377" name="Line 20"/>
          <p:cNvSpPr>
            <a:spLocks noChangeShapeType="1"/>
          </p:cNvSpPr>
          <p:nvPr/>
        </p:nvSpPr>
        <p:spPr bwMode="auto">
          <a:xfrm>
            <a:off x="3840163" y="4198938"/>
            <a:ext cx="1917700" cy="1587"/>
          </a:xfrm>
          <a:prstGeom prst="line">
            <a:avLst/>
          </a:prstGeom>
          <a:noFill/>
          <a:ln w="25400">
            <a:solidFill>
              <a:srgbClr val="FFFFFF"/>
            </a:solidFill>
            <a:round/>
            <a:headEnd/>
            <a:tailEnd/>
          </a:ln>
        </p:spPr>
        <p:txBody>
          <a:bodyPr/>
          <a:lstStyle/>
          <a:p>
            <a:endParaRPr lang="en-US"/>
          </a:p>
        </p:txBody>
      </p:sp>
      <p:sp>
        <p:nvSpPr>
          <p:cNvPr id="15378" name="Line 21"/>
          <p:cNvSpPr>
            <a:spLocks noChangeShapeType="1"/>
          </p:cNvSpPr>
          <p:nvPr/>
        </p:nvSpPr>
        <p:spPr bwMode="auto">
          <a:xfrm>
            <a:off x="4886325" y="1925638"/>
            <a:ext cx="836613" cy="1587"/>
          </a:xfrm>
          <a:prstGeom prst="line">
            <a:avLst/>
          </a:prstGeom>
          <a:noFill/>
          <a:ln w="25400">
            <a:solidFill>
              <a:srgbClr val="FFFFFF"/>
            </a:solidFill>
            <a:round/>
            <a:headEnd/>
            <a:tailEnd/>
          </a:ln>
        </p:spPr>
        <p:txBody>
          <a:bodyPr/>
          <a:lstStyle/>
          <a:p>
            <a:endParaRPr lang="en-US"/>
          </a:p>
        </p:txBody>
      </p:sp>
      <p:sp>
        <p:nvSpPr>
          <p:cNvPr id="15379" name="Line 22"/>
          <p:cNvSpPr>
            <a:spLocks noChangeShapeType="1"/>
          </p:cNvSpPr>
          <p:nvPr/>
        </p:nvSpPr>
        <p:spPr bwMode="auto">
          <a:xfrm>
            <a:off x="4095750" y="3981450"/>
            <a:ext cx="1636713" cy="1588"/>
          </a:xfrm>
          <a:prstGeom prst="line">
            <a:avLst/>
          </a:prstGeom>
          <a:noFill/>
          <a:ln w="25400">
            <a:solidFill>
              <a:srgbClr val="FFFFFF"/>
            </a:solidFill>
            <a:round/>
            <a:headEnd/>
            <a:tailEnd/>
          </a:ln>
        </p:spPr>
        <p:txBody>
          <a:bodyPr/>
          <a:lstStyle/>
          <a:p>
            <a:endParaRPr lang="en-US"/>
          </a:p>
        </p:txBody>
      </p:sp>
      <p:sp>
        <p:nvSpPr>
          <p:cNvPr id="15380" name="Freeform 23"/>
          <p:cNvSpPr>
            <a:spLocks/>
          </p:cNvSpPr>
          <p:nvPr/>
        </p:nvSpPr>
        <p:spPr bwMode="auto">
          <a:xfrm>
            <a:off x="4772025" y="1641475"/>
            <a:ext cx="117475" cy="427038"/>
          </a:xfrm>
          <a:custGeom>
            <a:avLst/>
            <a:gdLst>
              <a:gd name="T0" fmla="*/ 0 w 81"/>
              <a:gd name="T1" fmla="*/ 296 h 296"/>
              <a:gd name="T2" fmla="*/ 81 w 81"/>
              <a:gd name="T3" fmla="*/ 296 h 296"/>
              <a:gd name="T4" fmla="*/ 81 w 81"/>
              <a:gd name="T5" fmla="*/ 0 h 296"/>
              <a:gd name="T6" fmla="*/ 0 w 81"/>
              <a:gd name="T7" fmla="*/ 0 h 296"/>
              <a:gd name="T8" fmla="*/ 0 60000 65536"/>
              <a:gd name="T9" fmla="*/ 0 60000 65536"/>
              <a:gd name="T10" fmla="*/ 0 60000 65536"/>
              <a:gd name="T11" fmla="*/ 0 60000 65536"/>
              <a:gd name="T12" fmla="*/ 0 w 81"/>
              <a:gd name="T13" fmla="*/ 0 h 296"/>
              <a:gd name="T14" fmla="*/ 81 w 81"/>
              <a:gd name="T15" fmla="*/ 296 h 296"/>
            </a:gdLst>
            <a:ahLst/>
            <a:cxnLst>
              <a:cxn ang="T8">
                <a:pos x="T0" y="T1"/>
              </a:cxn>
              <a:cxn ang="T9">
                <a:pos x="T2" y="T3"/>
              </a:cxn>
              <a:cxn ang="T10">
                <a:pos x="T4" y="T5"/>
              </a:cxn>
              <a:cxn ang="T11">
                <a:pos x="T6" y="T7"/>
              </a:cxn>
            </a:cxnLst>
            <a:rect l="T12" t="T13" r="T14" b="T15"/>
            <a:pathLst>
              <a:path w="81" h="296">
                <a:moveTo>
                  <a:pt x="0" y="296"/>
                </a:moveTo>
                <a:lnTo>
                  <a:pt x="81" y="296"/>
                </a:lnTo>
                <a:lnTo>
                  <a:pt x="81" y="0"/>
                </a:lnTo>
                <a:lnTo>
                  <a:pt x="0" y="0"/>
                </a:lnTo>
              </a:path>
            </a:pathLst>
          </a:custGeom>
          <a:noFill/>
          <a:ln w="25400">
            <a:solidFill>
              <a:srgbClr val="FFFFFF"/>
            </a:solidFill>
            <a:round/>
            <a:headEnd/>
            <a:tailEnd/>
          </a:ln>
        </p:spPr>
        <p:txBody>
          <a:bodyPr/>
          <a:lstStyle/>
          <a:p>
            <a:endParaRPr lang="en-US"/>
          </a:p>
        </p:txBody>
      </p:sp>
      <p:sp>
        <p:nvSpPr>
          <p:cNvPr id="15381" name="Freeform 24"/>
          <p:cNvSpPr>
            <a:spLocks/>
          </p:cNvSpPr>
          <p:nvPr/>
        </p:nvSpPr>
        <p:spPr bwMode="auto">
          <a:xfrm>
            <a:off x="4556125" y="1890713"/>
            <a:ext cx="117475" cy="731837"/>
          </a:xfrm>
          <a:custGeom>
            <a:avLst/>
            <a:gdLst>
              <a:gd name="T0" fmla="*/ 0 w 81"/>
              <a:gd name="T1" fmla="*/ 506 h 506"/>
              <a:gd name="T2" fmla="*/ 81 w 81"/>
              <a:gd name="T3" fmla="*/ 506 h 506"/>
              <a:gd name="T4" fmla="*/ 81 w 81"/>
              <a:gd name="T5" fmla="*/ 0 h 506"/>
              <a:gd name="T6" fmla="*/ 0 w 81"/>
              <a:gd name="T7" fmla="*/ 0 h 506"/>
              <a:gd name="T8" fmla="*/ 0 60000 65536"/>
              <a:gd name="T9" fmla="*/ 0 60000 65536"/>
              <a:gd name="T10" fmla="*/ 0 60000 65536"/>
              <a:gd name="T11" fmla="*/ 0 60000 65536"/>
              <a:gd name="T12" fmla="*/ 0 w 81"/>
              <a:gd name="T13" fmla="*/ 0 h 506"/>
              <a:gd name="T14" fmla="*/ 81 w 81"/>
              <a:gd name="T15" fmla="*/ 506 h 506"/>
            </a:gdLst>
            <a:ahLst/>
            <a:cxnLst>
              <a:cxn ang="T8">
                <a:pos x="T0" y="T1"/>
              </a:cxn>
              <a:cxn ang="T9">
                <a:pos x="T2" y="T3"/>
              </a:cxn>
              <a:cxn ang="T10">
                <a:pos x="T4" y="T5"/>
              </a:cxn>
              <a:cxn ang="T11">
                <a:pos x="T6" y="T7"/>
              </a:cxn>
            </a:cxnLst>
            <a:rect l="T12" t="T13" r="T14" b="T15"/>
            <a:pathLst>
              <a:path w="81" h="506">
                <a:moveTo>
                  <a:pt x="0" y="506"/>
                </a:moveTo>
                <a:lnTo>
                  <a:pt x="81" y="506"/>
                </a:lnTo>
                <a:lnTo>
                  <a:pt x="81" y="0"/>
                </a:lnTo>
                <a:lnTo>
                  <a:pt x="0" y="0"/>
                </a:lnTo>
              </a:path>
            </a:pathLst>
          </a:custGeom>
          <a:noFill/>
          <a:ln w="25400">
            <a:solidFill>
              <a:srgbClr val="FFFFFF"/>
            </a:solidFill>
            <a:round/>
            <a:headEnd/>
            <a:tailEnd/>
          </a:ln>
        </p:spPr>
        <p:txBody>
          <a:bodyPr/>
          <a:lstStyle/>
          <a:p>
            <a:endParaRPr lang="en-US"/>
          </a:p>
        </p:txBody>
      </p:sp>
      <p:sp>
        <p:nvSpPr>
          <p:cNvPr id="15382" name="Freeform 25"/>
          <p:cNvSpPr>
            <a:spLocks/>
          </p:cNvSpPr>
          <p:nvPr/>
        </p:nvSpPr>
        <p:spPr bwMode="auto">
          <a:xfrm>
            <a:off x="4673600" y="2279650"/>
            <a:ext cx="990600" cy="444500"/>
          </a:xfrm>
          <a:custGeom>
            <a:avLst/>
            <a:gdLst>
              <a:gd name="T0" fmla="*/ 686 w 686"/>
              <a:gd name="T1" fmla="*/ 307 h 307"/>
              <a:gd name="T2" fmla="*/ 415 w 686"/>
              <a:gd name="T3" fmla="*/ 307 h 307"/>
              <a:gd name="T4" fmla="*/ 0 w 686"/>
              <a:gd name="T5" fmla="*/ 0 h 307"/>
              <a:gd name="T6" fmla="*/ 0 60000 65536"/>
              <a:gd name="T7" fmla="*/ 0 60000 65536"/>
              <a:gd name="T8" fmla="*/ 0 60000 65536"/>
              <a:gd name="T9" fmla="*/ 0 w 686"/>
              <a:gd name="T10" fmla="*/ 0 h 307"/>
              <a:gd name="T11" fmla="*/ 686 w 686"/>
              <a:gd name="T12" fmla="*/ 307 h 307"/>
            </a:gdLst>
            <a:ahLst/>
            <a:cxnLst>
              <a:cxn ang="T6">
                <a:pos x="T0" y="T1"/>
              </a:cxn>
              <a:cxn ang="T7">
                <a:pos x="T2" y="T3"/>
              </a:cxn>
              <a:cxn ang="T8">
                <a:pos x="T4" y="T5"/>
              </a:cxn>
            </a:cxnLst>
            <a:rect l="T9" t="T10" r="T11" b="T12"/>
            <a:pathLst>
              <a:path w="686" h="307">
                <a:moveTo>
                  <a:pt x="686" y="307"/>
                </a:moveTo>
                <a:lnTo>
                  <a:pt x="415" y="307"/>
                </a:lnTo>
                <a:lnTo>
                  <a:pt x="0" y="0"/>
                </a:lnTo>
              </a:path>
            </a:pathLst>
          </a:custGeom>
          <a:noFill/>
          <a:ln w="25400">
            <a:solidFill>
              <a:srgbClr val="FFFFFF"/>
            </a:solidFill>
            <a:round/>
            <a:headEnd/>
            <a:tailEnd/>
          </a:ln>
        </p:spPr>
        <p:txBody>
          <a:bodyPr/>
          <a:lstStyle/>
          <a:p>
            <a:endParaRPr lang="en-US"/>
          </a:p>
        </p:txBody>
      </p:sp>
      <p:sp>
        <p:nvSpPr>
          <p:cNvPr id="15383" name="Line 26"/>
          <p:cNvSpPr>
            <a:spLocks noChangeShapeType="1"/>
          </p:cNvSpPr>
          <p:nvPr/>
        </p:nvSpPr>
        <p:spPr bwMode="auto">
          <a:xfrm flipH="1">
            <a:off x="5327650" y="5413375"/>
            <a:ext cx="603250" cy="1588"/>
          </a:xfrm>
          <a:prstGeom prst="line">
            <a:avLst/>
          </a:prstGeom>
          <a:noFill/>
          <a:ln w="25400">
            <a:solidFill>
              <a:srgbClr val="FFFFFF"/>
            </a:solidFill>
            <a:round/>
            <a:headEnd/>
            <a:tailEnd/>
          </a:ln>
        </p:spPr>
        <p:txBody>
          <a:bodyPr/>
          <a:lstStyle/>
          <a:p>
            <a:endParaRPr lang="en-US"/>
          </a:p>
        </p:txBody>
      </p:sp>
      <p:sp>
        <p:nvSpPr>
          <p:cNvPr id="15384" name="Line 27"/>
          <p:cNvSpPr>
            <a:spLocks noChangeShapeType="1"/>
          </p:cNvSpPr>
          <p:nvPr/>
        </p:nvSpPr>
        <p:spPr bwMode="auto">
          <a:xfrm>
            <a:off x="4983163" y="1619250"/>
            <a:ext cx="635000" cy="1588"/>
          </a:xfrm>
          <a:prstGeom prst="line">
            <a:avLst/>
          </a:prstGeom>
          <a:noFill/>
          <a:ln w="14288">
            <a:solidFill>
              <a:srgbClr val="000000"/>
            </a:solidFill>
            <a:round/>
            <a:headEnd/>
            <a:tailEnd/>
          </a:ln>
        </p:spPr>
        <p:txBody>
          <a:bodyPr/>
          <a:lstStyle/>
          <a:p>
            <a:endParaRPr lang="en-US"/>
          </a:p>
        </p:txBody>
      </p:sp>
      <p:sp>
        <p:nvSpPr>
          <p:cNvPr id="15385" name="Line 28"/>
          <p:cNvSpPr>
            <a:spLocks noChangeShapeType="1"/>
          </p:cNvSpPr>
          <p:nvPr/>
        </p:nvSpPr>
        <p:spPr bwMode="auto">
          <a:xfrm>
            <a:off x="3832225" y="4187825"/>
            <a:ext cx="1919288" cy="1588"/>
          </a:xfrm>
          <a:prstGeom prst="line">
            <a:avLst/>
          </a:prstGeom>
          <a:noFill/>
          <a:ln w="14288">
            <a:solidFill>
              <a:srgbClr val="000000"/>
            </a:solidFill>
            <a:round/>
            <a:headEnd/>
            <a:tailEnd/>
          </a:ln>
        </p:spPr>
        <p:txBody>
          <a:bodyPr/>
          <a:lstStyle/>
          <a:p>
            <a:endParaRPr lang="en-US"/>
          </a:p>
        </p:txBody>
      </p:sp>
      <p:sp>
        <p:nvSpPr>
          <p:cNvPr id="15386" name="Line 29"/>
          <p:cNvSpPr>
            <a:spLocks noChangeShapeType="1"/>
          </p:cNvSpPr>
          <p:nvPr/>
        </p:nvSpPr>
        <p:spPr bwMode="auto">
          <a:xfrm>
            <a:off x="3956050" y="4567238"/>
            <a:ext cx="1804988" cy="1587"/>
          </a:xfrm>
          <a:prstGeom prst="line">
            <a:avLst/>
          </a:prstGeom>
          <a:noFill/>
          <a:ln w="25400">
            <a:solidFill>
              <a:srgbClr val="FFFFFF"/>
            </a:solidFill>
            <a:round/>
            <a:headEnd/>
            <a:tailEnd/>
          </a:ln>
        </p:spPr>
        <p:txBody>
          <a:bodyPr/>
          <a:lstStyle/>
          <a:p>
            <a:endParaRPr lang="en-US"/>
          </a:p>
        </p:txBody>
      </p:sp>
      <p:sp>
        <p:nvSpPr>
          <p:cNvPr id="15387" name="Freeform 30"/>
          <p:cNvSpPr>
            <a:spLocks/>
          </p:cNvSpPr>
          <p:nvPr/>
        </p:nvSpPr>
        <p:spPr bwMode="auto">
          <a:xfrm>
            <a:off x="4332288" y="5691188"/>
            <a:ext cx="1409700" cy="23812"/>
          </a:xfrm>
          <a:custGeom>
            <a:avLst/>
            <a:gdLst>
              <a:gd name="T0" fmla="*/ 0 w 976"/>
              <a:gd name="T1" fmla="*/ 0 h 16"/>
              <a:gd name="T2" fmla="*/ 677 w 976"/>
              <a:gd name="T3" fmla="*/ 16 h 16"/>
              <a:gd name="T4" fmla="*/ 976 w 976"/>
              <a:gd name="T5" fmla="*/ 16 h 16"/>
              <a:gd name="T6" fmla="*/ 0 60000 65536"/>
              <a:gd name="T7" fmla="*/ 0 60000 65536"/>
              <a:gd name="T8" fmla="*/ 0 60000 65536"/>
              <a:gd name="T9" fmla="*/ 0 w 976"/>
              <a:gd name="T10" fmla="*/ 0 h 16"/>
              <a:gd name="T11" fmla="*/ 976 w 976"/>
              <a:gd name="T12" fmla="*/ 16 h 16"/>
            </a:gdLst>
            <a:ahLst/>
            <a:cxnLst>
              <a:cxn ang="T6">
                <a:pos x="T0" y="T1"/>
              </a:cxn>
              <a:cxn ang="T7">
                <a:pos x="T2" y="T3"/>
              </a:cxn>
              <a:cxn ang="T8">
                <a:pos x="T4" y="T5"/>
              </a:cxn>
            </a:cxnLst>
            <a:rect l="T9" t="T10" r="T11" b="T12"/>
            <a:pathLst>
              <a:path w="976" h="16">
                <a:moveTo>
                  <a:pt x="0" y="0"/>
                </a:moveTo>
                <a:lnTo>
                  <a:pt x="677" y="16"/>
                </a:lnTo>
                <a:lnTo>
                  <a:pt x="976" y="16"/>
                </a:lnTo>
              </a:path>
            </a:pathLst>
          </a:custGeom>
          <a:noFill/>
          <a:ln w="25400">
            <a:solidFill>
              <a:srgbClr val="FFFFFF"/>
            </a:solidFill>
            <a:round/>
            <a:headEnd/>
            <a:tailEnd/>
          </a:ln>
        </p:spPr>
        <p:txBody>
          <a:bodyPr/>
          <a:lstStyle/>
          <a:p>
            <a:endParaRPr lang="en-US"/>
          </a:p>
        </p:txBody>
      </p:sp>
      <p:sp>
        <p:nvSpPr>
          <p:cNvPr id="15388" name="Line 31"/>
          <p:cNvSpPr>
            <a:spLocks noChangeShapeType="1"/>
          </p:cNvSpPr>
          <p:nvPr/>
        </p:nvSpPr>
        <p:spPr bwMode="auto">
          <a:xfrm>
            <a:off x="4879975" y="1917700"/>
            <a:ext cx="836613" cy="1588"/>
          </a:xfrm>
          <a:prstGeom prst="line">
            <a:avLst/>
          </a:prstGeom>
          <a:noFill/>
          <a:ln w="14288">
            <a:solidFill>
              <a:srgbClr val="000000"/>
            </a:solidFill>
            <a:round/>
            <a:headEnd/>
            <a:tailEnd/>
          </a:ln>
        </p:spPr>
        <p:txBody>
          <a:bodyPr/>
          <a:lstStyle/>
          <a:p>
            <a:endParaRPr lang="en-US"/>
          </a:p>
        </p:txBody>
      </p:sp>
      <p:sp>
        <p:nvSpPr>
          <p:cNvPr id="15389" name="Line 32"/>
          <p:cNvSpPr>
            <a:spLocks noChangeShapeType="1"/>
          </p:cNvSpPr>
          <p:nvPr/>
        </p:nvSpPr>
        <p:spPr bwMode="auto">
          <a:xfrm>
            <a:off x="4089400" y="3975100"/>
            <a:ext cx="1636713" cy="0"/>
          </a:xfrm>
          <a:prstGeom prst="line">
            <a:avLst/>
          </a:prstGeom>
          <a:noFill/>
          <a:ln w="14288">
            <a:solidFill>
              <a:srgbClr val="000000"/>
            </a:solidFill>
            <a:round/>
            <a:headEnd/>
            <a:tailEnd/>
          </a:ln>
        </p:spPr>
        <p:txBody>
          <a:bodyPr/>
          <a:lstStyle/>
          <a:p>
            <a:endParaRPr lang="en-US"/>
          </a:p>
        </p:txBody>
      </p:sp>
      <p:sp>
        <p:nvSpPr>
          <p:cNvPr id="15390" name="Freeform 33"/>
          <p:cNvSpPr>
            <a:spLocks/>
          </p:cNvSpPr>
          <p:nvPr/>
        </p:nvSpPr>
        <p:spPr bwMode="auto">
          <a:xfrm>
            <a:off x="4767263" y="1635125"/>
            <a:ext cx="112712" cy="428625"/>
          </a:xfrm>
          <a:custGeom>
            <a:avLst/>
            <a:gdLst>
              <a:gd name="T0" fmla="*/ 0 w 78"/>
              <a:gd name="T1" fmla="*/ 296 h 296"/>
              <a:gd name="T2" fmla="*/ 78 w 78"/>
              <a:gd name="T3" fmla="*/ 296 h 296"/>
              <a:gd name="T4" fmla="*/ 78 w 78"/>
              <a:gd name="T5" fmla="*/ 0 h 296"/>
              <a:gd name="T6" fmla="*/ 0 w 78"/>
              <a:gd name="T7" fmla="*/ 0 h 296"/>
              <a:gd name="T8" fmla="*/ 0 60000 65536"/>
              <a:gd name="T9" fmla="*/ 0 60000 65536"/>
              <a:gd name="T10" fmla="*/ 0 60000 65536"/>
              <a:gd name="T11" fmla="*/ 0 60000 65536"/>
              <a:gd name="T12" fmla="*/ 0 w 78"/>
              <a:gd name="T13" fmla="*/ 0 h 296"/>
              <a:gd name="T14" fmla="*/ 78 w 78"/>
              <a:gd name="T15" fmla="*/ 296 h 296"/>
            </a:gdLst>
            <a:ahLst/>
            <a:cxnLst>
              <a:cxn ang="T8">
                <a:pos x="T0" y="T1"/>
              </a:cxn>
              <a:cxn ang="T9">
                <a:pos x="T2" y="T3"/>
              </a:cxn>
              <a:cxn ang="T10">
                <a:pos x="T4" y="T5"/>
              </a:cxn>
              <a:cxn ang="T11">
                <a:pos x="T6" y="T7"/>
              </a:cxn>
            </a:cxnLst>
            <a:rect l="T12" t="T13" r="T14" b="T15"/>
            <a:pathLst>
              <a:path w="78" h="296">
                <a:moveTo>
                  <a:pt x="0" y="296"/>
                </a:moveTo>
                <a:lnTo>
                  <a:pt x="78" y="296"/>
                </a:lnTo>
                <a:lnTo>
                  <a:pt x="78" y="0"/>
                </a:lnTo>
                <a:lnTo>
                  <a:pt x="0" y="0"/>
                </a:lnTo>
              </a:path>
            </a:pathLst>
          </a:custGeom>
          <a:noFill/>
          <a:ln w="14288">
            <a:solidFill>
              <a:srgbClr val="000000"/>
            </a:solidFill>
            <a:round/>
            <a:headEnd/>
            <a:tailEnd/>
          </a:ln>
        </p:spPr>
        <p:txBody>
          <a:bodyPr/>
          <a:lstStyle/>
          <a:p>
            <a:endParaRPr lang="en-US"/>
          </a:p>
        </p:txBody>
      </p:sp>
      <p:sp>
        <p:nvSpPr>
          <p:cNvPr id="15391" name="Freeform 34"/>
          <p:cNvSpPr>
            <a:spLocks/>
          </p:cNvSpPr>
          <p:nvPr/>
        </p:nvSpPr>
        <p:spPr bwMode="auto">
          <a:xfrm>
            <a:off x="4549775" y="1884363"/>
            <a:ext cx="115888" cy="730250"/>
          </a:xfrm>
          <a:custGeom>
            <a:avLst/>
            <a:gdLst>
              <a:gd name="T0" fmla="*/ 0 w 80"/>
              <a:gd name="T1" fmla="*/ 505 h 505"/>
              <a:gd name="T2" fmla="*/ 80 w 80"/>
              <a:gd name="T3" fmla="*/ 505 h 505"/>
              <a:gd name="T4" fmla="*/ 80 w 80"/>
              <a:gd name="T5" fmla="*/ 0 h 505"/>
              <a:gd name="T6" fmla="*/ 0 w 80"/>
              <a:gd name="T7" fmla="*/ 0 h 505"/>
              <a:gd name="T8" fmla="*/ 0 60000 65536"/>
              <a:gd name="T9" fmla="*/ 0 60000 65536"/>
              <a:gd name="T10" fmla="*/ 0 60000 65536"/>
              <a:gd name="T11" fmla="*/ 0 60000 65536"/>
              <a:gd name="T12" fmla="*/ 0 w 80"/>
              <a:gd name="T13" fmla="*/ 0 h 505"/>
              <a:gd name="T14" fmla="*/ 80 w 80"/>
              <a:gd name="T15" fmla="*/ 505 h 505"/>
            </a:gdLst>
            <a:ahLst/>
            <a:cxnLst>
              <a:cxn ang="T8">
                <a:pos x="T0" y="T1"/>
              </a:cxn>
              <a:cxn ang="T9">
                <a:pos x="T2" y="T3"/>
              </a:cxn>
              <a:cxn ang="T10">
                <a:pos x="T4" y="T5"/>
              </a:cxn>
              <a:cxn ang="T11">
                <a:pos x="T6" y="T7"/>
              </a:cxn>
            </a:cxnLst>
            <a:rect l="T12" t="T13" r="T14" b="T15"/>
            <a:pathLst>
              <a:path w="80" h="505">
                <a:moveTo>
                  <a:pt x="0" y="505"/>
                </a:moveTo>
                <a:lnTo>
                  <a:pt x="80" y="505"/>
                </a:lnTo>
                <a:lnTo>
                  <a:pt x="80" y="0"/>
                </a:lnTo>
                <a:lnTo>
                  <a:pt x="0" y="0"/>
                </a:lnTo>
              </a:path>
            </a:pathLst>
          </a:custGeom>
          <a:noFill/>
          <a:ln w="14288">
            <a:solidFill>
              <a:srgbClr val="000000"/>
            </a:solidFill>
            <a:round/>
            <a:headEnd/>
            <a:tailEnd/>
          </a:ln>
        </p:spPr>
        <p:txBody>
          <a:bodyPr/>
          <a:lstStyle/>
          <a:p>
            <a:endParaRPr lang="en-US"/>
          </a:p>
        </p:txBody>
      </p:sp>
      <p:sp>
        <p:nvSpPr>
          <p:cNvPr id="15392" name="Freeform 35"/>
          <p:cNvSpPr>
            <a:spLocks/>
          </p:cNvSpPr>
          <p:nvPr/>
        </p:nvSpPr>
        <p:spPr bwMode="auto">
          <a:xfrm>
            <a:off x="4665663" y="2273300"/>
            <a:ext cx="989012" cy="442913"/>
          </a:xfrm>
          <a:custGeom>
            <a:avLst/>
            <a:gdLst>
              <a:gd name="T0" fmla="*/ 684 w 684"/>
              <a:gd name="T1" fmla="*/ 307 h 307"/>
              <a:gd name="T2" fmla="*/ 413 w 684"/>
              <a:gd name="T3" fmla="*/ 307 h 307"/>
              <a:gd name="T4" fmla="*/ 0 w 684"/>
              <a:gd name="T5" fmla="*/ 0 h 307"/>
              <a:gd name="T6" fmla="*/ 0 60000 65536"/>
              <a:gd name="T7" fmla="*/ 0 60000 65536"/>
              <a:gd name="T8" fmla="*/ 0 60000 65536"/>
              <a:gd name="T9" fmla="*/ 0 w 684"/>
              <a:gd name="T10" fmla="*/ 0 h 307"/>
              <a:gd name="T11" fmla="*/ 684 w 684"/>
              <a:gd name="T12" fmla="*/ 307 h 307"/>
            </a:gdLst>
            <a:ahLst/>
            <a:cxnLst>
              <a:cxn ang="T6">
                <a:pos x="T0" y="T1"/>
              </a:cxn>
              <a:cxn ang="T7">
                <a:pos x="T2" y="T3"/>
              </a:cxn>
              <a:cxn ang="T8">
                <a:pos x="T4" y="T5"/>
              </a:cxn>
            </a:cxnLst>
            <a:rect l="T9" t="T10" r="T11" b="T12"/>
            <a:pathLst>
              <a:path w="684" h="307">
                <a:moveTo>
                  <a:pt x="684" y="307"/>
                </a:moveTo>
                <a:lnTo>
                  <a:pt x="413" y="307"/>
                </a:lnTo>
                <a:lnTo>
                  <a:pt x="0" y="0"/>
                </a:lnTo>
              </a:path>
            </a:pathLst>
          </a:custGeom>
          <a:noFill/>
          <a:ln w="14288">
            <a:solidFill>
              <a:srgbClr val="000000"/>
            </a:solidFill>
            <a:round/>
            <a:headEnd/>
            <a:tailEnd/>
          </a:ln>
        </p:spPr>
        <p:txBody>
          <a:bodyPr/>
          <a:lstStyle/>
          <a:p>
            <a:endParaRPr lang="en-US"/>
          </a:p>
        </p:txBody>
      </p:sp>
      <p:sp>
        <p:nvSpPr>
          <p:cNvPr id="15393" name="Freeform 36"/>
          <p:cNvSpPr>
            <a:spLocks/>
          </p:cNvSpPr>
          <p:nvPr/>
        </p:nvSpPr>
        <p:spPr bwMode="auto">
          <a:xfrm>
            <a:off x="4419600" y="3527425"/>
            <a:ext cx="1238250" cy="125413"/>
          </a:xfrm>
          <a:custGeom>
            <a:avLst/>
            <a:gdLst>
              <a:gd name="T0" fmla="*/ 856 w 856"/>
              <a:gd name="T1" fmla="*/ 0 h 87"/>
              <a:gd name="T2" fmla="*/ 583 w 856"/>
              <a:gd name="T3" fmla="*/ 0 h 87"/>
              <a:gd name="T4" fmla="*/ 0 w 856"/>
              <a:gd name="T5" fmla="*/ 87 h 87"/>
              <a:gd name="T6" fmla="*/ 0 60000 65536"/>
              <a:gd name="T7" fmla="*/ 0 60000 65536"/>
              <a:gd name="T8" fmla="*/ 0 60000 65536"/>
              <a:gd name="T9" fmla="*/ 0 w 856"/>
              <a:gd name="T10" fmla="*/ 0 h 87"/>
              <a:gd name="T11" fmla="*/ 856 w 856"/>
              <a:gd name="T12" fmla="*/ 87 h 87"/>
            </a:gdLst>
            <a:ahLst/>
            <a:cxnLst>
              <a:cxn ang="T6">
                <a:pos x="T0" y="T1"/>
              </a:cxn>
              <a:cxn ang="T7">
                <a:pos x="T2" y="T3"/>
              </a:cxn>
              <a:cxn ang="T8">
                <a:pos x="T4" y="T5"/>
              </a:cxn>
            </a:cxnLst>
            <a:rect l="T9" t="T10" r="T11" b="T12"/>
            <a:pathLst>
              <a:path w="856" h="87">
                <a:moveTo>
                  <a:pt x="856" y="0"/>
                </a:moveTo>
                <a:lnTo>
                  <a:pt x="583" y="0"/>
                </a:lnTo>
                <a:lnTo>
                  <a:pt x="0" y="87"/>
                </a:lnTo>
              </a:path>
            </a:pathLst>
          </a:custGeom>
          <a:noFill/>
          <a:ln w="25400">
            <a:solidFill>
              <a:srgbClr val="FFFFFF"/>
            </a:solidFill>
            <a:round/>
            <a:headEnd/>
            <a:tailEnd/>
          </a:ln>
        </p:spPr>
        <p:txBody>
          <a:bodyPr/>
          <a:lstStyle/>
          <a:p>
            <a:endParaRPr lang="en-US"/>
          </a:p>
        </p:txBody>
      </p:sp>
      <p:sp>
        <p:nvSpPr>
          <p:cNvPr id="15394" name="Freeform 37"/>
          <p:cNvSpPr>
            <a:spLocks/>
          </p:cNvSpPr>
          <p:nvPr/>
        </p:nvSpPr>
        <p:spPr bwMode="auto">
          <a:xfrm>
            <a:off x="4413250" y="3517900"/>
            <a:ext cx="1235075" cy="125413"/>
          </a:xfrm>
          <a:custGeom>
            <a:avLst/>
            <a:gdLst>
              <a:gd name="T0" fmla="*/ 855 w 855"/>
              <a:gd name="T1" fmla="*/ 0 h 87"/>
              <a:gd name="T2" fmla="*/ 583 w 855"/>
              <a:gd name="T3" fmla="*/ 0 h 87"/>
              <a:gd name="T4" fmla="*/ 0 w 855"/>
              <a:gd name="T5" fmla="*/ 87 h 87"/>
              <a:gd name="T6" fmla="*/ 0 60000 65536"/>
              <a:gd name="T7" fmla="*/ 0 60000 65536"/>
              <a:gd name="T8" fmla="*/ 0 60000 65536"/>
              <a:gd name="T9" fmla="*/ 0 w 855"/>
              <a:gd name="T10" fmla="*/ 0 h 87"/>
              <a:gd name="T11" fmla="*/ 855 w 855"/>
              <a:gd name="T12" fmla="*/ 87 h 87"/>
            </a:gdLst>
            <a:ahLst/>
            <a:cxnLst>
              <a:cxn ang="T6">
                <a:pos x="T0" y="T1"/>
              </a:cxn>
              <a:cxn ang="T7">
                <a:pos x="T2" y="T3"/>
              </a:cxn>
              <a:cxn ang="T8">
                <a:pos x="T4" y="T5"/>
              </a:cxn>
            </a:cxnLst>
            <a:rect l="T9" t="T10" r="T11" b="T12"/>
            <a:pathLst>
              <a:path w="855" h="87">
                <a:moveTo>
                  <a:pt x="855" y="0"/>
                </a:moveTo>
                <a:lnTo>
                  <a:pt x="583" y="0"/>
                </a:lnTo>
                <a:lnTo>
                  <a:pt x="0" y="87"/>
                </a:lnTo>
              </a:path>
            </a:pathLst>
          </a:custGeom>
          <a:noFill/>
          <a:ln w="14288">
            <a:solidFill>
              <a:srgbClr val="000000"/>
            </a:solidFill>
            <a:round/>
            <a:headEnd/>
            <a:tailEnd/>
          </a:ln>
        </p:spPr>
        <p:txBody>
          <a:bodyPr/>
          <a:lstStyle/>
          <a:p>
            <a:endParaRPr lang="en-US"/>
          </a:p>
        </p:txBody>
      </p:sp>
      <p:sp>
        <p:nvSpPr>
          <p:cNvPr id="15395" name="Freeform 38"/>
          <p:cNvSpPr>
            <a:spLocks/>
          </p:cNvSpPr>
          <p:nvPr/>
        </p:nvSpPr>
        <p:spPr bwMode="auto">
          <a:xfrm>
            <a:off x="3863975" y="2643188"/>
            <a:ext cx="1835150" cy="355600"/>
          </a:xfrm>
          <a:custGeom>
            <a:avLst/>
            <a:gdLst>
              <a:gd name="T0" fmla="*/ 1269 w 1269"/>
              <a:gd name="T1" fmla="*/ 246 h 246"/>
              <a:gd name="T2" fmla="*/ 974 w 1269"/>
              <a:gd name="T3" fmla="*/ 246 h 246"/>
              <a:gd name="T4" fmla="*/ 0 w 1269"/>
              <a:gd name="T5" fmla="*/ 0 h 246"/>
              <a:gd name="T6" fmla="*/ 0 60000 65536"/>
              <a:gd name="T7" fmla="*/ 0 60000 65536"/>
              <a:gd name="T8" fmla="*/ 0 60000 65536"/>
              <a:gd name="T9" fmla="*/ 0 w 1269"/>
              <a:gd name="T10" fmla="*/ 0 h 246"/>
              <a:gd name="T11" fmla="*/ 1269 w 1269"/>
              <a:gd name="T12" fmla="*/ 246 h 246"/>
            </a:gdLst>
            <a:ahLst/>
            <a:cxnLst>
              <a:cxn ang="T6">
                <a:pos x="T0" y="T1"/>
              </a:cxn>
              <a:cxn ang="T7">
                <a:pos x="T2" y="T3"/>
              </a:cxn>
              <a:cxn ang="T8">
                <a:pos x="T4" y="T5"/>
              </a:cxn>
            </a:cxnLst>
            <a:rect l="T9" t="T10" r="T11" b="T12"/>
            <a:pathLst>
              <a:path w="1269" h="246">
                <a:moveTo>
                  <a:pt x="1269" y="246"/>
                </a:moveTo>
                <a:lnTo>
                  <a:pt x="974" y="246"/>
                </a:lnTo>
                <a:lnTo>
                  <a:pt x="0" y="0"/>
                </a:lnTo>
              </a:path>
            </a:pathLst>
          </a:custGeom>
          <a:noFill/>
          <a:ln w="25400">
            <a:solidFill>
              <a:srgbClr val="FFFFFF"/>
            </a:solidFill>
            <a:round/>
            <a:headEnd/>
            <a:tailEnd/>
          </a:ln>
        </p:spPr>
        <p:txBody>
          <a:bodyPr/>
          <a:lstStyle/>
          <a:p>
            <a:endParaRPr lang="en-US"/>
          </a:p>
        </p:txBody>
      </p:sp>
      <p:sp>
        <p:nvSpPr>
          <p:cNvPr id="15396" name="Freeform 39"/>
          <p:cNvSpPr>
            <a:spLocks/>
          </p:cNvSpPr>
          <p:nvPr/>
        </p:nvSpPr>
        <p:spPr bwMode="auto">
          <a:xfrm>
            <a:off x="3856038" y="2635250"/>
            <a:ext cx="1836737" cy="357188"/>
          </a:xfrm>
          <a:custGeom>
            <a:avLst/>
            <a:gdLst>
              <a:gd name="T0" fmla="*/ 1271 w 1271"/>
              <a:gd name="T1" fmla="*/ 247 h 247"/>
              <a:gd name="T2" fmla="*/ 973 w 1271"/>
              <a:gd name="T3" fmla="*/ 247 h 247"/>
              <a:gd name="T4" fmla="*/ 0 w 1271"/>
              <a:gd name="T5" fmla="*/ 0 h 247"/>
              <a:gd name="T6" fmla="*/ 0 60000 65536"/>
              <a:gd name="T7" fmla="*/ 0 60000 65536"/>
              <a:gd name="T8" fmla="*/ 0 60000 65536"/>
              <a:gd name="T9" fmla="*/ 0 w 1271"/>
              <a:gd name="T10" fmla="*/ 0 h 247"/>
              <a:gd name="T11" fmla="*/ 1271 w 1271"/>
              <a:gd name="T12" fmla="*/ 247 h 247"/>
            </a:gdLst>
            <a:ahLst/>
            <a:cxnLst>
              <a:cxn ang="T6">
                <a:pos x="T0" y="T1"/>
              </a:cxn>
              <a:cxn ang="T7">
                <a:pos x="T2" y="T3"/>
              </a:cxn>
              <a:cxn ang="T8">
                <a:pos x="T4" y="T5"/>
              </a:cxn>
            </a:cxnLst>
            <a:rect l="T9" t="T10" r="T11" b="T12"/>
            <a:pathLst>
              <a:path w="1271" h="247">
                <a:moveTo>
                  <a:pt x="1271" y="247"/>
                </a:moveTo>
                <a:lnTo>
                  <a:pt x="973" y="247"/>
                </a:lnTo>
                <a:lnTo>
                  <a:pt x="0" y="0"/>
                </a:lnTo>
              </a:path>
            </a:pathLst>
          </a:custGeom>
          <a:noFill/>
          <a:ln w="14288">
            <a:solidFill>
              <a:srgbClr val="000000"/>
            </a:solidFill>
            <a:round/>
            <a:headEnd/>
            <a:tailEnd/>
          </a:ln>
        </p:spPr>
        <p:txBody>
          <a:bodyPr/>
          <a:lstStyle/>
          <a:p>
            <a:endParaRPr lang="en-US"/>
          </a:p>
        </p:txBody>
      </p:sp>
      <p:sp>
        <p:nvSpPr>
          <p:cNvPr id="15397" name="Line 40"/>
          <p:cNvSpPr>
            <a:spLocks noChangeShapeType="1"/>
          </p:cNvSpPr>
          <p:nvPr/>
        </p:nvSpPr>
        <p:spPr bwMode="auto">
          <a:xfrm flipH="1">
            <a:off x="5318125" y="5407025"/>
            <a:ext cx="604838" cy="1588"/>
          </a:xfrm>
          <a:prstGeom prst="line">
            <a:avLst/>
          </a:prstGeom>
          <a:noFill/>
          <a:ln w="14288">
            <a:solidFill>
              <a:srgbClr val="000000"/>
            </a:solidFill>
            <a:round/>
            <a:headEnd/>
            <a:tailEnd/>
          </a:ln>
        </p:spPr>
        <p:txBody>
          <a:bodyPr/>
          <a:lstStyle/>
          <a:p>
            <a:endParaRPr lang="en-US"/>
          </a:p>
        </p:txBody>
      </p:sp>
      <p:sp>
        <p:nvSpPr>
          <p:cNvPr id="15398" name="Line 41"/>
          <p:cNvSpPr>
            <a:spLocks noChangeShapeType="1"/>
          </p:cNvSpPr>
          <p:nvPr/>
        </p:nvSpPr>
        <p:spPr bwMode="auto">
          <a:xfrm flipH="1">
            <a:off x="4545013" y="5211763"/>
            <a:ext cx="1103312" cy="1587"/>
          </a:xfrm>
          <a:prstGeom prst="line">
            <a:avLst/>
          </a:prstGeom>
          <a:noFill/>
          <a:ln w="25400">
            <a:solidFill>
              <a:srgbClr val="FFFFFF"/>
            </a:solidFill>
            <a:round/>
            <a:headEnd/>
            <a:tailEnd/>
          </a:ln>
        </p:spPr>
        <p:txBody>
          <a:bodyPr/>
          <a:lstStyle/>
          <a:p>
            <a:endParaRPr lang="en-US"/>
          </a:p>
        </p:txBody>
      </p:sp>
      <p:sp>
        <p:nvSpPr>
          <p:cNvPr id="15399" name="Line 42"/>
          <p:cNvSpPr>
            <a:spLocks noChangeShapeType="1"/>
          </p:cNvSpPr>
          <p:nvPr/>
        </p:nvSpPr>
        <p:spPr bwMode="auto">
          <a:xfrm flipH="1">
            <a:off x="4537075" y="5207000"/>
            <a:ext cx="1104900" cy="0"/>
          </a:xfrm>
          <a:prstGeom prst="line">
            <a:avLst/>
          </a:prstGeom>
          <a:noFill/>
          <a:ln w="14288">
            <a:solidFill>
              <a:srgbClr val="000000"/>
            </a:solidFill>
            <a:round/>
            <a:headEnd/>
            <a:tailEnd/>
          </a:ln>
        </p:spPr>
        <p:txBody>
          <a:bodyPr/>
          <a:lstStyle/>
          <a:p>
            <a:endParaRPr lang="en-US"/>
          </a:p>
        </p:txBody>
      </p:sp>
      <p:sp>
        <p:nvSpPr>
          <p:cNvPr id="15400" name="Freeform 43"/>
          <p:cNvSpPr>
            <a:spLocks/>
          </p:cNvSpPr>
          <p:nvPr/>
        </p:nvSpPr>
        <p:spPr bwMode="auto">
          <a:xfrm>
            <a:off x="3340100" y="4924425"/>
            <a:ext cx="2355850" cy="171450"/>
          </a:xfrm>
          <a:custGeom>
            <a:avLst/>
            <a:gdLst>
              <a:gd name="T0" fmla="*/ 1630 w 1630"/>
              <a:gd name="T1" fmla="*/ 0 h 119"/>
              <a:gd name="T2" fmla="*/ 121 w 1630"/>
              <a:gd name="T3" fmla="*/ 0 h 119"/>
              <a:gd name="T4" fmla="*/ 0 w 1630"/>
              <a:gd name="T5" fmla="*/ 119 h 119"/>
              <a:gd name="T6" fmla="*/ 0 60000 65536"/>
              <a:gd name="T7" fmla="*/ 0 60000 65536"/>
              <a:gd name="T8" fmla="*/ 0 60000 65536"/>
              <a:gd name="T9" fmla="*/ 0 w 1630"/>
              <a:gd name="T10" fmla="*/ 0 h 119"/>
              <a:gd name="T11" fmla="*/ 1630 w 1630"/>
              <a:gd name="T12" fmla="*/ 119 h 119"/>
            </a:gdLst>
            <a:ahLst/>
            <a:cxnLst>
              <a:cxn ang="T6">
                <a:pos x="T0" y="T1"/>
              </a:cxn>
              <a:cxn ang="T7">
                <a:pos x="T2" y="T3"/>
              </a:cxn>
              <a:cxn ang="T8">
                <a:pos x="T4" y="T5"/>
              </a:cxn>
            </a:cxnLst>
            <a:rect l="T9" t="T10" r="T11" b="T12"/>
            <a:pathLst>
              <a:path w="1630" h="119">
                <a:moveTo>
                  <a:pt x="1630" y="0"/>
                </a:moveTo>
                <a:lnTo>
                  <a:pt x="121" y="0"/>
                </a:lnTo>
                <a:lnTo>
                  <a:pt x="0" y="119"/>
                </a:lnTo>
              </a:path>
            </a:pathLst>
          </a:custGeom>
          <a:noFill/>
          <a:ln w="25400">
            <a:solidFill>
              <a:srgbClr val="FFFFFF"/>
            </a:solidFill>
            <a:round/>
            <a:headEnd/>
            <a:tailEnd/>
          </a:ln>
        </p:spPr>
        <p:txBody>
          <a:bodyPr/>
          <a:lstStyle/>
          <a:p>
            <a:endParaRPr lang="en-US"/>
          </a:p>
        </p:txBody>
      </p:sp>
      <p:sp>
        <p:nvSpPr>
          <p:cNvPr id="15401" name="Freeform 44"/>
          <p:cNvSpPr>
            <a:spLocks/>
          </p:cNvSpPr>
          <p:nvPr/>
        </p:nvSpPr>
        <p:spPr bwMode="auto">
          <a:xfrm>
            <a:off x="3327400" y="4914900"/>
            <a:ext cx="2339975" cy="180975"/>
          </a:xfrm>
          <a:custGeom>
            <a:avLst/>
            <a:gdLst>
              <a:gd name="T0" fmla="*/ 1619 w 1619"/>
              <a:gd name="T1" fmla="*/ 0 h 126"/>
              <a:gd name="T2" fmla="*/ 124 w 1619"/>
              <a:gd name="T3" fmla="*/ 0 h 126"/>
              <a:gd name="T4" fmla="*/ 0 w 1619"/>
              <a:gd name="T5" fmla="*/ 126 h 126"/>
              <a:gd name="T6" fmla="*/ 0 60000 65536"/>
              <a:gd name="T7" fmla="*/ 0 60000 65536"/>
              <a:gd name="T8" fmla="*/ 0 60000 65536"/>
              <a:gd name="T9" fmla="*/ 0 w 1619"/>
              <a:gd name="T10" fmla="*/ 0 h 126"/>
              <a:gd name="T11" fmla="*/ 1619 w 1619"/>
              <a:gd name="T12" fmla="*/ 126 h 126"/>
            </a:gdLst>
            <a:ahLst/>
            <a:cxnLst>
              <a:cxn ang="T6">
                <a:pos x="T0" y="T1"/>
              </a:cxn>
              <a:cxn ang="T7">
                <a:pos x="T2" y="T3"/>
              </a:cxn>
              <a:cxn ang="T8">
                <a:pos x="T4" y="T5"/>
              </a:cxn>
            </a:cxnLst>
            <a:rect l="T9" t="T10" r="T11" b="T12"/>
            <a:pathLst>
              <a:path w="1619" h="126">
                <a:moveTo>
                  <a:pt x="1619" y="0"/>
                </a:moveTo>
                <a:lnTo>
                  <a:pt x="124" y="0"/>
                </a:lnTo>
                <a:lnTo>
                  <a:pt x="0" y="126"/>
                </a:lnTo>
              </a:path>
            </a:pathLst>
          </a:custGeom>
          <a:noFill/>
          <a:ln w="14288">
            <a:solidFill>
              <a:srgbClr val="000000"/>
            </a:solidFill>
            <a:round/>
            <a:headEnd/>
            <a:tailEnd/>
          </a:ln>
        </p:spPr>
        <p:txBody>
          <a:bodyPr/>
          <a:lstStyle/>
          <a:p>
            <a:endParaRPr lang="en-US"/>
          </a:p>
        </p:txBody>
      </p:sp>
      <p:sp>
        <p:nvSpPr>
          <p:cNvPr id="15402" name="Rectangle 45"/>
          <p:cNvSpPr>
            <a:spLocks noChangeArrowheads="1"/>
          </p:cNvSpPr>
          <p:nvPr/>
        </p:nvSpPr>
        <p:spPr bwMode="auto">
          <a:xfrm>
            <a:off x="5768975" y="3121025"/>
            <a:ext cx="99377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Renal sinus</a:t>
            </a:r>
            <a:endParaRPr lang="en-US" sz="1800" b="1"/>
          </a:p>
        </p:txBody>
      </p:sp>
      <p:sp>
        <p:nvSpPr>
          <p:cNvPr id="15403" name="Rectangle 46"/>
          <p:cNvSpPr>
            <a:spLocks noChangeArrowheads="1"/>
          </p:cNvSpPr>
          <p:nvPr/>
        </p:nvSpPr>
        <p:spPr bwMode="auto">
          <a:xfrm>
            <a:off x="5710238" y="4814888"/>
            <a:ext cx="1162050" cy="212725"/>
          </a:xfrm>
          <a:prstGeom prst="rect">
            <a:avLst/>
          </a:prstGeom>
          <a:noFill/>
          <a:ln w="9525">
            <a:noFill/>
            <a:miter lim="800000"/>
            <a:headEnd/>
            <a:tailEnd/>
          </a:ln>
        </p:spPr>
        <p:txBody>
          <a:bodyPr wrap="none" lIns="0" tIns="0" rIns="0" bIns="0">
            <a:spAutoFit/>
          </a:bodyPr>
          <a:lstStyle/>
          <a:p>
            <a:r>
              <a:rPr lang="en-US" sz="1400" b="1">
                <a:solidFill>
                  <a:srgbClr val="000000"/>
                </a:solidFill>
              </a:rPr>
              <a:t>Renal column</a:t>
            </a:r>
            <a:endParaRPr lang="en-US" sz="1800" b="1"/>
          </a:p>
        </p:txBody>
      </p:sp>
      <p:sp>
        <p:nvSpPr>
          <p:cNvPr id="15404" name="Rectangle 47"/>
          <p:cNvSpPr>
            <a:spLocks noChangeArrowheads="1"/>
          </p:cNvSpPr>
          <p:nvPr/>
        </p:nvSpPr>
        <p:spPr bwMode="auto">
          <a:xfrm>
            <a:off x="5680075" y="5108575"/>
            <a:ext cx="1222375" cy="212725"/>
          </a:xfrm>
          <a:prstGeom prst="rect">
            <a:avLst/>
          </a:prstGeom>
          <a:noFill/>
          <a:ln w="9525">
            <a:noFill/>
            <a:miter lim="800000"/>
            <a:headEnd/>
            <a:tailEnd/>
          </a:ln>
        </p:spPr>
        <p:txBody>
          <a:bodyPr wrap="none" lIns="0" tIns="0" rIns="0" bIns="0">
            <a:spAutoFit/>
          </a:bodyPr>
          <a:lstStyle/>
          <a:p>
            <a:r>
              <a:rPr lang="en-US" sz="1400" b="1">
                <a:solidFill>
                  <a:srgbClr val="000000"/>
                </a:solidFill>
              </a:rPr>
              <a:t>Renal pyramid</a:t>
            </a:r>
            <a:endParaRPr lang="en-US" sz="1800" b="1"/>
          </a:p>
        </p:txBody>
      </p:sp>
      <p:sp>
        <p:nvSpPr>
          <p:cNvPr id="15405" name="Line 48"/>
          <p:cNvSpPr>
            <a:spLocks noChangeShapeType="1"/>
          </p:cNvSpPr>
          <p:nvPr/>
        </p:nvSpPr>
        <p:spPr bwMode="auto">
          <a:xfrm flipH="1">
            <a:off x="3903663" y="3222625"/>
            <a:ext cx="1838325" cy="1588"/>
          </a:xfrm>
          <a:prstGeom prst="line">
            <a:avLst/>
          </a:prstGeom>
          <a:noFill/>
          <a:ln w="20638">
            <a:solidFill>
              <a:srgbClr val="FFFFFF"/>
            </a:solidFill>
            <a:round/>
            <a:headEnd/>
            <a:tailEnd/>
          </a:ln>
        </p:spPr>
        <p:txBody>
          <a:bodyPr/>
          <a:lstStyle/>
          <a:p>
            <a:endParaRPr lang="en-US"/>
          </a:p>
        </p:txBody>
      </p:sp>
      <p:sp>
        <p:nvSpPr>
          <p:cNvPr id="15406" name="Line 49"/>
          <p:cNvSpPr>
            <a:spLocks noChangeShapeType="1"/>
          </p:cNvSpPr>
          <p:nvPr/>
        </p:nvSpPr>
        <p:spPr bwMode="auto">
          <a:xfrm flipH="1">
            <a:off x="3897313" y="3216275"/>
            <a:ext cx="1838325" cy="1588"/>
          </a:xfrm>
          <a:prstGeom prst="line">
            <a:avLst/>
          </a:prstGeom>
          <a:noFill/>
          <a:ln w="11113">
            <a:solidFill>
              <a:srgbClr val="000000"/>
            </a:solidFill>
            <a:round/>
            <a:headEnd/>
            <a:tailEnd/>
          </a:ln>
        </p:spPr>
        <p:txBody>
          <a:bodyPr/>
          <a:lstStyle/>
          <a:p>
            <a:endParaRPr lang="en-US"/>
          </a:p>
        </p:txBody>
      </p:sp>
      <p:sp>
        <p:nvSpPr>
          <p:cNvPr id="15407" name="Line 50"/>
          <p:cNvSpPr>
            <a:spLocks noChangeShapeType="1"/>
          </p:cNvSpPr>
          <p:nvPr/>
        </p:nvSpPr>
        <p:spPr bwMode="auto">
          <a:xfrm>
            <a:off x="3949700" y="4557713"/>
            <a:ext cx="1806575" cy="1587"/>
          </a:xfrm>
          <a:prstGeom prst="line">
            <a:avLst/>
          </a:prstGeom>
          <a:noFill/>
          <a:ln w="14288">
            <a:solidFill>
              <a:srgbClr val="000000"/>
            </a:solidFill>
            <a:round/>
            <a:headEnd/>
            <a:tailEnd/>
          </a:ln>
        </p:spPr>
        <p:txBody>
          <a:bodyPr/>
          <a:lstStyle/>
          <a:p>
            <a:endParaRPr lang="en-US"/>
          </a:p>
        </p:txBody>
      </p:sp>
      <p:sp>
        <p:nvSpPr>
          <p:cNvPr id="15408" name="Freeform 51"/>
          <p:cNvSpPr>
            <a:spLocks/>
          </p:cNvSpPr>
          <p:nvPr/>
        </p:nvSpPr>
        <p:spPr bwMode="auto">
          <a:xfrm>
            <a:off x="4329113" y="5681663"/>
            <a:ext cx="1406525" cy="23812"/>
          </a:xfrm>
          <a:custGeom>
            <a:avLst/>
            <a:gdLst>
              <a:gd name="T0" fmla="*/ 0 w 973"/>
              <a:gd name="T1" fmla="*/ 0 h 16"/>
              <a:gd name="T2" fmla="*/ 677 w 973"/>
              <a:gd name="T3" fmla="*/ 16 h 16"/>
              <a:gd name="T4" fmla="*/ 973 w 973"/>
              <a:gd name="T5" fmla="*/ 16 h 16"/>
              <a:gd name="T6" fmla="*/ 0 60000 65536"/>
              <a:gd name="T7" fmla="*/ 0 60000 65536"/>
              <a:gd name="T8" fmla="*/ 0 60000 65536"/>
              <a:gd name="T9" fmla="*/ 0 w 973"/>
              <a:gd name="T10" fmla="*/ 0 h 16"/>
              <a:gd name="T11" fmla="*/ 973 w 973"/>
              <a:gd name="T12" fmla="*/ 16 h 16"/>
            </a:gdLst>
            <a:ahLst/>
            <a:cxnLst>
              <a:cxn ang="T6">
                <a:pos x="T0" y="T1"/>
              </a:cxn>
              <a:cxn ang="T7">
                <a:pos x="T2" y="T3"/>
              </a:cxn>
              <a:cxn ang="T8">
                <a:pos x="T4" y="T5"/>
              </a:cxn>
            </a:cxnLst>
            <a:rect l="T9" t="T10" r="T11" b="T12"/>
            <a:pathLst>
              <a:path w="973" h="16">
                <a:moveTo>
                  <a:pt x="0" y="0"/>
                </a:moveTo>
                <a:lnTo>
                  <a:pt x="677" y="16"/>
                </a:lnTo>
                <a:lnTo>
                  <a:pt x="973" y="16"/>
                </a:lnTo>
              </a:path>
            </a:pathLst>
          </a:custGeom>
          <a:noFill/>
          <a:ln w="14288">
            <a:solidFill>
              <a:srgbClr val="000000"/>
            </a:solidFill>
            <a:round/>
            <a:headEnd/>
            <a:tailEnd/>
          </a:ln>
        </p:spPr>
        <p:txBody>
          <a:bodyPr/>
          <a:lstStyle/>
          <a:p>
            <a:endParaRPr lang="en-US"/>
          </a:p>
        </p:txBody>
      </p:sp>
      <p:sp>
        <p:nvSpPr>
          <p:cNvPr id="15409" name="Rectangle 52"/>
          <p:cNvSpPr>
            <a:spLocks noChangeArrowheads="1"/>
          </p:cNvSpPr>
          <p:nvPr/>
        </p:nvSpPr>
        <p:spPr bwMode="auto">
          <a:xfrm>
            <a:off x="2425700" y="6135688"/>
            <a:ext cx="215900" cy="212725"/>
          </a:xfrm>
          <a:prstGeom prst="rect">
            <a:avLst/>
          </a:prstGeom>
          <a:noFill/>
          <a:ln w="9525">
            <a:noFill/>
            <a:miter lim="800000"/>
            <a:headEnd/>
            <a:tailEnd/>
          </a:ln>
        </p:spPr>
        <p:txBody>
          <a:bodyPr wrap="none" lIns="0" tIns="0" rIns="0" bIns="0">
            <a:spAutoFit/>
          </a:bodyPr>
          <a:lstStyle/>
          <a:p>
            <a:r>
              <a:rPr lang="en-US" sz="1400" b="1">
                <a:solidFill>
                  <a:srgbClr val="000000"/>
                </a:solidFill>
              </a:rPr>
              <a:t>(a)</a:t>
            </a:r>
            <a:endParaRPr lang="en-US" sz="1800" b="1"/>
          </a:p>
        </p:txBody>
      </p:sp>
      <p:sp>
        <p:nvSpPr>
          <p:cNvPr id="15410" name="Line 53"/>
          <p:cNvSpPr>
            <a:spLocks noChangeShapeType="1"/>
          </p:cNvSpPr>
          <p:nvPr/>
        </p:nvSpPr>
        <p:spPr bwMode="auto">
          <a:xfrm>
            <a:off x="4643438" y="5559425"/>
            <a:ext cx="350837" cy="134938"/>
          </a:xfrm>
          <a:prstGeom prst="line">
            <a:avLst/>
          </a:prstGeom>
          <a:noFill/>
          <a:ln w="14288">
            <a:solidFill>
              <a:srgbClr val="000000"/>
            </a:solidFill>
            <a:round/>
            <a:headEnd/>
            <a:tailEnd/>
          </a:ln>
        </p:spPr>
        <p:txBody>
          <a:bodyPr/>
          <a:lstStyle/>
          <a:p>
            <a:endParaRPr lang="en-US"/>
          </a:p>
        </p:txBody>
      </p:sp>
      <p:sp>
        <p:nvSpPr>
          <p:cNvPr id="15411" name="Text Box 54"/>
          <p:cNvSpPr txBox="1">
            <a:spLocks noChangeArrowheads="1"/>
          </p:cNvSpPr>
          <p:nvPr/>
        </p:nvSpPr>
        <p:spPr bwMode="auto">
          <a:xfrm>
            <a:off x="5703888" y="3408363"/>
            <a:ext cx="1350962" cy="425450"/>
          </a:xfrm>
          <a:prstGeom prst="rect">
            <a:avLst/>
          </a:prstGeom>
          <a:noFill/>
          <a:ln w="9525">
            <a:noFill/>
            <a:miter lim="800000"/>
            <a:headEnd/>
            <a:tailEnd/>
          </a:ln>
        </p:spPr>
        <p:txBody>
          <a:bodyPr wrap="none" lIns="0" tIns="0" bIns="0">
            <a:spAutoFit/>
          </a:bodyPr>
          <a:lstStyle/>
          <a:p>
            <a:pPr algn="ctr"/>
            <a:r>
              <a:rPr lang="en-US" sz="1400" b="1"/>
              <a:t>Adipose tissue</a:t>
            </a:r>
          </a:p>
          <a:p>
            <a:pPr algn="ctr"/>
            <a:r>
              <a:rPr lang="en-US" sz="1400" b="1"/>
              <a:t>in renal sinus</a:t>
            </a:r>
          </a:p>
        </p:txBody>
      </p:sp>
      <p:sp>
        <p:nvSpPr>
          <p:cNvPr id="15412" name="Text Box 55"/>
          <p:cNvSpPr txBox="1">
            <a:spLocks noChangeArrowheads="1"/>
          </p:cNvSpPr>
          <p:nvPr/>
        </p:nvSpPr>
        <p:spPr bwMode="auto">
          <a:xfrm>
            <a:off x="5764213" y="5610225"/>
            <a:ext cx="1104900" cy="425450"/>
          </a:xfrm>
          <a:prstGeom prst="rect">
            <a:avLst/>
          </a:prstGeom>
          <a:noFill/>
          <a:ln w="9525">
            <a:noFill/>
            <a:miter lim="800000"/>
            <a:headEnd/>
            <a:tailEnd/>
          </a:ln>
        </p:spPr>
        <p:txBody>
          <a:bodyPr wrap="none" lIns="0" tIns="0" bIns="0">
            <a:spAutoFit/>
          </a:bodyPr>
          <a:lstStyle/>
          <a:p>
            <a:pPr algn="ctr"/>
            <a:r>
              <a:rPr lang="en-US" sz="1400" b="1"/>
              <a:t>Renal blood</a:t>
            </a:r>
          </a:p>
          <a:p>
            <a:pPr algn="ctr"/>
            <a:r>
              <a:rPr lang="en-US" sz="1400" b="1"/>
              <a:t>vessels</a:t>
            </a:r>
          </a:p>
        </p:txBody>
      </p:sp>
      <p:sp>
        <p:nvSpPr>
          <p:cNvPr id="15413" name="TextBox 24"/>
          <p:cNvSpPr txBox="1">
            <a:spLocks noChangeArrowheads="1"/>
          </p:cNvSpPr>
          <p:nvPr/>
        </p:nvSpPr>
        <p:spPr bwMode="auto">
          <a:xfrm>
            <a:off x="2409825" y="6586538"/>
            <a:ext cx="4381500" cy="214312"/>
          </a:xfrm>
          <a:prstGeom prst="rect">
            <a:avLst/>
          </a:prstGeom>
          <a:noFill/>
          <a:ln w="9525">
            <a:noFill/>
            <a:miter lim="800000"/>
            <a:headEnd/>
            <a:tailEnd/>
          </a:ln>
        </p:spPr>
        <p:txBody>
          <a:bodyPr>
            <a:spAutoFit/>
          </a:bodyPr>
          <a:lstStyle/>
          <a:p>
            <a:pPr algn="ctr"/>
            <a:r>
              <a:rPr lang="en-US" sz="800">
                <a:solidFill>
                  <a:srgbClr val="000000"/>
                </a:solidFill>
                <a:cs typeface="Arial" charset="0"/>
              </a:rPr>
              <a:t>Ralph Hutchings/Visuals Unlimited</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6.0&quot;&gt;&lt;object type=&quot;1&quot; unique_id=&quot;10001&quot;&gt;&lt;object type=&quot;8&quot; unique_id=&quot;123812&quot;&gt;&lt;/object&gt;&lt;object type=&quot;2&quot; unique_id=&quot;123813&quot;&gt;&lt;object type=&quot;3&quot; unique_id=&quot;123814&quot;&gt;&lt;property id=&quot;20148&quot; value=&quot;5&quot;/&gt;&lt;property id=&quot;20300&quot; value=&quot;Slide 1&quot;/&gt;&lt;property id=&quot;20307&quot; value=&quot;440&quot;/&gt;&lt;/object&gt;&lt;object type=&quot;3&quot; unique_id=&quot;123815&quot;&gt;&lt;property id=&quot;20148&quot; value=&quot;5&quot;/&gt;&lt;property id=&quot;20300&quot; value=&quot;Slide 2 - &amp;quot;The Urinary System&amp;quot;&quot;/&gt;&lt;property id=&quot;20307&quot; value=&quot;387&quot;/&gt;&lt;/object&gt;&lt;object type=&quot;3&quot; unique_id=&quot;123816&quot;&gt;&lt;property id=&quot;20148&quot; value=&quot;5&quot;/&gt;&lt;property id=&quot;20300&quot; value=&quot;Slide 3 - &amp;quot;Waste Products &amp;amp; Kidney Function&amp;quot;&quot;/&gt;&lt;property id=&quot;20307&quot; value=&quot;409&quot;/&gt;&lt;/object&gt;&lt;object type=&quot;3&quot; unique_id=&quot;123817&quot;&gt;&lt;property id=&quot;20148&quot; value=&quot;5&quot;/&gt;&lt;property id=&quot;20300&quot; value=&quot;Slide 4 - &amp;quot;Urinary System&amp;quot;&quot;/&gt;&lt;property id=&quot;20307&quot; value=&quot;256&quot;/&gt;&lt;/object&gt;&lt;object type=&quot;3&quot; unique_id=&quot;123818&quot;&gt;&lt;property id=&quot;20148&quot; value=&quot;5&quot;/&gt;&lt;property id=&quot;20300&quot; value=&quot;Slide 5 - &amp;quot;Kidney Location&amp;quot;&quot;/&gt;&lt;property id=&quot;20307&quot; value=&quot;393&quot;/&gt;&lt;/object&gt;&lt;object type=&quot;3&quot; unique_id=&quot;123819&quot;&gt;&lt;property id=&quot;20148&quot; value=&quot;5&quot;/&gt;&lt;property id=&quot;20300&quot; value=&quot;Slide 6 - &amp;quot;Functions of the Kidney&amp;quot;&quot;/&gt;&lt;property id=&quot;20307&quot; value=&quot;329&quot;/&gt;&lt;/object&gt;&lt;object type=&quot;3&quot; unique_id=&quot;123820&quot;&gt;&lt;property id=&quot;20148&quot; value=&quot;5&quot;/&gt;&lt;property id=&quot;20300&quot; value=&quot;Slide 7 - &amp;quot;Nitrogenous Wastes&amp;quot;&quot;/&gt;&lt;property id=&quot;20307&quot; value=&quot;358&quot;/&gt;&lt;/object&gt;&lt;object type=&quot;3&quot; unique_id=&quot;123821&quot;&gt;&lt;property id=&quot;20148&quot; value=&quot;5&quot;/&gt;&lt;property id=&quot;20300&quot; value=&quot;Slide 8 - &amp;quot;Excretion&amp;quot;&quot;/&gt;&lt;property id=&quot;20307&quot; value=&quot;359&quot;/&gt;&lt;/object&gt;&lt;object type=&quot;3&quot; unique_id=&quot;123822&quot;&gt;&lt;property id=&quot;20148&quot; value=&quot;5&quot;/&gt;&lt;property id=&quot;20300&quot; value=&quot;Slide 9 - &amp;quot;Anatomy of Kidney&amp;quot;&quot;/&gt;&lt;property id=&quot;20307&quot; value=&quot;354&quot;/&gt;&lt;/object&gt;&lt;object type=&quot;3&quot; unique_id=&quot;123823&quot;&gt;&lt;property id=&quot;20148&quot; value=&quot;5&quot;/&gt;&lt;property id=&quot;20300&quot; value=&quot;Slide 10 - &amp;quot;Gross Anatomy of Kidney&amp;quot;&quot;/&gt;&lt;property id=&quot;20307&quot; value=&quot;404&quot;/&gt;&lt;/object&gt;&lt;object type=&quot;3&quot; unique_id=&quot;123824&quot;&gt;&lt;property id=&quot;20148&quot; value=&quot;5&quot;/&gt;&lt;property id=&quot;20300&quot; value=&quot;Slide 11 - &amp;quot;Anatomy of Kidney&amp;quot;&quot;/&gt;&lt;property id=&quot;20307&quot; value=&quot;423&quot;/&gt;&lt;/object&gt;&lt;object type=&quot;3&quot; unique_id=&quot;123825&quot;&gt;&lt;property id=&quot;20148&quot; value=&quot;5&quot;/&gt;&lt;property id=&quot;20300&quot; value=&quot;Slide 12 - &amp;quot;Anatomy of Kidney&amp;quot;&quot;/&gt;&lt;property id=&quot;20307&quot; value=&quot;360&quot;/&gt;&lt;/object&gt;&lt;object type=&quot;3&quot; unique_id=&quot;123826&quot;&gt;&lt;property id=&quot;20148&quot; value=&quot;5&quot;/&gt;&lt;property id=&quot;20300&quot; value=&quot;Slide 13 - &amp;quot;Blood Supply Diagram&amp;quot;&quot;/&gt;&lt;property id=&quot;20307&quot; value=&quot;389&quot;/&gt;&lt;/object&gt;&lt;object type=&quot;3&quot; unique_id=&quot;123827&quot;&gt;&lt;property id=&quot;20148&quot; value=&quot;5&quot;/&gt;&lt;property id=&quot;20300&quot; value=&quot;Slide 14 - &amp;quot;Renal Circulation&amp;quot;&quot;/&gt;&lt;property id=&quot;20307&quot; value=&quot;388&quot;/&gt;&lt;/object&gt;&lt;object type=&quot;3&quot; unique_id=&quot;123828&quot;&gt;&lt;property id=&quot;20148&quot; value=&quot;5&quot;/&gt;&lt;property id=&quot;20300&quot; value=&quot;Slide 15 - &amp;quot;Microcirculation of the Kidney&amp;quot;&quot;/&gt;&lt;property id=&quot;20307&quot; value=&quot;334&quot;/&gt;&lt;/object&gt;&lt;object type=&quot;3&quot; unique_id=&quot;123829&quot;&gt;&lt;property id=&quot;20148&quot; value=&quot;5&quot;/&gt;&lt;property id=&quot;20300&quot; value=&quot;Slide 16 - &amp;quot;The Nephron&amp;quot;&quot;/&gt;&lt;property id=&quot;20307&quot; value=&quot;405&quot;/&gt;&lt;/object&gt;&lt;object type=&quot;3&quot; unique_id=&quot;123830&quot;&gt;&lt;property id=&quot;20148&quot; value=&quot;5&quot;/&gt;&lt;property id=&quot;20300&quot; value=&quot;Slide 17 - &amp;quot;Renal Corpuscle&amp;quot;&quot;/&gt;&lt;property id=&quot;20307&quot; value=&quot;333&quot;/&gt;&lt;/object&gt;&lt;object type=&quot;3&quot; unique_id=&quot;123831&quot;&gt;&lt;property id=&quot;20148&quot; value=&quot;5&quot;/&gt;&lt;property id=&quot;20300&quot; value=&quot;Slide 18 - &amp;quot;Renal Tubule&amp;quot;&quot;/&gt;&lt;property id=&quot;20307&quot; value=&quot;426&quot;/&gt;&lt;/object&gt;&lt;object type=&quot;3&quot; unique_id=&quot;123832&quot;&gt;&lt;property id=&quot;20148&quot; value=&quot;5&quot;/&gt;&lt;property id=&quot;20300&quot; value=&quot;Slide 19 - &amp;quot;Renal Tubule&amp;quot;&quot;/&gt;&lt;property id=&quot;20307&quot; value=&quot;425&quot;/&gt;&lt;/object&gt;&lt;object type=&quot;3&quot; unique_id=&quot;123833&quot;&gt;&lt;property id=&quot;20148&quot; value=&quot;5&quot;/&gt;&lt;property id=&quot;20300&quot; value=&quot;Slide 20&quot;/&gt;&lt;property id=&quot;20307&quot; value=&quot;424&quot;/&gt;&lt;/object&gt;&lt;object type=&quot;3&quot; unique_id=&quot;123834&quot;&gt;&lt;property id=&quot;20148&quot; value=&quot;5&quot;/&gt;&lt;property id=&quot;20300&quot; value=&quot;Slide 21 - &amp;quot;Cortical and Juxtamedullary Nephrons&amp;quot;&quot;/&gt;&lt;property id=&quot;20307&quot; value=&quot;335&quot;/&gt;&lt;/object&gt;&lt;object type=&quot;3&quot; unique_id=&quot;123835&quot;&gt;&lt;property id=&quot;20148&quot; value=&quot;5&quot;/&gt;&lt;property id=&quot;20300&quot; value=&quot;Slide 22 - &amp;quot;Renal Innervation&amp;quot;&quot;/&gt;&lt;property id=&quot;20307&quot; value=&quot;410&quot;/&gt;&lt;/object&gt;&lt;object type=&quot;3&quot; unique_id=&quot;123836&quot;&gt;&lt;property id=&quot;20148&quot; value=&quot;5&quot;/&gt;&lt;property id=&quot;20300&quot; value=&quot;Slide 23 - &amp;quot;Overview of Urine Formation &amp;quot;&quot;/&gt;&lt;property id=&quot;20307&quot; value=&quot;337&quot;/&gt;&lt;/object&gt;&lt;object type=&quot;3&quot; unique_id=&quot;123837&quot;&gt;&lt;property id=&quot;20148&quot; value=&quot;5&quot;/&gt;&lt;property id=&quot;20300&quot; value=&quot;Slide 24 - &amp;quot;Urine Formation I:        Glomerular Filtration&amp;quot;&quot;/&gt;&lt;property id=&quot;20307&quot; value=&quot;437&quot;/&gt;&lt;/object&gt;&lt;object type=&quot;3&quot; unique_id=&quot;123838&quot;&gt;&lt;property id=&quot;20148&quot; value=&quot;5&quot;/&gt;&lt;property id=&quot;20300&quot; value=&quot;Slide 25&quot;/&gt;&lt;property id=&quot;20307&quot; value=&quot;406&quot;/&gt;&lt;/object&gt;&lt;object type=&quot;3&quot; unique_id=&quot;123839&quot;&gt;&lt;property id=&quot;20148&quot; value=&quot;5&quot;/&gt;&lt;property id=&quot;20300&quot; value=&quot;Slide 26 - &amp;quot;Filtration Pores and Slits&amp;quot;&quot;/&gt;&lt;property id=&quot;20307&quot; value=&quot;407&quot;/&gt;&lt;/object&gt;&lt;object type=&quot;3&quot; unique_id=&quot;123840&quot;&gt;&lt;property id=&quot;20148&quot; value=&quot;5&quot;/&gt;&lt;property id=&quot;20300&quot; value=&quot;Slide 27 - &amp;quot;Filtration Membrane&amp;quot;&quot;/&gt;&lt;property id=&quot;20307&quot; value=&quot;267&quot;/&gt;&lt;/object&gt;&lt;object type=&quot;3&quot; unique_id=&quot;123841&quot;&gt;&lt;property id=&quot;20148&quot; value=&quot;5&quot;/&gt;&lt;property id=&quot;20300&quot; value=&quot;Slide 28 - &amp;quot;Filtration Membrane&amp;quot;&quot;/&gt;&lt;property id=&quot;20307&quot; value=&quot;427&quot;/&gt;&lt;/object&gt;&lt;object type=&quot;3&quot; unique_id=&quot;123842&quot;&gt;&lt;property id=&quot;20148&quot; value=&quot;5&quot;/&gt;&lt;property id=&quot;20300&quot; value=&quot;Slide 29 - &amp;quot;Filtration Pressure&amp;quot;&quot;/&gt;&lt;property id=&quot;20307&quot; value=&quot;411&quot;/&gt;&lt;/object&gt;&lt;object type=&quot;3&quot; unique_id=&quot;123843&quot;&gt;&lt;property id=&quot;20148&quot; value=&quot;5&quot;/&gt;&lt;property id=&quot;20300&quot; value=&quot;Slide 30 - &amp;quot;Filtration Pressure&amp;quot;&quot;/&gt;&lt;property id=&quot;20307&quot; value=&quot;339&quot;/&gt;&lt;/object&gt;&lt;object type=&quot;3&quot; unique_id=&quot;123844&quot;&gt;&lt;property id=&quot;20148&quot; value=&quot;5&quot;/&gt;&lt;property id=&quot;20300&quot; value=&quot;Slide 31 - &amp;quot;Glomerular Filtration Rate (GFR)&amp;quot;&quot;/&gt;&lt;property id=&quot;20307&quot; value=&quot;364&quot;/&gt;&lt;/object&gt;&lt;object type=&quot;3&quot; unique_id=&quot;123845&quot;&gt;&lt;property id=&quot;20148&quot; value=&quot;5&quot;/&gt;&lt;property id=&quot;20300&quot; value=&quot;Slide 32 - &amp;quot;Regulation of Glomerular Filtration&amp;quot;&quot;/&gt;&lt;property id=&quot;20307&quot; value=&quot;365&quot;/&gt;&lt;/object&gt;&lt;object type=&quot;3&quot; unique_id=&quot;123846&quot;&gt;&lt;property id=&quot;20148&quot; value=&quot;5&quot;/&gt;&lt;property id=&quot;20300&quot; value=&quot;Slide 33 - &amp;quot;Renal Autoregulation of GFR&amp;quot;&quot;/&gt;&lt;property id=&quot;20307&quot; value=&quot;269&quot;/&gt;&lt;/object&gt;&lt;object type=&quot;3&quot; unique_id=&quot;123847&quot;&gt;&lt;property id=&quot;20148&quot; value=&quot;5&quot;/&gt;&lt;property id=&quot;20300&quot; value=&quot;Slide 34 - &amp;quot;Renal Autoregulation of GFR&amp;quot;&quot;/&gt;&lt;property id=&quot;20307&quot; value=&quot;429&quot;/&gt;&lt;/object&gt;&lt;object type=&quot;3&quot; unique_id=&quot;123848&quot;&gt;&lt;property id=&quot;20148&quot; value=&quot;5&quot;/&gt;&lt;property id=&quot;20300&quot; value=&quot;Slide 35 - &amp;quot;Renal Autoregulation of GFR&amp;quot;&quot;/&gt;&lt;property id=&quot;20307&quot; value=&quot;430&quot;/&gt;&lt;/object&gt;&lt;object type=&quot;3&quot; unique_id=&quot;123849&quot;&gt;&lt;property id=&quot;20148&quot; value=&quot;5&quot;/&gt;&lt;property id=&quot;20300&quot; value=&quot;Slide 36 - &amp;quot;Juxtaglomerular Apparatus&amp;quot;&quot;/&gt;&lt;property id=&quot;20307&quot; value=&quot;340&quot;/&gt;&lt;/object&gt;&lt;object type=&quot;3&quot; unique_id=&quot;123850&quot;&gt;&lt;property id=&quot;20148&quot; value=&quot;5&quot;/&gt;&lt;property id=&quot;20300&quot; value=&quot;Slide 37 - &amp;quot;Effectiveness of Autoregulation&amp;quot;&quot;/&gt;&lt;property id=&quot;20307&quot; value=&quot;413&quot;/&gt;&lt;/object&gt;&lt;object type=&quot;3&quot; unique_id=&quot;123851&quot;&gt;&lt;property id=&quot;20148&quot; value=&quot;5&quot;/&gt;&lt;property id=&quot;20300&quot; value=&quot;Slide 38&quot;/&gt;&lt;property id=&quot;20307&quot; value=&quot;397&quot;/&gt;&lt;/object&gt;&lt;object type=&quot;3&quot; unique_id=&quot;123852&quot;&gt;&lt;property id=&quot;20148&quot; value=&quot;5&quot;/&gt;&lt;property id=&quot;20300&quot; value=&quot;Slide 39 - &amp;quot;Sympathetic Control of GFR&amp;quot;&quot;/&gt;&lt;property id=&quot;20307&quot; value=&quot;366&quot;/&gt;&lt;/object&gt;&lt;object type=&quot;3&quot; unique_id=&quot;123853&quot;&gt;&lt;property id=&quot;20148&quot; value=&quot;5&quot;/&gt;&lt;property id=&quot;20300&quot; value=&quot;Slide 40 - &amp;quot;Renin-Angiotensin-Aldosterone Mechanism&amp;quot;&quot;/&gt;&lt;property id=&quot;20307&quot; value=&quot;342&quot;/&gt;&lt;/object&gt;&lt;object type=&quot;3&quot; unique_id=&quot;123854&quot;&gt;&lt;property id=&quot;20148&quot; value=&quot;5&quot;/&gt;&lt;property id=&quot;20300&quot; value=&quot;Slide 41 - &amp;quot;Falling BP &amp;amp; Angiotensin II &amp;quot;&quot;/&gt;&lt;property id=&quot;20307&quot; value=&quot;343&quot;/&gt;&lt;/object&gt;&lt;object type=&quot;3&quot; unique_id=&quot;123855&quot;&gt;&lt;property id=&quot;20148&quot; value=&quot;5&quot;/&gt;&lt;property id=&quot;20300&quot; value=&quot;Slide 42 - &amp;quot;Urine Formation II: Tubular Reabsorption and Secretion&amp;quot;&quot;/&gt;&lt;property id=&quot;20307&quot; value=&quot;367&quot;/&gt;&lt;/object&gt;&lt;object type=&quot;3&quot; unique_id=&quot;123856&quot;&gt;&lt;property id=&quot;20148&quot; value=&quot;5&quot;/&gt;&lt;property id=&quot;20300&quot; value=&quot;Slide 43 - &amp;quot;Proximal Convoluted Tubule&amp;quot;&quot;/&gt;&lt;property id=&quot;20307&quot; value=&quot;418&quot;/&gt;&lt;/object&gt;&lt;object type=&quot;3&quot; unique_id=&quot;123857&quot;&gt;&lt;property id=&quot;20148&quot; value=&quot;5&quot;/&gt;&lt;property id=&quot;20300&quot; value=&quot;Slide 44 - &amp;quot;Sodium Chloride&amp;quot;&quot;/&gt;&lt;property id=&quot;20307&quot; value=&quot;419&quot;/&gt;&lt;/object&gt;&lt;object type=&quot;3&quot; unique_id=&quot;123858&quot;&gt;&lt;property id=&quot;20148&quot; value=&quot;5&quot;/&gt;&lt;property id=&quot;20300&quot; value=&quot;Slide 45 - &amp;quot;Reabsorption in the PCT&amp;#x0D;&amp;#x0A;Other Electrolytes&amp;#x0D;&amp;#x0A;&amp;quot;&quot;/&gt;&lt;property id=&quot;20307&quot; value=&quot;396&quot;/&gt;&lt;/object&gt;&lt;object type=&quot;3&quot; unique_id=&quot;123859&quot;&gt;&lt;property id=&quot;20148&quot; value=&quot;5&quot;/&gt;&lt;property id=&quot;20300&quot; value=&quot;Slide 46 - &amp;quot;Water Reabsorption&amp;quot;&quot;/&gt;&lt;property id=&quot;20307&quot; value=&quot;420&quot;/&gt;&lt;/object&gt;&lt;object type=&quot;3&quot; unique_id=&quot;123860&quot;&gt;&lt;property id=&quot;20148&quot; value=&quot;5&quot;/&gt;&lt;property id=&quot;20300&quot; value=&quot;Slide 47 - &amp;quot;Uptake by the Peritubular Capillaries&amp;quot;&quot;/&gt;&lt;property id=&quot;20307&quot; value=&quot;369&quot;/&gt;&lt;/object&gt;&lt;object type=&quot;3&quot; unique_id=&quot;123861&quot;&gt;&lt;property id=&quot;20148&quot; value=&quot;5&quot;/&gt;&lt;property id=&quot;20300&quot; value=&quot;Slide 48 - &amp;quot;Transport Maximum of Glucose&amp;quot;&quot;/&gt;&lt;property id=&quot;20307&quot; value=&quot;408&quot;/&gt;&lt;/object&gt;&lt;object type=&quot;3&quot; unique_id=&quot;123862&quot;&gt;&lt;property id=&quot;20148&quot; value=&quot;5&quot;/&gt;&lt;property id=&quot;20300&quot; value=&quot;Slide 49 - &amp;quot;Tubular Secretion&amp;quot;&quot;/&gt;&lt;property id=&quot;20307&quot; value=&quot;421&quot;/&gt;&lt;/object&gt;&lt;object type=&quot;3&quot; unique_id=&quot;123863&quot;&gt;&lt;property id=&quot;20148&quot; value=&quot;5&quot;/&gt;&lt;property id=&quot;20300&quot; value=&quot;Slide 50 - &amp;quot;Function of Nephron Loop&amp;quot;&quot;/&gt;&lt;property id=&quot;20307&quot; value=&quot;370&quot;/&gt;&lt;/object&gt;&lt;object type=&quot;3&quot; unique_id=&quot;123864&quot;&gt;&lt;property id=&quot;20148&quot; value=&quot;5&quot;/&gt;&lt;property id=&quot;20300&quot; value=&quot;Slide 51 - &amp;quot;DCT and Collecting Duct&amp;quot;&quot;/&gt;&lt;property id=&quot;20307&quot; value=&quot;401&quot;/&gt;&lt;/object&gt;&lt;object type=&quot;3&quot; unique_id=&quot;123865&quot;&gt;&lt;property id=&quot;20148&quot; value=&quot;5&quot;/&gt;&lt;property id=&quot;20300&quot; value=&quot;Slide 52 - &amp;quot;DCT and Collecting Duct&amp;quot;&quot;/&gt;&lt;property id=&quot;20307&quot; value=&quot;371&quot;/&gt;&lt;/object&gt;&lt;object type=&quot;3&quot; unique_id=&quot;123866&quot;&gt;&lt;property id=&quot;20148&quot; value=&quot;5&quot;/&gt;&lt;property id=&quot;20300&quot; value=&quot;Slide 53 - &amp;quot;DCT and Collecting Duct&amp;quot;&quot;/&gt;&lt;property id=&quot;20307&quot; value=&quot;372&quot;/&gt;&lt;/object&gt;&lt;object type=&quot;3&quot; unique_id=&quot;123867&quot;&gt;&lt;property id=&quot;20148&quot; value=&quot;5&quot;/&gt;&lt;property id=&quot;20300&quot; value=&quot;Slide 54 - &amp;quot;DCT and Collecting Duct&amp;quot;&quot;/&gt;&lt;property id=&quot;20307&quot; value=&quot;391&quot;/&gt;&lt;/object&gt;&lt;object type=&quot;3&quot; unique_id=&quot;123868&quot;&gt;&lt;property id=&quot;20148&quot; value=&quot;5&quot;/&gt;&lt;property id=&quot;20300&quot; value=&quot;Slide 55 - &amp;quot;DCT and Collecting Duct &amp;quot;&quot;/&gt;&lt;property id=&quot;20307&quot; value=&quot;392&quot;/&gt;&lt;/object&gt;&lt;object type=&quot;3&quot; unique_id=&quot;123869&quot;&gt;&lt;property id=&quot;20148&quot; value=&quot;5&quot;/&gt;&lt;property id=&quot;20300&quot; value=&quot;Slide 56 - &amp;quot;Summary of Tubular Reabsorption and Secretion&amp;quot;&quot;/&gt;&lt;property id=&quot;20307&quot; value=&quot;422&quot;/&gt;&lt;/object&gt;&lt;object type=&quot;3&quot; unique_id=&quot;123870&quot;&gt;&lt;property id=&quot;20148&quot; value=&quot;5&quot;/&gt;&lt;property id=&quot;20300&quot; value=&quot;Slide 57 - &amp;quot;Urine Formation III: Water Conservation&amp;quot;&quot;/&gt;&lt;property id=&quot;20307&quot; value=&quot;431&quot;/&gt;&lt;/object&gt;&lt;object type=&quot;3&quot; unique_id=&quot;123871&quot;&gt;&lt;property id=&quot;20148&quot; value=&quot;5&quot;/&gt;&lt;property id=&quot;20300&quot; value=&quot;Slide 58 - &amp;quot;Collecting Duct Concentrates Urine&amp;quot;&quot;/&gt;&lt;property id=&quot;20307&quot; value=&quot;373&quot;/&gt;&lt;/object&gt;&lt;object type=&quot;3&quot; unique_id=&quot;123872&quot;&gt;&lt;property id=&quot;20148&quot; value=&quot;5&quot;/&gt;&lt;property id=&quot;20300&quot; value=&quot;Slide 59 - &amp;quot;Control of Water Loss&amp;quot;&quot;/&gt;&lt;property id=&quot;20307&quot; value=&quot;345&quot;/&gt;&lt;/object&gt;&lt;object type=&quot;3&quot; unique_id=&quot;123873&quot;&gt;&lt;property id=&quot;20148&quot; value=&quot;5&quot;/&gt;&lt;property id=&quot;20300&quot; value=&quot;Slide 60 - &amp;quot;Countercurrent Multiplier&amp;quot;&quot;/&gt;&lt;property id=&quot;20307&quot; value=&quot;374&quot;/&gt;&lt;/object&gt;&lt;object type=&quot;3&quot; unique_id=&quot;123874&quot;&gt;&lt;property id=&quot;20148&quot; value=&quot;5&quot;/&gt;&lt;property id=&quot;20300&quot; value=&quot;Slide 61 - &amp;quot;Countercurrent Multiplier of Nephron Loop&amp;quot;&quot;/&gt;&lt;property id=&quot;20307&quot; value=&quot;346&quot;/&gt;&lt;/object&gt;&lt;object type=&quot;3&quot; unique_id=&quot;123875&quot;&gt;&lt;property id=&quot;20148&quot; value=&quot;5&quot;/&gt;&lt;property id=&quot;20300&quot; value=&quot;Slide 62&quot;/&gt;&lt;property id=&quot;20307&quot; value=&quot;439&quot;/&gt;&lt;/object&gt;&lt;object type=&quot;3&quot; unique_id=&quot;123876&quot;&gt;&lt;property id=&quot;20148&quot; value=&quot;5&quot;/&gt;&lt;property id=&quot;20300&quot; value=&quot;Slide 63 - &amp;quot;Countercurrent Exchange System&amp;quot;&quot;/&gt;&lt;property id=&quot;20307&quot; value=&quot;375&quot;/&gt;&lt;/object&gt;&lt;object type=&quot;3&quot; unique_id=&quot;123877&quot;&gt;&lt;property id=&quot;20148&quot; value=&quot;5&quot;/&gt;&lt;property id=&quot;20300&quot; value=&quot;Slide 64 - &amp;quot;Maintenance of Osmolarity&amp;#x0D;&amp;#x0A; in Renal Medulla&amp;quot;&quot;/&gt;&lt;property id=&quot;20307&quot; value=&quot;347&quot;/&gt;&lt;/object&gt;&lt;object type=&quot;3&quot; unique_id=&quot;123878&quot;&gt;&lt;property id=&quot;20148&quot; value=&quot;5&quot;/&gt;&lt;property id=&quot;20300&quot; value=&quot;Slide 65 - &amp;quot;Summary of Tubular &amp;#x0D;&amp;#x0A;Reabsorption and Secretion&amp;quot;&quot;/&gt;&lt;property id=&quot;20307&quot; value=&quot;348&quot;/&gt;&lt;/object&gt;&lt;object type=&quot;3&quot; unique_id=&quot;123879&quot;&gt;&lt;property id=&quot;20148&quot; value=&quot;5&quot;/&gt;&lt;property id=&quot;20300&quot; value=&quot;Slide 66 - &amp;quot;Composition and Properties of Urine&amp;quot;&quot;/&gt;&lt;property id=&quot;20307&quot; value=&quot;376&quot;/&gt;&lt;/object&gt;&lt;object type=&quot;3&quot; unique_id=&quot;123880&quot;&gt;&lt;property id=&quot;20148&quot; value=&quot;5&quot;/&gt;&lt;property id=&quot;20300&quot; value=&quot;Slide 67 - &amp;quot;Urine Volume&amp;quot;&quot;/&gt;&lt;property id=&quot;20307&quot; value=&quot;377&quot;/&gt;&lt;/object&gt;&lt;object type=&quot;3&quot; unique_id=&quot;123881&quot;&gt;&lt;property id=&quot;20148&quot; value=&quot;5&quot;/&gt;&lt;property id=&quot;20300&quot; value=&quot;Slide 68 - &amp;quot;Diabetes&amp;quot;&quot;/&gt;&lt;property id=&quot;20307&quot; value=&quot;378&quot;/&gt;&lt;/object&gt;&lt;object type=&quot;3&quot; unique_id=&quot;123882&quot;&gt;&lt;property id=&quot;20148&quot; value=&quot;5&quot;/&gt;&lt;property id=&quot;20300&quot; value=&quot;Slide 69 - &amp;quot;Diuretics&amp;quot;&quot;/&gt;&lt;property id=&quot;20307&quot; value=&quot;379&quot;/&gt;&lt;/object&gt;&lt;object type=&quot;3&quot; unique_id=&quot;123883&quot;&gt;&lt;property id=&quot;20148&quot; value=&quot;5&quot;/&gt;&lt;property id=&quot;20300&quot; value=&quot;Slide 70 - &amp;quot;Renal Function Tests&amp;quot;&quot;/&gt;&lt;property id=&quot;20307&quot; value=&quot;432&quot;/&gt;&lt;/object&gt;&lt;object type=&quot;3&quot; unique_id=&quot;123884&quot;&gt;&lt;property id=&quot;20148&quot; value=&quot;5&quot;/&gt;&lt;property id=&quot;20300&quot; value=&quot;Slide 71 - &amp;quot;Renal Clearance&amp;quot;&quot;/&gt;&lt;property id=&quot;20307&quot; value=&quot;380&quot;/&gt;&lt;/object&gt;&lt;object type=&quot;3&quot; unique_id=&quot;123885&quot;&gt;&lt;property id=&quot;20148&quot; value=&quot;5&quot;/&gt;&lt;property id=&quot;20300&quot; value=&quot;Slide 72 - &amp;quot;Glomerular Filtration Rate&amp;quot;&quot;/&gt;&lt;property id=&quot;20307&quot; value=&quot;414&quot;/&gt;&lt;/object&gt;&lt;object type=&quot;3&quot; unique_id=&quot;123886&quot;&gt;&lt;property id=&quot;20148&quot; value=&quot;5&quot;/&gt;&lt;property id=&quot;20300&quot; value=&quot;Slide 73 - &amp;quot;Urine Storage and Elimination&amp;quot;&quot;/&gt;&lt;property id=&quot;20307&quot; value=&quot;381&quot;/&gt;&lt;/object&gt;&lt;object type=&quot;3&quot; unique_id=&quot;123887&quot;&gt;&lt;property id=&quot;20148&quot; value=&quot;5&quot;/&gt;&lt;property id=&quot;20300&quot; value=&quot;Slide 74 - &amp;quot;The Ureter&amp;quot;&quot;/&gt;&lt;property id=&quot;20307&quot; value=&quot;433&quot;/&gt;&lt;/object&gt;&lt;object type=&quot;3&quot; unique_id=&quot;123888&quot;&gt;&lt;property id=&quot;20148&quot; value=&quot;5&quot;/&gt;&lt;property id=&quot;20300&quot; value=&quot;Slide 75 - &amp;quot;Urinary Bladder&amp;quot;&quot;/&gt;&lt;property id=&quot;20307&quot; value=&quot;382&quot;/&gt;&lt;/object&gt;&lt;object type=&quot;3&quot; unique_id=&quot;123889&quot;&gt;&lt;property id=&quot;20148&quot; value=&quot;5&quot;/&gt;&lt;property id=&quot;20300&quot; value=&quot;Slide 76 - &amp;quot;Urinary Bladder&amp;quot;&quot;/&gt;&lt;property id=&quot;20307&quot; value=&quot;350&quot;/&gt;&lt;/object&gt;&lt;object type=&quot;3&quot; unique_id=&quot;123890&quot;&gt;&lt;property id=&quot;20148&quot; value=&quot;5&quot;/&gt;&lt;property id=&quot;20300&quot; value=&quot;Slide 77 - &amp;quot;Kidney Stones&amp;quot;&quot;/&gt;&lt;property id=&quot;20307&quot; value=&quot;415&quot;/&gt;&lt;/object&gt;&lt;object type=&quot;3&quot; unique_id=&quot;123891&quot;&gt;&lt;property id=&quot;20148&quot; value=&quot;5&quot;/&gt;&lt;property id=&quot;20300&quot; value=&quot;Slide 78 - &amp;quot;Female Urethra&amp;quot;&quot;/&gt;&lt;property id=&quot;20307&quot; value=&quot;383&quot;/&gt;&lt;/object&gt;&lt;object type=&quot;3&quot; unique_id=&quot;123892&quot;&gt;&lt;property id=&quot;20148&quot; value=&quot;5&quot;/&gt;&lt;property id=&quot;20300&quot; value=&quot;Slide 79 - &amp;quot;Male Urethra&amp;quot;&quot;/&gt;&lt;property id=&quot;20307&quot; value=&quot;278&quot;/&gt;&lt;/object&gt;&lt;object type=&quot;3&quot; unique_id=&quot;123893&quot;&gt;&lt;property id=&quot;20148&quot; value=&quot;5&quot;/&gt;&lt;property id=&quot;20300&quot; value=&quot;Slide 80 - &amp;quot;Urinary Tract Infection (UTI)&amp;quot;&quot;/&gt;&lt;property id=&quot;20307&quot; value=&quot;416&quot;/&gt;&lt;/object&gt;&lt;object type=&quot;3&quot; unique_id=&quot;123894&quot;&gt;&lt;property id=&quot;20148&quot; value=&quot;5&quot;/&gt;&lt;property id=&quot;20300&quot; value=&quot;Slide 81 - &amp;quot;Voiding Urine&amp;quot;&quot;/&gt;&lt;property id=&quot;20307&quot; value=&quot;434&quot;/&gt;&lt;/object&gt;&lt;object type=&quot;3&quot; unique_id=&quot;123895&quot;&gt;&lt;property id=&quot;20148&quot; value=&quot;5&quot;/&gt;&lt;property id=&quot;20300&quot; value=&quot;Slide 82 - &amp;quot;Voiding Urine – Micturition Reflex&amp;quot;&quot;/&gt;&lt;property id=&quot;20307&quot; value=&quot;384&quot;/&gt;&lt;/object&gt;&lt;object type=&quot;3&quot; unique_id=&quot;123896&quot;&gt;&lt;property id=&quot;20148&quot; value=&quot;5&quot;/&gt;&lt;property id=&quot;20300&quot; value=&quot;Slide 83 - &amp;quot;Voiding Urine – Micturition Reflex&amp;quot;&quot;/&gt;&lt;property id=&quot;20307&quot; value=&quot;435&quot;/&gt;&lt;/object&gt;&lt;object type=&quot;3&quot; unique_id=&quot;123897&quot;&gt;&lt;property id=&quot;20148&quot; value=&quot;5&quot;/&gt;&lt;property id=&quot;20300&quot; value=&quot;Slide 84 - &amp;quot;Voiding Urine – Micturition Reflex&amp;quot;&quot;/&gt;&lt;property id=&quot;20307&quot; value=&quot;436&quot;/&gt;&lt;/object&gt;&lt;object type=&quot;3&quot; unique_id=&quot;123898&quot;&gt;&lt;property id=&quot;20148&quot; value=&quot;5&quot;/&gt;&lt;property id=&quot;20300&quot; value=&quot;Slide 85&quot;/&gt;&lt;property id=&quot;20307&quot; value=&quot;438&quot;/&gt;&lt;/object&gt;&lt;object type=&quot;3&quot; unique_id=&quot;123899&quot;&gt;&lt;property id=&quot;20148&quot; value=&quot;5&quot;/&gt;&lt;property id=&quot;20300&quot; value=&quot;Slide 86 - &amp;quot;Neural Control of Micturition&amp;quot;&quot;/&gt;&lt;property id=&quot;20307&quot; value=&quot;351&quot;/&gt;&lt;/object&gt;&lt;object type=&quot;3&quot; unique_id=&quot;123900&quot;&gt;&lt;property id=&quot;20148&quot; value=&quot;5&quot;/&gt;&lt;property id=&quot;20300&quot; value=&quot;Slide 87 - &amp;quot;Hemodialysis&amp;quot;&quot;/&gt;&lt;property id=&quot;20307&quot; value=&quot;357&quot;/&gt;&lt;/object&gt;&lt;object type=&quot;3&quot; unique_id=&quot;123901&quot;&gt;&lt;property id=&quot;20148&quot; value=&quot;5&quot;/&gt;&lt;property id=&quot;20300&quot; value=&quot;Slide 88 - &amp;quot;Renal Insufficiency &amp;amp; Hemodialysis&amp;quot;&quot;/&gt;&lt;property id=&quot;20307&quot; value=&quot;417&quot;/&gt;&lt;/object&gt;&lt;/object&gt;&lt;/object&gt;&lt;/database&gt;"/>
</p:tagLst>
</file>

<file path=ppt/theme/theme1.xml><?xml version="1.0" encoding="utf-8"?>
<a:theme xmlns:a="http://schemas.openxmlformats.org/drawingml/2006/main" name="Publisher">
  <a:themeElements>
    <a:clrScheme name="Publish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ublish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ublish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ublish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ublish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ublish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ublish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ublish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ublish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ublish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ublish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ublish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ublish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ublish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Settings\Owner\Application Data\Microsoft\Templates\Publisher.pot</Template>
  <TotalTime>4848</TotalTime>
  <Words>8837</Words>
  <Application>Microsoft Office PowerPoint</Application>
  <PresentationFormat>On-screen Show (4:3)</PresentationFormat>
  <Paragraphs>2008</Paragraphs>
  <Slides>85</Slides>
  <Notes>68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85</vt:i4>
      </vt:variant>
    </vt:vector>
  </HeadingPairs>
  <TitlesOfParts>
    <vt:vector size="89" baseType="lpstr">
      <vt:lpstr>Arial</vt:lpstr>
      <vt:lpstr>Times New Roman</vt:lpstr>
      <vt:lpstr>Symbol</vt:lpstr>
      <vt:lpstr>Publisher</vt:lpstr>
      <vt:lpstr>The Urinary System</vt:lpstr>
      <vt:lpstr>Waste Products &amp; Kidney Function</vt:lpstr>
      <vt:lpstr>Urinary System</vt:lpstr>
      <vt:lpstr>Kidney Location</vt:lpstr>
      <vt:lpstr>Functions of the Kidney</vt:lpstr>
      <vt:lpstr>Nitrogenous Wastes</vt:lpstr>
      <vt:lpstr>Excretion</vt:lpstr>
      <vt:lpstr>Anatomy of Kidney</vt:lpstr>
      <vt:lpstr>Gross Anatomy of Kidney</vt:lpstr>
      <vt:lpstr>Anatomy of Kidney</vt:lpstr>
      <vt:lpstr>Anatomy of Kidney</vt:lpstr>
      <vt:lpstr>Blood Supply Diagram</vt:lpstr>
      <vt:lpstr>Renal Circulation</vt:lpstr>
      <vt:lpstr>Microcirculation of the Kidney</vt:lpstr>
      <vt:lpstr>The Nephron</vt:lpstr>
      <vt:lpstr>Renal Corpuscle</vt:lpstr>
      <vt:lpstr>Renal Tubule</vt:lpstr>
      <vt:lpstr>Renal Tubule</vt:lpstr>
      <vt:lpstr>Slide 19</vt:lpstr>
      <vt:lpstr>Cortical and Juxtamedullary Nephrons</vt:lpstr>
      <vt:lpstr>Renal Innervation</vt:lpstr>
      <vt:lpstr>Overview of Urine Formation </vt:lpstr>
      <vt:lpstr>Urine Formation I:        Glomerular Filtration</vt:lpstr>
      <vt:lpstr>Slide 24</vt:lpstr>
      <vt:lpstr>Filtration Pores and Slits</vt:lpstr>
      <vt:lpstr>Filtration Membrane</vt:lpstr>
      <vt:lpstr>Filtration Membrane</vt:lpstr>
      <vt:lpstr>Filtration Pressure</vt:lpstr>
      <vt:lpstr>Filtration Pressure</vt:lpstr>
      <vt:lpstr>Glomerular Filtration Rate (GFR)</vt:lpstr>
      <vt:lpstr>Regulation of Glomerular Filtration</vt:lpstr>
      <vt:lpstr>Renal Autoregulation of GFR</vt:lpstr>
      <vt:lpstr>Renal Autoregulation of GFR</vt:lpstr>
      <vt:lpstr>Renal Autoregulation of GFR</vt:lpstr>
      <vt:lpstr>Juxtaglomerular Apparatus</vt:lpstr>
      <vt:lpstr>Effectiveness of Autoregulation</vt:lpstr>
      <vt:lpstr>Slide 37</vt:lpstr>
      <vt:lpstr>Sympathetic Control of GFR</vt:lpstr>
      <vt:lpstr>Renin-Angiotensin-Aldosterone Mechanism</vt:lpstr>
      <vt:lpstr>Falling BP &amp; Angiotensin II </vt:lpstr>
      <vt:lpstr>Urine Formation II: Tubular Reabsorption and Secretion</vt:lpstr>
      <vt:lpstr>Proximal Convoluted Tubule</vt:lpstr>
      <vt:lpstr>Sodium Chloride</vt:lpstr>
      <vt:lpstr>Reabsorption in the PCT Other Electrolytes </vt:lpstr>
      <vt:lpstr>Water Reabsorption</vt:lpstr>
      <vt:lpstr>Uptake by the Peritubular Capillaries</vt:lpstr>
      <vt:lpstr>Transport Maximum of Glucose</vt:lpstr>
      <vt:lpstr>Tubular Secretion</vt:lpstr>
      <vt:lpstr>Function of Nephron Loop</vt:lpstr>
      <vt:lpstr>DCT and Collecting Duct</vt:lpstr>
      <vt:lpstr>DCT and Collecting Duct</vt:lpstr>
      <vt:lpstr>DCT and Collecting Duct</vt:lpstr>
      <vt:lpstr>DCT and Collecting Duct</vt:lpstr>
      <vt:lpstr>DCT and Collecting Duct </vt:lpstr>
      <vt:lpstr>Summary of Tubular Reabsorption and Secretion</vt:lpstr>
      <vt:lpstr>Urine Formation III: Water Conservation</vt:lpstr>
      <vt:lpstr>Collecting Duct Concentrates Urine</vt:lpstr>
      <vt:lpstr>Control of Water Loss</vt:lpstr>
      <vt:lpstr>Countercurrent Multiplier</vt:lpstr>
      <vt:lpstr>Countercurrent Multiplier of Nephron Loop</vt:lpstr>
      <vt:lpstr>Countercurrent Exchange System</vt:lpstr>
      <vt:lpstr>Maintenance of Osmolarity  in Renal Medulla</vt:lpstr>
      <vt:lpstr>Summary of Tubular  Reabsorption and Secretion</vt:lpstr>
      <vt:lpstr>Composition and Properties of Urine</vt:lpstr>
      <vt:lpstr>Urine Volume</vt:lpstr>
      <vt:lpstr>Diabetes</vt:lpstr>
      <vt:lpstr>Diuretics</vt:lpstr>
      <vt:lpstr>Renal Function Tests</vt:lpstr>
      <vt:lpstr>Renal Clearance</vt:lpstr>
      <vt:lpstr>Glomerular Filtration Rate</vt:lpstr>
      <vt:lpstr>Urine Storage and Elimination</vt:lpstr>
      <vt:lpstr>The Ureter</vt:lpstr>
      <vt:lpstr>Urinary Bladder</vt:lpstr>
      <vt:lpstr>Urinary Bladder</vt:lpstr>
      <vt:lpstr>Kidney Stones</vt:lpstr>
      <vt:lpstr>Female Urethra</vt:lpstr>
      <vt:lpstr>Male Urethra</vt:lpstr>
      <vt:lpstr>Urinary Tract Infection (UTI)</vt:lpstr>
      <vt:lpstr>Voiding Urine</vt:lpstr>
      <vt:lpstr>Voiding Urine – Micturition Reflex</vt:lpstr>
      <vt:lpstr>Voiding Urine – Micturition Reflex</vt:lpstr>
      <vt:lpstr>Voiding Urine – Micturition Reflex</vt:lpstr>
      <vt:lpstr>Neural Control of Micturition</vt:lpstr>
      <vt:lpstr>Hemodialysis</vt:lpstr>
      <vt:lpstr>Renal Insufficiency &amp; Hemodialysis</vt:lpstr>
    </vt:vector>
  </TitlesOfParts>
  <Company>Broward Community College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23</dc:title>
  <dc:creator>simpson</dc:creator>
  <cp:lastModifiedBy>East China School District</cp:lastModifiedBy>
  <cp:revision>387</cp:revision>
  <dcterms:created xsi:type="dcterms:W3CDTF">1999-03-27T20:12:27Z</dcterms:created>
  <dcterms:modified xsi:type="dcterms:W3CDTF">2017-05-30T15:32:20Z</dcterms:modified>
</cp:coreProperties>
</file>